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16" r:id="rId2"/>
  </p:sldMasterIdLst>
  <p:notesMasterIdLst>
    <p:notesMasterId r:id="rId71"/>
  </p:notesMasterIdLst>
  <p:handoutMasterIdLst>
    <p:handoutMasterId r:id="rId72"/>
  </p:handoutMasterIdLst>
  <p:sldIdLst>
    <p:sldId id="256" r:id="rId3"/>
    <p:sldId id="257" r:id="rId4"/>
    <p:sldId id="1202" r:id="rId5"/>
    <p:sldId id="259" r:id="rId6"/>
    <p:sldId id="260" r:id="rId7"/>
    <p:sldId id="261" r:id="rId8"/>
    <p:sldId id="29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9" r:id="rId36"/>
    <p:sldId id="1061" r:id="rId37"/>
    <p:sldId id="1062" r:id="rId38"/>
    <p:sldId id="1063" r:id="rId39"/>
    <p:sldId id="1064" r:id="rId40"/>
    <p:sldId id="1065" r:id="rId41"/>
    <p:sldId id="1066" r:id="rId42"/>
    <p:sldId id="1067" r:id="rId43"/>
    <p:sldId id="1068" r:id="rId44"/>
    <p:sldId id="1069" r:id="rId45"/>
    <p:sldId id="1070" r:id="rId46"/>
    <p:sldId id="1071" r:id="rId47"/>
    <p:sldId id="1072" r:id="rId48"/>
    <p:sldId id="1073" r:id="rId49"/>
    <p:sldId id="1074" r:id="rId50"/>
    <p:sldId id="1075" r:id="rId51"/>
    <p:sldId id="1076" r:id="rId52"/>
    <p:sldId id="1077" r:id="rId53"/>
    <p:sldId id="1078" r:id="rId54"/>
    <p:sldId id="1079" r:id="rId55"/>
    <p:sldId id="1080" r:id="rId56"/>
    <p:sldId id="1204" r:id="rId57"/>
    <p:sldId id="1205" r:id="rId58"/>
    <p:sldId id="1206" r:id="rId59"/>
    <p:sldId id="1081" r:id="rId60"/>
    <p:sldId id="1203" r:id="rId61"/>
    <p:sldId id="290" r:id="rId62"/>
    <p:sldId id="1207" r:id="rId63"/>
    <p:sldId id="1208" r:id="rId64"/>
    <p:sldId id="1209" r:id="rId65"/>
    <p:sldId id="258" r:id="rId66"/>
    <p:sldId id="1210" r:id="rId67"/>
    <p:sldId id="1211" r:id="rId68"/>
    <p:sldId id="1212" r:id="rId69"/>
    <p:sldId id="1213" r:id="rId7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20" autoAdjust="0"/>
    <p:restoredTop sz="94660"/>
  </p:normalViewPr>
  <p:slideViewPr>
    <p:cSldViewPr>
      <p:cViewPr varScale="1">
        <p:scale>
          <a:sx n="107" d="100"/>
          <a:sy n="107" d="100"/>
        </p:scale>
        <p:origin x="1770"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051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D764C6-8B66-40CB-B899-052DE30544D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634F79D1-C673-486A-B1A8-DB69EFEE453C}"/>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5ECD2B2-6A15-4C0A-A868-64A6FE5AF276}" type="datetimeFigureOut">
              <a:rPr lang="en-US"/>
              <a:pPr>
                <a:defRPr/>
              </a:pPr>
              <a:t>1/29/2025</a:t>
            </a:fld>
            <a:endParaRPr lang="en-US"/>
          </a:p>
        </p:txBody>
      </p:sp>
      <p:sp>
        <p:nvSpPr>
          <p:cNvPr id="4" name="Footer Placeholder 3">
            <a:extLst>
              <a:ext uri="{FF2B5EF4-FFF2-40B4-BE49-F238E27FC236}">
                <a16:creationId xmlns:a16="http://schemas.microsoft.com/office/drawing/2014/main" id="{19C48EA0-7BE6-4EAA-B64B-230E6C134237}"/>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A1CE37AB-AF6C-4096-815C-5B9354A72C0D}"/>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286DB035-E2FF-44DA-9BE7-2F99868C96A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0D2449-83EE-43BA-A497-CBDDE1D81A1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AA7B772-AE02-459C-A878-0B95B6756DD2}"/>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DE78620-E9E7-4D07-9E15-AC9705A7FA2F}" type="datetimeFigureOut">
              <a:rPr lang="en-US"/>
              <a:pPr>
                <a:defRPr/>
              </a:pPr>
              <a:t>1/29/2025</a:t>
            </a:fld>
            <a:endParaRPr lang="en-US"/>
          </a:p>
        </p:txBody>
      </p:sp>
      <p:sp>
        <p:nvSpPr>
          <p:cNvPr id="4" name="Slide Image Placeholder 3">
            <a:extLst>
              <a:ext uri="{FF2B5EF4-FFF2-40B4-BE49-F238E27FC236}">
                <a16:creationId xmlns:a16="http://schemas.microsoft.com/office/drawing/2014/main" id="{20FB2A50-8955-4BF9-84E8-E6CE4F0E776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FE59644-E126-472A-9F56-4742AA97EB2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214C050-BC50-4FFF-9D81-FA3BA379281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5C7D6583-A1FE-41E8-8A76-7FA9E3A6EFD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28F81A06-8C12-49E5-9B8D-A4612D79EA0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66B4E567-C554-4D0F-8EAF-8720FC81CF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3B4EEFA5-9B17-4290-845F-996C1E355B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8196" name="Slide Number Placeholder 3">
            <a:extLst>
              <a:ext uri="{FF2B5EF4-FFF2-40B4-BE49-F238E27FC236}">
                <a16:creationId xmlns:a16="http://schemas.microsoft.com/office/drawing/2014/main" id="{108DD8EF-7E87-4774-A0D4-702BA27FFF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2372A67-F5ED-4280-B523-34B9A66682AE}" type="slidenum">
              <a:rPr lang="en-US" altLang="en-US" smtClean="0">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5D8D1FCF-2A96-4031-8F9A-7148B525772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3365780-9D1E-4D4B-A276-03463360CC06}" type="slidenum">
              <a:rPr lang="en-US" altLang="en-US" smtClean="0"/>
              <a:pPr>
                <a:spcBef>
                  <a:spcPct val="0"/>
                </a:spcBef>
              </a:pPr>
              <a:t>18</a:t>
            </a:fld>
            <a:endParaRPr lang="en-US" altLang="en-US"/>
          </a:p>
        </p:txBody>
      </p:sp>
      <p:sp>
        <p:nvSpPr>
          <p:cNvPr id="26627" name="Rectangle 2">
            <a:extLst>
              <a:ext uri="{FF2B5EF4-FFF2-40B4-BE49-F238E27FC236}">
                <a16:creationId xmlns:a16="http://schemas.microsoft.com/office/drawing/2014/main" id="{0A3FB1BB-9FF7-4330-BFEA-481D20203DD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a:extLst>
              <a:ext uri="{FF2B5EF4-FFF2-40B4-BE49-F238E27FC236}">
                <a16:creationId xmlns:a16="http://schemas.microsoft.com/office/drawing/2014/main" id="{9FC94F75-1B71-4FF7-A0BF-242B033B39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				  q  qde`											</a:t>
            </a:r>
            <a:br>
              <a:rPr lang="en-US" altLang="en-US"/>
            </a:br>
            <a:br>
              <a:rPr lang="en-US" altLang="en-US"/>
            </a:br>
            <a:br>
              <a:rPr lang="en-US" altLang="en-US"/>
            </a:br>
            <a:r>
              <a:rPr lang="en-US" altLang="en-US"/>
              <a:t>&amp;&amp;&amp;&amp;&amp;&amp;&amp;&amp;&amp;(((&amp;&amp;&amp;((‘’’’’’’’’’		</a:t>
            </a:r>
            <a:br>
              <a:rPr lang="en-US" altLang="en-US"/>
            </a:br>
            <a:br>
              <a:rPr lang="en-US" altLang="en-US"/>
            </a:br>
            <a:br>
              <a:rPr lang="en-US" altLang="en-US"/>
            </a:br>
            <a:r>
              <a:rPr lang="en-US" altLang="en-US"/>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Master" Target="../slideMasters/slideMaster1.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1"/>
            <a:ext cx="7772400" cy="2000250"/>
          </a:xfrm>
        </p:spPr>
        <p:txBody>
          <a:bodyPr>
            <a:normAutofit/>
          </a:bodyPr>
          <a:lstStyle>
            <a:lvl1pPr>
              <a:defRPr sz="3200">
                <a:solidFill>
                  <a:schemeClr val="tx1"/>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922E9EA2-3A08-4EC9-B97C-BAA16CF164A7}"/>
              </a:ext>
            </a:extLst>
          </p:cNvPr>
          <p:cNvSpPr>
            <a:spLocks noGrp="1"/>
          </p:cNvSpPr>
          <p:nvPr>
            <p:ph type="dt" sz="half" idx="10"/>
          </p:nvPr>
        </p:nvSpPr>
        <p:spPr/>
        <p:txBody>
          <a:bodyPr/>
          <a:lstStyle>
            <a:lvl1pPr>
              <a:defRPr/>
            </a:lvl1pPr>
          </a:lstStyle>
          <a:p>
            <a:pPr>
              <a:defRPr/>
            </a:pPr>
            <a:r>
              <a:rPr lang="en-US"/>
              <a:t>Superconducting Accelerator Magnets, January 27-31, 2025</a:t>
            </a:r>
            <a:endParaRPr lang="en-US" dirty="0"/>
          </a:p>
        </p:txBody>
      </p:sp>
      <p:sp>
        <p:nvSpPr>
          <p:cNvPr id="5" name="Footer Placeholder 4">
            <a:extLst>
              <a:ext uri="{FF2B5EF4-FFF2-40B4-BE49-F238E27FC236}">
                <a16:creationId xmlns:a16="http://schemas.microsoft.com/office/drawing/2014/main" id="{D125AEF2-A46E-4CD2-8AA8-17FF08CB9C79}"/>
              </a:ext>
            </a:extLst>
          </p:cNvPr>
          <p:cNvSpPr>
            <a:spLocks noGrp="1"/>
          </p:cNvSpPr>
          <p:nvPr>
            <p:ph type="ftr" sz="quarter" idx="11"/>
          </p:nvPr>
        </p:nvSpPr>
        <p:spPr/>
        <p:txBody>
          <a:bodyPr/>
          <a:lstStyle>
            <a:lvl1pPr>
              <a:defRPr/>
            </a:lvl1pPr>
          </a:lstStyle>
          <a:p>
            <a:pPr>
              <a:defRPr/>
            </a:pPr>
            <a:r>
              <a:rPr lang="en-US"/>
              <a:t>Degradation and training II</a:t>
            </a:r>
            <a:endParaRPr lang="en-US" dirty="0"/>
          </a:p>
        </p:txBody>
      </p:sp>
      <p:sp>
        <p:nvSpPr>
          <p:cNvPr id="6" name="Slide Number Placeholder 5">
            <a:extLst>
              <a:ext uri="{FF2B5EF4-FFF2-40B4-BE49-F238E27FC236}">
                <a16:creationId xmlns:a16="http://schemas.microsoft.com/office/drawing/2014/main" id="{C7085749-8FBD-49D8-B89F-6A26DC62D372}"/>
              </a:ext>
            </a:extLst>
          </p:cNvPr>
          <p:cNvSpPr>
            <a:spLocks noGrp="1"/>
          </p:cNvSpPr>
          <p:nvPr>
            <p:ph type="sldNum" sz="quarter" idx="12"/>
          </p:nvPr>
        </p:nvSpPr>
        <p:spPr/>
        <p:txBody>
          <a:bodyPr/>
          <a:lstStyle>
            <a:lvl1pPr>
              <a:defRPr/>
            </a:lvl1pPr>
          </a:lstStyle>
          <a:p>
            <a:pPr>
              <a:defRPr/>
            </a:pPr>
            <a:fld id="{CE826853-F9DE-4E76-A7FF-DCADDF436638}" type="slidenum">
              <a:rPr lang="en-US" altLang="en-US"/>
              <a:pPr>
                <a:defRPr/>
              </a:pPr>
              <a:t>‹#›</a:t>
            </a:fld>
            <a:endParaRPr lang="en-US" altLang="en-US"/>
          </a:p>
        </p:txBody>
      </p:sp>
    </p:spTree>
    <p:extLst>
      <p:ext uri="{BB962C8B-B14F-4D97-AF65-F5344CB8AC3E}">
        <p14:creationId xmlns:p14="http://schemas.microsoft.com/office/powerpoint/2010/main" val="3648216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1133D5-1C96-4CD8-B6A5-60176ABB3B92}"/>
              </a:ext>
            </a:extLst>
          </p:cNvPr>
          <p:cNvSpPr>
            <a:spLocks noGrp="1"/>
          </p:cNvSpPr>
          <p:nvPr>
            <p:ph type="dt" sz="half" idx="10"/>
          </p:nvPr>
        </p:nvSpPr>
        <p:spPr/>
        <p:txBody>
          <a:bodyPr/>
          <a:lstStyle>
            <a:lvl1pPr>
              <a:defRPr/>
            </a:lvl1pPr>
          </a:lstStyle>
          <a:p>
            <a:pPr>
              <a:defRPr/>
            </a:pPr>
            <a:r>
              <a:rPr lang="en-US"/>
              <a:t>Superconducting Accelerator Magnets, January 27-31, 2025</a:t>
            </a:r>
            <a:endParaRPr lang="en-US" dirty="0"/>
          </a:p>
        </p:txBody>
      </p:sp>
      <p:sp>
        <p:nvSpPr>
          <p:cNvPr id="5" name="Footer Placeholder 4">
            <a:extLst>
              <a:ext uri="{FF2B5EF4-FFF2-40B4-BE49-F238E27FC236}">
                <a16:creationId xmlns:a16="http://schemas.microsoft.com/office/drawing/2014/main" id="{E3E2128D-D486-45E1-AF89-24F0C5F55275}"/>
              </a:ext>
            </a:extLst>
          </p:cNvPr>
          <p:cNvSpPr>
            <a:spLocks noGrp="1"/>
          </p:cNvSpPr>
          <p:nvPr>
            <p:ph type="ftr" sz="quarter" idx="11"/>
          </p:nvPr>
        </p:nvSpPr>
        <p:spPr/>
        <p:txBody>
          <a:bodyPr/>
          <a:lstStyle>
            <a:lvl1pPr>
              <a:defRPr/>
            </a:lvl1pPr>
          </a:lstStyle>
          <a:p>
            <a:pPr>
              <a:defRPr/>
            </a:pPr>
            <a:r>
              <a:rPr lang="en-US"/>
              <a:t>Degradation and training II</a:t>
            </a:r>
            <a:endParaRPr lang="en-US" dirty="0"/>
          </a:p>
        </p:txBody>
      </p:sp>
      <p:sp>
        <p:nvSpPr>
          <p:cNvPr id="6" name="Slide Number Placeholder 5">
            <a:extLst>
              <a:ext uri="{FF2B5EF4-FFF2-40B4-BE49-F238E27FC236}">
                <a16:creationId xmlns:a16="http://schemas.microsoft.com/office/drawing/2014/main" id="{DF258F73-64CA-40FF-9838-531E000C670B}"/>
              </a:ext>
            </a:extLst>
          </p:cNvPr>
          <p:cNvSpPr>
            <a:spLocks noGrp="1"/>
          </p:cNvSpPr>
          <p:nvPr>
            <p:ph type="sldNum" sz="quarter" idx="12"/>
          </p:nvPr>
        </p:nvSpPr>
        <p:spPr/>
        <p:txBody>
          <a:bodyPr/>
          <a:lstStyle>
            <a:lvl1pPr>
              <a:defRPr/>
            </a:lvl1pPr>
          </a:lstStyle>
          <a:p>
            <a:pPr>
              <a:defRPr/>
            </a:pPr>
            <a:fld id="{1A5D5628-F3CB-499C-8876-BE54A0A36B61}" type="slidenum">
              <a:rPr lang="en-US" altLang="en-US"/>
              <a:pPr>
                <a:defRPr/>
              </a:pPr>
              <a:t>‹#›</a:t>
            </a:fld>
            <a:endParaRPr lang="en-US" altLang="en-US"/>
          </a:p>
        </p:txBody>
      </p:sp>
    </p:spTree>
    <p:extLst>
      <p:ext uri="{BB962C8B-B14F-4D97-AF65-F5344CB8AC3E}">
        <p14:creationId xmlns:p14="http://schemas.microsoft.com/office/powerpoint/2010/main" val="2014295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9BB485-BC6B-4DF9-B8DB-ABF9A6AD53F9}"/>
              </a:ext>
            </a:extLst>
          </p:cNvPr>
          <p:cNvSpPr>
            <a:spLocks noGrp="1"/>
          </p:cNvSpPr>
          <p:nvPr>
            <p:ph type="dt" sz="half" idx="10"/>
          </p:nvPr>
        </p:nvSpPr>
        <p:spPr/>
        <p:txBody>
          <a:bodyPr/>
          <a:lstStyle>
            <a:lvl1pPr>
              <a:defRPr/>
            </a:lvl1pPr>
          </a:lstStyle>
          <a:p>
            <a:pPr>
              <a:defRPr/>
            </a:pPr>
            <a:r>
              <a:rPr lang="en-US"/>
              <a:t>Superconducting Accelerator Magnets, January 27-31, 2025</a:t>
            </a:r>
            <a:endParaRPr lang="en-US" dirty="0"/>
          </a:p>
        </p:txBody>
      </p:sp>
      <p:sp>
        <p:nvSpPr>
          <p:cNvPr id="5" name="Footer Placeholder 4">
            <a:extLst>
              <a:ext uri="{FF2B5EF4-FFF2-40B4-BE49-F238E27FC236}">
                <a16:creationId xmlns:a16="http://schemas.microsoft.com/office/drawing/2014/main" id="{850D575A-FB5C-45F8-A318-5C4081A84CEE}"/>
              </a:ext>
            </a:extLst>
          </p:cNvPr>
          <p:cNvSpPr>
            <a:spLocks noGrp="1"/>
          </p:cNvSpPr>
          <p:nvPr>
            <p:ph type="ftr" sz="quarter" idx="11"/>
          </p:nvPr>
        </p:nvSpPr>
        <p:spPr/>
        <p:txBody>
          <a:bodyPr/>
          <a:lstStyle>
            <a:lvl1pPr>
              <a:defRPr/>
            </a:lvl1pPr>
          </a:lstStyle>
          <a:p>
            <a:pPr>
              <a:defRPr/>
            </a:pPr>
            <a:r>
              <a:rPr lang="en-US"/>
              <a:t>Degradation and training II</a:t>
            </a:r>
            <a:endParaRPr lang="en-US" dirty="0"/>
          </a:p>
        </p:txBody>
      </p:sp>
      <p:sp>
        <p:nvSpPr>
          <p:cNvPr id="6" name="Slide Number Placeholder 5">
            <a:extLst>
              <a:ext uri="{FF2B5EF4-FFF2-40B4-BE49-F238E27FC236}">
                <a16:creationId xmlns:a16="http://schemas.microsoft.com/office/drawing/2014/main" id="{D7673373-1A18-4188-8C1E-02E935FB6278}"/>
              </a:ext>
            </a:extLst>
          </p:cNvPr>
          <p:cNvSpPr>
            <a:spLocks noGrp="1"/>
          </p:cNvSpPr>
          <p:nvPr>
            <p:ph type="sldNum" sz="quarter" idx="12"/>
          </p:nvPr>
        </p:nvSpPr>
        <p:spPr/>
        <p:txBody>
          <a:bodyPr/>
          <a:lstStyle>
            <a:lvl1pPr>
              <a:defRPr/>
            </a:lvl1pPr>
          </a:lstStyle>
          <a:p>
            <a:pPr>
              <a:defRPr/>
            </a:pPr>
            <a:fld id="{C1BA76F0-2901-4921-B6C7-5CCDEEEDB45F}" type="slidenum">
              <a:rPr lang="en-US" altLang="en-US"/>
              <a:pPr>
                <a:defRPr/>
              </a:pPr>
              <a:t>‹#›</a:t>
            </a:fld>
            <a:endParaRPr lang="en-US" altLang="en-US"/>
          </a:p>
        </p:txBody>
      </p:sp>
    </p:spTree>
    <p:extLst>
      <p:ext uri="{BB962C8B-B14F-4D97-AF65-F5344CB8AC3E}">
        <p14:creationId xmlns:p14="http://schemas.microsoft.com/office/powerpoint/2010/main" val="432704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090C5F-7010-48D8-B523-65A2851B460F}"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6070C-5037-402E-AE0B-06F8795E38F4}" type="slidenum">
              <a:rPr lang="en-US" smtClean="0"/>
              <a:t>‹#›</a:t>
            </a:fld>
            <a:endParaRPr lang="en-US"/>
          </a:p>
        </p:txBody>
      </p:sp>
    </p:spTree>
    <p:extLst>
      <p:ext uri="{BB962C8B-B14F-4D97-AF65-F5344CB8AC3E}">
        <p14:creationId xmlns:p14="http://schemas.microsoft.com/office/powerpoint/2010/main" val="181241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090C5F-7010-48D8-B523-65A2851B460F}"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6070C-5037-402E-AE0B-06F8795E38F4}" type="slidenum">
              <a:rPr lang="en-US" smtClean="0"/>
              <a:t>‹#›</a:t>
            </a:fld>
            <a:endParaRPr lang="en-US"/>
          </a:p>
        </p:txBody>
      </p:sp>
    </p:spTree>
    <p:extLst>
      <p:ext uri="{BB962C8B-B14F-4D97-AF65-F5344CB8AC3E}">
        <p14:creationId xmlns:p14="http://schemas.microsoft.com/office/powerpoint/2010/main" val="2348415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90C5F-7010-48D8-B523-65A2851B460F}"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6070C-5037-402E-AE0B-06F8795E38F4}" type="slidenum">
              <a:rPr lang="en-US" smtClean="0"/>
              <a:t>‹#›</a:t>
            </a:fld>
            <a:endParaRPr lang="en-US"/>
          </a:p>
        </p:txBody>
      </p:sp>
    </p:spTree>
    <p:extLst>
      <p:ext uri="{BB962C8B-B14F-4D97-AF65-F5344CB8AC3E}">
        <p14:creationId xmlns:p14="http://schemas.microsoft.com/office/powerpoint/2010/main" val="2398528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090C5F-7010-48D8-B523-65A2851B460F}"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6070C-5037-402E-AE0B-06F8795E38F4}" type="slidenum">
              <a:rPr lang="en-US" smtClean="0"/>
              <a:t>‹#›</a:t>
            </a:fld>
            <a:endParaRPr lang="en-US"/>
          </a:p>
        </p:txBody>
      </p:sp>
    </p:spTree>
    <p:extLst>
      <p:ext uri="{BB962C8B-B14F-4D97-AF65-F5344CB8AC3E}">
        <p14:creationId xmlns:p14="http://schemas.microsoft.com/office/powerpoint/2010/main" val="4284944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090C5F-7010-48D8-B523-65A2851B460F}" type="datetimeFigureOut">
              <a:rPr lang="en-US" smtClean="0"/>
              <a:t>1/29/2025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C6070C-5037-402E-AE0B-06F8795E38F4}" type="slidenum">
              <a:rPr lang="en-US" smtClean="0"/>
              <a:t>‹#›</a:t>
            </a:fld>
            <a:endParaRPr lang="en-US"/>
          </a:p>
        </p:txBody>
      </p:sp>
    </p:spTree>
    <p:extLst>
      <p:ext uri="{BB962C8B-B14F-4D97-AF65-F5344CB8AC3E}">
        <p14:creationId xmlns:p14="http://schemas.microsoft.com/office/powerpoint/2010/main" val="240654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090C5F-7010-48D8-B523-65A2851B460F}" type="datetimeFigureOut">
              <a:rPr lang="en-US" smtClean="0"/>
              <a:t>1/29/2025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C6070C-5037-402E-AE0B-06F8795E38F4}" type="slidenum">
              <a:rPr lang="en-US" smtClean="0"/>
              <a:t>‹#›</a:t>
            </a:fld>
            <a:endParaRPr lang="en-US"/>
          </a:p>
        </p:txBody>
      </p:sp>
    </p:spTree>
    <p:extLst>
      <p:ext uri="{BB962C8B-B14F-4D97-AF65-F5344CB8AC3E}">
        <p14:creationId xmlns:p14="http://schemas.microsoft.com/office/powerpoint/2010/main" val="2232258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90C5F-7010-48D8-B523-65A2851B460F}" type="datetimeFigureOut">
              <a:rPr lang="en-US" smtClean="0"/>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C6070C-5037-402E-AE0B-06F8795E38F4}" type="slidenum">
              <a:rPr lang="en-US" smtClean="0"/>
              <a:t>‹#›</a:t>
            </a:fld>
            <a:endParaRPr lang="en-US"/>
          </a:p>
        </p:txBody>
      </p:sp>
    </p:spTree>
    <p:extLst>
      <p:ext uri="{BB962C8B-B14F-4D97-AF65-F5344CB8AC3E}">
        <p14:creationId xmlns:p14="http://schemas.microsoft.com/office/powerpoint/2010/main" val="3711844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090C5F-7010-48D8-B523-65A2851B460F}"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6070C-5037-402E-AE0B-06F8795E38F4}" type="slidenum">
              <a:rPr lang="en-US" smtClean="0"/>
              <a:t>‹#›</a:t>
            </a:fld>
            <a:endParaRPr lang="en-US"/>
          </a:p>
        </p:txBody>
      </p:sp>
    </p:spTree>
    <p:extLst>
      <p:ext uri="{BB962C8B-B14F-4D97-AF65-F5344CB8AC3E}">
        <p14:creationId xmlns:p14="http://schemas.microsoft.com/office/powerpoint/2010/main" val="2221680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SzPct val="60000"/>
              <a:buFontTx/>
              <a:buBlip>
                <a:blip r:embed="rId2"/>
              </a:buBlip>
              <a:defRPr/>
            </a:lvl1pPr>
            <a:lvl2pPr>
              <a:buSzPct val="60000"/>
              <a:buFontTx/>
              <a:buBlip>
                <a:blip r:embed="rId3"/>
              </a:buBlip>
              <a:defRPr/>
            </a:lvl2pPr>
            <a:lvl3pPr>
              <a:buSzPct val="60000"/>
              <a:buFontTx/>
              <a:buBlip>
                <a:blip r:embed="rId4"/>
              </a:buBlip>
              <a:defRPr/>
            </a:lvl3pPr>
            <a:lvl4pPr>
              <a:buSzPct val="60000"/>
              <a:buFontTx/>
              <a:buBlip>
                <a:blip r:embed="rId5"/>
              </a:buBlip>
              <a:defRPr/>
            </a:lvl4pPr>
            <a:lvl5pPr>
              <a:buSzPct val="60000"/>
              <a:buFontTx/>
              <a:buBlip>
                <a:blip r:embed="rId6"/>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C478B1D-E079-4CA4-81E2-64B80AEF0441}"/>
              </a:ext>
            </a:extLst>
          </p:cNvPr>
          <p:cNvSpPr>
            <a:spLocks noGrp="1"/>
          </p:cNvSpPr>
          <p:nvPr>
            <p:ph type="dt" sz="half" idx="10"/>
          </p:nvPr>
        </p:nvSpPr>
        <p:spPr>
          <a:xfrm>
            <a:off x="152400" y="6543675"/>
            <a:ext cx="3581400" cy="238125"/>
          </a:xfrm>
        </p:spPr>
        <p:txBody>
          <a:bodyPr/>
          <a:lstStyle>
            <a:lvl1pPr>
              <a:defRPr/>
            </a:lvl1pPr>
          </a:lstStyle>
          <a:p>
            <a:pPr>
              <a:defRPr/>
            </a:pPr>
            <a:r>
              <a:rPr lang="en-US"/>
              <a:t>Superconducting Accelerator Magnets, January 27-31, 2025</a:t>
            </a:r>
          </a:p>
        </p:txBody>
      </p:sp>
      <p:sp>
        <p:nvSpPr>
          <p:cNvPr id="5" name="Footer Placeholder 4">
            <a:extLst>
              <a:ext uri="{FF2B5EF4-FFF2-40B4-BE49-F238E27FC236}">
                <a16:creationId xmlns:a16="http://schemas.microsoft.com/office/drawing/2014/main" id="{C1485F96-2CD1-49DE-A2F1-17324948E408}"/>
              </a:ext>
            </a:extLst>
          </p:cNvPr>
          <p:cNvSpPr>
            <a:spLocks noGrp="1"/>
          </p:cNvSpPr>
          <p:nvPr>
            <p:ph type="ftr" sz="quarter" idx="11"/>
          </p:nvPr>
        </p:nvSpPr>
        <p:spPr/>
        <p:txBody>
          <a:bodyPr/>
          <a:lstStyle>
            <a:lvl1pPr>
              <a:defRPr/>
            </a:lvl1pPr>
          </a:lstStyle>
          <a:p>
            <a:pPr>
              <a:defRPr/>
            </a:pPr>
            <a:r>
              <a:rPr lang="en-US"/>
              <a:t>Degradation and training II</a:t>
            </a:r>
            <a:endParaRPr lang="en-US" dirty="0"/>
          </a:p>
        </p:txBody>
      </p:sp>
      <p:sp>
        <p:nvSpPr>
          <p:cNvPr id="6" name="Slide Number Placeholder 5">
            <a:extLst>
              <a:ext uri="{FF2B5EF4-FFF2-40B4-BE49-F238E27FC236}">
                <a16:creationId xmlns:a16="http://schemas.microsoft.com/office/drawing/2014/main" id="{2F7DFAF3-95E4-437B-93DF-55AE8E2055AA}"/>
              </a:ext>
            </a:extLst>
          </p:cNvPr>
          <p:cNvSpPr>
            <a:spLocks noGrp="1"/>
          </p:cNvSpPr>
          <p:nvPr>
            <p:ph type="sldNum" sz="quarter" idx="12"/>
          </p:nvPr>
        </p:nvSpPr>
        <p:spPr/>
        <p:txBody>
          <a:bodyPr/>
          <a:lstStyle>
            <a:lvl1pPr>
              <a:defRPr/>
            </a:lvl1pPr>
          </a:lstStyle>
          <a:p>
            <a:pPr>
              <a:defRPr/>
            </a:pPr>
            <a:fld id="{A8C5AB8A-C91D-4F7D-94D5-62D0481588EB}" type="slidenum">
              <a:rPr lang="en-US" altLang="en-US"/>
              <a:pPr>
                <a:defRPr/>
              </a:pPr>
              <a:t>‹#›</a:t>
            </a:fld>
            <a:endParaRPr lang="en-US" altLang="en-US"/>
          </a:p>
        </p:txBody>
      </p:sp>
    </p:spTree>
    <p:extLst>
      <p:ext uri="{BB962C8B-B14F-4D97-AF65-F5344CB8AC3E}">
        <p14:creationId xmlns:p14="http://schemas.microsoft.com/office/powerpoint/2010/main" val="27874924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090C5F-7010-48D8-B523-65A2851B460F}"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6070C-5037-402E-AE0B-06F8795E38F4}" type="slidenum">
              <a:rPr lang="en-US" smtClean="0"/>
              <a:t>‹#›</a:t>
            </a:fld>
            <a:endParaRPr lang="en-US"/>
          </a:p>
        </p:txBody>
      </p:sp>
    </p:spTree>
    <p:extLst>
      <p:ext uri="{BB962C8B-B14F-4D97-AF65-F5344CB8AC3E}">
        <p14:creationId xmlns:p14="http://schemas.microsoft.com/office/powerpoint/2010/main" val="2455100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090C5F-7010-48D8-B523-65A2851B460F}"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6070C-5037-402E-AE0B-06F8795E38F4}" type="slidenum">
              <a:rPr lang="en-US" smtClean="0"/>
              <a:t>‹#›</a:t>
            </a:fld>
            <a:endParaRPr lang="en-US"/>
          </a:p>
        </p:txBody>
      </p:sp>
    </p:spTree>
    <p:extLst>
      <p:ext uri="{BB962C8B-B14F-4D97-AF65-F5344CB8AC3E}">
        <p14:creationId xmlns:p14="http://schemas.microsoft.com/office/powerpoint/2010/main" val="1667510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090C5F-7010-48D8-B523-65A2851B460F}"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6070C-5037-402E-AE0B-06F8795E38F4}" type="slidenum">
              <a:rPr lang="en-US" smtClean="0"/>
              <a:t>‹#›</a:t>
            </a:fld>
            <a:endParaRPr lang="en-US"/>
          </a:p>
        </p:txBody>
      </p:sp>
    </p:spTree>
    <p:extLst>
      <p:ext uri="{BB962C8B-B14F-4D97-AF65-F5344CB8AC3E}">
        <p14:creationId xmlns:p14="http://schemas.microsoft.com/office/powerpoint/2010/main" val="2382996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CC765F-32E9-4263-9A71-5461FD5DF40E}"/>
              </a:ext>
            </a:extLst>
          </p:cNvPr>
          <p:cNvSpPr>
            <a:spLocks noGrp="1"/>
          </p:cNvSpPr>
          <p:nvPr>
            <p:ph type="dt" sz="half" idx="10"/>
          </p:nvPr>
        </p:nvSpPr>
        <p:spPr/>
        <p:txBody>
          <a:bodyPr/>
          <a:lstStyle>
            <a:lvl1pPr>
              <a:defRPr/>
            </a:lvl1pPr>
          </a:lstStyle>
          <a:p>
            <a:pPr>
              <a:defRPr/>
            </a:pPr>
            <a:r>
              <a:rPr lang="en-US"/>
              <a:t>Superconducting Accelerator Magnets, January 27-31, 2025</a:t>
            </a:r>
            <a:endParaRPr lang="en-US" dirty="0"/>
          </a:p>
        </p:txBody>
      </p:sp>
      <p:sp>
        <p:nvSpPr>
          <p:cNvPr id="5" name="Footer Placeholder 4">
            <a:extLst>
              <a:ext uri="{FF2B5EF4-FFF2-40B4-BE49-F238E27FC236}">
                <a16:creationId xmlns:a16="http://schemas.microsoft.com/office/drawing/2014/main" id="{7D52CEA0-756F-4E94-ADDA-22B692204FE0}"/>
              </a:ext>
            </a:extLst>
          </p:cNvPr>
          <p:cNvSpPr>
            <a:spLocks noGrp="1"/>
          </p:cNvSpPr>
          <p:nvPr>
            <p:ph type="ftr" sz="quarter" idx="11"/>
          </p:nvPr>
        </p:nvSpPr>
        <p:spPr/>
        <p:txBody>
          <a:bodyPr/>
          <a:lstStyle>
            <a:lvl1pPr>
              <a:defRPr/>
            </a:lvl1pPr>
          </a:lstStyle>
          <a:p>
            <a:pPr>
              <a:defRPr/>
            </a:pPr>
            <a:r>
              <a:rPr lang="en-US"/>
              <a:t>Degradation and training II</a:t>
            </a:r>
            <a:endParaRPr lang="en-US" dirty="0"/>
          </a:p>
        </p:txBody>
      </p:sp>
      <p:sp>
        <p:nvSpPr>
          <p:cNvPr id="6" name="Slide Number Placeholder 5">
            <a:extLst>
              <a:ext uri="{FF2B5EF4-FFF2-40B4-BE49-F238E27FC236}">
                <a16:creationId xmlns:a16="http://schemas.microsoft.com/office/drawing/2014/main" id="{BF3AA484-878B-49B6-939C-96454C30FAFD}"/>
              </a:ext>
            </a:extLst>
          </p:cNvPr>
          <p:cNvSpPr>
            <a:spLocks noGrp="1"/>
          </p:cNvSpPr>
          <p:nvPr>
            <p:ph type="sldNum" sz="quarter" idx="12"/>
          </p:nvPr>
        </p:nvSpPr>
        <p:spPr/>
        <p:txBody>
          <a:bodyPr/>
          <a:lstStyle>
            <a:lvl1pPr>
              <a:defRPr/>
            </a:lvl1pPr>
          </a:lstStyle>
          <a:p>
            <a:pPr>
              <a:defRPr/>
            </a:pPr>
            <a:fld id="{525CEC57-1F46-47A9-B812-AB0845AC3A69}" type="slidenum">
              <a:rPr lang="en-US" altLang="en-US"/>
              <a:pPr>
                <a:defRPr/>
              </a:pPr>
              <a:t>‹#›</a:t>
            </a:fld>
            <a:endParaRPr lang="en-US" altLang="en-US"/>
          </a:p>
        </p:txBody>
      </p:sp>
    </p:spTree>
    <p:extLst>
      <p:ext uri="{BB962C8B-B14F-4D97-AF65-F5344CB8AC3E}">
        <p14:creationId xmlns:p14="http://schemas.microsoft.com/office/powerpoint/2010/main" val="1002999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 y="1143000"/>
            <a:ext cx="4343400" cy="53340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43000"/>
            <a:ext cx="4343400" cy="53340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8E6144DE-628E-4200-B13D-D47E9E192FA7}"/>
              </a:ext>
            </a:extLst>
          </p:cNvPr>
          <p:cNvSpPr>
            <a:spLocks noGrp="1"/>
          </p:cNvSpPr>
          <p:nvPr>
            <p:ph type="dt" sz="half" idx="10"/>
          </p:nvPr>
        </p:nvSpPr>
        <p:spPr/>
        <p:txBody>
          <a:bodyPr/>
          <a:lstStyle>
            <a:lvl1pPr>
              <a:defRPr/>
            </a:lvl1pPr>
          </a:lstStyle>
          <a:p>
            <a:pPr>
              <a:defRPr/>
            </a:pPr>
            <a:r>
              <a:rPr lang="en-US"/>
              <a:t>Superconducting Accelerator Magnets, January 27-31, 2025</a:t>
            </a:r>
            <a:endParaRPr lang="en-US" dirty="0"/>
          </a:p>
        </p:txBody>
      </p:sp>
      <p:sp>
        <p:nvSpPr>
          <p:cNvPr id="6" name="Footer Placeholder 4">
            <a:extLst>
              <a:ext uri="{FF2B5EF4-FFF2-40B4-BE49-F238E27FC236}">
                <a16:creationId xmlns:a16="http://schemas.microsoft.com/office/drawing/2014/main" id="{9A3707B2-34C9-4AD5-A852-87683F9211BA}"/>
              </a:ext>
            </a:extLst>
          </p:cNvPr>
          <p:cNvSpPr>
            <a:spLocks noGrp="1"/>
          </p:cNvSpPr>
          <p:nvPr>
            <p:ph type="ftr" sz="quarter" idx="11"/>
          </p:nvPr>
        </p:nvSpPr>
        <p:spPr/>
        <p:txBody>
          <a:bodyPr/>
          <a:lstStyle>
            <a:lvl1pPr>
              <a:defRPr/>
            </a:lvl1pPr>
          </a:lstStyle>
          <a:p>
            <a:pPr>
              <a:defRPr/>
            </a:pPr>
            <a:r>
              <a:rPr lang="en-US"/>
              <a:t>Degradation and training II</a:t>
            </a:r>
            <a:endParaRPr lang="en-US" dirty="0"/>
          </a:p>
        </p:txBody>
      </p:sp>
      <p:sp>
        <p:nvSpPr>
          <p:cNvPr id="7" name="Slide Number Placeholder 5">
            <a:extLst>
              <a:ext uri="{FF2B5EF4-FFF2-40B4-BE49-F238E27FC236}">
                <a16:creationId xmlns:a16="http://schemas.microsoft.com/office/drawing/2014/main" id="{D9D3FF13-80CF-4BB7-98FB-0BF223E7805F}"/>
              </a:ext>
            </a:extLst>
          </p:cNvPr>
          <p:cNvSpPr>
            <a:spLocks noGrp="1"/>
          </p:cNvSpPr>
          <p:nvPr>
            <p:ph type="sldNum" sz="quarter" idx="12"/>
          </p:nvPr>
        </p:nvSpPr>
        <p:spPr/>
        <p:txBody>
          <a:bodyPr/>
          <a:lstStyle>
            <a:lvl1pPr>
              <a:defRPr/>
            </a:lvl1pPr>
          </a:lstStyle>
          <a:p>
            <a:pPr>
              <a:defRPr/>
            </a:pPr>
            <a:fld id="{EFEABB2C-7529-49E5-88C8-4061382EA6AE}" type="slidenum">
              <a:rPr lang="en-US" altLang="en-US"/>
              <a:pPr>
                <a:defRPr/>
              </a:pPr>
              <a:t>‹#›</a:t>
            </a:fld>
            <a:endParaRPr lang="en-US" altLang="en-US"/>
          </a:p>
        </p:txBody>
      </p:sp>
    </p:spTree>
    <p:extLst>
      <p:ext uri="{BB962C8B-B14F-4D97-AF65-F5344CB8AC3E}">
        <p14:creationId xmlns:p14="http://schemas.microsoft.com/office/powerpoint/2010/main" val="2031655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2400" y="1143001"/>
            <a:ext cx="4344988" cy="762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52400" y="1981200"/>
            <a:ext cx="4344988" cy="44957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43001"/>
            <a:ext cx="4346575" cy="762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81200"/>
            <a:ext cx="4346575" cy="44957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837934EE-D3D0-4F77-887A-5FD172F95F42}"/>
              </a:ext>
            </a:extLst>
          </p:cNvPr>
          <p:cNvSpPr>
            <a:spLocks noGrp="1"/>
          </p:cNvSpPr>
          <p:nvPr>
            <p:ph type="dt" sz="half" idx="10"/>
          </p:nvPr>
        </p:nvSpPr>
        <p:spPr/>
        <p:txBody>
          <a:bodyPr/>
          <a:lstStyle>
            <a:lvl1pPr>
              <a:defRPr/>
            </a:lvl1pPr>
          </a:lstStyle>
          <a:p>
            <a:pPr>
              <a:defRPr/>
            </a:pPr>
            <a:r>
              <a:rPr lang="en-US"/>
              <a:t>Superconducting Accelerator Magnets, January 27-31, 2025</a:t>
            </a:r>
            <a:endParaRPr lang="en-US" dirty="0"/>
          </a:p>
        </p:txBody>
      </p:sp>
      <p:sp>
        <p:nvSpPr>
          <p:cNvPr id="8" name="Footer Placeholder 4">
            <a:extLst>
              <a:ext uri="{FF2B5EF4-FFF2-40B4-BE49-F238E27FC236}">
                <a16:creationId xmlns:a16="http://schemas.microsoft.com/office/drawing/2014/main" id="{8B13E40C-94B1-414B-B9AD-7DC9DB9203AE}"/>
              </a:ext>
            </a:extLst>
          </p:cNvPr>
          <p:cNvSpPr>
            <a:spLocks noGrp="1"/>
          </p:cNvSpPr>
          <p:nvPr>
            <p:ph type="ftr" sz="quarter" idx="11"/>
          </p:nvPr>
        </p:nvSpPr>
        <p:spPr/>
        <p:txBody>
          <a:bodyPr/>
          <a:lstStyle>
            <a:lvl1pPr>
              <a:defRPr/>
            </a:lvl1pPr>
          </a:lstStyle>
          <a:p>
            <a:pPr>
              <a:defRPr/>
            </a:pPr>
            <a:r>
              <a:rPr lang="en-US"/>
              <a:t>Degradation and training II</a:t>
            </a:r>
            <a:endParaRPr lang="en-US" dirty="0"/>
          </a:p>
        </p:txBody>
      </p:sp>
      <p:sp>
        <p:nvSpPr>
          <p:cNvPr id="9" name="Slide Number Placeholder 5">
            <a:extLst>
              <a:ext uri="{FF2B5EF4-FFF2-40B4-BE49-F238E27FC236}">
                <a16:creationId xmlns:a16="http://schemas.microsoft.com/office/drawing/2014/main" id="{54D30952-E65C-4F95-9686-0192BE76653B}"/>
              </a:ext>
            </a:extLst>
          </p:cNvPr>
          <p:cNvSpPr>
            <a:spLocks noGrp="1"/>
          </p:cNvSpPr>
          <p:nvPr>
            <p:ph type="sldNum" sz="quarter" idx="12"/>
          </p:nvPr>
        </p:nvSpPr>
        <p:spPr/>
        <p:txBody>
          <a:bodyPr/>
          <a:lstStyle>
            <a:lvl1pPr>
              <a:defRPr/>
            </a:lvl1pPr>
          </a:lstStyle>
          <a:p>
            <a:pPr>
              <a:defRPr/>
            </a:pPr>
            <a:fld id="{DA7E7C02-EA8B-4F12-B114-C5B4B4E23CD9}" type="slidenum">
              <a:rPr lang="en-US" altLang="en-US"/>
              <a:pPr>
                <a:defRPr/>
              </a:pPr>
              <a:t>‹#›</a:t>
            </a:fld>
            <a:endParaRPr lang="en-US" altLang="en-US"/>
          </a:p>
        </p:txBody>
      </p:sp>
    </p:spTree>
    <p:extLst>
      <p:ext uri="{BB962C8B-B14F-4D97-AF65-F5344CB8AC3E}">
        <p14:creationId xmlns:p14="http://schemas.microsoft.com/office/powerpoint/2010/main" val="2933663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4ED9832-872E-45DD-88BF-A673CD068494}"/>
              </a:ext>
            </a:extLst>
          </p:cNvPr>
          <p:cNvSpPr>
            <a:spLocks noGrp="1"/>
          </p:cNvSpPr>
          <p:nvPr>
            <p:ph type="dt" sz="half" idx="10"/>
          </p:nvPr>
        </p:nvSpPr>
        <p:spPr/>
        <p:txBody>
          <a:bodyPr/>
          <a:lstStyle>
            <a:lvl1pPr>
              <a:defRPr/>
            </a:lvl1pPr>
          </a:lstStyle>
          <a:p>
            <a:pPr>
              <a:defRPr/>
            </a:pPr>
            <a:r>
              <a:rPr lang="en-US"/>
              <a:t>Superconducting Accelerator Magnets, January 27-31, 2025</a:t>
            </a:r>
            <a:endParaRPr lang="en-US" dirty="0"/>
          </a:p>
        </p:txBody>
      </p:sp>
      <p:sp>
        <p:nvSpPr>
          <p:cNvPr id="4" name="Footer Placeholder 4">
            <a:extLst>
              <a:ext uri="{FF2B5EF4-FFF2-40B4-BE49-F238E27FC236}">
                <a16:creationId xmlns:a16="http://schemas.microsoft.com/office/drawing/2014/main" id="{207E9EE2-A443-4791-977E-B14697497593}"/>
              </a:ext>
            </a:extLst>
          </p:cNvPr>
          <p:cNvSpPr>
            <a:spLocks noGrp="1"/>
          </p:cNvSpPr>
          <p:nvPr>
            <p:ph type="ftr" sz="quarter" idx="11"/>
          </p:nvPr>
        </p:nvSpPr>
        <p:spPr/>
        <p:txBody>
          <a:bodyPr/>
          <a:lstStyle>
            <a:lvl1pPr>
              <a:defRPr/>
            </a:lvl1pPr>
          </a:lstStyle>
          <a:p>
            <a:pPr>
              <a:defRPr/>
            </a:pPr>
            <a:r>
              <a:rPr lang="en-US"/>
              <a:t>Degradation and training II</a:t>
            </a:r>
            <a:endParaRPr lang="en-US" dirty="0"/>
          </a:p>
        </p:txBody>
      </p:sp>
      <p:sp>
        <p:nvSpPr>
          <p:cNvPr id="5" name="Slide Number Placeholder 5">
            <a:extLst>
              <a:ext uri="{FF2B5EF4-FFF2-40B4-BE49-F238E27FC236}">
                <a16:creationId xmlns:a16="http://schemas.microsoft.com/office/drawing/2014/main" id="{D444C8B4-5699-420C-8ADD-E4FA0819366C}"/>
              </a:ext>
            </a:extLst>
          </p:cNvPr>
          <p:cNvSpPr>
            <a:spLocks noGrp="1"/>
          </p:cNvSpPr>
          <p:nvPr>
            <p:ph type="sldNum" sz="quarter" idx="12"/>
          </p:nvPr>
        </p:nvSpPr>
        <p:spPr/>
        <p:txBody>
          <a:bodyPr/>
          <a:lstStyle>
            <a:lvl1pPr>
              <a:defRPr/>
            </a:lvl1pPr>
          </a:lstStyle>
          <a:p>
            <a:pPr>
              <a:defRPr/>
            </a:pPr>
            <a:fld id="{2EE79419-A569-411C-987C-7ED852B5EE27}" type="slidenum">
              <a:rPr lang="en-US" altLang="en-US"/>
              <a:pPr>
                <a:defRPr/>
              </a:pPr>
              <a:t>‹#›</a:t>
            </a:fld>
            <a:endParaRPr lang="en-US" altLang="en-US"/>
          </a:p>
        </p:txBody>
      </p:sp>
    </p:spTree>
    <p:extLst>
      <p:ext uri="{BB962C8B-B14F-4D97-AF65-F5344CB8AC3E}">
        <p14:creationId xmlns:p14="http://schemas.microsoft.com/office/powerpoint/2010/main" val="712238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197774F-D352-4F59-AF78-A0BD4038D5A4}"/>
              </a:ext>
            </a:extLst>
          </p:cNvPr>
          <p:cNvSpPr>
            <a:spLocks noGrp="1"/>
          </p:cNvSpPr>
          <p:nvPr>
            <p:ph type="dt" sz="half" idx="10"/>
          </p:nvPr>
        </p:nvSpPr>
        <p:spPr/>
        <p:txBody>
          <a:bodyPr/>
          <a:lstStyle>
            <a:lvl1pPr>
              <a:defRPr/>
            </a:lvl1pPr>
          </a:lstStyle>
          <a:p>
            <a:pPr>
              <a:defRPr/>
            </a:pPr>
            <a:r>
              <a:rPr lang="en-US"/>
              <a:t>Superconducting Accelerator Magnets, January 27-31, 2025</a:t>
            </a:r>
            <a:endParaRPr lang="en-US" dirty="0"/>
          </a:p>
        </p:txBody>
      </p:sp>
      <p:sp>
        <p:nvSpPr>
          <p:cNvPr id="3" name="Footer Placeholder 4">
            <a:extLst>
              <a:ext uri="{FF2B5EF4-FFF2-40B4-BE49-F238E27FC236}">
                <a16:creationId xmlns:a16="http://schemas.microsoft.com/office/drawing/2014/main" id="{32614CFD-9245-4DFB-8C6A-C2BDA1CC11CC}"/>
              </a:ext>
            </a:extLst>
          </p:cNvPr>
          <p:cNvSpPr>
            <a:spLocks noGrp="1"/>
          </p:cNvSpPr>
          <p:nvPr>
            <p:ph type="ftr" sz="quarter" idx="11"/>
          </p:nvPr>
        </p:nvSpPr>
        <p:spPr/>
        <p:txBody>
          <a:bodyPr/>
          <a:lstStyle>
            <a:lvl1pPr>
              <a:defRPr/>
            </a:lvl1pPr>
          </a:lstStyle>
          <a:p>
            <a:pPr>
              <a:defRPr/>
            </a:pPr>
            <a:r>
              <a:rPr lang="en-US"/>
              <a:t>Degradation and training II</a:t>
            </a:r>
            <a:endParaRPr lang="en-US" dirty="0"/>
          </a:p>
        </p:txBody>
      </p:sp>
      <p:sp>
        <p:nvSpPr>
          <p:cNvPr id="4" name="Slide Number Placeholder 5">
            <a:extLst>
              <a:ext uri="{FF2B5EF4-FFF2-40B4-BE49-F238E27FC236}">
                <a16:creationId xmlns:a16="http://schemas.microsoft.com/office/drawing/2014/main" id="{F16C5BAD-1251-4E59-B330-CD4433BE473C}"/>
              </a:ext>
            </a:extLst>
          </p:cNvPr>
          <p:cNvSpPr>
            <a:spLocks noGrp="1"/>
          </p:cNvSpPr>
          <p:nvPr>
            <p:ph type="sldNum" sz="quarter" idx="12"/>
          </p:nvPr>
        </p:nvSpPr>
        <p:spPr/>
        <p:txBody>
          <a:bodyPr/>
          <a:lstStyle>
            <a:lvl1pPr>
              <a:defRPr/>
            </a:lvl1pPr>
          </a:lstStyle>
          <a:p>
            <a:pPr>
              <a:defRPr/>
            </a:pPr>
            <a:fld id="{9B0E8456-A8B2-4B12-91C9-D1E183C3B163}" type="slidenum">
              <a:rPr lang="en-US" altLang="en-US"/>
              <a:pPr>
                <a:defRPr/>
              </a:pPr>
              <a:t>‹#›</a:t>
            </a:fld>
            <a:endParaRPr lang="en-US" altLang="en-US"/>
          </a:p>
        </p:txBody>
      </p:sp>
    </p:spTree>
    <p:extLst>
      <p:ext uri="{BB962C8B-B14F-4D97-AF65-F5344CB8AC3E}">
        <p14:creationId xmlns:p14="http://schemas.microsoft.com/office/powerpoint/2010/main" val="2432251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701DF77-44C9-4EF6-B3DD-3B9B84FC6315}"/>
              </a:ext>
            </a:extLst>
          </p:cNvPr>
          <p:cNvSpPr>
            <a:spLocks noGrp="1"/>
          </p:cNvSpPr>
          <p:nvPr>
            <p:ph type="dt" sz="half" idx="10"/>
          </p:nvPr>
        </p:nvSpPr>
        <p:spPr/>
        <p:txBody>
          <a:bodyPr/>
          <a:lstStyle>
            <a:lvl1pPr>
              <a:defRPr/>
            </a:lvl1pPr>
          </a:lstStyle>
          <a:p>
            <a:pPr>
              <a:defRPr/>
            </a:pPr>
            <a:r>
              <a:rPr lang="en-US"/>
              <a:t>Superconducting Accelerator Magnets, January 27-31, 2025</a:t>
            </a:r>
            <a:endParaRPr lang="en-US" dirty="0"/>
          </a:p>
        </p:txBody>
      </p:sp>
      <p:sp>
        <p:nvSpPr>
          <p:cNvPr id="6" name="Footer Placeholder 4">
            <a:extLst>
              <a:ext uri="{FF2B5EF4-FFF2-40B4-BE49-F238E27FC236}">
                <a16:creationId xmlns:a16="http://schemas.microsoft.com/office/drawing/2014/main" id="{02FA7131-C1F9-4D51-BADB-0BC9C60E52B4}"/>
              </a:ext>
            </a:extLst>
          </p:cNvPr>
          <p:cNvSpPr>
            <a:spLocks noGrp="1"/>
          </p:cNvSpPr>
          <p:nvPr>
            <p:ph type="ftr" sz="quarter" idx="11"/>
          </p:nvPr>
        </p:nvSpPr>
        <p:spPr/>
        <p:txBody>
          <a:bodyPr/>
          <a:lstStyle>
            <a:lvl1pPr>
              <a:defRPr/>
            </a:lvl1pPr>
          </a:lstStyle>
          <a:p>
            <a:pPr>
              <a:defRPr/>
            </a:pPr>
            <a:r>
              <a:rPr lang="en-US"/>
              <a:t>Degradation and training II</a:t>
            </a:r>
            <a:endParaRPr lang="en-US" dirty="0"/>
          </a:p>
        </p:txBody>
      </p:sp>
      <p:sp>
        <p:nvSpPr>
          <p:cNvPr id="7" name="Slide Number Placeholder 5">
            <a:extLst>
              <a:ext uri="{FF2B5EF4-FFF2-40B4-BE49-F238E27FC236}">
                <a16:creationId xmlns:a16="http://schemas.microsoft.com/office/drawing/2014/main" id="{739E97A7-EFA0-4991-8452-D398159B80C9}"/>
              </a:ext>
            </a:extLst>
          </p:cNvPr>
          <p:cNvSpPr>
            <a:spLocks noGrp="1"/>
          </p:cNvSpPr>
          <p:nvPr>
            <p:ph type="sldNum" sz="quarter" idx="12"/>
          </p:nvPr>
        </p:nvSpPr>
        <p:spPr/>
        <p:txBody>
          <a:bodyPr/>
          <a:lstStyle>
            <a:lvl1pPr>
              <a:defRPr/>
            </a:lvl1pPr>
          </a:lstStyle>
          <a:p>
            <a:pPr>
              <a:defRPr/>
            </a:pPr>
            <a:fld id="{F7BD7AD2-A516-4632-9BCE-D59CA45E2518}" type="slidenum">
              <a:rPr lang="en-US" altLang="en-US"/>
              <a:pPr>
                <a:defRPr/>
              </a:pPr>
              <a:t>‹#›</a:t>
            </a:fld>
            <a:endParaRPr lang="en-US" altLang="en-US"/>
          </a:p>
        </p:txBody>
      </p:sp>
    </p:spTree>
    <p:extLst>
      <p:ext uri="{BB962C8B-B14F-4D97-AF65-F5344CB8AC3E}">
        <p14:creationId xmlns:p14="http://schemas.microsoft.com/office/powerpoint/2010/main" val="2426281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C46D1A4-BEEA-40AB-8B56-9878D0D34AA0}"/>
              </a:ext>
            </a:extLst>
          </p:cNvPr>
          <p:cNvSpPr>
            <a:spLocks noGrp="1"/>
          </p:cNvSpPr>
          <p:nvPr>
            <p:ph type="dt" sz="half" idx="10"/>
          </p:nvPr>
        </p:nvSpPr>
        <p:spPr/>
        <p:txBody>
          <a:bodyPr/>
          <a:lstStyle>
            <a:lvl1pPr>
              <a:defRPr/>
            </a:lvl1pPr>
          </a:lstStyle>
          <a:p>
            <a:pPr>
              <a:defRPr/>
            </a:pPr>
            <a:r>
              <a:rPr lang="en-US"/>
              <a:t>Superconducting Accelerator Magnets, January 27-31, 2025</a:t>
            </a:r>
            <a:endParaRPr lang="en-US" dirty="0"/>
          </a:p>
        </p:txBody>
      </p:sp>
      <p:sp>
        <p:nvSpPr>
          <p:cNvPr id="6" name="Footer Placeholder 4">
            <a:extLst>
              <a:ext uri="{FF2B5EF4-FFF2-40B4-BE49-F238E27FC236}">
                <a16:creationId xmlns:a16="http://schemas.microsoft.com/office/drawing/2014/main" id="{C7FD9E1B-3EEC-445B-ACDC-FE6669BC717F}"/>
              </a:ext>
            </a:extLst>
          </p:cNvPr>
          <p:cNvSpPr>
            <a:spLocks noGrp="1"/>
          </p:cNvSpPr>
          <p:nvPr>
            <p:ph type="ftr" sz="quarter" idx="11"/>
          </p:nvPr>
        </p:nvSpPr>
        <p:spPr/>
        <p:txBody>
          <a:bodyPr/>
          <a:lstStyle>
            <a:lvl1pPr>
              <a:defRPr/>
            </a:lvl1pPr>
          </a:lstStyle>
          <a:p>
            <a:pPr>
              <a:defRPr/>
            </a:pPr>
            <a:r>
              <a:rPr lang="en-US"/>
              <a:t>Degradation and training II</a:t>
            </a:r>
            <a:endParaRPr lang="en-US" dirty="0"/>
          </a:p>
        </p:txBody>
      </p:sp>
      <p:sp>
        <p:nvSpPr>
          <p:cNvPr id="7" name="Slide Number Placeholder 5">
            <a:extLst>
              <a:ext uri="{FF2B5EF4-FFF2-40B4-BE49-F238E27FC236}">
                <a16:creationId xmlns:a16="http://schemas.microsoft.com/office/drawing/2014/main" id="{8FFEF55A-28E2-441C-A894-0F4947035166}"/>
              </a:ext>
            </a:extLst>
          </p:cNvPr>
          <p:cNvSpPr>
            <a:spLocks noGrp="1"/>
          </p:cNvSpPr>
          <p:nvPr>
            <p:ph type="sldNum" sz="quarter" idx="12"/>
          </p:nvPr>
        </p:nvSpPr>
        <p:spPr/>
        <p:txBody>
          <a:bodyPr/>
          <a:lstStyle>
            <a:lvl1pPr>
              <a:defRPr/>
            </a:lvl1pPr>
          </a:lstStyle>
          <a:p>
            <a:pPr>
              <a:defRPr/>
            </a:pPr>
            <a:fld id="{C7DC6438-E4DE-4BB1-9311-33CAF74F9CEE}" type="slidenum">
              <a:rPr lang="en-US" altLang="en-US"/>
              <a:pPr>
                <a:defRPr/>
              </a:pPr>
              <a:t>‹#›</a:t>
            </a:fld>
            <a:endParaRPr lang="en-US" altLang="en-US"/>
          </a:p>
        </p:txBody>
      </p:sp>
    </p:spTree>
    <p:extLst>
      <p:ext uri="{BB962C8B-B14F-4D97-AF65-F5344CB8AC3E}">
        <p14:creationId xmlns:p14="http://schemas.microsoft.com/office/powerpoint/2010/main" val="1406076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F85D71CF-3473-48B7-AF66-330F7B577AA9}"/>
              </a:ext>
            </a:extLst>
          </p:cNvPr>
          <p:cNvSpPr>
            <a:spLocks noGrp="1"/>
          </p:cNvSpPr>
          <p:nvPr>
            <p:ph type="body" idx="1"/>
          </p:nvPr>
        </p:nvSpPr>
        <p:spPr bwMode="auto">
          <a:xfrm>
            <a:off x="152400" y="1143000"/>
            <a:ext cx="8839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DA7ED95-4D47-4A3D-AE9F-A6C8D8F35C7B}"/>
              </a:ext>
            </a:extLst>
          </p:cNvPr>
          <p:cNvSpPr>
            <a:spLocks noGrp="1"/>
          </p:cNvSpPr>
          <p:nvPr>
            <p:ph type="dt" sz="half" idx="2"/>
          </p:nvPr>
        </p:nvSpPr>
        <p:spPr>
          <a:xfrm>
            <a:off x="152399" y="6543675"/>
            <a:ext cx="3581401" cy="222250"/>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accent1"/>
                </a:solidFill>
                <a:latin typeface="Book Antiqua" pitchFamily="18" charset="0"/>
              </a:defRPr>
            </a:lvl1pPr>
          </a:lstStyle>
          <a:p>
            <a:pPr>
              <a:defRPr/>
            </a:pPr>
            <a:r>
              <a:rPr lang="en-US"/>
              <a:t>Superconducting Accelerator Magnets, January 27-31, 2025</a:t>
            </a:r>
            <a:endParaRPr lang="en-US" dirty="0"/>
          </a:p>
        </p:txBody>
      </p:sp>
      <p:sp>
        <p:nvSpPr>
          <p:cNvPr id="5" name="Footer Placeholder 4">
            <a:extLst>
              <a:ext uri="{FF2B5EF4-FFF2-40B4-BE49-F238E27FC236}">
                <a16:creationId xmlns:a16="http://schemas.microsoft.com/office/drawing/2014/main" id="{BBDCFAFB-8D73-4A06-8CAD-D9CE0930E1AA}"/>
              </a:ext>
            </a:extLst>
          </p:cNvPr>
          <p:cNvSpPr>
            <a:spLocks noGrp="1"/>
          </p:cNvSpPr>
          <p:nvPr>
            <p:ph type="ftr" sz="quarter" idx="3"/>
          </p:nvPr>
        </p:nvSpPr>
        <p:spPr>
          <a:xfrm>
            <a:off x="3648075" y="6535738"/>
            <a:ext cx="4760913" cy="234950"/>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accent1"/>
                </a:solidFill>
                <a:latin typeface="Book Antiqua" pitchFamily="18" charset="0"/>
              </a:defRPr>
            </a:lvl1pPr>
          </a:lstStyle>
          <a:p>
            <a:pPr>
              <a:defRPr/>
            </a:pPr>
            <a:r>
              <a:rPr lang="en-US"/>
              <a:t>Degradation and training II</a:t>
            </a:r>
            <a:endParaRPr lang="en-US" dirty="0"/>
          </a:p>
        </p:txBody>
      </p:sp>
      <p:sp>
        <p:nvSpPr>
          <p:cNvPr id="6" name="Slide Number Placeholder 5">
            <a:extLst>
              <a:ext uri="{FF2B5EF4-FFF2-40B4-BE49-F238E27FC236}">
                <a16:creationId xmlns:a16="http://schemas.microsoft.com/office/drawing/2014/main" id="{72023802-CAD3-497A-B483-BFA89C69A85D}"/>
              </a:ext>
            </a:extLst>
          </p:cNvPr>
          <p:cNvSpPr>
            <a:spLocks noGrp="1"/>
          </p:cNvSpPr>
          <p:nvPr>
            <p:ph type="sldNum" sz="quarter" idx="4"/>
          </p:nvPr>
        </p:nvSpPr>
        <p:spPr>
          <a:xfrm>
            <a:off x="8534400" y="6537325"/>
            <a:ext cx="457200" cy="2317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accent1"/>
                </a:solidFill>
                <a:latin typeface="Book Antiqua" panose="02040602050305030304" pitchFamily="18" charset="0"/>
              </a:defRPr>
            </a:lvl1pPr>
          </a:lstStyle>
          <a:p>
            <a:pPr>
              <a:defRPr/>
            </a:pPr>
            <a:fld id="{EE1AAC41-E710-4415-90D6-B7643FC69E4B}" type="slidenum">
              <a:rPr lang="en-US" altLang="en-US"/>
              <a:pPr>
                <a:defRPr/>
              </a:pPr>
              <a:t>‹#›</a:t>
            </a:fld>
            <a:endParaRPr lang="en-US" altLang="en-US"/>
          </a:p>
        </p:txBody>
      </p:sp>
      <p:sp>
        <p:nvSpPr>
          <p:cNvPr id="1030" name="Rectangle 2">
            <a:extLst>
              <a:ext uri="{FF2B5EF4-FFF2-40B4-BE49-F238E27FC236}">
                <a16:creationId xmlns:a16="http://schemas.microsoft.com/office/drawing/2014/main" id="{550296B6-E304-47C5-90F3-B7DDA92B6663}"/>
              </a:ext>
            </a:extLst>
          </p:cNvPr>
          <p:cNvSpPr>
            <a:spLocks noChangeArrowheads="1"/>
          </p:cNvSpPr>
          <p:nvPr userDrawn="1"/>
        </p:nvSpPr>
        <p:spPr bwMode="auto">
          <a:xfrm>
            <a:off x="0" y="0"/>
            <a:ext cx="9144000" cy="1060450"/>
          </a:xfrm>
          <a:prstGeom prst="rect">
            <a:avLst/>
          </a:prstGeom>
          <a:solidFill>
            <a:srgbClr val="1F336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latin typeface="Calibri" pitchFamily="34" charset="0"/>
            </a:endParaRPr>
          </a:p>
        </p:txBody>
      </p:sp>
      <p:pic>
        <p:nvPicPr>
          <p:cNvPr id="1031" name="Picture 13">
            <a:extLst>
              <a:ext uri="{FF2B5EF4-FFF2-40B4-BE49-F238E27FC236}">
                <a16:creationId xmlns:a16="http://schemas.microsoft.com/office/drawing/2014/main" id="{393CDEAC-E59B-4630-8B65-DCBBD48F54D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r="1060" b="1387"/>
          <a:stretch>
            <a:fillRect/>
          </a:stretch>
        </p:blipFill>
        <p:spPr bwMode="auto">
          <a:xfrm>
            <a:off x="8556625" y="469900"/>
            <a:ext cx="53657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4" descr="uspas">
            <a:extLst>
              <a:ext uri="{FF2B5EF4-FFF2-40B4-BE49-F238E27FC236}">
                <a16:creationId xmlns:a16="http://schemas.microsoft.com/office/drawing/2014/main" id="{33E71980-F3AE-40CF-9D37-92DE9597A239}"/>
              </a:ext>
            </a:extLst>
          </p:cNvPr>
          <p:cNvPicPr>
            <a:picLocks noChangeAspect="1" noChangeArrowheads="1"/>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025" y="103188"/>
            <a:ext cx="7239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24" descr="logo_blue3">
            <a:extLst>
              <a:ext uri="{FF2B5EF4-FFF2-40B4-BE49-F238E27FC236}">
                <a16:creationId xmlns:a16="http://schemas.microsoft.com/office/drawing/2014/main" id="{627F38A9-717C-4DD3-B727-FB71C0A44C3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r="6929" b="18542"/>
          <a:stretch>
            <a:fillRect/>
          </a:stretch>
        </p:blipFill>
        <p:spPr bwMode="auto">
          <a:xfrm>
            <a:off x="8556625" y="47625"/>
            <a:ext cx="557213"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itle Placeholder 1">
            <a:extLst>
              <a:ext uri="{FF2B5EF4-FFF2-40B4-BE49-F238E27FC236}">
                <a16:creationId xmlns:a16="http://schemas.microsoft.com/office/drawing/2014/main" id="{11865374-F02E-4E7E-8F1D-F60337DBCBD8}"/>
              </a:ext>
            </a:extLst>
          </p:cNvPr>
          <p:cNvSpPr>
            <a:spLocks noGrp="1"/>
          </p:cNvSpPr>
          <p:nvPr>
            <p:ph type="title"/>
          </p:nvPr>
        </p:nvSpPr>
        <p:spPr bwMode="auto">
          <a:xfrm>
            <a:off x="838200" y="0"/>
            <a:ext cx="7696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805" r:id="rId1"/>
    <p:sldLayoutId id="214748381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p:txStyles>
    <p:titleStyle>
      <a:lvl1pPr algn="ctr" rtl="0" eaLnBrk="0" fontAlgn="base" hangingPunct="0">
        <a:spcBef>
          <a:spcPct val="0"/>
        </a:spcBef>
        <a:spcAft>
          <a:spcPct val="0"/>
        </a:spcAft>
        <a:defRPr sz="2800" kern="1200">
          <a:solidFill>
            <a:schemeClr val="bg1"/>
          </a:solidFill>
          <a:latin typeface="Book Antiqua" pitchFamily="18" charset="0"/>
          <a:ea typeface="+mj-ea"/>
          <a:cs typeface="+mj-cs"/>
        </a:defRPr>
      </a:lvl1pPr>
      <a:lvl2pPr algn="ctr" rtl="0" eaLnBrk="0" fontAlgn="base" hangingPunct="0">
        <a:spcBef>
          <a:spcPct val="0"/>
        </a:spcBef>
        <a:spcAft>
          <a:spcPct val="0"/>
        </a:spcAft>
        <a:defRPr sz="2800">
          <a:solidFill>
            <a:schemeClr val="bg1"/>
          </a:solidFill>
          <a:latin typeface="Book Antiqua" pitchFamily="18" charset="0"/>
        </a:defRPr>
      </a:lvl2pPr>
      <a:lvl3pPr algn="ctr" rtl="0" eaLnBrk="0" fontAlgn="base" hangingPunct="0">
        <a:spcBef>
          <a:spcPct val="0"/>
        </a:spcBef>
        <a:spcAft>
          <a:spcPct val="0"/>
        </a:spcAft>
        <a:defRPr sz="2800">
          <a:solidFill>
            <a:schemeClr val="bg1"/>
          </a:solidFill>
          <a:latin typeface="Book Antiqua" pitchFamily="18" charset="0"/>
        </a:defRPr>
      </a:lvl3pPr>
      <a:lvl4pPr algn="ctr" rtl="0" eaLnBrk="0" fontAlgn="base" hangingPunct="0">
        <a:spcBef>
          <a:spcPct val="0"/>
        </a:spcBef>
        <a:spcAft>
          <a:spcPct val="0"/>
        </a:spcAft>
        <a:defRPr sz="2800">
          <a:solidFill>
            <a:schemeClr val="bg1"/>
          </a:solidFill>
          <a:latin typeface="Book Antiqua" pitchFamily="18" charset="0"/>
        </a:defRPr>
      </a:lvl4pPr>
      <a:lvl5pPr algn="ctr" rtl="0" eaLnBrk="0" fontAlgn="base" hangingPunct="0">
        <a:spcBef>
          <a:spcPct val="0"/>
        </a:spcBef>
        <a:spcAft>
          <a:spcPct val="0"/>
        </a:spcAft>
        <a:defRPr sz="2800">
          <a:solidFill>
            <a:schemeClr val="bg1"/>
          </a:solidFill>
          <a:latin typeface="Book Antiqua" pitchFamily="18" charset="0"/>
        </a:defRPr>
      </a:lvl5pPr>
      <a:lvl6pPr marL="457200" algn="ctr" rtl="0" fontAlgn="base">
        <a:spcBef>
          <a:spcPct val="0"/>
        </a:spcBef>
        <a:spcAft>
          <a:spcPct val="0"/>
        </a:spcAft>
        <a:defRPr sz="2800">
          <a:solidFill>
            <a:schemeClr val="bg1"/>
          </a:solidFill>
          <a:latin typeface="Book Antiqua" pitchFamily="18" charset="0"/>
        </a:defRPr>
      </a:lvl6pPr>
      <a:lvl7pPr marL="914400" algn="ctr" rtl="0" fontAlgn="base">
        <a:spcBef>
          <a:spcPct val="0"/>
        </a:spcBef>
        <a:spcAft>
          <a:spcPct val="0"/>
        </a:spcAft>
        <a:defRPr sz="2800">
          <a:solidFill>
            <a:schemeClr val="bg1"/>
          </a:solidFill>
          <a:latin typeface="Book Antiqua" pitchFamily="18" charset="0"/>
        </a:defRPr>
      </a:lvl7pPr>
      <a:lvl8pPr marL="1371600" algn="ctr" rtl="0" fontAlgn="base">
        <a:spcBef>
          <a:spcPct val="0"/>
        </a:spcBef>
        <a:spcAft>
          <a:spcPct val="0"/>
        </a:spcAft>
        <a:defRPr sz="2800">
          <a:solidFill>
            <a:schemeClr val="bg1"/>
          </a:solidFill>
          <a:latin typeface="Book Antiqua" pitchFamily="18" charset="0"/>
        </a:defRPr>
      </a:lvl8pPr>
      <a:lvl9pPr marL="1828800" algn="ctr" rtl="0" fontAlgn="base">
        <a:spcBef>
          <a:spcPct val="0"/>
        </a:spcBef>
        <a:spcAft>
          <a:spcPct val="0"/>
        </a:spcAft>
        <a:defRPr sz="2800">
          <a:solidFill>
            <a:schemeClr val="bg1"/>
          </a:solidFill>
          <a:latin typeface="Book Antiqua" pitchFamily="18" charset="0"/>
        </a:defRPr>
      </a:lvl9pPr>
    </p:titleStyle>
    <p:bodyStyle>
      <a:lvl1pPr marL="342900" indent="-342900" algn="l" rtl="0" eaLnBrk="0" fontAlgn="base" hangingPunct="0">
        <a:spcBef>
          <a:spcPct val="20000"/>
        </a:spcBef>
        <a:spcAft>
          <a:spcPct val="0"/>
        </a:spcAft>
        <a:buSzPct val="60000"/>
        <a:buBlip>
          <a:blip r:embed="rId16"/>
        </a:buBlip>
        <a:defRPr sz="2400" kern="1200">
          <a:solidFill>
            <a:schemeClr val="tx1"/>
          </a:solidFill>
          <a:latin typeface="Book Antiqua" pitchFamily="18" charset="0"/>
          <a:ea typeface="+mn-ea"/>
          <a:cs typeface="+mn-cs"/>
        </a:defRPr>
      </a:lvl1pPr>
      <a:lvl2pPr marL="742950" indent="-285750" algn="l" rtl="0" eaLnBrk="0" fontAlgn="base" hangingPunct="0">
        <a:spcBef>
          <a:spcPct val="20000"/>
        </a:spcBef>
        <a:spcAft>
          <a:spcPct val="0"/>
        </a:spcAft>
        <a:buSzPct val="60000"/>
        <a:buBlip>
          <a:blip r:embed="rId17"/>
        </a:buBlip>
        <a:defRPr sz="2000" kern="1200">
          <a:solidFill>
            <a:schemeClr val="tx1"/>
          </a:solidFill>
          <a:latin typeface="Book Antiqua" pitchFamily="18" charset="0"/>
          <a:ea typeface="+mn-ea"/>
          <a:cs typeface="+mn-cs"/>
        </a:defRPr>
      </a:lvl2pPr>
      <a:lvl3pPr marL="1143000" indent="-228600" algn="l" rtl="0" eaLnBrk="0" fontAlgn="base" hangingPunct="0">
        <a:spcBef>
          <a:spcPct val="20000"/>
        </a:spcBef>
        <a:spcAft>
          <a:spcPct val="0"/>
        </a:spcAft>
        <a:buSzPct val="60000"/>
        <a:buBlip>
          <a:blip r:embed="rId18"/>
        </a:buBlip>
        <a:defRPr kern="1200">
          <a:solidFill>
            <a:schemeClr val="tx1"/>
          </a:solidFill>
          <a:latin typeface="Book Antiqua" pitchFamily="18" charset="0"/>
          <a:ea typeface="+mn-ea"/>
          <a:cs typeface="+mn-cs"/>
        </a:defRPr>
      </a:lvl3pPr>
      <a:lvl4pPr marL="1600200" indent="-228600" algn="l" rtl="0" eaLnBrk="0" fontAlgn="base" hangingPunct="0">
        <a:spcBef>
          <a:spcPct val="20000"/>
        </a:spcBef>
        <a:spcAft>
          <a:spcPct val="0"/>
        </a:spcAft>
        <a:buSzPct val="60000"/>
        <a:buBlip>
          <a:blip r:embed="rId19"/>
        </a:buBlip>
        <a:defRPr sz="1600" kern="1200">
          <a:solidFill>
            <a:schemeClr val="tx1"/>
          </a:solidFill>
          <a:latin typeface="Book Antiqua" pitchFamily="18" charset="0"/>
          <a:ea typeface="+mn-ea"/>
          <a:cs typeface="+mn-cs"/>
        </a:defRPr>
      </a:lvl4pPr>
      <a:lvl5pPr marL="2057400" indent="-228600" algn="l" rtl="0" eaLnBrk="0" fontAlgn="base" hangingPunct="0">
        <a:spcBef>
          <a:spcPct val="20000"/>
        </a:spcBef>
        <a:spcAft>
          <a:spcPct val="0"/>
        </a:spcAft>
        <a:buSzPct val="60000"/>
        <a:buBlip>
          <a:blip r:embed="rId20"/>
        </a:buBlip>
        <a:defRPr sz="1600" kern="1200">
          <a:solidFill>
            <a:schemeClr val="tx1"/>
          </a:solidFill>
          <a:latin typeface="Book Antiqu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090C5F-7010-48D8-B523-65A2851B460F}" type="datetimeFigureOut">
              <a:rPr lang="en-US" smtClean="0"/>
              <a:t>1/29/2025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C6070C-5037-402E-AE0B-06F8795E38F4}" type="slidenum">
              <a:rPr lang="en-US" smtClean="0"/>
              <a:t>‹#›</a:t>
            </a:fld>
            <a:endParaRPr lang="en-US"/>
          </a:p>
        </p:txBody>
      </p:sp>
    </p:spTree>
    <p:extLst>
      <p:ext uri="{BB962C8B-B14F-4D97-AF65-F5344CB8AC3E}">
        <p14:creationId xmlns:p14="http://schemas.microsoft.com/office/powerpoint/2010/main" val="209388128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5.png"/><Relationship Id="rId7"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7.jpe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8.wmf"/><Relationship Id="rId5" Type="http://schemas.openxmlformats.org/officeDocument/2006/relationships/oleObject" Target="../embeddings/oleObject1.bin"/><Relationship Id="rId4" Type="http://schemas.openxmlformats.org/officeDocument/2006/relationships/image" Target="../media/image5.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0.png"/><Relationship Id="rId7" Type="http://schemas.openxmlformats.org/officeDocument/2006/relationships/image" Target="../media/image5.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2.jpeg"/><Relationship Id="rId10" Type="http://schemas.openxmlformats.org/officeDocument/2006/relationships/image" Target="../media/image8.png"/><Relationship Id="rId4" Type="http://schemas.openxmlformats.org/officeDocument/2006/relationships/image" Target="../media/image31.jpeg"/><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6.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5.png"/><Relationship Id="rId7"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6.png"/><Relationship Id="rId9"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3.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8.png"/><Relationship Id="rId5" Type="http://schemas.openxmlformats.org/officeDocument/2006/relationships/image" Target="../media/image45.wmf"/><Relationship Id="rId10" Type="http://schemas.openxmlformats.org/officeDocument/2006/relationships/image" Target="../media/image7.png"/><Relationship Id="rId4" Type="http://schemas.openxmlformats.org/officeDocument/2006/relationships/oleObject" Target="../embeddings/oleObject2.bin"/><Relationship Id="rId9"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47.jpe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8.wmf"/><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9.jpeg"/></Relationships>
</file>

<file path=ppt/slides/_rels/slide3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0.wmf"/><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51.jpeg"/></Relationships>
</file>

<file path=ppt/slides/_rels/slide3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3.jpeg"/><Relationship Id="rId4" Type="http://schemas.openxmlformats.org/officeDocument/2006/relationships/image" Target="../media/image52.wmf"/></Relationships>
</file>

<file path=ppt/slides/_rels/slide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5.jpeg"/><Relationship Id="rId4" Type="http://schemas.openxmlformats.org/officeDocument/2006/relationships/image" Target="../media/image54.wmf"/></Relationships>
</file>

<file path=ppt/slides/_rels/slide3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7.jpeg"/><Relationship Id="rId4" Type="http://schemas.openxmlformats.org/officeDocument/2006/relationships/image" Target="../media/image56.wmf"/></Relationships>
</file>

<file path=ppt/slides/_rels/slide35.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6.png"/><Relationship Id="rId7" Type="http://schemas.openxmlformats.org/officeDocument/2006/relationships/image" Target="../media/image58.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60.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7.jpeg"/><Relationship Id="rId2"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png"/></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8.e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g"/><Relationship Id="rId1" Type="http://schemas.openxmlformats.org/officeDocument/2006/relationships/slideLayout" Target="../slideLayouts/slideLayout18.xml"/><Relationship Id="rId6" Type="http://schemas.openxmlformats.org/officeDocument/2006/relationships/image" Target="../media/image94.jpeg"/><Relationship Id="rId5" Type="http://schemas.openxmlformats.org/officeDocument/2006/relationships/image" Target="../media/image93.jpeg"/><Relationship Id="rId4" Type="http://schemas.openxmlformats.org/officeDocument/2006/relationships/image" Target="../media/image92.jpeg"/></Relationships>
</file>

<file path=ppt/slides/_rels/slide63.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95.jpe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18.xml"/><Relationship Id="rId4" Type="http://schemas.openxmlformats.org/officeDocument/2006/relationships/hyperlink" Target="https://publications.lbl.gov/islandora/object/ir%3A80921/datastream/PDF/download/citation.pdf"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101.jp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image" Target="../media/image10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0.emf"/><Relationship Id="rId4" Type="http://schemas.openxmlformats.org/officeDocument/2006/relationships/image" Target="../media/image6.png"/><Relationship Id="rId9"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ED560D65-7F11-4408-A9F7-45E06CA89540}"/>
              </a:ext>
            </a:extLst>
          </p:cNvPr>
          <p:cNvSpPr>
            <a:spLocks noGrp="1"/>
          </p:cNvSpPr>
          <p:nvPr>
            <p:ph type="ctrTitle"/>
          </p:nvPr>
        </p:nvSpPr>
        <p:spPr>
          <a:xfrm>
            <a:off x="685800" y="1600200"/>
            <a:ext cx="7772400" cy="2209800"/>
          </a:xfrm>
        </p:spPr>
        <p:txBody>
          <a:bodyPr/>
          <a:lstStyle/>
          <a:p>
            <a:pPr eaLnBrk="1" hangingPunct="1"/>
            <a:r>
              <a:rPr lang="en-US" altLang="en-US" dirty="0"/>
              <a:t>Unit 18</a:t>
            </a:r>
            <a:br>
              <a:rPr lang="en-US" altLang="en-US" dirty="0"/>
            </a:br>
            <a:br>
              <a:rPr lang="en-US" altLang="en-US" dirty="0"/>
            </a:br>
            <a:r>
              <a:rPr lang="en-US" altLang="en-US" dirty="0"/>
              <a:t>Degradation and training</a:t>
            </a:r>
            <a:br>
              <a:rPr lang="en-US" altLang="en-US" dirty="0"/>
            </a:br>
            <a:r>
              <a:rPr lang="en-US" altLang="en-US" sz="2000" dirty="0"/>
              <a:t>Chapter II</a:t>
            </a:r>
            <a:endParaRPr lang="en-US" altLang="en-US" dirty="0"/>
          </a:p>
        </p:txBody>
      </p:sp>
      <p:sp>
        <p:nvSpPr>
          <p:cNvPr id="5123" name="Subtitle 2">
            <a:extLst>
              <a:ext uri="{FF2B5EF4-FFF2-40B4-BE49-F238E27FC236}">
                <a16:creationId xmlns:a16="http://schemas.microsoft.com/office/drawing/2014/main" id="{4BE30603-11C5-4965-9707-2CD69D4E07E6}"/>
              </a:ext>
            </a:extLst>
          </p:cNvPr>
          <p:cNvSpPr>
            <a:spLocks noGrp="1"/>
          </p:cNvSpPr>
          <p:nvPr>
            <p:ph type="subTitle" idx="1"/>
          </p:nvPr>
        </p:nvSpPr>
        <p:spPr/>
        <p:txBody>
          <a:bodyPr/>
          <a:lstStyle/>
          <a:p>
            <a:pPr eaLnBrk="1" hangingPunct="1"/>
            <a:endParaRPr lang="en-US" altLang="en-US" sz="2000" b="1" u="sng" dirty="0">
              <a:solidFill>
                <a:schemeClr val="accent1"/>
              </a:solidFill>
            </a:endParaRPr>
          </a:p>
          <a:p>
            <a:pPr eaLnBrk="1" hangingPunct="1"/>
            <a:r>
              <a:rPr lang="en-US" altLang="en-US" sz="2000" b="1" u="sng" dirty="0">
                <a:solidFill>
                  <a:schemeClr val="accent1"/>
                </a:solidFill>
              </a:rPr>
              <a:t>Paolo Ferracin </a:t>
            </a:r>
          </a:p>
          <a:p>
            <a:pPr eaLnBrk="1" hangingPunct="1"/>
            <a:r>
              <a:rPr lang="en-US" altLang="en-US" sz="2000" dirty="0"/>
              <a:t>Lawrence Berkeley National Laboratory (LBNL)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69675B4-FA72-4235-A44B-622930C391A9}"/>
              </a:ext>
            </a:extLst>
          </p:cNvPr>
          <p:cNvSpPr>
            <a:spLocks noGrp="1" noChangeArrowheads="1"/>
          </p:cNvSpPr>
          <p:nvPr>
            <p:ph type="title"/>
          </p:nvPr>
        </p:nvSpPr>
        <p:spPr/>
        <p:txBody>
          <a:bodyPr/>
          <a:lstStyle/>
          <a:p>
            <a:r>
              <a:rPr lang="en-US" altLang="en-US"/>
              <a:t>Outline</a:t>
            </a:r>
          </a:p>
        </p:txBody>
      </p:sp>
      <p:sp>
        <p:nvSpPr>
          <p:cNvPr id="16387" name="Rectangle 3">
            <a:extLst>
              <a:ext uri="{FF2B5EF4-FFF2-40B4-BE49-F238E27FC236}">
                <a16:creationId xmlns:a16="http://schemas.microsoft.com/office/drawing/2014/main" id="{ABB1333A-B68A-4211-B67A-048A08AE1F26}"/>
              </a:ext>
            </a:extLst>
          </p:cNvPr>
          <p:cNvSpPr>
            <a:spLocks noGrp="1" noChangeArrowheads="1"/>
          </p:cNvSpPr>
          <p:nvPr>
            <p:ph type="body" idx="1"/>
          </p:nvPr>
        </p:nvSpPr>
        <p:spPr/>
        <p:txBody>
          <a:bodyPr/>
          <a:lstStyle/>
          <a:p>
            <a:pPr marL="457200" indent="-457200">
              <a:buSzTx/>
              <a:buFontTx/>
              <a:buAutoNum type="arabicPeriod"/>
            </a:pPr>
            <a:r>
              <a:rPr lang="en-US" altLang="en-US"/>
              <a:t>Introduction</a:t>
            </a:r>
          </a:p>
          <a:p>
            <a:pPr marL="457200" indent="-457200">
              <a:buSzTx/>
              <a:buFontTx/>
              <a:buAutoNum type="arabicPeriod"/>
            </a:pPr>
            <a:r>
              <a:rPr lang="en-US" altLang="en-US"/>
              <a:t>Degradation or energy deposited quenches?</a:t>
            </a:r>
          </a:p>
          <a:p>
            <a:pPr marL="838200" lvl="1" indent="-381000">
              <a:buSzTx/>
              <a:buFontTx/>
              <a:buNone/>
            </a:pPr>
            <a:r>
              <a:rPr lang="en-US" altLang="en-US"/>
              <a:t>Ramp-rate dependence studies</a:t>
            </a:r>
          </a:p>
          <a:p>
            <a:pPr marL="838200" lvl="1" indent="-381000">
              <a:buSzTx/>
              <a:buFontTx/>
              <a:buNone/>
            </a:pPr>
            <a:r>
              <a:rPr lang="en-US" altLang="en-US"/>
              <a:t>Temperature dependence studies</a:t>
            </a:r>
          </a:p>
          <a:p>
            <a:pPr marL="838200" lvl="1" indent="-381000">
              <a:buSzTx/>
              <a:buFontTx/>
              <a:buNone/>
            </a:pPr>
            <a:r>
              <a:rPr lang="en-US" altLang="en-US"/>
              <a:t>Voltage signal studies</a:t>
            </a:r>
          </a:p>
          <a:p>
            <a:pPr marL="457200" indent="-457200">
              <a:buSzTx/>
              <a:buFontTx/>
              <a:buAutoNum type="arabicPeriod"/>
            </a:pPr>
            <a:r>
              <a:rPr lang="en-US" altLang="en-US" b="1" u="sng">
                <a:solidFill>
                  <a:srgbClr val="FF0000"/>
                </a:solidFill>
              </a:rPr>
              <a:t>Training</a:t>
            </a:r>
          </a:p>
          <a:p>
            <a:pPr marL="838200" lvl="1" indent="-381000">
              <a:buSzTx/>
              <a:buFontTx/>
              <a:buAutoNum type="arabicPeriod"/>
            </a:pPr>
            <a:r>
              <a:rPr lang="en-US" altLang="en-US"/>
              <a:t>Definition</a:t>
            </a:r>
          </a:p>
          <a:p>
            <a:pPr marL="838200" lvl="1" indent="-381000">
              <a:buSzTx/>
              <a:buFontTx/>
              <a:buAutoNum type="arabicPeriod"/>
            </a:pPr>
            <a:r>
              <a:rPr lang="en-US" altLang="en-US"/>
              <a:t>Causes</a:t>
            </a:r>
          </a:p>
          <a:p>
            <a:pPr marL="457200" indent="-457200">
              <a:buSzTx/>
              <a:buFontTx/>
              <a:buAutoNum type="arabicPeriod"/>
            </a:pPr>
            <a:r>
              <a:rPr lang="en-US" altLang="en-US"/>
              <a:t>Frictional motion</a:t>
            </a:r>
          </a:p>
          <a:p>
            <a:pPr marL="457200" indent="-457200">
              <a:buSzTx/>
              <a:buFontTx/>
              <a:buAutoNum type="arabicPeriod"/>
            </a:pPr>
            <a:r>
              <a:rPr lang="en-US" altLang="en-US"/>
              <a:t>Epoxy failure</a:t>
            </a:r>
          </a:p>
          <a:p>
            <a:pPr marL="457200" indent="-457200">
              <a:buSzTx/>
              <a:buFontTx/>
              <a:buAutoNum type="arabicPeriod"/>
            </a:pPr>
            <a:r>
              <a:rPr lang="en-US" altLang="en-US"/>
              <a:t>Overview of training performance</a:t>
            </a:r>
          </a:p>
          <a:p>
            <a:pPr marL="457200" indent="-457200">
              <a:buSzTx/>
              <a:buFontTx/>
              <a:buAutoNum type="arabicPeriod"/>
            </a:pPr>
            <a:r>
              <a:rPr lang="en-US" altLang="en-US"/>
              <a:t>Conclusions</a:t>
            </a:r>
          </a:p>
          <a:p>
            <a:pPr marL="838200" lvl="1" indent="-381000">
              <a:buSzTx/>
              <a:buFontTx/>
              <a:buAutoNum type="arabicPeriod"/>
            </a:pPr>
            <a:endParaRPr lang="en-US" altLang="en-US"/>
          </a:p>
        </p:txBody>
      </p:sp>
      <p:sp>
        <p:nvSpPr>
          <p:cNvPr id="16388" name="Footer Placeholder 5">
            <a:extLst>
              <a:ext uri="{FF2B5EF4-FFF2-40B4-BE49-F238E27FC236}">
                <a16:creationId xmlns:a16="http://schemas.microsoft.com/office/drawing/2014/main" id="{7102D958-E346-4315-9EE1-4C5BFD80B40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5"/>
              </a:buBlip>
              <a:defRPr sz="1600">
                <a:solidFill>
                  <a:schemeClr val="tx1"/>
                </a:solidFill>
                <a:latin typeface="Book Antiqua" panose="02040602050305030304" pitchFamily="18" charset="0"/>
              </a:defRPr>
            </a:lvl4pPr>
            <a:lvl5pPr marL="2057400" indent="-228600">
              <a:spcBef>
                <a:spcPct val="20000"/>
              </a:spcBef>
              <a:buSzPct val="60000"/>
              <a:buBlip>
                <a:blip r:embed="rId6"/>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Degradation and training II</a:t>
            </a:r>
          </a:p>
        </p:txBody>
      </p:sp>
      <p:sp>
        <p:nvSpPr>
          <p:cNvPr id="16389" name="Date Placeholder 4">
            <a:extLst>
              <a:ext uri="{FF2B5EF4-FFF2-40B4-BE49-F238E27FC236}">
                <a16:creationId xmlns:a16="http://schemas.microsoft.com/office/drawing/2014/main" id="{BC048F39-464B-42F1-AD10-BBB58CDA34ED}"/>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5"/>
              </a:buBlip>
              <a:defRPr sz="1600">
                <a:solidFill>
                  <a:schemeClr val="tx1"/>
                </a:solidFill>
                <a:latin typeface="Book Antiqua" panose="02040602050305030304" pitchFamily="18" charset="0"/>
              </a:defRPr>
            </a:lvl4pPr>
            <a:lvl5pPr marL="2057400" indent="-228600">
              <a:spcBef>
                <a:spcPct val="20000"/>
              </a:spcBef>
              <a:buSzPct val="60000"/>
              <a:buBlip>
                <a:blip r:embed="rId6"/>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16390" name="Slide Number Placeholder 7">
            <a:extLst>
              <a:ext uri="{FF2B5EF4-FFF2-40B4-BE49-F238E27FC236}">
                <a16:creationId xmlns:a16="http://schemas.microsoft.com/office/drawing/2014/main" id="{B7517B96-DEF8-454B-AE57-76C7F1419B7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5"/>
              </a:buBlip>
              <a:defRPr sz="1600">
                <a:solidFill>
                  <a:schemeClr val="tx1"/>
                </a:solidFill>
                <a:latin typeface="Book Antiqua" panose="02040602050305030304" pitchFamily="18" charset="0"/>
              </a:defRPr>
            </a:lvl4pPr>
            <a:lvl5pPr marL="2057400" indent="-228600">
              <a:spcBef>
                <a:spcPct val="20000"/>
              </a:spcBef>
              <a:buSzPct val="60000"/>
              <a:buBlip>
                <a:blip r:embed="rId6"/>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9pPr>
          </a:lstStyle>
          <a:p>
            <a:pPr>
              <a:spcBef>
                <a:spcPct val="0"/>
              </a:spcBef>
              <a:buSzTx/>
              <a:buFontTx/>
              <a:buNone/>
            </a:pPr>
            <a:fld id="{BF26D4AF-7A2E-4B86-80CD-A475EEA6EAAF}" type="slidenum">
              <a:rPr lang="en-US" altLang="en-US" sz="1000" smtClean="0">
                <a:solidFill>
                  <a:schemeClr val="accent1"/>
                </a:solidFill>
              </a:rPr>
              <a:pPr>
                <a:spcBef>
                  <a:spcPct val="0"/>
                </a:spcBef>
                <a:buSzTx/>
                <a:buFontTx/>
                <a:buNone/>
              </a:pPr>
              <a:t>10</a:t>
            </a:fld>
            <a:endParaRPr lang="en-US" altLang="en-US" sz="1000">
              <a:solidFill>
                <a:schemeClr val="accent1"/>
              </a:solidFill>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02CD62F-0D62-472C-BA7B-9BE01B0385F8}"/>
              </a:ext>
            </a:extLst>
          </p:cNvPr>
          <p:cNvSpPr>
            <a:spLocks noGrp="1" noChangeArrowheads="1"/>
          </p:cNvSpPr>
          <p:nvPr>
            <p:ph type="title"/>
          </p:nvPr>
        </p:nvSpPr>
        <p:spPr/>
        <p:txBody>
          <a:bodyPr/>
          <a:lstStyle/>
          <a:p>
            <a:r>
              <a:rPr lang="en-US" altLang="en-US"/>
              <a:t>3. Training</a:t>
            </a:r>
          </a:p>
        </p:txBody>
      </p:sp>
      <p:sp>
        <p:nvSpPr>
          <p:cNvPr id="17411" name="Rectangle 3">
            <a:extLst>
              <a:ext uri="{FF2B5EF4-FFF2-40B4-BE49-F238E27FC236}">
                <a16:creationId xmlns:a16="http://schemas.microsoft.com/office/drawing/2014/main" id="{156AC8CB-8A2D-4424-8FB6-BDE808C10030}"/>
              </a:ext>
            </a:extLst>
          </p:cNvPr>
          <p:cNvSpPr>
            <a:spLocks noGrp="1" noChangeArrowheads="1"/>
          </p:cNvSpPr>
          <p:nvPr>
            <p:ph type="body" idx="1"/>
          </p:nvPr>
        </p:nvSpPr>
        <p:spPr/>
        <p:txBody>
          <a:bodyPr/>
          <a:lstStyle/>
          <a:p>
            <a:pPr>
              <a:buFontTx/>
              <a:buBlip>
                <a:blip r:embed="rId2"/>
              </a:buBlip>
            </a:pPr>
            <a:endParaRPr lang="en-US" altLang="en-US"/>
          </a:p>
        </p:txBody>
      </p:sp>
      <p:sp>
        <p:nvSpPr>
          <p:cNvPr id="17412" name="Footer Placeholder 8">
            <a:extLst>
              <a:ext uri="{FF2B5EF4-FFF2-40B4-BE49-F238E27FC236}">
                <a16:creationId xmlns:a16="http://schemas.microsoft.com/office/drawing/2014/main" id="{83D413E2-A77B-4C97-B14D-7EDB29EDD42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5"/>
              </a:buBlip>
              <a:defRPr sz="1600">
                <a:solidFill>
                  <a:schemeClr val="tx1"/>
                </a:solidFill>
                <a:latin typeface="Book Antiqua" panose="02040602050305030304" pitchFamily="18" charset="0"/>
              </a:defRPr>
            </a:lvl4pPr>
            <a:lvl5pPr marL="2057400" indent="-228600">
              <a:spcBef>
                <a:spcPct val="20000"/>
              </a:spcBef>
              <a:buSzPct val="60000"/>
              <a:buBlip>
                <a:blip r:embed="rId6"/>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Degradation and training II</a:t>
            </a:r>
          </a:p>
        </p:txBody>
      </p:sp>
      <p:sp>
        <p:nvSpPr>
          <p:cNvPr id="17413" name="Date Placeholder 7">
            <a:extLst>
              <a:ext uri="{FF2B5EF4-FFF2-40B4-BE49-F238E27FC236}">
                <a16:creationId xmlns:a16="http://schemas.microsoft.com/office/drawing/2014/main" id="{186684C0-5CAF-4429-8975-F223F5CF93F7}"/>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5"/>
              </a:buBlip>
              <a:defRPr sz="1600">
                <a:solidFill>
                  <a:schemeClr val="tx1"/>
                </a:solidFill>
                <a:latin typeface="Book Antiqua" panose="02040602050305030304" pitchFamily="18" charset="0"/>
              </a:defRPr>
            </a:lvl4pPr>
            <a:lvl5pPr marL="2057400" indent="-228600">
              <a:spcBef>
                <a:spcPct val="20000"/>
              </a:spcBef>
              <a:buSzPct val="60000"/>
              <a:buBlip>
                <a:blip r:embed="rId6"/>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17414" name="Slide Number Placeholder 10">
            <a:extLst>
              <a:ext uri="{FF2B5EF4-FFF2-40B4-BE49-F238E27FC236}">
                <a16:creationId xmlns:a16="http://schemas.microsoft.com/office/drawing/2014/main" id="{DFD25F99-653A-4EDD-B94C-FE64CA101F3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5"/>
              </a:buBlip>
              <a:defRPr sz="1600">
                <a:solidFill>
                  <a:schemeClr val="tx1"/>
                </a:solidFill>
                <a:latin typeface="Book Antiqua" panose="02040602050305030304" pitchFamily="18" charset="0"/>
              </a:defRPr>
            </a:lvl4pPr>
            <a:lvl5pPr marL="2057400" indent="-228600">
              <a:spcBef>
                <a:spcPct val="20000"/>
              </a:spcBef>
              <a:buSzPct val="60000"/>
              <a:buBlip>
                <a:blip r:embed="rId6"/>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9pPr>
          </a:lstStyle>
          <a:p>
            <a:pPr>
              <a:spcBef>
                <a:spcPct val="0"/>
              </a:spcBef>
              <a:buSzTx/>
              <a:buFontTx/>
              <a:buNone/>
            </a:pPr>
            <a:fld id="{2A5CE12F-603E-4A21-BFE8-03B37B49C57F}" type="slidenum">
              <a:rPr lang="en-US" altLang="en-US" sz="1000" smtClean="0">
                <a:solidFill>
                  <a:schemeClr val="accent1"/>
                </a:solidFill>
              </a:rPr>
              <a:pPr>
                <a:spcBef>
                  <a:spcPct val="0"/>
                </a:spcBef>
                <a:buSzTx/>
                <a:buFontTx/>
                <a:buNone/>
              </a:pPr>
              <a:t>11</a:t>
            </a:fld>
            <a:endParaRPr lang="en-US" altLang="en-US" sz="1000">
              <a:solidFill>
                <a:schemeClr val="accent1"/>
              </a:solidFill>
            </a:endParaRPr>
          </a:p>
        </p:txBody>
      </p:sp>
      <p:pic>
        <p:nvPicPr>
          <p:cNvPr id="17415" name="Picture 2" descr="C:\Home\Slides\Schools\ASC-02\stability\F9.bmp">
            <a:extLst>
              <a:ext uri="{FF2B5EF4-FFF2-40B4-BE49-F238E27FC236}">
                <a16:creationId xmlns:a16="http://schemas.microsoft.com/office/drawing/2014/main" id="{DE41D2F0-0DFF-4206-B4B2-8DD01841FB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2538" y="2419350"/>
            <a:ext cx="3527425"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8">
            <a:extLst>
              <a:ext uri="{FF2B5EF4-FFF2-40B4-BE49-F238E27FC236}">
                <a16:creationId xmlns:a16="http://schemas.microsoft.com/office/drawing/2014/main" id="{AA913E1F-9DEE-4C47-B0F1-71CE9425F088}"/>
              </a:ext>
            </a:extLst>
          </p:cNvPr>
          <p:cNvSpPr txBox="1">
            <a:spLocks noChangeArrowheads="1"/>
          </p:cNvSpPr>
          <p:nvPr/>
        </p:nvSpPr>
        <p:spPr bwMode="auto">
          <a:xfrm>
            <a:off x="6213475" y="1828800"/>
            <a:ext cx="1549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b="1">
                <a:latin typeface="Arial" charset="0"/>
              </a:rPr>
              <a:t>NbZr solenoid</a:t>
            </a:r>
          </a:p>
          <a:p>
            <a:pPr>
              <a:defRPr/>
            </a:pPr>
            <a:r>
              <a:rPr lang="en-US" sz="1600" b="1">
                <a:latin typeface="Arial" charset="0"/>
              </a:rPr>
              <a:t>Chester, 1967</a:t>
            </a:r>
          </a:p>
        </p:txBody>
      </p:sp>
      <p:sp>
        <p:nvSpPr>
          <p:cNvPr id="12" name="Rectangle 21">
            <a:extLst>
              <a:ext uri="{FF2B5EF4-FFF2-40B4-BE49-F238E27FC236}">
                <a16:creationId xmlns:a16="http://schemas.microsoft.com/office/drawing/2014/main" id="{AE03436D-56F0-4B9F-962B-5B805EB880A4}"/>
              </a:ext>
            </a:extLst>
          </p:cNvPr>
          <p:cNvSpPr>
            <a:spLocks noChangeArrowheads="1"/>
          </p:cNvSpPr>
          <p:nvPr/>
        </p:nvSpPr>
        <p:spPr bwMode="auto">
          <a:xfrm>
            <a:off x="5440363" y="5699125"/>
            <a:ext cx="3149600" cy="461963"/>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GB" sz="1200" dirty="0">
                <a:latin typeface="Book Antiqua" panose="02040602050305030304" pitchFamily="18" charset="0"/>
                <a:cs typeface="Times New Roman" charset="0"/>
              </a:rPr>
              <a:t>P.F. Chester, Rep. </a:t>
            </a:r>
            <a:r>
              <a:rPr lang="en-GB" sz="1200" dirty="0" err="1">
                <a:latin typeface="Book Antiqua" panose="02040602050305030304" pitchFamily="18" charset="0"/>
                <a:cs typeface="Times New Roman" charset="0"/>
              </a:rPr>
              <a:t>Prog</a:t>
            </a:r>
            <a:r>
              <a:rPr lang="en-GB" sz="1200" dirty="0">
                <a:latin typeface="Book Antiqua" panose="02040602050305030304" pitchFamily="18" charset="0"/>
                <a:cs typeface="Times New Roman" charset="0"/>
              </a:rPr>
              <a:t>. Phys., </a:t>
            </a:r>
            <a:r>
              <a:rPr lang="en-GB" sz="1200" b="1" dirty="0">
                <a:latin typeface="Book Antiqua" panose="02040602050305030304" pitchFamily="18" charset="0"/>
                <a:cs typeface="Times New Roman" charset="0"/>
              </a:rPr>
              <a:t>XXX</a:t>
            </a:r>
            <a:r>
              <a:rPr lang="en-GB" sz="1200" dirty="0">
                <a:latin typeface="Book Antiqua" panose="02040602050305030304" pitchFamily="18" charset="0"/>
                <a:cs typeface="Times New Roman" charset="0"/>
              </a:rPr>
              <a:t>, II, 561, 1967.</a:t>
            </a:r>
            <a:r>
              <a:rPr lang="en-US" sz="1200" dirty="0">
                <a:latin typeface="Book Antiqua" panose="02040602050305030304" pitchFamily="18" charset="0"/>
              </a:rPr>
              <a:t> </a:t>
            </a:r>
          </a:p>
        </p:txBody>
      </p:sp>
      <p:pic>
        <p:nvPicPr>
          <p:cNvPr id="17418" name="Picture 4" descr="training">
            <a:extLst>
              <a:ext uri="{FF2B5EF4-FFF2-40B4-BE49-F238E27FC236}">
                <a16:creationId xmlns:a16="http://schemas.microsoft.com/office/drawing/2014/main" id="{223CEC8A-12EB-4FA5-BBF9-FD1F56A167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t="26743" r="50650"/>
          <a:stretch>
            <a:fillRect/>
          </a:stretch>
        </p:blipFill>
        <p:spPr bwMode="auto">
          <a:xfrm>
            <a:off x="993775" y="2222500"/>
            <a:ext cx="3005138"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Text Box 5">
            <a:extLst>
              <a:ext uri="{FF2B5EF4-FFF2-40B4-BE49-F238E27FC236}">
                <a16:creationId xmlns:a16="http://schemas.microsoft.com/office/drawing/2014/main" id="{3B7E56CE-11A8-4868-A757-CE4D5D5F1FD0}"/>
              </a:ext>
            </a:extLst>
          </p:cNvPr>
          <p:cNvSpPr txBox="1">
            <a:spLocks noChangeArrowheads="1"/>
          </p:cNvSpPr>
          <p:nvPr/>
        </p:nvSpPr>
        <p:spPr bwMode="auto">
          <a:xfrm>
            <a:off x="617538" y="5992813"/>
            <a:ext cx="4030662" cy="461962"/>
          </a:xfrm>
          <a:prstGeom prst="rect">
            <a:avLst/>
          </a:prstGeom>
          <a:noFill/>
          <a:ln w="12700">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5"/>
              </a:buBlip>
              <a:defRPr sz="1600">
                <a:solidFill>
                  <a:schemeClr val="tx1"/>
                </a:solidFill>
                <a:latin typeface="Book Antiqua" panose="02040602050305030304" pitchFamily="18" charset="0"/>
              </a:defRPr>
            </a:lvl4pPr>
            <a:lvl5pPr marL="2057400" indent="-228600">
              <a:spcBef>
                <a:spcPct val="20000"/>
              </a:spcBef>
              <a:buSzPct val="60000"/>
              <a:buBlip>
                <a:blip r:embed="rId6"/>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9pPr>
          </a:lstStyle>
          <a:p>
            <a:pPr eaLnBrk="1" hangingPunct="1">
              <a:spcAft>
                <a:spcPct val="20000"/>
              </a:spcAft>
              <a:buSzPct val="100000"/>
              <a:buFontTx/>
              <a:buNone/>
            </a:pPr>
            <a:r>
              <a:rPr lang="en-US" altLang="en-US" sz="1200"/>
              <a:t>Proceedings of the 6</a:t>
            </a:r>
            <a:r>
              <a:rPr lang="en-US" altLang="en-US" sz="1200" baseline="30000"/>
              <a:t>th</a:t>
            </a:r>
            <a:r>
              <a:rPr lang="en-US" altLang="en-US" sz="1200"/>
              <a:t> International Conference on Magnet Technology, 1978. p. 597.</a:t>
            </a:r>
          </a:p>
        </p:txBody>
      </p:sp>
      <p:pic>
        <p:nvPicPr>
          <p:cNvPr id="17420" name="Picture 6" descr="training">
            <a:extLst>
              <a:ext uri="{FF2B5EF4-FFF2-40B4-BE49-F238E27FC236}">
                <a16:creationId xmlns:a16="http://schemas.microsoft.com/office/drawing/2014/main" id="{CA28DE1B-42E2-4A9A-82A7-247130DB936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7251" b="76691"/>
          <a:stretch>
            <a:fillRect/>
          </a:stretch>
        </p:blipFill>
        <p:spPr bwMode="auto">
          <a:xfrm>
            <a:off x="152400" y="1228725"/>
            <a:ext cx="54419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E56C8EE-6001-4364-9899-07B5273A2013}"/>
              </a:ext>
            </a:extLst>
          </p:cNvPr>
          <p:cNvSpPr>
            <a:spLocks noGrp="1" noChangeArrowheads="1"/>
          </p:cNvSpPr>
          <p:nvPr>
            <p:ph type="title"/>
          </p:nvPr>
        </p:nvSpPr>
        <p:spPr/>
        <p:txBody>
          <a:bodyPr/>
          <a:lstStyle/>
          <a:p>
            <a:r>
              <a:rPr lang="en-US" altLang="en-US" sz="2400"/>
              <a:t>3. Training</a:t>
            </a:r>
            <a:br>
              <a:rPr lang="en-US" altLang="en-US" sz="2400"/>
            </a:br>
            <a:r>
              <a:rPr lang="en-US" altLang="en-US" sz="2400"/>
              <a:t>Definition</a:t>
            </a:r>
          </a:p>
        </p:txBody>
      </p:sp>
      <p:sp>
        <p:nvSpPr>
          <p:cNvPr id="19459" name="Rectangle 3">
            <a:extLst>
              <a:ext uri="{FF2B5EF4-FFF2-40B4-BE49-F238E27FC236}">
                <a16:creationId xmlns:a16="http://schemas.microsoft.com/office/drawing/2014/main" id="{55C041D8-2EFE-498B-843A-650E51F0D3FB}"/>
              </a:ext>
            </a:extLst>
          </p:cNvPr>
          <p:cNvSpPr>
            <a:spLocks noGrp="1" noChangeArrowheads="1"/>
          </p:cNvSpPr>
          <p:nvPr>
            <p:ph type="body" idx="1"/>
          </p:nvPr>
        </p:nvSpPr>
        <p:spPr>
          <a:xfrm>
            <a:off x="266700" y="1190625"/>
            <a:ext cx="5130800" cy="5240338"/>
          </a:xfrm>
        </p:spPr>
        <p:txBody>
          <a:bodyPr/>
          <a:lstStyle/>
          <a:p>
            <a:pPr>
              <a:buFontTx/>
              <a:buBlip>
                <a:blip r:embed="rId2"/>
              </a:buBlip>
            </a:pPr>
            <a:r>
              <a:rPr lang="en-US" altLang="en-US" sz="2000"/>
              <a:t>Training is characterized by two phenomena</a:t>
            </a:r>
          </a:p>
          <a:p>
            <a:pPr lvl="1">
              <a:buFontTx/>
              <a:buBlip>
                <a:blip r:embed="rId3"/>
              </a:buBlip>
            </a:pPr>
            <a:r>
              <a:rPr lang="en-US" altLang="en-US" sz="1800"/>
              <a:t>The </a:t>
            </a:r>
            <a:r>
              <a:rPr lang="en-US" altLang="en-US" sz="1800" b="1">
                <a:solidFill>
                  <a:srgbClr val="FF0000"/>
                </a:solidFill>
              </a:rPr>
              <a:t>occurrence of premature quenches</a:t>
            </a:r>
          </a:p>
          <a:p>
            <a:pPr lvl="2">
              <a:buFontTx/>
              <a:buBlip>
                <a:blip r:embed="rId4"/>
              </a:buBlip>
            </a:pPr>
            <a:r>
              <a:rPr lang="en-US" altLang="en-US" sz="1600"/>
              <a:t>Which are the causes?</a:t>
            </a:r>
          </a:p>
          <a:p>
            <a:pPr lvl="1">
              <a:buFontTx/>
              <a:buBlip>
                <a:blip r:embed="rId3"/>
              </a:buBlip>
            </a:pPr>
            <a:r>
              <a:rPr lang="en-US" altLang="en-US" sz="1800"/>
              <a:t>The </a:t>
            </a:r>
            <a:r>
              <a:rPr lang="en-US" altLang="en-US" sz="1800" b="1">
                <a:solidFill>
                  <a:srgbClr val="FF0000"/>
                </a:solidFill>
              </a:rPr>
              <a:t>progressive increase of quench current</a:t>
            </a:r>
          </a:p>
          <a:p>
            <a:pPr lvl="2">
              <a:buFontTx/>
              <a:buBlip>
                <a:blip r:embed="rId4"/>
              </a:buBlip>
            </a:pPr>
            <a:r>
              <a:rPr lang="en-US" altLang="en-US" sz="1600"/>
              <a:t>Something not reversible happens, or, in other words, the magnet is somehow “improving” or “getting better” quench after quench.</a:t>
            </a:r>
          </a:p>
          <a:p>
            <a:pPr lvl="2">
              <a:buFontTx/>
              <a:buBlip>
                <a:blip r:embed="rId4"/>
              </a:buBlip>
            </a:pPr>
            <a:r>
              <a:rPr lang="en-US" altLang="en-US" sz="1600"/>
              <a:t>Some irreversible change in the coil’s mechanical status is occurring.</a:t>
            </a:r>
          </a:p>
          <a:p>
            <a:pPr>
              <a:buFontTx/>
              <a:buBlip>
                <a:blip r:embed="rId2"/>
              </a:buBlip>
            </a:pPr>
            <a:r>
              <a:rPr lang="en-US" altLang="en-US" sz="2000"/>
              <a:t>In R&amp;D magnets, training may not be an issues.</a:t>
            </a:r>
          </a:p>
          <a:p>
            <a:pPr>
              <a:buFontTx/>
              <a:buBlip>
                <a:blip r:embed="rId2"/>
              </a:buBlip>
            </a:pPr>
            <a:r>
              <a:rPr lang="en-US" altLang="en-US" sz="2000"/>
              <a:t>For accelerator magnets it can be expensive, both in term of time and cost.</a:t>
            </a:r>
          </a:p>
        </p:txBody>
      </p:sp>
      <p:pic>
        <p:nvPicPr>
          <p:cNvPr id="19460" name="Picture 4">
            <a:extLst>
              <a:ext uri="{FF2B5EF4-FFF2-40B4-BE49-F238E27FC236}">
                <a16:creationId xmlns:a16="http://schemas.microsoft.com/office/drawing/2014/main" id="{26F86471-C1CB-48BA-8825-56BAEFD25D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3700" r="16656" b="1233"/>
          <a:stretch>
            <a:fillRect/>
          </a:stretch>
        </p:blipFill>
        <p:spPr bwMode="auto">
          <a:xfrm>
            <a:off x="5345113" y="3802063"/>
            <a:ext cx="3351212"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pic>
      <p:pic>
        <p:nvPicPr>
          <p:cNvPr id="19461" name="Picture 5">
            <a:extLst>
              <a:ext uri="{FF2B5EF4-FFF2-40B4-BE49-F238E27FC236}">
                <a16:creationId xmlns:a16="http://schemas.microsoft.com/office/drawing/2014/main" id="{3F39A27C-4765-400E-A1F0-F87C06D5B7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1174750"/>
            <a:ext cx="340360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6">
            <a:extLst>
              <a:ext uri="{FF2B5EF4-FFF2-40B4-BE49-F238E27FC236}">
                <a16:creationId xmlns:a16="http://schemas.microsoft.com/office/drawing/2014/main" id="{545B5109-F95C-4313-A179-80E076EFE2F7}"/>
              </a:ext>
            </a:extLst>
          </p:cNvPr>
          <p:cNvSpPr txBox="1">
            <a:spLocks noChangeArrowheads="1"/>
          </p:cNvSpPr>
          <p:nvPr/>
        </p:nvSpPr>
        <p:spPr bwMode="auto">
          <a:xfrm>
            <a:off x="7292975" y="1147763"/>
            <a:ext cx="1166813"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7"/>
              </a:buBlip>
              <a:defRPr sz="1600">
                <a:solidFill>
                  <a:schemeClr val="tx1"/>
                </a:solidFill>
                <a:latin typeface="Book Antiqua" panose="02040602050305030304" pitchFamily="18" charset="0"/>
              </a:defRPr>
            </a:lvl4pPr>
            <a:lvl5pPr marL="2057400" indent="-228600">
              <a:spcBef>
                <a:spcPct val="20000"/>
              </a:spcBef>
              <a:buSzPct val="60000"/>
              <a:buBlip>
                <a:blip r:embed="rId8"/>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9pPr>
          </a:lstStyle>
          <a:p>
            <a:pPr eaLnBrk="1" hangingPunct="1">
              <a:spcBef>
                <a:spcPct val="0"/>
              </a:spcBef>
              <a:buSzTx/>
              <a:buFontTx/>
              <a:buNone/>
            </a:pPr>
            <a:r>
              <a:rPr lang="en-US" altLang="en-US" sz="1000">
                <a:latin typeface="Arial" panose="020B0604020202020204" pitchFamily="34" charset="0"/>
              </a:rPr>
              <a:t>A. Tollestrup, [2]</a:t>
            </a:r>
          </a:p>
        </p:txBody>
      </p:sp>
      <p:sp>
        <p:nvSpPr>
          <p:cNvPr id="19463" name="Footer Placeholder 8">
            <a:extLst>
              <a:ext uri="{FF2B5EF4-FFF2-40B4-BE49-F238E27FC236}">
                <a16:creationId xmlns:a16="http://schemas.microsoft.com/office/drawing/2014/main" id="{C70AC1DD-0F76-47BA-85BF-9DA04141BAC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7"/>
              </a:buBlip>
              <a:defRPr sz="1600">
                <a:solidFill>
                  <a:schemeClr val="tx1"/>
                </a:solidFill>
                <a:latin typeface="Book Antiqua" panose="02040602050305030304" pitchFamily="18" charset="0"/>
              </a:defRPr>
            </a:lvl4pPr>
            <a:lvl5pPr marL="2057400" indent="-228600">
              <a:spcBef>
                <a:spcPct val="20000"/>
              </a:spcBef>
              <a:buSzPct val="60000"/>
              <a:buBlip>
                <a:blip r:embed="rId8"/>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Degradation and training II</a:t>
            </a:r>
          </a:p>
        </p:txBody>
      </p:sp>
      <p:sp>
        <p:nvSpPr>
          <p:cNvPr id="19464" name="Date Placeholder 7">
            <a:extLst>
              <a:ext uri="{FF2B5EF4-FFF2-40B4-BE49-F238E27FC236}">
                <a16:creationId xmlns:a16="http://schemas.microsoft.com/office/drawing/2014/main" id="{BF950F51-C7BE-43E3-B206-CF442CA813A2}"/>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7"/>
              </a:buBlip>
              <a:defRPr sz="1600">
                <a:solidFill>
                  <a:schemeClr val="tx1"/>
                </a:solidFill>
                <a:latin typeface="Book Antiqua" panose="02040602050305030304" pitchFamily="18" charset="0"/>
              </a:defRPr>
            </a:lvl4pPr>
            <a:lvl5pPr marL="2057400" indent="-228600">
              <a:spcBef>
                <a:spcPct val="20000"/>
              </a:spcBef>
              <a:buSzPct val="60000"/>
              <a:buBlip>
                <a:blip r:embed="rId8"/>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19465" name="Slide Number Placeholder 10">
            <a:extLst>
              <a:ext uri="{FF2B5EF4-FFF2-40B4-BE49-F238E27FC236}">
                <a16:creationId xmlns:a16="http://schemas.microsoft.com/office/drawing/2014/main" id="{0E2A4867-7B91-4549-BBE0-D2915CEAE1D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7"/>
              </a:buBlip>
              <a:defRPr sz="1600">
                <a:solidFill>
                  <a:schemeClr val="tx1"/>
                </a:solidFill>
                <a:latin typeface="Book Antiqua" panose="02040602050305030304" pitchFamily="18" charset="0"/>
              </a:defRPr>
            </a:lvl4pPr>
            <a:lvl5pPr marL="2057400" indent="-228600">
              <a:spcBef>
                <a:spcPct val="20000"/>
              </a:spcBef>
              <a:buSzPct val="60000"/>
              <a:buBlip>
                <a:blip r:embed="rId8"/>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9pPr>
          </a:lstStyle>
          <a:p>
            <a:pPr>
              <a:spcBef>
                <a:spcPct val="0"/>
              </a:spcBef>
              <a:buSzTx/>
              <a:buFontTx/>
              <a:buNone/>
            </a:pPr>
            <a:fld id="{900925EA-AA30-4067-9A22-BD0A578D09AC}" type="slidenum">
              <a:rPr lang="en-US" altLang="en-US" sz="1000" smtClean="0">
                <a:solidFill>
                  <a:schemeClr val="accent1"/>
                </a:solidFill>
              </a:rPr>
              <a:pPr>
                <a:spcBef>
                  <a:spcPct val="0"/>
                </a:spcBef>
                <a:buSzTx/>
                <a:buFontTx/>
                <a:buNone/>
              </a:pPr>
              <a:t>12</a:t>
            </a:fld>
            <a:endParaRPr lang="en-US" altLang="en-US" sz="1000">
              <a:solidFill>
                <a:schemeClr val="accent1"/>
              </a:solidFill>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81786B3-96AE-4291-9960-76012951262A}"/>
              </a:ext>
            </a:extLst>
          </p:cNvPr>
          <p:cNvSpPr>
            <a:spLocks noGrp="1" noChangeArrowheads="1"/>
          </p:cNvSpPr>
          <p:nvPr>
            <p:ph type="title"/>
          </p:nvPr>
        </p:nvSpPr>
        <p:spPr/>
        <p:txBody>
          <a:bodyPr/>
          <a:lstStyle/>
          <a:p>
            <a:r>
              <a:rPr lang="en-US" altLang="en-US" sz="2400"/>
              <a:t>3. Training </a:t>
            </a:r>
            <a:br>
              <a:rPr lang="en-US" altLang="en-US" sz="2400"/>
            </a:br>
            <a:r>
              <a:rPr lang="en-US" altLang="en-US" sz="2400"/>
              <a:t>Causes</a:t>
            </a:r>
          </a:p>
        </p:txBody>
      </p:sp>
      <p:sp>
        <p:nvSpPr>
          <p:cNvPr id="20483" name="Rectangle 3">
            <a:extLst>
              <a:ext uri="{FF2B5EF4-FFF2-40B4-BE49-F238E27FC236}">
                <a16:creationId xmlns:a16="http://schemas.microsoft.com/office/drawing/2014/main" id="{5B9EDAFA-6E7F-4E27-9C24-9A82198517E0}"/>
              </a:ext>
            </a:extLst>
          </p:cNvPr>
          <p:cNvSpPr>
            <a:spLocks noGrp="1" noChangeArrowheads="1"/>
          </p:cNvSpPr>
          <p:nvPr>
            <p:ph type="body" idx="1"/>
          </p:nvPr>
        </p:nvSpPr>
        <p:spPr/>
        <p:txBody>
          <a:bodyPr/>
          <a:lstStyle/>
          <a:p>
            <a:pPr>
              <a:lnSpc>
                <a:spcPct val="90000"/>
              </a:lnSpc>
              <a:buFontTx/>
              <a:buBlip>
                <a:blip r:embed="rId2"/>
              </a:buBlip>
            </a:pPr>
            <a:r>
              <a:rPr lang="en-US" altLang="en-US"/>
              <a:t>Mechanical induced quenches are considered the main causes of training in a superconducting magnets. </a:t>
            </a:r>
          </a:p>
          <a:p>
            <a:pPr lvl="1">
              <a:lnSpc>
                <a:spcPct val="90000"/>
              </a:lnSpc>
              <a:buFontTx/>
              <a:buBlip>
                <a:blip r:embed="rId3"/>
              </a:buBlip>
            </a:pPr>
            <a:r>
              <a:rPr lang="en-US" altLang="en-US" b="1">
                <a:solidFill>
                  <a:srgbClr val="FF0000"/>
                </a:solidFill>
              </a:rPr>
              <a:t>Frictional motion of a superconductor</a:t>
            </a:r>
          </a:p>
          <a:p>
            <a:pPr lvl="2">
              <a:lnSpc>
                <a:spcPct val="90000"/>
              </a:lnSpc>
              <a:buFontTx/>
              <a:buBlip>
                <a:blip r:embed="rId4"/>
              </a:buBlip>
            </a:pPr>
            <a:r>
              <a:rPr lang="en-US" altLang="en-US"/>
              <a:t>During excitation electromagnetic forces determine conductor motion; any motion of a conductor in a frictional environment produces heat.</a:t>
            </a:r>
          </a:p>
          <a:p>
            <a:pPr lvl="2">
              <a:lnSpc>
                <a:spcPct val="90000"/>
              </a:lnSpc>
              <a:buFontTx/>
              <a:buBlip>
                <a:blip r:embed="rId4"/>
              </a:buBlip>
            </a:pPr>
            <a:r>
              <a:rPr lang="en-US" altLang="en-US"/>
              <a:t>After each quench, the coil is partially locked by friction in a new and more secure state which allows the conductors to withstand higher levels of electro-magnetic forces.</a:t>
            </a:r>
          </a:p>
          <a:p>
            <a:pPr lvl="1">
              <a:lnSpc>
                <a:spcPct val="90000"/>
              </a:lnSpc>
              <a:buFontTx/>
              <a:buBlip>
                <a:blip r:embed="rId3"/>
              </a:buBlip>
            </a:pPr>
            <a:r>
              <a:rPr lang="en-US" altLang="en-US" b="1">
                <a:solidFill>
                  <a:srgbClr val="FF0000"/>
                </a:solidFill>
              </a:rPr>
              <a:t>Epoxy failure</a:t>
            </a:r>
          </a:p>
          <a:p>
            <a:pPr lvl="2">
              <a:lnSpc>
                <a:spcPct val="90000"/>
              </a:lnSpc>
              <a:buFontTx/>
              <a:buBlip>
                <a:blip r:embed="rId4"/>
              </a:buBlip>
            </a:pPr>
            <a:r>
              <a:rPr lang="en-US" altLang="en-US"/>
              <a:t>Under the stress status induced by the mechanical structure and the e.m. forces, the coil stores strain energy. When a crack is initiated and propagates (for example in the resin), part of the original strain energy is dissipated as heat.</a:t>
            </a:r>
          </a:p>
          <a:p>
            <a:pPr lvl="2">
              <a:lnSpc>
                <a:spcPct val="90000"/>
              </a:lnSpc>
              <a:buFontTx/>
              <a:buBlip>
                <a:blip r:embed="rId4"/>
              </a:buBlip>
            </a:pPr>
            <a:r>
              <a:rPr lang="en-US" altLang="en-US"/>
              <a:t>Premature quenches produced by epoxy cracking take place when the stresses in the winding exceed the epoxy’s fracture stress. Once the epoxy is locally fractured, further cracking appears only when the e.m. stress is increased.</a:t>
            </a:r>
          </a:p>
        </p:txBody>
      </p:sp>
      <p:sp>
        <p:nvSpPr>
          <p:cNvPr id="20484" name="Footer Placeholder 5">
            <a:extLst>
              <a:ext uri="{FF2B5EF4-FFF2-40B4-BE49-F238E27FC236}">
                <a16:creationId xmlns:a16="http://schemas.microsoft.com/office/drawing/2014/main" id="{2DA5534B-E230-496C-A785-B7A376BD6E9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5"/>
              </a:buBlip>
              <a:defRPr sz="1600">
                <a:solidFill>
                  <a:schemeClr val="tx1"/>
                </a:solidFill>
                <a:latin typeface="Book Antiqua" panose="02040602050305030304" pitchFamily="18" charset="0"/>
              </a:defRPr>
            </a:lvl4pPr>
            <a:lvl5pPr marL="2057400" indent="-228600">
              <a:spcBef>
                <a:spcPct val="20000"/>
              </a:spcBef>
              <a:buSzPct val="60000"/>
              <a:buBlip>
                <a:blip r:embed="rId6"/>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Degradation and training II</a:t>
            </a:r>
          </a:p>
        </p:txBody>
      </p:sp>
      <p:sp>
        <p:nvSpPr>
          <p:cNvPr id="20485" name="Date Placeholder 4">
            <a:extLst>
              <a:ext uri="{FF2B5EF4-FFF2-40B4-BE49-F238E27FC236}">
                <a16:creationId xmlns:a16="http://schemas.microsoft.com/office/drawing/2014/main" id="{C9CF87AA-5D01-480A-B801-94951C8563BA}"/>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5"/>
              </a:buBlip>
              <a:defRPr sz="1600">
                <a:solidFill>
                  <a:schemeClr val="tx1"/>
                </a:solidFill>
                <a:latin typeface="Book Antiqua" panose="02040602050305030304" pitchFamily="18" charset="0"/>
              </a:defRPr>
            </a:lvl4pPr>
            <a:lvl5pPr marL="2057400" indent="-228600">
              <a:spcBef>
                <a:spcPct val="20000"/>
              </a:spcBef>
              <a:buSzPct val="60000"/>
              <a:buBlip>
                <a:blip r:embed="rId6"/>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20486" name="Slide Number Placeholder 7">
            <a:extLst>
              <a:ext uri="{FF2B5EF4-FFF2-40B4-BE49-F238E27FC236}">
                <a16:creationId xmlns:a16="http://schemas.microsoft.com/office/drawing/2014/main" id="{86E298F1-4EA5-49E0-99E1-5B4974B2E95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5"/>
              </a:buBlip>
              <a:defRPr sz="1600">
                <a:solidFill>
                  <a:schemeClr val="tx1"/>
                </a:solidFill>
                <a:latin typeface="Book Antiqua" panose="02040602050305030304" pitchFamily="18" charset="0"/>
              </a:defRPr>
            </a:lvl4pPr>
            <a:lvl5pPr marL="2057400" indent="-228600">
              <a:spcBef>
                <a:spcPct val="20000"/>
              </a:spcBef>
              <a:buSzPct val="60000"/>
              <a:buBlip>
                <a:blip r:embed="rId6"/>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9pPr>
          </a:lstStyle>
          <a:p>
            <a:pPr>
              <a:spcBef>
                <a:spcPct val="0"/>
              </a:spcBef>
              <a:buSzTx/>
              <a:buFontTx/>
              <a:buNone/>
            </a:pPr>
            <a:fld id="{21F161D4-B796-4F69-AAE5-E9AFBBD9A1F0}" type="slidenum">
              <a:rPr lang="en-US" altLang="en-US" sz="1000" smtClean="0">
                <a:solidFill>
                  <a:schemeClr val="accent1"/>
                </a:solidFill>
              </a:rPr>
              <a:pPr>
                <a:spcBef>
                  <a:spcPct val="0"/>
                </a:spcBef>
                <a:buSzTx/>
                <a:buFontTx/>
                <a:buNone/>
              </a:pPr>
              <a:t>13</a:t>
            </a:fld>
            <a:endParaRPr lang="en-US" altLang="en-US" sz="1000">
              <a:solidFill>
                <a:schemeClr val="accent1"/>
              </a:solidFill>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BD0B7CF-765A-42BE-95F1-AAD4494998DD}"/>
              </a:ext>
            </a:extLst>
          </p:cNvPr>
          <p:cNvSpPr>
            <a:spLocks noGrp="1" noChangeArrowheads="1"/>
          </p:cNvSpPr>
          <p:nvPr>
            <p:ph type="title"/>
          </p:nvPr>
        </p:nvSpPr>
        <p:spPr/>
        <p:txBody>
          <a:bodyPr/>
          <a:lstStyle/>
          <a:p>
            <a:r>
              <a:rPr lang="en-US" altLang="en-US"/>
              <a:t>Outline</a:t>
            </a:r>
          </a:p>
        </p:txBody>
      </p:sp>
      <p:sp>
        <p:nvSpPr>
          <p:cNvPr id="21507" name="Rectangle 3">
            <a:extLst>
              <a:ext uri="{FF2B5EF4-FFF2-40B4-BE49-F238E27FC236}">
                <a16:creationId xmlns:a16="http://schemas.microsoft.com/office/drawing/2014/main" id="{79205963-2EB7-40C2-B181-2F67599936CC}"/>
              </a:ext>
            </a:extLst>
          </p:cNvPr>
          <p:cNvSpPr>
            <a:spLocks noGrp="1" noChangeArrowheads="1"/>
          </p:cNvSpPr>
          <p:nvPr>
            <p:ph type="body" idx="1"/>
          </p:nvPr>
        </p:nvSpPr>
        <p:spPr/>
        <p:txBody>
          <a:bodyPr/>
          <a:lstStyle/>
          <a:p>
            <a:pPr marL="457200" indent="-457200">
              <a:buSzTx/>
              <a:buFontTx/>
              <a:buAutoNum type="arabicPeriod"/>
            </a:pPr>
            <a:r>
              <a:rPr lang="en-US" altLang="en-US"/>
              <a:t>Introduction</a:t>
            </a:r>
          </a:p>
          <a:p>
            <a:pPr marL="457200" indent="-457200">
              <a:buSzTx/>
              <a:buFontTx/>
              <a:buAutoNum type="arabicPeriod"/>
            </a:pPr>
            <a:r>
              <a:rPr lang="en-US" altLang="en-US"/>
              <a:t>Degradation or energy deposited quenches?</a:t>
            </a:r>
          </a:p>
          <a:p>
            <a:pPr marL="838200" lvl="1" indent="-381000">
              <a:buSzTx/>
              <a:buFontTx/>
              <a:buNone/>
            </a:pPr>
            <a:r>
              <a:rPr lang="en-US" altLang="en-US"/>
              <a:t>Ramp-rate dependence studies</a:t>
            </a:r>
          </a:p>
          <a:p>
            <a:pPr marL="838200" lvl="1" indent="-381000">
              <a:buSzTx/>
              <a:buFontTx/>
              <a:buNone/>
            </a:pPr>
            <a:r>
              <a:rPr lang="en-US" altLang="en-US"/>
              <a:t>Temperature dependence studies</a:t>
            </a:r>
          </a:p>
          <a:p>
            <a:pPr marL="838200" lvl="1" indent="-381000">
              <a:buSzTx/>
              <a:buFontTx/>
              <a:buNone/>
            </a:pPr>
            <a:r>
              <a:rPr lang="en-US" altLang="en-US"/>
              <a:t>Voltage signal studies</a:t>
            </a:r>
          </a:p>
          <a:p>
            <a:pPr marL="457200" indent="-457200">
              <a:buSzTx/>
              <a:buFontTx/>
              <a:buAutoNum type="arabicPeriod"/>
            </a:pPr>
            <a:r>
              <a:rPr lang="en-US" altLang="en-US"/>
              <a:t>Training</a:t>
            </a:r>
          </a:p>
          <a:p>
            <a:pPr marL="838200" lvl="1" indent="-381000">
              <a:buSzTx/>
              <a:buFontTx/>
              <a:buAutoNum type="arabicPeriod"/>
            </a:pPr>
            <a:r>
              <a:rPr lang="en-US" altLang="en-US"/>
              <a:t>Definition</a:t>
            </a:r>
          </a:p>
          <a:p>
            <a:pPr marL="838200" lvl="1" indent="-381000">
              <a:buSzTx/>
              <a:buFontTx/>
              <a:buAutoNum type="arabicPeriod"/>
            </a:pPr>
            <a:r>
              <a:rPr lang="en-US" altLang="en-US"/>
              <a:t>Causes</a:t>
            </a:r>
          </a:p>
          <a:p>
            <a:pPr marL="457200" indent="-457200">
              <a:buSzTx/>
              <a:buFontTx/>
              <a:buAutoNum type="arabicPeriod"/>
            </a:pPr>
            <a:r>
              <a:rPr lang="en-US" altLang="en-US" b="1" u="sng">
                <a:solidFill>
                  <a:srgbClr val="FF0000"/>
                </a:solidFill>
              </a:rPr>
              <a:t>Frictional motion</a:t>
            </a:r>
          </a:p>
          <a:p>
            <a:pPr marL="457200" indent="-457200">
              <a:buSzTx/>
              <a:buFontTx/>
              <a:buAutoNum type="arabicPeriod"/>
            </a:pPr>
            <a:r>
              <a:rPr lang="en-US" altLang="en-US"/>
              <a:t>Epoxy failure</a:t>
            </a:r>
          </a:p>
          <a:p>
            <a:pPr marL="457200" indent="-457200">
              <a:buSzTx/>
              <a:buFontTx/>
              <a:buAutoNum type="arabicPeriod"/>
            </a:pPr>
            <a:r>
              <a:rPr lang="en-US" altLang="en-US"/>
              <a:t>Overview of training performance</a:t>
            </a:r>
          </a:p>
          <a:p>
            <a:pPr marL="457200" indent="-457200">
              <a:buSzTx/>
              <a:buFontTx/>
              <a:buAutoNum type="arabicPeriod"/>
            </a:pPr>
            <a:r>
              <a:rPr lang="en-US" altLang="en-US"/>
              <a:t>Conclusions</a:t>
            </a:r>
          </a:p>
          <a:p>
            <a:pPr marL="838200" lvl="1" indent="-381000">
              <a:buSzTx/>
              <a:buFontTx/>
              <a:buAutoNum type="arabicPeriod"/>
            </a:pPr>
            <a:endParaRPr lang="en-US" altLang="en-US"/>
          </a:p>
        </p:txBody>
      </p:sp>
      <p:sp>
        <p:nvSpPr>
          <p:cNvPr id="21508" name="Footer Placeholder 5">
            <a:extLst>
              <a:ext uri="{FF2B5EF4-FFF2-40B4-BE49-F238E27FC236}">
                <a16:creationId xmlns:a16="http://schemas.microsoft.com/office/drawing/2014/main" id="{76001D0D-059D-47CE-8022-0E0006086FC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5"/>
              </a:buBlip>
              <a:defRPr sz="1600">
                <a:solidFill>
                  <a:schemeClr val="tx1"/>
                </a:solidFill>
                <a:latin typeface="Book Antiqua" panose="02040602050305030304" pitchFamily="18" charset="0"/>
              </a:defRPr>
            </a:lvl4pPr>
            <a:lvl5pPr marL="2057400" indent="-228600">
              <a:spcBef>
                <a:spcPct val="20000"/>
              </a:spcBef>
              <a:buSzPct val="60000"/>
              <a:buBlip>
                <a:blip r:embed="rId6"/>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Degradation and training II</a:t>
            </a:r>
          </a:p>
        </p:txBody>
      </p:sp>
      <p:sp>
        <p:nvSpPr>
          <p:cNvPr id="21509" name="Date Placeholder 4">
            <a:extLst>
              <a:ext uri="{FF2B5EF4-FFF2-40B4-BE49-F238E27FC236}">
                <a16:creationId xmlns:a16="http://schemas.microsoft.com/office/drawing/2014/main" id="{47C80B0B-56F7-4500-8ED4-6AB7A238D412}"/>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5"/>
              </a:buBlip>
              <a:defRPr sz="1600">
                <a:solidFill>
                  <a:schemeClr val="tx1"/>
                </a:solidFill>
                <a:latin typeface="Book Antiqua" panose="02040602050305030304" pitchFamily="18" charset="0"/>
              </a:defRPr>
            </a:lvl4pPr>
            <a:lvl5pPr marL="2057400" indent="-228600">
              <a:spcBef>
                <a:spcPct val="20000"/>
              </a:spcBef>
              <a:buSzPct val="60000"/>
              <a:buBlip>
                <a:blip r:embed="rId6"/>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21510" name="Slide Number Placeholder 7">
            <a:extLst>
              <a:ext uri="{FF2B5EF4-FFF2-40B4-BE49-F238E27FC236}">
                <a16:creationId xmlns:a16="http://schemas.microsoft.com/office/drawing/2014/main" id="{EEBC3779-0E6D-4BE9-A400-549A903E1C4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5"/>
              </a:buBlip>
              <a:defRPr sz="1600">
                <a:solidFill>
                  <a:schemeClr val="tx1"/>
                </a:solidFill>
                <a:latin typeface="Book Antiqua" panose="02040602050305030304" pitchFamily="18" charset="0"/>
              </a:defRPr>
            </a:lvl4pPr>
            <a:lvl5pPr marL="2057400" indent="-228600">
              <a:spcBef>
                <a:spcPct val="20000"/>
              </a:spcBef>
              <a:buSzPct val="60000"/>
              <a:buBlip>
                <a:blip r:embed="rId6"/>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9pPr>
          </a:lstStyle>
          <a:p>
            <a:pPr>
              <a:spcBef>
                <a:spcPct val="0"/>
              </a:spcBef>
              <a:buSzTx/>
              <a:buFontTx/>
              <a:buNone/>
            </a:pPr>
            <a:fld id="{E4979288-0D41-42E9-8AB9-E65720C72675}" type="slidenum">
              <a:rPr lang="en-US" altLang="en-US" sz="1000" smtClean="0">
                <a:solidFill>
                  <a:schemeClr val="accent1"/>
                </a:solidFill>
              </a:rPr>
              <a:pPr>
                <a:spcBef>
                  <a:spcPct val="0"/>
                </a:spcBef>
                <a:buSzTx/>
                <a:buFontTx/>
                <a:buNone/>
              </a:pPr>
              <a:t>14</a:t>
            </a:fld>
            <a:endParaRPr lang="en-US" altLang="en-US" sz="1000">
              <a:solidFill>
                <a:schemeClr val="accent1"/>
              </a:solidFil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6A0F972-DDF1-42E3-A14A-243AAD459072}"/>
              </a:ext>
            </a:extLst>
          </p:cNvPr>
          <p:cNvSpPr>
            <a:spLocks noGrp="1" noChangeArrowheads="1"/>
          </p:cNvSpPr>
          <p:nvPr>
            <p:ph type="title"/>
          </p:nvPr>
        </p:nvSpPr>
        <p:spPr/>
        <p:txBody>
          <a:bodyPr/>
          <a:lstStyle/>
          <a:p>
            <a:r>
              <a:rPr lang="en-US" altLang="en-US"/>
              <a:t>4. Frictional motion</a:t>
            </a:r>
          </a:p>
        </p:txBody>
      </p:sp>
      <p:sp>
        <p:nvSpPr>
          <p:cNvPr id="22531" name="Rectangle 3">
            <a:extLst>
              <a:ext uri="{FF2B5EF4-FFF2-40B4-BE49-F238E27FC236}">
                <a16:creationId xmlns:a16="http://schemas.microsoft.com/office/drawing/2014/main" id="{E8A5E184-A23E-4427-8242-2887513C3C37}"/>
              </a:ext>
            </a:extLst>
          </p:cNvPr>
          <p:cNvSpPr>
            <a:spLocks noGrp="1" noChangeArrowheads="1"/>
          </p:cNvSpPr>
          <p:nvPr>
            <p:ph type="body" idx="1"/>
          </p:nvPr>
        </p:nvSpPr>
        <p:spPr/>
        <p:txBody>
          <a:bodyPr/>
          <a:lstStyle/>
          <a:p>
            <a:pPr>
              <a:buFontTx/>
              <a:buBlip>
                <a:blip r:embed="rId2"/>
              </a:buBlip>
            </a:pPr>
            <a:r>
              <a:rPr lang="en-US" altLang="en-US"/>
              <a:t>The </a:t>
            </a:r>
            <a:r>
              <a:rPr lang="en-US" altLang="en-US" b="1">
                <a:solidFill>
                  <a:srgbClr val="FF0000"/>
                </a:solidFill>
              </a:rPr>
              <a:t>Coulomb friction </a:t>
            </a:r>
            <a:r>
              <a:rPr lang="en-US" altLang="en-US"/>
              <a:t>(or static friction) model is defined as follows.</a:t>
            </a:r>
          </a:p>
          <a:p>
            <a:pPr lvl="1">
              <a:buFontTx/>
              <a:buBlip>
                <a:blip r:embed="rId3"/>
              </a:buBlip>
            </a:pPr>
            <a:r>
              <a:rPr lang="en-US" altLang="en-US"/>
              <a:t>Let’s consider two bodies in contact, being </a:t>
            </a:r>
            <a:r>
              <a:rPr lang="en-US" altLang="en-US" i="1"/>
              <a:t>N </a:t>
            </a:r>
            <a:r>
              <a:rPr lang="en-US" altLang="en-US"/>
              <a:t>the normal force exerted between the two surfaces.</a:t>
            </a:r>
          </a:p>
          <a:p>
            <a:pPr lvl="1">
              <a:buFontTx/>
              <a:buBlip>
                <a:blip r:embed="rId3"/>
              </a:buBlip>
            </a:pPr>
            <a:r>
              <a:rPr lang="en-US" altLang="en-US"/>
              <a:t>We then apply to one of the two body a force </a:t>
            </a:r>
            <a:r>
              <a:rPr lang="en-US" altLang="en-US" i="1"/>
              <a:t>F</a:t>
            </a:r>
            <a:r>
              <a:rPr lang="en-US" altLang="en-US" i="1" baseline="-25000"/>
              <a:t>appl</a:t>
            </a:r>
            <a:r>
              <a:rPr lang="en-US" altLang="en-US"/>
              <a:t> parallel to the contact surface. </a:t>
            </a:r>
          </a:p>
          <a:p>
            <a:pPr lvl="1">
              <a:buFontTx/>
              <a:buBlip>
                <a:blip r:embed="rId3"/>
              </a:buBlip>
            </a:pPr>
            <a:endParaRPr lang="en-US" altLang="en-US"/>
          </a:p>
          <a:p>
            <a:pPr lvl="1">
              <a:buFontTx/>
              <a:buBlip>
                <a:blip r:embed="rId3"/>
              </a:buBlip>
            </a:pPr>
            <a:endParaRPr lang="en-US" altLang="en-US"/>
          </a:p>
          <a:p>
            <a:pPr lvl="1">
              <a:buFontTx/>
              <a:buBlip>
                <a:blip r:embed="rId3"/>
              </a:buBlip>
            </a:pPr>
            <a:endParaRPr lang="en-US" altLang="en-US"/>
          </a:p>
          <a:p>
            <a:pPr lvl="1">
              <a:buFontTx/>
              <a:buBlip>
                <a:blip r:embed="rId3"/>
              </a:buBlip>
            </a:pPr>
            <a:r>
              <a:rPr lang="en-US" altLang="en-US"/>
              <a:t>The friction force is given by </a:t>
            </a:r>
            <a:r>
              <a:rPr lang="en-US" altLang="en-US" b="1" i="1">
                <a:solidFill>
                  <a:srgbClr val="FF0000"/>
                </a:solidFill>
              </a:rPr>
              <a:t>F</a:t>
            </a:r>
            <a:r>
              <a:rPr lang="en-US" altLang="en-US" b="1" i="1" baseline="-25000">
                <a:solidFill>
                  <a:srgbClr val="FF0000"/>
                </a:solidFill>
              </a:rPr>
              <a:t>fr </a:t>
            </a:r>
            <a:r>
              <a:rPr lang="en-US" altLang="en-US" b="1">
                <a:solidFill>
                  <a:srgbClr val="FF0000"/>
                </a:solidFill>
                <a:sym typeface="Symbol" panose="05050102010706020507" pitchFamily="18" charset="2"/>
              </a:rPr>
              <a:t></a:t>
            </a:r>
            <a:r>
              <a:rPr lang="en-US" altLang="en-US" b="1">
                <a:solidFill>
                  <a:srgbClr val="FF0000"/>
                </a:solidFill>
              </a:rPr>
              <a:t> </a:t>
            </a:r>
            <a:r>
              <a:rPr lang="en-US" altLang="en-US" b="1" i="1">
                <a:solidFill>
                  <a:srgbClr val="FF0000"/>
                </a:solidFill>
                <a:sym typeface="Symbol" panose="05050102010706020507" pitchFamily="18" charset="2"/>
              </a:rPr>
              <a:t>N </a:t>
            </a:r>
            <a:r>
              <a:rPr lang="en-US" altLang="en-US"/>
              <a:t>where </a:t>
            </a:r>
            <a:r>
              <a:rPr lang="en-US" altLang="en-US" i="1">
                <a:sym typeface="Symbol" panose="05050102010706020507" pitchFamily="18" charset="2"/>
              </a:rPr>
              <a:t>  </a:t>
            </a:r>
            <a:r>
              <a:rPr lang="en-US" altLang="en-US">
                <a:sym typeface="Symbol" panose="05050102010706020507" pitchFamily="18" charset="2"/>
              </a:rPr>
              <a:t>is the friction factor.</a:t>
            </a:r>
            <a:endParaRPr lang="en-US" altLang="en-US" baseline="-25000"/>
          </a:p>
          <a:p>
            <a:pPr lvl="1">
              <a:buFontTx/>
              <a:buBlip>
                <a:blip r:embed="rId3"/>
              </a:buBlip>
            </a:pPr>
            <a:r>
              <a:rPr lang="en-US" altLang="en-US"/>
              <a:t>This means that the friction force depends on </a:t>
            </a:r>
            <a:r>
              <a:rPr lang="en-US" altLang="en-US" i="1"/>
              <a:t>F</a:t>
            </a:r>
            <a:r>
              <a:rPr lang="en-US" altLang="en-US" i="1" baseline="-25000"/>
              <a:t>app</a:t>
            </a:r>
          </a:p>
          <a:p>
            <a:pPr lvl="2">
              <a:buFontTx/>
              <a:buBlip>
                <a:blip r:embed="rId4"/>
              </a:buBlip>
            </a:pPr>
            <a:r>
              <a:rPr lang="en-US" altLang="en-US"/>
              <a:t>If </a:t>
            </a:r>
            <a:r>
              <a:rPr lang="en-US" altLang="en-US" i="1"/>
              <a:t>F</a:t>
            </a:r>
            <a:r>
              <a:rPr lang="en-US" altLang="en-US" i="1" baseline="-25000"/>
              <a:t>app </a:t>
            </a:r>
            <a:r>
              <a:rPr lang="en-US" altLang="en-US">
                <a:sym typeface="Symbol" panose="05050102010706020507" pitchFamily="18" charset="2"/>
              </a:rPr>
              <a:t></a:t>
            </a:r>
            <a:r>
              <a:rPr lang="en-US" altLang="en-US"/>
              <a:t> </a:t>
            </a:r>
            <a:r>
              <a:rPr lang="en-US" altLang="en-US" i="1">
                <a:sym typeface="Symbol" panose="05050102010706020507" pitchFamily="18" charset="2"/>
              </a:rPr>
              <a:t>N, </a:t>
            </a:r>
            <a:r>
              <a:rPr lang="en-US" altLang="en-US">
                <a:sym typeface="Symbol" panose="05050102010706020507" pitchFamily="18" charset="2"/>
              </a:rPr>
              <a:t>no sliding occurs, i.e. the friction force is (just) what is needed to prevent motion</a:t>
            </a:r>
          </a:p>
          <a:p>
            <a:pPr lvl="2">
              <a:buFontTx/>
              <a:buBlip>
                <a:blip r:embed="rId4"/>
              </a:buBlip>
            </a:pPr>
            <a:r>
              <a:rPr lang="en-US" altLang="en-US"/>
              <a:t>If </a:t>
            </a:r>
            <a:r>
              <a:rPr lang="en-US" altLang="en-US" i="1"/>
              <a:t>F</a:t>
            </a:r>
            <a:r>
              <a:rPr lang="en-US" altLang="en-US" i="1" baseline="-25000"/>
              <a:t>app </a:t>
            </a:r>
            <a:r>
              <a:rPr lang="en-US" altLang="en-US">
                <a:sym typeface="Symbol" panose="05050102010706020507" pitchFamily="18" charset="2"/>
              </a:rPr>
              <a:t>&gt;</a:t>
            </a:r>
            <a:r>
              <a:rPr lang="en-US" altLang="en-US"/>
              <a:t> </a:t>
            </a:r>
            <a:r>
              <a:rPr lang="en-US" altLang="en-US" i="1">
                <a:sym typeface="Symbol" panose="05050102010706020507" pitchFamily="18" charset="2"/>
              </a:rPr>
              <a:t>N, </a:t>
            </a:r>
            <a:r>
              <a:rPr lang="en-US" altLang="en-US">
                <a:sym typeface="Symbol" panose="05050102010706020507" pitchFamily="18" charset="2"/>
              </a:rPr>
              <a:t>sliding occurs, and the friction force is constant and equal to </a:t>
            </a:r>
            <a:r>
              <a:rPr lang="en-US" altLang="en-US" i="1">
                <a:sym typeface="Symbol" panose="05050102010706020507" pitchFamily="18" charset="2"/>
              </a:rPr>
              <a:t>N. </a:t>
            </a:r>
          </a:p>
        </p:txBody>
      </p:sp>
      <p:pic>
        <p:nvPicPr>
          <p:cNvPr id="22532" name="Picture 7" descr="spring1">
            <a:extLst>
              <a:ext uri="{FF2B5EF4-FFF2-40B4-BE49-F238E27FC236}">
                <a16:creationId xmlns:a16="http://schemas.microsoft.com/office/drawing/2014/main" id="{11E13971-BBE6-4CF7-86F9-1E19E89ADD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7938" y="3263900"/>
            <a:ext cx="126365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Footer Placeholder 6">
            <a:extLst>
              <a:ext uri="{FF2B5EF4-FFF2-40B4-BE49-F238E27FC236}">
                <a16:creationId xmlns:a16="http://schemas.microsoft.com/office/drawing/2014/main" id="{9FF18A95-FB3E-455E-8C3B-C113A2EE746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6"/>
              </a:buBlip>
              <a:defRPr sz="1600">
                <a:solidFill>
                  <a:schemeClr val="tx1"/>
                </a:solidFill>
                <a:latin typeface="Book Antiqua" panose="02040602050305030304" pitchFamily="18" charset="0"/>
              </a:defRPr>
            </a:lvl4pPr>
            <a:lvl5pPr marL="2057400" indent="-228600">
              <a:spcBef>
                <a:spcPct val="20000"/>
              </a:spcBef>
              <a:buSzPct val="60000"/>
              <a:buBlip>
                <a:blip r:embed="rId7"/>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Degradation and training II</a:t>
            </a:r>
          </a:p>
        </p:txBody>
      </p:sp>
      <p:sp>
        <p:nvSpPr>
          <p:cNvPr id="22534" name="Date Placeholder 5">
            <a:extLst>
              <a:ext uri="{FF2B5EF4-FFF2-40B4-BE49-F238E27FC236}">
                <a16:creationId xmlns:a16="http://schemas.microsoft.com/office/drawing/2014/main" id="{CBF604D6-43F4-4983-BB8F-1397FF4444EC}"/>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6"/>
              </a:buBlip>
              <a:defRPr sz="1600">
                <a:solidFill>
                  <a:schemeClr val="tx1"/>
                </a:solidFill>
                <a:latin typeface="Book Antiqua" panose="02040602050305030304" pitchFamily="18" charset="0"/>
              </a:defRPr>
            </a:lvl4pPr>
            <a:lvl5pPr marL="2057400" indent="-228600">
              <a:spcBef>
                <a:spcPct val="20000"/>
              </a:spcBef>
              <a:buSzPct val="60000"/>
              <a:buBlip>
                <a:blip r:embed="rId7"/>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22535" name="Slide Number Placeholder 8">
            <a:extLst>
              <a:ext uri="{FF2B5EF4-FFF2-40B4-BE49-F238E27FC236}">
                <a16:creationId xmlns:a16="http://schemas.microsoft.com/office/drawing/2014/main" id="{CDD04EF4-C706-457A-8AAB-64CE7DB62D7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6"/>
              </a:buBlip>
              <a:defRPr sz="1600">
                <a:solidFill>
                  <a:schemeClr val="tx1"/>
                </a:solidFill>
                <a:latin typeface="Book Antiqua" panose="02040602050305030304" pitchFamily="18" charset="0"/>
              </a:defRPr>
            </a:lvl4pPr>
            <a:lvl5pPr marL="2057400" indent="-228600">
              <a:spcBef>
                <a:spcPct val="20000"/>
              </a:spcBef>
              <a:buSzPct val="60000"/>
              <a:buBlip>
                <a:blip r:embed="rId7"/>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9pPr>
          </a:lstStyle>
          <a:p>
            <a:pPr>
              <a:spcBef>
                <a:spcPct val="0"/>
              </a:spcBef>
              <a:buSzTx/>
              <a:buFontTx/>
              <a:buNone/>
            </a:pPr>
            <a:fld id="{398DDD0B-5BB6-4B4C-9834-D3D391F7D5B0}" type="slidenum">
              <a:rPr lang="en-US" altLang="en-US" sz="1000" smtClean="0">
                <a:solidFill>
                  <a:schemeClr val="accent1"/>
                </a:solidFill>
              </a:rPr>
              <a:pPr>
                <a:spcBef>
                  <a:spcPct val="0"/>
                </a:spcBef>
                <a:buSzTx/>
                <a:buFontTx/>
                <a:buNone/>
              </a:pPr>
              <a:t>15</a:t>
            </a:fld>
            <a:endParaRPr lang="en-US" altLang="en-US" sz="1000">
              <a:solidFill>
                <a:schemeClr val="accent1"/>
              </a:solidFill>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76B0BEDA-AE70-4C9A-93ED-4E41C3433288}"/>
              </a:ext>
            </a:extLst>
          </p:cNvPr>
          <p:cNvSpPr>
            <a:spLocks noGrp="1" noChangeArrowheads="1"/>
          </p:cNvSpPr>
          <p:nvPr>
            <p:ph type="title"/>
          </p:nvPr>
        </p:nvSpPr>
        <p:spPr/>
        <p:txBody>
          <a:bodyPr/>
          <a:lstStyle/>
          <a:p>
            <a:r>
              <a:rPr lang="en-US" altLang="en-US"/>
              <a:t>4. Frictional motion</a:t>
            </a:r>
          </a:p>
        </p:txBody>
      </p:sp>
      <p:sp>
        <p:nvSpPr>
          <p:cNvPr id="23555" name="Rectangle 3">
            <a:extLst>
              <a:ext uri="{FF2B5EF4-FFF2-40B4-BE49-F238E27FC236}">
                <a16:creationId xmlns:a16="http://schemas.microsoft.com/office/drawing/2014/main" id="{D6BD67D5-8198-4C34-9125-800217A1088B}"/>
              </a:ext>
            </a:extLst>
          </p:cNvPr>
          <p:cNvSpPr>
            <a:spLocks noGrp="1" noChangeArrowheads="1"/>
          </p:cNvSpPr>
          <p:nvPr>
            <p:ph type="body" idx="1"/>
          </p:nvPr>
        </p:nvSpPr>
        <p:spPr/>
        <p:txBody>
          <a:bodyPr/>
          <a:lstStyle/>
          <a:p>
            <a:pPr>
              <a:buFontTx/>
              <a:buBlip>
                <a:blip r:embed="rId3"/>
              </a:buBlip>
            </a:pPr>
            <a:r>
              <a:rPr lang="en-US" altLang="en-US" sz="2000"/>
              <a:t>We can use a contact pressure </a:t>
            </a:r>
            <a:r>
              <a:rPr lang="en-US" altLang="en-US" sz="2000" i="1"/>
              <a:t>P </a:t>
            </a:r>
            <a:r>
              <a:rPr lang="en-US" altLang="en-US" sz="2000"/>
              <a:t>instead of force </a:t>
            </a:r>
            <a:r>
              <a:rPr lang="en-US" altLang="en-US" sz="2000" i="1"/>
              <a:t>N, </a:t>
            </a:r>
            <a:r>
              <a:rPr lang="en-US" altLang="en-US" sz="2000"/>
              <a:t>and</a:t>
            </a:r>
            <a:r>
              <a:rPr lang="en-US" altLang="en-US" sz="2000" i="1"/>
              <a:t> </a:t>
            </a:r>
            <a:r>
              <a:rPr lang="en-US" altLang="en-US" sz="2000"/>
              <a:t>frictional stress or shear stress </a:t>
            </a:r>
            <a:r>
              <a:rPr lang="en-US" altLang="en-US" sz="2000" i="1">
                <a:sym typeface="Symbol" panose="05050102010706020507" pitchFamily="18" charset="2"/>
              </a:rPr>
              <a:t></a:t>
            </a:r>
            <a:r>
              <a:rPr lang="en-US" altLang="en-US" sz="2000" i="1" baseline="-25000"/>
              <a:t>fr</a:t>
            </a:r>
            <a:r>
              <a:rPr lang="en-US" altLang="en-US" sz="2000"/>
              <a:t> instead of </a:t>
            </a:r>
            <a:r>
              <a:rPr lang="en-US" altLang="en-US" sz="2000" i="1"/>
              <a:t>F</a:t>
            </a:r>
            <a:r>
              <a:rPr lang="en-US" altLang="en-US" sz="2000" i="1" baseline="-25000"/>
              <a:t>fr.</a:t>
            </a:r>
            <a:endParaRPr lang="en-US" altLang="en-US" sz="2000" i="1"/>
          </a:p>
          <a:p>
            <a:pPr>
              <a:buFontTx/>
              <a:buBlip>
                <a:blip r:embed="rId3"/>
              </a:buBlip>
            </a:pPr>
            <a:r>
              <a:rPr lang="en-US" altLang="en-US" sz="2000"/>
              <a:t>The Coulomb model can be reformulated as follows</a:t>
            </a:r>
          </a:p>
          <a:p>
            <a:pPr lvl="1">
              <a:buFontTx/>
              <a:buBlip>
                <a:blip r:embed="rId4"/>
              </a:buBlip>
            </a:pPr>
            <a:r>
              <a:rPr lang="en-US" altLang="en-US" sz="1800"/>
              <a:t>Two surfaces can carry shear stresses </a:t>
            </a:r>
            <a:r>
              <a:rPr lang="en-US" altLang="en-US" sz="1800" i="1">
                <a:sym typeface="Symbol" panose="05050102010706020507" pitchFamily="18" charset="2"/>
              </a:rPr>
              <a:t></a:t>
            </a:r>
            <a:r>
              <a:rPr lang="en-US" altLang="en-US" sz="1800" i="1" baseline="-25000"/>
              <a:t>fr</a:t>
            </a:r>
            <a:r>
              <a:rPr lang="en-US" altLang="en-US" sz="1800"/>
              <a:t>  up to a magnitude of </a:t>
            </a:r>
            <a:r>
              <a:rPr lang="en-US" altLang="en-US" sz="1800" i="1">
                <a:sym typeface="Symbol" panose="05050102010706020507" pitchFamily="18" charset="2"/>
              </a:rPr>
              <a:t>P</a:t>
            </a:r>
            <a:r>
              <a:rPr lang="en-US" altLang="en-US" sz="1800"/>
              <a:t> across their interface before they start sliding relative to each other. </a:t>
            </a:r>
          </a:p>
          <a:p>
            <a:pPr>
              <a:buFontTx/>
              <a:buBlip>
                <a:blip r:embed="rId3"/>
              </a:buBlip>
            </a:pPr>
            <a:r>
              <a:rPr lang="en-US" altLang="en-US" sz="2000"/>
              <a:t>Whenever two surfaces slide with respect to each other in a frictional environment, frictional energy is dissipated. The </a:t>
            </a:r>
            <a:r>
              <a:rPr lang="en-US" altLang="en-US" sz="2000" b="1">
                <a:solidFill>
                  <a:srgbClr val="FF0000"/>
                </a:solidFill>
              </a:rPr>
              <a:t>frictional energy </a:t>
            </a:r>
            <a:r>
              <a:rPr lang="en-US" altLang="en-US" sz="2000"/>
              <a:t>dissipated per unit area </a:t>
            </a:r>
            <a:r>
              <a:rPr lang="en-US" altLang="en-US" sz="2000" b="1" i="1">
                <a:solidFill>
                  <a:srgbClr val="FF0000"/>
                </a:solidFill>
              </a:rPr>
              <a:t>E</a:t>
            </a:r>
            <a:r>
              <a:rPr lang="en-US" altLang="en-US" sz="2000"/>
              <a:t> (J/m</a:t>
            </a:r>
            <a:r>
              <a:rPr lang="en-US" altLang="en-US" sz="2000" baseline="30000"/>
              <a:t>2</a:t>
            </a:r>
            <a:r>
              <a:rPr lang="en-US" altLang="en-US" sz="2000"/>
              <a:t>) can be estimated as </a:t>
            </a:r>
          </a:p>
          <a:p>
            <a:pPr>
              <a:buFontTx/>
              <a:buBlip>
                <a:blip r:embed="rId3"/>
              </a:buBlip>
            </a:pPr>
            <a:endParaRPr lang="en-US" altLang="en-US" sz="2000"/>
          </a:p>
          <a:p>
            <a:pPr>
              <a:buFontTx/>
              <a:buNone/>
            </a:pPr>
            <a:r>
              <a:rPr lang="en-US" altLang="en-US" sz="2000"/>
              <a:t>				     </a:t>
            </a:r>
          </a:p>
          <a:p>
            <a:pPr>
              <a:buFontTx/>
              <a:buNone/>
            </a:pPr>
            <a:r>
              <a:rPr lang="en-US" altLang="en-US" sz="2000"/>
              <a:t>	</a:t>
            </a:r>
          </a:p>
          <a:p>
            <a:pPr>
              <a:buFontTx/>
              <a:buNone/>
            </a:pPr>
            <a:r>
              <a:rPr lang="en-US" altLang="en-US" sz="2000"/>
              <a:t>	where </a:t>
            </a:r>
            <a:r>
              <a:rPr lang="en-US" altLang="en-US" sz="2000" b="1" i="1">
                <a:solidFill>
                  <a:srgbClr val="FF0000"/>
                </a:solidFill>
                <a:sym typeface="Symbol" panose="05050102010706020507" pitchFamily="18" charset="2"/>
              </a:rPr>
              <a:t></a:t>
            </a:r>
            <a:r>
              <a:rPr lang="en-US" altLang="en-US" sz="2000"/>
              <a:t> (m) is the relative sliding of the two surfaces, and </a:t>
            </a:r>
            <a:r>
              <a:rPr lang="en-US" altLang="en-US" sz="2000" b="1" i="1">
                <a:solidFill>
                  <a:srgbClr val="FF0000"/>
                </a:solidFill>
                <a:sym typeface="Symbol" panose="05050102010706020507" pitchFamily="18" charset="2"/>
              </a:rPr>
              <a:t></a:t>
            </a:r>
            <a:r>
              <a:rPr lang="en-US" altLang="en-US" sz="2000" b="1" i="1" baseline="-25000">
                <a:solidFill>
                  <a:srgbClr val="FF0000"/>
                </a:solidFill>
              </a:rPr>
              <a:t>fr</a:t>
            </a:r>
            <a:r>
              <a:rPr lang="en-US" altLang="en-US" sz="2000" b="1">
                <a:solidFill>
                  <a:srgbClr val="FF0000"/>
                </a:solidFill>
              </a:rPr>
              <a:t>  </a:t>
            </a:r>
            <a:r>
              <a:rPr lang="en-US" altLang="en-US" sz="2000"/>
              <a:t>(N/m</a:t>
            </a:r>
            <a:r>
              <a:rPr lang="en-US" altLang="en-US" sz="2000" baseline="30000"/>
              <a:t>2</a:t>
            </a:r>
            <a:r>
              <a:rPr lang="en-US" altLang="en-US" sz="2000"/>
              <a:t>) is the frictional stress between the two surfaces (in the direction parallel to the two surfaces). </a:t>
            </a:r>
          </a:p>
          <a:p>
            <a:pPr>
              <a:buFontTx/>
              <a:buNone/>
            </a:pPr>
            <a:r>
              <a:rPr lang="en-US" altLang="en-US" sz="2000"/>
              <a:t> </a:t>
            </a:r>
          </a:p>
        </p:txBody>
      </p:sp>
      <p:graphicFrame>
        <p:nvGraphicFramePr>
          <p:cNvPr id="23556" name="Object 2">
            <a:extLst>
              <a:ext uri="{FF2B5EF4-FFF2-40B4-BE49-F238E27FC236}">
                <a16:creationId xmlns:a16="http://schemas.microsoft.com/office/drawing/2014/main" id="{6CEC93F7-8C87-4DD0-B306-85073D315410}"/>
              </a:ext>
            </a:extLst>
          </p:cNvPr>
          <p:cNvGraphicFramePr>
            <a:graphicFrameLocks noGrp="1" noChangeAspect="1"/>
          </p:cNvGraphicFramePr>
          <p:nvPr>
            <p:ph sz="half" idx="4294967295"/>
          </p:nvPr>
        </p:nvGraphicFramePr>
        <p:xfrm>
          <a:off x="4078288" y="4191000"/>
          <a:ext cx="1068387" cy="450850"/>
        </p:xfrm>
        <a:graphic>
          <a:graphicData uri="http://schemas.openxmlformats.org/presentationml/2006/ole">
            <mc:AlternateContent xmlns:mc="http://schemas.openxmlformats.org/markup-compatibility/2006">
              <mc:Choice xmlns:v="urn:schemas-microsoft-com:vml" Requires="v">
                <p:oleObj spid="_x0000_s118813" name="Equation" r:id="rId5" imgW="571252" imgH="241195" progId="Equation.3">
                  <p:embed/>
                </p:oleObj>
              </mc:Choice>
              <mc:Fallback>
                <p:oleObj name="Equation" r:id="rId5" imgW="571252" imgH="241195" progId="Equation.3">
                  <p:embed/>
                  <p:pic>
                    <p:nvPicPr>
                      <p:cNvPr id="23556" name="Object 2">
                        <a:extLst>
                          <a:ext uri="{FF2B5EF4-FFF2-40B4-BE49-F238E27FC236}">
                            <a16:creationId xmlns:a16="http://schemas.microsoft.com/office/drawing/2014/main" id="{6CEC93F7-8C87-4DD0-B306-85073D3154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8288" y="4191000"/>
                        <a:ext cx="106838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7" name="Footer Placeholder 6">
            <a:extLst>
              <a:ext uri="{FF2B5EF4-FFF2-40B4-BE49-F238E27FC236}">
                <a16:creationId xmlns:a16="http://schemas.microsoft.com/office/drawing/2014/main" id="{4BFC180A-0F5D-4688-BA19-98B53896D1B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3"/>
              </a:buBlip>
              <a:defRPr sz="2400">
                <a:solidFill>
                  <a:schemeClr val="tx1"/>
                </a:solidFill>
                <a:latin typeface="Book Antiqua" panose="02040602050305030304" pitchFamily="18" charset="0"/>
              </a:defRPr>
            </a:lvl1pPr>
            <a:lvl2pPr marL="742950" indent="-285750">
              <a:spcBef>
                <a:spcPct val="20000"/>
              </a:spcBef>
              <a:buSzPct val="60000"/>
              <a:buBlip>
                <a:blip r:embed="rId4"/>
              </a:buBlip>
              <a:defRPr sz="2000">
                <a:solidFill>
                  <a:schemeClr val="tx1"/>
                </a:solidFill>
                <a:latin typeface="Book Antiqua" panose="02040602050305030304" pitchFamily="18" charset="0"/>
              </a:defRPr>
            </a:lvl2pPr>
            <a:lvl3pPr marL="1143000" indent="-228600">
              <a:spcBef>
                <a:spcPct val="20000"/>
              </a:spcBef>
              <a:buSzPct val="60000"/>
              <a:buBlip>
                <a:blip r:embed="rId7"/>
              </a:buBlip>
              <a:defRPr>
                <a:solidFill>
                  <a:schemeClr val="tx1"/>
                </a:solidFill>
                <a:latin typeface="Book Antiqua" panose="02040602050305030304" pitchFamily="18" charset="0"/>
              </a:defRPr>
            </a:lvl3pPr>
            <a:lvl4pPr marL="1600200" indent="-228600">
              <a:spcBef>
                <a:spcPct val="20000"/>
              </a:spcBef>
              <a:buSzPct val="60000"/>
              <a:buBlip>
                <a:blip r:embed="rId8"/>
              </a:buBlip>
              <a:defRPr sz="1600">
                <a:solidFill>
                  <a:schemeClr val="tx1"/>
                </a:solidFill>
                <a:latin typeface="Book Antiqua" panose="02040602050305030304" pitchFamily="18" charset="0"/>
              </a:defRPr>
            </a:lvl4pPr>
            <a:lvl5pPr marL="2057400" indent="-228600">
              <a:spcBef>
                <a:spcPct val="20000"/>
              </a:spcBef>
              <a:buSzPct val="60000"/>
              <a:buBlip>
                <a:blip r:embed="rId9"/>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Degradation and training II</a:t>
            </a:r>
          </a:p>
        </p:txBody>
      </p:sp>
      <p:sp>
        <p:nvSpPr>
          <p:cNvPr id="23558" name="Date Placeholder 5">
            <a:extLst>
              <a:ext uri="{FF2B5EF4-FFF2-40B4-BE49-F238E27FC236}">
                <a16:creationId xmlns:a16="http://schemas.microsoft.com/office/drawing/2014/main" id="{F7F3B570-1E0B-4648-A029-D1CA4DDBDCDD}"/>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3"/>
              </a:buBlip>
              <a:defRPr sz="2400">
                <a:solidFill>
                  <a:schemeClr val="tx1"/>
                </a:solidFill>
                <a:latin typeface="Book Antiqua" panose="02040602050305030304" pitchFamily="18" charset="0"/>
              </a:defRPr>
            </a:lvl1pPr>
            <a:lvl2pPr marL="742950" indent="-285750">
              <a:spcBef>
                <a:spcPct val="20000"/>
              </a:spcBef>
              <a:buSzPct val="60000"/>
              <a:buBlip>
                <a:blip r:embed="rId4"/>
              </a:buBlip>
              <a:defRPr sz="2000">
                <a:solidFill>
                  <a:schemeClr val="tx1"/>
                </a:solidFill>
                <a:latin typeface="Book Antiqua" panose="02040602050305030304" pitchFamily="18" charset="0"/>
              </a:defRPr>
            </a:lvl2pPr>
            <a:lvl3pPr marL="1143000" indent="-228600">
              <a:spcBef>
                <a:spcPct val="20000"/>
              </a:spcBef>
              <a:buSzPct val="60000"/>
              <a:buBlip>
                <a:blip r:embed="rId7"/>
              </a:buBlip>
              <a:defRPr>
                <a:solidFill>
                  <a:schemeClr val="tx1"/>
                </a:solidFill>
                <a:latin typeface="Book Antiqua" panose="02040602050305030304" pitchFamily="18" charset="0"/>
              </a:defRPr>
            </a:lvl3pPr>
            <a:lvl4pPr marL="1600200" indent="-228600">
              <a:spcBef>
                <a:spcPct val="20000"/>
              </a:spcBef>
              <a:buSzPct val="60000"/>
              <a:buBlip>
                <a:blip r:embed="rId8"/>
              </a:buBlip>
              <a:defRPr sz="1600">
                <a:solidFill>
                  <a:schemeClr val="tx1"/>
                </a:solidFill>
                <a:latin typeface="Book Antiqua" panose="02040602050305030304" pitchFamily="18" charset="0"/>
              </a:defRPr>
            </a:lvl4pPr>
            <a:lvl5pPr marL="2057400" indent="-228600">
              <a:spcBef>
                <a:spcPct val="20000"/>
              </a:spcBef>
              <a:buSzPct val="60000"/>
              <a:buBlip>
                <a:blip r:embed="rId9"/>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23559" name="Slide Number Placeholder 8">
            <a:extLst>
              <a:ext uri="{FF2B5EF4-FFF2-40B4-BE49-F238E27FC236}">
                <a16:creationId xmlns:a16="http://schemas.microsoft.com/office/drawing/2014/main" id="{255D5ED1-6B9D-4759-9389-D4F5C58E5DE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3"/>
              </a:buBlip>
              <a:defRPr sz="2400">
                <a:solidFill>
                  <a:schemeClr val="tx1"/>
                </a:solidFill>
                <a:latin typeface="Book Antiqua" panose="02040602050305030304" pitchFamily="18" charset="0"/>
              </a:defRPr>
            </a:lvl1pPr>
            <a:lvl2pPr marL="742950" indent="-285750">
              <a:spcBef>
                <a:spcPct val="20000"/>
              </a:spcBef>
              <a:buSzPct val="60000"/>
              <a:buBlip>
                <a:blip r:embed="rId4"/>
              </a:buBlip>
              <a:defRPr sz="2000">
                <a:solidFill>
                  <a:schemeClr val="tx1"/>
                </a:solidFill>
                <a:latin typeface="Book Antiqua" panose="02040602050305030304" pitchFamily="18" charset="0"/>
              </a:defRPr>
            </a:lvl2pPr>
            <a:lvl3pPr marL="1143000" indent="-228600">
              <a:spcBef>
                <a:spcPct val="20000"/>
              </a:spcBef>
              <a:buSzPct val="60000"/>
              <a:buBlip>
                <a:blip r:embed="rId7"/>
              </a:buBlip>
              <a:defRPr>
                <a:solidFill>
                  <a:schemeClr val="tx1"/>
                </a:solidFill>
                <a:latin typeface="Book Antiqua" panose="02040602050305030304" pitchFamily="18" charset="0"/>
              </a:defRPr>
            </a:lvl3pPr>
            <a:lvl4pPr marL="1600200" indent="-228600">
              <a:spcBef>
                <a:spcPct val="20000"/>
              </a:spcBef>
              <a:buSzPct val="60000"/>
              <a:buBlip>
                <a:blip r:embed="rId8"/>
              </a:buBlip>
              <a:defRPr sz="1600">
                <a:solidFill>
                  <a:schemeClr val="tx1"/>
                </a:solidFill>
                <a:latin typeface="Book Antiqua" panose="02040602050305030304" pitchFamily="18" charset="0"/>
              </a:defRPr>
            </a:lvl4pPr>
            <a:lvl5pPr marL="2057400" indent="-228600">
              <a:spcBef>
                <a:spcPct val="20000"/>
              </a:spcBef>
              <a:buSzPct val="60000"/>
              <a:buBlip>
                <a:blip r:embed="rId9"/>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9pPr>
          </a:lstStyle>
          <a:p>
            <a:pPr>
              <a:spcBef>
                <a:spcPct val="0"/>
              </a:spcBef>
              <a:buSzTx/>
              <a:buFontTx/>
              <a:buNone/>
            </a:pPr>
            <a:fld id="{941586C9-0635-4B72-A75F-BBBBA84BB4C7}" type="slidenum">
              <a:rPr lang="en-US" altLang="en-US" sz="1000" smtClean="0">
                <a:solidFill>
                  <a:schemeClr val="accent1"/>
                </a:solidFill>
              </a:rPr>
              <a:pPr>
                <a:spcBef>
                  <a:spcPct val="0"/>
                </a:spcBef>
                <a:buSzTx/>
                <a:buFontTx/>
                <a:buNone/>
              </a:pPr>
              <a:t>16</a:t>
            </a:fld>
            <a:endParaRPr lang="en-US" altLang="en-US" sz="1000">
              <a:solidFill>
                <a:schemeClr val="accent1"/>
              </a:solidFill>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36EF82A-D6F8-483A-BB55-7D7698C07912}"/>
              </a:ext>
            </a:extLst>
          </p:cNvPr>
          <p:cNvSpPr>
            <a:spLocks noGrp="1" noChangeArrowheads="1"/>
          </p:cNvSpPr>
          <p:nvPr>
            <p:ph type="title"/>
          </p:nvPr>
        </p:nvSpPr>
        <p:spPr/>
        <p:txBody>
          <a:bodyPr/>
          <a:lstStyle/>
          <a:p>
            <a:r>
              <a:rPr lang="en-US" altLang="en-US"/>
              <a:t>4. Frictional motion</a:t>
            </a:r>
          </a:p>
        </p:txBody>
      </p:sp>
      <p:sp>
        <p:nvSpPr>
          <p:cNvPr id="24579" name="Rectangle 3">
            <a:extLst>
              <a:ext uri="{FF2B5EF4-FFF2-40B4-BE49-F238E27FC236}">
                <a16:creationId xmlns:a16="http://schemas.microsoft.com/office/drawing/2014/main" id="{CC33D20F-23A7-483A-B11A-2B276F27DB96}"/>
              </a:ext>
            </a:extLst>
          </p:cNvPr>
          <p:cNvSpPr>
            <a:spLocks noGrp="1" noChangeArrowheads="1"/>
          </p:cNvSpPr>
          <p:nvPr>
            <p:ph type="body" sz="half" idx="1"/>
          </p:nvPr>
        </p:nvSpPr>
        <p:spPr>
          <a:xfrm>
            <a:off x="266700" y="1190625"/>
            <a:ext cx="3359150" cy="5240338"/>
          </a:xfrm>
        </p:spPr>
        <p:txBody>
          <a:bodyPr/>
          <a:lstStyle/>
          <a:p>
            <a:r>
              <a:rPr lang="en-US" altLang="en-US" sz="2000"/>
              <a:t>Where does this frictional motion occurs?</a:t>
            </a:r>
          </a:p>
          <a:p>
            <a:endParaRPr lang="en-US" altLang="en-US" sz="2000"/>
          </a:p>
          <a:p>
            <a:r>
              <a:rPr lang="en-US" altLang="en-US" sz="2000"/>
              <a:t>Some examples</a:t>
            </a:r>
          </a:p>
          <a:p>
            <a:pPr lvl="1"/>
            <a:endParaRPr lang="en-US" altLang="en-US" sz="1800"/>
          </a:p>
          <a:p>
            <a:pPr lvl="1"/>
            <a:r>
              <a:rPr lang="en-US" altLang="en-US" sz="1800" b="1">
                <a:solidFill>
                  <a:srgbClr val="FF0000"/>
                </a:solidFill>
              </a:rPr>
              <a:t>Azimuthal sliding </a:t>
            </a:r>
            <a:r>
              <a:rPr lang="en-US" altLang="en-US" sz="1800"/>
              <a:t>between coil and collar because of azimuthal e.m. forces</a:t>
            </a:r>
          </a:p>
          <a:p>
            <a:pPr lvl="1"/>
            <a:r>
              <a:rPr lang="en-US" altLang="en-US" sz="1800" b="1">
                <a:solidFill>
                  <a:srgbClr val="FF0000"/>
                </a:solidFill>
              </a:rPr>
              <a:t>Radial sliding </a:t>
            </a:r>
            <a:r>
              <a:rPr lang="en-US" altLang="en-US" sz="1800"/>
              <a:t>between coil and collar because of azimuthal e.m. forces</a:t>
            </a:r>
          </a:p>
          <a:p>
            <a:pPr lvl="1"/>
            <a:r>
              <a:rPr lang="en-US" altLang="en-US" sz="1800" b="1">
                <a:solidFill>
                  <a:srgbClr val="FF0000"/>
                </a:solidFill>
              </a:rPr>
              <a:t>Axial sliding </a:t>
            </a:r>
            <a:r>
              <a:rPr lang="en-US" altLang="en-US" sz="1800"/>
              <a:t>between coil and pole because of axial e.m. forces</a:t>
            </a:r>
          </a:p>
        </p:txBody>
      </p:sp>
      <p:sp>
        <p:nvSpPr>
          <p:cNvPr id="24580" name="Rectangle 10">
            <a:extLst>
              <a:ext uri="{FF2B5EF4-FFF2-40B4-BE49-F238E27FC236}">
                <a16:creationId xmlns:a16="http://schemas.microsoft.com/office/drawing/2014/main" id="{9DA78211-01A5-4242-8844-F7F8921E4884}"/>
              </a:ext>
            </a:extLst>
          </p:cNvPr>
          <p:cNvSpPr>
            <a:spLocks noGrp="1" noChangeArrowheads="1"/>
          </p:cNvSpPr>
          <p:nvPr>
            <p:ph type="body" sz="half" idx="2"/>
          </p:nvPr>
        </p:nvSpPr>
        <p:spPr/>
        <p:txBody>
          <a:bodyPr/>
          <a:lstStyle/>
          <a:p>
            <a:endParaRPr lang="en-US" altLang="en-US" sz="2000"/>
          </a:p>
        </p:txBody>
      </p:sp>
      <p:pic>
        <p:nvPicPr>
          <p:cNvPr id="24581" name="Picture 4" descr="coilbore_color_arrow">
            <a:extLst>
              <a:ext uri="{FF2B5EF4-FFF2-40B4-BE49-F238E27FC236}">
                <a16:creationId xmlns:a16="http://schemas.microsoft.com/office/drawing/2014/main" id="{6944C8A8-51BD-4C37-8366-F9D8647481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775" y="4257675"/>
            <a:ext cx="25463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def_10000A">
            <a:extLst>
              <a:ext uri="{FF2B5EF4-FFF2-40B4-BE49-F238E27FC236}">
                <a16:creationId xmlns:a16="http://schemas.microsoft.com/office/drawing/2014/main" id="{86101747-13DD-45B3-844C-BF80CC09BE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6650" y="4237038"/>
            <a:ext cx="2774950"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8" descr="tevatron_displ2">
            <a:extLst>
              <a:ext uri="{FF2B5EF4-FFF2-40B4-BE49-F238E27FC236}">
                <a16:creationId xmlns:a16="http://schemas.microsoft.com/office/drawing/2014/main" id="{8EA7252B-953B-4AA4-ADA4-31D4539E74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852" t="3725" r="27371" b="3793"/>
          <a:stretch>
            <a:fillRect/>
          </a:stretch>
        </p:blipFill>
        <p:spPr bwMode="auto">
          <a:xfrm>
            <a:off x="6804025" y="1452563"/>
            <a:ext cx="2136775"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9" descr="tevatron_displ1">
            <a:extLst>
              <a:ext uri="{FF2B5EF4-FFF2-40B4-BE49-F238E27FC236}">
                <a16:creationId xmlns:a16="http://schemas.microsoft.com/office/drawing/2014/main" id="{EFA5E98F-E0DE-4D7D-AF89-791085C657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126" t="3793" r="27008" b="4276"/>
          <a:stretch>
            <a:fillRect/>
          </a:stretch>
        </p:blipFill>
        <p:spPr bwMode="auto">
          <a:xfrm>
            <a:off x="4149725" y="1476375"/>
            <a:ext cx="2170113"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Footer Placeholder 10">
            <a:extLst>
              <a:ext uri="{FF2B5EF4-FFF2-40B4-BE49-F238E27FC236}">
                <a16:creationId xmlns:a16="http://schemas.microsoft.com/office/drawing/2014/main" id="{FA15FD30-D2F1-4B34-B2A4-293565A0C98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6"/>
              </a:buBlip>
              <a:defRPr sz="2400">
                <a:solidFill>
                  <a:schemeClr val="tx1"/>
                </a:solidFill>
                <a:latin typeface="Book Antiqua" panose="02040602050305030304" pitchFamily="18" charset="0"/>
              </a:defRPr>
            </a:lvl1pPr>
            <a:lvl2pPr marL="742950" indent="-285750">
              <a:spcBef>
                <a:spcPct val="20000"/>
              </a:spcBef>
              <a:buSzPct val="60000"/>
              <a:buBlip>
                <a:blip r:embed="rId7"/>
              </a:buBlip>
              <a:defRPr sz="2000">
                <a:solidFill>
                  <a:schemeClr val="tx1"/>
                </a:solidFill>
                <a:latin typeface="Book Antiqua" panose="02040602050305030304" pitchFamily="18" charset="0"/>
              </a:defRPr>
            </a:lvl2pPr>
            <a:lvl3pPr marL="1143000" indent="-228600">
              <a:spcBef>
                <a:spcPct val="20000"/>
              </a:spcBef>
              <a:buSzPct val="60000"/>
              <a:buBlip>
                <a:blip r:embed="rId8"/>
              </a:buBlip>
              <a:defRPr>
                <a:solidFill>
                  <a:schemeClr val="tx1"/>
                </a:solidFill>
                <a:latin typeface="Book Antiqua" panose="02040602050305030304" pitchFamily="18" charset="0"/>
              </a:defRPr>
            </a:lvl3pPr>
            <a:lvl4pPr marL="1600200" indent="-228600">
              <a:spcBef>
                <a:spcPct val="20000"/>
              </a:spcBef>
              <a:buSzPct val="60000"/>
              <a:buBlip>
                <a:blip r:embed="rId9"/>
              </a:buBlip>
              <a:defRPr sz="1600">
                <a:solidFill>
                  <a:schemeClr val="tx1"/>
                </a:solidFill>
                <a:latin typeface="Book Antiqua" panose="02040602050305030304" pitchFamily="18" charset="0"/>
              </a:defRPr>
            </a:lvl4pPr>
            <a:lvl5pPr marL="2057400" indent="-228600">
              <a:spcBef>
                <a:spcPct val="20000"/>
              </a:spcBef>
              <a:buSzPct val="60000"/>
              <a:buBlip>
                <a:blip r:embed="rId10"/>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10"/>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10"/>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10"/>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10"/>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Degradation and training II</a:t>
            </a:r>
          </a:p>
        </p:txBody>
      </p:sp>
      <p:sp>
        <p:nvSpPr>
          <p:cNvPr id="24586" name="Date Placeholder 9">
            <a:extLst>
              <a:ext uri="{FF2B5EF4-FFF2-40B4-BE49-F238E27FC236}">
                <a16:creationId xmlns:a16="http://schemas.microsoft.com/office/drawing/2014/main" id="{3A6F1851-A041-4D1B-9DB7-D55B829E1680}"/>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6"/>
              </a:buBlip>
              <a:defRPr sz="2400">
                <a:solidFill>
                  <a:schemeClr val="tx1"/>
                </a:solidFill>
                <a:latin typeface="Book Antiqua" panose="02040602050305030304" pitchFamily="18" charset="0"/>
              </a:defRPr>
            </a:lvl1pPr>
            <a:lvl2pPr marL="742950" indent="-285750">
              <a:spcBef>
                <a:spcPct val="20000"/>
              </a:spcBef>
              <a:buSzPct val="60000"/>
              <a:buBlip>
                <a:blip r:embed="rId7"/>
              </a:buBlip>
              <a:defRPr sz="2000">
                <a:solidFill>
                  <a:schemeClr val="tx1"/>
                </a:solidFill>
                <a:latin typeface="Book Antiqua" panose="02040602050305030304" pitchFamily="18" charset="0"/>
              </a:defRPr>
            </a:lvl2pPr>
            <a:lvl3pPr marL="1143000" indent="-228600">
              <a:spcBef>
                <a:spcPct val="20000"/>
              </a:spcBef>
              <a:buSzPct val="60000"/>
              <a:buBlip>
                <a:blip r:embed="rId8"/>
              </a:buBlip>
              <a:defRPr>
                <a:solidFill>
                  <a:schemeClr val="tx1"/>
                </a:solidFill>
                <a:latin typeface="Book Antiqua" panose="02040602050305030304" pitchFamily="18" charset="0"/>
              </a:defRPr>
            </a:lvl3pPr>
            <a:lvl4pPr marL="1600200" indent="-228600">
              <a:spcBef>
                <a:spcPct val="20000"/>
              </a:spcBef>
              <a:buSzPct val="60000"/>
              <a:buBlip>
                <a:blip r:embed="rId9"/>
              </a:buBlip>
              <a:defRPr sz="1600">
                <a:solidFill>
                  <a:schemeClr val="tx1"/>
                </a:solidFill>
                <a:latin typeface="Book Antiqua" panose="02040602050305030304" pitchFamily="18" charset="0"/>
              </a:defRPr>
            </a:lvl4pPr>
            <a:lvl5pPr marL="2057400" indent="-228600">
              <a:spcBef>
                <a:spcPct val="20000"/>
              </a:spcBef>
              <a:buSzPct val="60000"/>
              <a:buBlip>
                <a:blip r:embed="rId10"/>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10"/>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10"/>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10"/>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10"/>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24587" name="Slide Number Placeholder 12">
            <a:extLst>
              <a:ext uri="{FF2B5EF4-FFF2-40B4-BE49-F238E27FC236}">
                <a16:creationId xmlns:a16="http://schemas.microsoft.com/office/drawing/2014/main" id="{63E277B7-6A10-4169-8B55-B6657E145AA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6"/>
              </a:buBlip>
              <a:defRPr sz="2400">
                <a:solidFill>
                  <a:schemeClr val="tx1"/>
                </a:solidFill>
                <a:latin typeface="Book Antiqua" panose="02040602050305030304" pitchFamily="18" charset="0"/>
              </a:defRPr>
            </a:lvl1pPr>
            <a:lvl2pPr marL="742950" indent="-285750">
              <a:spcBef>
                <a:spcPct val="20000"/>
              </a:spcBef>
              <a:buSzPct val="60000"/>
              <a:buBlip>
                <a:blip r:embed="rId7"/>
              </a:buBlip>
              <a:defRPr sz="2000">
                <a:solidFill>
                  <a:schemeClr val="tx1"/>
                </a:solidFill>
                <a:latin typeface="Book Antiqua" panose="02040602050305030304" pitchFamily="18" charset="0"/>
              </a:defRPr>
            </a:lvl2pPr>
            <a:lvl3pPr marL="1143000" indent="-228600">
              <a:spcBef>
                <a:spcPct val="20000"/>
              </a:spcBef>
              <a:buSzPct val="60000"/>
              <a:buBlip>
                <a:blip r:embed="rId8"/>
              </a:buBlip>
              <a:defRPr>
                <a:solidFill>
                  <a:schemeClr val="tx1"/>
                </a:solidFill>
                <a:latin typeface="Book Antiqua" panose="02040602050305030304" pitchFamily="18" charset="0"/>
              </a:defRPr>
            </a:lvl3pPr>
            <a:lvl4pPr marL="1600200" indent="-228600">
              <a:spcBef>
                <a:spcPct val="20000"/>
              </a:spcBef>
              <a:buSzPct val="60000"/>
              <a:buBlip>
                <a:blip r:embed="rId9"/>
              </a:buBlip>
              <a:defRPr sz="1600">
                <a:solidFill>
                  <a:schemeClr val="tx1"/>
                </a:solidFill>
                <a:latin typeface="Book Antiqua" panose="02040602050305030304" pitchFamily="18" charset="0"/>
              </a:defRPr>
            </a:lvl4pPr>
            <a:lvl5pPr marL="2057400" indent="-228600">
              <a:spcBef>
                <a:spcPct val="20000"/>
              </a:spcBef>
              <a:buSzPct val="60000"/>
              <a:buBlip>
                <a:blip r:embed="rId10"/>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10"/>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10"/>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10"/>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10"/>
              </a:buBlip>
              <a:defRPr sz="1600">
                <a:solidFill>
                  <a:schemeClr val="tx1"/>
                </a:solidFill>
                <a:latin typeface="Book Antiqua" panose="02040602050305030304" pitchFamily="18" charset="0"/>
              </a:defRPr>
            </a:lvl9pPr>
          </a:lstStyle>
          <a:p>
            <a:pPr>
              <a:spcBef>
                <a:spcPct val="0"/>
              </a:spcBef>
              <a:buSzTx/>
              <a:buFontTx/>
              <a:buNone/>
            </a:pPr>
            <a:fld id="{85956616-3A20-4A07-8FE5-952256BABD4E}" type="slidenum">
              <a:rPr lang="en-US" altLang="en-US" sz="1000" smtClean="0">
                <a:solidFill>
                  <a:schemeClr val="accent1"/>
                </a:solidFill>
              </a:rPr>
              <a:pPr>
                <a:spcBef>
                  <a:spcPct val="0"/>
                </a:spcBef>
                <a:buSzTx/>
                <a:buFontTx/>
                <a:buNone/>
              </a:pPr>
              <a:t>17</a:t>
            </a:fld>
            <a:endParaRPr lang="en-US" altLang="en-US" sz="1000">
              <a:solidFill>
                <a:schemeClr val="accent1"/>
              </a:solidFill>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52342DF-CE6E-488C-9C2F-6B221D3AF6D6}"/>
              </a:ext>
            </a:extLst>
          </p:cNvPr>
          <p:cNvSpPr>
            <a:spLocks noGrp="1" noChangeArrowheads="1"/>
          </p:cNvSpPr>
          <p:nvPr>
            <p:ph type="title"/>
          </p:nvPr>
        </p:nvSpPr>
        <p:spPr/>
        <p:txBody>
          <a:bodyPr/>
          <a:lstStyle/>
          <a:p>
            <a:r>
              <a:rPr lang="en-US" altLang="en-US"/>
              <a:t>4. Frictional motion</a:t>
            </a:r>
          </a:p>
        </p:txBody>
      </p:sp>
      <p:sp>
        <p:nvSpPr>
          <p:cNvPr id="25603" name="Rectangle 3">
            <a:extLst>
              <a:ext uri="{FF2B5EF4-FFF2-40B4-BE49-F238E27FC236}">
                <a16:creationId xmlns:a16="http://schemas.microsoft.com/office/drawing/2014/main" id="{8EC7A3AD-1663-4419-8046-060BA6481B79}"/>
              </a:ext>
            </a:extLst>
          </p:cNvPr>
          <p:cNvSpPr>
            <a:spLocks noGrp="1" noChangeArrowheads="1"/>
          </p:cNvSpPr>
          <p:nvPr>
            <p:ph type="body" idx="1"/>
          </p:nvPr>
        </p:nvSpPr>
        <p:spPr/>
        <p:txBody>
          <a:bodyPr/>
          <a:lstStyle/>
          <a:p>
            <a:pPr>
              <a:lnSpc>
                <a:spcPct val="90000"/>
              </a:lnSpc>
              <a:buFontTx/>
              <a:buBlip>
                <a:blip r:embed="rId3"/>
              </a:buBlip>
            </a:pPr>
            <a:r>
              <a:rPr lang="en-US" altLang="en-US"/>
              <a:t>Some order of magnitude</a:t>
            </a:r>
          </a:p>
          <a:p>
            <a:pPr lvl="1">
              <a:lnSpc>
                <a:spcPct val="90000"/>
              </a:lnSpc>
              <a:buFontTx/>
              <a:buBlip>
                <a:blip r:embed="rId4"/>
              </a:buBlip>
            </a:pPr>
            <a:r>
              <a:rPr lang="en-US" altLang="en-US"/>
              <a:t>Let’s consider a contact pressure between coil and support structure (or between adjacent cables) </a:t>
            </a:r>
            <a:r>
              <a:rPr lang="en-US" altLang="en-US" i="1"/>
              <a:t>P</a:t>
            </a:r>
            <a:r>
              <a:rPr lang="en-US" altLang="en-US"/>
              <a:t> of about 30 MPa (LHC or SSC).</a:t>
            </a:r>
          </a:p>
          <a:p>
            <a:pPr lvl="1">
              <a:lnSpc>
                <a:spcPct val="90000"/>
              </a:lnSpc>
              <a:buFontTx/>
              <a:buBlip>
                <a:blip r:embed="rId4"/>
              </a:buBlip>
            </a:pPr>
            <a:r>
              <a:rPr lang="en-US" altLang="en-US"/>
              <a:t>With a friction factor </a:t>
            </a:r>
            <a:r>
              <a:rPr lang="en-US" altLang="en-US" i="1">
                <a:sym typeface="Symbol" panose="05050102010706020507" pitchFamily="18" charset="2"/>
              </a:rPr>
              <a:t> = </a:t>
            </a:r>
            <a:r>
              <a:rPr lang="en-US" altLang="en-US">
                <a:sym typeface="Symbol" panose="05050102010706020507" pitchFamily="18" charset="2"/>
              </a:rPr>
              <a:t>0.3, the maximum frictional stress will be   </a:t>
            </a:r>
          </a:p>
          <a:p>
            <a:pPr lvl="1">
              <a:lnSpc>
                <a:spcPct val="90000"/>
              </a:lnSpc>
              <a:buFontTx/>
              <a:buNone/>
            </a:pPr>
            <a:r>
              <a:rPr lang="en-US" altLang="en-US" i="1">
                <a:sym typeface="Symbol" panose="05050102010706020507" pitchFamily="18" charset="2"/>
              </a:rPr>
              <a:t>	</a:t>
            </a:r>
          </a:p>
          <a:p>
            <a:pPr lvl="1">
              <a:lnSpc>
                <a:spcPct val="90000"/>
              </a:lnSpc>
              <a:buFontTx/>
              <a:buNone/>
            </a:pPr>
            <a:r>
              <a:rPr lang="en-US" altLang="en-US" i="1">
                <a:sym typeface="Symbol" panose="05050102010706020507" pitchFamily="18" charset="2"/>
              </a:rPr>
              <a:t>				</a:t>
            </a:r>
            <a:r>
              <a:rPr lang="en-US" altLang="en-US" i="1" baseline="-25000"/>
              <a:t>fr</a:t>
            </a:r>
            <a:r>
              <a:rPr lang="en-US" altLang="en-US"/>
              <a:t> = </a:t>
            </a:r>
            <a:r>
              <a:rPr lang="en-US" altLang="en-US" i="1">
                <a:sym typeface="Symbol" panose="05050102010706020507" pitchFamily="18" charset="2"/>
              </a:rPr>
              <a:t>P = </a:t>
            </a:r>
            <a:r>
              <a:rPr lang="en-US" altLang="en-US">
                <a:sym typeface="Symbol" panose="05050102010706020507" pitchFamily="18" charset="2"/>
              </a:rPr>
              <a:t>9 MPa</a:t>
            </a:r>
          </a:p>
          <a:p>
            <a:pPr lvl="1">
              <a:lnSpc>
                <a:spcPct val="90000"/>
              </a:lnSpc>
              <a:buFontTx/>
              <a:buBlip>
                <a:blip r:embed="rId4"/>
              </a:buBlip>
            </a:pPr>
            <a:endParaRPr lang="en-US" altLang="en-US"/>
          </a:p>
          <a:p>
            <a:pPr lvl="1">
              <a:lnSpc>
                <a:spcPct val="90000"/>
              </a:lnSpc>
              <a:buFontTx/>
              <a:buBlip>
                <a:blip r:embed="rId4"/>
              </a:buBlip>
            </a:pPr>
            <a:r>
              <a:rPr lang="en-US" altLang="en-US"/>
              <a:t>A relative sliding </a:t>
            </a:r>
            <a:r>
              <a:rPr lang="en-US" altLang="en-US" i="1">
                <a:sym typeface="Symbol" panose="05050102010706020507" pitchFamily="18" charset="2"/>
              </a:rPr>
              <a:t></a:t>
            </a:r>
            <a:r>
              <a:rPr lang="en-US" altLang="en-US"/>
              <a:t> of about 1 </a:t>
            </a:r>
            <a:r>
              <a:rPr lang="en-US" altLang="en-US">
                <a:sym typeface="Symbol" panose="05050102010706020507" pitchFamily="18" charset="2"/>
              </a:rPr>
              <a:t></a:t>
            </a:r>
            <a:r>
              <a:rPr lang="en-US" altLang="en-US"/>
              <a:t>m will dissipate</a:t>
            </a:r>
          </a:p>
          <a:p>
            <a:pPr lvl="1">
              <a:lnSpc>
                <a:spcPct val="90000"/>
              </a:lnSpc>
              <a:buFontTx/>
              <a:buNone/>
            </a:pPr>
            <a:r>
              <a:rPr lang="en-US" altLang="en-US"/>
              <a:t>				</a:t>
            </a:r>
          </a:p>
          <a:p>
            <a:pPr lvl="1">
              <a:lnSpc>
                <a:spcPct val="90000"/>
              </a:lnSpc>
              <a:buFontTx/>
              <a:buNone/>
            </a:pPr>
            <a:r>
              <a:rPr lang="en-US" altLang="en-US"/>
              <a:t>				</a:t>
            </a:r>
            <a:r>
              <a:rPr lang="en-US" altLang="en-US" i="1"/>
              <a:t>E</a:t>
            </a:r>
            <a:r>
              <a:rPr lang="en-US" altLang="en-US"/>
              <a:t> = </a:t>
            </a:r>
            <a:r>
              <a:rPr lang="en-US" altLang="en-US" i="1">
                <a:sym typeface="Symbol" panose="05050102010706020507" pitchFamily="18" charset="2"/>
              </a:rPr>
              <a:t></a:t>
            </a:r>
            <a:r>
              <a:rPr lang="en-US" altLang="en-US" i="1" baseline="-25000"/>
              <a:t>fr</a:t>
            </a:r>
            <a:r>
              <a:rPr lang="en-US" altLang="en-US" i="1"/>
              <a:t> </a:t>
            </a:r>
            <a:r>
              <a:rPr lang="en-US" altLang="en-US" i="1">
                <a:sym typeface="Symbol" panose="05050102010706020507" pitchFamily="18" charset="2"/>
              </a:rPr>
              <a:t> ~ </a:t>
            </a:r>
            <a:r>
              <a:rPr lang="en-US" altLang="en-US">
                <a:sym typeface="Symbol" panose="05050102010706020507" pitchFamily="18" charset="2"/>
              </a:rPr>
              <a:t>10  J/mm</a:t>
            </a:r>
            <a:r>
              <a:rPr lang="en-US" altLang="en-US" baseline="30000">
                <a:sym typeface="Symbol" panose="05050102010706020507" pitchFamily="18" charset="2"/>
              </a:rPr>
              <a:t>2</a:t>
            </a:r>
          </a:p>
          <a:p>
            <a:pPr lvl="1">
              <a:lnSpc>
                <a:spcPct val="90000"/>
              </a:lnSpc>
              <a:buFontTx/>
              <a:buNone/>
            </a:pPr>
            <a:endParaRPr lang="en-US" altLang="en-US" baseline="30000">
              <a:sym typeface="Symbol" panose="05050102010706020507" pitchFamily="18" charset="2"/>
            </a:endParaRPr>
          </a:p>
          <a:p>
            <a:pPr lvl="1">
              <a:lnSpc>
                <a:spcPct val="90000"/>
              </a:lnSpc>
              <a:buFontTx/>
              <a:buBlip>
                <a:blip r:embed="rId4"/>
              </a:buBlip>
            </a:pPr>
            <a:r>
              <a:rPr lang="en-US" altLang="en-US">
                <a:sym typeface="Symbol" panose="05050102010706020507" pitchFamily="18" charset="2"/>
              </a:rPr>
              <a:t>10  J was the computed MQE for the SSC dipole: a </a:t>
            </a:r>
            <a:r>
              <a:rPr lang="en-US" altLang="en-US" b="1">
                <a:solidFill>
                  <a:srgbClr val="FF0000"/>
                </a:solidFill>
                <a:sym typeface="Symbol" panose="05050102010706020507" pitchFamily="18" charset="2"/>
              </a:rPr>
              <a:t>very small </a:t>
            </a:r>
            <a:r>
              <a:rPr lang="en-US" altLang="en-US">
                <a:sym typeface="Symbol" panose="05050102010706020507" pitchFamily="18" charset="2"/>
              </a:rPr>
              <a:t>motion under friction can initiate a quench</a:t>
            </a:r>
            <a:endParaRPr lang="en-US" altLang="en-US"/>
          </a:p>
          <a:p>
            <a:pPr>
              <a:lnSpc>
                <a:spcPct val="90000"/>
              </a:lnSpc>
              <a:buFontTx/>
              <a:buBlip>
                <a:blip r:embed="rId3"/>
              </a:buBlip>
            </a:pPr>
            <a:r>
              <a:rPr lang="en-US" altLang="en-US"/>
              <a:t>Fine, but how can we explain the progressive increase of quench current?</a:t>
            </a:r>
          </a:p>
        </p:txBody>
      </p:sp>
      <p:sp>
        <p:nvSpPr>
          <p:cNvPr id="25604" name="Footer Placeholder 5">
            <a:extLst>
              <a:ext uri="{FF2B5EF4-FFF2-40B4-BE49-F238E27FC236}">
                <a16:creationId xmlns:a16="http://schemas.microsoft.com/office/drawing/2014/main" id="{9EE3EB9A-10B4-4741-9CE4-5632893F818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3"/>
              </a:buBlip>
              <a:defRPr sz="2400">
                <a:solidFill>
                  <a:schemeClr val="tx1"/>
                </a:solidFill>
                <a:latin typeface="Book Antiqua" panose="02040602050305030304" pitchFamily="18" charset="0"/>
              </a:defRPr>
            </a:lvl1pPr>
            <a:lvl2pPr marL="742950" indent="-285750">
              <a:spcBef>
                <a:spcPct val="20000"/>
              </a:spcBef>
              <a:buSzPct val="60000"/>
              <a:buBlip>
                <a:blip r:embed="rId4"/>
              </a:buBlip>
              <a:defRPr sz="2000">
                <a:solidFill>
                  <a:schemeClr val="tx1"/>
                </a:solidFill>
                <a:latin typeface="Book Antiqua" panose="02040602050305030304" pitchFamily="18" charset="0"/>
              </a:defRPr>
            </a:lvl2pPr>
            <a:lvl3pPr marL="1143000" indent="-228600">
              <a:spcBef>
                <a:spcPct val="20000"/>
              </a:spcBef>
              <a:buSzPct val="60000"/>
              <a:buBlip>
                <a:blip r:embed="rId5"/>
              </a:buBlip>
              <a:defRPr>
                <a:solidFill>
                  <a:schemeClr val="tx1"/>
                </a:solidFill>
                <a:latin typeface="Book Antiqua" panose="02040602050305030304" pitchFamily="18" charset="0"/>
              </a:defRPr>
            </a:lvl3pPr>
            <a:lvl4pPr marL="1600200" indent="-228600">
              <a:spcBef>
                <a:spcPct val="20000"/>
              </a:spcBef>
              <a:buSzPct val="60000"/>
              <a:buBlip>
                <a:blip r:embed="rId6"/>
              </a:buBlip>
              <a:defRPr sz="1600">
                <a:solidFill>
                  <a:schemeClr val="tx1"/>
                </a:solidFill>
                <a:latin typeface="Book Antiqua" panose="02040602050305030304" pitchFamily="18" charset="0"/>
              </a:defRPr>
            </a:lvl4pPr>
            <a:lvl5pPr marL="2057400" indent="-228600">
              <a:spcBef>
                <a:spcPct val="20000"/>
              </a:spcBef>
              <a:buSzPct val="60000"/>
              <a:buBlip>
                <a:blip r:embed="rId7"/>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Degradation and training II</a:t>
            </a:r>
          </a:p>
        </p:txBody>
      </p:sp>
      <p:sp>
        <p:nvSpPr>
          <p:cNvPr id="25605" name="Date Placeholder 4">
            <a:extLst>
              <a:ext uri="{FF2B5EF4-FFF2-40B4-BE49-F238E27FC236}">
                <a16:creationId xmlns:a16="http://schemas.microsoft.com/office/drawing/2014/main" id="{28FE9E12-1E14-4B92-9D1C-76E77EEDCC55}"/>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3"/>
              </a:buBlip>
              <a:defRPr sz="2400">
                <a:solidFill>
                  <a:schemeClr val="tx1"/>
                </a:solidFill>
                <a:latin typeface="Book Antiqua" panose="02040602050305030304" pitchFamily="18" charset="0"/>
              </a:defRPr>
            </a:lvl1pPr>
            <a:lvl2pPr marL="742950" indent="-285750">
              <a:spcBef>
                <a:spcPct val="20000"/>
              </a:spcBef>
              <a:buSzPct val="60000"/>
              <a:buBlip>
                <a:blip r:embed="rId4"/>
              </a:buBlip>
              <a:defRPr sz="2000">
                <a:solidFill>
                  <a:schemeClr val="tx1"/>
                </a:solidFill>
                <a:latin typeface="Book Antiqua" panose="02040602050305030304" pitchFamily="18" charset="0"/>
              </a:defRPr>
            </a:lvl2pPr>
            <a:lvl3pPr marL="1143000" indent="-228600">
              <a:spcBef>
                <a:spcPct val="20000"/>
              </a:spcBef>
              <a:buSzPct val="60000"/>
              <a:buBlip>
                <a:blip r:embed="rId5"/>
              </a:buBlip>
              <a:defRPr>
                <a:solidFill>
                  <a:schemeClr val="tx1"/>
                </a:solidFill>
                <a:latin typeface="Book Antiqua" panose="02040602050305030304" pitchFamily="18" charset="0"/>
              </a:defRPr>
            </a:lvl3pPr>
            <a:lvl4pPr marL="1600200" indent="-228600">
              <a:spcBef>
                <a:spcPct val="20000"/>
              </a:spcBef>
              <a:buSzPct val="60000"/>
              <a:buBlip>
                <a:blip r:embed="rId6"/>
              </a:buBlip>
              <a:defRPr sz="1600">
                <a:solidFill>
                  <a:schemeClr val="tx1"/>
                </a:solidFill>
                <a:latin typeface="Book Antiqua" panose="02040602050305030304" pitchFamily="18" charset="0"/>
              </a:defRPr>
            </a:lvl4pPr>
            <a:lvl5pPr marL="2057400" indent="-228600">
              <a:spcBef>
                <a:spcPct val="20000"/>
              </a:spcBef>
              <a:buSzPct val="60000"/>
              <a:buBlip>
                <a:blip r:embed="rId7"/>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25606" name="Slide Number Placeholder 7">
            <a:extLst>
              <a:ext uri="{FF2B5EF4-FFF2-40B4-BE49-F238E27FC236}">
                <a16:creationId xmlns:a16="http://schemas.microsoft.com/office/drawing/2014/main" id="{766BD17F-708B-418C-B6AB-2749725A76B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3"/>
              </a:buBlip>
              <a:defRPr sz="2400">
                <a:solidFill>
                  <a:schemeClr val="tx1"/>
                </a:solidFill>
                <a:latin typeface="Book Antiqua" panose="02040602050305030304" pitchFamily="18" charset="0"/>
              </a:defRPr>
            </a:lvl1pPr>
            <a:lvl2pPr marL="742950" indent="-285750">
              <a:spcBef>
                <a:spcPct val="20000"/>
              </a:spcBef>
              <a:buSzPct val="60000"/>
              <a:buBlip>
                <a:blip r:embed="rId4"/>
              </a:buBlip>
              <a:defRPr sz="2000">
                <a:solidFill>
                  <a:schemeClr val="tx1"/>
                </a:solidFill>
                <a:latin typeface="Book Antiqua" panose="02040602050305030304" pitchFamily="18" charset="0"/>
              </a:defRPr>
            </a:lvl2pPr>
            <a:lvl3pPr marL="1143000" indent="-228600">
              <a:spcBef>
                <a:spcPct val="20000"/>
              </a:spcBef>
              <a:buSzPct val="60000"/>
              <a:buBlip>
                <a:blip r:embed="rId5"/>
              </a:buBlip>
              <a:defRPr>
                <a:solidFill>
                  <a:schemeClr val="tx1"/>
                </a:solidFill>
                <a:latin typeface="Book Antiqua" panose="02040602050305030304" pitchFamily="18" charset="0"/>
              </a:defRPr>
            </a:lvl3pPr>
            <a:lvl4pPr marL="1600200" indent="-228600">
              <a:spcBef>
                <a:spcPct val="20000"/>
              </a:spcBef>
              <a:buSzPct val="60000"/>
              <a:buBlip>
                <a:blip r:embed="rId6"/>
              </a:buBlip>
              <a:defRPr sz="1600">
                <a:solidFill>
                  <a:schemeClr val="tx1"/>
                </a:solidFill>
                <a:latin typeface="Book Antiqua" panose="02040602050305030304" pitchFamily="18" charset="0"/>
              </a:defRPr>
            </a:lvl4pPr>
            <a:lvl5pPr marL="2057400" indent="-228600">
              <a:spcBef>
                <a:spcPct val="20000"/>
              </a:spcBef>
              <a:buSzPct val="60000"/>
              <a:buBlip>
                <a:blip r:embed="rId7"/>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9pPr>
          </a:lstStyle>
          <a:p>
            <a:pPr>
              <a:spcBef>
                <a:spcPct val="0"/>
              </a:spcBef>
              <a:buSzTx/>
              <a:buFontTx/>
              <a:buNone/>
            </a:pPr>
            <a:fld id="{5F43ACA8-DA01-40C3-AD58-5F822FDB2F88}" type="slidenum">
              <a:rPr lang="en-US" altLang="en-US" sz="1000" smtClean="0">
                <a:solidFill>
                  <a:schemeClr val="accent1"/>
                </a:solidFill>
              </a:rPr>
              <a:pPr>
                <a:spcBef>
                  <a:spcPct val="0"/>
                </a:spcBef>
                <a:buSzTx/>
                <a:buFontTx/>
                <a:buNone/>
              </a:pPr>
              <a:t>18</a:t>
            </a:fld>
            <a:endParaRPr lang="en-US" altLang="en-US" sz="1000">
              <a:solidFill>
                <a:schemeClr val="accent1"/>
              </a:solidFill>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CECB964-88A8-43BA-979B-80CE9D3BCCF4}"/>
              </a:ext>
            </a:extLst>
          </p:cNvPr>
          <p:cNvSpPr>
            <a:spLocks noGrp="1" noChangeArrowheads="1"/>
          </p:cNvSpPr>
          <p:nvPr>
            <p:ph type="title"/>
          </p:nvPr>
        </p:nvSpPr>
        <p:spPr/>
        <p:txBody>
          <a:bodyPr/>
          <a:lstStyle/>
          <a:p>
            <a:r>
              <a:rPr lang="en-US" altLang="en-US"/>
              <a:t>4. Frictional motion</a:t>
            </a:r>
          </a:p>
        </p:txBody>
      </p:sp>
      <p:sp>
        <p:nvSpPr>
          <p:cNvPr id="27651" name="Rectangle 3">
            <a:extLst>
              <a:ext uri="{FF2B5EF4-FFF2-40B4-BE49-F238E27FC236}">
                <a16:creationId xmlns:a16="http://schemas.microsoft.com/office/drawing/2014/main" id="{DC9ACAE3-1831-4F13-B72C-69FA4A0EA355}"/>
              </a:ext>
            </a:extLst>
          </p:cNvPr>
          <p:cNvSpPr>
            <a:spLocks noGrp="1" noChangeArrowheads="1"/>
          </p:cNvSpPr>
          <p:nvPr>
            <p:ph type="body" idx="1"/>
          </p:nvPr>
        </p:nvSpPr>
        <p:spPr>
          <a:xfrm>
            <a:off x="266700" y="1190625"/>
            <a:ext cx="7065963" cy="5240338"/>
          </a:xfrm>
        </p:spPr>
        <p:txBody>
          <a:bodyPr/>
          <a:lstStyle/>
          <a:p>
            <a:pPr>
              <a:buFontTx/>
              <a:buBlip>
                <a:blip r:embed="rId2"/>
              </a:buBlip>
            </a:pPr>
            <a:r>
              <a:rPr lang="en-US" altLang="en-US"/>
              <a:t>A simple analytical model has been proposed by O. Tsukamoto and Y. Iwasa [3].</a:t>
            </a:r>
          </a:p>
          <a:p>
            <a:pPr lvl="1">
              <a:buFontTx/>
              <a:buBlip>
                <a:blip r:embed="rId3"/>
              </a:buBlip>
            </a:pPr>
            <a:r>
              <a:rPr lang="en-US" altLang="en-US"/>
              <a:t>A simple force cycle applied to a </a:t>
            </a:r>
            <a:r>
              <a:rPr lang="en-US" altLang="en-US" b="1">
                <a:solidFill>
                  <a:srgbClr val="FF0000"/>
                </a:solidFill>
              </a:rPr>
              <a:t>spring system </a:t>
            </a:r>
            <a:r>
              <a:rPr lang="en-US" altLang="en-US"/>
              <a:t>shows</a:t>
            </a:r>
          </a:p>
          <a:p>
            <a:pPr lvl="2">
              <a:buFontTx/>
              <a:buBlip>
                <a:blip r:embed="rId4"/>
              </a:buBlip>
            </a:pPr>
            <a:r>
              <a:rPr lang="en-US" altLang="en-US"/>
              <a:t>Irreversible displacement at the end of the first cycle</a:t>
            </a:r>
          </a:p>
          <a:p>
            <a:pPr lvl="2">
              <a:buFontTx/>
              <a:buBlip>
                <a:blip r:embed="rId4"/>
              </a:buBlip>
            </a:pPr>
            <a:r>
              <a:rPr lang="en-US" altLang="en-US"/>
              <a:t>Reduction of total displacement in the second cycle</a:t>
            </a:r>
          </a:p>
        </p:txBody>
      </p:sp>
      <p:pic>
        <p:nvPicPr>
          <p:cNvPr id="27652" name="Picture 6">
            <a:extLst>
              <a:ext uri="{FF2B5EF4-FFF2-40B4-BE49-F238E27FC236}">
                <a16:creationId xmlns:a16="http://schemas.microsoft.com/office/drawing/2014/main" id="{2896600E-99A4-4D3A-BC7A-1C7EDFB763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884" r="16801" b="2730"/>
          <a:stretch>
            <a:fillRect/>
          </a:stretch>
        </p:blipFill>
        <p:spPr bwMode="auto">
          <a:xfrm>
            <a:off x="4175125" y="3036888"/>
            <a:ext cx="4019550" cy="328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8" descr="springs2">
            <a:extLst>
              <a:ext uri="{FF2B5EF4-FFF2-40B4-BE49-F238E27FC236}">
                <a16:creationId xmlns:a16="http://schemas.microsoft.com/office/drawing/2014/main" id="{A98B7ADF-C9DB-471D-B048-640FE1A696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328"/>
          <a:stretch>
            <a:fillRect/>
          </a:stretch>
        </p:blipFill>
        <p:spPr bwMode="auto">
          <a:xfrm>
            <a:off x="1328738" y="3184525"/>
            <a:ext cx="1927225" cy="309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9">
            <a:extLst>
              <a:ext uri="{FF2B5EF4-FFF2-40B4-BE49-F238E27FC236}">
                <a16:creationId xmlns:a16="http://schemas.microsoft.com/office/drawing/2014/main" id="{82AD2004-12EB-49D4-86C1-43A094ADF0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6938" y="1296988"/>
            <a:ext cx="178117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 Box 10">
            <a:extLst>
              <a:ext uri="{FF2B5EF4-FFF2-40B4-BE49-F238E27FC236}">
                <a16:creationId xmlns:a16="http://schemas.microsoft.com/office/drawing/2014/main" id="{802F445C-EE89-4DA3-B71A-80FDCF20F5F8}"/>
              </a:ext>
            </a:extLst>
          </p:cNvPr>
          <p:cNvSpPr txBox="1">
            <a:spLocks noChangeArrowheads="1"/>
          </p:cNvSpPr>
          <p:nvPr/>
        </p:nvSpPr>
        <p:spPr bwMode="auto">
          <a:xfrm>
            <a:off x="8259763" y="1114425"/>
            <a:ext cx="884237"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8"/>
              </a:buBlip>
              <a:defRPr sz="1600">
                <a:solidFill>
                  <a:schemeClr val="tx1"/>
                </a:solidFill>
                <a:latin typeface="Book Antiqua" panose="02040602050305030304" pitchFamily="18" charset="0"/>
              </a:defRPr>
            </a:lvl4pPr>
            <a:lvl5pPr marL="2057400" indent="-228600">
              <a:spcBef>
                <a:spcPct val="20000"/>
              </a:spcBef>
              <a:buSzPct val="60000"/>
              <a:buBlip>
                <a:blip r:embed="rId9"/>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9pPr>
          </a:lstStyle>
          <a:p>
            <a:pPr eaLnBrk="1" hangingPunct="1">
              <a:spcBef>
                <a:spcPct val="0"/>
              </a:spcBef>
              <a:buSzTx/>
              <a:buFontTx/>
              <a:buNone/>
            </a:pPr>
            <a:r>
              <a:rPr lang="en-US" altLang="en-US" sz="1000">
                <a:latin typeface="Arial" panose="020B0604020202020204" pitchFamily="34" charset="0"/>
              </a:rPr>
              <a:t>Y. Iwasa, [4]</a:t>
            </a:r>
          </a:p>
        </p:txBody>
      </p:sp>
      <p:sp>
        <p:nvSpPr>
          <p:cNvPr id="27656" name="Footer Placeholder 9">
            <a:extLst>
              <a:ext uri="{FF2B5EF4-FFF2-40B4-BE49-F238E27FC236}">
                <a16:creationId xmlns:a16="http://schemas.microsoft.com/office/drawing/2014/main" id="{4694E8E8-A95A-45A8-A2D2-9E0575984C8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8"/>
              </a:buBlip>
              <a:defRPr sz="1600">
                <a:solidFill>
                  <a:schemeClr val="tx1"/>
                </a:solidFill>
                <a:latin typeface="Book Antiqua" panose="02040602050305030304" pitchFamily="18" charset="0"/>
              </a:defRPr>
            </a:lvl4pPr>
            <a:lvl5pPr marL="2057400" indent="-228600">
              <a:spcBef>
                <a:spcPct val="20000"/>
              </a:spcBef>
              <a:buSzPct val="60000"/>
              <a:buBlip>
                <a:blip r:embed="rId9"/>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Degradation and training II</a:t>
            </a:r>
          </a:p>
        </p:txBody>
      </p:sp>
      <p:sp>
        <p:nvSpPr>
          <p:cNvPr id="27657" name="Date Placeholder 8">
            <a:extLst>
              <a:ext uri="{FF2B5EF4-FFF2-40B4-BE49-F238E27FC236}">
                <a16:creationId xmlns:a16="http://schemas.microsoft.com/office/drawing/2014/main" id="{A80A0788-B607-46DC-8D93-D3C2F941842E}"/>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8"/>
              </a:buBlip>
              <a:defRPr sz="1600">
                <a:solidFill>
                  <a:schemeClr val="tx1"/>
                </a:solidFill>
                <a:latin typeface="Book Antiqua" panose="02040602050305030304" pitchFamily="18" charset="0"/>
              </a:defRPr>
            </a:lvl4pPr>
            <a:lvl5pPr marL="2057400" indent="-228600">
              <a:spcBef>
                <a:spcPct val="20000"/>
              </a:spcBef>
              <a:buSzPct val="60000"/>
              <a:buBlip>
                <a:blip r:embed="rId9"/>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27658" name="Slide Number Placeholder 11">
            <a:extLst>
              <a:ext uri="{FF2B5EF4-FFF2-40B4-BE49-F238E27FC236}">
                <a16:creationId xmlns:a16="http://schemas.microsoft.com/office/drawing/2014/main" id="{53902BD8-8C3B-498A-99CC-0C3B829827A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8"/>
              </a:buBlip>
              <a:defRPr sz="1600">
                <a:solidFill>
                  <a:schemeClr val="tx1"/>
                </a:solidFill>
                <a:latin typeface="Book Antiqua" panose="02040602050305030304" pitchFamily="18" charset="0"/>
              </a:defRPr>
            </a:lvl4pPr>
            <a:lvl5pPr marL="2057400" indent="-228600">
              <a:spcBef>
                <a:spcPct val="20000"/>
              </a:spcBef>
              <a:buSzPct val="60000"/>
              <a:buBlip>
                <a:blip r:embed="rId9"/>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9pPr>
          </a:lstStyle>
          <a:p>
            <a:pPr>
              <a:spcBef>
                <a:spcPct val="0"/>
              </a:spcBef>
              <a:buSzTx/>
              <a:buFontTx/>
              <a:buNone/>
            </a:pPr>
            <a:fld id="{AF69FAE8-998C-448D-86A7-F9C1A7A7CC7F}" type="slidenum">
              <a:rPr lang="en-US" altLang="en-US" sz="1000" smtClean="0">
                <a:solidFill>
                  <a:schemeClr val="accent1"/>
                </a:solidFill>
              </a:rPr>
              <a:pPr>
                <a:spcBef>
                  <a:spcPct val="0"/>
                </a:spcBef>
                <a:buSzTx/>
                <a:buFontTx/>
                <a:buNone/>
              </a:pPr>
              <a:t>19</a:t>
            </a:fld>
            <a:endParaRPr lang="en-US" altLang="en-US" sz="1000">
              <a:solidFill>
                <a:schemeClr val="accent1"/>
              </a:solidFill>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B770D72-6DF4-4755-B95B-41F9467743D3}"/>
              </a:ext>
            </a:extLst>
          </p:cNvPr>
          <p:cNvSpPr>
            <a:spLocks noGrp="1" noChangeArrowheads="1"/>
          </p:cNvSpPr>
          <p:nvPr>
            <p:ph type="title"/>
          </p:nvPr>
        </p:nvSpPr>
        <p:spPr/>
        <p:txBody>
          <a:bodyPr/>
          <a:lstStyle/>
          <a:p>
            <a:r>
              <a:rPr lang="en-US" altLang="en-US"/>
              <a:t>Outline</a:t>
            </a:r>
          </a:p>
        </p:txBody>
      </p:sp>
      <p:sp>
        <p:nvSpPr>
          <p:cNvPr id="7171" name="Rectangle 3">
            <a:extLst>
              <a:ext uri="{FF2B5EF4-FFF2-40B4-BE49-F238E27FC236}">
                <a16:creationId xmlns:a16="http://schemas.microsoft.com/office/drawing/2014/main" id="{3A4F30D9-0366-456C-BCBD-7788E37032D2}"/>
              </a:ext>
            </a:extLst>
          </p:cNvPr>
          <p:cNvSpPr>
            <a:spLocks noGrp="1" noChangeArrowheads="1"/>
          </p:cNvSpPr>
          <p:nvPr>
            <p:ph type="body" idx="1"/>
          </p:nvPr>
        </p:nvSpPr>
        <p:spPr/>
        <p:txBody>
          <a:bodyPr/>
          <a:lstStyle/>
          <a:p>
            <a:pPr marL="457200" indent="-457200">
              <a:buSzTx/>
              <a:buFontTx/>
              <a:buAutoNum type="arabicPeriod"/>
            </a:pPr>
            <a:r>
              <a:rPr lang="en-US" altLang="en-US"/>
              <a:t>Introduction</a:t>
            </a:r>
          </a:p>
          <a:p>
            <a:pPr marL="457200" indent="-457200">
              <a:buSzTx/>
              <a:buFontTx/>
              <a:buAutoNum type="arabicPeriod"/>
            </a:pPr>
            <a:r>
              <a:rPr lang="en-US" altLang="en-US"/>
              <a:t>Degradation or energy deposited quenches?</a:t>
            </a:r>
          </a:p>
          <a:p>
            <a:pPr marL="838200" lvl="1" indent="-381000">
              <a:buSzTx/>
              <a:buFontTx/>
              <a:buNone/>
            </a:pPr>
            <a:r>
              <a:rPr lang="en-US" altLang="en-US"/>
              <a:t>	Ramp-rate dependence studies</a:t>
            </a:r>
          </a:p>
          <a:p>
            <a:pPr marL="838200" lvl="1" indent="-381000">
              <a:buSzTx/>
              <a:buFontTx/>
              <a:buNone/>
            </a:pPr>
            <a:r>
              <a:rPr lang="en-US" altLang="en-US"/>
              <a:t>	Temperature dependence studies</a:t>
            </a:r>
          </a:p>
          <a:p>
            <a:pPr marL="838200" lvl="1" indent="-381000">
              <a:buSzTx/>
              <a:buFontTx/>
              <a:buNone/>
            </a:pPr>
            <a:r>
              <a:rPr lang="en-US" altLang="en-US"/>
              <a:t>	Voltage signal studies</a:t>
            </a:r>
          </a:p>
          <a:p>
            <a:pPr marL="457200" indent="-457200">
              <a:buSzTx/>
              <a:buFontTx/>
              <a:buAutoNum type="arabicPeriod"/>
            </a:pPr>
            <a:r>
              <a:rPr lang="en-US" altLang="en-US"/>
              <a:t>Training</a:t>
            </a:r>
          </a:p>
          <a:p>
            <a:pPr marL="838200" lvl="1" indent="-381000">
              <a:buSzTx/>
              <a:buFontTx/>
              <a:buNone/>
            </a:pPr>
            <a:r>
              <a:rPr lang="en-US" altLang="en-US"/>
              <a:t>	Definition</a:t>
            </a:r>
          </a:p>
          <a:p>
            <a:pPr marL="838200" lvl="1" indent="-381000">
              <a:buSzTx/>
              <a:buFontTx/>
              <a:buNone/>
            </a:pPr>
            <a:r>
              <a:rPr lang="en-US" altLang="en-US"/>
              <a:t>	Causes</a:t>
            </a:r>
          </a:p>
          <a:p>
            <a:pPr marL="457200" indent="-457200">
              <a:buSzTx/>
              <a:buFontTx/>
              <a:buAutoNum type="arabicPeriod"/>
            </a:pPr>
            <a:r>
              <a:rPr lang="en-US" altLang="en-US"/>
              <a:t>Frictional motion</a:t>
            </a:r>
          </a:p>
          <a:p>
            <a:pPr marL="457200" indent="-457200">
              <a:buSzTx/>
              <a:buFontTx/>
              <a:buAutoNum type="arabicPeriod"/>
            </a:pPr>
            <a:r>
              <a:rPr lang="en-US" altLang="en-US"/>
              <a:t>Epoxy failure</a:t>
            </a:r>
          </a:p>
          <a:p>
            <a:pPr marL="457200" indent="-457200">
              <a:buSzTx/>
              <a:buFontTx/>
              <a:buAutoNum type="arabicPeriod"/>
            </a:pPr>
            <a:r>
              <a:rPr lang="en-US" altLang="en-US"/>
              <a:t>Overview of training performance</a:t>
            </a:r>
          </a:p>
          <a:p>
            <a:pPr marL="457200" indent="-457200">
              <a:buSzTx/>
              <a:buFontTx/>
              <a:buAutoNum type="arabicPeriod"/>
            </a:pPr>
            <a:r>
              <a:rPr lang="en-US" altLang="en-US"/>
              <a:t>Conclusions</a:t>
            </a:r>
          </a:p>
          <a:p>
            <a:pPr marL="838200" lvl="1" indent="-381000">
              <a:buSzTx/>
              <a:buFontTx/>
              <a:buAutoNum type="arabicPeriod"/>
            </a:pPr>
            <a:endParaRPr lang="en-US" altLang="en-US"/>
          </a:p>
        </p:txBody>
      </p:sp>
      <p:sp>
        <p:nvSpPr>
          <p:cNvPr id="7172" name="Footer Placeholder 5">
            <a:extLst>
              <a:ext uri="{FF2B5EF4-FFF2-40B4-BE49-F238E27FC236}">
                <a16:creationId xmlns:a16="http://schemas.microsoft.com/office/drawing/2014/main" id="{AC69FAC1-283D-487D-9483-B92A427B508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3"/>
              </a:buBlip>
              <a:defRPr sz="2400">
                <a:solidFill>
                  <a:schemeClr val="tx1"/>
                </a:solidFill>
                <a:latin typeface="Book Antiqua" panose="02040602050305030304" pitchFamily="18" charset="0"/>
              </a:defRPr>
            </a:lvl1pPr>
            <a:lvl2pPr marL="742950" indent="-285750">
              <a:spcBef>
                <a:spcPct val="20000"/>
              </a:spcBef>
              <a:buSzPct val="60000"/>
              <a:buBlip>
                <a:blip r:embed="rId4"/>
              </a:buBlip>
              <a:defRPr sz="2000">
                <a:solidFill>
                  <a:schemeClr val="tx1"/>
                </a:solidFill>
                <a:latin typeface="Book Antiqua" panose="02040602050305030304" pitchFamily="18" charset="0"/>
              </a:defRPr>
            </a:lvl2pPr>
            <a:lvl3pPr marL="1143000" indent="-228600">
              <a:spcBef>
                <a:spcPct val="20000"/>
              </a:spcBef>
              <a:buSzPct val="60000"/>
              <a:buBlip>
                <a:blip r:embed="rId5"/>
              </a:buBlip>
              <a:defRPr>
                <a:solidFill>
                  <a:schemeClr val="tx1"/>
                </a:solidFill>
                <a:latin typeface="Book Antiqua" panose="02040602050305030304" pitchFamily="18" charset="0"/>
              </a:defRPr>
            </a:lvl3pPr>
            <a:lvl4pPr marL="1600200" indent="-228600">
              <a:spcBef>
                <a:spcPct val="20000"/>
              </a:spcBef>
              <a:buSzPct val="60000"/>
              <a:buBlip>
                <a:blip r:embed="rId6"/>
              </a:buBlip>
              <a:defRPr sz="1600">
                <a:solidFill>
                  <a:schemeClr val="tx1"/>
                </a:solidFill>
                <a:latin typeface="Book Antiqua" panose="02040602050305030304" pitchFamily="18" charset="0"/>
              </a:defRPr>
            </a:lvl4pPr>
            <a:lvl5pPr marL="2057400" indent="-228600">
              <a:spcBef>
                <a:spcPct val="20000"/>
              </a:spcBef>
              <a:buSzPct val="60000"/>
              <a:buBlip>
                <a:blip r:embed="rId7"/>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Degradation and training II</a:t>
            </a:r>
          </a:p>
        </p:txBody>
      </p:sp>
      <p:sp>
        <p:nvSpPr>
          <p:cNvPr id="7173" name="Date Placeholder 4">
            <a:extLst>
              <a:ext uri="{FF2B5EF4-FFF2-40B4-BE49-F238E27FC236}">
                <a16:creationId xmlns:a16="http://schemas.microsoft.com/office/drawing/2014/main" id="{A1DF9DEE-7EA5-42E5-B313-9115272578BD}"/>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3"/>
              </a:buBlip>
              <a:defRPr sz="2400">
                <a:solidFill>
                  <a:schemeClr val="tx1"/>
                </a:solidFill>
                <a:latin typeface="Book Antiqua" panose="02040602050305030304" pitchFamily="18" charset="0"/>
              </a:defRPr>
            </a:lvl1pPr>
            <a:lvl2pPr marL="742950" indent="-285750">
              <a:spcBef>
                <a:spcPct val="20000"/>
              </a:spcBef>
              <a:buSzPct val="60000"/>
              <a:buBlip>
                <a:blip r:embed="rId4"/>
              </a:buBlip>
              <a:defRPr sz="2000">
                <a:solidFill>
                  <a:schemeClr val="tx1"/>
                </a:solidFill>
                <a:latin typeface="Book Antiqua" panose="02040602050305030304" pitchFamily="18" charset="0"/>
              </a:defRPr>
            </a:lvl2pPr>
            <a:lvl3pPr marL="1143000" indent="-228600">
              <a:spcBef>
                <a:spcPct val="20000"/>
              </a:spcBef>
              <a:buSzPct val="60000"/>
              <a:buBlip>
                <a:blip r:embed="rId5"/>
              </a:buBlip>
              <a:defRPr>
                <a:solidFill>
                  <a:schemeClr val="tx1"/>
                </a:solidFill>
                <a:latin typeface="Book Antiqua" panose="02040602050305030304" pitchFamily="18" charset="0"/>
              </a:defRPr>
            </a:lvl3pPr>
            <a:lvl4pPr marL="1600200" indent="-228600">
              <a:spcBef>
                <a:spcPct val="20000"/>
              </a:spcBef>
              <a:buSzPct val="60000"/>
              <a:buBlip>
                <a:blip r:embed="rId6"/>
              </a:buBlip>
              <a:defRPr sz="1600">
                <a:solidFill>
                  <a:schemeClr val="tx1"/>
                </a:solidFill>
                <a:latin typeface="Book Antiqua" panose="02040602050305030304" pitchFamily="18" charset="0"/>
              </a:defRPr>
            </a:lvl4pPr>
            <a:lvl5pPr marL="2057400" indent="-228600">
              <a:spcBef>
                <a:spcPct val="20000"/>
              </a:spcBef>
              <a:buSzPct val="60000"/>
              <a:buBlip>
                <a:blip r:embed="rId7"/>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7174" name="Slide Number Placeholder 7">
            <a:extLst>
              <a:ext uri="{FF2B5EF4-FFF2-40B4-BE49-F238E27FC236}">
                <a16:creationId xmlns:a16="http://schemas.microsoft.com/office/drawing/2014/main" id="{93F7F7DC-102B-41E0-AEEB-0C22EFC2649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3"/>
              </a:buBlip>
              <a:defRPr sz="2400">
                <a:solidFill>
                  <a:schemeClr val="tx1"/>
                </a:solidFill>
                <a:latin typeface="Book Antiqua" panose="02040602050305030304" pitchFamily="18" charset="0"/>
              </a:defRPr>
            </a:lvl1pPr>
            <a:lvl2pPr marL="742950" indent="-285750">
              <a:spcBef>
                <a:spcPct val="20000"/>
              </a:spcBef>
              <a:buSzPct val="60000"/>
              <a:buBlip>
                <a:blip r:embed="rId4"/>
              </a:buBlip>
              <a:defRPr sz="2000">
                <a:solidFill>
                  <a:schemeClr val="tx1"/>
                </a:solidFill>
                <a:latin typeface="Book Antiqua" panose="02040602050305030304" pitchFamily="18" charset="0"/>
              </a:defRPr>
            </a:lvl2pPr>
            <a:lvl3pPr marL="1143000" indent="-228600">
              <a:spcBef>
                <a:spcPct val="20000"/>
              </a:spcBef>
              <a:buSzPct val="60000"/>
              <a:buBlip>
                <a:blip r:embed="rId5"/>
              </a:buBlip>
              <a:defRPr>
                <a:solidFill>
                  <a:schemeClr val="tx1"/>
                </a:solidFill>
                <a:latin typeface="Book Antiqua" panose="02040602050305030304" pitchFamily="18" charset="0"/>
              </a:defRPr>
            </a:lvl3pPr>
            <a:lvl4pPr marL="1600200" indent="-228600">
              <a:spcBef>
                <a:spcPct val="20000"/>
              </a:spcBef>
              <a:buSzPct val="60000"/>
              <a:buBlip>
                <a:blip r:embed="rId6"/>
              </a:buBlip>
              <a:defRPr sz="1600">
                <a:solidFill>
                  <a:schemeClr val="tx1"/>
                </a:solidFill>
                <a:latin typeface="Book Antiqua" panose="02040602050305030304" pitchFamily="18" charset="0"/>
              </a:defRPr>
            </a:lvl4pPr>
            <a:lvl5pPr marL="2057400" indent="-228600">
              <a:spcBef>
                <a:spcPct val="20000"/>
              </a:spcBef>
              <a:buSzPct val="60000"/>
              <a:buBlip>
                <a:blip r:embed="rId7"/>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9pPr>
          </a:lstStyle>
          <a:p>
            <a:pPr>
              <a:spcBef>
                <a:spcPct val="0"/>
              </a:spcBef>
              <a:buSzTx/>
              <a:buFontTx/>
              <a:buNone/>
            </a:pPr>
            <a:fld id="{106046C1-1B47-470E-9442-75D5EAF9654D}" type="slidenum">
              <a:rPr lang="en-US" altLang="en-US" sz="1000" smtClean="0">
                <a:solidFill>
                  <a:schemeClr val="accent1"/>
                </a:solidFill>
              </a:rPr>
              <a:pPr>
                <a:spcBef>
                  <a:spcPct val="0"/>
                </a:spcBef>
                <a:buSzTx/>
                <a:buFontTx/>
                <a:buNone/>
              </a:pPr>
              <a:t>2</a:t>
            </a:fld>
            <a:endParaRPr lang="en-US" altLang="en-US" sz="1000">
              <a:solidFill>
                <a:schemeClr val="accent1"/>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a:extLst>
              <a:ext uri="{FF2B5EF4-FFF2-40B4-BE49-F238E27FC236}">
                <a16:creationId xmlns:a16="http://schemas.microsoft.com/office/drawing/2014/main" id="{A4F88E21-F4A6-438A-8276-8F80426AF52C}"/>
              </a:ext>
            </a:extLst>
          </p:cNvPr>
          <p:cNvSpPr>
            <a:spLocks noGrp="1"/>
          </p:cNvSpPr>
          <p:nvPr>
            <p:ph type="sldNum" sz="quarter" idx="12"/>
          </p:nvPr>
        </p:nvSpPr>
        <p:spPr bwMode="auto">
          <a:xfrm>
            <a:off x="152400" y="6543675"/>
            <a:ext cx="3352800"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5"/>
              </a:buBlip>
              <a:defRPr sz="1600">
                <a:solidFill>
                  <a:schemeClr val="tx1"/>
                </a:solidFill>
                <a:latin typeface="Book Antiqua" panose="02040602050305030304" pitchFamily="18" charset="0"/>
              </a:defRPr>
            </a:lvl4pPr>
            <a:lvl5pPr marL="2057400" indent="-228600">
              <a:spcBef>
                <a:spcPct val="20000"/>
              </a:spcBef>
              <a:buSzPct val="60000"/>
              <a:buBlip>
                <a:blip r:embed="rId6"/>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9pPr>
          </a:lstStyle>
          <a:p>
            <a:pPr algn="l">
              <a:spcBef>
                <a:spcPct val="0"/>
              </a:spcBef>
              <a:buSzTx/>
              <a:buFontTx/>
              <a:buNone/>
            </a:pPr>
            <a:r>
              <a:rPr lang="en-US" altLang="en-US" sz="1000">
                <a:solidFill>
                  <a:schemeClr val="accent1"/>
                </a:solidFill>
              </a:rPr>
              <a:t>17. Degradation and training Episode II </a:t>
            </a:r>
            <a:fld id="{740CA0B6-A160-4BC0-9067-0257C250F95F}" type="slidenum">
              <a:rPr lang="en-US" altLang="en-US" sz="1000" smtClean="0">
                <a:solidFill>
                  <a:schemeClr val="accent1"/>
                </a:solidFill>
              </a:rPr>
              <a:pPr algn="l">
                <a:spcBef>
                  <a:spcPct val="0"/>
                </a:spcBef>
                <a:buSzTx/>
                <a:buFontTx/>
                <a:buNone/>
              </a:pPr>
              <a:t>20</a:t>
            </a:fld>
            <a:endParaRPr lang="en-US" altLang="en-US" sz="1000">
              <a:solidFill>
                <a:schemeClr val="accent1"/>
              </a:solidFill>
            </a:endParaRPr>
          </a:p>
        </p:txBody>
      </p:sp>
      <p:sp>
        <p:nvSpPr>
          <p:cNvPr id="28675" name="Rectangle 2">
            <a:extLst>
              <a:ext uri="{FF2B5EF4-FFF2-40B4-BE49-F238E27FC236}">
                <a16:creationId xmlns:a16="http://schemas.microsoft.com/office/drawing/2014/main" id="{94F02F64-D835-434C-81A9-5F26776C86B4}"/>
              </a:ext>
            </a:extLst>
          </p:cNvPr>
          <p:cNvSpPr>
            <a:spLocks noGrp="1" noChangeArrowheads="1"/>
          </p:cNvSpPr>
          <p:nvPr>
            <p:ph type="title"/>
          </p:nvPr>
        </p:nvSpPr>
        <p:spPr/>
        <p:txBody>
          <a:bodyPr/>
          <a:lstStyle/>
          <a:p>
            <a:r>
              <a:rPr lang="en-US" altLang="en-US"/>
              <a:t>4. Frictional motion</a:t>
            </a:r>
          </a:p>
        </p:txBody>
      </p:sp>
      <p:sp>
        <p:nvSpPr>
          <p:cNvPr id="28676" name="Rectangle 3">
            <a:extLst>
              <a:ext uri="{FF2B5EF4-FFF2-40B4-BE49-F238E27FC236}">
                <a16:creationId xmlns:a16="http://schemas.microsoft.com/office/drawing/2014/main" id="{663F7EA1-7306-4F9C-98B1-B6DECA326B1F}"/>
              </a:ext>
            </a:extLst>
          </p:cNvPr>
          <p:cNvSpPr>
            <a:spLocks noGrp="1" noChangeArrowheads="1"/>
          </p:cNvSpPr>
          <p:nvPr>
            <p:ph type="body" idx="1"/>
          </p:nvPr>
        </p:nvSpPr>
        <p:spPr>
          <a:xfrm>
            <a:off x="266700" y="1190625"/>
            <a:ext cx="8677275" cy="1887538"/>
          </a:xfrm>
        </p:spPr>
        <p:txBody>
          <a:bodyPr/>
          <a:lstStyle/>
          <a:p>
            <a:pPr>
              <a:lnSpc>
                <a:spcPct val="90000"/>
              </a:lnSpc>
              <a:buFontTx/>
              <a:buBlip>
                <a:blip r:embed="rId2"/>
              </a:buBlip>
            </a:pPr>
            <a:r>
              <a:rPr lang="en-US" altLang="en-US"/>
              <a:t>If we consider </a:t>
            </a:r>
            <a:r>
              <a:rPr lang="en-US" altLang="en-US" b="1">
                <a:solidFill>
                  <a:srgbClr val="FF0000"/>
                </a:solidFill>
              </a:rPr>
              <a:t>three springs</a:t>
            </a:r>
            <a:r>
              <a:rPr lang="en-US" altLang="en-US"/>
              <a:t>, the transition from stick to sliding is more gradual, both during the increase of force and the decrease of force.</a:t>
            </a:r>
          </a:p>
          <a:p>
            <a:pPr>
              <a:lnSpc>
                <a:spcPct val="90000"/>
              </a:lnSpc>
              <a:buFontTx/>
              <a:buBlip>
                <a:blip r:embed="rId2"/>
              </a:buBlip>
            </a:pPr>
            <a:r>
              <a:rPr lang="en-US" altLang="en-US"/>
              <a:t>With increasing or decreasing applied force, the bodies start sliding one after the other.</a:t>
            </a:r>
          </a:p>
        </p:txBody>
      </p:sp>
      <p:pic>
        <p:nvPicPr>
          <p:cNvPr id="28677" name="Picture 5">
            <a:extLst>
              <a:ext uri="{FF2B5EF4-FFF2-40B4-BE49-F238E27FC236}">
                <a16:creationId xmlns:a16="http://schemas.microsoft.com/office/drawing/2014/main" id="{A5634576-FAA1-4A1B-88FF-3B1BA1443F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791" r="17393"/>
          <a:stretch>
            <a:fillRect/>
          </a:stretch>
        </p:blipFill>
        <p:spPr bwMode="auto">
          <a:xfrm>
            <a:off x="4403725" y="3017838"/>
            <a:ext cx="4003675" cy="338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descr="springs3">
            <a:extLst>
              <a:ext uri="{FF2B5EF4-FFF2-40B4-BE49-F238E27FC236}">
                <a16:creationId xmlns:a16="http://schemas.microsoft.com/office/drawing/2014/main" id="{9E785103-5653-46E5-B243-7C72F76CBA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8975" y="3132138"/>
            <a:ext cx="35052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Date Placeholder 6">
            <a:extLst>
              <a:ext uri="{FF2B5EF4-FFF2-40B4-BE49-F238E27FC236}">
                <a16:creationId xmlns:a16="http://schemas.microsoft.com/office/drawing/2014/main" id="{E0E55CC9-CE1D-4361-A6E9-62B921D541BB}"/>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5"/>
              </a:buBlip>
              <a:defRPr sz="1600">
                <a:solidFill>
                  <a:schemeClr val="tx1"/>
                </a:solidFill>
                <a:latin typeface="Book Antiqua" panose="02040602050305030304" pitchFamily="18" charset="0"/>
              </a:defRPr>
            </a:lvl4pPr>
            <a:lvl5pPr marL="2057400" indent="-228600">
              <a:spcBef>
                <a:spcPct val="20000"/>
              </a:spcBef>
              <a:buSzPct val="60000"/>
              <a:buBlip>
                <a:blip r:embed="rId6"/>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28680" name="Footer Placeholder 7">
            <a:extLst>
              <a:ext uri="{FF2B5EF4-FFF2-40B4-BE49-F238E27FC236}">
                <a16:creationId xmlns:a16="http://schemas.microsoft.com/office/drawing/2014/main" id="{984D15FE-1359-441B-8E10-980853D5368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5"/>
              </a:buBlip>
              <a:defRPr sz="1600">
                <a:solidFill>
                  <a:schemeClr val="tx1"/>
                </a:solidFill>
                <a:latin typeface="Book Antiqua" panose="02040602050305030304" pitchFamily="18" charset="0"/>
              </a:defRPr>
            </a:lvl4pPr>
            <a:lvl5pPr marL="2057400" indent="-228600">
              <a:spcBef>
                <a:spcPct val="20000"/>
              </a:spcBef>
              <a:buSzPct val="60000"/>
              <a:buBlip>
                <a:blip r:embed="rId6"/>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Degradation and training II</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6C5EDA77-0E9A-414F-A8F4-ADE5558A9F47}"/>
              </a:ext>
            </a:extLst>
          </p:cNvPr>
          <p:cNvSpPr>
            <a:spLocks noGrp="1" noChangeArrowheads="1"/>
          </p:cNvSpPr>
          <p:nvPr>
            <p:ph type="title"/>
          </p:nvPr>
        </p:nvSpPr>
        <p:spPr/>
        <p:txBody>
          <a:bodyPr/>
          <a:lstStyle/>
          <a:p>
            <a:r>
              <a:rPr lang="en-US" altLang="en-US"/>
              <a:t>4. Frictional motion</a:t>
            </a:r>
          </a:p>
        </p:txBody>
      </p:sp>
      <p:sp>
        <p:nvSpPr>
          <p:cNvPr id="29699" name="Rectangle 3">
            <a:extLst>
              <a:ext uri="{FF2B5EF4-FFF2-40B4-BE49-F238E27FC236}">
                <a16:creationId xmlns:a16="http://schemas.microsoft.com/office/drawing/2014/main" id="{577677A7-CC8B-4611-BFA4-F6A87793BADD}"/>
              </a:ext>
            </a:extLst>
          </p:cNvPr>
          <p:cNvSpPr>
            <a:spLocks noGrp="1" noChangeArrowheads="1"/>
          </p:cNvSpPr>
          <p:nvPr>
            <p:ph type="body" idx="1"/>
          </p:nvPr>
        </p:nvSpPr>
        <p:spPr>
          <a:xfrm>
            <a:off x="266700" y="1190625"/>
            <a:ext cx="5095875" cy="5240338"/>
          </a:xfrm>
        </p:spPr>
        <p:txBody>
          <a:bodyPr/>
          <a:lstStyle/>
          <a:p>
            <a:pPr>
              <a:buFontTx/>
              <a:buBlip>
                <a:blip r:embed="rId2"/>
              </a:buBlip>
            </a:pPr>
            <a:r>
              <a:rPr lang="en-US" altLang="en-US"/>
              <a:t>A real coil under the effect of Lorentz forces, can be analyzed as a </a:t>
            </a:r>
            <a:r>
              <a:rPr lang="en-US" altLang="en-US" b="1">
                <a:solidFill>
                  <a:srgbClr val="FF0000"/>
                </a:solidFill>
              </a:rPr>
              <a:t>series of springs</a:t>
            </a:r>
            <a:r>
              <a:rPr lang="en-US" altLang="en-US"/>
              <a:t>.</a:t>
            </a:r>
          </a:p>
          <a:p>
            <a:pPr lvl="1">
              <a:buFontTx/>
              <a:buBlip>
                <a:blip r:embed="rId3"/>
              </a:buBlip>
            </a:pPr>
            <a:r>
              <a:rPr lang="en-US" altLang="en-US"/>
              <a:t>If we cycle the forces, a frictional system in not completely reversible.</a:t>
            </a:r>
          </a:p>
        </p:txBody>
      </p:sp>
      <p:pic>
        <p:nvPicPr>
          <p:cNvPr id="29700" name="Picture 6" descr="springs_coil">
            <a:extLst>
              <a:ext uri="{FF2B5EF4-FFF2-40B4-BE49-F238E27FC236}">
                <a16:creationId xmlns:a16="http://schemas.microsoft.com/office/drawing/2014/main" id="{F11BD94D-A690-4E72-B549-7F42091D4A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7975" y="1243013"/>
            <a:ext cx="35385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7">
            <a:extLst>
              <a:ext uri="{FF2B5EF4-FFF2-40B4-BE49-F238E27FC236}">
                <a16:creationId xmlns:a16="http://schemas.microsoft.com/office/drawing/2014/main" id="{46373A99-25F4-4E33-87E1-798DCB3B27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16563"/>
          <a:stretch>
            <a:fillRect/>
          </a:stretch>
        </p:blipFill>
        <p:spPr bwMode="auto">
          <a:xfrm>
            <a:off x="584200" y="3400425"/>
            <a:ext cx="3667125"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8">
            <a:extLst>
              <a:ext uri="{FF2B5EF4-FFF2-40B4-BE49-F238E27FC236}">
                <a16:creationId xmlns:a16="http://schemas.microsoft.com/office/drawing/2014/main" id="{5414153F-74DC-42B8-810C-5DFBEFD301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16948" b="2222"/>
          <a:stretch>
            <a:fillRect/>
          </a:stretch>
        </p:blipFill>
        <p:spPr bwMode="auto">
          <a:xfrm>
            <a:off x="5073650" y="3451225"/>
            <a:ext cx="3683000"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Footer Placeholder 8">
            <a:extLst>
              <a:ext uri="{FF2B5EF4-FFF2-40B4-BE49-F238E27FC236}">
                <a16:creationId xmlns:a16="http://schemas.microsoft.com/office/drawing/2014/main" id="{2E17D122-8D44-452C-BC41-13BC565E933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7"/>
              </a:buBlip>
              <a:defRPr>
                <a:solidFill>
                  <a:schemeClr val="tx1"/>
                </a:solidFill>
                <a:latin typeface="Book Antiqua" panose="02040602050305030304" pitchFamily="18" charset="0"/>
              </a:defRPr>
            </a:lvl3pPr>
            <a:lvl4pPr marL="1600200" indent="-228600">
              <a:spcBef>
                <a:spcPct val="20000"/>
              </a:spcBef>
              <a:buSzPct val="60000"/>
              <a:buBlip>
                <a:blip r:embed="rId8"/>
              </a:buBlip>
              <a:defRPr sz="1600">
                <a:solidFill>
                  <a:schemeClr val="tx1"/>
                </a:solidFill>
                <a:latin typeface="Book Antiqua" panose="02040602050305030304" pitchFamily="18" charset="0"/>
              </a:defRPr>
            </a:lvl4pPr>
            <a:lvl5pPr marL="2057400" indent="-228600">
              <a:spcBef>
                <a:spcPct val="20000"/>
              </a:spcBef>
              <a:buSzPct val="60000"/>
              <a:buBlip>
                <a:blip r:embed="rId9"/>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Degradation and training II</a:t>
            </a:r>
          </a:p>
        </p:txBody>
      </p:sp>
      <p:sp>
        <p:nvSpPr>
          <p:cNvPr id="29704" name="Date Placeholder 7">
            <a:extLst>
              <a:ext uri="{FF2B5EF4-FFF2-40B4-BE49-F238E27FC236}">
                <a16:creationId xmlns:a16="http://schemas.microsoft.com/office/drawing/2014/main" id="{40A6FD1B-B0E5-459A-8E10-E8CFCBB81F41}"/>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7"/>
              </a:buBlip>
              <a:defRPr>
                <a:solidFill>
                  <a:schemeClr val="tx1"/>
                </a:solidFill>
                <a:latin typeface="Book Antiqua" panose="02040602050305030304" pitchFamily="18" charset="0"/>
              </a:defRPr>
            </a:lvl3pPr>
            <a:lvl4pPr marL="1600200" indent="-228600">
              <a:spcBef>
                <a:spcPct val="20000"/>
              </a:spcBef>
              <a:buSzPct val="60000"/>
              <a:buBlip>
                <a:blip r:embed="rId8"/>
              </a:buBlip>
              <a:defRPr sz="1600">
                <a:solidFill>
                  <a:schemeClr val="tx1"/>
                </a:solidFill>
                <a:latin typeface="Book Antiqua" panose="02040602050305030304" pitchFamily="18" charset="0"/>
              </a:defRPr>
            </a:lvl4pPr>
            <a:lvl5pPr marL="2057400" indent="-228600">
              <a:spcBef>
                <a:spcPct val="20000"/>
              </a:spcBef>
              <a:buSzPct val="60000"/>
              <a:buBlip>
                <a:blip r:embed="rId9"/>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29705" name="Slide Number Placeholder 10">
            <a:extLst>
              <a:ext uri="{FF2B5EF4-FFF2-40B4-BE49-F238E27FC236}">
                <a16:creationId xmlns:a16="http://schemas.microsoft.com/office/drawing/2014/main" id="{4A254789-A826-428B-8D74-0EC4AB44EFB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7"/>
              </a:buBlip>
              <a:defRPr>
                <a:solidFill>
                  <a:schemeClr val="tx1"/>
                </a:solidFill>
                <a:latin typeface="Book Antiqua" panose="02040602050305030304" pitchFamily="18" charset="0"/>
              </a:defRPr>
            </a:lvl3pPr>
            <a:lvl4pPr marL="1600200" indent="-228600">
              <a:spcBef>
                <a:spcPct val="20000"/>
              </a:spcBef>
              <a:buSzPct val="60000"/>
              <a:buBlip>
                <a:blip r:embed="rId8"/>
              </a:buBlip>
              <a:defRPr sz="1600">
                <a:solidFill>
                  <a:schemeClr val="tx1"/>
                </a:solidFill>
                <a:latin typeface="Book Antiqua" panose="02040602050305030304" pitchFamily="18" charset="0"/>
              </a:defRPr>
            </a:lvl4pPr>
            <a:lvl5pPr marL="2057400" indent="-228600">
              <a:spcBef>
                <a:spcPct val="20000"/>
              </a:spcBef>
              <a:buSzPct val="60000"/>
              <a:buBlip>
                <a:blip r:embed="rId9"/>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9pPr>
          </a:lstStyle>
          <a:p>
            <a:pPr>
              <a:spcBef>
                <a:spcPct val="0"/>
              </a:spcBef>
              <a:buSzTx/>
              <a:buFontTx/>
              <a:buNone/>
            </a:pPr>
            <a:fld id="{C2B4FD50-7DEE-4CD7-8A9A-93478B12E855}" type="slidenum">
              <a:rPr lang="en-US" altLang="en-US" sz="1000" smtClean="0">
                <a:solidFill>
                  <a:schemeClr val="accent1"/>
                </a:solidFill>
              </a:rPr>
              <a:pPr>
                <a:spcBef>
                  <a:spcPct val="0"/>
                </a:spcBef>
                <a:buSzTx/>
                <a:buFontTx/>
                <a:buNone/>
              </a:pPr>
              <a:t>21</a:t>
            </a:fld>
            <a:endParaRPr lang="en-US" altLang="en-US" sz="1000">
              <a:solidFill>
                <a:schemeClr val="accent1"/>
              </a:solidFill>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2BDAD41D-81F6-43A2-8C35-86C6B51A29B5}"/>
              </a:ext>
            </a:extLst>
          </p:cNvPr>
          <p:cNvSpPr>
            <a:spLocks noGrp="1" noChangeArrowheads="1"/>
          </p:cNvSpPr>
          <p:nvPr>
            <p:ph type="title"/>
          </p:nvPr>
        </p:nvSpPr>
        <p:spPr/>
        <p:txBody>
          <a:bodyPr/>
          <a:lstStyle/>
          <a:p>
            <a:r>
              <a:rPr lang="en-US" altLang="en-US"/>
              <a:t>4. Frictional motion</a:t>
            </a:r>
          </a:p>
        </p:txBody>
      </p:sp>
      <p:sp>
        <p:nvSpPr>
          <p:cNvPr id="30723" name="Rectangle 3">
            <a:extLst>
              <a:ext uri="{FF2B5EF4-FFF2-40B4-BE49-F238E27FC236}">
                <a16:creationId xmlns:a16="http://schemas.microsoft.com/office/drawing/2014/main" id="{E523CD0C-57FC-454A-83BF-A4935C60304F}"/>
              </a:ext>
            </a:extLst>
          </p:cNvPr>
          <p:cNvSpPr>
            <a:spLocks noGrp="1" noChangeArrowheads="1"/>
          </p:cNvSpPr>
          <p:nvPr>
            <p:ph type="body" idx="1"/>
          </p:nvPr>
        </p:nvSpPr>
        <p:spPr/>
        <p:txBody>
          <a:bodyPr/>
          <a:lstStyle/>
          <a:p>
            <a:pPr>
              <a:buFontTx/>
              <a:buBlip>
                <a:blip r:embed="rId2"/>
              </a:buBlip>
            </a:pPr>
            <a:r>
              <a:rPr lang="en-US" altLang="en-US" b="1">
                <a:solidFill>
                  <a:srgbClr val="FF0000"/>
                </a:solidFill>
              </a:rPr>
              <a:t>Strain measurements</a:t>
            </a:r>
          </a:p>
          <a:p>
            <a:pPr lvl="1">
              <a:buFontTx/>
              <a:buBlip>
                <a:blip r:embed="rId3"/>
              </a:buBlip>
            </a:pPr>
            <a:r>
              <a:rPr lang="en-US" altLang="en-US"/>
              <a:t>Increase of coil length as Lorentz forces are cycled</a:t>
            </a:r>
          </a:p>
          <a:p>
            <a:pPr lvl="2">
              <a:buFontTx/>
              <a:buBlip>
                <a:blip r:embed="rId4"/>
              </a:buBlip>
            </a:pPr>
            <a:r>
              <a:rPr lang="en-US" altLang="en-US"/>
              <a:t>The axial Lorentz forces tend to pull the coil ends outwardly</a:t>
            </a:r>
          </a:p>
          <a:p>
            <a:pPr lvl="2">
              <a:buFontTx/>
              <a:buBlip>
                <a:blip r:embed="rId4"/>
              </a:buBlip>
            </a:pPr>
            <a:r>
              <a:rPr lang="en-US" altLang="en-US"/>
              <a:t>After an excitation cycle, the coil does not return to its original length</a:t>
            </a:r>
          </a:p>
        </p:txBody>
      </p:sp>
      <p:pic>
        <p:nvPicPr>
          <p:cNvPr id="30724" name="Picture 4">
            <a:extLst>
              <a:ext uri="{FF2B5EF4-FFF2-40B4-BE49-F238E27FC236}">
                <a16:creationId xmlns:a16="http://schemas.microsoft.com/office/drawing/2014/main" id="{8F399314-969F-4D9D-BC3C-F0A6192443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844" t="3700" r="17500" b="1233"/>
          <a:stretch>
            <a:fillRect/>
          </a:stretch>
        </p:blipFill>
        <p:spPr bwMode="auto">
          <a:xfrm>
            <a:off x="4683125" y="3041650"/>
            <a:ext cx="425132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pic>
      <p:pic>
        <p:nvPicPr>
          <p:cNvPr id="30725" name="Picture 5" descr="axial_color">
            <a:extLst>
              <a:ext uri="{FF2B5EF4-FFF2-40B4-BE49-F238E27FC236}">
                <a16:creationId xmlns:a16="http://schemas.microsoft.com/office/drawing/2014/main" id="{32FAEB03-CEFF-47B4-9641-15F8B772AD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2679" t="9520" r="24387" b="15912"/>
          <a:stretch>
            <a:fillRect/>
          </a:stretch>
        </p:blipFill>
        <p:spPr bwMode="auto">
          <a:xfrm>
            <a:off x="5292725" y="3155950"/>
            <a:ext cx="1031875"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a:extLst>
              <a:ext uri="{FF2B5EF4-FFF2-40B4-BE49-F238E27FC236}">
                <a16:creationId xmlns:a16="http://schemas.microsoft.com/office/drawing/2014/main" id="{503C0EB8-6BB5-46D7-91B5-3A0ABB157A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3700" r="16656" b="1233"/>
          <a:stretch>
            <a:fillRect/>
          </a:stretch>
        </p:blipFill>
        <p:spPr bwMode="auto">
          <a:xfrm>
            <a:off x="347663" y="3046413"/>
            <a:ext cx="3997325" cy="31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pic>
      <p:sp>
        <p:nvSpPr>
          <p:cNvPr id="30727" name="Footer Placeholder 8">
            <a:extLst>
              <a:ext uri="{FF2B5EF4-FFF2-40B4-BE49-F238E27FC236}">
                <a16:creationId xmlns:a16="http://schemas.microsoft.com/office/drawing/2014/main" id="{1D3119F9-929A-4396-AB24-D1EAE9D33B2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8"/>
              </a:buBlip>
              <a:defRPr sz="1600">
                <a:solidFill>
                  <a:schemeClr val="tx1"/>
                </a:solidFill>
                <a:latin typeface="Book Antiqua" panose="02040602050305030304" pitchFamily="18" charset="0"/>
              </a:defRPr>
            </a:lvl4pPr>
            <a:lvl5pPr marL="2057400" indent="-228600">
              <a:spcBef>
                <a:spcPct val="20000"/>
              </a:spcBef>
              <a:buSzPct val="60000"/>
              <a:buBlip>
                <a:blip r:embed="rId9"/>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Degradation and training II</a:t>
            </a:r>
          </a:p>
        </p:txBody>
      </p:sp>
      <p:sp>
        <p:nvSpPr>
          <p:cNvPr id="30728" name="Date Placeholder 7">
            <a:extLst>
              <a:ext uri="{FF2B5EF4-FFF2-40B4-BE49-F238E27FC236}">
                <a16:creationId xmlns:a16="http://schemas.microsoft.com/office/drawing/2014/main" id="{E06E5BD2-0665-4F11-8F39-08772B1061DA}"/>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8"/>
              </a:buBlip>
              <a:defRPr sz="1600">
                <a:solidFill>
                  <a:schemeClr val="tx1"/>
                </a:solidFill>
                <a:latin typeface="Book Antiqua" panose="02040602050305030304" pitchFamily="18" charset="0"/>
              </a:defRPr>
            </a:lvl4pPr>
            <a:lvl5pPr marL="2057400" indent="-228600">
              <a:spcBef>
                <a:spcPct val="20000"/>
              </a:spcBef>
              <a:buSzPct val="60000"/>
              <a:buBlip>
                <a:blip r:embed="rId9"/>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30729" name="Slide Number Placeholder 10">
            <a:extLst>
              <a:ext uri="{FF2B5EF4-FFF2-40B4-BE49-F238E27FC236}">
                <a16:creationId xmlns:a16="http://schemas.microsoft.com/office/drawing/2014/main" id="{7B7B4B75-3D4A-4299-8B2E-E686EC0702A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8"/>
              </a:buBlip>
              <a:defRPr sz="1600">
                <a:solidFill>
                  <a:schemeClr val="tx1"/>
                </a:solidFill>
                <a:latin typeface="Book Antiqua" panose="02040602050305030304" pitchFamily="18" charset="0"/>
              </a:defRPr>
            </a:lvl4pPr>
            <a:lvl5pPr marL="2057400" indent="-228600">
              <a:spcBef>
                <a:spcPct val="20000"/>
              </a:spcBef>
              <a:buSzPct val="60000"/>
              <a:buBlip>
                <a:blip r:embed="rId9"/>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9pPr>
          </a:lstStyle>
          <a:p>
            <a:pPr>
              <a:spcBef>
                <a:spcPct val="0"/>
              </a:spcBef>
              <a:buSzTx/>
              <a:buFontTx/>
              <a:buNone/>
            </a:pPr>
            <a:fld id="{E05B3B93-DCF6-4B2B-BEB6-B7D0C5EB3422}" type="slidenum">
              <a:rPr lang="en-US" altLang="en-US" sz="1000" smtClean="0">
                <a:solidFill>
                  <a:schemeClr val="accent1"/>
                </a:solidFill>
              </a:rPr>
              <a:pPr>
                <a:spcBef>
                  <a:spcPct val="0"/>
                </a:spcBef>
                <a:buSzTx/>
                <a:buFontTx/>
                <a:buNone/>
              </a:pPr>
              <a:t>22</a:t>
            </a:fld>
            <a:endParaRPr lang="en-US" altLang="en-US" sz="1000">
              <a:solidFill>
                <a:schemeClr val="accent1"/>
              </a:solidFill>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413E48EA-541E-46E5-9B85-9A5D81701835}"/>
              </a:ext>
            </a:extLst>
          </p:cNvPr>
          <p:cNvSpPr>
            <a:spLocks noGrp="1" noChangeArrowheads="1"/>
          </p:cNvSpPr>
          <p:nvPr>
            <p:ph type="title"/>
          </p:nvPr>
        </p:nvSpPr>
        <p:spPr/>
        <p:txBody>
          <a:bodyPr/>
          <a:lstStyle/>
          <a:p>
            <a:r>
              <a:rPr lang="en-US" altLang="en-US"/>
              <a:t>4. Frictional motion</a:t>
            </a:r>
          </a:p>
        </p:txBody>
      </p:sp>
      <p:sp>
        <p:nvSpPr>
          <p:cNvPr id="31747" name="Rectangle 3">
            <a:extLst>
              <a:ext uri="{FF2B5EF4-FFF2-40B4-BE49-F238E27FC236}">
                <a16:creationId xmlns:a16="http://schemas.microsoft.com/office/drawing/2014/main" id="{34BF8A8F-0DB4-46C2-AC38-B0C65E145DCB}"/>
              </a:ext>
            </a:extLst>
          </p:cNvPr>
          <p:cNvSpPr>
            <a:spLocks noGrp="1" noChangeArrowheads="1"/>
          </p:cNvSpPr>
          <p:nvPr>
            <p:ph type="body" idx="1"/>
          </p:nvPr>
        </p:nvSpPr>
        <p:spPr>
          <a:xfrm>
            <a:off x="266700" y="1190625"/>
            <a:ext cx="4300538" cy="5240338"/>
          </a:xfrm>
        </p:spPr>
        <p:txBody>
          <a:bodyPr/>
          <a:lstStyle/>
          <a:p>
            <a:pPr>
              <a:buFontTx/>
              <a:buBlip>
                <a:blip r:embed="rId2"/>
              </a:buBlip>
            </a:pPr>
            <a:r>
              <a:rPr lang="en-US" altLang="en-US" b="1">
                <a:solidFill>
                  <a:srgbClr val="FF0000"/>
                </a:solidFill>
              </a:rPr>
              <a:t>Acoustic emissions measurements</a:t>
            </a:r>
          </a:p>
          <a:p>
            <a:pPr lvl="1">
              <a:buFontTx/>
              <a:buBlip>
                <a:blip r:embed="rId3"/>
              </a:buBlip>
            </a:pPr>
            <a:r>
              <a:rPr lang="en-US" altLang="en-US"/>
              <a:t>AE are emitted during frictional sliding between two surfaces (cracks)</a:t>
            </a:r>
          </a:p>
          <a:p>
            <a:pPr lvl="1">
              <a:buFontTx/>
              <a:buBlip>
                <a:blip r:embed="rId3"/>
              </a:buBlip>
            </a:pPr>
            <a:r>
              <a:rPr lang="en-US" altLang="en-US"/>
              <a:t>Kaiser effect </a:t>
            </a:r>
          </a:p>
          <a:p>
            <a:pPr lvl="2">
              <a:buFontTx/>
              <a:buBlip>
                <a:blip r:embed="rId4"/>
              </a:buBlip>
            </a:pPr>
            <a:r>
              <a:rPr lang="en-US" altLang="en-US"/>
              <a:t>“During a sequence of cyclic loading, mechanical disturbances such as conductor motion and epoxy fracture appear only when the loading responsible for disturbances exceeds the maximum level achieved in the previous loading sequence.” [3]</a:t>
            </a:r>
          </a:p>
          <a:p>
            <a:pPr lvl="1">
              <a:buFontTx/>
              <a:buBlip>
                <a:blip r:embed="rId3"/>
              </a:buBlip>
            </a:pPr>
            <a:endParaRPr lang="en-US" altLang="en-US"/>
          </a:p>
        </p:txBody>
      </p:sp>
      <p:pic>
        <p:nvPicPr>
          <p:cNvPr id="31748" name="Picture 4">
            <a:extLst>
              <a:ext uri="{FF2B5EF4-FFF2-40B4-BE49-F238E27FC236}">
                <a16:creationId xmlns:a16="http://schemas.microsoft.com/office/drawing/2014/main" id="{B5907D0E-C9BD-48A3-B03C-84231B1EC8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11623"/>
          <a:stretch>
            <a:fillRect/>
          </a:stretch>
        </p:blipFill>
        <p:spPr bwMode="auto">
          <a:xfrm>
            <a:off x="4475163" y="1773238"/>
            <a:ext cx="4433887" cy="442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6">
            <a:extLst>
              <a:ext uri="{FF2B5EF4-FFF2-40B4-BE49-F238E27FC236}">
                <a16:creationId xmlns:a16="http://schemas.microsoft.com/office/drawing/2014/main" id="{BAE2E97A-E905-4839-AD73-DFCE01DFBDCB}"/>
              </a:ext>
            </a:extLst>
          </p:cNvPr>
          <p:cNvSpPr txBox="1">
            <a:spLocks noChangeArrowheads="1"/>
          </p:cNvSpPr>
          <p:nvPr/>
        </p:nvSpPr>
        <p:spPr bwMode="auto">
          <a:xfrm>
            <a:off x="7554913" y="1422400"/>
            <a:ext cx="130810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6"/>
              </a:buBlip>
              <a:defRPr sz="1600">
                <a:solidFill>
                  <a:schemeClr val="tx1"/>
                </a:solidFill>
                <a:latin typeface="Book Antiqua" panose="02040602050305030304" pitchFamily="18" charset="0"/>
              </a:defRPr>
            </a:lvl4pPr>
            <a:lvl5pPr marL="2057400" indent="-228600">
              <a:spcBef>
                <a:spcPct val="20000"/>
              </a:spcBef>
              <a:buSzPct val="60000"/>
              <a:buBlip>
                <a:blip r:embed="rId7"/>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9pPr>
          </a:lstStyle>
          <a:p>
            <a:pPr eaLnBrk="1" hangingPunct="1">
              <a:spcBef>
                <a:spcPct val="0"/>
              </a:spcBef>
              <a:buSzTx/>
              <a:buFontTx/>
              <a:buNone/>
            </a:pPr>
            <a:r>
              <a:rPr lang="en-US" altLang="en-US" sz="1000">
                <a:latin typeface="Arial" panose="020B0604020202020204" pitchFamily="34" charset="0"/>
              </a:rPr>
              <a:t>H. Maeda, </a:t>
            </a:r>
            <a:r>
              <a:rPr lang="en-US" altLang="en-US" sz="1000" i="1">
                <a:latin typeface="Arial" panose="020B0604020202020204" pitchFamily="34" charset="0"/>
              </a:rPr>
              <a:t>et al.</a:t>
            </a:r>
            <a:r>
              <a:rPr lang="en-US" altLang="en-US" sz="1000">
                <a:latin typeface="Arial" panose="020B0604020202020204" pitchFamily="34" charset="0"/>
              </a:rPr>
              <a:t>, [4]</a:t>
            </a:r>
          </a:p>
        </p:txBody>
      </p:sp>
      <p:sp>
        <p:nvSpPr>
          <p:cNvPr id="31750" name="Footer Placeholder 7">
            <a:extLst>
              <a:ext uri="{FF2B5EF4-FFF2-40B4-BE49-F238E27FC236}">
                <a16:creationId xmlns:a16="http://schemas.microsoft.com/office/drawing/2014/main" id="{0BB14BAD-BD33-4E8A-BDD4-670DFCEB1B6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6"/>
              </a:buBlip>
              <a:defRPr sz="1600">
                <a:solidFill>
                  <a:schemeClr val="tx1"/>
                </a:solidFill>
                <a:latin typeface="Book Antiqua" panose="02040602050305030304" pitchFamily="18" charset="0"/>
              </a:defRPr>
            </a:lvl4pPr>
            <a:lvl5pPr marL="2057400" indent="-228600">
              <a:spcBef>
                <a:spcPct val="20000"/>
              </a:spcBef>
              <a:buSzPct val="60000"/>
              <a:buBlip>
                <a:blip r:embed="rId7"/>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Degradation and training II</a:t>
            </a:r>
          </a:p>
        </p:txBody>
      </p:sp>
      <p:sp>
        <p:nvSpPr>
          <p:cNvPr id="31751" name="Date Placeholder 6">
            <a:extLst>
              <a:ext uri="{FF2B5EF4-FFF2-40B4-BE49-F238E27FC236}">
                <a16:creationId xmlns:a16="http://schemas.microsoft.com/office/drawing/2014/main" id="{1B1D4EFC-9AF7-462B-AD07-89E95404A58C}"/>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6"/>
              </a:buBlip>
              <a:defRPr sz="1600">
                <a:solidFill>
                  <a:schemeClr val="tx1"/>
                </a:solidFill>
                <a:latin typeface="Book Antiqua" panose="02040602050305030304" pitchFamily="18" charset="0"/>
              </a:defRPr>
            </a:lvl4pPr>
            <a:lvl5pPr marL="2057400" indent="-228600">
              <a:spcBef>
                <a:spcPct val="20000"/>
              </a:spcBef>
              <a:buSzPct val="60000"/>
              <a:buBlip>
                <a:blip r:embed="rId7"/>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31752" name="Slide Number Placeholder 9">
            <a:extLst>
              <a:ext uri="{FF2B5EF4-FFF2-40B4-BE49-F238E27FC236}">
                <a16:creationId xmlns:a16="http://schemas.microsoft.com/office/drawing/2014/main" id="{0C5D5C24-E7D8-42BC-94F2-1E8B8B303F7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6"/>
              </a:buBlip>
              <a:defRPr sz="1600">
                <a:solidFill>
                  <a:schemeClr val="tx1"/>
                </a:solidFill>
                <a:latin typeface="Book Antiqua" panose="02040602050305030304" pitchFamily="18" charset="0"/>
              </a:defRPr>
            </a:lvl4pPr>
            <a:lvl5pPr marL="2057400" indent="-228600">
              <a:spcBef>
                <a:spcPct val="20000"/>
              </a:spcBef>
              <a:buSzPct val="60000"/>
              <a:buBlip>
                <a:blip r:embed="rId7"/>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9pPr>
          </a:lstStyle>
          <a:p>
            <a:pPr>
              <a:spcBef>
                <a:spcPct val="0"/>
              </a:spcBef>
              <a:buSzTx/>
              <a:buFontTx/>
              <a:buNone/>
            </a:pPr>
            <a:fld id="{88B5FC57-75F8-45C6-95FF-FDE0DB3A5132}" type="slidenum">
              <a:rPr lang="en-US" altLang="en-US" sz="1000" smtClean="0">
                <a:solidFill>
                  <a:schemeClr val="accent1"/>
                </a:solidFill>
              </a:rPr>
              <a:pPr>
                <a:spcBef>
                  <a:spcPct val="0"/>
                </a:spcBef>
                <a:buSzTx/>
                <a:buFontTx/>
                <a:buNone/>
              </a:pPr>
              <a:t>23</a:t>
            </a:fld>
            <a:endParaRPr lang="en-US" altLang="en-US" sz="1000">
              <a:solidFill>
                <a:schemeClr val="accent1"/>
              </a:solidFill>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2279E37-A39C-4FC5-BDF7-0F8AA51CDA1D}"/>
              </a:ext>
            </a:extLst>
          </p:cNvPr>
          <p:cNvSpPr>
            <a:spLocks noGrp="1" noChangeArrowheads="1"/>
          </p:cNvSpPr>
          <p:nvPr>
            <p:ph type="title"/>
          </p:nvPr>
        </p:nvSpPr>
        <p:spPr/>
        <p:txBody>
          <a:bodyPr/>
          <a:lstStyle/>
          <a:p>
            <a:r>
              <a:rPr lang="en-US" altLang="en-US"/>
              <a:t>4. Frictional motion</a:t>
            </a:r>
          </a:p>
        </p:txBody>
      </p:sp>
      <p:sp>
        <p:nvSpPr>
          <p:cNvPr id="32771" name="Rectangle 3">
            <a:extLst>
              <a:ext uri="{FF2B5EF4-FFF2-40B4-BE49-F238E27FC236}">
                <a16:creationId xmlns:a16="http://schemas.microsoft.com/office/drawing/2014/main" id="{5E65749C-3784-4B7F-9442-6EEC7BAD1818}"/>
              </a:ext>
            </a:extLst>
          </p:cNvPr>
          <p:cNvSpPr>
            <a:spLocks noGrp="1" noChangeArrowheads="1"/>
          </p:cNvSpPr>
          <p:nvPr>
            <p:ph type="body" idx="1"/>
          </p:nvPr>
        </p:nvSpPr>
        <p:spPr/>
        <p:txBody>
          <a:bodyPr/>
          <a:lstStyle/>
          <a:p>
            <a:pPr>
              <a:buFontTx/>
              <a:buBlip>
                <a:blip r:embed="rId2"/>
              </a:buBlip>
            </a:pPr>
            <a:endParaRPr lang="en-US" altLang="en-US"/>
          </a:p>
          <a:p>
            <a:pPr>
              <a:buFontTx/>
              <a:buBlip>
                <a:blip r:embed="rId2"/>
              </a:buBlip>
            </a:pPr>
            <a:r>
              <a:rPr lang="en-US" altLang="en-US"/>
              <a:t>How to prevent it?</a:t>
            </a:r>
          </a:p>
          <a:p>
            <a:pPr lvl="1">
              <a:buFontTx/>
              <a:buBlip>
                <a:blip r:embed="rId3"/>
              </a:buBlip>
            </a:pPr>
            <a:r>
              <a:rPr lang="en-US" altLang="en-US" b="1">
                <a:solidFill>
                  <a:srgbClr val="FF0000"/>
                </a:solidFill>
              </a:rPr>
              <a:t>Minimizing</a:t>
            </a:r>
            <a:r>
              <a:rPr lang="en-US" altLang="en-US"/>
              <a:t> conductor motion</a:t>
            </a:r>
          </a:p>
          <a:p>
            <a:pPr lvl="2">
              <a:buFontTx/>
              <a:buBlip>
                <a:blip r:embed="rId4"/>
              </a:buBlip>
            </a:pPr>
            <a:r>
              <a:rPr lang="en-US" altLang="en-US"/>
              <a:t>Hold the coil as tight as possible</a:t>
            </a:r>
          </a:p>
          <a:p>
            <a:pPr lvl="1">
              <a:buFontTx/>
              <a:buBlip>
                <a:blip r:embed="rId3"/>
              </a:buBlip>
            </a:pPr>
            <a:r>
              <a:rPr lang="en-US" altLang="en-US" b="1">
                <a:solidFill>
                  <a:srgbClr val="FF0000"/>
                </a:solidFill>
              </a:rPr>
              <a:t>Quality</a:t>
            </a:r>
            <a:r>
              <a:rPr lang="en-US" altLang="en-US"/>
              <a:t> of the components</a:t>
            </a:r>
          </a:p>
          <a:p>
            <a:pPr lvl="2">
              <a:buFontTx/>
              <a:buBlip>
                <a:blip r:embed="rId4"/>
              </a:buBlip>
            </a:pPr>
            <a:r>
              <a:rPr lang="en-US" altLang="en-US"/>
              <a:t>Smooth surfaces to minimize frictional energy</a:t>
            </a:r>
          </a:p>
          <a:p>
            <a:pPr lvl="1">
              <a:buFontTx/>
              <a:buBlip>
                <a:blip r:embed="rId3"/>
              </a:buBlip>
            </a:pPr>
            <a:r>
              <a:rPr lang="en-US" altLang="en-US" b="1">
                <a:solidFill>
                  <a:srgbClr val="FF0000"/>
                </a:solidFill>
              </a:rPr>
              <a:t>Epoxy impregnation</a:t>
            </a:r>
          </a:p>
          <a:p>
            <a:pPr lvl="2">
              <a:buFontTx/>
              <a:buBlip>
                <a:blip r:embed="rId4"/>
              </a:buBlip>
            </a:pPr>
            <a:r>
              <a:rPr lang="en-US" altLang="en-US"/>
              <a:t>It glues the conductor</a:t>
            </a:r>
          </a:p>
          <a:p>
            <a:pPr lvl="2">
              <a:buFontTx/>
              <a:buBlip>
                <a:blip r:embed="rId4"/>
              </a:buBlip>
            </a:pPr>
            <a:r>
              <a:rPr lang="en-US" altLang="en-US"/>
              <a:t>It “protects” the brittle superconductor (Nb</a:t>
            </a:r>
            <a:r>
              <a:rPr lang="en-US" altLang="en-US" baseline="-25000"/>
              <a:t>3</a:t>
            </a:r>
            <a:r>
              <a:rPr lang="en-US" altLang="en-US"/>
              <a:t>Sn)</a:t>
            </a:r>
          </a:p>
          <a:p>
            <a:pPr lvl="2">
              <a:buFontTx/>
              <a:buBlip>
                <a:blip r:embed="rId4"/>
              </a:buBlip>
            </a:pPr>
            <a:r>
              <a:rPr lang="en-US" altLang="en-US"/>
              <a:t>It increases the coil modulus</a:t>
            </a:r>
          </a:p>
          <a:p>
            <a:pPr lvl="3">
              <a:buFontTx/>
              <a:buBlip>
                <a:blip r:embed="rId5"/>
              </a:buBlip>
            </a:pPr>
            <a:r>
              <a:rPr lang="en-US" altLang="en-US"/>
              <a:t>For the same force/stress applied, the displacement/strain is reduced</a:t>
            </a:r>
          </a:p>
          <a:p>
            <a:pPr>
              <a:buFontTx/>
              <a:buBlip>
                <a:blip r:embed="rId2"/>
              </a:buBlip>
            </a:pPr>
            <a:endParaRPr lang="en-US" altLang="en-US"/>
          </a:p>
          <a:p>
            <a:pPr>
              <a:buFontTx/>
              <a:buBlip>
                <a:blip r:embed="rId2"/>
              </a:buBlip>
            </a:pPr>
            <a:r>
              <a:rPr lang="en-US" altLang="en-US"/>
              <a:t>Unfortunately epoxy impregnation presents a drawback</a:t>
            </a:r>
          </a:p>
          <a:p>
            <a:pPr lvl="1">
              <a:buFontTx/>
              <a:buBlip>
                <a:blip r:embed="rId3"/>
              </a:buBlip>
            </a:pPr>
            <a:r>
              <a:rPr lang="en-US" altLang="en-US"/>
              <a:t>Epoxy failures</a:t>
            </a:r>
          </a:p>
        </p:txBody>
      </p:sp>
      <p:sp>
        <p:nvSpPr>
          <p:cNvPr id="32772" name="Footer Placeholder 5">
            <a:extLst>
              <a:ext uri="{FF2B5EF4-FFF2-40B4-BE49-F238E27FC236}">
                <a16:creationId xmlns:a16="http://schemas.microsoft.com/office/drawing/2014/main" id="{D13E94D4-4676-4DCE-A063-BCB079720EE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5"/>
              </a:buBlip>
              <a:defRPr sz="1600">
                <a:solidFill>
                  <a:schemeClr val="tx1"/>
                </a:solidFill>
                <a:latin typeface="Book Antiqua" panose="02040602050305030304" pitchFamily="18" charset="0"/>
              </a:defRPr>
            </a:lvl4pPr>
            <a:lvl5pPr marL="2057400" indent="-228600">
              <a:spcBef>
                <a:spcPct val="20000"/>
              </a:spcBef>
              <a:buSzPct val="60000"/>
              <a:buBlip>
                <a:blip r:embed="rId6"/>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Degradation and training II</a:t>
            </a:r>
          </a:p>
        </p:txBody>
      </p:sp>
      <p:sp>
        <p:nvSpPr>
          <p:cNvPr id="32773" name="Date Placeholder 4">
            <a:extLst>
              <a:ext uri="{FF2B5EF4-FFF2-40B4-BE49-F238E27FC236}">
                <a16:creationId xmlns:a16="http://schemas.microsoft.com/office/drawing/2014/main" id="{7EF3FBFA-0FB3-4993-8BB4-84CADD51E712}"/>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5"/>
              </a:buBlip>
              <a:defRPr sz="1600">
                <a:solidFill>
                  <a:schemeClr val="tx1"/>
                </a:solidFill>
                <a:latin typeface="Book Antiqua" panose="02040602050305030304" pitchFamily="18" charset="0"/>
              </a:defRPr>
            </a:lvl4pPr>
            <a:lvl5pPr marL="2057400" indent="-228600">
              <a:spcBef>
                <a:spcPct val="20000"/>
              </a:spcBef>
              <a:buSzPct val="60000"/>
              <a:buBlip>
                <a:blip r:embed="rId6"/>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32774" name="Slide Number Placeholder 7">
            <a:extLst>
              <a:ext uri="{FF2B5EF4-FFF2-40B4-BE49-F238E27FC236}">
                <a16:creationId xmlns:a16="http://schemas.microsoft.com/office/drawing/2014/main" id="{033D9957-ECC7-4563-BD2F-727C75327E0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5"/>
              </a:buBlip>
              <a:defRPr sz="1600">
                <a:solidFill>
                  <a:schemeClr val="tx1"/>
                </a:solidFill>
                <a:latin typeface="Book Antiqua" panose="02040602050305030304" pitchFamily="18" charset="0"/>
              </a:defRPr>
            </a:lvl4pPr>
            <a:lvl5pPr marL="2057400" indent="-228600">
              <a:spcBef>
                <a:spcPct val="20000"/>
              </a:spcBef>
              <a:buSzPct val="60000"/>
              <a:buBlip>
                <a:blip r:embed="rId6"/>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9pPr>
          </a:lstStyle>
          <a:p>
            <a:pPr>
              <a:spcBef>
                <a:spcPct val="0"/>
              </a:spcBef>
              <a:buSzTx/>
              <a:buFontTx/>
              <a:buNone/>
            </a:pPr>
            <a:fld id="{34D2A520-FA8A-45D0-B9FA-F9BFC319CC95}" type="slidenum">
              <a:rPr lang="en-US" altLang="en-US" sz="1000" smtClean="0">
                <a:solidFill>
                  <a:schemeClr val="accent1"/>
                </a:solidFill>
              </a:rPr>
              <a:pPr>
                <a:spcBef>
                  <a:spcPct val="0"/>
                </a:spcBef>
                <a:buSzTx/>
                <a:buFontTx/>
                <a:buNone/>
              </a:pPr>
              <a:t>24</a:t>
            </a:fld>
            <a:endParaRPr lang="en-US" altLang="en-US" sz="1000">
              <a:solidFill>
                <a:schemeClr val="accent1"/>
              </a:solidFill>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85A0517B-4360-4EAC-8438-DD3D5C159C2B}"/>
              </a:ext>
            </a:extLst>
          </p:cNvPr>
          <p:cNvSpPr>
            <a:spLocks noGrp="1" noChangeArrowheads="1"/>
          </p:cNvSpPr>
          <p:nvPr>
            <p:ph type="title"/>
          </p:nvPr>
        </p:nvSpPr>
        <p:spPr/>
        <p:txBody>
          <a:bodyPr/>
          <a:lstStyle/>
          <a:p>
            <a:r>
              <a:rPr lang="en-US" altLang="en-US"/>
              <a:t>Outline</a:t>
            </a:r>
          </a:p>
        </p:txBody>
      </p:sp>
      <p:sp>
        <p:nvSpPr>
          <p:cNvPr id="33795" name="Rectangle 3">
            <a:extLst>
              <a:ext uri="{FF2B5EF4-FFF2-40B4-BE49-F238E27FC236}">
                <a16:creationId xmlns:a16="http://schemas.microsoft.com/office/drawing/2014/main" id="{0C44B99F-1A4C-4B6A-BCF4-57E068453476}"/>
              </a:ext>
            </a:extLst>
          </p:cNvPr>
          <p:cNvSpPr>
            <a:spLocks noGrp="1" noChangeArrowheads="1"/>
          </p:cNvSpPr>
          <p:nvPr>
            <p:ph type="body" idx="1"/>
          </p:nvPr>
        </p:nvSpPr>
        <p:spPr/>
        <p:txBody>
          <a:bodyPr/>
          <a:lstStyle/>
          <a:p>
            <a:pPr marL="457200" indent="-457200">
              <a:buSzTx/>
              <a:buFontTx/>
              <a:buAutoNum type="arabicPeriod"/>
            </a:pPr>
            <a:r>
              <a:rPr lang="en-US" altLang="en-US"/>
              <a:t>Introduction</a:t>
            </a:r>
          </a:p>
          <a:p>
            <a:pPr marL="457200" indent="-457200">
              <a:buSzTx/>
              <a:buFontTx/>
              <a:buAutoNum type="arabicPeriod"/>
            </a:pPr>
            <a:r>
              <a:rPr lang="en-US" altLang="en-US"/>
              <a:t>Degradation or energy deposited quenches?</a:t>
            </a:r>
          </a:p>
          <a:p>
            <a:pPr marL="838200" lvl="1" indent="-381000">
              <a:buSzTx/>
              <a:buFontTx/>
              <a:buNone/>
            </a:pPr>
            <a:r>
              <a:rPr lang="en-US" altLang="en-US"/>
              <a:t>Ramp-rate dependence studies</a:t>
            </a:r>
          </a:p>
          <a:p>
            <a:pPr marL="838200" lvl="1" indent="-381000">
              <a:buSzTx/>
              <a:buFontTx/>
              <a:buNone/>
            </a:pPr>
            <a:r>
              <a:rPr lang="en-US" altLang="en-US"/>
              <a:t>Temperature dependence studies</a:t>
            </a:r>
          </a:p>
          <a:p>
            <a:pPr marL="838200" lvl="1" indent="-381000">
              <a:buSzTx/>
              <a:buFontTx/>
              <a:buNone/>
            </a:pPr>
            <a:r>
              <a:rPr lang="en-US" altLang="en-US"/>
              <a:t>Voltage signal studies</a:t>
            </a:r>
          </a:p>
          <a:p>
            <a:pPr marL="457200" indent="-457200">
              <a:buSzTx/>
              <a:buFontTx/>
              <a:buAutoNum type="arabicPeriod"/>
            </a:pPr>
            <a:r>
              <a:rPr lang="en-US" altLang="en-US"/>
              <a:t>Training</a:t>
            </a:r>
          </a:p>
          <a:p>
            <a:pPr marL="838200" lvl="1" indent="-381000">
              <a:buSzTx/>
              <a:buFontTx/>
              <a:buAutoNum type="arabicPeriod"/>
            </a:pPr>
            <a:r>
              <a:rPr lang="en-US" altLang="en-US"/>
              <a:t>Definition</a:t>
            </a:r>
          </a:p>
          <a:p>
            <a:pPr marL="838200" lvl="1" indent="-381000">
              <a:buSzTx/>
              <a:buFontTx/>
              <a:buAutoNum type="arabicPeriod"/>
            </a:pPr>
            <a:r>
              <a:rPr lang="en-US" altLang="en-US"/>
              <a:t>Causes</a:t>
            </a:r>
          </a:p>
          <a:p>
            <a:pPr marL="457200" indent="-457200">
              <a:buSzTx/>
              <a:buFontTx/>
              <a:buAutoNum type="arabicPeriod"/>
            </a:pPr>
            <a:r>
              <a:rPr lang="en-US" altLang="en-US"/>
              <a:t>Frictional motion</a:t>
            </a:r>
          </a:p>
          <a:p>
            <a:pPr marL="457200" indent="-457200">
              <a:buSzTx/>
              <a:buFontTx/>
              <a:buAutoNum type="arabicPeriod"/>
            </a:pPr>
            <a:r>
              <a:rPr lang="en-US" altLang="en-US" b="1" u="sng">
                <a:solidFill>
                  <a:srgbClr val="FF0000"/>
                </a:solidFill>
              </a:rPr>
              <a:t>Epoxy failure</a:t>
            </a:r>
          </a:p>
          <a:p>
            <a:pPr marL="457200" indent="-457200">
              <a:buSzTx/>
              <a:buFontTx/>
              <a:buAutoNum type="arabicPeriod"/>
            </a:pPr>
            <a:r>
              <a:rPr lang="en-US" altLang="en-US"/>
              <a:t>Overview of training performance</a:t>
            </a:r>
          </a:p>
          <a:p>
            <a:pPr marL="457200" indent="-457200">
              <a:buSzTx/>
              <a:buFontTx/>
              <a:buAutoNum type="arabicPeriod"/>
            </a:pPr>
            <a:r>
              <a:rPr lang="en-US" altLang="en-US"/>
              <a:t>Conclusions</a:t>
            </a:r>
          </a:p>
          <a:p>
            <a:pPr marL="838200" lvl="1" indent="-381000">
              <a:buSzTx/>
              <a:buFontTx/>
              <a:buAutoNum type="arabicPeriod"/>
            </a:pPr>
            <a:endParaRPr lang="en-US" altLang="en-US"/>
          </a:p>
        </p:txBody>
      </p:sp>
      <p:sp>
        <p:nvSpPr>
          <p:cNvPr id="33796" name="Footer Placeholder 5">
            <a:extLst>
              <a:ext uri="{FF2B5EF4-FFF2-40B4-BE49-F238E27FC236}">
                <a16:creationId xmlns:a16="http://schemas.microsoft.com/office/drawing/2014/main" id="{6376791C-1577-4F65-AD36-A30CDE8D609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5"/>
              </a:buBlip>
              <a:defRPr sz="1600">
                <a:solidFill>
                  <a:schemeClr val="tx1"/>
                </a:solidFill>
                <a:latin typeface="Book Antiqua" panose="02040602050305030304" pitchFamily="18" charset="0"/>
              </a:defRPr>
            </a:lvl4pPr>
            <a:lvl5pPr marL="2057400" indent="-228600">
              <a:spcBef>
                <a:spcPct val="20000"/>
              </a:spcBef>
              <a:buSzPct val="60000"/>
              <a:buBlip>
                <a:blip r:embed="rId6"/>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Degradation and training II</a:t>
            </a:r>
          </a:p>
        </p:txBody>
      </p:sp>
      <p:sp>
        <p:nvSpPr>
          <p:cNvPr id="33797" name="Date Placeholder 4">
            <a:extLst>
              <a:ext uri="{FF2B5EF4-FFF2-40B4-BE49-F238E27FC236}">
                <a16:creationId xmlns:a16="http://schemas.microsoft.com/office/drawing/2014/main" id="{795F08BD-8BF7-439D-92C2-26F8E0658CD6}"/>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5"/>
              </a:buBlip>
              <a:defRPr sz="1600">
                <a:solidFill>
                  <a:schemeClr val="tx1"/>
                </a:solidFill>
                <a:latin typeface="Book Antiqua" panose="02040602050305030304" pitchFamily="18" charset="0"/>
              </a:defRPr>
            </a:lvl4pPr>
            <a:lvl5pPr marL="2057400" indent="-228600">
              <a:spcBef>
                <a:spcPct val="20000"/>
              </a:spcBef>
              <a:buSzPct val="60000"/>
              <a:buBlip>
                <a:blip r:embed="rId6"/>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33798" name="Slide Number Placeholder 7">
            <a:extLst>
              <a:ext uri="{FF2B5EF4-FFF2-40B4-BE49-F238E27FC236}">
                <a16:creationId xmlns:a16="http://schemas.microsoft.com/office/drawing/2014/main" id="{80788881-2639-4667-AB18-32BE06886C1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5"/>
              </a:buBlip>
              <a:defRPr sz="1600">
                <a:solidFill>
                  <a:schemeClr val="tx1"/>
                </a:solidFill>
                <a:latin typeface="Book Antiqua" panose="02040602050305030304" pitchFamily="18" charset="0"/>
              </a:defRPr>
            </a:lvl4pPr>
            <a:lvl5pPr marL="2057400" indent="-228600">
              <a:spcBef>
                <a:spcPct val="20000"/>
              </a:spcBef>
              <a:buSzPct val="60000"/>
              <a:buBlip>
                <a:blip r:embed="rId6"/>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9pPr>
          </a:lstStyle>
          <a:p>
            <a:pPr>
              <a:spcBef>
                <a:spcPct val="0"/>
              </a:spcBef>
              <a:buSzTx/>
              <a:buFontTx/>
              <a:buNone/>
            </a:pPr>
            <a:fld id="{3D86F637-B495-4549-A1F2-5C6BF61464A6}" type="slidenum">
              <a:rPr lang="en-US" altLang="en-US" sz="1000" smtClean="0">
                <a:solidFill>
                  <a:schemeClr val="accent1"/>
                </a:solidFill>
              </a:rPr>
              <a:pPr>
                <a:spcBef>
                  <a:spcPct val="0"/>
                </a:spcBef>
                <a:buSzTx/>
                <a:buFontTx/>
                <a:buNone/>
              </a:pPr>
              <a:t>25</a:t>
            </a:fld>
            <a:endParaRPr lang="en-US" altLang="en-US" sz="1000">
              <a:solidFill>
                <a:schemeClr val="accent1"/>
              </a:solidFill>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EECDA1C-55A4-43D8-958F-641FB52AC0F5}"/>
              </a:ext>
            </a:extLst>
          </p:cNvPr>
          <p:cNvSpPr>
            <a:spLocks noGrp="1" noChangeArrowheads="1"/>
          </p:cNvSpPr>
          <p:nvPr>
            <p:ph type="title"/>
          </p:nvPr>
        </p:nvSpPr>
        <p:spPr/>
        <p:txBody>
          <a:bodyPr/>
          <a:lstStyle/>
          <a:p>
            <a:r>
              <a:rPr lang="en-US" altLang="en-US"/>
              <a:t>5. Epoxy failures</a:t>
            </a:r>
          </a:p>
        </p:txBody>
      </p:sp>
      <p:sp>
        <p:nvSpPr>
          <p:cNvPr id="34819" name="Rectangle 3">
            <a:extLst>
              <a:ext uri="{FF2B5EF4-FFF2-40B4-BE49-F238E27FC236}">
                <a16:creationId xmlns:a16="http://schemas.microsoft.com/office/drawing/2014/main" id="{FEF4FBC8-1449-4AE7-A614-B8E7669AB9E4}"/>
              </a:ext>
            </a:extLst>
          </p:cNvPr>
          <p:cNvSpPr>
            <a:spLocks noGrp="1" noChangeArrowheads="1"/>
          </p:cNvSpPr>
          <p:nvPr>
            <p:ph type="body" idx="1"/>
          </p:nvPr>
        </p:nvSpPr>
        <p:spPr>
          <a:xfrm>
            <a:off x="266700" y="1190625"/>
            <a:ext cx="7327900" cy="5240338"/>
          </a:xfrm>
        </p:spPr>
        <p:txBody>
          <a:bodyPr/>
          <a:lstStyle/>
          <a:p>
            <a:pPr>
              <a:buFontTx/>
              <a:buBlip>
                <a:blip r:embed="rId2"/>
              </a:buBlip>
            </a:pPr>
            <a:r>
              <a:rPr lang="en-US" altLang="en-US"/>
              <a:t>Epoxy resin becomes </a:t>
            </a:r>
            <a:r>
              <a:rPr lang="en-US" altLang="en-US" b="1">
                <a:solidFill>
                  <a:srgbClr val="FF0000"/>
                </a:solidFill>
              </a:rPr>
              <a:t>brittle</a:t>
            </a:r>
            <a:r>
              <a:rPr lang="en-US" altLang="en-US"/>
              <a:t> at low temperature</a:t>
            </a:r>
          </a:p>
          <a:p>
            <a:pPr lvl="1">
              <a:buFontTx/>
              <a:buBlip>
                <a:blip r:embed="rId3"/>
              </a:buBlip>
            </a:pPr>
            <a:r>
              <a:rPr lang="en-US" altLang="en-US"/>
              <a:t>Micro-cracking or micro-fractures may occur</a:t>
            </a:r>
          </a:p>
          <a:p>
            <a:pPr>
              <a:buFontTx/>
              <a:buBlip>
                <a:blip r:embed="rId2"/>
              </a:buBlip>
            </a:pPr>
            <a:r>
              <a:rPr lang="en-US" altLang="en-US"/>
              <a:t>The phenomenon is enhanced by the fact that the epoxy has an </a:t>
            </a:r>
            <a:r>
              <a:rPr lang="en-US" altLang="en-US" b="1">
                <a:solidFill>
                  <a:srgbClr val="FF0000"/>
                </a:solidFill>
              </a:rPr>
              <a:t>higher thermal contraction </a:t>
            </a:r>
            <a:r>
              <a:rPr lang="en-US" altLang="en-US"/>
              <a:t>than the composite superconductor (to which it is glued)</a:t>
            </a:r>
          </a:p>
          <a:p>
            <a:pPr lvl="1">
              <a:buFontTx/>
              <a:buBlip>
                <a:blip r:embed="rId3"/>
              </a:buBlip>
            </a:pPr>
            <a:r>
              <a:rPr lang="en-US" altLang="en-US"/>
              <a:t>After cool-down the resin is in tension</a:t>
            </a:r>
          </a:p>
          <a:p>
            <a:pPr>
              <a:buFontTx/>
              <a:buBlip>
                <a:blip r:embed="rId2"/>
              </a:buBlip>
            </a:pPr>
            <a:r>
              <a:rPr lang="en-US" altLang="en-US"/>
              <a:t>A brittle material in tension may experience </a:t>
            </a:r>
            <a:r>
              <a:rPr lang="en-US" altLang="en-US" b="1">
                <a:solidFill>
                  <a:srgbClr val="FF0000"/>
                </a:solidFill>
              </a:rPr>
              <a:t>crack propagation</a:t>
            </a:r>
            <a:r>
              <a:rPr lang="en-US" altLang="en-US"/>
              <a:t>.</a:t>
            </a:r>
          </a:p>
          <a:p>
            <a:pPr lvl="1">
              <a:buFontTx/>
              <a:buBlip>
                <a:blip r:embed="rId3"/>
              </a:buBlip>
            </a:pPr>
            <a:r>
              <a:rPr lang="en-US" altLang="en-US"/>
              <a:t>When a crack propagated, the strain energy previously stored in the volume surrounding the crack is converted in heat.</a:t>
            </a:r>
          </a:p>
          <a:p>
            <a:pPr>
              <a:buFontTx/>
              <a:buBlip>
                <a:blip r:embed="rId2"/>
              </a:buBlip>
            </a:pPr>
            <a:r>
              <a:rPr lang="en-US" altLang="en-US"/>
              <a:t>We can compute the order of magnitude of the energies released by epoxy cracking.</a:t>
            </a:r>
          </a:p>
        </p:txBody>
      </p:sp>
      <p:pic>
        <p:nvPicPr>
          <p:cNvPr id="34820" name="Picture 4">
            <a:extLst>
              <a:ext uri="{FF2B5EF4-FFF2-40B4-BE49-F238E27FC236}">
                <a16:creationId xmlns:a16="http://schemas.microsoft.com/office/drawing/2014/main" id="{C86FA134-7C3D-4859-B457-B3BD9824D8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8738" y="2470150"/>
            <a:ext cx="12350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5">
            <a:extLst>
              <a:ext uri="{FF2B5EF4-FFF2-40B4-BE49-F238E27FC236}">
                <a16:creationId xmlns:a16="http://schemas.microsoft.com/office/drawing/2014/main" id="{EFE5FD03-9C50-4D08-ABE9-0C87052FBE97}"/>
              </a:ext>
            </a:extLst>
          </p:cNvPr>
          <p:cNvSpPr txBox="1">
            <a:spLocks noChangeArrowheads="1"/>
          </p:cNvSpPr>
          <p:nvPr/>
        </p:nvSpPr>
        <p:spPr bwMode="auto">
          <a:xfrm>
            <a:off x="7975600" y="1757363"/>
            <a:ext cx="1004888"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5"/>
              </a:buBlip>
              <a:defRPr>
                <a:solidFill>
                  <a:schemeClr val="tx1"/>
                </a:solidFill>
                <a:latin typeface="Book Antiqua" panose="02040602050305030304" pitchFamily="18" charset="0"/>
              </a:defRPr>
            </a:lvl3pPr>
            <a:lvl4pPr marL="1600200" indent="-228600">
              <a:spcBef>
                <a:spcPct val="20000"/>
              </a:spcBef>
              <a:buSzPct val="60000"/>
              <a:buBlip>
                <a:blip r:embed="rId6"/>
              </a:buBlip>
              <a:defRPr sz="1600">
                <a:solidFill>
                  <a:schemeClr val="tx1"/>
                </a:solidFill>
                <a:latin typeface="Book Antiqua" panose="02040602050305030304" pitchFamily="18" charset="0"/>
              </a:defRPr>
            </a:lvl4pPr>
            <a:lvl5pPr marL="2057400" indent="-228600">
              <a:spcBef>
                <a:spcPct val="20000"/>
              </a:spcBef>
              <a:buSzPct val="60000"/>
              <a:buBlip>
                <a:blip r:embed="rId7"/>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9pPr>
          </a:lstStyle>
          <a:p>
            <a:pPr eaLnBrk="1" hangingPunct="1">
              <a:spcBef>
                <a:spcPct val="0"/>
              </a:spcBef>
              <a:buSzTx/>
              <a:buFontTx/>
              <a:buNone/>
            </a:pPr>
            <a:r>
              <a:rPr lang="en-US" altLang="en-US" sz="1000">
                <a:latin typeface="Arial" panose="020B0604020202020204" pitchFamily="34" charset="0"/>
              </a:rPr>
              <a:t>M. Wilson, [6]</a:t>
            </a:r>
          </a:p>
        </p:txBody>
      </p:sp>
      <p:sp>
        <p:nvSpPr>
          <p:cNvPr id="34822" name="Footer Placeholder 7">
            <a:extLst>
              <a:ext uri="{FF2B5EF4-FFF2-40B4-BE49-F238E27FC236}">
                <a16:creationId xmlns:a16="http://schemas.microsoft.com/office/drawing/2014/main" id="{0180D986-47A0-4440-9971-9D67DFED355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5"/>
              </a:buBlip>
              <a:defRPr>
                <a:solidFill>
                  <a:schemeClr val="tx1"/>
                </a:solidFill>
                <a:latin typeface="Book Antiqua" panose="02040602050305030304" pitchFamily="18" charset="0"/>
              </a:defRPr>
            </a:lvl3pPr>
            <a:lvl4pPr marL="1600200" indent="-228600">
              <a:spcBef>
                <a:spcPct val="20000"/>
              </a:spcBef>
              <a:buSzPct val="60000"/>
              <a:buBlip>
                <a:blip r:embed="rId6"/>
              </a:buBlip>
              <a:defRPr sz="1600">
                <a:solidFill>
                  <a:schemeClr val="tx1"/>
                </a:solidFill>
                <a:latin typeface="Book Antiqua" panose="02040602050305030304" pitchFamily="18" charset="0"/>
              </a:defRPr>
            </a:lvl4pPr>
            <a:lvl5pPr marL="2057400" indent="-228600">
              <a:spcBef>
                <a:spcPct val="20000"/>
              </a:spcBef>
              <a:buSzPct val="60000"/>
              <a:buBlip>
                <a:blip r:embed="rId7"/>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Degradation and training II</a:t>
            </a:r>
          </a:p>
        </p:txBody>
      </p:sp>
      <p:sp>
        <p:nvSpPr>
          <p:cNvPr id="34823" name="Date Placeholder 6">
            <a:extLst>
              <a:ext uri="{FF2B5EF4-FFF2-40B4-BE49-F238E27FC236}">
                <a16:creationId xmlns:a16="http://schemas.microsoft.com/office/drawing/2014/main" id="{9F7ADCD6-07B2-4260-9800-E3C12FA587B2}"/>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5"/>
              </a:buBlip>
              <a:defRPr>
                <a:solidFill>
                  <a:schemeClr val="tx1"/>
                </a:solidFill>
                <a:latin typeface="Book Antiqua" panose="02040602050305030304" pitchFamily="18" charset="0"/>
              </a:defRPr>
            </a:lvl3pPr>
            <a:lvl4pPr marL="1600200" indent="-228600">
              <a:spcBef>
                <a:spcPct val="20000"/>
              </a:spcBef>
              <a:buSzPct val="60000"/>
              <a:buBlip>
                <a:blip r:embed="rId6"/>
              </a:buBlip>
              <a:defRPr sz="1600">
                <a:solidFill>
                  <a:schemeClr val="tx1"/>
                </a:solidFill>
                <a:latin typeface="Book Antiqua" panose="02040602050305030304" pitchFamily="18" charset="0"/>
              </a:defRPr>
            </a:lvl4pPr>
            <a:lvl5pPr marL="2057400" indent="-228600">
              <a:spcBef>
                <a:spcPct val="20000"/>
              </a:spcBef>
              <a:buSzPct val="60000"/>
              <a:buBlip>
                <a:blip r:embed="rId7"/>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34824" name="Slide Number Placeholder 9">
            <a:extLst>
              <a:ext uri="{FF2B5EF4-FFF2-40B4-BE49-F238E27FC236}">
                <a16:creationId xmlns:a16="http://schemas.microsoft.com/office/drawing/2014/main" id="{749AF402-1B3B-4462-968A-E0BD24C83C5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5"/>
              </a:buBlip>
              <a:defRPr>
                <a:solidFill>
                  <a:schemeClr val="tx1"/>
                </a:solidFill>
                <a:latin typeface="Book Antiqua" panose="02040602050305030304" pitchFamily="18" charset="0"/>
              </a:defRPr>
            </a:lvl3pPr>
            <a:lvl4pPr marL="1600200" indent="-228600">
              <a:spcBef>
                <a:spcPct val="20000"/>
              </a:spcBef>
              <a:buSzPct val="60000"/>
              <a:buBlip>
                <a:blip r:embed="rId6"/>
              </a:buBlip>
              <a:defRPr sz="1600">
                <a:solidFill>
                  <a:schemeClr val="tx1"/>
                </a:solidFill>
                <a:latin typeface="Book Antiqua" panose="02040602050305030304" pitchFamily="18" charset="0"/>
              </a:defRPr>
            </a:lvl4pPr>
            <a:lvl5pPr marL="2057400" indent="-228600">
              <a:spcBef>
                <a:spcPct val="20000"/>
              </a:spcBef>
              <a:buSzPct val="60000"/>
              <a:buBlip>
                <a:blip r:embed="rId7"/>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9pPr>
          </a:lstStyle>
          <a:p>
            <a:pPr>
              <a:spcBef>
                <a:spcPct val="0"/>
              </a:spcBef>
              <a:buSzTx/>
              <a:buFontTx/>
              <a:buNone/>
            </a:pPr>
            <a:fld id="{02ACCCEB-D8AE-4075-A71C-37EBDD458F38}" type="slidenum">
              <a:rPr lang="en-US" altLang="en-US" sz="1000" smtClean="0">
                <a:solidFill>
                  <a:schemeClr val="accent1"/>
                </a:solidFill>
              </a:rPr>
              <a:pPr>
                <a:spcBef>
                  <a:spcPct val="0"/>
                </a:spcBef>
                <a:buSzTx/>
                <a:buFontTx/>
                <a:buNone/>
              </a:pPr>
              <a:t>26</a:t>
            </a:fld>
            <a:endParaRPr lang="en-US" altLang="en-US" sz="1000">
              <a:solidFill>
                <a:schemeClr val="accent1"/>
              </a:solidFill>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832E5C0A-CDE6-4CBA-B241-1F24741E1BA6}"/>
              </a:ext>
            </a:extLst>
          </p:cNvPr>
          <p:cNvSpPr>
            <a:spLocks noGrp="1" noChangeArrowheads="1"/>
          </p:cNvSpPr>
          <p:nvPr>
            <p:ph type="title"/>
          </p:nvPr>
        </p:nvSpPr>
        <p:spPr/>
        <p:txBody>
          <a:bodyPr/>
          <a:lstStyle/>
          <a:p>
            <a:r>
              <a:rPr lang="en-US" altLang="en-US"/>
              <a:t>5. Epoxy failures</a:t>
            </a:r>
          </a:p>
        </p:txBody>
      </p:sp>
      <p:sp>
        <p:nvSpPr>
          <p:cNvPr id="35843" name="Rectangle 3">
            <a:extLst>
              <a:ext uri="{FF2B5EF4-FFF2-40B4-BE49-F238E27FC236}">
                <a16:creationId xmlns:a16="http://schemas.microsoft.com/office/drawing/2014/main" id="{7F2D2621-5558-45FA-BCE0-210595BB5859}"/>
              </a:ext>
            </a:extLst>
          </p:cNvPr>
          <p:cNvSpPr>
            <a:spLocks noGrp="1" noChangeArrowheads="1"/>
          </p:cNvSpPr>
          <p:nvPr>
            <p:ph type="body" idx="1"/>
          </p:nvPr>
        </p:nvSpPr>
        <p:spPr/>
        <p:txBody>
          <a:bodyPr/>
          <a:lstStyle/>
          <a:p>
            <a:pPr>
              <a:lnSpc>
                <a:spcPct val="90000"/>
              </a:lnSpc>
              <a:buFontTx/>
              <a:buBlip>
                <a:blip r:embed="rId3"/>
              </a:buBlip>
            </a:pPr>
            <a:r>
              <a:rPr lang="en-US" altLang="en-US"/>
              <a:t>A material under stress/strain stores a </a:t>
            </a:r>
            <a:r>
              <a:rPr lang="en-US" altLang="en-US" b="1">
                <a:solidFill>
                  <a:srgbClr val="FF0000"/>
                </a:solidFill>
              </a:rPr>
              <a:t>strain energy density </a:t>
            </a:r>
            <a:r>
              <a:rPr lang="en-US" altLang="en-US"/>
              <a:t>[J/m</a:t>
            </a:r>
            <a:r>
              <a:rPr lang="en-US" altLang="en-US" baseline="30000"/>
              <a:t>3</a:t>
            </a:r>
            <a:r>
              <a:rPr lang="en-US" altLang="en-US"/>
              <a:t>] given by (uniaxial case)</a:t>
            </a:r>
          </a:p>
          <a:p>
            <a:pPr>
              <a:lnSpc>
                <a:spcPct val="90000"/>
              </a:lnSpc>
              <a:buFontTx/>
              <a:buBlip>
                <a:blip r:embed="rId3"/>
              </a:buBlip>
            </a:pPr>
            <a:endParaRPr lang="en-US" altLang="en-US"/>
          </a:p>
          <a:p>
            <a:pPr>
              <a:lnSpc>
                <a:spcPct val="90000"/>
              </a:lnSpc>
              <a:buFontTx/>
              <a:buBlip>
                <a:blip r:embed="rId3"/>
              </a:buBlip>
            </a:pPr>
            <a:endParaRPr lang="en-US" altLang="en-US"/>
          </a:p>
          <a:p>
            <a:pPr>
              <a:lnSpc>
                <a:spcPct val="90000"/>
              </a:lnSpc>
              <a:buFontTx/>
              <a:buNone/>
            </a:pPr>
            <a:r>
              <a:rPr lang="en-US" altLang="en-US"/>
              <a:t>	</a:t>
            </a:r>
          </a:p>
          <a:p>
            <a:pPr>
              <a:lnSpc>
                <a:spcPct val="90000"/>
              </a:lnSpc>
              <a:buFontTx/>
              <a:buNone/>
            </a:pPr>
            <a:r>
              <a:rPr lang="en-US" altLang="en-US"/>
              <a:t>	where </a:t>
            </a:r>
            <a:r>
              <a:rPr lang="en-US" altLang="en-US" i="1"/>
              <a:t>E</a:t>
            </a:r>
            <a:r>
              <a:rPr lang="en-US" altLang="en-US"/>
              <a:t> is the elastic modulus [N/m</a:t>
            </a:r>
            <a:r>
              <a:rPr lang="en-US" altLang="en-US" baseline="30000"/>
              <a:t>2</a:t>
            </a:r>
            <a:r>
              <a:rPr lang="en-US" altLang="en-US"/>
              <a:t>]. </a:t>
            </a:r>
          </a:p>
          <a:p>
            <a:pPr>
              <a:lnSpc>
                <a:spcPct val="90000"/>
              </a:lnSpc>
              <a:buFontTx/>
              <a:buBlip>
                <a:blip r:embed="rId3"/>
              </a:buBlip>
            </a:pPr>
            <a:r>
              <a:rPr lang="en-US" altLang="en-US"/>
              <a:t>After cool-down, considering the much higher modulus of the composite conductor, the </a:t>
            </a:r>
            <a:r>
              <a:rPr lang="en-US" altLang="en-US" b="1">
                <a:solidFill>
                  <a:srgbClr val="FF0000"/>
                </a:solidFill>
              </a:rPr>
              <a:t>strain in the epoxy </a:t>
            </a:r>
            <a:r>
              <a:rPr lang="en-US" altLang="en-US"/>
              <a:t>can be express as </a:t>
            </a:r>
          </a:p>
          <a:p>
            <a:pPr>
              <a:lnSpc>
                <a:spcPct val="90000"/>
              </a:lnSpc>
              <a:buFontTx/>
              <a:buBlip>
                <a:blip r:embed="rId3"/>
              </a:buBlip>
            </a:pPr>
            <a:endParaRPr lang="en-US" altLang="en-US"/>
          </a:p>
          <a:p>
            <a:pPr>
              <a:lnSpc>
                <a:spcPct val="90000"/>
              </a:lnSpc>
              <a:buFontTx/>
              <a:buBlip>
                <a:blip r:embed="rId3"/>
              </a:buBlip>
            </a:pPr>
            <a:endParaRPr lang="en-US" altLang="en-US"/>
          </a:p>
          <a:p>
            <a:pPr>
              <a:lnSpc>
                <a:spcPct val="90000"/>
              </a:lnSpc>
              <a:buFontTx/>
              <a:buNone/>
            </a:pPr>
            <a:r>
              <a:rPr lang="en-US" altLang="en-US"/>
              <a:t>	where </a:t>
            </a:r>
            <a:r>
              <a:rPr lang="en-US" altLang="en-US" i="1">
                <a:sym typeface="Symbol" panose="05050102010706020507" pitchFamily="18" charset="2"/>
              </a:rPr>
              <a:t> </a:t>
            </a:r>
            <a:r>
              <a:rPr lang="en-US" altLang="en-US">
                <a:sym typeface="Symbol" panose="05050102010706020507" pitchFamily="18" charset="2"/>
              </a:rPr>
              <a:t>is the integrated thermal contraction (from 293 K to 4.2 K).</a:t>
            </a:r>
          </a:p>
          <a:p>
            <a:pPr>
              <a:lnSpc>
                <a:spcPct val="90000"/>
              </a:lnSpc>
              <a:buFontTx/>
              <a:buBlip>
                <a:blip r:embed="rId3"/>
              </a:buBlip>
            </a:pPr>
            <a:endParaRPr lang="en-US" altLang="en-US"/>
          </a:p>
        </p:txBody>
      </p:sp>
      <p:graphicFrame>
        <p:nvGraphicFramePr>
          <p:cNvPr id="35844" name="Object 2">
            <a:extLst>
              <a:ext uri="{FF2B5EF4-FFF2-40B4-BE49-F238E27FC236}">
                <a16:creationId xmlns:a16="http://schemas.microsoft.com/office/drawing/2014/main" id="{0A41C026-A9B3-457C-8CA1-012E0E3B8946}"/>
              </a:ext>
            </a:extLst>
          </p:cNvPr>
          <p:cNvGraphicFramePr>
            <a:graphicFrameLocks noGrp="1" noChangeAspect="1"/>
          </p:cNvGraphicFramePr>
          <p:nvPr>
            <p:ph sz="half" idx="4294967295"/>
          </p:nvPr>
        </p:nvGraphicFramePr>
        <p:xfrm>
          <a:off x="3625850" y="2133600"/>
          <a:ext cx="1914525" cy="760413"/>
        </p:xfrm>
        <a:graphic>
          <a:graphicData uri="http://schemas.openxmlformats.org/presentationml/2006/ole">
            <mc:AlternateContent xmlns:mc="http://schemas.openxmlformats.org/markup-compatibility/2006">
              <mc:Choice xmlns:v="urn:schemas-microsoft-com:vml" Requires="v">
                <p:oleObj spid="_x0000_s119864" name="Equation" r:id="rId4" imgW="1054100" imgH="419100" progId="Equation.3">
                  <p:embed/>
                </p:oleObj>
              </mc:Choice>
              <mc:Fallback>
                <p:oleObj name="Equation" r:id="rId4" imgW="1054100" imgH="419100" progId="Equation.3">
                  <p:embed/>
                  <p:pic>
                    <p:nvPicPr>
                      <p:cNvPr id="35844" name="Object 2">
                        <a:extLst>
                          <a:ext uri="{FF2B5EF4-FFF2-40B4-BE49-F238E27FC236}">
                            <a16:creationId xmlns:a16="http://schemas.microsoft.com/office/drawing/2014/main" id="{0A41C026-A9B3-457C-8CA1-012E0E3B89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5850" y="2133600"/>
                        <a:ext cx="191452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845" name="Object 3">
            <a:extLst>
              <a:ext uri="{FF2B5EF4-FFF2-40B4-BE49-F238E27FC236}">
                <a16:creationId xmlns:a16="http://schemas.microsoft.com/office/drawing/2014/main" id="{CC860168-581D-4D9B-901A-3699D1FE0AF7}"/>
              </a:ext>
            </a:extLst>
          </p:cNvPr>
          <p:cNvGraphicFramePr>
            <a:graphicFrameLocks noGrp="1" noChangeAspect="1"/>
          </p:cNvGraphicFramePr>
          <p:nvPr>
            <p:ph sz="half" idx="4294967295"/>
          </p:nvPr>
        </p:nvGraphicFramePr>
        <p:xfrm>
          <a:off x="3241675" y="4648200"/>
          <a:ext cx="2782888" cy="458788"/>
        </p:xfrm>
        <a:graphic>
          <a:graphicData uri="http://schemas.openxmlformats.org/presentationml/2006/ole">
            <mc:AlternateContent xmlns:mc="http://schemas.openxmlformats.org/markup-compatibility/2006">
              <mc:Choice xmlns:v="urn:schemas-microsoft-com:vml" Requires="v">
                <p:oleObj spid="_x0000_s119865" name="Equation" r:id="rId6" imgW="1536033" imgH="253890" progId="Equation.3">
                  <p:embed/>
                </p:oleObj>
              </mc:Choice>
              <mc:Fallback>
                <p:oleObj name="Equation" r:id="rId6" imgW="1536033" imgH="253890" progId="Equation.3">
                  <p:embed/>
                  <p:pic>
                    <p:nvPicPr>
                      <p:cNvPr id="35845" name="Object 3">
                        <a:extLst>
                          <a:ext uri="{FF2B5EF4-FFF2-40B4-BE49-F238E27FC236}">
                            <a16:creationId xmlns:a16="http://schemas.microsoft.com/office/drawing/2014/main" id="{CC860168-581D-4D9B-901A-3699D1FE0A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1675" y="4648200"/>
                        <a:ext cx="278288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6" name="Footer Placeholder 7">
            <a:extLst>
              <a:ext uri="{FF2B5EF4-FFF2-40B4-BE49-F238E27FC236}">
                <a16:creationId xmlns:a16="http://schemas.microsoft.com/office/drawing/2014/main" id="{380A264B-38D0-434B-81D9-01A53C911AF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3"/>
              </a:buBlip>
              <a:defRPr sz="2400">
                <a:solidFill>
                  <a:schemeClr val="tx1"/>
                </a:solidFill>
                <a:latin typeface="Book Antiqua" panose="02040602050305030304" pitchFamily="18" charset="0"/>
              </a:defRPr>
            </a:lvl1pPr>
            <a:lvl2pPr marL="742950" indent="-285750">
              <a:spcBef>
                <a:spcPct val="20000"/>
              </a:spcBef>
              <a:buSzPct val="60000"/>
              <a:buBlip>
                <a:blip r:embed="rId8"/>
              </a:buBlip>
              <a:defRPr sz="2000">
                <a:solidFill>
                  <a:schemeClr val="tx1"/>
                </a:solidFill>
                <a:latin typeface="Book Antiqua" panose="02040602050305030304" pitchFamily="18" charset="0"/>
              </a:defRPr>
            </a:lvl2pPr>
            <a:lvl3pPr marL="1143000" indent="-228600">
              <a:spcBef>
                <a:spcPct val="20000"/>
              </a:spcBef>
              <a:buSzPct val="60000"/>
              <a:buBlip>
                <a:blip r:embed="rId9"/>
              </a:buBlip>
              <a:defRPr>
                <a:solidFill>
                  <a:schemeClr val="tx1"/>
                </a:solidFill>
                <a:latin typeface="Book Antiqua" panose="02040602050305030304" pitchFamily="18" charset="0"/>
              </a:defRPr>
            </a:lvl3pPr>
            <a:lvl4pPr marL="1600200" indent="-228600">
              <a:spcBef>
                <a:spcPct val="20000"/>
              </a:spcBef>
              <a:buSzPct val="60000"/>
              <a:buBlip>
                <a:blip r:embed="rId10"/>
              </a:buBlip>
              <a:defRPr sz="1600">
                <a:solidFill>
                  <a:schemeClr val="tx1"/>
                </a:solidFill>
                <a:latin typeface="Book Antiqua" panose="02040602050305030304" pitchFamily="18" charset="0"/>
              </a:defRPr>
            </a:lvl4pPr>
            <a:lvl5pPr marL="2057400" indent="-228600">
              <a:spcBef>
                <a:spcPct val="20000"/>
              </a:spcBef>
              <a:buSzPct val="60000"/>
              <a:buBlip>
                <a:blip r:embed="rId11"/>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11"/>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11"/>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11"/>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11"/>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Degradation and training II</a:t>
            </a:r>
          </a:p>
        </p:txBody>
      </p:sp>
      <p:sp>
        <p:nvSpPr>
          <p:cNvPr id="35847" name="Date Placeholder 6">
            <a:extLst>
              <a:ext uri="{FF2B5EF4-FFF2-40B4-BE49-F238E27FC236}">
                <a16:creationId xmlns:a16="http://schemas.microsoft.com/office/drawing/2014/main" id="{969976B0-3538-4BA1-9AF7-2626B8478F7E}"/>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3"/>
              </a:buBlip>
              <a:defRPr sz="2400">
                <a:solidFill>
                  <a:schemeClr val="tx1"/>
                </a:solidFill>
                <a:latin typeface="Book Antiqua" panose="02040602050305030304" pitchFamily="18" charset="0"/>
              </a:defRPr>
            </a:lvl1pPr>
            <a:lvl2pPr marL="742950" indent="-285750">
              <a:spcBef>
                <a:spcPct val="20000"/>
              </a:spcBef>
              <a:buSzPct val="60000"/>
              <a:buBlip>
                <a:blip r:embed="rId8"/>
              </a:buBlip>
              <a:defRPr sz="2000">
                <a:solidFill>
                  <a:schemeClr val="tx1"/>
                </a:solidFill>
                <a:latin typeface="Book Antiqua" panose="02040602050305030304" pitchFamily="18" charset="0"/>
              </a:defRPr>
            </a:lvl2pPr>
            <a:lvl3pPr marL="1143000" indent="-228600">
              <a:spcBef>
                <a:spcPct val="20000"/>
              </a:spcBef>
              <a:buSzPct val="60000"/>
              <a:buBlip>
                <a:blip r:embed="rId9"/>
              </a:buBlip>
              <a:defRPr>
                <a:solidFill>
                  <a:schemeClr val="tx1"/>
                </a:solidFill>
                <a:latin typeface="Book Antiqua" panose="02040602050305030304" pitchFamily="18" charset="0"/>
              </a:defRPr>
            </a:lvl3pPr>
            <a:lvl4pPr marL="1600200" indent="-228600">
              <a:spcBef>
                <a:spcPct val="20000"/>
              </a:spcBef>
              <a:buSzPct val="60000"/>
              <a:buBlip>
                <a:blip r:embed="rId10"/>
              </a:buBlip>
              <a:defRPr sz="1600">
                <a:solidFill>
                  <a:schemeClr val="tx1"/>
                </a:solidFill>
                <a:latin typeface="Book Antiqua" panose="02040602050305030304" pitchFamily="18" charset="0"/>
              </a:defRPr>
            </a:lvl4pPr>
            <a:lvl5pPr marL="2057400" indent="-228600">
              <a:spcBef>
                <a:spcPct val="20000"/>
              </a:spcBef>
              <a:buSzPct val="60000"/>
              <a:buBlip>
                <a:blip r:embed="rId11"/>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11"/>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11"/>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11"/>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11"/>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35848" name="Slide Number Placeholder 9">
            <a:extLst>
              <a:ext uri="{FF2B5EF4-FFF2-40B4-BE49-F238E27FC236}">
                <a16:creationId xmlns:a16="http://schemas.microsoft.com/office/drawing/2014/main" id="{D5B994EE-1A78-45B7-8CB2-2D4E22096CC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3"/>
              </a:buBlip>
              <a:defRPr sz="2400">
                <a:solidFill>
                  <a:schemeClr val="tx1"/>
                </a:solidFill>
                <a:latin typeface="Book Antiqua" panose="02040602050305030304" pitchFamily="18" charset="0"/>
              </a:defRPr>
            </a:lvl1pPr>
            <a:lvl2pPr marL="742950" indent="-285750">
              <a:spcBef>
                <a:spcPct val="20000"/>
              </a:spcBef>
              <a:buSzPct val="60000"/>
              <a:buBlip>
                <a:blip r:embed="rId8"/>
              </a:buBlip>
              <a:defRPr sz="2000">
                <a:solidFill>
                  <a:schemeClr val="tx1"/>
                </a:solidFill>
                <a:latin typeface="Book Antiqua" panose="02040602050305030304" pitchFamily="18" charset="0"/>
              </a:defRPr>
            </a:lvl2pPr>
            <a:lvl3pPr marL="1143000" indent="-228600">
              <a:spcBef>
                <a:spcPct val="20000"/>
              </a:spcBef>
              <a:buSzPct val="60000"/>
              <a:buBlip>
                <a:blip r:embed="rId9"/>
              </a:buBlip>
              <a:defRPr>
                <a:solidFill>
                  <a:schemeClr val="tx1"/>
                </a:solidFill>
                <a:latin typeface="Book Antiqua" panose="02040602050305030304" pitchFamily="18" charset="0"/>
              </a:defRPr>
            </a:lvl3pPr>
            <a:lvl4pPr marL="1600200" indent="-228600">
              <a:spcBef>
                <a:spcPct val="20000"/>
              </a:spcBef>
              <a:buSzPct val="60000"/>
              <a:buBlip>
                <a:blip r:embed="rId10"/>
              </a:buBlip>
              <a:defRPr sz="1600">
                <a:solidFill>
                  <a:schemeClr val="tx1"/>
                </a:solidFill>
                <a:latin typeface="Book Antiqua" panose="02040602050305030304" pitchFamily="18" charset="0"/>
              </a:defRPr>
            </a:lvl4pPr>
            <a:lvl5pPr marL="2057400" indent="-228600">
              <a:spcBef>
                <a:spcPct val="20000"/>
              </a:spcBef>
              <a:buSzPct val="60000"/>
              <a:buBlip>
                <a:blip r:embed="rId11"/>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11"/>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11"/>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11"/>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11"/>
              </a:buBlip>
              <a:defRPr sz="1600">
                <a:solidFill>
                  <a:schemeClr val="tx1"/>
                </a:solidFill>
                <a:latin typeface="Book Antiqua" panose="02040602050305030304" pitchFamily="18" charset="0"/>
              </a:defRPr>
            </a:lvl9pPr>
          </a:lstStyle>
          <a:p>
            <a:pPr>
              <a:spcBef>
                <a:spcPct val="0"/>
              </a:spcBef>
              <a:buSzTx/>
              <a:buFontTx/>
              <a:buNone/>
            </a:pPr>
            <a:fld id="{4C350D5A-A1C3-410F-9E0F-86597A9B0EBC}" type="slidenum">
              <a:rPr lang="en-US" altLang="en-US" sz="1000" smtClean="0">
                <a:solidFill>
                  <a:schemeClr val="accent1"/>
                </a:solidFill>
              </a:rPr>
              <a:pPr>
                <a:spcBef>
                  <a:spcPct val="0"/>
                </a:spcBef>
                <a:buSzTx/>
                <a:buFontTx/>
                <a:buNone/>
              </a:pPr>
              <a:t>27</a:t>
            </a:fld>
            <a:endParaRPr lang="en-US" altLang="en-US" sz="1000">
              <a:solidFill>
                <a:schemeClr val="accent1"/>
              </a:solidFill>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CEB6E4D0-121E-4325-A40F-DDD2C13B3B3B}"/>
              </a:ext>
            </a:extLst>
          </p:cNvPr>
          <p:cNvSpPr>
            <a:spLocks noGrp="1" noChangeArrowheads="1"/>
          </p:cNvSpPr>
          <p:nvPr>
            <p:ph type="title"/>
          </p:nvPr>
        </p:nvSpPr>
        <p:spPr/>
        <p:txBody>
          <a:bodyPr/>
          <a:lstStyle/>
          <a:p>
            <a:r>
              <a:rPr lang="en-US" altLang="en-US"/>
              <a:t>5. Epoxy failures</a:t>
            </a:r>
          </a:p>
        </p:txBody>
      </p:sp>
      <p:sp>
        <p:nvSpPr>
          <p:cNvPr id="36867" name="Rectangle 3">
            <a:extLst>
              <a:ext uri="{FF2B5EF4-FFF2-40B4-BE49-F238E27FC236}">
                <a16:creationId xmlns:a16="http://schemas.microsoft.com/office/drawing/2014/main" id="{ACFEF3EA-CB93-4A7F-9AEE-2393342702A9}"/>
              </a:ext>
            </a:extLst>
          </p:cNvPr>
          <p:cNvSpPr>
            <a:spLocks noGrp="1" noChangeArrowheads="1"/>
          </p:cNvSpPr>
          <p:nvPr>
            <p:ph type="body" sz="half" idx="1"/>
          </p:nvPr>
        </p:nvSpPr>
        <p:spPr/>
        <p:txBody>
          <a:bodyPr/>
          <a:lstStyle/>
          <a:p>
            <a:pPr>
              <a:lnSpc>
                <a:spcPct val="90000"/>
              </a:lnSpc>
            </a:pPr>
            <a:r>
              <a:rPr lang="en-US" altLang="en-US" sz="2000"/>
              <a:t>Assuming for the epoxy an elastic modulus of 5000 MPa, one gets a stored energy density of 1.6 </a:t>
            </a:r>
            <a:r>
              <a:rPr lang="en-US" altLang="en-US" sz="2000">
                <a:sym typeface="Symbol" panose="05050102010706020507" pitchFamily="18" charset="2"/>
              </a:rPr>
              <a:t> 10</a:t>
            </a:r>
            <a:r>
              <a:rPr lang="en-US" altLang="en-US" sz="2000" baseline="30000">
                <a:sym typeface="Symbol" panose="05050102010706020507" pitchFamily="18" charset="2"/>
              </a:rPr>
              <a:t>5 </a:t>
            </a:r>
            <a:r>
              <a:rPr lang="en-US" altLang="en-US" sz="2000">
                <a:sym typeface="Symbol" panose="05050102010706020507" pitchFamily="18" charset="2"/>
              </a:rPr>
              <a:t>J/m</a:t>
            </a:r>
            <a:r>
              <a:rPr lang="en-US" altLang="en-US" sz="2000" baseline="30000">
                <a:sym typeface="Symbol" panose="05050102010706020507" pitchFamily="18" charset="2"/>
              </a:rPr>
              <a:t>3</a:t>
            </a:r>
            <a:r>
              <a:rPr lang="en-US" altLang="en-US" sz="2000">
                <a:sym typeface="Symbol" panose="05050102010706020507" pitchFamily="18" charset="2"/>
              </a:rPr>
              <a:t>, which is </a:t>
            </a:r>
            <a:r>
              <a:rPr lang="en-US" altLang="en-US" sz="2000" b="1">
                <a:solidFill>
                  <a:srgbClr val="FF0000"/>
                </a:solidFill>
                <a:sym typeface="Symbol" panose="05050102010706020507" pitchFamily="18" charset="2"/>
              </a:rPr>
              <a:t>very high </a:t>
            </a:r>
            <a:r>
              <a:rPr lang="en-US" altLang="en-US" sz="2000">
                <a:sym typeface="Symbol" panose="05050102010706020507" pitchFamily="18" charset="2"/>
              </a:rPr>
              <a:t>compared to the minimum quench energy density.</a:t>
            </a:r>
          </a:p>
          <a:p>
            <a:pPr>
              <a:lnSpc>
                <a:spcPct val="90000"/>
              </a:lnSpc>
            </a:pPr>
            <a:r>
              <a:rPr lang="en-US" altLang="en-US" sz="2000">
                <a:sym typeface="Symbol" panose="05050102010706020507" pitchFamily="18" charset="2"/>
              </a:rPr>
              <a:t>To prevent or minimize this potential quench initiation phenomenon </a:t>
            </a:r>
          </a:p>
          <a:p>
            <a:pPr lvl="1">
              <a:lnSpc>
                <a:spcPct val="90000"/>
              </a:lnSpc>
            </a:pPr>
            <a:r>
              <a:rPr lang="en-US" altLang="en-US" sz="1800" b="1">
                <a:solidFill>
                  <a:srgbClr val="FF0000"/>
                </a:solidFill>
                <a:sym typeface="Symbol" panose="05050102010706020507" pitchFamily="18" charset="2"/>
              </a:rPr>
              <a:t>fibrous reinforcement</a:t>
            </a:r>
            <a:r>
              <a:rPr lang="en-US" altLang="en-US" sz="1800">
                <a:sym typeface="Symbol" panose="05050102010706020507" pitchFamily="18" charset="2"/>
              </a:rPr>
              <a:t> (fiberglass) are added to the epoxy to reduce cracks and thermal contraction;</a:t>
            </a:r>
          </a:p>
          <a:p>
            <a:pPr lvl="1">
              <a:lnSpc>
                <a:spcPct val="90000"/>
              </a:lnSpc>
            </a:pPr>
            <a:r>
              <a:rPr lang="en-US" altLang="en-US" sz="1800">
                <a:sym typeface="Symbol" panose="05050102010706020507" pitchFamily="18" charset="2"/>
              </a:rPr>
              <a:t>volume with only resin are </a:t>
            </a:r>
            <a:r>
              <a:rPr lang="en-US" altLang="en-US" sz="1800" b="1">
                <a:solidFill>
                  <a:srgbClr val="FF0000"/>
                </a:solidFill>
                <a:sym typeface="Symbol" panose="05050102010706020507" pitchFamily="18" charset="2"/>
              </a:rPr>
              <a:t>minimized</a:t>
            </a:r>
            <a:r>
              <a:rPr lang="en-US" altLang="en-US" sz="1800">
                <a:sym typeface="Symbol" panose="05050102010706020507" pitchFamily="18" charset="2"/>
              </a:rPr>
              <a:t>;</a:t>
            </a:r>
          </a:p>
          <a:p>
            <a:pPr lvl="1">
              <a:lnSpc>
                <a:spcPct val="90000"/>
              </a:lnSpc>
            </a:pPr>
            <a:r>
              <a:rPr lang="en-US" altLang="en-US" sz="1800">
                <a:sym typeface="Symbol" panose="05050102010706020507" pitchFamily="18" charset="2"/>
              </a:rPr>
              <a:t>In general, epoxy is used where it is needed (Nb</a:t>
            </a:r>
            <a:r>
              <a:rPr lang="en-US" altLang="en-US" sz="1800" baseline="-25000">
                <a:sym typeface="Symbol" panose="05050102010706020507" pitchFamily="18" charset="2"/>
              </a:rPr>
              <a:t>3</a:t>
            </a:r>
            <a:r>
              <a:rPr lang="en-US" altLang="en-US" sz="1800">
                <a:sym typeface="Symbol" panose="05050102010706020507" pitchFamily="18" charset="2"/>
              </a:rPr>
              <a:t>Sn magnets).</a:t>
            </a:r>
          </a:p>
          <a:p>
            <a:pPr>
              <a:lnSpc>
                <a:spcPct val="90000"/>
              </a:lnSpc>
            </a:pPr>
            <a:endParaRPr lang="en-US" altLang="en-US" sz="2000">
              <a:sym typeface="Symbol" panose="05050102010706020507" pitchFamily="18" charset="2"/>
            </a:endParaRPr>
          </a:p>
          <a:p>
            <a:pPr>
              <a:lnSpc>
                <a:spcPct val="90000"/>
              </a:lnSpc>
            </a:pPr>
            <a:endParaRPr lang="en-US" altLang="en-US" sz="2000" baseline="30000">
              <a:sym typeface="Symbol" panose="05050102010706020507" pitchFamily="18" charset="2"/>
            </a:endParaRPr>
          </a:p>
        </p:txBody>
      </p:sp>
      <p:sp>
        <p:nvSpPr>
          <p:cNvPr id="36868" name="Rectangle 6">
            <a:extLst>
              <a:ext uri="{FF2B5EF4-FFF2-40B4-BE49-F238E27FC236}">
                <a16:creationId xmlns:a16="http://schemas.microsoft.com/office/drawing/2014/main" id="{F76DDA99-607F-42DB-BD75-464D45B0423D}"/>
              </a:ext>
            </a:extLst>
          </p:cNvPr>
          <p:cNvSpPr>
            <a:spLocks noGrp="1" noChangeArrowheads="1"/>
          </p:cNvSpPr>
          <p:nvPr>
            <p:ph type="body" sz="half" idx="2"/>
          </p:nvPr>
        </p:nvSpPr>
        <p:spPr/>
        <p:txBody>
          <a:bodyPr/>
          <a:lstStyle/>
          <a:p>
            <a:pPr>
              <a:lnSpc>
                <a:spcPct val="90000"/>
              </a:lnSpc>
            </a:pPr>
            <a:endParaRPr lang="en-US" altLang="en-US" sz="2000"/>
          </a:p>
        </p:txBody>
      </p:sp>
      <p:pic>
        <p:nvPicPr>
          <p:cNvPr id="36869" name="Picture 4" descr="quench_energy_density">
            <a:extLst>
              <a:ext uri="{FF2B5EF4-FFF2-40B4-BE49-F238E27FC236}">
                <a16:creationId xmlns:a16="http://schemas.microsoft.com/office/drawing/2014/main" id="{9A4088F7-D161-4237-A5DE-975C884EB3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5650" y="1858963"/>
            <a:ext cx="43656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 Box 5">
            <a:extLst>
              <a:ext uri="{FF2B5EF4-FFF2-40B4-BE49-F238E27FC236}">
                <a16:creationId xmlns:a16="http://schemas.microsoft.com/office/drawing/2014/main" id="{CC6DB1C1-6786-4A7B-8774-7BB59E316A43}"/>
              </a:ext>
            </a:extLst>
          </p:cNvPr>
          <p:cNvSpPr txBox="1">
            <a:spLocks noChangeArrowheads="1"/>
          </p:cNvSpPr>
          <p:nvPr/>
        </p:nvSpPr>
        <p:spPr bwMode="auto">
          <a:xfrm>
            <a:off x="7758113" y="1665288"/>
            <a:ext cx="1004887"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60000"/>
              <a:buBlip>
                <a:blip r:embed="rId3"/>
              </a:buBlip>
              <a:defRPr sz="2400">
                <a:solidFill>
                  <a:schemeClr val="tx1"/>
                </a:solidFill>
                <a:latin typeface="Book Antiqua" panose="02040602050305030304" pitchFamily="18" charset="0"/>
              </a:defRPr>
            </a:lvl1pPr>
            <a:lvl2pPr marL="742950" indent="-285750">
              <a:spcBef>
                <a:spcPct val="20000"/>
              </a:spcBef>
              <a:buSzPct val="60000"/>
              <a:buBlip>
                <a:blip r:embed="rId4"/>
              </a:buBlip>
              <a:defRPr sz="2000">
                <a:solidFill>
                  <a:schemeClr val="tx1"/>
                </a:solidFill>
                <a:latin typeface="Book Antiqua" panose="02040602050305030304" pitchFamily="18" charset="0"/>
              </a:defRPr>
            </a:lvl2pPr>
            <a:lvl3pPr marL="1143000" indent="-228600">
              <a:spcBef>
                <a:spcPct val="20000"/>
              </a:spcBef>
              <a:buSzPct val="60000"/>
              <a:buBlip>
                <a:blip r:embed="rId5"/>
              </a:buBlip>
              <a:defRPr>
                <a:solidFill>
                  <a:schemeClr val="tx1"/>
                </a:solidFill>
                <a:latin typeface="Book Antiqua" panose="02040602050305030304" pitchFamily="18" charset="0"/>
              </a:defRPr>
            </a:lvl3pPr>
            <a:lvl4pPr marL="1600200" indent="-228600">
              <a:spcBef>
                <a:spcPct val="20000"/>
              </a:spcBef>
              <a:buSzPct val="60000"/>
              <a:buBlip>
                <a:blip r:embed="rId6"/>
              </a:buBlip>
              <a:defRPr sz="1600">
                <a:solidFill>
                  <a:schemeClr val="tx1"/>
                </a:solidFill>
                <a:latin typeface="Book Antiqua" panose="02040602050305030304" pitchFamily="18" charset="0"/>
              </a:defRPr>
            </a:lvl4pPr>
            <a:lvl5pPr marL="2057400" indent="-228600">
              <a:spcBef>
                <a:spcPct val="20000"/>
              </a:spcBef>
              <a:buSzPct val="60000"/>
              <a:buBlip>
                <a:blip r:embed="rId7"/>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9pPr>
          </a:lstStyle>
          <a:p>
            <a:pPr eaLnBrk="1" hangingPunct="1">
              <a:spcBef>
                <a:spcPct val="0"/>
              </a:spcBef>
              <a:buSzTx/>
              <a:buFontTx/>
              <a:buNone/>
            </a:pPr>
            <a:r>
              <a:rPr lang="en-US" altLang="en-US" sz="1000">
                <a:latin typeface="Arial" panose="020B0604020202020204" pitchFamily="34" charset="0"/>
              </a:rPr>
              <a:t>M. Wilson, [2]</a:t>
            </a:r>
          </a:p>
        </p:txBody>
      </p:sp>
      <p:sp>
        <p:nvSpPr>
          <p:cNvPr id="36871" name="Footer Placeholder 8">
            <a:extLst>
              <a:ext uri="{FF2B5EF4-FFF2-40B4-BE49-F238E27FC236}">
                <a16:creationId xmlns:a16="http://schemas.microsoft.com/office/drawing/2014/main" id="{70C5A1C1-F2E7-4CA1-967A-20FAF82C4FC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3"/>
              </a:buBlip>
              <a:defRPr sz="2400">
                <a:solidFill>
                  <a:schemeClr val="tx1"/>
                </a:solidFill>
                <a:latin typeface="Book Antiqua" panose="02040602050305030304" pitchFamily="18" charset="0"/>
              </a:defRPr>
            </a:lvl1pPr>
            <a:lvl2pPr marL="742950" indent="-285750">
              <a:spcBef>
                <a:spcPct val="20000"/>
              </a:spcBef>
              <a:buSzPct val="60000"/>
              <a:buBlip>
                <a:blip r:embed="rId4"/>
              </a:buBlip>
              <a:defRPr sz="2000">
                <a:solidFill>
                  <a:schemeClr val="tx1"/>
                </a:solidFill>
                <a:latin typeface="Book Antiqua" panose="02040602050305030304" pitchFamily="18" charset="0"/>
              </a:defRPr>
            </a:lvl2pPr>
            <a:lvl3pPr marL="1143000" indent="-228600">
              <a:spcBef>
                <a:spcPct val="20000"/>
              </a:spcBef>
              <a:buSzPct val="60000"/>
              <a:buBlip>
                <a:blip r:embed="rId5"/>
              </a:buBlip>
              <a:defRPr>
                <a:solidFill>
                  <a:schemeClr val="tx1"/>
                </a:solidFill>
                <a:latin typeface="Book Antiqua" panose="02040602050305030304" pitchFamily="18" charset="0"/>
              </a:defRPr>
            </a:lvl3pPr>
            <a:lvl4pPr marL="1600200" indent="-228600">
              <a:spcBef>
                <a:spcPct val="20000"/>
              </a:spcBef>
              <a:buSzPct val="60000"/>
              <a:buBlip>
                <a:blip r:embed="rId6"/>
              </a:buBlip>
              <a:defRPr sz="1600">
                <a:solidFill>
                  <a:schemeClr val="tx1"/>
                </a:solidFill>
                <a:latin typeface="Book Antiqua" panose="02040602050305030304" pitchFamily="18" charset="0"/>
              </a:defRPr>
            </a:lvl4pPr>
            <a:lvl5pPr marL="2057400" indent="-228600">
              <a:spcBef>
                <a:spcPct val="20000"/>
              </a:spcBef>
              <a:buSzPct val="60000"/>
              <a:buBlip>
                <a:blip r:embed="rId7"/>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Degradation and training II</a:t>
            </a:r>
          </a:p>
        </p:txBody>
      </p:sp>
      <p:sp>
        <p:nvSpPr>
          <p:cNvPr id="36872" name="Date Placeholder 7">
            <a:extLst>
              <a:ext uri="{FF2B5EF4-FFF2-40B4-BE49-F238E27FC236}">
                <a16:creationId xmlns:a16="http://schemas.microsoft.com/office/drawing/2014/main" id="{FA8BC3BE-ABF9-4FB5-A278-83894E31E49A}"/>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3"/>
              </a:buBlip>
              <a:defRPr sz="2400">
                <a:solidFill>
                  <a:schemeClr val="tx1"/>
                </a:solidFill>
                <a:latin typeface="Book Antiqua" panose="02040602050305030304" pitchFamily="18" charset="0"/>
              </a:defRPr>
            </a:lvl1pPr>
            <a:lvl2pPr marL="742950" indent="-285750">
              <a:spcBef>
                <a:spcPct val="20000"/>
              </a:spcBef>
              <a:buSzPct val="60000"/>
              <a:buBlip>
                <a:blip r:embed="rId4"/>
              </a:buBlip>
              <a:defRPr sz="2000">
                <a:solidFill>
                  <a:schemeClr val="tx1"/>
                </a:solidFill>
                <a:latin typeface="Book Antiqua" panose="02040602050305030304" pitchFamily="18" charset="0"/>
              </a:defRPr>
            </a:lvl2pPr>
            <a:lvl3pPr marL="1143000" indent="-228600">
              <a:spcBef>
                <a:spcPct val="20000"/>
              </a:spcBef>
              <a:buSzPct val="60000"/>
              <a:buBlip>
                <a:blip r:embed="rId5"/>
              </a:buBlip>
              <a:defRPr>
                <a:solidFill>
                  <a:schemeClr val="tx1"/>
                </a:solidFill>
                <a:latin typeface="Book Antiqua" panose="02040602050305030304" pitchFamily="18" charset="0"/>
              </a:defRPr>
            </a:lvl3pPr>
            <a:lvl4pPr marL="1600200" indent="-228600">
              <a:spcBef>
                <a:spcPct val="20000"/>
              </a:spcBef>
              <a:buSzPct val="60000"/>
              <a:buBlip>
                <a:blip r:embed="rId6"/>
              </a:buBlip>
              <a:defRPr sz="1600">
                <a:solidFill>
                  <a:schemeClr val="tx1"/>
                </a:solidFill>
                <a:latin typeface="Book Antiqua" panose="02040602050305030304" pitchFamily="18" charset="0"/>
              </a:defRPr>
            </a:lvl4pPr>
            <a:lvl5pPr marL="2057400" indent="-228600">
              <a:spcBef>
                <a:spcPct val="20000"/>
              </a:spcBef>
              <a:buSzPct val="60000"/>
              <a:buBlip>
                <a:blip r:embed="rId7"/>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36873" name="Slide Number Placeholder 10">
            <a:extLst>
              <a:ext uri="{FF2B5EF4-FFF2-40B4-BE49-F238E27FC236}">
                <a16:creationId xmlns:a16="http://schemas.microsoft.com/office/drawing/2014/main" id="{F87A6978-2D13-435C-9D92-3A77C631081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3"/>
              </a:buBlip>
              <a:defRPr sz="2400">
                <a:solidFill>
                  <a:schemeClr val="tx1"/>
                </a:solidFill>
                <a:latin typeface="Book Antiqua" panose="02040602050305030304" pitchFamily="18" charset="0"/>
              </a:defRPr>
            </a:lvl1pPr>
            <a:lvl2pPr marL="742950" indent="-285750">
              <a:spcBef>
                <a:spcPct val="20000"/>
              </a:spcBef>
              <a:buSzPct val="60000"/>
              <a:buBlip>
                <a:blip r:embed="rId4"/>
              </a:buBlip>
              <a:defRPr sz="2000">
                <a:solidFill>
                  <a:schemeClr val="tx1"/>
                </a:solidFill>
                <a:latin typeface="Book Antiqua" panose="02040602050305030304" pitchFamily="18" charset="0"/>
              </a:defRPr>
            </a:lvl2pPr>
            <a:lvl3pPr marL="1143000" indent="-228600">
              <a:spcBef>
                <a:spcPct val="20000"/>
              </a:spcBef>
              <a:buSzPct val="60000"/>
              <a:buBlip>
                <a:blip r:embed="rId5"/>
              </a:buBlip>
              <a:defRPr>
                <a:solidFill>
                  <a:schemeClr val="tx1"/>
                </a:solidFill>
                <a:latin typeface="Book Antiqua" panose="02040602050305030304" pitchFamily="18" charset="0"/>
              </a:defRPr>
            </a:lvl3pPr>
            <a:lvl4pPr marL="1600200" indent="-228600">
              <a:spcBef>
                <a:spcPct val="20000"/>
              </a:spcBef>
              <a:buSzPct val="60000"/>
              <a:buBlip>
                <a:blip r:embed="rId6"/>
              </a:buBlip>
              <a:defRPr sz="1600">
                <a:solidFill>
                  <a:schemeClr val="tx1"/>
                </a:solidFill>
                <a:latin typeface="Book Antiqua" panose="02040602050305030304" pitchFamily="18" charset="0"/>
              </a:defRPr>
            </a:lvl4pPr>
            <a:lvl5pPr marL="2057400" indent="-228600">
              <a:spcBef>
                <a:spcPct val="20000"/>
              </a:spcBef>
              <a:buSzPct val="60000"/>
              <a:buBlip>
                <a:blip r:embed="rId7"/>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9pPr>
          </a:lstStyle>
          <a:p>
            <a:pPr>
              <a:spcBef>
                <a:spcPct val="0"/>
              </a:spcBef>
              <a:buSzTx/>
              <a:buFontTx/>
              <a:buNone/>
            </a:pPr>
            <a:fld id="{32230690-B18D-4DD3-AEF2-649D5CCF254A}" type="slidenum">
              <a:rPr lang="en-US" altLang="en-US" sz="1000" smtClean="0">
                <a:solidFill>
                  <a:schemeClr val="accent1"/>
                </a:solidFill>
              </a:rPr>
              <a:pPr>
                <a:spcBef>
                  <a:spcPct val="0"/>
                </a:spcBef>
                <a:buSzTx/>
                <a:buFontTx/>
                <a:buNone/>
              </a:pPr>
              <a:t>28</a:t>
            </a:fld>
            <a:endParaRPr lang="en-US" altLang="en-US" sz="1000">
              <a:solidFill>
                <a:schemeClr val="accent1"/>
              </a:solidFill>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A2AB7DAC-EE09-4169-98FF-A849E95E569A}"/>
              </a:ext>
            </a:extLst>
          </p:cNvPr>
          <p:cNvSpPr>
            <a:spLocks noGrp="1" noChangeArrowheads="1"/>
          </p:cNvSpPr>
          <p:nvPr>
            <p:ph type="title"/>
          </p:nvPr>
        </p:nvSpPr>
        <p:spPr/>
        <p:txBody>
          <a:bodyPr/>
          <a:lstStyle/>
          <a:p>
            <a:r>
              <a:rPr lang="en-US" altLang="en-US"/>
              <a:t>Outline</a:t>
            </a:r>
          </a:p>
        </p:txBody>
      </p:sp>
      <p:sp>
        <p:nvSpPr>
          <p:cNvPr id="37891" name="Rectangle 3">
            <a:extLst>
              <a:ext uri="{FF2B5EF4-FFF2-40B4-BE49-F238E27FC236}">
                <a16:creationId xmlns:a16="http://schemas.microsoft.com/office/drawing/2014/main" id="{40E552DC-82BC-4CBF-B90D-A1A22D1DB0B0}"/>
              </a:ext>
            </a:extLst>
          </p:cNvPr>
          <p:cNvSpPr>
            <a:spLocks noGrp="1" noChangeArrowheads="1"/>
          </p:cNvSpPr>
          <p:nvPr>
            <p:ph type="body" idx="1"/>
          </p:nvPr>
        </p:nvSpPr>
        <p:spPr/>
        <p:txBody>
          <a:bodyPr/>
          <a:lstStyle/>
          <a:p>
            <a:pPr marL="457200" indent="-457200">
              <a:buSzTx/>
              <a:buFontTx/>
              <a:buAutoNum type="arabicPeriod"/>
            </a:pPr>
            <a:r>
              <a:rPr lang="en-US" altLang="en-US"/>
              <a:t>Introduction</a:t>
            </a:r>
          </a:p>
          <a:p>
            <a:pPr marL="457200" indent="-457200">
              <a:buSzTx/>
              <a:buFontTx/>
              <a:buAutoNum type="arabicPeriod"/>
            </a:pPr>
            <a:r>
              <a:rPr lang="en-US" altLang="en-US"/>
              <a:t>Degradation or energy deposited quenches?</a:t>
            </a:r>
          </a:p>
          <a:p>
            <a:pPr marL="838200" lvl="1" indent="-381000">
              <a:buSzTx/>
              <a:buFontTx/>
              <a:buNone/>
            </a:pPr>
            <a:r>
              <a:rPr lang="en-US" altLang="en-US"/>
              <a:t>Ramp-rate dependence studies</a:t>
            </a:r>
          </a:p>
          <a:p>
            <a:pPr marL="838200" lvl="1" indent="-381000">
              <a:buSzTx/>
              <a:buFontTx/>
              <a:buNone/>
            </a:pPr>
            <a:r>
              <a:rPr lang="en-US" altLang="en-US"/>
              <a:t>Temperature dependence studies</a:t>
            </a:r>
          </a:p>
          <a:p>
            <a:pPr marL="838200" lvl="1" indent="-381000">
              <a:buSzTx/>
              <a:buFontTx/>
              <a:buNone/>
            </a:pPr>
            <a:r>
              <a:rPr lang="en-US" altLang="en-US"/>
              <a:t>Voltage signal studies</a:t>
            </a:r>
          </a:p>
          <a:p>
            <a:pPr marL="457200" indent="-457200">
              <a:buSzTx/>
              <a:buFontTx/>
              <a:buAutoNum type="arabicPeriod"/>
            </a:pPr>
            <a:r>
              <a:rPr lang="en-US" altLang="en-US"/>
              <a:t>Training</a:t>
            </a:r>
          </a:p>
          <a:p>
            <a:pPr marL="838200" lvl="1" indent="-381000">
              <a:buSzTx/>
              <a:buFontTx/>
              <a:buAutoNum type="arabicPeriod"/>
            </a:pPr>
            <a:r>
              <a:rPr lang="en-US" altLang="en-US"/>
              <a:t>Definition</a:t>
            </a:r>
          </a:p>
          <a:p>
            <a:pPr marL="838200" lvl="1" indent="-381000">
              <a:buSzTx/>
              <a:buFontTx/>
              <a:buAutoNum type="arabicPeriod"/>
            </a:pPr>
            <a:r>
              <a:rPr lang="en-US" altLang="en-US"/>
              <a:t>Causes</a:t>
            </a:r>
          </a:p>
          <a:p>
            <a:pPr marL="457200" indent="-457200">
              <a:buSzTx/>
              <a:buFontTx/>
              <a:buAutoNum type="arabicPeriod"/>
            </a:pPr>
            <a:r>
              <a:rPr lang="en-US" altLang="en-US"/>
              <a:t>Frictional motion</a:t>
            </a:r>
          </a:p>
          <a:p>
            <a:pPr marL="457200" indent="-457200">
              <a:buSzTx/>
              <a:buFontTx/>
              <a:buAutoNum type="arabicPeriod"/>
            </a:pPr>
            <a:r>
              <a:rPr lang="en-US" altLang="en-US"/>
              <a:t>Epoxy failure</a:t>
            </a:r>
          </a:p>
          <a:p>
            <a:pPr marL="457200" indent="-457200">
              <a:buSzTx/>
              <a:buFontTx/>
              <a:buAutoNum type="arabicPeriod"/>
            </a:pPr>
            <a:r>
              <a:rPr lang="en-US" altLang="en-US" b="1" u="sng">
                <a:solidFill>
                  <a:srgbClr val="FF0000"/>
                </a:solidFill>
              </a:rPr>
              <a:t>Overview of training performance</a:t>
            </a:r>
          </a:p>
          <a:p>
            <a:pPr marL="457200" indent="-457200">
              <a:buSzTx/>
              <a:buFontTx/>
              <a:buAutoNum type="arabicPeriod"/>
            </a:pPr>
            <a:r>
              <a:rPr lang="en-US" altLang="en-US"/>
              <a:t>Conclusions</a:t>
            </a:r>
            <a:endParaRPr lang="en-US" altLang="en-US" b="1" u="sng"/>
          </a:p>
          <a:p>
            <a:pPr marL="838200" lvl="1" indent="-381000">
              <a:buSzTx/>
              <a:buFontTx/>
              <a:buAutoNum type="arabicPeriod"/>
            </a:pPr>
            <a:endParaRPr lang="en-US" altLang="en-US"/>
          </a:p>
        </p:txBody>
      </p:sp>
      <p:sp>
        <p:nvSpPr>
          <p:cNvPr id="37892" name="Footer Placeholder 5">
            <a:extLst>
              <a:ext uri="{FF2B5EF4-FFF2-40B4-BE49-F238E27FC236}">
                <a16:creationId xmlns:a16="http://schemas.microsoft.com/office/drawing/2014/main" id="{3852ED14-9FB9-4DD7-8D1B-EDA73918363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5"/>
              </a:buBlip>
              <a:defRPr sz="1600">
                <a:solidFill>
                  <a:schemeClr val="tx1"/>
                </a:solidFill>
                <a:latin typeface="Book Antiqua" panose="02040602050305030304" pitchFamily="18" charset="0"/>
              </a:defRPr>
            </a:lvl4pPr>
            <a:lvl5pPr marL="2057400" indent="-228600">
              <a:spcBef>
                <a:spcPct val="20000"/>
              </a:spcBef>
              <a:buSzPct val="60000"/>
              <a:buBlip>
                <a:blip r:embed="rId6"/>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Degradation and training II</a:t>
            </a:r>
          </a:p>
        </p:txBody>
      </p:sp>
      <p:sp>
        <p:nvSpPr>
          <p:cNvPr id="37893" name="Date Placeholder 4">
            <a:extLst>
              <a:ext uri="{FF2B5EF4-FFF2-40B4-BE49-F238E27FC236}">
                <a16:creationId xmlns:a16="http://schemas.microsoft.com/office/drawing/2014/main" id="{3CBF65F4-DB10-48DE-BF1C-85D3154E0A34}"/>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5"/>
              </a:buBlip>
              <a:defRPr sz="1600">
                <a:solidFill>
                  <a:schemeClr val="tx1"/>
                </a:solidFill>
                <a:latin typeface="Book Antiqua" panose="02040602050305030304" pitchFamily="18" charset="0"/>
              </a:defRPr>
            </a:lvl4pPr>
            <a:lvl5pPr marL="2057400" indent="-228600">
              <a:spcBef>
                <a:spcPct val="20000"/>
              </a:spcBef>
              <a:buSzPct val="60000"/>
              <a:buBlip>
                <a:blip r:embed="rId6"/>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37894" name="Slide Number Placeholder 7">
            <a:extLst>
              <a:ext uri="{FF2B5EF4-FFF2-40B4-BE49-F238E27FC236}">
                <a16:creationId xmlns:a16="http://schemas.microsoft.com/office/drawing/2014/main" id="{95975BAD-2D80-40C8-971F-ACF3580603F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5"/>
              </a:buBlip>
              <a:defRPr sz="1600">
                <a:solidFill>
                  <a:schemeClr val="tx1"/>
                </a:solidFill>
                <a:latin typeface="Book Antiqua" panose="02040602050305030304" pitchFamily="18" charset="0"/>
              </a:defRPr>
            </a:lvl4pPr>
            <a:lvl5pPr marL="2057400" indent="-228600">
              <a:spcBef>
                <a:spcPct val="20000"/>
              </a:spcBef>
              <a:buSzPct val="60000"/>
              <a:buBlip>
                <a:blip r:embed="rId6"/>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9pPr>
          </a:lstStyle>
          <a:p>
            <a:pPr>
              <a:spcBef>
                <a:spcPct val="0"/>
              </a:spcBef>
              <a:buSzTx/>
              <a:buFontTx/>
              <a:buNone/>
            </a:pPr>
            <a:fld id="{90BA2A3D-802E-487E-A1E0-C5B22F8268AB}" type="slidenum">
              <a:rPr lang="en-US" altLang="en-US" sz="1000" smtClean="0">
                <a:solidFill>
                  <a:schemeClr val="accent1"/>
                </a:solidFill>
              </a:rPr>
              <a:pPr>
                <a:spcBef>
                  <a:spcPct val="0"/>
                </a:spcBef>
                <a:buSzTx/>
                <a:buFontTx/>
                <a:buNone/>
              </a:pPr>
              <a:t>29</a:t>
            </a:fld>
            <a:endParaRPr lang="en-US" altLang="en-US" sz="1000">
              <a:solidFill>
                <a:schemeClr val="accent1"/>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2210087-7CDB-4CDD-AA4C-8A387B680A40}"/>
              </a:ext>
            </a:extLst>
          </p:cNvPr>
          <p:cNvSpPr>
            <a:spLocks noGrp="1" noChangeArrowheads="1"/>
          </p:cNvSpPr>
          <p:nvPr>
            <p:ph type="title"/>
          </p:nvPr>
        </p:nvSpPr>
        <p:spPr/>
        <p:txBody>
          <a:bodyPr/>
          <a:lstStyle/>
          <a:p>
            <a:r>
              <a:rPr lang="en-US" altLang="en-US"/>
              <a:t>References</a:t>
            </a:r>
          </a:p>
        </p:txBody>
      </p:sp>
      <p:sp>
        <p:nvSpPr>
          <p:cNvPr id="1198083" name="Rectangle 3">
            <a:extLst>
              <a:ext uri="{FF2B5EF4-FFF2-40B4-BE49-F238E27FC236}">
                <a16:creationId xmlns:a16="http://schemas.microsoft.com/office/drawing/2014/main" id="{E5105CFF-8C55-487D-8F6B-91E871EC93A2}"/>
              </a:ext>
            </a:extLst>
          </p:cNvPr>
          <p:cNvSpPr>
            <a:spLocks noGrp="1" noChangeArrowheads="1"/>
          </p:cNvSpPr>
          <p:nvPr>
            <p:ph type="body" idx="1"/>
          </p:nvPr>
        </p:nvSpPr>
        <p:spPr/>
        <p:txBody>
          <a:bodyPr>
            <a:normAutofit lnSpcReduction="10000"/>
          </a:bodyPr>
          <a:lstStyle/>
          <a:p>
            <a:pPr marL="457200" indent="-457200">
              <a:lnSpc>
                <a:spcPct val="80000"/>
              </a:lnSpc>
              <a:buSzTx/>
              <a:buFontTx/>
              <a:buNone/>
              <a:defRPr/>
            </a:pPr>
            <a:r>
              <a:rPr lang="en-US" sz="1600" dirty="0"/>
              <a:t>[1]		H. </a:t>
            </a:r>
            <a:r>
              <a:rPr lang="en-US" sz="1600" dirty="0" err="1"/>
              <a:t>Brechna</a:t>
            </a:r>
            <a:r>
              <a:rPr lang="en-US" sz="1600" dirty="0"/>
              <a:t> and P. </a:t>
            </a:r>
            <a:r>
              <a:rPr lang="en-US" sz="1600" dirty="0" err="1"/>
              <a:t>Turowsky</a:t>
            </a:r>
            <a:r>
              <a:rPr lang="en-US" sz="1600" dirty="0"/>
              <a:t>, “</a:t>
            </a:r>
            <a:r>
              <a:rPr lang="en-US" sz="1600" dirty="0">
                <a:solidFill>
                  <a:srgbClr val="FF0000"/>
                </a:solidFill>
              </a:rPr>
              <a:t>Training and degradation phenomena in 	superconducting magnets</a:t>
            </a:r>
            <a:r>
              <a:rPr lang="en-US" sz="1600" dirty="0"/>
              <a:t>”, proceedings of the 6th International Conference on 	Magnet Technology, 1978. p. 597.</a:t>
            </a:r>
          </a:p>
          <a:p>
            <a:pPr marL="457200" indent="-457200">
              <a:lnSpc>
                <a:spcPct val="80000"/>
              </a:lnSpc>
              <a:buSzTx/>
              <a:buFontTx/>
              <a:buNone/>
              <a:defRPr/>
            </a:pPr>
            <a:r>
              <a:rPr lang="en-US" sz="1600" dirty="0"/>
              <a:t>[2]		A. </a:t>
            </a:r>
            <a:r>
              <a:rPr lang="en-US" sz="1600" dirty="0" err="1"/>
              <a:t>Tollestrup</a:t>
            </a:r>
            <a:r>
              <a:rPr lang="en-US" sz="1600" dirty="0"/>
              <a:t>, “</a:t>
            </a:r>
            <a:r>
              <a:rPr lang="en-US" sz="1600" i="1" dirty="0">
                <a:solidFill>
                  <a:srgbClr val="FF0000"/>
                </a:solidFill>
              </a:rPr>
              <a:t>Care and training in superconducting magnets</a:t>
            </a:r>
            <a:r>
              <a:rPr lang="en-US" sz="1600" dirty="0"/>
              <a:t>”, IEEE Trans. </a:t>
            </a:r>
            <a:r>
              <a:rPr lang="en-US" sz="1600" dirty="0" err="1"/>
              <a:t>Magn</a:t>
            </a:r>
            <a:r>
              <a:rPr lang="en-US" sz="1600" dirty="0"/>
              <a:t>., 	Vol. 	MAG-17, No. 1, January 1981, p. 863-872.</a:t>
            </a:r>
          </a:p>
          <a:p>
            <a:pPr marL="457200" indent="-457200">
              <a:lnSpc>
                <a:spcPct val="80000"/>
              </a:lnSpc>
              <a:buSzTx/>
              <a:buFontTx/>
              <a:buNone/>
              <a:defRPr/>
            </a:pPr>
            <a:r>
              <a:rPr lang="en-US" sz="1600" dirty="0"/>
              <a:t>[3]		O. Tsukamoto and Y. </a:t>
            </a:r>
            <a:r>
              <a:rPr lang="en-US" sz="1600" dirty="0" err="1"/>
              <a:t>Iwasa</a:t>
            </a:r>
            <a:r>
              <a:rPr lang="en-US" sz="1600" dirty="0"/>
              <a:t>, “</a:t>
            </a:r>
            <a:r>
              <a:rPr lang="en-US" sz="1600" i="1" dirty="0">
                <a:solidFill>
                  <a:srgbClr val="FF0000"/>
                </a:solidFill>
              </a:rPr>
              <a:t>Sources of acoustic emission in superconducting 	magnets</a:t>
            </a:r>
            <a:r>
              <a:rPr lang="en-US" sz="1600" dirty="0"/>
              <a:t>”, J. Appl. Phys. 54, 997 (1983).</a:t>
            </a:r>
          </a:p>
          <a:p>
            <a:pPr marL="457200" indent="-457200">
              <a:lnSpc>
                <a:spcPct val="80000"/>
              </a:lnSpc>
              <a:buSzTx/>
              <a:buFontTx/>
              <a:buNone/>
              <a:defRPr/>
            </a:pPr>
            <a:r>
              <a:rPr lang="en-US" sz="1600" dirty="0"/>
              <a:t>[4]		Y. </a:t>
            </a:r>
            <a:r>
              <a:rPr lang="en-US" sz="1600" dirty="0" err="1"/>
              <a:t>Iwasa</a:t>
            </a:r>
            <a:r>
              <a:rPr lang="en-US" sz="1600" dirty="0"/>
              <a:t>, “</a:t>
            </a:r>
            <a:r>
              <a:rPr lang="en-US" sz="1600" i="1" dirty="0">
                <a:solidFill>
                  <a:srgbClr val="FF0000"/>
                </a:solidFill>
              </a:rPr>
              <a:t>Mechanical disturbances in superconducting magnets – A review</a:t>
            </a:r>
            <a:r>
              <a:rPr lang="en-US" sz="1600" dirty="0"/>
              <a:t>”, IEEE 	Trans. </a:t>
            </a:r>
            <a:r>
              <a:rPr lang="en-US" sz="1600" dirty="0" err="1"/>
              <a:t>Magn</a:t>
            </a:r>
            <a:r>
              <a:rPr lang="en-US" sz="1600" dirty="0"/>
              <a:t>., Vol. 28, No. 1, January 1992, p. 113-120.</a:t>
            </a:r>
          </a:p>
          <a:p>
            <a:pPr marL="457200" indent="-457200">
              <a:lnSpc>
                <a:spcPct val="80000"/>
              </a:lnSpc>
              <a:buFontTx/>
              <a:buNone/>
              <a:defRPr/>
            </a:pPr>
            <a:r>
              <a:rPr lang="en-US" sz="1600" dirty="0"/>
              <a:t>[5]		H. Maeda, “</a:t>
            </a:r>
            <a:r>
              <a:rPr lang="en-US" sz="1600" i="1" dirty="0">
                <a:solidFill>
                  <a:srgbClr val="FF0000"/>
                </a:solidFill>
              </a:rPr>
              <a:t>The mechanism of frictional motion and its effects at 4.2 K in 	superconducting magnet winding models</a:t>
            </a:r>
            <a:r>
              <a:rPr lang="en-US" sz="1600" dirty="0"/>
              <a:t>”, Cryogenics 22, 287 (1982).</a:t>
            </a:r>
          </a:p>
          <a:p>
            <a:pPr marL="457200" indent="-457200">
              <a:lnSpc>
                <a:spcPct val="80000"/>
              </a:lnSpc>
              <a:buSzTx/>
              <a:buFontTx/>
              <a:buNone/>
              <a:defRPr/>
            </a:pPr>
            <a:r>
              <a:rPr lang="en-US" sz="1600" dirty="0"/>
              <a:t>[6] 		M. Wilson, “</a:t>
            </a:r>
            <a:r>
              <a:rPr lang="en-US" sz="1600" i="1" dirty="0">
                <a:solidFill>
                  <a:srgbClr val="FF0000"/>
                </a:solidFill>
              </a:rPr>
              <a:t>Superconducting magnets</a:t>
            </a:r>
            <a:r>
              <a:rPr lang="en-US" sz="1600" dirty="0"/>
              <a:t>”, Oxford UK: Clarendon Press, 1983.</a:t>
            </a:r>
          </a:p>
          <a:p>
            <a:pPr marL="457200" indent="-457200">
              <a:lnSpc>
                <a:spcPct val="80000"/>
              </a:lnSpc>
              <a:buSzTx/>
              <a:buFontTx/>
              <a:buNone/>
              <a:defRPr/>
            </a:pPr>
            <a:r>
              <a:rPr lang="en-US" sz="1600" dirty="0"/>
              <a:t>[7]		A. </a:t>
            </a:r>
            <a:r>
              <a:rPr lang="en-US" sz="1600" dirty="0" err="1"/>
              <a:t>Devred</a:t>
            </a:r>
            <a:r>
              <a:rPr lang="en-US" sz="1600" dirty="0"/>
              <a:t>, “</a:t>
            </a:r>
            <a:r>
              <a:rPr lang="en-US" sz="1600" i="1" dirty="0">
                <a:solidFill>
                  <a:srgbClr val="FF0000"/>
                </a:solidFill>
              </a:rPr>
              <a:t>Quench origins</a:t>
            </a:r>
            <a:r>
              <a:rPr lang="en-US" sz="1600" dirty="0"/>
              <a:t>”, AIP Conference Proceedings 249, edited by M. Month 	and M. </a:t>
            </a:r>
            <a:r>
              <a:rPr lang="en-US" sz="1600" dirty="0" err="1"/>
              <a:t>Dienes</a:t>
            </a:r>
            <a:r>
              <a:rPr lang="en-US" sz="1600" dirty="0"/>
              <a:t>, 1992, p. 1309-1372.</a:t>
            </a:r>
          </a:p>
          <a:p>
            <a:pPr marL="457200" indent="-457200">
              <a:lnSpc>
                <a:spcPct val="80000"/>
              </a:lnSpc>
              <a:buSzTx/>
              <a:buFontTx/>
              <a:buNone/>
              <a:defRPr/>
            </a:pPr>
            <a:r>
              <a:rPr lang="en-US" sz="1600" dirty="0"/>
              <a:t>[8]		H.T. Edwards, “</a:t>
            </a:r>
            <a:r>
              <a:rPr lang="en-US" sz="1600" i="1" dirty="0">
                <a:solidFill>
                  <a:srgbClr val="FF0000"/>
                </a:solidFill>
              </a:rPr>
              <a:t>The </a:t>
            </a:r>
            <a:r>
              <a:rPr lang="en-US" sz="1600" i="1" dirty="0" err="1">
                <a:solidFill>
                  <a:srgbClr val="FF0000"/>
                </a:solidFill>
              </a:rPr>
              <a:t>Tevatron</a:t>
            </a:r>
            <a:r>
              <a:rPr lang="en-US" sz="1600" i="1" dirty="0">
                <a:solidFill>
                  <a:srgbClr val="FF0000"/>
                </a:solidFill>
              </a:rPr>
              <a:t> energy </a:t>
            </a:r>
            <a:r>
              <a:rPr lang="en-US" sz="1600" i="1" dirty="0" err="1">
                <a:solidFill>
                  <a:srgbClr val="FF0000"/>
                </a:solidFill>
              </a:rPr>
              <a:t>doubler</a:t>
            </a:r>
            <a:r>
              <a:rPr lang="en-US" sz="1600" i="1" dirty="0">
                <a:solidFill>
                  <a:srgbClr val="FF0000"/>
                </a:solidFill>
              </a:rPr>
              <a:t>: a superconducting accelerator</a:t>
            </a:r>
            <a:r>
              <a:rPr lang="en-US" sz="1600" dirty="0"/>
              <a:t>”, Ann. 	Rev.	 </a:t>
            </a:r>
            <a:r>
              <a:rPr lang="en-US" sz="1600" dirty="0" err="1"/>
              <a:t>Nucl</a:t>
            </a:r>
            <a:r>
              <a:rPr lang="en-US" sz="1600" dirty="0"/>
              <a:t>. Part. Sci. 1985, 35: 605 60.</a:t>
            </a:r>
          </a:p>
          <a:p>
            <a:pPr marL="457200" indent="-457200">
              <a:lnSpc>
                <a:spcPct val="80000"/>
              </a:lnSpc>
              <a:buSzTx/>
              <a:buFontTx/>
              <a:buNone/>
              <a:defRPr/>
            </a:pPr>
            <a:r>
              <a:rPr lang="en-US" sz="1600" dirty="0"/>
              <a:t>[9] 		S. Wolff, “</a:t>
            </a:r>
            <a:r>
              <a:rPr lang="en-US" sz="1600" i="1" dirty="0">
                <a:solidFill>
                  <a:srgbClr val="FF0000"/>
                </a:solidFill>
              </a:rPr>
              <a:t>Superconducting magnet design</a:t>
            </a:r>
            <a:r>
              <a:rPr lang="en-US" sz="1600" dirty="0"/>
              <a:t>”, AIP Conference Proceedings 249, edited 	by M. Month and M. </a:t>
            </a:r>
            <a:r>
              <a:rPr lang="en-US" sz="1600" dirty="0" err="1"/>
              <a:t>Dienes</a:t>
            </a:r>
            <a:r>
              <a:rPr lang="en-US" sz="1600" dirty="0"/>
              <a:t>, 1992, p. 1160-1197.</a:t>
            </a:r>
          </a:p>
          <a:p>
            <a:pPr marL="457200" indent="-457200">
              <a:lnSpc>
                <a:spcPct val="80000"/>
              </a:lnSpc>
              <a:buSzTx/>
              <a:buFontTx/>
              <a:buNone/>
              <a:defRPr/>
            </a:pPr>
            <a:r>
              <a:rPr lang="en-US" sz="1600" dirty="0"/>
              <a:t>[10] 		W. Nah, et al., “</a:t>
            </a:r>
            <a:r>
              <a:rPr lang="en-US" sz="1600" i="1" dirty="0">
                <a:solidFill>
                  <a:srgbClr val="FF0000"/>
                </a:solidFill>
              </a:rPr>
              <a:t>Quench characteristics of 5-cm-aperture, 15-m-long SSC dipole 	magnet prototypes</a:t>
            </a:r>
            <a:r>
              <a:rPr lang="en-US" sz="1600" dirty="0"/>
              <a:t>”, IEEE Trans. </a:t>
            </a:r>
            <a:r>
              <a:rPr lang="en-US" sz="1600" dirty="0" err="1"/>
              <a:t>Supercond</a:t>
            </a:r>
            <a:r>
              <a:rPr lang="en-US" sz="1600" dirty="0"/>
              <a:t>., Vol. 3,  Issue 1,  Part 4,  March 1993, p. 	658 – 661.</a:t>
            </a:r>
          </a:p>
          <a:p>
            <a:pPr marL="457200" indent="-457200">
              <a:lnSpc>
                <a:spcPct val="80000"/>
              </a:lnSpc>
              <a:buSzTx/>
              <a:buFontTx/>
              <a:buNone/>
              <a:defRPr/>
            </a:pPr>
            <a:r>
              <a:rPr lang="en-US" sz="1600" dirty="0"/>
              <a:t>[11]		A. Green, et al., “</a:t>
            </a:r>
            <a:r>
              <a:rPr lang="en-US" sz="1600" i="1" dirty="0">
                <a:solidFill>
                  <a:srgbClr val="FF0000"/>
                </a:solidFill>
              </a:rPr>
              <a:t>The magnet system of the Relativistic Heavy Ion Collider (RHIC</a:t>
            </a:r>
            <a:r>
              <a:rPr lang="en-US" sz="1600" dirty="0">
                <a:solidFill>
                  <a:srgbClr val="FF0000"/>
                </a:solidFill>
              </a:rPr>
              <a:t>)”, </a:t>
            </a:r>
            <a:r>
              <a:rPr lang="en-US" sz="1600" dirty="0"/>
              <a:t>	IEEE Trans. </a:t>
            </a:r>
            <a:r>
              <a:rPr lang="en-US" sz="1600" dirty="0" err="1"/>
              <a:t>Magn</a:t>
            </a:r>
            <a:r>
              <a:rPr lang="en-US" sz="1600" dirty="0"/>
              <a:t>., Vol. 32, No. 4, July 1996, p. 2041-2046.</a:t>
            </a:r>
          </a:p>
          <a:p>
            <a:pPr marL="457200" indent="-457200">
              <a:lnSpc>
                <a:spcPct val="80000"/>
              </a:lnSpc>
              <a:buSzTx/>
              <a:buFontTx/>
              <a:buNone/>
              <a:defRPr/>
            </a:pPr>
            <a:r>
              <a:rPr lang="en-US" sz="1600" dirty="0"/>
              <a:t>[12] 		L. Rossi, “</a:t>
            </a:r>
            <a:r>
              <a:rPr lang="en-US" sz="1600" i="1" dirty="0">
                <a:solidFill>
                  <a:srgbClr val="FF0000"/>
                </a:solidFill>
              </a:rPr>
              <a:t>The LHC from construction to commissioning</a:t>
            </a:r>
            <a:r>
              <a:rPr lang="en-US" sz="1600" dirty="0"/>
              <a:t>”, FNAL seminar, 19 April 	2007.</a:t>
            </a:r>
          </a:p>
        </p:txBody>
      </p:sp>
      <p:sp>
        <p:nvSpPr>
          <p:cNvPr id="9220" name="Footer Placeholder 5">
            <a:extLst>
              <a:ext uri="{FF2B5EF4-FFF2-40B4-BE49-F238E27FC236}">
                <a16:creationId xmlns:a16="http://schemas.microsoft.com/office/drawing/2014/main" id="{B318511E-19C7-43DB-A99D-5604CE9D0DB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5"/>
              </a:buBlip>
              <a:defRPr sz="1600">
                <a:solidFill>
                  <a:schemeClr val="tx1"/>
                </a:solidFill>
                <a:latin typeface="Book Antiqua" panose="02040602050305030304" pitchFamily="18" charset="0"/>
              </a:defRPr>
            </a:lvl4pPr>
            <a:lvl5pPr marL="2057400" indent="-228600">
              <a:spcBef>
                <a:spcPct val="20000"/>
              </a:spcBef>
              <a:buSzPct val="60000"/>
              <a:buBlip>
                <a:blip r:embed="rId6"/>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Degradation and training II</a:t>
            </a:r>
          </a:p>
        </p:txBody>
      </p:sp>
      <p:sp>
        <p:nvSpPr>
          <p:cNvPr id="9221" name="Date Placeholder 4">
            <a:extLst>
              <a:ext uri="{FF2B5EF4-FFF2-40B4-BE49-F238E27FC236}">
                <a16:creationId xmlns:a16="http://schemas.microsoft.com/office/drawing/2014/main" id="{0C5A57C0-CCA2-446F-83AE-3F79C8FE1DC5}"/>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5"/>
              </a:buBlip>
              <a:defRPr sz="1600">
                <a:solidFill>
                  <a:schemeClr val="tx1"/>
                </a:solidFill>
                <a:latin typeface="Book Antiqua" panose="02040602050305030304" pitchFamily="18" charset="0"/>
              </a:defRPr>
            </a:lvl4pPr>
            <a:lvl5pPr marL="2057400" indent="-228600">
              <a:spcBef>
                <a:spcPct val="20000"/>
              </a:spcBef>
              <a:buSzPct val="60000"/>
              <a:buBlip>
                <a:blip r:embed="rId6"/>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9222" name="Slide Number Placeholder 7">
            <a:extLst>
              <a:ext uri="{FF2B5EF4-FFF2-40B4-BE49-F238E27FC236}">
                <a16:creationId xmlns:a16="http://schemas.microsoft.com/office/drawing/2014/main" id="{5EDB1560-6193-429C-83F6-D66205A028C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5"/>
              </a:buBlip>
              <a:defRPr sz="1600">
                <a:solidFill>
                  <a:schemeClr val="tx1"/>
                </a:solidFill>
                <a:latin typeface="Book Antiqua" panose="02040602050305030304" pitchFamily="18" charset="0"/>
              </a:defRPr>
            </a:lvl4pPr>
            <a:lvl5pPr marL="2057400" indent="-228600">
              <a:spcBef>
                <a:spcPct val="20000"/>
              </a:spcBef>
              <a:buSzPct val="60000"/>
              <a:buBlip>
                <a:blip r:embed="rId6"/>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9pPr>
          </a:lstStyle>
          <a:p>
            <a:pPr>
              <a:spcBef>
                <a:spcPct val="0"/>
              </a:spcBef>
              <a:buSzTx/>
              <a:buFontTx/>
              <a:buNone/>
            </a:pPr>
            <a:fld id="{0DFA0749-8F40-49E1-B926-31A67973725B}" type="slidenum">
              <a:rPr lang="en-US" altLang="en-US" sz="1000" smtClean="0">
                <a:solidFill>
                  <a:schemeClr val="accent1"/>
                </a:solidFill>
              </a:rPr>
              <a:pPr>
                <a:spcBef>
                  <a:spcPct val="0"/>
                </a:spcBef>
                <a:buSzTx/>
                <a:buFontTx/>
                <a:buNone/>
              </a:pPr>
              <a:t>3</a:t>
            </a:fld>
            <a:endParaRPr lang="en-US" altLang="en-US" sz="1000">
              <a:solidFill>
                <a:schemeClr val="accent1"/>
              </a:solidFill>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7D80BA06-ADDE-4AA8-926A-27923BF3619B}"/>
              </a:ext>
            </a:extLst>
          </p:cNvPr>
          <p:cNvSpPr>
            <a:spLocks noGrp="1" noChangeArrowheads="1"/>
          </p:cNvSpPr>
          <p:nvPr>
            <p:ph type="title"/>
          </p:nvPr>
        </p:nvSpPr>
        <p:spPr/>
        <p:txBody>
          <a:bodyPr/>
          <a:lstStyle/>
          <a:p>
            <a:r>
              <a:rPr lang="en-US" altLang="en-US" sz="2400"/>
              <a:t>6. Overview of quench performances</a:t>
            </a:r>
            <a:br>
              <a:rPr lang="en-US" altLang="en-US" sz="2400"/>
            </a:br>
            <a:r>
              <a:rPr lang="en-US" altLang="en-US" sz="2400"/>
              <a:t> Tevatron dipole magnets</a:t>
            </a:r>
          </a:p>
        </p:txBody>
      </p:sp>
      <p:sp>
        <p:nvSpPr>
          <p:cNvPr id="38915" name="Rectangle 10">
            <a:extLst>
              <a:ext uri="{FF2B5EF4-FFF2-40B4-BE49-F238E27FC236}">
                <a16:creationId xmlns:a16="http://schemas.microsoft.com/office/drawing/2014/main" id="{2219F443-75EE-4FB0-9C92-7FC01049B9A4}"/>
              </a:ext>
            </a:extLst>
          </p:cNvPr>
          <p:cNvSpPr>
            <a:spLocks noGrp="1" noChangeArrowheads="1"/>
          </p:cNvSpPr>
          <p:nvPr>
            <p:ph type="body" idx="1"/>
          </p:nvPr>
        </p:nvSpPr>
        <p:spPr>
          <a:xfrm>
            <a:off x="266700" y="1190625"/>
            <a:ext cx="8677275" cy="1293813"/>
          </a:xfrm>
        </p:spPr>
        <p:txBody>
          <a:bodyPr/>
          <a:lstStyle/>
          <a:p>
            <a:pPr>
              <a:lnSpc>
                <a:spcPct val="90000"/>
              </a:lnSpc>
              <a:buFontTx/>
              <a:buBlip>
                <a:blip r:embed="rId2"/>
              </a:buBlip>
            </a:pPr>
            <a:r>
              <a:rPr lang="en-US" altLang="en-US" sz="2000"/>
              <a:t>All magnet were measured under two different excitation cycles (different ramp rates). </a:t>
            </a:r>
          </a:p>
          <a:p>
            <a:pPr>
              <a:lnSpc>
                <a:spcPct val="90000"/>
              </a:lnSpc>
              <a:buFontTx/>
              <a:buBlip>
                <a:blip r:embed="rId2"/>
              </a:buBlip>
            </a:pPr>
            <a:r>
              <a:rPr lang="en-US" altLang="en-US" sz="2000"/>
              <a:t>The average </a:t>
            </a:r>
            <a:r>
              <a:rPr lang="en-US" altLang="en-US" sz="2000" i="1"/>
              <a:t>J</a:t>
            </a:r>
            <a:r>
              <a:rPr lang="en-US" altLang="en-US" sz="2000" i="1" baseline="-25000"/>
              <a:t>c</a:t>
            </a:r>
            <a:r>
              <a:rPr lang="en-US" altLang="en-US" sz="2000"/>
              <a:t> measured on the cable is 1800 A/mm</a:t>
            </a:r>
            <a:r>
              <a:rPr lang="en-US" altLang="en-US" sz="2000" baseline="30000"/>
              <a:t>2</a:t>
            </a:r>
            <a:r>
              <a:rPr lang="en-US" altLang="en-US" sz="2000" i="1"/>
              <a:t> </a:t>
            </a:r>
            <a:r>
              <a:rPr lang="en-US" altLang="en-US" sz="2000"/>
              <a:t>at 5 T and 4.2 K. The average short sample current is 4600 A (nominal 4333 A). </a:t>
            </a:r>
          </a:p>
        </p:txBody>
      </p:sp>
      <p:pic>
        <p:nvPicPr>
          <p:cNvPr id="38916" name="Picture 6">
            <a:extLst>
              <a:ext uri="{FF2B5EF4-FFF2-40B4-BE49-F238E27FC236}">
                <a16:creationId xmlns:a16="http://schemas.microsoft.com/office/drawing/2014/main" id="{F19B2AA9-324F-4337-893F-061DB6FC43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736"/>
          <a:stretch>
            <a:fillRect/>
          </a:stretch>
        </p:blipFill>
        <p:spPr bwMode="auto">
          <a:xfrm>
            <a:off x="3559175" y="2749550"/>
            <a:ext cx="5372100"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9" descr="Tevatron_dipole">
            <a:extLst>
              <a:ext uri="{FF2B5EF4-FFF2-40B4-BE49-F238E27FC236}">
                <a16:creationId xmlns:a16="http://schemas.microsoft.com/office/drawing/2014/main" id="{062499B0-365F-4E89-AF09-3FE269ECF4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428" r="54315" b="53175"/>
          <a:stretch>
            <a:fillRect/>
          </a:stretch>
        </p:blipFill>
        <p:spPr bwMode="auto">
          <a:xfrm>
            <a:off x="241300" y="3275013"/>
            <a:ext cx="3175000" cy="236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 Box 11">
            <a:extLst>
              <a:ext uri="{FF2B5EF4-FFF2-40B4-BE49-F238E27FC236}">
                <a16:creationId xmlns:a16="http://schemas.microsoft.com/office/drawing/2014/main" id="{A1B86A45-8764-49A5-AF17-4A7D603ACD7B}"/>
              </a:ext>
            </a:extLst>
          </p:cNvPr>
          <p:cNvSpPr txBox="1">
            <a:spLocks noChangeArrowheads="1"/>
          </p:cNvSpPr>
          <p:nvPr/>
        </p:nvSpPr>
        <p:spPr bwMode="auto">
          <a:xfrm>
            <a:off x="7694613" y="2792413"/>
            <a:ext cx="1192212"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5"/>
              </a:buBlip>
              <a:defRPr sz="2000">
                <a:solidFill>
                  <a:schemeClr val="tx1"/>
                </a:solidFill>
                <a:latin typeface="Book Antiqua" panose="02040602050305030304" pitchFamily="18" charset="0"/>
              </a:defRPr>
            </a:lvl2pPr>
            <a:lvl3pPr marL="1143000" indent="-228600">
              <a:spcBef>
                <a:spcPct val="20000"/>
              </a:spcBef>
              <a:buSzPct val="60000"/>
              <a:buBlip>
                <a:blip r:embed="rId6"/>
              </a:buBlip>
              <a:defRPr>
                <a:solidFill>
                  <a:schemeClr val="tx1"/>
                </a:solidFill>
                <a:latin typeface="Book Antiqua" panose="02040602050305030304" pitchFamily="18" charset="0"/>
              </a:defRPr>
            </a:lvl3pPr>
            <a:lvl4pPr marL="1600200" indent="-228600">
              <a:spcBef>
                <a:spcPct val="20000"/>
              </a:spcBef>
              <a:buSzPct val="60000"/>
              <a:buBlip>
                <a:blip r:embed="rId7"/>
              </a:buBlip>
              <a:defRPr sz="1600">
                <a:solidFill>
                  <a:schemeClr val="tx1"/>
                </a:solidFill>
                <a:latin typeface="Book Antiqua" panose="02040602050305030304" pitchFamily="18" charset="0"/>
              </a:defRPr>
            </a:lvl4pPr>
            <a:lvl5pPr marL="2057400" indent="-228600">
              <a:spcBef>
                <a:spcPct val="20000"/>
              </a:spcBef>
              <a:buSzPct val="60000"/>
              <a:buBlip>
                <a:blip r:embed="rId8"/>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9pPr>
          </a:lstStyle>
          <a:p>
            <a:pPr eaLnBrk="1" hangingPunct="1">
              <a:spcBef>
                <a:spcPct val="0"/>
              </a:spcBef>
              <a:buSzTx/>
              <a:buFontTx/>
              <a:buNone/>
            </a:pPr>
            <a:r>
              <a:rPr lang="en-US" altLang="en-US" sz="1000">
                <a:latin typeface="Arial" panose="020B0604020202020204" pitchFamily="34" charset="0"/>
              </a:rPr>
              <a:t>H.T. Edwards, [8]</a:t>
            </a:r>
          </a:p>
        </p:txBody>
      </p:sp>
      <p:sp>
        <p:nvSpPr>
          <p:cNvPr id="38919" name="Text Box 12">
            <a:extLst>
              <a:ext uri="{FF2B5EF4-FFF2-40B4-BE49-F238E27FC236}">
                <a16:creationId xmlns:a16="http://schemas.microsoft.com/office/drawing/2014/main" id="{5129357E-A5EC-4B78-B749-C4B67D7021BF}"/>
              </a:ext>
            </a:extLst>
          </p:cNvPr>
          <p:cNvSpPr txBox="1">
            <a:spLocks noChangeArrowheads="1"/>
          </p:cNvSpPr>
          <p:nvPr/>
        </p:nvSpPr>
        <p:spPr bwMode="auto">
          <a:xfrm>
            <a:off x="3983038" y="2820988"/>
            <a:ext cx="130175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5"/>
              </a:buBlip>
              <a:defRPr sz="2000">
                <a:solidFill>
                  <a:schemeClr val="tx1"/>
                </a:solidFill>
                <a:latin typeface="Book Antiqua" panose="02040602050305030304" pitchFamily="18" charset="0"/>
              </a:defRPr>
            </a:lvl2pPr>
            <a:lvl3pPr marL="1143000" indent="-228600">
              <a:spcBef>
                <a:spcPct val="20000"/>
              </a:spcBef>
              <a:buSzPct val="60000"/>
              <a:buBlip>
                <a:blip r:embed="rId6"/>
              </a:buBlip>
              <a:defRPr>
                <a:solidFill>
                  <a:schemeClr val="tx1"/>
                </a:solidFill>
                <a:latin typeface="Book Antiqua" panose="02040602050305030304" pitchFamily="18" charset="0"/>
              </a:defRPr>
            </a:lvl3pPr>
            <a:lvl4pPr marL="1600200" indent="-228600">
              <a:spcBef>
                <a:spcPct val="20000"/>
              </a:spcBef>
              <a:buSzPct val="60000"/>
              <a:buBlip>
                <a:blip r:embed="rId7"/>
              </a:buBlip>
              <a:defRPr sz="1600">
                <a:solidFill>
                  <a:schemeClr val="tx1"/>
                </a:solidFill>
                <a:latin typeface="Book Antiqua" panose="02040602050305030304" pitchFamily="18" charset="0"/>
              </a:defRPr>
            </a:lvl4pPr>
            <a:lvl5pPr marL="2057400" indent="-228600">
              <a:spcBef>
                <a:spcPct val="20000"/>
              </a:spcBef>
              <a:buSzPct val="60000"/>
              <a:buBlip>
                <a:blip r:embed="rId8"/>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9pPr>
          </a:lstStyle>
          <a:p>
            <a:pPr eaLnBrk="1" hangingPunct="1">
              <a:spcBef>
                <a:spcPct val="0"/>
              </a:spcBef>
              <a:buSzTx/>
              <a:buFontTx/>
              <a:buNone/>
            </a:pPr>
            <a:r>
              <a:rPr lang="en-US" altLang="en-US" sz="1600">
                <a:latin typeface="Arial" panose="020B0604020202020204" pitchFamily="34" charset="0"/>
              </a:rPr>
              <a:t>First quench</a:t>
            </a:r>
          </a:p>
        </p:txBody>
      </p:sp>
      <p:sp>
        <p:nvSpPr>
          <p:cNvPr id="38920" name="Footer Placeholder 9">
            <a:extLst>
              <a:ext uri="{FF2B5EF4-FFF2-40B4-BE49-F238E27FC236}">
                <a16:creationId xmlns:a16="http://schemas.microsoft.com/office/drawing/2014/main" id="{1BEECC86-BEE5-479D-8CA9-2D3E4B10806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5"/>
              </a:buBlip>
              <a:defRPr sz="2000">
                <a:solidFill>
                  <a:schemeClr val="tx1"/>
                </a:solidFill>
                <a:latin typeface="Book Antiqua" panose="02040602050305030304" pitchFamily="18" charset="0"/>
              </a:defRPr>
            </a:lvl2pPr>
            <a:lvl3pPr marL="1143000" indent="-228600">
              <a:spcBef>
                <a:spcPct val="20000"/>
              </a:spcBef>
              <a:buSzPct val="60000"/>
              <a:buBlip>
                <a:blip r:embed="rId6"/>
              </a:buBlip>
              <a:defRPr>
                <a:solidFill>
                  <a:schemeClr val="tx1"/>
                </a:solidFill>
                <a:latin typeface="Book Antiqua" panose="02040602050305030304" pitchFamily="18" charset="0"/>
              </a:defRPr>
            </a:lvl3pPr>
            <a:lvl4pPr marL="1600200" indent="-228600">
              <a:spcBef>
                <a:spcPct val="20000"/>
              </a:spcBef>
              <a:buSzPct val="60000"/>
              <a:buBlip>
                <a:blip r:embed="rId7"/>
              </a:buBlip>
              <a:defRPr sz="1600">
                <a:solidFill>
                  <a:schemeClr val="tx1"/>
                </a:solidFill>
                <a:latin typeface="Book Antiqua" panose="02040602050305030304" pitchFamily="18" charset="0"/>
              </a:defRPr>
            </a:lvl4pPr>
            <a:lvl5pPr marL="2057400" indent="-228600">
              <a:spcBef>
                <a:spcPct val="20000"/>
              </a:spcBef>
              <a:buSzPct val="60000"/>
              <a:buBlip>
                <a:blip r:embed="rId8"/>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Degradation and training II</a:t>
            </a:r>
          </a:p>
        </p:txBody>
      </p:sp>
      <p:sp>
        <p:nvSpPr>
          <p:cNvPr id="38921" name="Date Placeholder 8">
            <a:extLst>
              <a:ext uri="{FF2B5EF4-FFF2-40B4-BE49-F238E27FC236}">
                <a16:creationId xmlns:a16="http://schemas.microsoft.com/office/drawing/2014/main" id="{56C16D47-1797-4A47-9320-758D2A36A2A4}"/>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5"/>
              </a:buBlip>
              <a:defRPr sz="2000">
                <a:solidFill>
                  <a:schemeClr val="tx1"/>
                </a:solidFill>
                <a:latin typeface="Book Antiqua" panose="02040602050305030304" pitchFamily="18" charset="0"/>
              </a:defRPr>
            </a:lvl2pPr>
            <a:lvl3pPr marL="1143000" indent="-228600">
              <a:spcBef>
                <a:spcPct val="20000"/>
              </a:spcBef>
              <a:buSzPct val="60000"/>
              <a:buBlip>
                <a:blip r:embed="rId6"/>
              </a:buBlip>
              <a:defRPr>
                <a:solidFill>
                  <a:schemeClr val="tx1"/>
                </a:solidFill>
                <a:latin typeface="Book Antiqua" panose="02040602050305030304" pitchFamily="18" charset="0"/>
              </a:defRPr>
            </a:lvl3pPr>
            <a:lvl4pPr marL="1600200" indent="-228600">
              <a:spcBef>
                <a:spcPct val="20000"/>
              </a:spcBef>
              <a:buSzPct val="60000"/>
              <a:buBlip>
                <a:blip r:embed="rId7"/>
              </a:buBlip>
              <a:defRPr sz="1600">
                <a:solidFill>
                  <a:schemeClr val="tx1"/>
                </a:solidFill>
                <a:latin typeface="Book Antiqua" panose="02040602050305030304" pitchFamily="18" charset="0"/>
              </a:defRPr>
            </a:lvl4pPr>
            <a:lvl5pPr marL="2057400" indent="-228600">
              <a:spcBef>
                <a:spcPct val="20000"/>
              </a:spcBef>
              <a:buSzPct val="60000"/>
              <a:buBlip>
                <a:blip r:embed="rId8"/>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38922" name="Slide Number Placeholder 11">
            <a:extLst>
              <a:ext uri="{FF2B5EF4-FFF2-40B4-BE49-F238E27FC236}">
                <a16:creationId xmlns:a16="http://schemas.microsoft.com/office/drawing/2014/main" id="{9208B3C7-B59E-43A5-9FCB-AB8F53BB6D8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5"/>
              </a:buBlip>
              <a:defRPr sz="2000">
                <a:solidFill>
                  <a:schemeClr val="tx1"/>
                </a:solidFill>
                <a:latin typeface="Book Antiqua" panose="02040602050305030304" pitchFamily="18" charset="0"/>
              </a:defRPr>
            </a:lvl2pPr>
            <a:lvl3pPr marL="1143000" indent="-228600">
              <a:spcBef>
                <a:spcPct val="20000"/>
              </a:spcBef>
              <a:buSzPct val="60000"/>
              <a:buBlip>
                <a:blip r:embed="rId6"/>
              </a:buBlip>
              <a:defRPr>
                <a:solidFill>
                  <a:schemeClr val="tx1"/>
                </a:solidFill>
                <a:latin typeface="Book Antiqua" panose="02040602050305030304" pitchFamily="18" charset="0"/>
              </a:defRPr>
            </a:lvl3pPr>
            <a:lvl4pPr marL="1600200" indent="-228600">
              <a:spcBef>
                <a:spcPct val="20000"/>
              </a:spcBef>
              <a:buSzPct val="60000"/>
              <a:buBlip>
                <a:blip r:embed="rId7"/>
              </a:buBlip>
              <a:defRPr sz="1600">
                <a:solidFill>
                  <a:schemeClr val="tx1"/>
                </a:solidFill>
                <a:latin typeface="Book Antiqua" panose="02040602050305030304" pitchFamily="18" charset="0"/>
              </a:defRPr>
            </a:lvl4pPr>
            <a:lvl5pPr marL="2057400" indent="-228600">
              <a:spcBef>
                <a:spcPct val="20000"/>
              </a:spcBef>
              <a:buSzPct val="60000"/>
              <a:buBlip>
                <a:blip r:embed="rId8"/>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9pPr>
          </a:lstStyle>
          <a:p>
            <a:pPr>
              <a:spcBef>
                <a:spcPct val="0"/>
              </a:spcBef>
              <a:buSzTx/>
              <a:buFontTx/>
              <a:buNone/>
            </a:pPr>
            <a:fld id="{85DAE7A6-6A02-4380-90F9-3618A6DBB34E}" type="slidenum">
              <a:rPr lang="en-US" altLang="en-US" sz="1000" smtClean="0">
                <a:solidFill>
                  <a:schemeClr val="accent1"/>
                </a:solidFill>
              </a:rPr>
              <a:pPr>
                <a:spcBef>
                  <a:spcPct val="0"/>
                </a:spcBef>
                <a:buSzTx/>
                <a:buFontTx/>
                <a:buNone/>
              </a:pPr>
              <a:t>30</a:t>
            </a:fld>
            <a:endParaRPr lang="en-US" altLang="en-US" sz="1000">
              <a:solidFill>
                <a:schemeClr val="accent1"/>
              </a:solidFill>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F16CE4B5-EF40-4B00-B7FC-8D0A4F6D4CFA}"/>
              </a:ext>
            </a:extLst>
          </p:cNvPr>
          <p:cNvSpPr>
            <a:spLocks noGrp="1" noChangeArrowheads="1"/>
          </p:cNvSpPr>
          <p:nvPr>
            <p:ph type="title"/>
          </p:nvPr>
        </p:nvSpPr>
        <p:spPr/>
        <p:txBody>
          <a:bodyPr/>
          <a:lstStyle/>
          <a:p>
            <a:r>
              <a:rPr lang="en-US" altLang="en-US" sz="2400"/>
              <a:t>6. Overview of quench performances</a:t>
            </a:r>
            <a:br>
              <a:rPr lang="en-US" altLang="en-US" sz="2400"/>
            </a:br>
            <a:r>
              <a:rPr lang="en-US" altLang="en-US" sz="2400"/>
              <a:t> HERA dipole magnets</a:t>
            </a:r>
          </a:p>
        </p:txBody>
      </p:sp>
      <p:sp>
        <p:nvSpPr>
          <p:cNvPr id="39939" name="Rectangle 3">
            <a:extLst>
              <a:ext uri="{FF2B5EF4-FFF2-40B4-BE49-F238E27FC236}">
                <a16:creationId xmlns:a16="http://schemas.microsoft.com/office/drawing/2014/main" id="{C250D25D-3884-4DDE-86C9-F047D36B9F19}"/>
              </a:ext>
            </a:extLst>
          </p:cNvPr>
          <p:cNvSpPr>
            <a:spLocks noGrp="1" noChangeArrowheads="1"/>
          </p:cNvSpPr>
          <p:nvPr>
            <p:ph type="body" idx="1"/>
          </p:nvPr>
        </p:nvSpPr>
        <p:spPr>
          <a:xfrm>
            <a:off x="266700" y="1190625"/>
            <a:ext cx="8677275" cy="650875"/>
          </a:xfrm>
        </p:spPr>
        <p:txBody>
          <a:bodyPr/>
          <a:lstStyle/>
          <a:p>
            <a:pPr>
              <a:lnSpc>
                <a:spcPct val="90000"/>
              </a:lnSpc>
              <a:buFontTx/>
              <a:buBlip>
                <a:blip r:embed="rId2"/>
              </a:buBlip>
            </a:pPr>
            <a:r>
              <a:rPr lang="en-US" altLang="en-US" sz="2000"/>
              <a:t>Training is negligible: maximum quench current reached after few quenches. </a:t>
            </a:r>
          </a:p>
        </p:txBody>
      </p:sp>
      <p:pic>
        <p:nvPicPr>
          <p:cNvPr id="39940" name="Picture 4">
            <a:extLst>
              <a:ext uri="{FF2B5EF4-FFF2-40B4-BE49-F238E27FC236}">
                <a16:creationId xmlns:a16="http://schemas.microsoft.com/office/drawing/2014/main" id="{64B05E6C-01FB-414E-8444-98B927641C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586" r="1793" b="5763"/>
          <a:stretch>
            <a:fillRect/>
          </a:stretch>
        </p:blipFill>
        <p:spPr bwMode="auto">
          <a:xfrm>
            <a:off x="3444875" y="2000250"/>
            <a:ext cx="5446713"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descr="HERA_dipole">
            <a:extLst>
              <a:ext uri="{FF2B5EF4-FFF2-40B4-BE49-F238E27FC236}">
                <a16:creationId xmlns:a16="http://schemas.microsoft.com/office/drawing/2014/main" id="{1C45E3C4-D090-4EE6-A15E-EADDF7D21773}"/>
              </a:ext>
            </a:extLst>
          </p:cNvPr>
          <p:cNvPicPr>
            <a:picLocks noChangeAspect="1" noChangeArrowheads="1"/>
          </p:cNvPicPr>
          <p:nvPr/>
        </p:nvPicPr>
        <p:blipFill>
          <a:blip r:embed="rId4">
            <a:lum bright="-6000"/>
            <a:extLst>
              <a:ext uri="{28A0092B-C50C-407E-A947-70E740481C1C}">
                <a14:useLocalDpi xmlns:a14="http://schemas.microsoft.com/office/drawing/2010/main" val="0"/>
              </a:ext>
            </a:extLst>
          </a:blip>
          <a:srcRect r="49286" b="35358"/>
          <a:stretch>
            <a:fillRect/>
          </a:stretch>
        </p:blipFill>
        <p:spPr bwMode="auto">
          <a:xfrm>
            <a:off x="401638" y="2316163"/>
            <a:ext cx="2838450"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 Box 6">
            <a:extLst>
              <a:ext uri="{FF2B5EF4-FFF2-40B4-BE49-F238E27FC236}">
                <a16:creationId xmlns:a16="http://schemas.microsoft.com/office/drawing/2014/main" id="{A38BDB2A-7B4F-4EAB-A038-094DEE800B4A}"/>
              </a:ext>
            </a:extLst>
          </p:cNvPr>
          <p:cNvSpPr txBox="1">
            <a:spLocks noChangeArrowheads="1"/>
          </p:cNvSpPr>
          <p:nvPr/>
        </p:nvSpPr>
        <p:spPr bwMode="auto">
          <a:xfrm>
            <a:off x="7853363" y="1754188"/>
            <a:ext cx="87630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5"/>
              </a:buBlip>
              <a:defRPr sz="2000">
                <a:solidFill>
                  <a:schemeClr val="tx1"/>
                </a:solidFill>
                <a:latin typeface="Book Antiqua" panose="02040602050305030304" pitchFamily="18" charset="0"/>
              </a:defRPr>
            </a:lvl2pPr>
            <a:lvl3pPr marL="1143000" indent="-228600">
              <a:spcBef>
                <a:spcPct val="20000"/>
              </a:spcBef>
              <a:buSzPct val="60000"/>
              <a:buBlip>
                <a:blip r:embed="rId6"/>
              </a:buBlip>
              <a:defRPr>
                <a:solidFill>
                  <a:schemeClr val="tx1"/>
                </a:solidFill>
                <a:latin typeface="Book Antiqua" panose="02040602050305030304" pitchFamily="18" charset="0"/>
              </a:defRPr>
            </a:lvl3pPr>
            <a:lvl4pPr marL="1600200" indent="-228600">
              <a:spcBef>
                <a:spcPct val="20000"/>
              </a:spcBef>
              <a:buSzPct val="60000"/>
              <a:buBlip>
                <a:blip r:embed="rId7"/>
              </a:buBlip>
              <a:defRPr sz="1600">
                <a:solidFill>
                  <a:schemeClr val="tx1"/>
                </a:solidFill>
                <a:latin typeface="Book Antiqua" panose="02040602050305030304" pitchFamily="18" charset="0"/>
              </a:defRPr>
            </a:lvl4pPr>
            <a:lvl5pPr marL="2057400" indent="-228600">
              <a:spcBef>
                <a:spcPct val="20000"/>
              </a:spcBef>
              <a:buSzPct val="60000"/>
              <a:buBlip>
                <a:blip r:embed="rId8"/>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9pPr>
          </a:lstStyle>
          <a:p>
            <a:pPr eaLnBrk="1" hangingPunct="1">
              <a:spcBef>
                <a:spcPct val="0"/>
              </a:spcBef>
              <a:buSzTx/>
              <a:buFontTx/>
              <a:buNone/>
            </a:pPr>
            <a:r>
              <a:rPr lang="en-US" altLang="en-US" sz="1000">
                <a:latin typeface="Arial" panose="020B0604020202020204" pitchFamily="34" charset="0"/>
              </a:rPr>
              <a:t>S. Wolff, [9]</a:t>
            </a:r>
          </a:p>
        </p:txBody>
      </p:sp>
      <p:sp>
        <p:nvSpPr>
          <p:cNvPr id="39943" name="Footer Placeholder 8">
            <a:extLst>
              <a:ext uri="{FF2B5EF4-FFF2-40B4-BE49-F238E27FC236}">
                <a16:creationId xmlns:a16="http://schemas.microsoft.com/office/drawing/2014/main" id="{ADE9A138-0DC3-41F7-845C-FA36CD882D4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5"/>
              </a:buBlip>
              <a:defRPr sz="2000">
                <a:solidFill>
                  <a:schemeClr val="tx1"/>
                </a:solidFill>
                <a:latin typeface="Book Antiqua" panose="02040602050305030304" pitchFamily="18" charset="0"/>
              </a:defRPr>
            </a:lvl2pPr>
            <a:lvl3pPr marL="1143000" indent="-228600">
              <a:spcBef>
                <a:spcPct val="20000"/>
              </a:spcBef>
              <a:buSzPct val="60000"/>
              <a:buBlip>
                <a:blip r:embed="rId6"/>
              </a:buBlip>
              <a:defRPr>
                <a:solidFill>
                  <a:schemeClr val="tx1"/>
                </a:solidFill>
                <a:latin typeface="Book Antiqua" panose="02040602050305030304" pitchFamily="18" charset="0"/>
              </a:defRPr>
            </a:lvl3pPr>
            <a:lvl4pPr marL="1600200" indent="-228600">
              <a:spcBef>
                <a:spcPct val="20000"/>
              </a:spcBef>
              <a:buSzPct val="60000"/>
              <a:buBlip>
                <a:blip r:embed="rId7"/>
              </a:buBlip>
              <a:defRPr sz="1600">
                <a:solidFill>
                  <a:schemeClr val="tx1"/>
                </a:solidFill>
                <a:latin typeface="Book Antiqua" panose="02040602050305030304" pitchFamily="18" charset="0"/>
              </a:defRPr>
            </a:lvl4pPr>
            <a:lvl5pPr marL="2057400" indent="-228600">
              <a:spcBef>
                <a:spcPct val="20000"/>
              </a:spcBef>
              <a:buSzPct val="60000"/>
              <a:buBlip>
                <a:blip r:embed="rId8"/>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Degradation and training II</a:t>
            </a:r>
          </a:p>
        </p:txBody>
      </p:sp>
      <p:sp>
        <p:nvSpPr>
          <p:cNvPr id="39944" name="Date Placeholder 7">
            <a:extLst>
              <a:ext uri="{FF2B5EF4-FFF2-40B4-BE49-F238E27FC236}">
                <a16:creationId xmlns:a16="http://schemas.microsoft.com/office/drawing/2014/main" id="{384BEC66-F6BC-45CD-988D-A9F965663A3A}"/>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5"/>
              </a:buBlip>
              <a:defRPr sz="2000">
                <a:solidFill>
                  <a:schemeClr val="tx1"/>
                </a:solidFill>
                <a:latin typeface="Book Antiqua" panose="02040602050305030304" pitchFamily="18" charset="0"/>
              </a:defRPr>
            </a:lvl2pPr>
            <a:lvl3pPr marL="1143000" indent="-228600">
              <a:spcBef>
                <a:spcPct val="20000"/>
              </a:spcBef>
              <a:buSzPct val="60000"/>
              <a:buBlip>
                <a:blip r:embed="rId6"/>
              </a:buBlip>
              <a:defRPr>
                <a:solidFill>
                  <a:schemeClr val="tx1"/>
                </a:solidFill>
                <a:latin typeface="Book Antiqua" panose="02040602050305030304" pitchFamily="18" charset="0"/>
              </a:defRPr>
            </a:lvl3pPr>
            <a:lvl4pPr marL="1600200" indent="-228600">
              <a:spcBef>
                <a:spcPct val="20000"/>
              </a:spcBef>
              <a:buSzPct val="60000"/>
              <a:buBlip>
                <a:blip r:embed="rId7"/>
              </a:buBlip>
              <a:defRPr sz="1600">
                <a:solidFill>
                  <a:schemeClr val="tx1"/>
                </a:solidFill>
                <a:latin typeface="Book Antiqua" panose="02040602050305030304" pitchFamily="18" charset="0"/>
              </a:defRPr>
            </a:lvl4pPr>
            <a:lvl5pPr marL="2057400" indent="-228600">
              <a:spcBef>
                <a:spcPct val="20000"/>
              </a:spcBef>
              <a:buSzPct val="60000"/>
              <a:buBlip>
                <a:blip r:embed="rId8"/>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39945" name="Slide Number Placeholder 10">
            <a:extLst>
              <a:ext uri="{FF2B5EF4-FFF2-40B4-BE49-F238E27FC236}">
                <a16:creationId xmlns:a16="http://schemas.microsoft.com/office/drawing/2014/main" id="{776F76E4-8076-428C-9197-EC8F68095B6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5"/>
              </a:buBlip>
              <a:defRPr sz="2000">
                <a:solidFill>
                  <a:schemeClr val="tx1"/>
                </a:solidFill>
                <a:latin typeface="Book Antiqua" panose="02040602050305030304" pitchFamily="18" charset="0"/>
              </a:defRPr>
            </a:lvl2pPr>
            <a:lvl3pPr marL="1143000" indent="-228600">
              <a:spcBef>
                <a:spcPct val="20000"/>
              </a:spcBef>
              <a:buSzPct val="60000"/>
              <a:buBlip>
                <a:blip r:embed="rId6"/>
              </a:buBlip>
              <a:defRPr>
                <a:solidFill>
                  <a:schemeClr val="tx1"/>
                </a:solidFill>
                <a:latin typeface="Book Antiqua" panose="02040602050305030304" pitchFamily="18" charset="0"/>
              </a:defRPr>
            </a:lvl3pPr>
            <a:lvl4pPr marL="1600200" indent="-228600">
              <a:spcBef>
                <a:spcPct val="20000"/>
              </a:spcBef>
              <a:buSzPct val="60000"/>
              <a:buBlip>
                <a:blip r:embed="rId7"/>
              </a:buBlip>
              <a:defRPr sz="1600">
                <a:solidFill>
                  <a:schemeClr val="tx1"/>
                </a:solidFill>
                <a:latin typeface="Book Antiqua" panose="02040602050305030304" pitchFamily="18" charset="0"/>
              </a:defRPr>
            </a:lvl4pPr>
            <a:lvl5pPr marL="2057400" indent="-228600">
              <a:spcBef>
                <a:spcPct val="20000"/>
              </a:spcBef>
              <a:buSzPct val="60000"/>
              <a:buBlip>
                <a:blip r:embed="rId8"/>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9pPr>
          </a:lstStyle>
          <a:p>
            <a:pPr>
              <a:spcBef>
                <a:spcPct val="0"/>
              </a:spcBef>
              <a:buSzTx/>
              <a:buFontTx/>
              <a:buNone/>
            </a:pPr>
            <a:fld id="{B8AC40E1-5793-4854-8E66-E0D014A1A45C}" type="slidenum">
              <a:rPr lang="en-US" altLang="en-US" sz="1000" smtClean="0">
                <a:solidFill>
                  <a:schemeClr val="accent1"/>
                </a:solidFill>
              </a:rPr>
              <a:pPr>
                <a:spcBef>
                  <a:spcPct val="0"/>
                </a:spcBef>
                <a:buSzTx/>
                <a:buFontTx/>
                <a:buNone/>
              </a:pPr>
              <a:t>31</a:t>
            </a:fld>
            <a:endParaRPr lang="en-US" altLang="en-US" sz="1000">
              <a:solidFill>
                <a:schemeClr val="accent1"/>
              </a:solidFill>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E63BE3C7-62B2-4123-9044-54FC2A8A6B64}"/>
              </a:ext>
            </a:extLst>
          </p:cNvPr>
          <p:cNvSpPr>
            <a:spLocks noGrp="1" noChangeArrowheads="1"/>
          </p:cNvSpPr>
          <p:nvPr>
            <p:ph type="title"/>
          </p:nvPr>
        </p:nvSpPr>
        <p:spPr/>
        <p:txBody>
          <a:bodyPr/>
          <a:lstStyle/>
          <a:p>
            <a:r>
              <a:rPr lang="en-US" altLang="en-US" sz="2400"/>
              <a:t>6. Overview of quench performances</a:t>
            </a:r>
            <a:br>
              <a:rPr lang="en-US" altLang="en-US" sz="2400"/>
            </a:br>
            <a:r>
              <a:rPr lang="en-US" altLang="en-US" sz="2400"/>
              <a:t> SSC dipole magnets</a:t>
            </a:r>
          </a:p>
        </p:txBody>
      </p:sp>
      <p:sp>
        <p:nvSpPr>
          <p:cNvPr id="40963" name="Rectangle 3">
            <a:extLst>
              <a:ext uri="{FF2B5EF4-FFF2-40B4-BE49-F238E27FC236}">
                <a16:creationId xmlns:a16="http://schemas.microsoft.com/office/drawing/2014/main" id="{EC1B509A-34EC-4B9E-BF25-382CD2F5BE38}"/>
              </a:ext>
            </a:extLst>
          </p:cNvPr>
          <p:cNvSpPr>
            <a:spLocks noGrp="1" noChangeArrowheads="1"/>
          </p:cNvSpPr>
          <p:nvPr>
            <p:ph type="body" idx="1"/>
          </p:nvPr>
        </p:nvSpPr>
        <p:spPr>
          <a:xfrm>
            <a:off x="266700" y="1485900"/>
            <a:ext cx="8677275" cy="1000125"/>
          </a:xfrm>
        </p:spPr>
        <p:txBody>
          <a:bodyPr/>
          <a:lstStyle/>
          <a:p>
            <a:pPr>
              <a:lnSpc>
                <a:spcPct val="80000"/>
              </a:lnSpc>
              <a:buFontTx/>
              <a:buBlip>
                <a:blip r:embed="rId2"/>
              </a:buBlip>
            </a:pPr>
            <a:r>
              <a:rPr lang="en-US" altLang="en-US" sz="1800"/>
              <a:t>Test results from 18,  50 mm aperture, SSC dipole prototypes [10] </a:t>
            </a:r>
          </a:p>
          <a:p>
            <a:pPr lvl="1">
              <a:lnSpc>
                <a:spcPct val="80000"/>
              </a:lnSpc>
              <a:buFontTx/>
              <a:buBlip>
                <a:blip r:embed="rId3"/>
              </a:buBlip>
            </a:pPr>
            <a:r>
              <a:rPr lang="en-US" altLang="en-US" sz="1600"/>
              <a:t>No or very little training to 6600 A (operating current).</a:t>
            </a:r>
          </a:p>
          <a:p>
            <a:pPr lvl="1">
              <a:lnSpc>
                <a:spcPct val="80000"/>
              </a:lnSpc>
              <a:buFontTx/>
              <a:buBlip>
                <a:blip r:embed="rId3"/>
              </a:buBlip>
            </a:pPr>
            <a:r>
              <a:rPr lang="en-US" altLang="en-US" sz="1600"/>
              <a:t>All the magnets tested reached a plateau current very close to the short sample current. </a:t>
            </a:r>
          </a:p>
        </p:txBody>
      </p:sp>
      <p:pic>
        <p:nvPicPr>
          <p:cNvPr id="40964" name="Picture 4">
            <a:extLst>
              <a:ext uri="{FF2B5EF4-FFF2-40B4-BE49-F238E27FC236}">
                <a16:creationId xmlns:a16="http://schemas.microsoft.com/office/drawing/2014/main" id="{29FB1EA4-2D6B-4F22-B64C-45F4D65D76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7748"/>
          <a:stretch>
            <a:fillRect/>
          </a:stretch>
        </p:blipFill>
        <p:spPr bwMode="auto">
          <a:xfrm>
            <a:off x="3074988" y="3103563"/>
            <a:ext cx="5748337"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descr="SSC_dipole">
            <a:extLst>
              <a:ext uri="{FF2B5EF4-FFF2-40B4-BE49-F238E27FC236}">
                <a16:creationId xmlns:a16="http://schemas.microsoft.com/office/drawing/2014/main" id="{0DF49600-52F9-4791-B1A2-1929830051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964" t="238" r="55595" b="41866"/>
          <a:stretch>
            <a:fillRect/>
          </a:stretch>
        </p:blipFill>
        <p:spPr bwMode="auto">
          <a:xfrm>
            <a:off x="276225" y="3201988"/>
            <a:ext cx="2674938"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6">
            <a:extLst>
              <a:ext uri="{FF2B5EF4-FFF2-40B4-BE49-F238E27FC236}">
                <a16:creationId xmlns:a16="http://schemas.microsoft.com/office/drawing/2014/main" id="{B18EE8B3-36C1-415D-AD3B-E7791EAF3BE5}"/>
              </a:ext>
            </a:extLst>
          </p:cNvPr>
          <p:cNvSpPr txBox="1">
            <a:spLocks noChangeArrowheads="1"/>
          </p:cNvSpPr>
          <p:nvPr/>
        </p:nvSpPr>
        <p:spPr bwMode="auto">
          <a:xfrm>
            <a:off x="7442200" y="2903538"/>
            <a:ext cx="121285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6"/>
              </a:buBlip>
              <a:defRPr>
                <a:solidFill>
                  <a:schemeClr val="tx1"/>
                </a:solidFill>
                <a:latin typeface="Book Antiqua" panose="02040602050305030304" pitchFamily="18" charset="0"/>
              </a:defRPr>
            </a:lvl3pPr>
            <a:lvl4pPr marL="1600200" indent="-228600">
              <a:spcBef>
                <a:spcPct val="20000"/>
              </a:spcBef>
              <a:buSzPct val="60000"/>
              <a:buBlip>
                <a:blip r:embed="rId7"/>
              </a:buBlip>
              <a:defRPr sz="1600">
                <a:solidFill>
                  <a:schemeClr val="tx1"/>
                </a:solidFill>
                <a:latin typeface="Book Antiqua" panose="02040602050305030304" pitchFamily="18" charset="0"/>
              </a:defRPr>
            </a:lvl4pPr>
            <a:lvl5pPr marL="2057400" indent="-228600">
              <a:spcBef>
                <a:spcPct val="20000"/>
              </a:spcBef>
              <a:buSzPct val="60000"/>
              <a:buBlip>
                <a:blip r:embed="rId8"/>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9pPr>
          </a:lstStyle>
          <a:p>
            <a:pPr eaLnBrk="1" hangingPunct="1">
              <a:spcBef>
                <a:spcPct val="0"/>
              </a:spcBef>
              <a:buSzTx/>
              <a:buFontTx/>
              <a:buNone/>
            </a:pPr>
            <a:r>
              <a:rPr lang="en-US" altLang="en-US" sz="1000">
                <a:latin typeface="Arial" panose="020B0604020202020204" pitchFamily="34" charset="0"/>
              </a:rPr>
              <a:t>W. Nah, </a:t>
            </a:r>
            <a:r>
              <a:rPr lang="en-US" altLang="en-US" sz="1000" i="1">
                <a:latin typeface="Arial" panose="020B0604020202020204" pitchFamily="34" charset="0"/>
              </a:rPr>
              <a:t>et al. </a:t>
            </a:r>
            <a:r>
              <a:rPr lang="en-US" altLang="en-US" sz="1000">
                <a:latin typeface="Arial" panose="020B0604020202020204" pitchFamily="34" charset="0"/>
              </a:rPr>
              <a:t>[10]</a:t>
            </a:r>
          </a:p>
        </p:txBody>
      </p:sp>
      <p:sp>
        <p:nvSpPr>
          <p:cNvPr id="40967" name="Footer Placeholder 8">
            <a:extLst>
              <a:ext uri="{FF2B5EF4-FFF2-40B4-BE49-F238E27FC236}">
                <a16:creationId xmlns:a16="http://schemas.microsoft.com/office/drawing/2014/main" id="{1449651E-1807-4BFF-BCCC-38D9C999CF6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6"/>
              </a:buBlip>
              <a:defRPr>
                <a:solidFill>
                  <a:schemeClr val="tx1"/>
                </a:solidFill>
                <a:latin typeface="Book Antiqua" panose="02040602050305030304" pitchFamily="18" charset="0"/>
              </a:defRPr>
            </a:lvl3pPr>
            <a:lvl4pPr marL="1600200" indent="-228600">
              <a:spcBef>
                <a:spcPct val="20000"/>
              </a:spcBef>
              <a:buSzPct val="60000"/>
              <a:buBlip>
                <a:blip r:embed="rId7"/>
              </a:buBlip>
              <a:defRPr sz="1600">
                <a:solidFill>
                  <a:schemeClr val="tx1"/>
                </a:solidFill>
                <a:latin typeface="Book Antiqua" panose="02040602050305030304" pitchFamily="18" charset="0"/>
              </a:defRPr>
            </a:lvl4pPr>
            <a:lvl5pPr marL="2057400" indent="-228600">
              <a:spcBef>
                <a:spcPct val="20000"/>
              </a:spcBef>
              <a:buSzPct val="60000"/>
              <a:buBlip>
                <a:blip r:embed="rId8"/>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Degradation and training II</a:t>
            </a:r>
          </a:p>
        </p:txBody>
      </p:sp>
      <p:sp>
        <p:nvSpPr>
          <p:cNvPr id="40968" name="Date Placeholder 7">
            <a:extLst>
              <a:ext uri="{FF2B5EF4-FFF2-40B4-BE49-F238E27FC236}">
                <a16:creationId xmlns:a16="http://schemas.microsoft.com/office/drawing/2014/main" id="{D75FBCB4-B13A-4673-975F-21657B827E16}"/>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6"/>
              </a:buBlip>
              <a:defRPr>
                <a:solidFill>
                  <a:schemeClr val="tx1"/>
                </a:solidFill>
                <a:latin typeface="Book Antiqua" panose="02040602050305030304" pitchFamily="18" charset="0"/>
              </a:defRPr>
            </a:lvl3pPr>
            <a:lvl4pPr marL="1600200" indent="-228600">
              <a:spcBef>
                <a:spcPct val="20000"/>
              </a:spcBef>
              <a:buSzPct val="60000"/>
              <a:buBlip>
                <a:blip r:embed="rId7"/>
              </a:buBlip>
              <a:defRPr sz="1600">
                <a:solidFill>
                  <a:schemeClr val="tx1"/>
                </a:solidFill>
                <a:latin typeface="Book Antiqua" panose="02040602050305030304" pitchFamily="18" charset="0"/>
              </a:defRPr>
            </a:lvl4pPr>
            <a:lvl5pPr marL="2057400" indent="-228600">
              <a:spcBef>
                <a:spcPct val="20000"/>
              </a:spcBef>
              <a:buSzPct val="60000"/>
              <a:buBlip>
                <a:blip r:embed="rId8"/>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40969" name="Slide Number Placeholder 10">
            <a:extLst>
              <a:ext uri="{FF2B5EF4-FFF2-40B4-BE49-F238E27FC236}">
                <a16:creationId xmlns:a16="http://schemas.microsoft.com/office/drawing/2014/main" id="{F0A0E769-498D-461A-8DB4-5E283441088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6"/>
              </a:buBlip>
              <a:defRPr>
                <a:solidFill>
                  <a:schemeClr val="tx1"/>
                </a:solidFill>
                <a:latin typeface="Book Antiqua" panose="02040602050305030304" pitchFamily="18" charset="0"/>
              </a:defRPr>
            </a:lvl3pPr>
            <a:lvl4pPr marL="1600200" indent="-228600">
              <a:spcBef>
                <a:spcPct val="20000"/>
              </a:spcBef>
              <a:buSzPct val="60000"/>
              <a:buBlip>
                <a:blip r:embed="rId7"/>
              </a:buBlip>
              <a:defRPr sz="1600">
                <a:solidFill>
                  <a:schemeClr val="tx1"/>
                </a:solidFill>
                <a:latin typeface="Book Antiqua" panose="02040602050305030304" pitchFamily="18" charset="0"/>
              </a:defRPr>
            </a:lvl4pPr>
            <a:lvl5pPr marL="2057400" indent="-228600">
              <a:spcBef>
                <a:spcPct val="20000"/>
              </a:spcBef>
              <a:buSzPct val="60000"/>
              <a:buBlip>
                <a:blip r:embed="rId8"/>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9pPr>
          </a:lstStyle>
          <a:p>
            <a:pPr>
              <a:spcBef>
                <a:spcPct val="0"/>
              </a:spcBef>
              <a:buSzTx/>
              <a:buFontTx/>
              <a:buNone/>
            </a:pPr>
            <a:fld id="{5DA969DC-DD3E-4871-9E47-C0C464B9212A}" type="slidenum">
              <a:rPr lang="en-US" altLang="en-US" sz="1000" smtClean="0">
                <a:solidFill>
                  <a:schemeClr val="accent1"/>
                </a:solidFill>
              </a:rPr>
              <a:pPr>
                <a:spcBef>
                  <a:spcPct val="0"/>
                </a:spcBef>
                <a:buSzTx/>
                <a:buFontTx/>
                <a:buNone/>
              </a:pPr>
              <a:t>32</a:t>
            </a:fld>
            <a:endParaRPr lang="en-US" altLang="en-US" sz="1000">
              <a:solidFill>
                <a:schemeClr val="accent1"/>
              </a:solidFill>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CC6822D-41D7-4281-B89C-0533EE149715}"/>
              </a:ext>
            </a:extLst>
          </p:cNvPr>
          <p:cNvSpPr>
            <a:spLocks noGrp="1" noChangeArrowheads="1"/>
          </p:cNvSpPr>
          <p:nvPr>
            <p:ph type="title"/>
          </p:nvPr>
        </p:nvSpPr>
        <p:spPr/>
        <p:txBody>
          <a:bodyPr/>
          <a:lstStyle/>
          <a:p>
            <a:r>
              <a:rPr lang="en-US" altLang="en-US" sz="2400"/>
              <a:t>6. Overview of quench performances</a:t>
            </a:r>
            <a:br>
              <a:rPr lang="en-US" altLang="en-US" sz="2400"/>
            </a:br>
            <a:r>
              <a:rPr lang="en-US" altLang="en-US" sz="2400"/>
              <a:t> RHIC dipole magnets</a:t>
            </a:r>
          </a:p>
        </p:txBody>
      </p:sp>
      <p:sp>
        <p:nvSpPr>
          <p:cNvPr id="41987" name="Rectangle 3">
            <a:extLst>
              <a:ext uri="{FF2B5EF4-FFF2-40B4-BE49-F238E27FC236}">
                <a16:creationId xmlns:a16="http://schemas.microsoft.com/office/drawing/2014/main" id="{62165509-7D9F-4CCF-B32C-F8FB81F294EB}"/>
              </a:ext>
            </a:extLst>
          </p:cNvPr>
          <p:cNvSpPr>
            <a:spLocks noGrp="1" noChangeArrowheads="1"/>
          </p:cNvSpPr>
          <p:nvPr>
            <p:ph type="body" idx="1"/>
          </p:nvPr>
        </p:nvSpPr>
        <p:spPr>
          <a:xfrm>
            <a:off x="266700" y="1219200"/>
            <a:ext cx="8677275" cy="990600"/>
          </a:xfrm>
        </p:spPr>
        <p:txBody>
          <a:bodyPr/>
          <a:lstStyle/>
          <a:p>
            <a:pPr>
              <a:lnSpc>
                <a:spcPct val="90000"/>
              </a:lnSpc>
              <a:buFontTx/>
              <a:buBlip>
                <a:blip r:embed="rId2"/>
              </a:buBlip>
            </a:pPr>
            <a:r>
              <a:rPr lang="en-US" altLang="en-US" sz="2000"/>
              <a:t>Test results of the first 41 RHIC dipole magnets [11] </a:t>
            </a:r>
          </a:p>
          <a:p>
            <a:pPr lvl="1">
              <a:lnSpc>
                <a:spcPct val="90000"/>
              </a:lnSpc>
              <a:buFontTx/>
              <a:buBlip>
                <a:blip r:embed="rId3"/>
              </a:buBlip>
            </a:pPr>
            <a:r>
              <a:rPr lang="en-US" altLang="en-US" sz="1800"/>
              <a:t>All the magnets exhibited minimum quench well above the RHIC operating current of 5000 A.</a:t>
            </a:r>
          </a:p>
        </p:txBody>
      </p:sp>
      <p:pic>
        <p:nvPicPr>
          <p:cNvPr id="41988" name="Picture 4">
            <a:extLst>
              <a:ext uri="{FF2B5EF4-FFF2-40B4-BE49-F238E27FC236}">
                <a16:creationId xmlns:a16="http://schemas.microsoft.com/office/drawing/2014/main" id="{17235DB4-05F4-496B-B685-963174BB22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5288"/>
          <a:stretch>
            <a:fillRect/>
          </a:stretch>
        </p:blipFill>
        <p:spPr bwMode="auto">
          <a:xfrm>
            <a:off x="3709988" y="2259013"/>
            <a:ext cx="5205412" cy="396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5" descr="RHIC_dipole">
            <a:extLst>
              <a:ext uri="{FF2B5EF4-FFF2-40B4-BE49-F238E27FC236}">
                <a16:creationId xmlns:a16="http://schemas.microsoft.com/office/drawing/2014/main" id="{99318C66-7A62-4E1A-B072-1EF13FDA24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530" r="56488" b="35834"/>
          <a:stretch>
            <a:fillRect/>
          </a:stretch>
        </p:blipFill>
        <p:spPr bwMode="auto">
          <a:xfrm>
            <a:off x="282575" y="2587625"/>
            <a:ext cx="3000375" cy="352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 Box 6">
            <a:extLst>
              <a:ext uri="{FF2B5EF4-FFF2-40B4-BE49-F238E27FC236}">
                <a16:creationId xmlns:a16="http://schemas.microsoft.com/office/drawing/2014/main" id="{4DA0BEBF-1436-432F-849F-C798A6171FAE}"/>
              </a:ext>
            </a:extLst>
          </p:cNvPr>
          <p:cNvSpPr txBox="1">
            <a:spLocks noChangeArrowheads="1"/>
          </p:cNvSpPr>
          <p:nvPr/>
        </p:nvSpPr>
        <p:spPr bwMode="auto">
          <a:xfrm>
            <a:off x="7405688" y="2293938"/>
            <a:ext cx="1296987"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6"/>
              </a:buBlip>
              <a:defRPr>
                <a:solidFill>
                  <a:schemeClr val="tx1"/>
                </a:solidFill>
                <a:latin typeface="Book Antiqua" panose="02040602050305030304" pitchFamily="18" charset="0"/>
              </a:defRPr>
            </a:lvl3pPr>
            <a:lvl4pPr marL="1600200" indent="-228600">
              <a:spcBef>
                <a:spcPct val="20000"/>
              </a:spcBef>
              <a:buSzPct val="60000"/>
              <a:buBlip>
                <a:blip r:embed="rId7"/>
              </a:buBlip>
              <a:defRPr sz="1600">
                <a:solidFill>
                  <a:schemeClr val="tx1"/>
                </a:solidFill>
                <a:latin typeface="Book Antiqua" panose="02040602050305030304" pitchFamily="18" charset="0"/>
              </a:defRPr>
            </a:lvl4pPr>
            <a:lvl5pPr marL="2057400" indent="-228600">
              <a:spcBef>
                <a:spcPct val="20000"/>
              </a:spcBef>
              <a:buSzPct val="60000"/>
              <a:buBlip>
                <a:blip r:embed="rId8"/>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9pPr>
          </a:lstStyle>
          <a:p>
            <a:pPr eaLnBrk="1" hangingPunct="1">
              <a:spcBef>
                <a:spcPct val="0"/>
              </a:spcBef>
              <a:buSzTx/>
              <a:buFontTx/>
              <a:buNone/>
            </a:pPr>
            <a:r>
              <a:rPr lang="en-US" altLang="en-US" sz="1000">
                <a:latin typeface="Arial" panose="020B0604020202020204" pitchFamily="34" charset="0"/>
              </a:rPr>
              <a:t>A. Green, </a:t>
            </a:r>
            <a:r>
              <a:rPr lang="en-US" altLang="en-US" sz="1000" i="1">
                <a:latin typeface="Arial" panose="020B0604020202020204" pitchFamily="34" charset="0"/>
              </a:rPr>
              <a:t>et al. </a:t>
            </a:r>
            <a:r>
              <a:rPr lang="en-US" altLang="en-US" sz="1000">
                <a:latin typeface="Arial" panose="020B0604020202020204" pitchFamily="34" charset="0"/>
              </a:rPr>
              <a:t>[11]</a:t>
            </a:r>
          </a:p>
        </p:txBody>
      </p:sp>
      <p:sp>
        <p:nvSpPr>
          <p:cNvPr id="41991" name="Footer Placeholder 8">
            <a:extLst>
              <a:ext uri="{FF2B5EF4-FFF2-40B4-BE49-F238E27FC236}">
                <a16:creationId xmlns:a16="http://schemas.microsoft.com/office/drawing/2014/main" id="{DA0C6CF7-6E05-4770-B833-016AF888930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6"/>
              </a:buBlip>
              <a:defRPr>
                <a:solidFill>
                  <a:schemeClr val="tx1"/>
                </a:solidFill>
                <a:latin typeface="Book Antiqua" panose="02040602050305030304" pitchFamily="18" charset="0"/>
              </a:defRPr>
            </a:lvl3pPr>
            <a:lvl4pPr marL="1600200" indent="-228600">
              <a:spcBef>
                <a:spcPct val="20000"/>
              </a:spcBef>
              <a:buSzPct val="60000"/>
              <a:buBlip>
                <a:blip r:embed="rId7"/>
              </a:buBlip>
              <a:defRPr sz="1600">
                <a:solidFill>
                  <a:schemeClr val="tx1"/>
                </a:solidFill>
                <a:latin typeface="Book Antiqua" panose="02040602050305030304" pitchFamily="18" charset="0"/>
              </a:defRPr>
            </a:lvl4pPr>
            <a:lvl5pPr marL="2057400" indent="-228600">
              <a:spcBef>
                <a:spcPct val="20000"/>
              </a:spcBef>
              <a:buSzPct val="60000"/>
              <a:buBlip>
                <a:blip r:embed="rId8"/>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Degradation and training II</a:t>
            </a:r>
          </a:p>
        </p:txBody>
      </p:sp>
      <p:sp>
        <p:nvSpPr>
          <p:cNvPr id="41992" name="Date Placeholder 7">
            <a:extLst>
              <a:ext uri="{FF2B5EF4-FFF2-40B4-BE49-F238E27FC236}">
                <a16:creationId xmlns:a16="http://schemas.microsoft.com/office/drawing/2014/main" id="{C984E4C3-883A-4A9E-9533-54B8A7E8CAE1}"/>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6"/>
              </a:buBlip>
              <a:defRPr>
                <a:solidFill>
                  <a:schemeClr val="tx1"/>
                </a:solidFill>
                <a:latin typeface="Book Antiqua" panose="02040602050305030304" pitchFamily="18" charset="0"/>
              </a:defRPr>
            </a:lvl3pPr>
            <a:lvl4pPr marL="1600200" indent="-228600">
              <a:spcBef>
                <a:spcPct val="20000"/>
              </a:spcBef>
              <a:buSzPct val="60000"/>
              <a:buBlip>
                <a:blip r:embed="rId7"/>
              </a:buBlip>
              <a:defRPr sz="1600">
                <a:solidFill>
                  <a:schemeClr val="tx1"/>
                </a:solidFill>
                <a:latin typeface="Book Antiqua" panose="02040602050305030304" pitchFamily="18" charset="0"/>
              </a:defRPr>
            </a:lvl4pPr>
            <a:lvl5pPr marL="2057400" indent="-228600">
              <a:spcBef>
                <a:spcPct val="20000"/>
              </a:spcBef>
              <a:buSzPct val="60000"/>
              <a:buBlip>
                <a:blip r:embed="rId8"/>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41993" name="Slide Number Placeholder 10">
            <a:extLst>
              <a:ext uri="{FF2B5EF4-FFF2-40B4-BE49-F238E27FC236}">
                <a16:creationId xmlns:a16="http://schemas.microsoft.com/office/drawing/2014/main" id="{22D410C8-2B8E-46AC-A7E2-4DFC8A8B4AA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6"/>
              </a:buBlip>
              <a:defRPr>
                <a:solidFill>
                  <a:schemeClr val="tx1"/>
                </a:solidFill>
                <a:latin typeface="Book Antiqua" panose="02040602050305030304" pitchFamily="18" charset="0"/>
              </a:defRPr>
            </a:lvl3pPr>
            <a:lvl4pPr marL="1600200" indent="-228600">
              <a:spcBef>
                <a:spcPct val="20000"/>
              </a:spcBef>
              <a:buSzPct val="60000"/>
              <a:buBlip>
                <a:blip r:embed="rId7"/>
              </a:buBlip>
              <a:defRPr sz="1600">
                <a:solidFill>
                  <a:schemeClr val="tx1"/>
                </a:solidFill>
                <a:latin typeface="Book Antiqua" panose="02040602050305030304" pitchFamily="18" charset="0"/>
              </a:defRPr>
            </a:lvl4pPr>
            <a:lvl5pPr marL="2057400" indent="-228600">
              <a:spcBef>
                <a:spcPct val="20000"/>
              </a:spcBef>
              <a:buSzPct val="60000"/>
              <a:buBlip>
                <a:blip r:embed="rId8"/>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9pPr>
          </a:lstStyle>
          <a:p>
            <a:pPr>
              <a:spcBef>
                <a:spcPct val="0"/>
              </a:spcBef>
              <a:buSzTx/>
              <a:buFontTx/>
              <a:buNone/>
            </a:pPr>
            <a:fld id="{D2DEC81B-527D-4A8D-B29E-D536EA061572}" type="slidenum">
              <a:rPr lang="en-US" altLang="en-US" sz="1000" smtClean="0">
                <a:solidFill>
                  <a:schemeClr val="accent1"/>
                </a:solidFill>
              </a:rPr>
              <a:pPr>
                <a:spcBef>
                  <a:spcPct val="0"/>
                </a:spcBef>
                <a:buSzTx/>
                <a:buFontTx/>
                <a:buNone/>
              </a:pPr>
              <a:t>33</a:t>
            </a:fld>
            <a:endParaRPr lang="en-US" altLang="en-US" sz="1000">
              <a:solidFill>
                <a:schemeClr val="accent1"/>
              </a:solidFill>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C1061D15-E53F-4411-BD4F-3F4E794DB022}"/>
              </a:ext>
            </a:extLst>
          </p:cNvPr>
          <p:cNvSpPr>
            <a:spLocks noGrp="1" noChangeArrowheads="1"/>
          </p:cNvSpPr>
          <p:nvPr>
            <p:ph type="title"/>
          </p:nvPr>
        </p:nvSpPr>
        <p:spPr/>
        <p:txBody>
          <a:bodyPr/>
          <a:lstStyle/>
          <a:p>
            <a:r>
              <a:rPr lang="en-US" altLang="en-US" sz="2400"/>
              <a:t>6. Overview of quench performances</a:t>
            </a:r>
            <a:br>
              <a:rPr lang="en-US" altLang="en-US" sz="2400"/>
            </a:br>
            <a:r>
              <a:rPr lang="en-US" altLang="en-US" sz="2400"/>
              <a:t>D20</a:t>
            </a:r>
          </a:p>
        </p:txBody>
      </p:sp>
      <p:sp>
        <p:nvSpPr>
          <p:cNvPr id="43011" name="Rectangle 3">
            <a:extLst>
              <a:ext uri="{FF2B5EF4-FFF2-40B4-BE49-F238E27FC236}">
                <a16:creationId xmlns:a16="http://schemas.microsoft.com/office/drawing/2014/main" id="{B8807A38-6C76-4762-B54E-663C762A7F01}"/>
              </a:ext>
            </a:extLst>
          </p:cNvPr>
          <p:cNvSpPr>
            <a:spLocks noGrp="1" noChangeArrowheads="1"/>
          </p:cNvSpPr>
          <p:nvPr>
            <p:ph type="body" idx="1"/>
          </p:nvPr>
        </p:nvSpPr>
        <p:spPr>
          <a:xfrm>
            <a:off x="266700" y="1190625"/>
            <a:ext cx="8677275" cy="1681163"/>
          </a:xfrm>
        </p:spPr>
        <p:txBody>
          <a:bodyPr/>
          <a:lstStyle/>
          <a:p>
            <a:pPr>
              <a:lnSpc>
                <a:spcPct val="90000"/>
              </a:lnSpc>
              <a:buFontTx/>
              <a:buBlip>
                <a:blip r:embed="rId2"/>
              </a:buBlip>
            </a:pPr>
            <a:r>
              <a:rPr lang="en-US" altLang="en-US" sz="2000"/>
              <a:t>Conditioning</a:t>
            </a:r>
          </a:p>
          <a:p>
            <a:pPr lvl="1">
              <a:lnSpc>
                <a:spcPct val="90000"/>
              </a:lnSpc>
              <a:buFontTx/>
              <a:buBlip>
                <a:blip r:embed="rId3"/>
              </a:buBlip>
            </a:pPr>
            <a:r>
              <a:rPr lang="en-US" altLang="en-US" sz="1800"/>
              <a:t>Magnet is cool-down at 1.8 K and then warm up to 4.4 K to improve training performance</a:t>
            </a:r>
          </a:p>
          <a:p>
            <a:pPr>
              <a:lnSpc>
                <a:spcPct val="90000"/>
              </a:lnSpc>
              <a:buFontTx/>
              <a:buBlip>
                <a:blip r:embed="rId2"/>
              </a:buBlip>
            </a:pPr>
            <a:r>
              <a:rPr lang="en-US" altLang="en-US" sz="2000"/>
              <a:t>De-training</a:t>
            </a:r>
          </a:p>
          <a:p>
            <a:pPr lvl="1">
              <a:lnSpc>
                <a:spcPct val="90000"/>
              </a:lnSpc>
              <a:buFontTx/>
              <a:buBlip>
                <a:blip r:embed="rId3"/>
              </a:buBlip>
            </a:pPr>
            <a:r>
              <a:rPr lang="en-US" altLang="en-US" sz="1800"/>
              <a:t>A progressive degradation occurred due to a damage to a splice.</a:t>
            </a:r>
          </a:p>
        </p:txBody>
      </p:sp>
      <p:pic>
        <p:nvPicPr>
          <p:cNvPr id="43012" name="Picture 4">
            <a:extLst>
              <a:ext uri="{FF2B5EF4-FFF2-40B4-BE49-F238E27FC236}">
                <a16:creationId xmlns:a16="http://schemas.microsoft.com/office/drawing/2014/main" id="{BDBFA3B3-85B4-42B1-A424-975A4B248D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6055"/>
          <a:stretch>
            <a:fillRect/>
          </a:stretch>
        </p:blipFill>
        <p:spPr bwMode="auto">
          <a:xfrm>
            <a:off x="4341813" y="2727325"/>
            <a:ext cx="4594225" cy="349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descr="D20_dipole">
            <a:extLst>
              <a:ext uri="{FF2B5EF4-FFF2-40B4-BE49-F238E27FC236}">
                <a16:creationId xmlns:a16="http://schemas.microsoft.com/office/drawing/2014/main" id="{8B8DB7EA-BE3A-49B9-82CE-7A663C3830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103" r="57440" b="41945"/>
          <a:stretch>
            <a:fillRect/>
          </a:stretch>
        </p:blipFill>
        <p:spPr bwMode="auto">
          <a:xfrm>
            <a:off x="490538" y="2913063"/>
            <a:ext cx="3049587"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Footer Placeholder 7">
            <a:extLst>
              <a:ext uri="{FF2B5EF4-FFF2-40B4-BE49-F238E27FC236}">
                <a16:creationId xmlns:a16="http://schemas.microsoft.com/office/drawing/2014/main" id="{AD198694-9887-4D00-855B-0B0ACB17446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6"/>
              </a:buBlip>
              <a:defRPr>
                <a:solidFill>
                  <a:schemeClr val="tx1"/>
                </a:solidFill>
                <a:latin typeface="Book Antiqua" panose="02040602050305030304" pitchFamily="18" charset="0"/>
              </a:defRPr>
            </a:lvl3pPr>
            <a:lvl4pPr marL="1600200" indent="-228600">
              <a:spcBef>
                <a:spcPct val="20000"/>
              </a:spcBef>
              <a:buSzPct val="60000"/>
              <a:buBlip>
                <a:blip r:embed="rId7"/>
              </a:buBlip>
              <a:defRPr sz="1600">
                <a:solidFill>
                  <a:schemeClr val="tx1"/>
                </a:solidFill>
                <a:latin typeface="Book Antiqua" panose="02040602050305030304" pitchFamily="18" charset="0"/>
              </a:defRPr>
            </a:lvl4pPr>
            <a:lvl5pPr marL="2057400" indent="-228600">
              <a:spcBef>
                <a:spcPct val="20000"/>
              </a:spcBef>
              <a:buSzPct val="60000"/>
              <a:buBlip>
                <a:blip r:embed="rId8"/>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Degradation and training II</a:t>
            </a:r>
          </a:p>
        </p:txBody>
      </p:sp>
      <p:sp>
        <p:nvSpPr>
          <p:cNvPr id="43015" name="Date Placeholder 6">
            <a:extLst>
              <a:ext uri="{FF2B5EF4-FFF2-40B4-BE49-F238E27FC236}">
                <a16:creationId xmlns:a16="http://schemas.microsoft.com/office/drawing/2014/main" id="{B6ADC811-7082-46C5-9D39-E551A9BC2D88}"/>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6"/>
              </a:buBlip>
              <a:defRPr>
                <a:solidFill>
                  <a:schemeClr val="tx1"/>
                </a:solidFill>
                <a:latin typeface="Book Antiqua" panose="02040602050305030304" pitchFamily="18" charset="0"/>
              </a:defRPr>
            </a:lvl3pPr>
            <a:lvl4pPr marL="1600200" indent="-228600">
              <a:spcBef>
                <a:spcPct val="20000"/>
              </a:spcBef>
              <a:buSzPct val="60000"/>
              <a:buBlip>
                <a:blip r:embed="rId7"/>
              </a:buBlip>
              <a:defRPr sz="1600">
                <a:solidFill>
                  <a:schemeClr val="tx1"/>
                </a:solidFill>
                <a:latin typeface="Book Antiqua" panose="02040602050305030304" pitchFamily="18" charset="0"/>
              </a:defRPr>
            </a:lvl4pPr>
            <a:lvl5pPr marL="2057400" indent="-228600">
              <a:spcBef>
                <a:spcPct val="20000"/>
              </a:spcBef>
              <a:buSzPct val="60000"/>
              <a:buBlip>
                <a:blip r:embed="rId8"/>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43016" name="Slide Number Placeholder 9">
            <a:extLst>
              <a:ext uri="{FF2B5EF4-FFF2-40B4-BE49-F238E27FC236}">
                <a16:creationId xmlns:a16="http://schemas.microsoft.com/office/drawing/2014/main" id="{9A757122-57CC-47CE-AFD1-9710CE36C9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6"/>
              </a:buBlip>
              <a:defRPr>
                <a:solidFill>
                  <a:schemeClr val="tx1"/>
                </a:solidFill>
                <a:latin typeface="Book Antiqua" panose="02040602050305030304" pitchFamily="18" charset="0"/>
              </a:defRPr>
            </a:lvl3pPr>
            <a:lvl4pPr marL="1600200" indent="-228600">
              <a:spcBef>
                <a:spcPct val="20000"/>
              </a:spcBef>
              <a:buSzPct val="60000"/>
              <a:buBlip>
                <a:blip r:embed="rId7"/>
              </a:buBlip>
              <a:defRPr sz="1600">
                <a:solidFill>
                  <a:schemeClr val="tx1"/>
                </a:solidFill>
                <a:latin typeface="Book Antiqua" panose="02040602050305030304" pitchFamily="18" charset="0"/>
              </a:defRPr>
            </a:lvl4pPr>
            <a:lvl5pPr marL="2057400" indent="-228600">
              <a:spcBef>
                <a:spcPct val="20000"/>
              </a:spcBef>
              <a:buSzPct val="60000"/>
              <a:buBlip>
                <a:blip r:embed="rId8"/>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9pPr>
          </a:lstStyle>
          <a:p>
            <a:pPr>
              <a:spcBef>
                <a:spcPct val="0"/>
              </a:spcBef>
              <a:buSzTx/>
              <a:buFontTx/>
              <a:buNone/>
            </a:pPr>
            <a:fld id="{4B7391D8-C078-4CBA-856A-055478B377D6}" type="slidenum">
              <a:rPr lang="en-US" altLang="en-US" sz="1000" smtClean="0">
                <a:solidFill>
                  <a:schemeClr val="accent1"/>
                </a:solidFill>
              </a:rPr>
              <a:pPr>
                <a:spcBef>
                  <a:spcPct val="0"/>
                </a:spcBef>
                <a:buSzTx/>
                <a:buFontTx/>
                <a:buNone/>
              </a:pPr>
              <a:t>34</a:t>
            </a:fld>
            <a:endParaRPr lang="en-US" altLang="en-US" sz="1000">
              <a:solidFill>
                <a:schemeClr val="accent1"/>
              </a:solidFill>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DE912424-C34B-46D6-92B3-C52D70FFBAE3}"/>
              </a:ext>
            </a:extLst>
          </p:cNvPr>
          <p:cNvSpPr>
            <a:spLocks noGrp="1"/>
          </p:cNvSpPr>
          <p:nvPr>
            <p:ph type="title"/>
          </p:nvPr>
        </p:nvSpPr>
        <p:spPr/>
        <p:txBody>
          <a:bodyPr>
            <a:normAutofit/>
          </a:bodyPr>
          <a:lstStyle/>
          <a:p>
            <a:r>
              <a:rPr lang="en-GB" altLang="en-US"/>
              <a:t>MQXFS01 test</a:t>
            </a:r>
            <a:br>
              <a:rPr lang="en-GB" altLang="en-US"/>
            </a:br>
            <a:r>
              <a:rPr lang="en-GB" altLang="en-US"/>
              <a:t>First test of HiLumi Nb</a:t>
            </a:r>
            <a:r>
              <a:rPr lang="en-GB" altLang="en-US" baseline="-25000"/>
              <a:t>3</a:t>
            </a:r>
            <a:r>
              <a:rPr lang="en-GB" altLang="en-US"/>
              <a:t>Sn IR quadrupole </a:t>
            </a:r>
          </a:p>
        </p:txBody>
      </p:sp>
      <p:sp>
        <p:nvSpPr>
          <p:cNvPr id="51203" name="Content Placeholder 2">
            <a:extLst>
              <a:ext uri="{FF2B5EF4-FFF2-40B4-BE49-F238E27FC236}">
                <a16:creationId xmlns:a16="http://schemas.microsoft.com/office/drawing/2014/main" id="{9CB2AC08-304C-456D-9A02-A11BDBD54425}"/>
              </a:ext>
            </a:extLst>
          </p:cNvPr>
          <p:cNvSpPr>
            <a:spLocks noGrp="1"/>
          </p:cNvSpPr>
          <p:nvPr>
            <p:ph idx="1"/>
          </p:nvPr>
        </p:nvSpPr>
        <p:spPr>
          <a:xfrm>
            <a:off x="304800" y="4572000"/>
            <a:ext cx="8458200" cy="1665288"/>
          </a:xfrm>
        </p:spPr>
        <p:txBody>
          <a:bodyPr/>
          <a:lstStyle/>
          <a:p>
            <a:pPr>
              <a:buFontTx/>
              <a:buBlip>
                <a:blip r:embed="rId2"/>
              </a:buBlip>
            </a:pPr>
            <a:r>
              <a:rPr lang="en-GB" altLang="en-US" dirty="0">
                <a:solidFill>
                  <a:srgbClr val="FF0000"/>
                </a:solidFill>
              </a:rPr>
              <a:t>Conceptual design </a:t>
            </a:r>
            <a:r>
              <a:rPr lang="en-GB" altLang="en-US" dirty="0"/>
              <a:t>started in </a:t>
            </a:r>
            <a:r>
              <a:rPr lang="en-GB" altLang="en-US" dirty="0">
                <a:solidFill>
                  <a:srgbClr val="FF0000"/>
                </a:solidFill>
              </a:rPr>
              <a:t>2011</a:t>
            </a:r>
          </a:p>
          <a:p>
            <a:pPr>
              <a:buFontTx/>
              <a:buBlip>
                <a:blip r:embed="rId2"/>
              </a:buBlip>
            </a:pPr>
            <a:endParaRPr lang="en-GB" altLang="en-US" dirty="0"/>
          </a:p>
          <a:p>
            <a:pPr>
              <a:buFontTx/>
              <a:buBlip>
                <a:blip r:embed="rId2"/>
              </a:buBlip>
            </a:pPr>
            <a:r>
              <a:rPr lang="en-GB" altLang="en-US" dirty="0">
                <a:solidFill>
                  <a:srgbClr val="FF0000"/>
                </a:solidFill>
              </a:rPr>
              <a:t>Test</a:t>
            </a:r>
            <a:r>
              <a:rPr lang="en-GB" altLang="en-US" dirty="0"/>
              <a:t> at FNAL</a:t>
            </a:r>
            <a:r>
              <a:rPr lang="en-GB" altLang="en-US" dirty="0">
                <a:solidFill>
                  <a:srgbClr val="FF0000"/>
                </a:solidFill>
              </a:rPr>
              <a:t> </a:t>
            </a:r>
            <a:r>
              <a:rPr lang="en-GB" altLang="en-US" dirty="0"/>
              <a:t>in </a:t>
            </a:r>
            <a:r>
              <a:rPr lang="en-GB" altLang="en-US" dirty="0">
                <a:solidFill>
                  <a:srgbClr val="FF0000"/>
                </a:solidFill>
              </a:rPr>
              <a:t>2016</a:t>
            </a:r>
          </a:p>
          <a:p>
            <a:pPr lvl="2">
              <a:buFontTx/>
              <a:buBlip>
                <a:blip r:embed="rId3"/>
              </a:buBlip>
            </a:pPr>
            <a:endParaRPr lang="en-GB" altLang="en-US" dirty="0"/>
          </a:p>
        </p:txBody>
      </p:sp>
      <p:sp>
        <p:nvSpPr>
          <p:cNvPr id="51204" name="Footer Placeholder 4">
            <a:extLst>
              <a:ext uri="{FF2B5EF4-FFF2-40B4-BE49-F238E27FC236}">
                <a16:creationId xmlns:a16="http://schemas.microsoft.com/office/drawing/2014/main" id="{5C938426-23A3-44C3-B1B2-574AE4B20E5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3"/>
              </a:buBlip>
              <a:defRPr>
                <a:solidFill>
                  <a:schemeClr val="tx2"/>
                </a:solidFill>
                <a:latin typeface="Book Antiqua" panose="02040602050305030304" pitchFamily="18" charset="0"/>
              </a:defRPr>
            </a:lvl3pPr>
            <a:lvl4pPr marL="1600200" indent="-228600">
              <a:spcBef>
                <a:spcPct val="20000"/>
              </a:spcBef>
              <a:buSzPct val="60000"/>
              <a:buBlip>
                <a:blip r:embed="rId5"/>
              </a:buBlip>
              <a:defRPr sz="1600">
                <a:solidFill>
                  <a:schemeClr val="tx2"/>
                </a:solidFill>
                <a:latin typeface="Book Antiqua" panose="02040602050305030304" pitchFamily="18" charset="0"/>
              </a:defRPr>
            </a:lvl4pPr>
            <a:lvl5pPr marL="2057400" indent="-228600">
              <a:spcBef>
                <a:spcPct val="20000"/>
              </a:spcBef>
              <a:buSzPct val="60000"/>
              <a:buBlip>
                <a:blip r:embed="rId6"/>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9pPr>
          </a:lstStyle>
          <a:p>
            <a:pPr fontAlgn="base">
              <a:spcBef>
                <a:spcPct val="0"/>
              </a:spcBef>
              <a:spcAft>
                <a:spcPct val="0"/>
              </a:spcAft>
              <a:buSzTx/>
              <a:buFontTx/>
              <a:buNone/>
            </a:pPr>
            <a:r>
              <a:rPr lang="it-IT" altLang="en-US" sz="1000">
                <a:solidFill>
                  <a:schemeClr val="accent1"/>
                </a:solidFill>
              </a:rPr>
              <a:t>Degradation and training II</a:t>
            </a:r>
            <a:endParaRPr lang="en-US" altLang="en-US" sz="1000">
              <a:solidFill>
                <a:schemeClr val="accent1"/>
              </a:solidFill>
            </a:endParaRPr>
          </a:p>
        </p:txBody>
      </p:sp>
      <p:pic>
        <p:nvPicPr>
          <p:cNvPr id="51205" name="Picture 2" descr="cb8031a0-ff7f-448b-af9f-0ad6975e00e7@cern">
            <a:extLst>
              <a:ext uri="{FF2B5EF4-FFF2-40B4-BE49-F238E27FC236}">
                <a16:creationId xmlns:a16="http://schemas.microsoft.com/office/drawing/2014/main" id="{68BEDFA0-E1F1-4BBA-A5DE-83D6EE0293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039" t="25797" r="8884" b="15938"/>
          <a:stretch>
            <a:fillRect/>
          </a:stretch>
        </p:blipFill>
        <p:spPr bwMode="auto">
          <a:xfrm>
            <a:off x="152400" y="1277471"/>
            <a:ext cx="548640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11">
            <a:extLst>
              <a:ext uri="{FF2B5EF4-FFF2-40B4-BE49-F238E27FC236}">
                <a16:creationId xmlns:a16="http://schemas.microsoft.com/office/drawing/2014/main" id="{2F5E7C6B-AAAC-4D14-A194-0B9E8ED3C12B}"/>
              </a:ext>
            </a:extLst>
          </p:cNvPr>
          <p:cNvPicPr>
            <a:picLocks noChangeAspect="1"/>
          </p:cNvPicPr>
          <p:nvPr/>
        </p:nvPicPr>
        <p:blipFill>
          <a:blip r:embed="rId8">
            <a:extLst>
              <a:ext uri="{28A0092B-C50C-407E-A947-70E740481C1C}">
                <a14:useLocalDpi xmlns:a14="http://schemas.microsoft.com/office/drawing/2010/main" val="0"/>
              </a:ext>
            </a:extLst>
          </a:blip>
          <a:srcRect l="12698" r="3175"/>
          <a:stretch>
            <a:fillRect/>
          </a:stretch>
        </p:blipFill>
        <p:spPr bwMode="auto">
          <a:xfrm>
            <a:off x="5867400" y="1277470"/>
            <a:ext cx="3017838"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Date Placeholder 1">
            <a:extLst>
              <a:ext uri="{FF2B5EF4-FFF2-40B4-BE49-F238E27FC236}">
                <a16:creationId xmlns:a16="http://schemas.microsoft.com/office/drawing/2014/main" id="{4C4B7A47-73C1-45D3-8B9C-5C2FD2E7FC75}"/>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3"/>
              </a:buBlip>
              <a:defRPr>
                <a:solidFill>
                  <a:schemeClr val="tx2"/>
                </a:solidFill>
                <a:latin typeface="Book Antiqua" panose="02040602050305030304" pitchFamily="18" charset="0"/>
              </a:defRPr>
            </a:lvl3pPr>
            <a:lvl4pPr marL="1600200" indent="-228600">
              <a:spcBef>
                <a:spcPct val="20000"/>
              </a:spcBef>
              <a:buSzPct val="60000"/>
              <a:buBlip>
                <a:blip r:embed="rId5"/>
              </a:buBlip>
              <a:defRPr sz="1600">
                <a:solidFill>
                  <a:schemeClr val="tx2"/>
                </a:solidFill>
                <a:latin typeface="Book Antiqua" panose="02040602050305030304" pitchFamily="18" charset="0"/>
              </a:defRPr>
            </a:lvl4pPr>
            <a:lvl5pPr marL="2057400" indent="-228600">
              <a:spcBef>
                <a:spcPct val="20000"/>
              </a:spcBef>
              <a:buSzPct val="60000"/>
              <a:buBlip>
                <a:blip r:embed="rId6"/>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51208" name="Slide Number Placeholder 1">
            <a:extLst>
              <a:ext uri="{FF2B5EF4-FFF2-40B4-BE49-F238E27FC236}">
                <a16:creationId xmlns:a16="http://schemas.microsoft.com/office/drawing/2014/main" id="{D3F012F9-8EEB-4869-950F-10C9356FE66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2"/>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3"/>
              </a:buBlip>
              <a:defRPr>
                <a:solidFill>
                  <a:schemeClr val="tx2"/>
                </a:solidFill>
                <a:latin typeface="Book Antiqua" panose="02040602050305030304" pitchFamily="18" charset="0"/>
              </a:defRPr>
            </a:lvl3pPr>
            <a:lvl4pPr marL="1600200" indent="-228600">
              <a:spcBef>
                <a:spcPct val="20000"/>
              </a:spcBef>
              <a:buSzPct val="60000"/>
              <a:buBlip>
                <a:blip r:embed="rId5"/>
              </a:buBlip>
              <a:defRPr sz="1600">
                <a:solidFill>
                  <a:schemeClr val="tx2"/>
                </a:solidFill>
                <a:latin typeface="Book Antiqua" panose="02040602050305030304" pitchFamily="18" charset="0"/>
              </a:defRPr>
            </a:lvl4pPr>
            <a:lvl5pPr marL="2057400" indent="-228600">
              <a:spcBef>
                <a:spcPct val="20000"/>
              </a:spcBef>
              <a:buSzPct val="60000"/>
              <a:buBlip>
                <a:blip r:embed="rId6"/>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9pPr>
          </a:lstStyle>
          <a:p>
            <a:pPr>
              <a:spcBef>
                <a:spcPct val="0"/>
              </a:spcBef>
              <a:buSzTx/>
              <a:buFontTx/>
              <a:buNone/>
            </a:pPr>
            <a:fld id="{EB28ABF0-1FE2-48B5-B91D-47A013446998}" type="slidenum">
              <a:rPr lang="en-US" altLang="en-US" sz="1000" smtClean="0">
                <a:solidFill>
                  <a:schemeClr val="accent1"/>
                </a:solidFill>
              </a:rPr>
              <a:pPr>
                <a:spcBef>
                  <a:spcPct val="0"/>
                </a:spcBef>
                <a:buSzTx/>
                <a:buFontTx/>
                <a:buNone/>
              </a:pPr>
              <a:t>35</a:t>
            </a:fld>
            <a:endParaRPr lang="en-US" altLang="en-US" sz="1000">
              <a:solidFill>
                <a:schemeClr val="accent1"/>
              </a:solidFill>
            </a:endParaRPr>
          </a:p>
        </p:txBody>
      </p:sp>
      <p:pic>
        <p:nvPicPr>
          <p:cNvPr id="2" name="Picture 1">
            <a:extLst>
              <a:ext uri="{FF2B5EF4-FFF2-40B4-BE49-F238E27FC236}">
                <a16:creationId xmlns:a16="http://schemas.microsoft.com/office/drawing/2014/main" id="{C4414AB8-5D6A-4F0D-8251-42A71DF64C66}"/>
              </a:ext>
            </a:extLst>
          </p:cNvPr>
          <p:cNvPicPr>
            <a:picLocks noChangeAspect="1"/>
          </p:cNvPicPr>
          <p:nvPr/>
        </p:nvPicPr>
        <p:blipFill>
          <a:blip r:embed="rId9"/>
          <a:stretch>
            <a:fillRect/>
          </a:stretch>
        </p:blipFill>
        <p:spPr>
          <a:xfrm>
            <a:off x="5836024" y="4104621"/>
            <a:ext cx="3049214" cy="2286911"/>
          </a:xfrm>
          <a:prstGeom prst="rect">
            <a:avLst/>
          </a:prstGeom>
          <a:ln w="3175">
            <a:solidFill>
              <a:schemeClr val="tx1"/>
            </a:solid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1E7FBF4B-6254-41E4-A1AD-8B8C6AA9B06C}"/>
              </a:ext>
            </a:extLst>
          </p:cNvPr>
          <p:cNvSpPr>
            <a:spLocks noGrp="1"/>
          </p:cNvSpPr>
          <p:nvPr>
            <p:ph type="title"/>
          </p:nvPr>
        </p:nvSpPr>
        <p:spPr/>
        <p:txBody>
          <a:bodyPr>
            <a:normAutofit/>
          </a:bodyPr>
          <a:lstStyle/>
          <a:p>
            <a:r>
              <a:rPr lang="en-GB" altLang="en-US"/>
              <a:t>MQXFS01 test</a:t>
            </a:r>
            <a:br>
              <a:rPr lang="en-GB" altLang="en-US"/>
            </a:br>
            <a:r>
              <a:rPr lang="en-GB" altLang="en-US"/>
              <a:t>First test of HiLumi Nb</a:t>
            </a:r>
            <a:r>
              <a:rPr lang="en-GB" altLang="en-US" baseline="-25000"/>
              <a:t>3</a:t>
            </a:r>
            <a:r>
              <a:rPr lang="en-GB" altLang="en-US"/>
              <a:t>Sn IR quadrupole </a:t>
            </a:r>
          </a:p>
        </p:txBody>
      </p:sp>
      <p:pic>
        <p:nvPicPr>
          <p:cNvPr id="52227" name="Content Placeholder 8">
            <a:extLst>
              <a:ext uri="{FF2B5EF4-FFF2-40B4-BE49-F238E27FC236}">
                <a16:creationId xmlns:a16="http://schemas.microsoft.com/office/drawing/2014/main" id="{C2D5BF7D-F566-4D30-92A1-FBB5AF935F2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87363" y="1143000"/>
            <a:ext cx="8169275" cy="5334000"/>
          </a:xfrm>
        </p:spPr>
      </p:pic>
      <p:sp>
        <p:nvSpPr>
          <p:cNvPr id="52228" name="Date Placeholder 3">
            <a:extLst>
              <a:ext uri="{FF2B5EF4-FFF2-40B4-BE49-F238E27FC236}">
                <a16:creationId xmlns:a16="http://schemas.microsoft.com/office/drawing/2014/main" id="{BA168D06-E252-445C-887E-DC17F0AD48AE}"/>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52229" name="Footer Placeholder 4">
            <a:extLst>
              <a:ext uri="{FF2B5EF4-FFF2-40B4-BE49-F238E27FC236}">
                <a16:creationId xmlns:a16="http://schemas.microsoft.com/office/drawing/2014/main" id="{09D77DE3-503C-4D76-A391-FD7EE0BBA9F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fontAlgn="base">
              <a:spcBef>
                <a:spcPct val="0"/>
              </a:spcBef>
              <a:spcAft>
                <a:spcPct val="0"/>
              </a:spcAft>
              <a:buSzTx/>
              <a:buFontTx/>
              <a:buNone/>
            </a:pPr>
            <a:r>
              <a:rPr lang="en-GB" altLang="en-US" sz="1000">
                <a:solidFill>
                  <a:schemeClr val="accent1"/>
                </a:solidFill>
              </a:rPr>
              <a:t>Degradation and training II</a:t>
            </a:r>
            <a:endParaRPr lang="en-US" altLang="en-US" sz="1000">
              <a:solidFill>
                <a:schemeClr val="accent1"/>
              </a:solidFill>
            </a:endParaRPr>
          </a:p>
        </p:txBody>
      </p:sp>
      <p:sp>
        <p:nvSpPr>
          <p:cNvPr id="52230" name="Slide Number Placeholder 1">
            <a:extLst>
              <a:ext uri="{FF2B5EF4-FFF2-40B4-BE49-F238E27FC236}">
                <a16:creationId xmlns:a16="http://schemas.microsoft.com/office/drawing/2014/main" id="{3D4AFD36-F9A2-4892-AF54-EA920133844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a:spcBef>
                <a:spcPct val="0"/>
              </a:spcBef>
              <a:buSzTx/>
              <a:buFontTx/>
              <a:buNone/>
            </a:pPr>
            <a:fld id="{9E48DDEA-D058-4A1F-A8E7-85354F2D3551}" type="slidenum">
              <a:rPr lang="en-US" altLang="en-US" sz="1000" smtClean="0">
                <a:solidFill>
                  <a:schemeClr val="accent1"/>
                </a:solidFill>
              </a:rPr>
              <a:pPr>
                <a:spcBef>
                  <a:spcPct val="0"/>
                </a:spcBef>
                <a:buSzTx/>
                <a:buFontTx/>
                <a:buNone/>
              </a:pPr>
              <a:t>36</a:t>
            </a:fld>
            <a:endParaRPr lang="en-US" altLang="en-US" sz="1000">
              <a:solidFill>
                <a:schemeClr val="accent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4CCF9C83-C746-4042-98DC-7D7270B91392}"/>
              </a:ext>
            </a:extLst>
          </p:cNvPr>
          <p:cNvSpPr>
            <a:spLocks noGrp="1"/>
          </p:cNvSpPr>
          <p:nvPr>
            <p:ph type="title"/>
          </p:nvPr>
        </p:nvSpPr>
        <p:spPr/>
        <p:txBody>
          <a:bodyPr>
            <a:normAutofit/>
          </a:bodyPr>
          <a:lstStyle/>
          <a:p>
            <a:r>
              <a:rPr lang="en-GB" altLang="en-US"/>
              <a:t>MQXFS01 test</a:t>
            </a:r>
            <a:br>
              <a:rPr lang="en-GB" altLang="en-US"/>
            </a:br>
            <a:r>
              <a:rPr lang="en-GB" altLang="en-US"/>
              <a:t>First test of HiLumi Nb</a:t>
            </a:r>
            <a:r>
              <a:rPr lang="en-GB" altLang="en-US" baseline="-25000"/>
              <a:t>3</a:t>
            </a:r>
            <a:r>
              <a:rPr lang="en-GB" altLang="en-US"/>
              <a:t>Sn IR quadrupole </a:t>
            </a:r>
          </a:p>
        </p:txBody>
      </p:sp>
      <p:pic>
        <p:nvPicPr>
          <p:cNvPr id="53251" name="Content Placeholder 6">
            <a:extLst>
              <a:ext uri="{FF2B5EF4-FFF2-40B4-BE49-F238E27FC236}">
                <a16:creationId xmlns:a16="http://schemas.microsoft.com/office/drawing/2014/main" id="{EB0054D6-CAB0-4484-B434-347D7F1BF46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87363" y="1143000"/>
            <a:ext cx="8169275" cy="5334000"/>
          </a:xfrm>
        </p:spPr>
      </p:pic>
      <p:sp>
        <p:nvSpPr>
          <p:cNvPr id="53252" name="Date Placeholder 3">
            <a:extLst>
              <a:ext uri="{FF2B5EF4-FFF2-40B4-BE49-F238E27FC236}">
                <a16:creationId xmlns:a16="http://schemas.microsoft.com/office/drawing/2014/main" id="{2497F221-92A4-40C0-B83D-94B75E1795B0}"/>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53253" name="Footer Placeholder 4">
            <a:extLst>
              <a:ext uri="{FF2B5EF4-FFF2-40B4-BE49-F238E27FC236}">
                <a16:creationId xmlns:a16="http://schemas.microsoft.com/office/drawing/2014/main" id="{DB64DD95-52F2-4E85-9705-35B2FFF70F4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fontAlgn="base">
              <a:spcBef>
                <a:spcPct val="0"/>
              </a:spcBef>
              <a:spcAft>
                <a:spcPct val="0"/>
              </a:spcAft>
              <a:buSzTx/>
              <a:buFontTx/>
              <a:buNone/>
            </a:pPr>
            <a:r>
              <a:rPr lang="en-GB" altLang="en-US" sz="1000">
                <a:solidFill>
                  <a:schemeClr val="accent1"/>
                </a:solidFill>
              </a:rPr>
              <a:t>Degradation and training II</a:t>
            </a:r>
            <a:endParaRPr lang="en-US" altLang="en-US" sz="1000">
              <a:solidFill>
                <a:schemeClr val="accent1"/>
              </a:solidFill>
            </a:endParaRPr>
          </a:p>
        </p:txBody>
      </p:sp>
      <p:sp>
        <p:nvSpPr>
          <p:cNvPr id="53254" name="Slide Number Placeholder 1">
            <a:extLst>
              <a:ext uri="{FF2B5EF4-FFF2-40B4-BE49-F238E27FC236}">
                <a16:creationId xmlns:a16="http://schemas.microsoft.com/office/drawing/2014/main" id="{DCEA1720-D041-413A-AE41-7F8B4C8718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a:spcBef>
                <a:spcPct val="0"/>
              </a:spcBef>
              <a:buSzTx/>
              <a:buFontTx/>
              <a:buNone/>
            </a:pPr>
            <a:fld id="{AA86850A-6E3B-475C-B2A1-13A84AFC2C8C}" type="slidenum">
              <a:rPr lang="en-US" altLang="en-US" sz="1000" smtClean="0">
                <a:solidFill>
                  <a:schemeClr val="accent1"/>
                </a:solidFill>
              </a:rPr>
              <a:pPr>
                <a:spcBef>
                  <a:spcPct val="0"/>
                </a:spcBef>
                <a:buSzTx/>
                <a:buFontTx/>
                <a:buNone/>
              </a:pPr>
              <a:t>37</a:t>
            </a:fld>
            <a:endParaRPr lang="en-US" altLang="en-US" sz="1000">
              <a:solidFill>
                <a:schemeClr val="accent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8731ECAE-E015-457F-8D6E-7620D7777F28}"/>
              </a:ext>
            </a:extLst>
          </p:cNvPr>
          <p:cNvSpPr>
            <a:spLocks noGrp="1"/>
          </p:cNvSpPr>
          <p:nvPr>
            <p:ph type="title"/>
          </p:nvPr>
        </p:nvSpPr>
        <p:spPr/>
        <p:txBody>
          <a:bodyPr>
            <a:normAutofit/>
          </a:bodyPr>
          <a:lstStyle/>
          <a:p>
            <a:r>
              <a:rPr lang="en-GB" altLang="en-US"/>
              <a:t>MQXFS01 test</a:t>
            </a:r>
            <a:br>
              <a:rPr lang="en-GB" altLang="en-US"/>
            </a:br>
            <a:r>
              <a:rPr lang="en-GB" altLang="en-US"/>
              <a:t>First test of HiLumi Nb</a:t>
            </a:r>
            <a:r>
              <a:rPr lang="en-GB" altLang="en-US" baseline="-25000"/>
              <a:t>3</a:t>
            </a:r>
            <a:r>
              <a:rPr lang="en-GB" altLang="en-US"/>
              <a:t>Sn IR quadrupole </a:t>
            </a:r>
          </a:p>
        </p:txBody>
      </p:sp>
      <p:pic>
        <p:nvPicPr>
          <p:cNvPr id="54275" name="Content Placeholder 6">
            <a:extLst>
              <a:ext uri="{FF2B5EF4-FFF2-40B4-BE49-F238E27FC236}">
                <a16:creationId xmlns:a16="http://schemas.microsoft.com/office/drawing/2014/main" id="{BD2C7A20-0750-4A27-8EB8-779ED278B8A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87363" y="1143000"/>
            <a:ext cx="8169275" cy="5334000"/>
          </a:xfrm>
        </p:spPr>
      </p:pic>
      <p:sp>
        <p:nvSpPr>
          <p:cNvPr id="54276" name="Date Placeholder 3">
            <a:extLst>
              <a:ext uri="{FF2B5EF4-FFF2-40B4-BE49-F238E27FC236}">
                <a16:creationId xmlns:a16="http://schemas.microsoft.com/office/drawing/2014/main" id="{32902AF7-41BA-4C99-B907-17E2584A4D58}"/>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54277" name="Footer Placeholder 4">
            <a:extLst>
              <a:ext uri="{FF2B5EF4-FFF2-40B4-BE49-F238E27FC236}">
                <a16:creationId xmlns:a16="http://schemas.microsoft.com/office/drawing/2014/main" id="{1E9D5F45-6C10-46A3-8678-070E86D1252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fontAlgn="base">
              <a:spcBef>
                <a:spcPct val="0"/>
              </a:spcBef>
              <a:spcAft>
                <a:spcPct val="0"/>
              </a:spcAft>
              <a:buSzTx/>
              <a:buFontTx/>
              <a:buNone/>
            </a:pPr>
            <a:r>
              <a:rPr lang="en-GB" altLang="en-US" sz="1000">
                <a:solidFill>
                  <a:schemeClr val="accent1"/>
                </a:solidFill>
              </a:rPr>
              <a:t>Degradation and training II</a:t>
            </a:r>
            <a:endParaRPr lang="en-US" altLang="en-US" sz="1000">
              <a:solidFill>
                <a:schemeClr val="accent1"/>
              </a:solidFill>
            </a:endParaRPr>
          </a:p>
        </p:txBody>
      </p:sp>
      <p:sp>
        <p:nvSpPr>
          <p:cNvPr id="54278" name="Slide Number Placeholder 1">
            <a:extLst>
              <a:ext uri="{FF2B5EF4-FFF2-40B4-BE49-F238E27FC236}">
                <a16:creationId xmlns:a16="http://schemas.microsoft.com/office/drawing/2014/main" id="{35056C8B-81E8-4200-966B-91274294235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a:spcBef>
                <a:spcPct val="0"/>
              </a:spcBef>
              <a:buSzTx/>
              <a:buFontTx/>
              <a:buNone/>
            </a:pPr>
            <a:fld id="{D8EC3D0F-8D0C-4884-B15D-77351A4FD08F}" type="slidenum">
              <a:rPr lang="en-US" altLang="en-US" sz="1000" smtClean="0">
                <a:solidFill>
                  <a:schemeClr val="accent1"/>
                </a:solidFill>
              </a:rPr>
              <a:pPr>
                <a:spcBef>
                  <a:spcPct val="0"/>
                </a:spcBef>
                <a:buSzTx/>
                <a:buFontTx/>
                <a:buNone/>
              </a:pPr>
              <a:t>38</a:t>
            </a:fld>
            <a:endParaRPr lang="en-US" altLang="en-US" sz="1000">
              <a:solidFill>
                <a:schemeClr val="accent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AF98EB13-1CD2-4C32-95E4-A93A1DE25558}"/>
              </a:ext>
            </a:extLst>
          </p:cNvPr>
          <p:cNvSpPr>
            <a:spLocks noGrp="1"/>
          </p:cNvSpPr>
          <p:nvPr>
            <p:ph type="title"/>
          </p:nvPr>
        </p:nvSpPr>
        <p:spPr/>
        <p:txBody>
          <a:bodyPr>
            <a:normAutofit/>
          </a:bodyPr>
          <a:lstStyle/>
          <a:p>
            <a:r>
              <a:rPr lang="en-GB" altLang="en-US"/>
              <a:t>MQXFS01 test</a:t>
            </a:r>
            <a:br>
              <a:rPr lang="en-GB" altLang="en-US"/>
            </a:br>
            <a:r>
              <a:rPr lang="en-GB" altLang="en-US"/>
              <a:t>First test of HiLumi Nb</a:t>
            </a:r>
            <a:r>
              <a:rPr lang="en-GB" altLang="en-US" baseline="-25000"/>
              <a:t>3</a:t>
            </a:r>
            <a:r>
              <a:rPr lang="en-GB" altLang="en-US"/>
              <a:t>Sn IR quadrupole </a:t>
            </a:r>
          </a:p>
        </p:txBody>
      </p:sp>
      <p:pic>
        <p:nvPicPr>
          <p:cNvPr id="55299" name="Content Placeholder 6">
            <a:extLst>
              <a:ext uri="{FF2B5EF4-FFF2-40B4-BE49-F238E27FC236}">
                <a16:creationId xmlns:a16="http://schemas.microsoft.com/office/drawing/2014/main" id="{B9046346-BECC-492E-A28D-92D4D09735F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87363" y="1143000"/>
            <a:ext cx="8169275" cy="5334000"/>
          </a:xfrm>
        </p:spPr>
      </p:pic>
      <p:sp>
        <p:nvSpPr>
          <p:cNvPr id="55300" name="Date Placeholder 3">
            <a:extLst>
              <a:ext uri="{FF2B5EF4-FFF2-40B4-BE49-F238E27FC236}">
                <a16:creationId xmlns:a16="http://schemas.microsoft.com/office/drawing/2014/main" id="{417DA3CB-CE0C-413C-83EA-B2F4131AF6A9}"/>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55301" name="Footer Placeholder 4">
            <a:extLst>
              <a:ext uri="{FF2B5EF4-FFF2-40B4-BE49-F238E27FC236}">
                <a16:creationId xmlns:a16="http://schemas.microsoft.com/office/drawing/2014/main" id="{229551A7-8F35-44A6-9A0E-36F8D8DAD6F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fontAlgn="base">
              <a:spcBef>
                <a:spcPct val="0"/>
              </a:spcBef>
              <a:spcAft>
                <a:spcPct val="0"/>
              </a:spcAft>
              <a:buSzTx/>
              <a:buFontTx/>
              <a:buNone/>
            </a:pPr>
            <a:r>
              <a:rPr lang="en-GB" altLang="en-US" sz="1000">
                <a:solidFill>
                  <a:schemeClr val="accent1"/>
                </a:solidFill>
              </a:rPr>
              <a:t>Degradation and training II</a:t>
            </a:r>
            <a:endParaRPr lang="en-US" altLang="en-US" sz="1000">
              <a:solidFill>
                <a:schemeClr val="accent1"/>
              </a:solidFill>
            </a:endParaRPr>
          </a:p>
        </p:txBody>
      </p:sp>
      <p:sp>
        <p:nvSpPr>
          <p:cNvPr id="55302" name="Slide Number Placeholder 1">
            <a:extLst>
              <a:ext uri="{FF2B5EF4-FFF2-40B4-BE49-F238E27FC236}">
                <a16:creationId xmlns:a16="http://schemas.microsoft.com/office/drawing/2014/main" id="{3738E7AF-FFFF-49F5-B3EF-5A2C1E93B9D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a:spcBef>
                <a:spcPct val="0"/>
              </a:spcBef>
              <a:buSzTx/>
              <a:buFontTx/>
              <a:buNone/>
            </a:pPr>
            <a:fld id="{B6219623-C944-4BFD-B9F3-E82EDC0D288C}" type="slidenum">
              <a:rPr lang="en-US" altLang="en-US" sz="1000" smtClean="0">
                <a:solidFill>
                  <a:schemeClr val="accent1"/>
                </a:solidFill>
              </a:rPr>
              <a:pPr>
                <a:spcBef>
                  <a:spcPct val="0"/>
                </a:spcBef>
                <a:buSzTx/>
                <a:buFontTx/>
                <a:buNone/>
              </a:pPr>
              <a:t>39</a:t>
            </a:fld>
            <a:endParaRPr lang="en-US" altLang="en-US" sz="1000">
              <a:solidFill>
                <a:schemeClr val="accen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0698E7E-61E6-4F80-9F09-678816A51B70}"/>
              </a:ext>
            </a:extLst>
          </p:cNvPr>
          <p:cNvSpPr>
            <a:spLocks noGrp="1" noChangeArrowheads="1"/>
          </p:cNvSpPr>
          <p:nvPr>
            <p:ph type="title"/>
          </p:nvPr>
        </p:nvSpPr>
        <p:spPr/>
        <p:txBody>
          <a:bodyPr/>
          <a:lstStyle/>
          <a:p>
            <a:r>
              <a:rPr lang="en-US" altLang="en-US"/>
              <a:t>1. Introduction</a:t>
            </a:r>
          </a:p>
        </p:txBody>
      </p:sp>
      <p:sp>
        <p:nvSpPr>
          <p:cNvPr id="10243" name="Rectangle 3">
            <a:extLst>
              <a:ext uri="{FF2B5EF4-FFF2-40B4-BE49-F238E27FC236}">
                <a16:creationId xmlns:a16="http://schemas.microsoft.com/office/drawing/2014/main" id="{8FE6BD3D-E0D6-4894-A6CB-4B76AFC36B09}"/>
              </a:ext>
            </a:extLst>
          </p:cNvPr>
          <p:cNvSpPr>
            <a:spLocks noGrp="1" noChangeArrowheads="1"/>
          </p:cNvSpPr>
          <p:nvPr>
            <p:ph type="body" idx="1"/>
          </p:nvPr>
        </p:nvSpPr>
        <p:spPr>
          <a:noFill/>
        </p:spPr>
        <p:txBody>
          <a:bodyPr/>
          <a:lstStyle/>
          <a:p>
            <a:pPr>
              <a:buFontTx/>
              <a:buBlip>
                <a:blip r:embed="rId2"/>
              </a:buBlip>
            </a:pPr>
            <a:endParaRPr lang="en-US" altLang="en-US"/>
          </a:p>
          <a:p>
            <a:pPr>
              <a:buFontTx/>
              <a:buBlip>
                <a:blip r:embed="rId2"/>
              </a:buBlip>
            </a:pPr>
            <a:r>
              <a:rPr lang="en-US" altLang="en-US"/>
              <a:t>In this unit we will address the following question</a:t>
            </a:r>
          </a:p>
          <a:p>
            <a:pPr lvl="1">
              <a:buFontTx/>
              <a:buBlip>
                <a:blip r:embed="rId3"/>
              </a:buBlip>
            </a:pPr>
            <a:endParaRPr lang="en-US" altLang="en-US"/>
          </a:p>
          <a:p>
            <a:pPr lvl="1">
              <a:buFontTx/>
              <a:buBlip>
                <a:blip r:embed="rId3"/>
              </a:buBlip>
            </a:pPr>
            <a:r>
              <a:rPr lang="en-US" altLang="en-US"/>
              <a:t>How do we establish if a magnet </a:t>
            </a:r>
          </a:p>
          <a:p>
            <a:pPr lvl="2">
              <a:buFontTx/>
              <a:buBlip>
                <a:blip r:embed="rId4"/>
              </a:buBlip>
            </a:pPr>
            <a:r>
              <a:rPr lang="en-US" altLang="en-US"/>
              <a:t>reached its limit? </a:t>
            </a:r>
          </a:p>
          <a:p>
            <a:pPr lvl="2">
              <a:buFontTx/>
              <a:buBlip>
                <a:blip r:embed="rId4"/>
              </a:buBlip>
            </a:pPr>
            <a:r>
              <a:rPr lang="en-US" altLang="en-US"/>
              <a:t>is degraded? </a:t>
            </a:r>
          </a:p>
          <a:p>
            <a:pPr lvl="2">
              <a:buFontTx/>
              <a:buBlip>
                <a:blip r:embed="rId4"/>
              </a:buBlip>
            </a:pPr>
            <a:r>
              <a:rPr lang="en-US" altLang="en-US"/>
              <a:t>is limited by conductor motion or flux jumps?</a:t>
            </a:r>
          </a:p>
          <a:p>
            <a:pPr lvl="1">
              <a:buFontTx/>
              <a:buBlip>
                <a:blip r:embed="rId3"/>
              </a:buBlip>
            </a:pPr>
            <a:endParaRPr lang="en-US" altLang="en-US"/>
          </a:p>
          <a:p>
            <a:pPr lvl="1">
              <a:buFontTx/>
              <a:buBlip>
                <a:blip r:embed="rId3"/>
              </a:buBlip>
            </a:pPr>
            <a:r>
              <a:rPr lang="en-US" altLang="en-US"/>
              <a:t>What is “training”?</a:t>
            </a:r>
          </a:p>
          <a:p>
            <a:pPr lvl="1">
              <a:buFontTx/>
              <a:buBlip>
                <a:blip r:embed="rId3"/>
              </a:buBlip>
            </a:pPr>
            <a:endParaRPr lang="en-US" altLang="en-US"/>
          </a:p>
          <a:p>
            <a:pPr lvl="1">
              <a:buFontTx/>
              <a:buBlip>
                <a:blip r:embed="rId3"/>
              </a:buBlip>
            </a:pPr>
            <a:r>
              <a:rPr lang="en-US" altLang="en-US"/>
              <a:t>Which are the causes?</a:t>
            </a:r>
          </a:p>
          <a:p>
            <a:pPr>
              <a:buFontTx/>
              <a:buBlip>
                <a:blip r:embed="rId2"/>
              </a:buBlip>
            </a:pPr>
            <a:endParaRPr lang="en-US" altLang="en-US"/>
          </a:p>
        </p:txBody>
      </p:sp>
      <p:sp>
        <p:nvSpPr>
          <p:cNvPr id="10244" name="Footer Placeholder 5">
            <a:extLst>
              <a:ext uri="{FF2B5EF4-FFF2-40B4-BE49-F238E27FC236}">
                <a16:creationId xmlns:a16="http://schemas.microsoft.com/office/drawing/2014/main" id="{26BA0232-469D-4746-978A-D2E828EA8B4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5"/>
              </a:buBlip>
              <a:defRPr sz="1600">
                <a:solidFill>
                  <a:schemeClr val="tx1"/>
                </a:solidFill>
                <a:latin typeface="Book Antiqua" panose="02040602050305030304" pitchFamily="18" charset="0"/>
              </a:defRPr>
            </a:lvl4pPr>
            <a:lvl5pPr marL="2057400" indent="-228600">
              <a:spcBef>
                <a:spcPct val="20000"/>
              </a:spcBef>
              <a:buSzPct val="60000"/>
              <a:buBlip>
                <a:blip r:embed="rId6"/>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Degradation and training II</a:t>
            </a:r>
          </a:p>
        </p:txBody>
      </p:sp>
      <p:sp>
        <p:nvSpPr>
          <p:cNvPr id="10245" name="Date Placeholder 4">
            <a:extLst>
              <a:ext uri="{FF2B5EF4-FFF2-40B4-BE49-F238E27FC236}">
                <a16:creationId xmlns:a16="http://schemas.microsoft.com/office/drawing/2014/main" id="{728AB261-D4E2-43A5-B658-03BC567D428A}"/>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5"/>
              </a:buBlip>
              <a:defRPr sz="1600">
                <a:solidFill>
                  <a:schemeClr val="tx1"/>
                </a:solidFill>
                <a:latin typeface="Book Antiqua" panose="02040602050305030304" pitchFamily="18" charset="0"/>
              </a:defRPr>
            </a:lvl4pPr>
            <a:lvl5pPr marL="2057400" indent="-228600">
              <a:spcBef>
                <a:spcPct val="20000"/>
              </a:spcBef>
              <a:buSzPct val="60000"/>
              <a:buBlip>
                <a:blip r:embed="rId6"/>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10246" name="Slide Number Placeholder 7">
            <a:extLst>
              <a:ext uri="{FF2B5EF4-FFF2-40B4-BE49-F238E27FC236}">
                <a16:creationId xmlns:a16="http://schemas.microsoft.com/office/drawing/2014/main" id="{E7CCA029-9D18-4DD7-B715-86D0F96B08B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5"/>
              </a:buBlip>
              <a:defRPr sz="1600">
                <a:solidFill>
                  <a:schemeClr val="tx1"/>
                </a:solidFill>
                <a:latin typeface="Book Antiqua" panose="02040602050305030304" pitchFamily="18" charset="0"/>
              </a:defRPr>
            </a:lvl4pPr>
            <a:lvl5pPr marL="2057400" indent="-228600">
              <a:spcBef>
                <a:spcPct val="20000"/>
              </a:spcBef>
              <a:buSzPct val="60000"/>
              <a:buBlip>
                <a:blip r:embed="rId6"/>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9pPr>
          </a:lstStyle>
          <a:p>
            <a:pPr>
              <a:spcBef>
                <a:spcPct val="0"/>
              </a:spcBef>
              <a:buSzTx/>
              <a:buFontTx/>
              <a:buNone/>
            </a:pPr>
            <a:fld id="{D5EE9A61-2E3E-4104-B5EF-4CEEC78E1D3B}" type="slidenum">
              <a:rPr lang="en-US" altLang="en-US" sz="1000" smtClean="0">
                <a:solidFill>
                  <a:schemeClr val="accent1"/>
                </a:solidFill>
              </a:rPr>
              <a:pPr>
                <a:spcBef>
                  <a:spcPct val="0"/>
                </a:spcBef>
                <a:buSzTx/>
                <a:buFontTx/>
                <a:buNone/>
              </a:pPr>
              <a:t>4</a:t>
            </a:fld>
            <a:endParaRPr lang="en-US" altLang="en-US" sz="1000">
              <a:solidFill>
                <a:schemeClr val="accent1"/>
              </a:solidFill>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D10612FF-72B5-4DF1-B7F9-61B5509D6D6E}"/>
              </a:ext>
            </a:extLst>
          </p:cNvPr>
          <p:cNvSpPr>
            <a:spLocks noGrp="1"/>
          </p:cNvSpPr>
          <p:nvPr>
            <p:ph type="title"/>
          </p:nvPr>
        </p:nvSpPr>
        <p:spPr/>
        <p:txBody>
          <a:bodyPr>
            <a:normAutofit/>
          </a:bodyPr>
          <a:lstStyle/>
          <a:p>
            <a:r>
              <a:rPr lang="en-GB" altLang="en-US"/>
              <a:t>MQXFS01 test</a:t>
            </a:r>
            <a:br>
              <a:rPr lang="en-GB" altLang="en-US"/>
            </a:br>
            <a:r>
              <a:rPr lang="en-GB" altLang="en-US"/>
              <a:t>First test of HiLumi Nb</a:t>
            </a:r>
            <a:r>
              <a:rPr lang="en-GB" altLang="en-US" baseline="-25000"/>
              <a:t>3</a:t>
            </a:r>
            <a:r>
              <a:rPr lang="en-GB" altLang="en-US"/>
              <a:t>Sn IR quadrupole </a:t>
            </a:r>
          </a:p>
        </p:txBody>
      </p:sp>
      <p:pic>
        <p:nvPicPr>
          <p:cNvPr id="56323" name="Content Placeholder 6">
            <a:extLst>
              <a:ext uri="{FF2B5EF4-FFF2-40B4-BE49-F238E27FC236}">
                <a16:creationId xmlns:a16="http://schemas.microsoft.com/office/drawing/2014/main" id="{274DB776-3F6A-48B2-8B77-F7431509288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87363" y="1143000"/>
            <a:ext cx="8169275" cy="5334000"/>
          </a:xfrm>
        </p:spPr>
      </p:pic>
      <p:sp>
        <p:nvSpPr>
          <p:cNvPr id="56324" name="Date Placeholder 3">
            <a:extLst>
              <a:ext uri="{FF2B5EF4-FFF2-40B4-BE49-F238E27FC236}">
                <a16:creationId xmlns:a16="http://schemas.microsoft.com/office/drawing/2014/main" id="{BBE0E979-3776-413A-996C-68DBF2D803FD}"/>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56325" name="Footer Placeholder 4">
            <a:extLst>
              <a:ext uri="{FF2B5EF4-FFF2-40B4-BE49-F238E27FC236}">
                <a16:creationId xmlns:a16="http://schemas.microsoft.com/office/drawing/2014/main" id="{CFC4D3F2-720C-4DDB-97EB-E6CC579B1AF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fontAlgn="base">
              <a:spcBef>
                <a:spcPct val="0"/>
              </a:spcBef>
              <a:spcAft>
                <a:spcPct val="0"/>
              </a:spcAft>
              <a:buSzTx/>
              <a:buFontTx/>
              <a:buNone/>
            </a:pPr>
            <a:r>
              <a:rPr lang="en-GB" altLang="en-US" sz="1000">
                <a:solidFill>
                  <a:schemeClr val="accent1"/>
                </a:solidFill>
              </a:rPr>
              <a:t>Degradation and training II</a:t>
            </a:r>
            <a:endParaRPr lang="en-US" altLang="en-US" sz="1000">
              <a:solidFill>
                <a:schemeClr val="accent1"/>
              </a:solidFill>
            </a:endParaRPr>
          </a:p>
        </p:txBody>
      </p:sp>
      <p:sp>
        <p:nvSpPr>
          <p:cNvPr id="56326" name="Slide Number Placeholder 1">
            <a:extLst>
              <a:ext uri="{FF2B5EF4-FFF2-40B4-BE49-F238E27FC236}">
                <a16:creationId xmlns:a16="http://schemas.microsoft.com/office/drawing/2014/main" id="{1FBA92CE-2DC6-468D-8613-614902B74B6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a:spcBef>
                <a:spcPct val="0"/>
              </a:spcBef>
              <a:buSzTx/>
              <a:buFontTx/>
              <a:buNone/>
            </a:pPr>
            <a:fld id="{BB0679CD-B49D-4AF0-A9D7-6BA646EA8898}" type="slidenum">
              <a:rPr lang="en-US" altLang="en-US" sz="1000" smtClean="0">
                <a:solidFill>
                  <a:schemeClr val="accent1"/>
                </a:solidFill>
              </a:rPr>
              <a:pPr>
                <a:spcBef>
                  <a:spcPct val="0"/>
                </a:spcBef>
                <a:buSzTx/>
                <a:buFontTx/>
                <a:buNone/>
              </a:pPr>
              <a:t>40</a:t>
            </a:fld>
            <a:endParaRPr lang="en-US" altLang="en-US" sz="1000">
              <a:solidFill>
                <a:schemeClr val="accent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6BFC6CC6-2812-457F-B1A8-55A51072A945}"/>
              </a:ext>
            </a:extLst>
          </p:cNvPr>
          <p:cNvSpPr>
            <a:spLocks noGrp="1"/>
          </p:cNvSpPr>
          <p:nvPr>
            <p:ph type="title"/>
          </p:nvPr>
        </p:nvSpPr>
        <p:spPr/>
        <p:txBody>
          <a:bodyPr>
            <a:normAutofit/>
          </a:bodyPr>
          <a:lstStyle/>
          <a:p>
            <a:r>
              <a:rPr lang="en-GB" altLang="en-US"/>
              <a:t>MQXFS01 test</a:t>
            </a:r>
            <a:br>
              <a:rPr lang="en-GB" altLang="en-US"/>
            </a:br>
            <a:r>
              <a:rPr lang="en-GB" altLang="en-US"/>
              <a:t>First test of HiLumi Nb</a:t>
            </a:r>
            <a:r>
              <a:rPr lang="en-GB" altLang="en-US" baseline="-25000"/>
              <a:t>3</a:t>
            </a:r>
            <a:r>
              <a:rPr lang="en-GB" altLang="en-US"/>
              <a:t>Sn IR quadrupole </a:t>
            </a:r>
          </a:p>
        </p:txBody>
      </p:sp>
      <p:pic>
        <p:nvPicPr>
          <p:cNvPr id="57347" name="Content Placeholder 6">
            <a:extLst>
              <a:ext uri="{FF2B5EF4-FFF2-40B4-BE49-F238E27FC236}">
                <a16:creationId xmlns:a16="http://schemas.microsoft.com/office/drawing/2014/main" id="{830DEBEC-B4D5-4973-92E7-5C3EFCEAF2F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87363" y="1143000"/>
            <a:ext cx="8169275" cy="5334000"/>
          </a:xfrm>
        </p:spPr>
      </p:pic>
      <p:sp>
        <p:nvSpPr>
          <p:cNvPr id="57348" name="Date Placeholder 3">
            <a:extLst>
              <a:ext uri="{FF2B5EF4-FFF2-40B4-BE49-F238E27FC236}">
                <a16:creationId xmlns:a16="http://schemas.microsoft.com/office/drawing/2014/main" id="{4949502E-1F0E-46E8-95E1-CBFAEC8DE22B}"/>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57349" name="Footer Placeholder 4">
            <a:extLst>
              <a:ext uri="{FF2B5EF4-FFF2-40B4-BE49-F238E27FC236}">
                <a16:creationId xmlns:a16="http://schemas.microsoft.com/office/drawing/2014/main" id="{1C2E67BF-1546-42DC-B6C2-C90C9150A81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fontAlgn="base">
              <a:spcBef>
                <a:spcPct val="0"/>
              </a:spcBef>
              <a:spcAft>
                <a:spcPct val="0"/>
              </a:spcAft>
              <a:buSzTx/>
              <a:buFontTx/>
              <a:buNone/>
            </a:pPr>
            <a:r>
              <a:rPr lang="en-GB" altLang="en-US" sz="1000">
                <a:solidFill>
                  <a:schemeClr val="accent1"/>
                </a:solidFill>
              </a:rPr>
              <a:t>Degradation and training II</a:t>
            </a:r>
            <a:endParaRPr lang="en-US" altLang="en-US" sz="1000">
              <a:solidFill>
                <a:schemeClr val="accent1"/>
              </a:solidFill>
            </a:endParaRPr>
          </a:p>
        </p:txBody>
      </p:sp>
      <p:sp>
        <p:nvSpPr>
          <p:cNvPr id="57350" name="Slide Number Placeholder 1">
            <a:extLst>
              <a:ext uri="{FF2B5EF4-FFF2-40B4-BE49-F238E27FC236}">
                <a16:creationId xmlns:a16="http://schemas.microsoft.com/office/drawing/2014/main" id="{570D7699-B64A-4B93-8A60-EEA759E1C2A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a:spcBef>
                <a:spcPct val="0"/>
              </a:spcBef>
              <a:buSzTx/>
              <a:buFontTx/>
              <a:buNone/>
            </a:pPr>
            <a:fld id="{A33D29EE-2FBF-4746-9905-A6DA82A79E87}" type="slidenum">
              <a:rPr lang="en-US" altLang="en-US" sz="1000" smtClean="0">
                <a:solidFill>
                  <a:schemeClr val="accent1"/>
                </a:solidFill>
              </a:rPr>
              <a:pPr>
                <a:spcBef>
                  <a:spcPct val="0"/>
                </a:spcBef>
                <a:buSzTx/>
                <a:buFontTx/>
                <a:buNone/>
              </a:pPr>
              <a:t>41</a:t>
            </a:fld>
            <a:endParaRPr lang="en-US" altLang="en-US" sz="1000">
              <a:solidFill>
                <a:schemeClr val="accent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12582436-105E-4DAE-9507-CBDF269F126E}"/>
              </a:ext>
            </a:extLst>
          </p:cNvPr>
          <p:cNvSpPr>
            <a:spLocks noGrp="1"/>
          </p:cNvSpPr>
          <p:nvPr>
            <p:ph type="title"/>
          </p:nvPr>
        </p:nvSpPr>
        <p:spPr/>
        <p:txBody>
          <a:bodyPr>
            <a:normAutofit/>
          </a:bodyPr>
          <a:lstStyle/>
          <a:p>
            <a:r>
              <a:rPr lang="en-GB" altLang="en-US"/>
              <a:t>MQXFS01 test</a:t>
            </a:r>
            <a:br>
              <a:rPr lang="en-GB" altLang="en-US"/>
            </a:br>
            <a:r>
              <a:rPr lang="en-GB" altLang="en-US"/>
              <a:t>First test of HiLumi Nb</a:t>
            </a:r>
            <a:r>
              <a:rPr lang="en-GB" altLang="en-US" baseline="-25000"/>
              <a:t>3</a:t>
            </a:r>
            <a:r>
              <a:rPr lang="en-GB" altLang="en-US"/>
              <a:t>Sn IR quadrupole </a:t>
            </a:r>
          </a:p>
        </p:txBody>
      </p:sp>
      <p:pic>
        <p:nvPicPr>
          <p:cNvPr id="58371" name="Content Placeholder 8">
            <a:extLst>
              <a:ext uri="{FF2B5EF4-FFF2-40B4-BE49-F238E27FC236}">
                <a16:creationId xmlns:a16="http://schemas.microsoft.com/office/drawing/2014/main" id="{D54BD39A-6118-4221-A56C-7220579A342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87363" y="1143000"/>
            <a:ext cx="8169275" cy="5334000"/>
          </a:xfrm>
        </p:spPr>
      </p:pic>
      <p:sp>
        <p:nvSpPr>
          <p:cNvPr id="58372" name="Date Placeholder 3">
            <a:extLst>
              <a:ext uri="{FF2B5EF4-FFF2-40B4-BE49-F238E27FC236}">
                <a16:creationId xmlns:a16="http://schemas.microsoft.com/office/drawing/2014/main" id="{78D67B33-BC29-40A7-82DF-460079EDC973}"/>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58373" name="Footer Placeholder 4">
            <a:extLst>
              <a:ext uri="{FF2B5EF4-FFF2-40B4-BE49-F238E27FC236}">
                <a16:creationId xmlns:a16="http://schemas.microsoft.com/office/drawing/2014/main" id="{AD6108B5-A1A7-45A5-A2CD-D2DB26E0CD3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fontAlgn="base">
              <a:spcBef>
                <a:spcPct val="0"/>
              </a:spcBef>
              <a:spcAft>
                <a:spcPct val="0"/>
              </a:spcAft>
              <a:buSzTx/>
              <a:buFontTx/>
              <a:buNone/>
            </a:pPr>
            <a:r>
              <a:rPr lang="en-GB" altLang="en-US" sz="1000">
                <a:solidFill>
                  <a:schemeClr val="accent1"/>
                </a:solidFill>
              </a:rPr>
              <a:t>Degradation and training II</a:t>
            </a:r>
            <a:endParaRPr lang="en-US" altLang="en-US" sz="1000">
              <a:solidFill>
                <a:schemeClr val="accent1"/>
              </a:solidFill>
            </a:endParaRPr>
          </a:p>
        </p:txBody>
      </p:sp>
      <p:sp>
        <p:nvSpPr>
          <p:cNvPr id="58374" name="Slide Number Placeholder 1">
            <a:extLst>
              <a:ext uri="{FF2B5EF4-FFF2-40B4-BE49-F238E27FC236}">
                <a16:creationId xmlns:a16="http://schemas.microsoft.com/office/drawing/2014/main" id="{47E89585-5522-4330-B99E-F738D45A86C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a:spcBef>
                <a:spcPct val="0"/>
              </a:spcBef>
              <a:buSzTx/>
              <a:buFontTx/>
              <a:buNone/>
            </a:pPr>
            <a:fld id="{76D5EC68-8ECF-4396-B7A8-071DF2A59B0B}" type="slidenum">
              <a:rPr lang="en-US" altLang="en-US" sz="1000" smtClean="0">
                <a:solidFill>
                  <a:schemeClr val="accent1"/>
                </a:solidFill>
              </a:rPr>
              <a:pPr>
                <a:spcBef>
                  <a:spcPct val="0"/>
                </a:spcBef>
                <a:buSzTx/>
                <a:buFontTx/>
                <a:buNone/>
              </a:pPr>
              <a:t>42</a:t>
            </a:fld>
            <a:endParaRPr lang="en-US" altLang="en-US" sz="1000">
              <a:solidFill>
                <a:schemeClr val="accent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3E0F35DD-44D2-4ADB-B7B5-A62F9D449E6D}"/>
              </a:ext>
            </a:extLst>
          </p:cNvPr>
          <p:cNvSpPr>
            <a:spLocks noGrp="1"/>
          </p:cNvSpPr>
          <p:nvPr>
            <p:ph type="title"/>
          </p:nvPr>
        </p:nvSpPr>
        <p:spPr/>
        <p:txBody>
          <a:bodyPr>
            <a:normAutofit/>
          </a:bodyPr>
          <a:lstStyle/>
          <a:p>
            <a:r>
              <a:rPr lang="en-GB" altLang="en-US"/>
              <a:t>MQXFS01 test</a:t>
            </a:r>
            <a:br>
              <a:rPr lang="en-GB" altLang="en-US"/>
            </a:br>
            <a:r>
              <a:rPr lang="en-GB" altLang="en-US"/>
              <a:t>First test of HiLumi Nb</a:t>
            </a:r>
            <a:r>
              <a:rPr lang="en-GB" altLang="en-US" baseline="-25000"/>
              <a:t>3</a:t>
            </a:r>
            <a:r>
              <a:rPr lang="en-GB" altLang="en-US"/>
              <a:t>Sn IR quadrupole </a:t>
            </a:r>
          </a:p>
        </p:txBody>
      </p:sp>
      <p:pic>
        <p:nvPicPr>
          <p:cNvPr id="59395" name="Content Placeholder 6">
            <a:extLst>
              <a:ext uri="{FF2B5EF4-FFF2-40B4-BE49-F238E27FC236}">
                <a16:creationId xmlns:a16="http://schemas.microsoft.com/office/drawing/2014/main" id="{59352005-3323-4BEA-BAA0-9FAB54920A8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87363" y="1143000"/>
            <a:ext cx="8169275" cy="5334000"/>
          </a:xfrm>
        </p:spPr>
      </p:pic>
      <p:sp>
        <p:nvSpPr>
          <p:cNvPr id="59396" name="Date Placeholder 3">
            <a:extLst>
              <a:ext uri="{FF2B5EF4-FFF2-40B4-BE49-F238E27FC236}">
                <a16:creationId xmlns:a16="http://schemas.microsoft.com/office/drawing/2014/main" id="{75EB59BB-EE75-4E81-B791-0FF0C30EC8EB}"/>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59397" name="Footer Placeholder 4">
            <a:extLst>
              <a:ext uri="{FF2B5EF4-FFF2-40B4-BE49-F238E27FC236}">
                <a16:creationId xmlns:a16="http://schemas.microsoft.com/office/drawing/2014/main" id="{EB9309F4-EB49-4894-B9CF-9F78ACDDCE6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fontAlgn="base">
              <a:spcBef>
                <a:spcPct val="0"/>
              </a:spcBef>
              <a:spcAft>
                <a:spcPct val="0"/>
              </a:spcAft>
              <a:buSzTx/>
              <a:buFontTx/>
              <a:buNone/>
            </a:pPr>
            <a:r>
              <a:rPr lang="en-GB" altLang="en-US" sz="1000">
                <a:solidFill>
                  <a:schemeClr val="accent1"/>
                </a:solidFill>
              </a:rPr>
              <a:t>Degradation and training II</a:t>
            </a:r>
            <a:endParaRPr lang="en-US" altLang="en-US" sz="1000">
              <a:solidFill>
                <a:schemeClr val="accent1"/>
              </a:solidFill>
            </a:endParaRPr>
          </a:p>
        </p:txBody>
      </p:sp>
      <p:sp>
        <p:nvSpPr>
          <p:cNvPr id="59398" name="Slide Number Placeholder 1">
            <a:extLst>
              <a:ext uri="{FF2B5EF4-FFF2-40B4-BE49-F238E27FC236}">
                <a16:creationId xmlns:a16="http://schemas.microsoft.com/office/drawing/2014/main" id="{A4AA7F0B-D7BF-497E-B696-1657B5407EB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a:spcBef>
                <a:spcPct val="0"/>
              </a:spcBef>
              <a:buSzTx/>
              <a:buFontTx/>
              <a:buNone/>
            </a:pPr>
            <a:fld id="{23B6F079-A89E-4C5C-88D1-F11D95091C34}" type="slidenum">
              <a:rPr lang="en-US" altLang="en-US" sz="1000" smtClean="0">
                <a:solidFill>
                  <a:schemeClr val="accent1"/>
                </a:solidFill>
              </a:rPr>
              <a:pPr>
                <a:spcBef>
                  <a:spcPct val="0"/>
                </a:spcBef>
                <a:buSzTx/>
                <a:buFontTx/>
                <a:buNone/>
              </a:pPr>
              <a:t>43</a:t>
            </a:fld>
            <a:endParaRPr lang="en-US" altLang="en-US" sz="1000">
              <a:solidFill>
                <a:schemeClr val="accent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0C152A72-B011-4859-918A-44EB6099C929}"/>
              </a:ext>
            </a:extLst>
          </p:cNvPr>
          <p:cNvSpPr>
            <a:spLocks noGrp="1"/>
          </p:cNvSpPr>
          <p:nvPr>
            <p:ph type="title"/>
          </p:nvPr>
        </p:nvSpPr>
        <p:spPr/>
        <p:txBody>
          <a:bodyPr>
            <a:normAutofit/>
          </a:bodyPr>
          <a:lstStyle/>
          <a:p>
            <a:r>
              <a:rPr lang="en-GB" altLang="en-US"/>
              <a:t>MQXFS01 test</a:t>
            </a:r>
            <a:br>
              <a:rPr lang="en-GB" altLang="en-US"/>
            </a:br>
            <a:r>
              <a:rPr lang="en-GB" altLang="en-US"/>
              <a:t>First test of HiLumi Nb</a:t>
            </a:r>
            <a:r>
              <a:rPr lang="en-GB" altLang="en-US" baseline="-25000"/>
              <a:t>3</a:t>
            </a:r>
            <a:r>
              <a:rPr lang="en-GB" altLang="en-US"/>
              <a:t>Sn IR quadrupole </a:t>
            </a:r>
          </a:p>
        </p:txBody>
      </p:sp>
      <p:pic>
        <p:nvPicPr>
          <p:cNvPr id="60419" name="Content Placeholder 6">
            <a:extLst>
              <a:ext uri="{FF2B5EF4-FFF2-40B4-BE49-F238E27FC236}">
                <a16:creationId xmlns:a16="http://schemas.microsoft.com/office/drawing/2014/main" id="{E6C921BF-3B3B-460A-9ED9-E1D41D5DE3B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87363" y="1143000"/>
            <a:ext cx="8169275" cy="5334000"/>
          </a:xfrm>
        </p:spPr>
      </p:pic>
      <p:sp>
        <p:nvSpPr>
          <p:cNvPr id="60420" name="Date Placeholder 3">
            <a:extLst>
              <a:ext uri="{FF2B5EF4-FFF2-40B4-BE49-F238E27FC236}">
                <a16:creationId xmlns:a16="http://schemas.microsoft.com/office/drawing/2014/main" id="{A03E9EC4-7260-445D-948C-E082F335E1D4}"/>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60421" name="Footer Placeholder 4">
            <a:extLst>
              <a:ext uri="{FF2B5EF4-FFF2-40B4-BE49-F238E27FC236}">
                <a16:creationId xmlns:a16="http://schemas.microsoft.com/office/drawing/2014/main" id="{C3152B72-74C4-46D4-86AA-827E389DEDC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fontAlgn="base">
              <a:spcBef>
                <a:spcPct val="0"/>
              </a:spcBef>
              <a:spcAft>
                <a:spcPct val="0"/>
              </a:spcAft>
              <a:buSzTx/>
              <a:buFontTx/>
              <a:buNone/>
            </a:pPr>
            <a:r>
              <a:rPr lang="en-GB" altLang="en-US" sz="1000">
                <a:solidFill>
                  <a:schemeClr val="accent1"/>
                </a:solidFill>
              </a:rPr>
              <a:t>Degradation and training II</a:t>
            </a:r>
            <a:endParaRPr lang="en-US" altLang="en-US" sz="1000">
              <a:solidFill>
                <a:schemeClr val="accent1"/>
              </a:solidFill>
            </a:endParaRPr>
          </a:p>
        </p:txBody>
      </p:sp>
      <p:sp>
        <p:nvSpPr>
          <p:cNvPr id="60422" name="Slide Number Placeholder 1">
            <a:extLst>
              <a:ext uri="{FF2B5EF4-FFF2-40B4-BE49-F238E27FC236}">
                <a16:creationId xmlns:a16="http://schemas.microsoft.com/office/drawing/2014/main" id="{3EFAEFC5-39B1-4750-BBF0-21C661AA1FE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a:spcBef>
                <a:spcPct val="0"/>
              </a:spcBef>
              <a:buSzTx/>
              <a:buFontTx/>
              <a:buNone/>
            </a:pPr>
            <a:fld id="{4255B32A-1065-49E5-B340-79EC109EEAD1}" type="slidenum">
              <a:rPr lang="en-US" altLang="en-US" sz="1000" smtClean="0">
                <a:solidFill>
                  <a:schemeClr val="accent1"/>
                </a:solidFill>
              </a:rPr>
              <a:pPr>
                <a:spcBef>
                  <a:spcPct val="0"/>
                </a:spcBef>
                <a:buSzTx/>
                <a:buFontTx/>
                <a:buNone/>
              </a:pPr>
              <a:t>44</a:t>
            </a:fld>
            <a:endParaRPr lang="en-US" altLang="en-US" sz="1000">
              <a:solidFill>
                <a:schemeClr val="accent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5027E001-102A-447B-8475-969AE13001F0}"/>
              </a:ext>
            </a:extLst>
          </p:cNvPr>
          <p:cNvSpPr>
            <a:spLocks noGrp="1"/>
          </p:cNvSpPr>
          <p:nvPr>
            <p:ph type="title"/>
          </p:nvPr>
        </p:nvSpPr>
        <p:spPr/>
        <p:txBody>
          <a:bodyPr>
            <a:normAutofit/>
          </a:bodyPr>
          <a:lstStyle/>
          <a:p>
            <a:r>
              <a:rPr lang="en-GB" altLang="en-US"/>
              <a:t>MQXFS01 test</a:t>
            </a:r>
            <a:br>
              <a:rPr lang="en-GB" altLang="en-US"/>
            </a:br>
            <a:r>
              <a:rPr lang="en-GB" altLang="en-US"/>
              <a:t>First test of HiLumi Nb</a:t>
            </a:r>
            <a:r>
              <a:rPr lang="en-GB" altLang="en-US" baseline="-25000"/>
              <a:t>3</a:t>
            </a:r>
            <a:r>
              <a:rPr lang="en-GB" altLang="en-US"/>
              <a:t>Sn IR quadrupole </a:t>
            </a:r>
          </a:p>
        </p:txBody>
      </p:sp>
      <p:pic>
        <p:nvPicPr>
          <p:cNvPr id="61443" name="Content Placeholder 6">
            <a:extLst>
              <a:ext uri="{FF2B5EF4-FFF2-40B4-BE49-F238E27FC236}">
                <a16:creationId xmlns:a16="http://schemas.microsoft.com/office/drawing/2014/main" id="{8A738704-55E4-4C08-BD8A-BF247D43788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87363" y="1143000"/>
            <a:ext cx="8169275" cy="5334000"/>
          </a:xfrm>
        </p:spPr>
      </p:pic>
      <p:sp>
        <p:nvSpPr>
          <p:cNvPr id="61444" name="Date Placeholder 3">
            <a:extLst>
              <a:ext uri="{FF2B5EF4-FFF2-40B4-BE49-F238E27FC236}">
                <a16:creationId xmlns:a16="http://schemas.microsoft.com/office/drawing/2014/main" id="{C93B23E2-E6CF-4DC1-A0A6-9D4F540B4FFD}"/>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61445" name="Footer Placeholder 4">
            <a:extLst>
              <a:ext uri="{FF2B5EF4-FFF2-40B4-BE49-F238E27FC236}">
                <a16:creationId xmlns:a16="http://schemas.microsoft.com/office/drawing/2014/main" id="{F4F26781-3B07-4939-960F-53B587D0290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fontAlgn="base">
              <a:spcBef>
                <a:spcPct val="0"/>
              </a:spcBef>
              <a:spcAft>
                <a:spcPct val="0"/>
              </a:spcAft>
              <a:buSzTx/>
              <a:buFontTx/>
              <a:buNone/>
            </a:pPr>
            <a:r>
              <a:rPr lang="en-GB" altLang="en-US" sz="1000">
                <a:solidFill>
                  <a:schemeClr val="accent1"/>
                </a:solidFill>
              </a:rPr>
              <a:t>Degradation and training II</a:t>
            </a:r>
            <a:endParaRPr lang="en-US" altLang="en-US" sz="1000">
              <a:solidFill>
                <a:schemeClr val="accent1"/>
              </a:solidFill>
            </a:endParaRPr>
          </a:p>
        </p:txBody>
      </p:sp>
      <p:sp>
        <p:nvSpPr>
          <p:cNvPr id="61446" name="Slide Number Placeholder 1">
            <a:extLst>
              <a:ext uri="{FF2B5EF4-FFF2-40B4-BE49-F238E27FC236}">
                <a16:creationId xmlns:a16="http://schemas.microsoft.com/office/drawing/2014/main" id="{5EC92C57-CAE7-41A5-A766-DDBAA52594C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a:spcBef>
                <a:spcPct val="0"/>
              </a:spcBef>
              <a:buSzTx/>
              <a:buFontTx/>
              <a:buNone/>
            </a:pPr>
            <a:fld id="{074A4A92-968C-4848-B0D2-70C98F31A13B}" type="slidenum">
              <a:rPr lang="en-US" altLang="en-US" sz="1000" smtClean="0">
                <a:solidFill>
                  <a:schemeClr val="accent1"/>
                </a:solidFill>
              </a:rPr>
              <a:pPr>
                <a:spcBef>
                  <a:spcPct val="0"/>
                </a:spcBef>
                <a:buSzTx/>
                <a:buFontTx/>
                <a:buNone/>
              </a:pPr>
              <a:t>45</a:t>
            </a:fld>
            <a:endParaRPr lang="en-US" altLang="en-US" sz="1000">
              <a:solidFill>
                <a:schemeClr val="accent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E3C2AA1C-165E-44B3-AD48-201BE60F506B}"/>
              </a:ext>
            </a:extLst>
          </p:cNvPr>
          <p:cNvSpPr>
            <a:spLocks noGrp="1"/>
          </p:cNvSpPr>
          <p:nvPr>
            <p:ph type="title"/>
          </p:nvPr>
        </p:nvSpPr>
        <p:spPr/>
        <p:txBody>
          <a:bodyPr>
            <a:normAutofit/>
          </a:bodyPr>
          <a:lstStyle/>
          <a:p>
            <a:r>
              <a:rPr lang="en-GB" altLang="en-US"/>
              <a:t>MQXFS01 test</a:t>
            </a:r>
            <a:br>
              <a:rPr lang="en-GB" altLang="en-US"/>
            </a:br>
            <a:r>
              <a:rPr lang="en-GB" altLang="en-US"/>
              <a:t>First test of HiLumi Nb</a:t>
            </a:r>
            <a:r>
              <a:rPr lang="en-GB" altLang="en-US" baseline="-25000"/>
              <a:t>3</a:t>
            </a:r>
            <a:r>
              <a:rPr lang="en-GB" altLang="en-US"/>
              <a:t>Sn IR quadrupole </a:t>
            </a:r>
          </a:p>
        </p:txBody>
      </p:sp>
      <p:pic>
        <p:nvPicPr>
          <p:cNvPr id="62467" name="Content Placeholder 6">
            <a:extLst>
              <a:ext uri="{FF2B5EF4-FFF2-40B4-BE49-F238E27FC236}">
                <a16:creationId xmlns:a16="http://schemas.microsoft.com/office/drawing/2014/main" id="{EB3329A6-F038-41F0-946C-5D75191AB0D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87363" y="1143000"/>
            <a:ext cx="8169275" cy="5334000"/>
          </a:xfrm>
        </p:spPr>
      </p:pic>
      <p:sp>
        <p:nvSpPr>
          <p:cNvPr id="62468" name="Date Placeholder 3">
            <a:extLst>
              <a:ext uri="{FF2B5EF4-FFF2-40B4-BE49-F238E27FC236}">
                <a16:creationId xmlns:a16="http://schemas.microsoft.com/office/drawing/2014/main" id="{A5C50BBB-E6B8-450D-BB54-0D79DA49542B}"/>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62469" name="Footer Placeholder 4">
            <a:extLst>
              <a:ext uri="{FF2B5EF4-FFF2-40B4-BE49-F238E27FC236}">
                <a16:creationId xmlns:a16="http://schemas.microsoft.com/office/drawing/2014/main" id="{C741B532-7AD6-438C-AE8E-4E1B3686E94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fontAlgn="base">
              <a:spcBef>
                <a:spcPct val="0"/>
              </a:spcBef>
              <a:spcAft>
                <a:spcPct val="0"/>
              </a:spcAft>
              <a:buSzTx/>
              <a:buFontTx/>
              <a:buNone/>
            </a:pPr>
            <a:r>
              <a:rPr lang="en-GB" altLang="en-US" sz="1000">
                <a:solidFill>
                  <a:schemeClr val="accent1"/>
                </a:solidFill>
              </a:rPr>
              <a:t>Degradation and training II</a:t>
            </a:r>
            <a:endParaRPr lang="en-US" altLang="en-US" sz="1000">
              <a:solidFill>
                <a:schemeClr val="accent1"/>
              </a:solidFill>
            </a:endParaRPr>
          </a:p>
        </p:txBody>
      </p:sp>
      <p:sp>
        <p:nvSpPr>
          <p:cNvPr id="62470" name="Slide Number Placeholder 1">
            <a:extLst>
              <a:ext uri="{FF2B5EF4-FFF2-40B4-BE49-F238E27FC236}">
                <a16:creationId xmlns:a16="http://schemas.microsoft.com/office/drawing/2014/main" id="{64D286EE-3BF0-413D-8AF1-B12AAD50EBD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a:spcBef>
                <a:spcPct val="0"/>
              </a:spcBef>
              <a:buSzTx/>
              <a:buFontTx/>
              <a:buNone/>
            </a:pPr>
            <a:fld id="{F797D9AB-C642-4E7D-9263-FFF545BA5E2F}" type="slidenum">
              <a:rPr lang="en-US" altLang="en-US" sz="1000" smtClean="0">
                <a:solidFill>
                  <a:schemeClr val="accent1"/>
                </a:solidFill>
              </a:rPr>
              <a:pPr>
                <a:spcBef>
                  <a:spcPct val="0"/>
                </a:spcBef>
                <a:buSzTx/>
                <a:buFontTx/>
                <a:buNone/>
              </a:pPr>
              <a:t>46</a:t>
            </a:fld>
            <a:endParaRPr lang="en-US" altLang="en-US" sz="1000">
              <a:solidFill>
                <a:schemeClr val="accent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092C2293-5354-4795-A379-64BAEA85A316}"/>
              </a:ext>
            </a:extLst>
          </p:cNvPr>
          <p:cNvSpPr>
            <a:spLocks noGrp="1"/>
          </p:cNvSpPr>
          <p:nvPr>
            <p:ph type="title"/>
          </p:nvPr>
        </p:nvSpPr>
        <p:spPr/>
        <p:txBody>
          <a:bodyPr>
            <a:normAutofit/>
          </a:bodyPr>
          <a:lstStyle/>
          <a:p>
            <a:r>
              <a:rPr lang="en-GB" altLang="en-US"/>
              <a:t>MQXFS01 test</a:t>
            </a:r>
            <a:br>
              <a:rPr lang="en-GB" altLang="en-US"/>
            </a:br>
            <a:r>
              <a:rPr lang="en-GB" altLang="en-US"/>
              <a:t>First test of HiLumi Nb</a:t>
            </a:r>
            <a:r>
              <a:rPr lang="en-GB" altLang="en-US" baseline="-25000"/>
              <a:t>3</a:t>
            </a:r>
            <a:r>
              <a:rPr lang="en-GB" altLang="en-US"/>
              <a:t>Sn IR quadrupole </a:t>
            </a:r>
          </a:p>
        </p:txBody>
      </p:sp>
      <p:pic>
        <p:nvPicPr>
          <p:cNvPr id="63491" name="Content Placeholder 6">
            <a:extLst>
              <a:ext uri="{FF2B5EF4-FFF2-40B4-BE49-F238E27FC236}">
                <a16:creationId xmlns:a16="http://schemas.microsoft.com/office/drawing/2014/main" id="{BA4666F4-53E2-4FA1-BC83-D78AC05544D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87363" y="1143000"/>
            <a:ext cx="8169275" cy="5334000"/>
          </a:xfrm>
        </p:spPr>
      </p:pic>
      <p:sp>
        <p:nvSpPr>
          <p:cNvPr id="63492" name="Date Placeholder 3">
            <a:extLst>
              <a:ext uri="{FF2B5EF4-FFF2-40B4-BE49-F238E27FC236}">
                <a16:creationId xmlns:a16="http://schemas.microsoft.com/office/drawing/2014/main" id="{2D9E4945-C6E3-4624-BA1A-1AF042FF4E2B}"/>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63493" name="Footer Placeholder 4">
            <a:extLst>
              <a:ext uri="{FF2B5EF4-FFF2-40B4-BE49-F238E27FC236}">
                <a16:creationId xmlns:a16="http://schemas.microsoft.com/office/drawing/2014/main" id="{0746EC3D-407A-483C-B792-8188EA6B8C1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fontAlgn="base">
              <a:spcBef>
                <a:spcPct val="0"/>
              </a:spcBef>
              <a:spcAft>
                <a:spcPct val="0"/>
              </a:spcAft>
              <a:buSzTx/>
              <a:buFontTx/>
              <a:buNone/>
            </a:pPr>
            <a:r>
              <a:rPr lang="en-GB" altLang="en-US" sz="1000">
                <a:solidFill>
                  <a:schemeClr val="accent1"/>
                </a:solidFill>
              </a:rPr>
              <a:t>Degradation and training II</a:t>
            </a:r>
            <a:endParaRPr lang="en-US" altLang="en-US" sz="1000">
              <a:solidFill>
                <a:schemeClr val="accent1"/>
              </a:solidFill>
            </a:endParaRPr>
          </a:p>
        </p:txBody>
      </p:sp>
      <p:sp>
        <p:nvSpPr>
          <p:cNvPr id="63494" name="Slide Number Placeholder 1">
            <a:extLst>
              <a:ext uri="{FF2B5EF4-FFF2-40B4-BE49-F238E27FC236}">
                <a16:creationId xmlns:a16="http://schemas.microsoft.com/office/drawing/2014/main" id="{39AB124D-ED8F-4037-991C-EA64AB18F5B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a:spcBef>
                <a:spcPct val="0"/>
              </a:spcBef>
              <a:buSzTx/>
              <a:buFontTx/>
              <a:buNone/>
            </a:pPr>
            <a:fld id="{EEC2155F-B89E-41BC-8CE9-87F99CC0B2FF}" type="slidenum">
              <a:rPr lang="en-US" altLang="en-US" sz="1000" smtClean="0">
                <a:solidFill>
                  <a:schemeClr val="accent1"/>
                </a:solidFill>
              </a:rPr>
              <a:pPr>
                <a:spcBef>
                  <a:spcPct val="0"/>
                </a:spcBef>
                <a:buSzTx/>
                <a:buFontTx/>
                <a:buNone/>
              </a:pPr>
              <a:t>47</a:t>
            </a:fld>
            <a:endParaRPr lang="en-US" altLang="en-US" sz="1000">
              <a:solidFill>
                <a:schemeClr val="accent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78CC574E-E26F-470C-85AA-F2749AEE7AA1}"/>
              </a:ext>
            </a:extLst>
          </p:cNvPr>
          <p:cNvSpPr>
            <a:spLocks noGrp="1"/>
          </p:cNvSpPr>
          <p:nvPr>
            <p:ph type="title"/>
          </p:nvPr>
        </p:nvSpPr>
        <p:spPr/>
        <p:txBody>
          <a:bodyPr>
            <a:normAutofit/>
          </a:bodyPr>
          <a:lstStyle/>
          <a:p>
            <a:r>
              <a:rPr lang="en-GB" altLang="en-US"/>
              <a:t>MQXFS01 test</a:t>
            </a:r>
            <a:br>
              <a:rPr lang="en-GB" altLang="en-US"/>
            </a:br>
            <a:r>
              <a:rPr lang="en-GB" altLang="en-US"/>
              <a:t>First test of HiLumi Nb</a:t>
            </a:r>
            <a:r>
              <a:rPr lang="en-GB" altLang="en-US" baseline="-25000"/>
              <a:t>3</a:t>
            </a:r>
            <a:r>
              <a:rPr lang="en-GB" altLang="en-US"/>
              <a:t>Sn IR quadrupole </a:t>
            </a:r>
          </a:p>
        </p:txBody>
      </p:sp>
      <p:pic>
        <p:nvPicPr>
          <p:cNvPr id="64515" name="Content Placeholder 6">
            <a:extLst>
              <a:ext uri="{FF2B5EF4-FFF2-40B4-BE49-F238E27FC236}">
                <a16:creationId xmlns:a16="http://schemas.microsoft.com/office/drawing/2014/main" id="{5FFFD542-8308-469E-A1CA-3705AF0836A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87363" y="1143000"/>
            <a:ext cx="8169275" cy="5334000"/>
          </a:xfrm>
        </p:spPr>
      </p:pic>
      <p:sp>
        <p:nvSpPr>
          <p:cNvPr id="64516" name="Date Placeholder 3">
            <a:extLst>
              <a:ext uri="{FF2B5EF4-FFF2-40B4-BE49-F238E27FC236}">
                <a16:creationId xmlns:a16="http://schemas.microsoft.com/office/drawing/2014/main" id="{72982311-88C2-4D44-AFF7-6B8983FB2675}"/>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64517" name="Footer Placeholder 4">
            <a:extLst>
              <a:ext uri="{FF2B5EF4-FFF2-40B4-BE49-F238E27FC236}">
                <a16:creationId xmlns:a16="http://schemas.microsoft.com/office/drawing/2014/main" id="{198295AC-0417-44EC-9331-C581A7F3D60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fontAlgn="base">
              <a:spcBef>
                <a:spcPct val="0"/>
              </a:spcBef>
              <a:spcAft>
                <a:spcPct val="0"/>
              </a:spcAft>
              <a:buSzTx/>
              <a:buFontTx/>
              <a:buNone/>
            </a:pPr>
            <a:r>
              <a:rPr lang="en-GB" altLang="en-US" sz="1000">
                <a:solidFill>
                  <a:schemeClr val="accent1"/>
                </a:solidFill>
              </a:rPr>
              <a:t>Degradation and training II</a:t>
            </a:r>
            <a:endParaRPr lang="en-US" altLang="en-US" sz="1000">
              <a:solidFill>
                <a:schemeClr val="accent1"/>
              </a:solidFill>
            </a:endParaRPr>
          </a:p>
        </p:txBody>
      </p:sp>
      <p:sp>
        <p:nvSpPr>
          <p:cNvPr id="64518" name="Slide Number Placeholder 1">
            <a:extLst>
              <a:ext uri="{FF2B5EF4-FFF2-40B4-BE49-F238E27FC236}">
                <a16:creationId xmlns:a16="http://schemas.microsoft.com/office/drawing/2014/main" id="{460C5D75-14DC-4B03-9289-30D5F0198B3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a:spcBef>
                <a:spcPct val="0"/>
              </a:spcBef>
              <a:buSzTx/>
              <a:buFontTx/>
              <a:buNone/>
            </a:pPr>
            <a:fld id="{5898FC57-80BC-48BA-BF46-AA7FCA4A63D9}" type="slidenum">
              <a:rPr lang="en-US" altLang="en-US" sz="1000" smtClean="0">
                <a:solidFill>
                  <a:schemeClr val="accent1"/>
                </a:solidFill>
              </a:rPr>
              <a:pPr>
                <a:spcBef>
                  <a:spcPct val="0"/>
                </a:spcBef>
                <a:buSzTx/>
                <a:buFontTx/>
                <a:buNone/>
              </a:pPr>
              <a:t>48</a:t>
            </a:fld>
            <a:endParaRPr lang="en-US" altLang="en-US" sz="1000">
              <a:solidFill>
                <a:schemeClr val="accent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A80673DD-954C-496B-A0C1-F902B5964532}"/>
              </a:ext>
            </a:extLst>
          </p:cNvPr>
          <p:cNvSpPr>
            <a:spLocks noGrp="1"/>
          </p:cNvSpPr>
          <p:nvPr>
            <p:ph type="title"/>
          </p:nvPr>
        </p:nvSpPr>
        <p:spPr/>
        <p:txBody>
          <a:bodyPr>
            <a:normAutofit/>
          </a:bodyPr>
          <a:lstStyle/>
          <a:p>
            <a:r>
              <a:rPr lang="en-GB" altLang="en-US"/>
              <a:t>MQXFS01 test</a:t>
            </a:r>
            <a:br>
              <a:rPr lang="en-GB" altLang="en-US"/>
            </a:br>
            <a:r>
              <a:rPr lang="en-GB" altLang="en-US"/>
              <a:t>First test of HiLumi Nb</a:t>
            </a:r>
            <a:r>
              <a:rPr lang="en-GB" altLang="en-US" baseline="-25000"/>
              <a:t>3</a:t>
            </a:r>
            <a:r>
              <a:rPr lang="en-GB" altLang="en-US"/>
              <a:t>Sn IR quadrupole </a:t>
            </a:r>
          </a:p>
        </p:txBody>
      </p:sp>
      <p:pic>
        <p:nvPicPr>
          <p:cNvPr id="65539" name="Content Placeholder 6">
            <a:extLst>
              <a:ext uri="{FF2B5EF4-FFF2-40B4-BE49-F238E27FC236}">
                <a16:creationId xmlns:a16="http://schemas.microsoft.com/office/drawing/2014/main" id="{5DEF5A7F-364E-4406-B625-582FCFC43FE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87363" y="1143000"/>
            <a:ext cx="8169275" cy="5334000"/>
          </a:xfrm>
        </p:spPr>
      </p:pic>
      <p:sp>
        <p:nvSpPr>
          <p:cNvPr id="65540" name="Date Placeholder 3">
            <a:extLst>
              <a:ext uri="{FF2B5EF4-FFF2-40B4-BE49-F238E27FC236}">
                <a16:creationId xmlns:a16="http://schemas.microsoft.com/office/drawing/2014/main" id="{4AFED9D8-B763-4501-96BD-54AF9E1F05F0}"/>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65541" name="Footer Placeholder 4">
            <a:extLst>
              <a:ext uri="{FF2B5EF4-FFF2-40B4-BE49-F238E27FC236}">
                <a16:creationId xmlns:a16="http://schemas.microsoft.com/office/drawing/2014/main" id="{53378AA3-5233-48A3-BB64-E31178FF0D1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fontAlgn="base">
              <a:spcBef>
                <a:spcPct val="0"/>
              </a:spcBef>
              <a:spcAft>
                <a:spcPct val="0"/>
              </a:spcAft>
              <a:buSzTx/>
              <a:buFontTx/>
              <a:buNone/>
            </a:pPr>
            <a:r>
              <a:rPr lang="en-GB" altLang="en-US" sz="1000">
                <a:solidFill>
                  <a:schemeClr val="accent1"/>
                </a:solidFill>
              </a:rPr>
              <a:t>Degradation and training II</a:t>
            </a:r>
            <a:endParaRPr lang="en-US" altLang="en-US" sz="1000">
              <a:solidFill>
                <a:schemeClr val="accent1"/>
              </a:solidFill>
            </a:endParaRPr>
          </a:p>
        </p:txBody>
      </p:sp>
      <p:sp>
        <p:nvSpPr>
          <p:cNvPr id="65542" name="Slide Number Placeholder 1">
            <a:extLst>
              <a:ext uri="{FF2B5EF4-FFF2-40B4-BE49-F238E27FC236}">
                <a16:creationId xmlns:a16="http://schemas.microsoft.com/office/drawing/2014/main" id="{D68AF07F-B219-4CAB-B01D-9103C418CAF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a:spcBef>
                <a:spcPct val="0"/>
              </a:spcBef>
              <a:buSzTx/>
              <a:buFontTx/>
              <a:buNone/>
            </a:pPr>
            <a:fld id="{24FAED60-69CF-4472-A0C3-040A6C33B943}" type="slidenum">
              <a:rPr lang="en-US" altLang="en-US" sz="1000" smtClean="0">
                <a:solidFill>
                  <a:schemeClr val="accent1"/>
                </a:solidFill>
              </a:rPr>
              <a:pPr>
                <a:spcBef>
                  <a:spcPct val="0"/>
                </a:spcBef>
                <a:buSzTx/>
                <a:buFontTx/>
                <a:buNone/>
              </a:pPr>
              <a:t>49</a:t>
            </a:fld>
            <a:endParaRPr lang="en-US" altLang="en-US" sz="1000">
              <a:solidFill>
                <a:schemeClr val="accen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31AA9E6-9760-4BCC-9F05-113D09DF4400}"/>
              </a:ext>
            </a:extLst>
          </p:cNvPr>
          <p:cNvSpPr>
            <a:spLocks noGrp="1" noChangeArrowheads="1"/>
          </p:cNvSpPr>
          <p:nvPr>
            <p:ph type="title"/>
          </p:nvPr>
        </p:nvSpPr>
        <p:spPr/>
        <p:txBody>
          <a:bodyPr/>
          <a:lstStyle/>
          <a:p>
            <a:r>
              <a:rPr lang="en-US" altLang="en-US"/>
              <a:t>2. Degradation or energy deposited quenches?</a:t>
            </a:r>
          </a:p>
        </p:txBody>
      </p:sp>
      <p:sp>
        <p:nvSpPr>
          <p:cNvPr id="11267" name="Rectangle 3">
            <a:extLst>
              <a:ext uri="{FF2B5EF4-FFF2-40B4-BE49-F238E27FC236}">
                <a16:creationId xmlns:a16="http://schemas.microsoft.com/office/drawing/2014/main" id="{22D0EE6B-EC4E-4C98-BBD6-B7CFFED137BA}"/>
              </a:ext>
            </a:extLst>
          </p:cNvPr>
          <p:cNvSpPr>
            <a:spLocks noGrp="1" noChangeArrowheads="1"/>
          </p:cNvSpPr>
          <p:nvPr>
            <p:ph type="body" idx="1"/>
          </p:nvPr>
        </p:nvSpPr>
        <p:spPr/>
        <p:txBody>
          <a:bodyPr/>
          <a:lstStyle/>
          <a:p>
            <a:pPr>
              <a:buFontTx/>
              <a:buBlip>
                <a:blip r:embed="rId2"/>
              </a:buBlip>
            </a:pPr>
            <a:r>
              <a:rPr lang="en-US" altLang="en-US" sz="2000"/>
              <a:t>A magnet quenches at a </a:t>
            </a:r>
            <a:r>
              <a:rPr lang="en-US" altLang="en-US" sz="2000" b="1">
                <a:solidFill>
                  <a:srgbClr val="FF0000"/>
                </a:solidFill>
              </a:rPr>
              <a:t>current lower than </a:t>
            </a:r>
            <a:r>
              <a:rPr lang="en-US" altLang="en-US" sz="2000" b="1" i="1">
                <a:solidFill>
                  <a:srgbClr val="FF0000"/>
                </a:solidFill>
              </a:rPr>
              <a:t>I</a:t>
            </a:r>
            <a:r>
              <a:rPr lang="en-US" altLang="en-US" sz="2000" b="1" i="1" baseline="-25000">
                <a:solidFill>
                  <a:srgbClr val="FF0000"/>
                </a:solidFill>
              </a:rPr>
              <a:t>ss </a:t>
            </a:r>
            <a:r>
              <a:rPr lang="en-US" altLang="en-US" sz="2000"/>
              <a:t>: is it a conductor- limited/degradation quench or a energy deposited quench?</a:t>
            </a:r>
            <a:endParaRPr lang="en-US" altLang="en-US" sz="2000" baseline="-25000"/>
          </a:p>
          <a:p>
            <a:pPr>
              <a:buFontTx/>
              <a:buBlip>
                <a:blip r:embed="rId2"/>
              </a:buBlip>
            </a:pPr>
            <a:endParaRPr lang="en-US" altLang="en-US" sz="2000"/>
          </a:p>
          <a:p>
            <a:pPr>
              <a:buFontTx/>
              <a:buBlip>
                <a:blip r:embed="rId2"/>
              </a:buBlip>
            </a:pPr>
            <a:endParaRPr lang="en-US" altLang="en-US" sz="2000"/>
          </a:p>
          <a:p>
            <a:pPr>
              <a:buFontTx/>
              <a:buBlip>
                <a:blip r:embed="rId2"/>
              </a:buBlip>
            </a:pPr>
            <a:endParaRPr lang="en-US" altLang="en-US" sz="2000"/>
          </a:p>
          <a:p>
            <a:pPr>
              <a:buFontTx/>
              <a:buBlip>
                <a:blip r:embed="rId2"/>
              </a:buBlip>
            </a:pPr>
            <a:endParaRPr lang="en-US" altLang="en-US" sz="2000"/>
          </a:p>
          <a:p>
            <a:pPr>
              <a:buFontTx/>
              <a:buBlip>
                <a:blip r:embed="rId2"/>
              </a:buBlip>
            </a:pPr>
            <a:endParaRPr lang="en-US" altLang="en-US" sz="2000"/>
          </a:p>
          <a:p>
            <a:pPr>
              <a:buFontTx/>
              <a:buBlip>
                <a:blip r:embed="rId2"/>
              </a:buBlip>
            </a:pPr>
            <a:endParaRPr lang="en-US" altLang="en-US" sz="2000"/>
          </a:p>
          <a:p>
            <a:pPr>
              <a:buFontTx/>
              <a:buBlip>
                <a:blip r:embed="rId2"/>
              </a:buBlip>
            </a:pPr>
            <a:endParaRPr lang="en-US" altLang="en-US" sz="2000"/>
          </a:p>
          <a:p>
            <a:pPr>
              <a:buFontTx/>
              <a:buBlip>
                <a:blip r:embed="rId2"/>
              </a:buBlip>
            </a:pPr>
            <a:endParaRPr lang="en-US" altLang="en-US" sz="2000"/>
          </a:p>
          <a:p>
            <a:pPr>
              <a:buFontTx/>
              <a:buBlip>
                <a:blip r:embed="rId2"/>
              </a:buBlip>
            </a:pPr>
            <a:endParaRPr lang="en-US" altLang="en-US" sz="2000"/>
          </a:p>
          <a:p>
            <a:pPr>
              <a:buFontTx/>
              <a:buBlip>
                <a:blip r:embed="rId2"/>
              </a:buBlip>
            </a:pPr>
            <a:endParaRPr lang="en-US" altLang="en-US" sz="2000"/>
          </a:p>
          <a:p>
            <a:pPr>
              <a:buFontTx/>
              <a:buBlip>
                <a:blip r:embed="rId2"/>
              </a:buBlip>
            </a:pPr>
            <a:r>
              <a:rPr lang="en-US" altLang="en-US" sz="2000"/>
              <a:t>In general the answer is never easy, but four types of analysis may give us some information.</a:t>
            </a:r>
          </a:p>
        </p:txBody>
      </p:sp>
      <p:pic>
        <p:nvPicPr>
          <p:cNvPr id="11268" name="Picture 4" descr="Q-I">
            <a:extLst>
              <a:ext uri="{FF2B5EF4-FFF2-40B4-BE49-F238E27FC236}">
                <a16:creationId xmlns:a16="http://schemas.microsoft.com/office/drawing/2014/main" id="{9D0779CB-C810-44D2-A920-0C8CE13E8A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20" t="9151" r="4041" b="8496"/>
          <a:stretch>
            <a:fillRect/>
          </a:stretch>
        </p:blipFill>
        <p:spPr bwMode="auto">
          <a:xfrm>
            <a:off x="2033588" y="1939925"/>
            <a:ext cx="5289550" cy="35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Footer Placeholder 6">
            <a:extLst>
              <a:ext uri="{FF2B5EF4-FFF2-40B4-BE49-F238E27FC236}">
                <a16:creationId xmlns:a16="http://schemas.microsoft.com/office/drawing/2014/main" id="{23B2B346-50B4-41AE-BFEA-6BDF0389B7F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4"/>
              </a:buBlip>
              <a:defRPr sz="2000">
                <a:solidFill>
                  <a:schemeClr val="tx1"/>
                </a:solidFill>
                <a:latin typeface="Book Antiqua" panose="02040602050305030304" pitchFamily="18" charset="0"/>
              </a:defRPr>
            </a:lvl2pPr>
            <a:lvl3pPr marL="1143000" indent="-228600">
              <a:spcBef>
                <a:spcPct val="20000"/>
              </a:spcBef>
              <a:buSzPct val="60000"/>
              <a:buBlip>
                <a:blip r:embed="rId5"/>
              </a:buBlip>
              <a:defRPr>
                <a:solidFill>
                  <a:schemeClr val="tx1"/>
                </a:solidFill>
                <a:latin typeface="Book Antiqua" panose="02040602050305030304" pitchFamily="18" charset="0"/>
              </a:defRPr>
            </a:lvl3pPr>
            <a:lvl4pPr marL="1600200" indent="-228600">
              <a:spcBef>
                <a:spcPct val="20000"/>
              </a:spcBef>
              <a:buSzPct val="60000"/>
              <a:buBlip>
                <a:blip r:embed="rId6"/>
              </a:buBlip>
              <a:defRPr sz="1600">
                <a:solidFill>
                  <a:schemeClr val="tx1"/>
                </a:solidFill>
                <a:latin typeface="Book Antiqua" panose="02040602050305030304" pitchFamily="18" charset="0"/>
              </a:defRPr>
            </a:lvl4pPr>
            <a:lvl5pPr marL="2057400" indent="-228600">
              <a:spcBef>
                <a:spcPct val="20000"/>
              </a:spcBef>
              <a:buSzPct val="60000"/>
              <a:buBlip>
                <a:blip r:embed="rId7"/>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Degradation and training II</a:t>
            </a:r>
          </a:p>
        </p:txBody>
      </p:sp>
      <p:sp>
        <p:nvSpPr>
          <p:cNvPr id="11270" name="Date Placeholder 5">
            <a:extLst>
              <a:ext uri="{FF2B5EF4-FFF2-40B4-BE49-F238E27FC236}">
                <a16:creationId xmlns:a16="http://schemas.microsoft.com/office/drawing/2014/main" id="{81B507A5-9966-492F-B0F0-2742AC4BC72D}"/>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4"/>
              </a:buBlip>
              <a:defRPr sz="2000">
                <a:solidFill>
                  <a:schemeClr val="tx1"/>
                </a:solidFill>
                <a:latin typeface="Book Antiqua" panose="02040602050305030304" pitchFamily="18" charset="0"/>
              </a:defRPr>
            </a:lvl2pPr>
            <a:lvl3pPr marL="1143000" indent="-228600">
              <a:spcBef>
                <a:spcPct val="20000"/>
              </a:spcBef>
              <a:buSzPct val="60000"/>
              <a:buBlip>
                <a:blip r:embed="rId5"/>
              </a:buBlip>
              <a:defRPr>
                <a:solidFill>
                  <a:schemeClr val="tx1"/>
                </a:solidFill>
                <a:latin typeface="Book Antiqua" panose="02040602050305030304" pitchFamily="18" charset="0"/>
              </a:defRPr>
            </a:lvl3pPr>
            <a:lvl4pPr marL="1600200" indent="-228600">
              <a:spcBef>
                <a:spcPct val="20000"/>
              </a:spcBef>
              <a:buSzPct val="60000"/>
              <a:buBlip>
                <a:blip r:embed="rId6"/>
              </a:buBlip>
              <a:defRPr sz="1600">
                <a:solidFill>
                  <a:schemeClr val="tx1"/>
                </a:solidFill>
                <a:latin typeface="Book Antiqua" panose="02040602050305030304" pitchFamily="18" charset="0"/>
              </a:defRPr>
            </a:lvl4pPr>
            <a:lvl5pPr marL="2057400" indent="-228600">
              <a:spcBef>
                <a:spcPct val="20000"/>
              </a:spcBef>
              <a:buSzPct val="60000"/>
              <a:buBlip>
                <a:blip r:embed="rId7"/>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11271" name="Slide Number Placeholder 8">
            <a:extLst>
              <a:ext uri="{FF2B5EF4-FFF2-40B4-BE49-F238E27FC236}">
                <a16:creationId xmlns:a16="http://schemas.microsoft.com/office/drawing/2014/main" id="{8E2A5997-416A-401D-9CC6-E6471CEBC15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4"/>
              </a:buBlip>
              <a:defRPr sz="2000">
                <a:solidFill>
                  <a:schemeClr val="tx1"/>
                </a:solidFill>
                <a:latin typeface="Book Antiqua" panose="02040602050305030304" pitchFamily="18" charset="0"/>
              </a:defRPr>
            </a:lvl2pPr>
            <a:lvl3pPr marL="1143000" indent="-228600">
              <a:spcBef>
                <a:spcPct val="20000"/>
              </a:spcBef>
              <a:buSzPct val="60000"/>
              <a:buBlip>
                <a:blip r:embed="rId5"/>
              </a:buBlip>
              <a:defRPr>
                <a:solidFill>
                  <a:schemeClr val="tx1"/>
                </a:solidFill>
                <a:latin typeface="Book Antiqua" panose="02040602050305030304" pitchFamily="18" charset="0"/>
              </a:defRPr>
            </a:lvl3pPr>
            <a:lvl4pPr marL="1600200" indent="-228600">
              <a:spcBef>
                <a:spcPct val="20000"/>
              </a:spcBef>
              <a:buSzPct val="60000"/>
              <a:buBlip>
                <a:blip r:embed="rId6"/>
              </a:buBlip>
              <a:defRPr sz="1600">
                <a:solidFill>
                  <a:schemeClr val="tx1"/>
                </a:solidFill>
                <a:latin typeface="Book Antiqua" panose="02040602050305030304" pitchFamily="18" charset="0"/>
              </a:defRPr>
            </a:lvl4pPr>
            <a:lvl5pPr marL="2057400" indent="-228600">
              <a:spcBef>
                <a:spcPct val="20000"/>
              </a:spcBef>
              <a:buSzPct val="60000"/>
              <a:buBlip>
                <a:blip r:embed="rId7"/>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9pPr>
          </a:lstStyle>
          <a:p>
            <a:pPr>
              <a:spcBef>
                <a:spcPct val="0"/>
              </a:spcBef>
              <a:buSzTx/>
              <a:buFontTx/>
              <a:buNone/>
            </a:pPr>
            <a:fld id="{1CD3FB6D-4AD4-4BBE-A9E2-50667C145700}" type="slidenum">
              <a:rPr lang="en-US" altLang="en-US" sz="1000" smtClean="0">
                <a:solidFill>
                  <a:schemeClr val="accent1"/>
                </a:solidFill>
              </a:rPr>
              <a:pPr>
                <a:spcBef>
                  <a:spcPct val="0"/>
                </a:spcBef>
                <a:buSzTx/>
                <a:buFontTx/>
                <a:buNone/>
              </a:pPr>
              <a:t>5</a:t>
            </a:fld>
            <a:endParaRPr lang="en-US" altLang="en-US" sz="1000">
              <a:solidFill>
                <a:schemeClr val="accent1"/>
              </a:solidFill>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D2951979-1EF3-48E2-BD2B-F8ED7BC138D1}"/>
              </a:ext>
            </a:extLst>
          </p:cNvPr>
          <p:cNvSpPr>
            <a:spLocks noGrp="1"/>
          </p:cNvSpPr>
          <p:nvPr>
            <p:ph type="title"/>
          </p:nvPr>
        </p:nvSpPr>
        <p:spPr/>
        <p:txBody>
          <a:bodyPr>
            <a:normAutofit/>
          </a:bodyPr>
          <a:lstStyle/>
          <a:p>
            <a:r>
              <a:rPr lang="en-GB" altLang="en-US"/>
              <a:t>MQXFS01 test</a:t>
            </a:r>
            <a:br>
              <a:rPr lang="en-GB" altLang="en-US"/>
            </a:br>
            <a:r>
              <a:rPr lang="en-GB" altLang="en-US"/>
              <a:t>First test of HiLumi Nb</a:t>
            </a:r>
            <a:r>
              <a:rPr lang="en-GB" altLang="en-US" baseline="-25000"/>
              <a:t>3</a:t>
            </a:r>
            <a:r>
              <a:rPr lang="en-GB" altLang="en-US"/>
              <a:t>Sn IR quadrupole </a:t>
            </a:r>
          </a:p>
        </p:txBody>
      </p:sp>
      <p:pic>
        <p:nvPicPr>
          <p:cNvPr id="66563" name="Content Placeholder 6">
            <a:extLst>
              <a:ext uri="{FF2B5EF4-FFF2-40B4-BE49-F238E27FC236}">
                <a16:creationId xmlns:a16="http://schemas.microsoft.com/office/drawing/2014/main" id="{51918B0A-02F8-4705-AA05-508CEBD5954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87363" y="1143000"/>
            <a:ext cx="8169275" cy="5334000"/>
          </a:xfrm>
        </p:spPr>
      </p:pic>
      <p:sp>
        <p:nvSpPr>
          <p:cNvPr id="66564" name="Date Placeholder 3">
            <a:extLst>
              <a:ext uri="{FF2B5EF4-FFF2-40B4-BE49-F238E27FC236}">
                <a16:creationId xmlns:a16="http://schemas.microsoft.com/office/drawing/2014/main" id="{C1C4FE0F-7286-488C-8351-F4409AB030AE}"/>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66565" name="Footer Placeholder 4">
            <a:extLst>
              <a:ext uri="{FF2B5EF4-FFF2-40B4-BE49-F238E27FC236}">
                <a16:creationId xmlns:a16="http://schemas.microsoft.com/office/drawing/2014/main" id="{2711A813-F6C5-4216-8259-7B76E6DDE92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fontAlgn="base">
              <a:spcBef>
                <a:spcPct val="0"/>
              </a:spcBef>
              <a:spcAft>
                <a:spcPct val="0"/>
              </a:spcAft>
              <a:buSzTx/>
              <a:buFontTx/>
              <a:buNone/>
            </a:pPr>
            <a:r>
              <a:rPr lang="en-GB" altLang="en-US" sz="1000">
                <a:solidFill>
                  <a:schemeClr val="accent1"/>
                </a:solidFill>
              </a:rPr>
              <a:t>Degradation and training II</a:t>
            </a:r>
            <a:endParaRPr lang="en-US" altLang="en-US" sz="1000">
              <a:solidFill>
                <a:schemeClr val="accent1"/>
              </a:solidFill>
            </a:endParaRPr>
          </a:p>
        </p:txBody>
      </p:sp>
      <p:sp>
        <p:nvSpPr>
          <p:cNvPr id="66566" name="Slide Number Placeholder 1">
            <a:extLst>
              <a:ext uri="{FF2B5EF4-FFF2-40B4-BE49-F238E27FC236}">
                <a16:creationId xmlns:a16="http://schemas.microsoft.com/office/drawing/2014/main" id="{1BFAFAEF-7C1E-481F-86CF-B83C97530B0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a:spcBef>
                <a:spcPct val="0"/>
              </a:spcBef>
              <a:buSzTx/>
              <a:buFontTx/>
              <a:buNone/>
            </a:pPr>
            <a:fld id="{3E22A8DF-1FB3-4407-BF3B-B725CB7B4C8F}" type="slidenum">
              <a:rPr lang="en-US" altLang="en-US" sz="1000" smtClean="0">
                <a:solidFill>
                  <a:schemeClr val="accent1"/>
                </a:solidFill>
              </a:rPr>
              <a:pPr>
                <a:spcBef>
                  <a:spcPct val="0"/>
                </a:spcBef>
                <a:buSzTx/>
                <a:buFontTx/>
                <a:buNone/>
              </a:pPr>
              <a:t>50</a:t>
            </a:fld>
            <a:endParaRPr lang="en-US" altLang="en-US" sz="1000">
              <a:solidFill>
                <a:schemeClr val="accent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EB9EFA21-54F9-464C-8954-482E55459A67}"/>
              </a:ext>
            </a:extLst>
          </p:cNvPr>
          <p:cNvSpPr>
            <a:spLocks noGrp="1"/>
          </p:cNvSpPr>
          <p:nvPr>
            <p:ph type="title"/>
          </p:nvPr>
        </p:nvSpPr>
        <p:spPr/>
        <p:txBody>
          <a:bodyPr>
            <a:normAutofit/>
          </a:bodyPr>
          <a:lstStyle/>
          <a:p>
            <a:r>
              <a:rPr lang="en-GB" altLang="en-US"/>
              <a:t>MQXFS01 test</a:t>
            </a:r>
            <a:br>
              <a:rPr lang="en-GB" altLang="en-US"/>
            </a:br>
            <a:r>
              <a:rPr lang="en-GB" altLang="en-US"/>
              <a:t>First test of HiLumi Nb</a:t>
            </a:r>
            <a:r>
              <a:rPr lang="en-GB" altLang="en-US" baseline="-25000"/>
              <a:t>3</a:t>
            </a:r>
            <a:r>
              <a:rPr lang="en-GB" altLang="en-US"/>
              <a:t>Sn IR quadrupole </a:t>
            </a:r>
          </a:p>
        </p:txBody>
      </p:sp>
      <p:pic>
        <p:nvPicPr>
          <p:cNvPr id="67587" name="Content Placeholder 6">
            <a:extLst>
              <a:ext uri="{FF2B5EF4-FFF2-40B4-BE49-F238E27FC236}">
                <a16:creationId xmlns:a16="http://schemas.microsoft.com/office/drawing/2014/main" id="{2F20703A-5BB8-4ACB-943C-76E8E8D05F1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87363" y="1143000"/>
            <a:ext cx="8169275" cy="5334000"/>
          </a:xfrm>
        </p:spPr>
      </p:pic>
      <p:sp>
        <p:nvSpPr>
          <p:cNvPr id="67588" name="Date Placeholder 3">
            <a:extLst>
              <a:ext uri="{FF2B5EF4-FFF2-40B4-BE49-F238E27FC236}">
                <a16:creationId xmlns:a16="http://schemas.microsoft.com/office/drawing/2014/main" id="{548F0CA8-4794-4ADE-B73B-AF8766DD56EA}"/>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67589" name="Footer Placeholder 4">
            <a:extLst>
              <a:ext uri="{FF2B5EF4-FFF2-40B4-BE49-F238E27FC236}">
                <a16:creationId xmlns:a16="http://schemas.microsoft.com/office/drawing/2014/main" id="{C9F4B504-87F2-4C02-BD5F-A1F971B86A2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fontAlgn="base">
              <a:spcBef>
                <a:spcPct val="0"/>
              </a:spcBef>
              <a:spcAft>
                <a:spcPct val="0"/>
              </a:spcAft>
              <a:buSzTx/>
              <a:buFontTx/>
              <a:buNone/>
            </a:pPr>
            <a:r>
              <a:rPr lang="en-GB" altLang="en-US" sz="1000">
                <a:solidFill>
                  <a:schemeClr val="accent1"/>
                </a:solidFill>
              </a:rPr>
              <a:t>Degradation and training II</a:t>
            </a:r>
            <a:endParaRPr lang="en-US" altLang="en-US" sz="1000">
              <a:solidFill>
                <a:schemeClr val="accent1"/>
              </a:solidFill>
            </a:endParaRPr>
          </a:p>
        </p:txBody>
      </p:sp>
      <p:sp>
        <p:nvSpPr>
          <p:cNvPr id="67590" name="Slide Number Placeholder 1">
            <a:extLst>
              <a:ext uri="{FF2B5EF4-FFF2-40B4-BE49-F238E27FC236}">
                <a16:creationId xmlns:a16="http://schemas.microsoft.com/office/drawing/2014/main" id="{5ED73C25-7481-4D59-9E4B-223A70D2561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3"/>
              </a:buBlip>
              <a:defRPr sz="2400">
                <a:solidFill>
                  <a:schemeClr val="tx2"/>
                </a:solidFill>
                <a:latin typeface="Book Antiqua" panose="02040602050305030304" pitchFamily="18" charset="0"/>
              </a:defRPr>
            </a:lvl1pPr>
            <a:lvl2pPr marL="742950" indent="-285750">
              <a:spcBef>
                <a:spcPct val="20000"/>
              </a:spcBef>
              <a:buSzPct val="60000"/>
              <a:buBlip>
                <a:blip r:embed="rId4"/>
              </a:buBlip>
              <a:defRPr sz="2000">
                <a:solidFill>
                  <a:schemeClr val="tx2"/>
                </a:solidFill>
                <a:latin typeface="Book Antiqua" panose="02040602050305030304" pitchFamily="18" charset="0"/>
              </a:defRPr>
            </a:lvl2pPr>
            <a:lvl3pPr marL="1143000" indent="-228600">
              <a:spcBef>
                <a:spcPct val="20000"/>
              </a:spcBef>
              <a:buSzPct val="60000"/>
              <a:buBlip>
                <a:blip r:embed="rId5"/>
              </a:buBlip>
              <a:defRPr>
                <a:solidFill>
                  <a:schemeClr val="tx2"/>
                </a:solidFill>
                <a:latin typeface="Book Antiqua" panose="02040602050305030304" pitchFamily="18" charset="0"/>
              </a:defRPr>
            </a:lvl3pPr>
            <a:lvl4pPr marL="1600200" indent="-228600">
              <a:spcBef>
                <a:spcPct val="20000"/>
              </a:spcBef>
              <a:buSzPct val="60000"/>
              <a:buBlip>
                <a:blip r:embed="rId6"/>
              </a:buBlip>
              <a:defRPr sz="1600">
                <a:solidFill>
                  <a:schemeClr val="tx2"/>
                </a:solidFill>
                <a:latin typeface="Book Antiqua" panose="02040602050305030304" pitchFamily="18" charset="0"/>
              </a:defRPr>
            </a:lvl4pPr>
            <a:lvl5pPr marL="2057400" indent="-228600">
              <a:spcBef>
                <a:spcPct val="20000"/>
              </a:spcBef>
              <a:buSzPct val="60000"/>
              <a:buBlip>
                <a:blip r:embed="rId7"/>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2"/>
                </a:solidFill>
                <a:latin typeface="Book Antiqua" panose="02040602050305030304" pitchFamily="18" charset="0"/>
              </a:defRPr>
            </a:lvl9pPr>
          </a:lstStyle>
          <a:p>
            <a:pPr>
              <a:spcBef>
                <a:spcPct val="0"/>
              </a:spcBef>
              <a:buSzTx/>
              <a:buFontTx/>
              <a:buNone/>
            </a:pPr>
            <a:fld id="{28435764-0A72-48BF-B2A9-09038C3279FF}" type="slidenum">
              <a:rPr lang="en-US" altLang="en-US" sz="1000" smtClean="0">
                <a:solidFill>
                  <a:schemeClr val="accent1"/>
                </a:solidFill>
              </a:rPr>
              <a:pPr>
                <a:spcBef>
                  <a:spcPct val="0"/>
                </a:spcBef>
                <a:buSzTx/>
                <a:buFontTx/>
                <a:buNone/>
              </a:pPr>
              <a:t>51</a:t>
            </a:fld>
            <a:endParaRPr lang="en-US" altLang="en-US" sz="1000">
              <a:solidFill>
                <a:schemeClr val="accent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62FF0216-CBF9-4F90-BEFD-8A719D2FB06F}"/>
              </a:ext>
            </a:extLst>
          </p:cNvPr>
          <p:cNvSpPr>
            <a:spLocks noGrp="1"/>
          </p:cNvSpPr>
          <p:nvPr>
            <p:ph type="title"/>
          </p:nvPr>
        </p:nvSpPr>
        <p:spPr/>
        <p:txBody>
          <a:bodyPr>
            <a:normAutofit/>
          </a:bodyPr>
          <a:lstStyle/>
          <a:p>
            <a:r>
              <a:rPr lang="en-GB" altLang="en-US"/>
              <a:t>MQXFS01 test</a:t>
            </a:r>
            <a:br>
              <a:rPr lang="en-GB" altLang="en-US"/>
            </a:br>
            <a:r>
              <a:rPr lang="en-GB" altLang="en-US"/>
              <a:t>First test of HiLumi Nb</a:t>
            </a:r>
            <a:r>
              <a:rPr lang="en-GB" altLang="en-US" baseline="-25000"/>
              <a:t>3</a:t>
            </a:r>
            <a:r>
              <a:rPr lang="en-GB" altLang="en-US"/>
              <a:t>Sn IR quadrupole </a:t>
            </a:r>
          </a:p>
        </p:txBody>
      </p:sp>
      <p:sp>
        <p:nvSpPr>
          <p:cNvPr id="68611" name="Date Placeholder 3">
            <a:extLst>
              <a:ext uri="{FF2B5EF4-FFF2-40B4-BE49-F238E27FC236}">
                <a16:creationId xmlns:a16="http://schemas.microsoft.com/office/drawing/2014/main" id="{4DF5337A-3751-4CC1-92C8-5738C514BDD8}"/>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2"/>
                </a:solidFill>
                <a:latin typeface="Book Antiqua" panose="02040602050305030304" pitchFamily="18" charset="0"/>
              </a:defRPr>
            </a:lvl1pPr>
            <a:lvl2pPr marL="742950" indent="-285750">
              <a:spcBef>
                <a:spcPct val="20000"/>
              </a:spcBef>
              <a:buSzPct val="60000"/>
              <a:buBlip>
                <a:blip r:embed="rId3"/>
              </a:buBlip>
              <a:defRPr sz="2000">
                <a:solidFill>
                  <a:schemeClr val="tx2"/>
                </a:solidFill>
                <a:latin typeface="Book Antiqua" panose="02040602050305030304" pitchFamily="18" charset="0"/>
              </a:defRPr>
            </a:lvl2pPr>
            <a:lvl3pPr marL="1143000" indent="-228600">
              <a:spcBef>
                <a:spcPct val="20000"/>
              </a:spcBef>
              <a:buSzPct val="60000"/>
              <a:buBlip>
                <a:blip r:embed="rId4"/>
              </a:buBlip>
              <a:defRPr>
                <a:solidFill>
                  <a:schemeClr val="tx2"/>
                </a:solidFill>
                <a:latin typeface="Book Antiqua" panose="02040602050305030304" pitchFamily="18" charset="0"/>
              </a:defRPr>
            </a:lvl3pPr>
            <a:lvl4pPr marL="1600200" indent="-228600">
              <a:spcBef>
                <a:spcPct val="20000"/>
              </a:spcBef>
              <a:buSzPct val="60000"/>
              <a:buBlip>
                <a:blip r:embed="rId5"/>
              </a:buBlip>
              <a:defRPr sz="1600">
                <a:solidFill>
                  <a:schemeClr val="tx2"/>
                </a:solidFill>
                <a:latin typeface="Book Antiqua" panose="02040602050305030304" pitchFamily="18" charset="0"/>
              </a:defRPr>
            </a:lvl4pPr>
            <a:lvl5pPr marL="2057400" indent="-228600">
              <a:spcBef>
                <a:spcPct val="20000"/>
              </a:spcBef>
              <a:buSzPct val="60000"/>
              <a:buBlip>
                <a:blip r:embed="rId6"/>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68612" name="Footer Placeholder 4">
            <a:extLst>
              <a:ext uri="{FF2B5EF4-FFF2-40B4-BE49-F238E27FC236}">
                <a16:creationId xmlns:a16="http://schemas.microsoft.com/office/drawing/2014/main" id="{5184DB1E-50DD-43E3-8C9C-18F7C2CE159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2"/>
                </a:solidFill>
                <a:latin typeface="Book Antiqua" panose="02040602050305030304" pitchFamily="18" charset="0"/>
              </a:defRPr>
            </a:lvl1pPr>
            <a:lvl2pPr marL="742950" indent="-285750">
              <a:spcBef>
                <a:spcPct val="20000"/>
              </a:spcBef>
              <a:buSzPct val="60000"/>
              <a:buBlip>
                <a:blip r:embed="rId3"/>
              </a:buBlip>
              <a:defRPr sz="2000">
                <a:solidFill>
                  <a:schemeClr val="tx2"/>
                </a:solidFill>
                <a:latin typeface="Book Antiqua" panose="02040602050305030304" pitchFamily="18" charset="0"/>
              </a:defRPr>
            </a:lvl2pPr>
            <a:lvl3pPr marL="1143000" indent="-228600">
              <a:spcBef>
                <a:spcPct val="20000"/>
              </a:spcBef>
              <a:buSzPct val="60000"/>
              <a:buBlip>
                <a:blip r:embed="rId4"/>
              </a:buBlip>
              <a:defRPr>
                <a:solidFill>
                  <a:schemeClr val="tx2"/>
                </a:solidFill>
                <a:latin typeface="Book Antiqua" panose="02040602050305030304" pitchFamily="18" charset="0"/>
              </a:defRPr>
            </a:lvl3pPr>
            <a:lvl4pPr marL="1600200" indent="-228600">
              <a:spcBef>
                <a:spcPct val="20000"/>
              </a:spcBef>
              <a:buSzPct val="60000"/>
              <a:buBlip>
                <a:blip r:embed="rId5"/>
              </a:buBlip>
              <a:defRPr sz="1600">
                <a:solidFill>
                  <a:schemeClr val="tx2"/>
                </a:solidFill>
                <a:latin typeface="Book Antiqua" panose="02040602050305030304" pitchFamily="18" charset="0"/>
              </a:defRPr>
            </a:lvl4pPr>
            <a:lvl5pPr marL="2057400" indent="-228600">
              <a:spcBef>
                <a:spcPct val="20000"/>
              </a:spcBef>
              <a:buSzPct val="60000"/>
              <a:buBlip>
                <a:blip r:embed="rId6"/>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9pPr>
          </a:lstStyle>
          <a:p>
            <a:pPr fontAlgn="base">
              <a:spcBef>
                <a:spcPct val="0"/>
              </a:spcBef>
              <a:spcAft>
                <a:spcPct val="0"/>
              </a:spcAft>
              <a:buSzTx/>
              <a:buFontTx/>
              <a:buNone/>
            </a:pPr>
            <a:r>
              <a:rPr lang="en-GB" altLang="en-US" sz="1000">
                <a:solidFill>
                  <a:schemeClr val="accent1"/>
                </a:solidFill>
              </a:rPr>
              <a:t>Degradation and training II</a:t>
            </a:r>
            <a:endParaRPr lang="en-US" altLang="en-US" sz="1000">
              <a:solidFill>
                <a:schemeClr val="accent1"/>
              </a:solidFill>
            </a:endParaRPr>
          </a:p>
        </p:txBody>
      </p:sp>
      <p:pic>
        <p:nvPicPr>
          <p:cNvPr id="68613" name="Content Placeholder 8">
            <a:extLst>
              <a:ext uri="{FF2B5EF4-FFF2-40B4-BE49-F238E27FC236}">
                <a16:creationId xmlns:a16="http://schemas.microsoft.com/office/drawing/2014/main" id="{4A1CA2C3-AD6A-4AA4-8391-21BF3E602FAC}"/>
              </a:ext>
            </a:extLst>
          </p:cNvPr>
          <p:cNvPicPr>
            <a:picLocks noGrp="1" noChangeAspect="1"/>
          </p:cNvPicPr>
          <p:nvPr>
            <p:ph idx="1"/>
          </p:nvPr>
        </p:nvPicPr>
        <p:blipFill>
          <a:blip r:embed="rId7">
            <a:extLst>
              <a:ext uri="{28A0092B-C50C-407E-A947-70E740481C1C}">
                <a14:useLocalDpi xmlns:a14="http://schemas.microsoft.com/office/drawing/2010/main" val="0"/>
              </a:ext>
            </a:extLst>
          </a:blip>
          <a:srcRect/>
          <a:stretch>
            <a:fillRect/>
          </a:stretch>
        </p:blipFill>
        <p:spPr>
          <a:xfrm>
            <a:off x="487363" y="1143000"/>
            <a:ext cx="8169275" cy="5334000"/>
          </a:xfrm>
        </p:spPr>
      </p:pic>
      <p:sp>
        <p:nvSpPr>
          <p:cNvPr id="68614" name="Slide Number Placeholder 1">
            <a:extLst>
              <a:ext uri="{FF2B5EF4-FFF2-40B4-BE49-F238E27FC236}">
                <a16:creationId xmlns:a16="http://schemas.microsoft.com/office/drawing/2014/main" id="{3CAA11F2-FA1E-4BF0-90FA-58B5356DADC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2"/>
              </a:buBlip>
              <a:defRPr sz="2400">
                <a:solidFill>
                  <a:schemeClr val="tx2"/>
                </a:solidFill>
                <a:latin typeface="Book Antiqua" panose="02040602050305030304" pitchFamily="18" charset="0"/>
              </a:defRPr>
            </a:lvl1pPr>
            <a:lvl2pPr marL="742950" indent="-285750">
              <a:spcBef>
                <a:spcPct val="20000"/>
              </a:spcBef>
              <a:buSzPct val="60000"/>
              <a:buBlip>
                <a:blip r:embed="rId3"/>
              </a:buBlip>
              <a:defRPr sz="2000">
                <a:solidFill>
                  <a:schemeClr val="tx2"/>
                </a:solidFill>
                <a:latin typeface="Book Antiqua" panose="02040602050305030304" pitchFamily="18" charset="0"/>
              </a:defRPr>
            </a:lvl2pPr>
            <a:lvl3pPr marL="1143000" indent="-228600">
              <a:spcBef>
                <a:spcPct val="20000"/>
              </a:spcBef>
              <a:buSzPct val="60000"/>
              <a:buBlip>
                <a:blip r:embed="rId4"/>
              </a:buBlip>
              <a:defRPr>
                <a:solidFill>
                  <a:schemeClr val="tx2"/>
                </a:solidFill>
                <a:latin typeface="Book Antiqua" panose="02040602050305030304" pitchFamily="18" charset="0"/>
              </a:defRPr>
            </a:lvl3pPr>
            <a:lvl4pPr marL="1600200" indent="-228600">
              <a:spcBef>
                <a:spcPct val="20000"/>
              </a:spcBef>
              <a:buSzPct val="60000"/>
              <a:buBlip>
                <a:blip r:embed="rId5"/>
              </a:buBlip>
              <a:defRPr sz="1600">
                <a:solidFill>
                  <a:schemeClr val="tx2"/>
                </a:solidFill>
                <a:latin typeface="Book Antiqua" panose="02040602050305030304" pitchFamily="18" charset="0"/>
              </a:defRPr>
            </a:lvl4pPr>
            <a:lvl5pPr marL="2057400" indent="-228600">
              <a:spcBef>
                <a:spcPct val="20000"/>
              </a:spcBef>
              <a:buSzPct val="60000"/>
              <a:buBlip>
                <a:blip r:embed="rId6"/>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9pPr>
          </a:lstStyle>
          <a:p>
            <a:pPr>
              <a:spcBef>
                <a:spcPct val="0"/>
              </a:spcBef>
              <a:buSzTx/>
              <a:buFontTx/>
              <a:buNone/>
            </a:pPr>
            <a:fld id="{023259F8-9784-4BD9-90AC-0110D6CA1BBE}" type="slidenum">
              <a:rPr lang="en-US" altLang="en-US" sz="1000" smtClean="0">
                <a:solidFill>
                  <a:schemeClr val="accent1"/>
                </a:solidFill>
              </a:rPr>
              <a:pPr>
                <a:spcBef>
                  <a:spcPct val="0"/>
                </a:spcBef>
                <a:buSzTx/>
                <a:buFontTx/>
                <a:buNone/>
              </a:pPr>
              <a:t>52</a:t>
            </a:fld>
            <a:endParaRPr lang="en-US" altLang="en-US" sz="1000">
              <a:solidFill>
                <a:schemeClr val="accent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9C06618B-552B-4629-B357-2DFF305E37F2}"/>
              </a:ext>
            </a:extLst>
          </p:cNvPr>
          <p:cNvSpPr>
            <a:spLocks noGrp="1"/>
          </p:cNvSpPr>
          <p:nvPr>
            <p:ph type="title"/>
          </p:nvPr>
        </p:nvSpPr>
        <p:spPr/>
        <p:txBody>
          <a:bodyPr>
            <a:normAutofit/>
          </a:bodyPr>
          <a:lstStyle/>
          <a:p>
            <a:r>
              <a:rPr lang="en-GB" altLang="en-US"/>
              <a:t>MQXFS01 test</a:t>
            </a:r>
            <a:br>
              <a:rPr lang="en-GB" altLang="en-US"/>
            </a:br>
            <a:r>
              <a:rPr lang="en-GB" altLang="en-US"/>
              <a:t>First test of HiLumi Nb</a:t>
            </a:r>
            <a:r>
              <a:rPr lang="en-GB" altLang="en-US" baseline="-25000"/>
              <a:t>3</a:t>
            </a:r>
            <a:r>
              <a:rPr lang="en-GB" altLang="en-US"/>
              <a:t>Sn IR quadrupole </a:t>
            </a:r>
          </a:p>
        </p:txBody>
      </p:sp>
      <p:sp>
        <p:nvSpPr>
          <p:cNvPr id="69635" name="Date Placeholder 3">
            <a:extLst>
              <a:ext uri="{FF2B5EF4-FFF2-40B4-BE49-F238E27FC236}">
                <a16:creationId xmlns:a16="http://schemas.microsoft.com/office/drawing/2014/main" id="{EF9B9A57-A900-4059-8717-3C35880EAADA}"/>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2"/>
                </a:solidFill>
                <a:latin typeface="Book Antiqua" panose="02040602050305030304" pitchFamily="18" charset="0"/>
              </a:defRPr>
            </a:lvl1pPr>
            <a:lvl2pPr marL="742950" indent="-285750">
              <a:spcBef>
                <a:spcPct val="20000"/>
              </a:spcBef>
              <a:buSzPct val="60000"/>
              <a:buBlip>
                <a:blip r:embed="rId3"/>
              </a:buBlip>
              <a:defRPr sz="2000">
                <a:solidFill>
                  <a:schemeClr val="tx2"/>
                </a:solidFill>
                <a:latin typeface="Book Antiqua" panose="02040602050305030304" pitchFamily="18" charset="0"/>
              </a:defRPr>
            </a:lvl2pPr>
            <a:lvl3pPr marL="1143000" indent="-228600">
              <a:spcBef>
                <a:spcPct val="20000"/>
              </a:spcBef>
              <a:buSzPct val="60000"/>
              <a:buBlip>
                <a:blip r:embed="rId4"/>
              </a:buBlip>
              <a:defRPr>
                <a:solidFill>
                  <a:schemeClr val="tx2"/>
                </a:solidFill>
                <a:latin typeface="Book Antiqua" panose="02040602050305030304" pitchFamily="18" charset="0"/>
              </a:defRPr>
            </a:lvl3pPr>
            <a:lvl4pPr marL="1600200" indent="-228600">
              <a:spcBef>
                <a:spcPct val="20000"/>
              </a:spcBef>
              <a:buSzPct val="60000"/>
              <a:buBlip>
                <a:blip r:embed="rId5"/>
              </a:buBlip>
              <a:defRPr sz="1600">
                <a:solidFill>
                  <a:schemeClr val="tx2"/>
                </a:solidFill>
                <a:latin typeface="Book Antiqua" panose="02040602050305030304" pitchFamily="18" charset="0"/>
              </a:defRPr>
            </a:lvl4pPr>
            <a:lvl5pPr marL="2057400" indent="-228600">
              <a:spcBef>
                <a:spcPct val="20000"/>
              </a:spcBef>
              <a:buSzPct val="60000"/>
              <a:buBlip>
                <a:blip r:embed="rId6"/>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69636" name="Footer Placeholder 4">
            <a:extLst>
              <a:ext uri="{FF2B5EF4-FFF2-40B4-BE49-F238E27FC236}">
                <a16:creationId xmlns:a16="http://schemas.microsoft.com/office/drawing/2014/main" id="{D3D227C0-0597-451F-88B7-30B4043BA23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2"/>
                </a:solidFill>
                <a:latin typeface="Book Antiqua" panose="02040602050305030304" pitchFamily="18" charset="0"/>
              </a:defRPr>
            </a:lvl1pPr>
            <a:lvl2pPr marL="742950" indent="-285750">
              <a:spcBef>
                <a:spcPct val="20000"/>
              </a:spcBef>
              <a:buSzPct val="60000"/>
              <a:buBlip>
                <a:blip r:embed="rId3"/>
              </a:buBlip>
              <a:defRPr sz="2000">
                <a:solidFill>
                  <a:schemeClr val="tx2"/>
                </a:solidFill>
                <a:latin typeface="Book Antiqua" panose="02040602050305030304" pitchFamily="18" charset="0"/>
              </a:defRPr>
            </a:lvl2pPr>
            <a:lvl3pPr marL="1143000" indent="-228600">
              <a:spcBef>
                <a:spcPct val="20000"/>
              </a:spcBef>
              <a:buSzPct val="60000"/>
              <a:buBlip>
                <a:blip r:embed="rId4"/>
              </a:buBlip>
              <a:defRPr>
                <a:solidFill>
                  <a:schemeClr val="tx2"/>
                </a:solidFill>
                <a:latin typeface="Book Antiqua" panose="02040602050305030304" pitchFamily="18" charset="0"/>
              </a:defRPr>
            </a:lvl3pPr>
            <a:lvl4pPr marL="1600200" indent="-228600">
              <a:spcBef>
                <a:spcPct val="20000"/>
              </a:spcBef>
              <a:buSzPct val="60000"/>
              <a:buBlip>
                <a:blip r:embed="rId5"/>
              </a:buBlip>
              <a:defRPr sz="1600">
                <a:solidFill>
                  <a:schemeClr val="tx2"/>
                </a:solidFill>
                <a:latin typeface="Book Antiqua" panose="02040602050305030304" pitchFamily="18" charset="0"/>
              </a:defRPr>
            </a:lvl4pPr>
            <a:lvl5pPr marL="2057400" indent="-228600">
              <a:spcBef>
                <a:spcPct val="20000"/>
              </a:spcBef>
              <a:buSzPct val="60000"/>
              <a:buBlip>
                <a:blip r:embed="rId6"/>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9pPr>
          </a:lstStyle>
          <a:p>
            <a:pPr fontAlgn="base">
              <a:spcBef>
                <a:spcPct val="0"/>
              </a:spcBef>
              <a:spcAft>
                <a:spcPct val="0"/>
              </a:spcAft>
              <a:buSzTx/>
              <a:buFontTx/>
              <a:buNone/>
            </a:pPr>
            <a:r>
              <a:rPr lang="en-GB" altLang="en-US" sz="1000">
                <a:solidFill>
                  <a:schemeClr val="accent1"/>
                </a:solidFill>
              </a:rPr>
              <a:t>Degradation and training II</a:t>
            </a:r>
            <a:endParaRPr lang="en-US" altLang="en-US" sz="1000">
              <a:solidFill>
                <a:schemeClr val="accent1"/>
              </a:solidFill>
            </a:endParaRPr>
          </a:p>
        </p:txBody>
      </p:sp>
      <p:pic>
        <p:nvPicPr>
          <p:cNvPr id="69637" name="Content Placeholder 2">
            <a:extLst>
              <a:ext uri="{FF2B5EF4-FFF2-40B4-BE49-F238E27FC236}">
                <a16:creationId xmlns:a16="http://schemas.microsoft.com/office/drawing/2014/main" id="{90A54962-D6E6-4766-9A7D-1893985FB594}"/>
              </a:ext>
            </a:extLst>
          </p:cNvPr>
          <p:cNvPicPr>
            <a:picLocks noGrp="1" noChangeAspect="1"/>
          </p:cNvPicPr>
          <p:nvPr>
            <p:ph idx="1"/>
          </p:nvPr>
        </p:nvPicPr>
        <p:blipFill>
          <a:blip r:embed="rId7">
            <a:extLst>
              <a:ext uri="{28A0092B-C50C-407E-A947-70E740481C1C}">
                <a14:useLocalDpi xmlns:a14="http://schemas.microsoft.com/office/drawing/2010/main" val="0"/>
              </a:ext>
            </a:extLst>
          </a:blip>
          <a:srcRect/>
          <a:stretch>
            <a:fillRect/>
          </a:stretch>
        </p:blipFill>
        <p:spPr>
          <a:xfrm>
            <a:off x="487363" y="1143000"/>
            <a:ext cx="8169275" cy="5334000"/>
          </a:xfrm>
        </p:spPr>
      </p:pic>
      <p:sp>
        <p:nvSpPr>
          <p:cNvPr id="69638" name="Slide Number Placeholder 1">
            <a:extLst>
              <a:ext uri="{FF2B5EF4-FFF2-40B4-BE49-F238E27FC236}">
                <a16:creationId xmlns:a16="http://schemas.microsoft.com/office/drawing/2014/main" id="{10C0A142-C96C-4A42-A81B-121AC84A547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2"/>
              </a:buBlip>
              <a:defRPr sz="2400">
                <a:solidFill>
                  <a:schemeClr val="tx2"/>
                </a:solidFill>
                <a:latin typeface="Book Antiqua" panose="02040602050305030304" pitchFamily="18" charset="0"/>
              </a:defRPr>
            </a:lvl1pPr>
            <a:lvl2pPr marL="742950" indent="-285750">
              <a:spcBef>
                <a:spcPct val="20000"/>
              </a:spcBef>
              <a:buSzPct val="60000"/>
              <a:buBlip>
                <a:blip r:embed="rId3"/>
              </a:buBlip>
              <a:defRPr sz="2000">
                <a:solidFill>
                  <a:schemeClr val="tx2"/>
                </a:solidFill>
                <a:latin typeface="Book Antiqua" panose="02040602050305030304" pitchFamily="18" charset="0"/>
              </a:defRPr>
            </a:lvl2pPr>
            <a:lvl3pPr marL="1143000" indent="-228600">
              <a:spcBef>
                <a:spcPct val="20000"/>
              </a:spcBef>
              <a:buSzPct val="60000"/>
              <a:buBlip>
                <a:blip r:embed="rId4"/>
              </a:buBlip>
              <a:defRPr>
                <a:solidFill>
                  <a:schemeClr val="tx2"/>
                </a:solidFill>
                <a:latin typeface="Book Antiqua" panose="02040602050305030304" pitchFamily="18" charset="0"/>
              </a:defRPr>
            </a:lvl3pPr>
            <a:lvl4pPr marL="1600200" indent="-228600">
              <a:spcBef>
                <a:spcPct val="20000"/>
              </a:spcBef>
              <a:buSzPct val="60000"/>
              <a:buBlip>
                <a:blip r:embed="rId5"/>
              </a:buBlip>
              <a:defRPr sz="1600">
                <a:solidFill>
                  <a:schemeClr val="tx2"/>
                </a:solidFill>
                <a:latin typeface="Book Antiqua" panose="02040602050305030304" pitchFamily="18" charset="0"/>
              </a:defRPr>
            </a:lvl4pPr>
            <a:lvl5pPr marL="2057400" indent="-228600">
              <a:spcBef>
                <a:spcPct val="20000"/>
              </a:spcBef>
              <a:buSzPct val="60000"/>
              <a:buBlip>
                <a:blip r:embed="rId6"/>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9pPr>
          </a:lstStyle>
          <a:p>
            <a:pPr>
              <a:spcBef>
                <a:spcPct val="0"/>
              </a:spcBef>
              <a:buSzTx/>
              <a:buFontTx/>
              <a:buNone/>
            </a:pPr>
            <a:fld id="{B6C028DA-B3CF-475D-88B3-A3B471B22C9F}" type="slidenum">
              <a:rPr lang="en-US" altLang="en-US" sz="1000" smtClean="0">
                <a:solidFill>
                  <a:schemeClr val="accent1"/>
                </a:solidFill>
              </a:rPr>
              <a:pPr>
                <a:spcBef>
                  <a:spcPct val="0"/>
                </a:spcBef>
                <a:buSzTx/>
                <a:buFontTx/>
                <a:buNone/>
              </a:pPr>
              <a:t>53</a:t>
            </a:fld>
            <a:endParaRPr lang="en-US" altLang="en-US" sz="1000">
              <a:solidFill>
                <a:schemeClr val="accent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47C6244A-9308-423C-9DE2-F7A289972994}"/>
              </a:ext>
            </a:extLst>
          </p:cNvPr>
          <p:cNvSpPr>
            <a:spLocks noGrp="1"/>
          </p:cNvSpPr>
          <p:nvPr>
            <p:ph type="title"/>
          </p:nvPr>
        </p:nvSpPr>
        <p:spPr/>
        <p:txBody>
          <a:bodyPr>
            <a:normAutofit/>
          </a:bodyPr>
          <a:lstStyle/>
          <a:p>
            <a:r>
              <a:rPr lang="en-GB" altLang="en-US"/>
              <a:t>MQXFS01 test</a:t>
            </a:r>
            <a:br>
              <a:rPr lang="en-GB" altLang="en-US"/>
            </a:br>
            <a:r>
              <a:rPr lang="en-GB" altLang="en-US"/>
              <a:t>First test of HiLumi Nb</a:t>
            </a:r>
            <a:r>
              <a:rPr lang="en-GB" altLang="en-US" baseline="-25000"/>
              <a:t>3</a:t>
            </a:r>
            <a:r>
              <a:rPr lang="en-GB" altLang="en-US"/>
              <a:t>Sn IR quadrupole </a:t>
            </a:r>
          </a:p>
        </p:txBody>
      </p:sp>
      <p:sp>
        <p:nvSpPr>
          <p:cNvPr id="70659" name="Date Placeholder 3">
            <a:extLst>
              <a:ext uri="{FF2B5EF4-FFF2-40B4-BE49-F238E27FC236}">
                <a16:creationId xmlns:a16="http://schemas.microsoft.com/office/drawing/2014/main" id="{DE4ACC8D-2904-4E66-877A-1E5F03D6CA3F}"/>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2"/>
                </a:solidFill>
                <a:latin typeface="Book Antiqua" panose="02040602050305030304" pitchFamily="18" charset="0"/>
              </a:defRPr>
            </a:lvl1pPr>
            <a:lvl2pPr marL="742950" indent="-285750">
              <a:spcBef>
                <a:spcPct val="20000"/>
              </a:spcBef>
              <a:buSzPct val="60000"/>
              <a:buBlip>
                <a:blip r:embed="rId3"/>
              </a:buBlip>
              <a:defRPr sz="2000">
                <a:solidFill>
                  <a:schemeClr val="tx2"/>
                </a:solidFill>
                <a:latin typeface="Book Antiqua" panose="02040602050305030304" pitchFamily="18" charset="0"/>
              </a:defRPr>
            </a:lvl2pPr>
            <a:lvl3pPr marL="1143000" indent="-228600">
              <a:spcBef>
                <a:spcPct val="20000"/>
              </a:spcBef>
              <a:buSzPct val="60000"/>
              <a:buBlip>
                <a:blip r:embed="rId4"/>
              </a:buBlip>
              <a:defRPr>
                <a:solidFill>
                  <a:schemeClr val="tx2"/>
                </a:solidFill>
                <a:latin typeface="Book Antiqua" panose="02040602050305030304" pitchFamily="18" charset="0"/>
              </a:defRPr>
            </a:lvl3pPr>
            <a:lvl4pPr marL="1600200" indent="-228600">
              <a:spcBef>
                <a:spcPct val="20000"/>
              </a:spcBef>
              <a:buSzPct val="60000"/>
              <a:buBlip>
                <a:blip r:embed="rId5"/>
              </a:buBlip>
              <a:defRPr sz="1600">
                <a:solidFill>
                  <a:schemeClr val="tx2"/>
                </a:solidFill>
                <a:latin typeface="Book Antiqua" panose="02040602050305030304" pitchFamily="18" charset="0"/>
              </a:defRPr>
            </a:lvl4pPr>
            <a:lvl5pPr marL="2057400" indent="-228600">
              <a:spcBef>
                <a:spcPct val="20000"/>
              </a:spcBef>
              <a:buSzPct val="60000"/>
              <a:buBlip>
                <a:blip r:embed="rId6"/>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70660" name="Footer Placeholder 4">
            <a:extLst>
              <a:ext uri="{FF2B5EF4-FFF2-40B4-BE49-F238E27FC236}">
                <a16:creationId xmlns:a16="http://schemas.microsoft.com/office/drawing/2014/main" id="{3831EB97-CC3D-42BB-AD3B-8924D79CAF1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2"/>
                </a:solidFill>
                <a:latin typeface="Book Antiqua" panose="02040602050305030304" pitchFamily="18" charset="0"/>
              </a:defRPr>
            </a:lvl1pPr>
            <a:lvl2pPr marL="742950" indent="-285750">
              <a:spcBef>
                <a:spcPct val="20000"/>
              </a:spcBef>
              <a:buSzPct val="60000"/>
              <a:buBlip>
                <a:blip r:embed="rId3"/>
              </a:buBlip>
              <a:defRPr sz="2000">
                <a:solidFill>
                  <a:schemeClr val="tx2"/>
                </a:solidFill>
                <a:latin typeface="Book Antiqua" panose="02040602050305030304" pitchFamily="18" charset="0"/>
              </a:defRPr>
            </a:lvl2pPr>
            <a:lvl3pPr marL="1143000" indent="-228600">
              <a:spcBef>
                <a:spcPct val="20000"/>
              </a:spcBef>
              <a:buSzPct val="60000"/>
              <a:buBlip>
                <a:blip r:embed="rId4"/>
              </a:buBlip>
              <a:defRPr>
                <a:solidFill>
                  <a:schemeClr val="tx2"/>
                </a:solidFill>
                <a:latin typeface="Book Antiqua" panose="02040602050305030304" pitchFamily="18" charset="0"/>
              </a:defRPr>
            </a:lvl3pPr>
            <a:lvl4pPr marL="1600200" indent="-228600">
              <a:spcBef>
                <a:spcPct val="20000"/>
              </a:spcBef>
              <a:buSzPct val="60000"/>
              <a:buBlip>
                <a:blip r:embed="rId5"/>
              </a:buBlip>
              <a:defRPr sz="1600">
                <a:solidFill>
                  <a:schemeClr val="tx2"/>
                </a:solidFill>
                <a:latin typeface="Book Antiqua" panose="02040602050305030304" pitchFamily="18" charset="0"/>
              </a:defRPr>
            </a:lvl4pPr>
            <a:lvl5pPr marL="2057400" indent="-228600">
              <a:spcBef>
                <a:spcPct val="20000"/>
              </a:spcBef>
              <a:buSzPct val="60000"/>
              <a:buBlip>
                <a:blip r:embed="rId6"/>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9pPr>
          </a:lstStyle>
          <a:p>
            <a:pPr fontAlgn="base">
              <a:spcBef>
                <a:spcPct val="0"/>
              </a:spcBef>
              <a:spcAft>
                <a:spcPct val="0"/>
              </a:spcAft>
              <a:buSzTx/>
              <a:buFontTx/>
              <a:buNone/>
            </a:pPr>
            <a:r>
              <a:rPr lang="en-GB" altLang="en-US" sz="1000">
                <a:solidFill>
                  <a:schemeClr val="accent1"/>
                </a:solidFill>
              </a:rPr>
              <a:t>Degradation and training II</a:t>
            </a:r>
            <a:endParaRPr lang="en-US" altLang="en-US" sz="1000">
              <a:solidFill>
                <a:schemeClr val="accent1"/>
              </a:solidFill>
            </a:endParaRPr>
          </a:p>
        </p:txBody>
      </p:sp>
      <p:pic>
        <p:nvPicPr>
          <p:cNvPr id="70661" name="Content Placeholder 8">
            <a:extLst>
              <a:ext uri="{FF2B5EF4-FFF2-40B4-BE49-F238E27FC236}">
                <a16:creationId xmlns:a16="http://schemas.microsoft.com/office/drawing/2014/main" id="{88F8DAB3-52CC-4CF5-82C5-5683607ECBE8}"/>
              </a:ext>
            </a:extLst>
          </p:cNvPr>
          <p:cNvPicPr>
            <a:picLocks noGrp="1" noChangeAspect="1"/>
          </p:cNvPicPr>
          <p:nvPr>
            <p:ph idx="1"/>
          </p:nvPr>
        </p:nvPicPr>
        <p:blipFill>
          <a:blip r:embed="rId7">
            <a:extLst>
              <a:ext uri="{28A0092B-C50C-407E-A947-70E740481C1C}">
                <a14:useLocalDpi xmlns:a14="http://schemas.microsoft.com/office/drawing/2010/main" val="0"/>
              </a:ext>
            </a:extLst>
          </a:blip>
          <a:srcRect/>
          <a:stretch>
            <a:fillRect/>
          </a:stretch>
        </p:blipFill>
        <p:spPr>
          <a:xfrm>
            <a:off x="487363" y="1143000"/>
            <a:ext cx="8169275" cy="5334000"/>
          </a:xfrm>
        </p:spPr>
      </p:pic>
      <p:sp>
        <p:nvSpPr>
          <p:cNvPr id="70662" name="Slide Number Placeholder 1">
            <a:extLst>
              <a:ext uri="{FF2B5EF4-FFF2-40B4-BE49-F238E27FC236}">
                <a16:creationId xmlns:a16="http://schemas.microsoft.com/office/drawing/2014/main" id="{AFDF3B45-486D-465D-A685-004B303CAFC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2"/>
              </a:buBlip>
              <a:defRPr sz="2400">
                <a:solidFill>
                  <a:schemeClr val="tx2"/>
                </a:solidFill>
                <a:latin typeface="Book Antiqua" panose="02040602050305030304" pitchFamily="18" charset="0"/>
              </a:defRPr>
            </a:lvl1pPr>
            <a:lvl2pPr marL="742950" indent="-285750">
              <a:spcBef>
                <a:spcPct val="20000"/>
              </a:spcBef>
              <a:buSzPct val="60000"/>
              <a:buBlip>
                <a:blip r:embed="rId3"/>
              </a:buBlip>
              <a:defRPr sz="2000">
                <a:solidFill>
                  <a:schemeClr val="tx2"/>
                </a:solidFill>
                <a:latin typeface="Book Antiqua" panose="02040602050305030304" pitchFamily="18" charset="0"/>
              </a:defRPr>
            </a:lvl2pPr>
            <a:lvl3pPr marL="1143000" indent="-228600">
              <a:spcBef>
                <a:spcPct val="20000"/>
              </a:spcBef>
              <a:buSzPct val="60000"/>
              <a:buBlip>
                <a:blip r:embed="rId4"/>
              </a:buBlip>
              <a:defRPr>
                <a:solidFill>
                  <a:schemeClr val="tx2"/>
                </a:solidFill>
                <a:latin typeface="Book Antiqua" panose="02040602050305030304" pitchFamily="18" charset="0"/>
              </a:defRPr>
            </a:lvl3pPr>
            <a:lvl4pPr marL="1600200" indent="-228600">
              <a:spcBef>
                <a:spcPct val="20000"/>
              </a:spcBef>
              <a:buSzPct val="60000"/>
              <a:buBlip>
                <a:blip r:embed="rId5"/>
              </a:buBlip>
              <a:defRPr sz="1600">
                <a:solidFill>
                  <a:schemeClr val="tx2"/>
                </a:solidFill>
                <a:latin typeface="Book Antiqua" panose="02040602050305030304" pitchFamily="18" charset="0"/>
              </a:defRPr>
            </a:lvl4pPr>
            <a:lvl5pPr marL="2057400" indent="-228600">
              <a:spcBef>
                <a:spcPct val="20000"/>
              </a:spcBef>
              <a:buSzPct val="60000"/>
              <a:buBlip>
                <a:blip r:embed="rId6"/>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9pPr>
          </a:lstStyle>
          <a:p>
            <a:pPr>
              <a:spcBef>
                <a:spcPct val="0"/>
              </a:spcBef>
              <a:buSzTx/>
              <a:buFontTx/>
              <a:buNone/>
            </a:pPr>
            <a:fld id="{BF08220B-707A-4A3F-AE48-E1706BDEA759}" type="slidenum">
              <a:rPr lang="en-US" altLang="en-US" sz="1000" smtClean="0">
                <a:solidFill>
                  <a:schemeClr val="accent1"/>
                </a:solidFill>
              </a:rPr>
              <a:pPr>
                <a:spcBef>
                  <a:spcPct val="0"/>
                </a:spcBef>
                <a:buSzTx/>
                <a:buFontTx/>
                <a:buNone/>
              </a:pPr>
              <a:t>54</a:t>
            </a:fld>
            <a:endParaRPr lang="en-US" altLang="en-US" sz="1000">
              <a:solidFill>
                <a:schemeClr val="accent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78D72-0A4C-4829-8D7A-239DCD0A9E5A}"/>
              </a:ext>
            </a:extLst>
          </p:cNvPr>
          <p:cNvSpPr>
            <a:spLocks noGrp="1"/>
          </p:cNvSpPr>
          <p:nvPr>
            <p:ph type="title"/>
          </p:nvPr>
        </p:nvSpPr>
        <p:spPr/>
        <p:txBody>
          <a:bodyPr/>
          <a:lstStyle/>
          <a:p>
            <a:r>
              <a:rPr lang="en-US" dirty="0"/>
              <a:t>Detraining…degradation</a:t>
            </a:r>
          </a:p>
        </p:txBody>
      </p:sp>
      <p:sp>
        <p:nvSpPr>
          <p:cNvPr id="3" name="Content Placeholder 2">
            <a:extLst>
              <a:ext uri="{FF2B5EF4-FFF2-40B4-BE49-F238E27FC236}">
                <a16:creationId xmlns:a16="http://schemas.microsoft.com/office/drawing/2014/main" id="{64CA8BD9-62A3-4BE5-946B-B655A8F1F774}"/>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15E3C6E8-26A3-46DE-8E15-5CF3474E8FB1}"/>
              </a:ext>
            </a:extLst>
          </p:cNvPr>
          <p:cNvSpPr>
            <a:spLocks noGrp="1"/>
          </p:cNvSpPr>
          <p:nvPr>
            <p:ph type="dt" sz="half" idx="10"/>
          </p:nvPr>
        </p:nvSpPr>
        <p:spPr/>
        <p:txBody>
          <a:bodyPr/>
          <a:lstStyle/>
          <a:p>
            <a:pPr>
              <a:defRPr/>
            </a:pPr>
            <a:r>
              <a:rPr lang="en-US"/>
              <a:t>Superconducting Accelerator Magnets, January 27-31, 2025</a:t>
            </a:r>
          </a:p>
        </p:txBody>
      </p:sp>
      <p:sp>
        <p:nvSpPr>
          <p:cNvPr id="5" name="Footer Placeholder 4">
            <a:extLst>
              <a:ext uri="{FF2B5EF4-FFF2-40B4-BE49-F238E27FC236}">
                <a16:creationId xmlns:a16="http://schemas.microsoft.com/office/drawing/2014/main" id="{8AF3BEBA-0BEE-4B47-AA84-39425FA35F0D}"/>
              </a:ext>
            </a:extLst>
          </p:cNvPr>
          <p:cNvSpPr>
            <a:spLocks noGrp="1"/>
          </p:cNvSpPr>
          <p:nvPr>
            <p:ph type="ftr" sz="quarter" idx="11"/>
          </p:nvPr>
        </p:nvSpPr>
        <p:spPr/>
        <p:txBody>
          <a:bodyPr/>
          <a:lstStyle/>
          <a:p>
            <a:pPr>
              <a:defRPr/>
            </a:pPr>
            <a:r>
              <a:rPr lang="en-US"/>
              <a:t>Degradation and training II</a:t>
            </a:r>
            <a:endParaRPr lang="en-US" dirty="0"/>
          </a:p>
        </p:txBody>
      </p:sp>
      <p:sp>
        <p:nvSpPr>
          <p:cNvPr id="6" name="Slide Number Placeholder 5">
            <a:extLst>
              <a:ext uri="{FF2B5EF4-FFF2-40B4-BE49-F238E27FC236}">
                <a16:creationId xmlns:a16="http://schemas.microsoft.com/office/drawing/2014/main" id="{405C2AB8-517D-4443-9760-5EF8F2699B88}"/>
              </a:ext>
            </a:extLst>
          </p:cNvPr>
          <p:cNvSpPr>
            <a:spLocks noGrp="1"/>
          </p:cNvSpPr>
          <p:nvPr>
            <p:ph type="sldNum" sz="quarter" idx="12"/>
          </p:nvPr>
        </p:nvSpPr>
        <p:spPr/>
        <p:txBody>
          <a:bodyPr/>
          <a:lstStyle/>
          <a:p>
            <a:pPr>
              <a:defRPr/>
            </a:pPr>
            <a:fld id="{A8C5AB8A-C91D-4F7D-94D5-62D0481588EB}" type="slidenum">
              <a:rPr lang="en-US" altLang="en-US" smtClean="0"/>
              <a:pPr>
                <a:defRPr/>
              </a:pPr>
              <a:t>55</a:t>
            </a:fld>
            <a:endParaRPr lang="en-US" altLang="en-US"/>
          </a:p>
        </p:txBody>
      </p:sp>
      <p:pic>
        <p:nvPicPr>
          <p:cNvPr id="7" name="Picture 6">
            <a:extLst>
              <a:ext uri="{FF2B5EF4-FFF2-40B4-BE49-F238E27FC236}">
                <a16:creationId xmlns:a16="http://schemas.microsoft.com/office/drawing/2014/main" id="{210264D1-3EC4-42D1-AAEA-3669262D6D90}"/>
              </a:ext>
            </a:extLst>
          </p:cNvPr>
          <p:cNvPicPr/>
          <p:nvPr/>
        </p:nvPicPr>
        <p:blipFill rotWithShape="1">
          <a:blip r:embed="rId2" cstate="print">
            <a:extLst>
              <a:ext uri="{28A0092B-C50C-407E-A947-70E740481C1C}">
                <a14:useLocalDpi xmlns:a14="http://schemas.microsoft.com/office/drawing/2010/main" val="0"/>
              </a:ext>
            </a:extLst>
          </a:blip>
          <a:srcRect r="16806"/>
          <a:stretch/>
        </p:blipFill>
        <p:spPr bwMode="auto">
          <a:xfrm>
            <a:off x="2438400" y="1905000"/>
            <a:ext cx="4697607" cy="3688080"/>
          </a:xfrm>
          <a:prstGeom prst="rect">
            <a:avLst/>
          </a:prstGeom>
          <a:noFill/>
          <a:ln w="3175">
            <a:solidFill>
              <a:schemeClr val="tx1"/>
            </a:solidFill>
          </a:ln>
          <a:extLst>
            <a:ext uri="{53640926-AAD7-44d8-BBD7-CCE9431645EC}">
              <a14:shadowObscure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spTree>
    <p:extLst>
      <p:ext uri="{BB962C8B-B14F-4D97-AF65-F5344CB8AC3E}">
        <p14:creationId xmlns:p14="http://schemas.microsoft.com/office/powerpoint/2010/main" val="37978432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65B65-8150-4A40-BD20-B7C424D4576B}"/>
              </a:ext>
            </a:extLst>
          </p:cNvPr>
          <p:cNvSpPr>
            <a:spLocks noGrp="1"/>
          </p:cNvSpPr>
          <p:nvPr>
            <p:ph type="title"/>
          </p:nvPr>
        </p:nvSpPr>
        <p:spPr/>
        <p:txBody>
          <a:bodyPr/>
          <a:lstStyle/>
          <a:p>
            <a:r>
              <a:rPr lang="en-US" dirty="0"/>
              <a:t>Erratic training…..loss of memory</a:t>
            </a:r>
          </a:p>
        </p:txBody>
      </p:sp>
      <p:sp>
        <p:nvSpPr>
          <p:cNvPr id="3" name="Content Placeholder 2">
            <a:extLst>
              <a:ext uri="{FF2B5EF4-FFF2-40B4-BE49-F238E27FC236}">
                <a16:creationId xmlns:a16="http://schemas.microsoft.com/office/drawing/2014/main" id="{CB2B5903-A3AC-41C1-9E59-C67D381790BF}"/>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73CA39BB-8A07-4F68-B2F7-DE8443B6215B}"/>
              </a:ext>
            </a:extLst>
          </p:cNvPr>
          <p:cNvSpPr>
            <a:spLocks noGrp="1"/>
          </p:cNvSpPr>
          <p:nvPr>
            <p:ph type="dt" sz="half" idx="10"/>
          </p:nvPr>
        </p:nvSpPr>
        <p:spPr/>
        <p:txBody>
          <a:bodyPr/>
          <a:lstStyle/>
          <a:p>
            <a:pPr>
              <a:defRPr/>
            </a:pPr>
            <a:r>
              <a:rPr lang="en-US"/>
              <a:t>Superconducting Accelerator Magnets, January 27-31, 2025</a:t>
            </a:r>
          </a:p>
        </p:txBody>
      </p:sp>
      <p:sp>
        <p:nvSpPr>
          <p:cNvPr id="5" name="Footer Placeholder 4">
            <a:extLst>
              <a:ext uri="{FF2B5EF4-FFF2-40B4-BE49-F238E27FC236}">
                <a16:creationId xmlns:a16="http://schemas.microsoft.com/office/drawing/2014/main" id="{7A036343-D495-4B6B-B286-30B81B6525F2}"/>
              </a:ext>
            </a:extLst>
          </p:cNvPr>
          <p:cNvSpPr>
            <a:spLocks noGrp="1"/>
          </p:cNvSpPr>
          <p:nvPr>
            <p:ph type="ftr" sz="quarter" idx="11"/>
          </p:nvPr>
        </p:nvSpPr>
        <p:spPr/>
        <p:txBody>
          <a:bodyPr/>
          <a:lstStyle/>
          <a:p>
            <a:pPr>
              <a:defRPr/>
            </a:pPr>
            <a:r>
              <a:rPr lang="en-US"/>
              <a:t>Degradation and training II</a:t>
            </a:r>
            <a:endParaRPr lang="en-US" dirty="0"/>
          </a:p>
        </p:txBody>
      </p:sp>
      <p:sp>
        <p:nvSpPr>
          <p:cNvPr id="6" name="Slide Number Placeholder 5">
            <a:extLst>
              <a:ext uri="{FF2B5EF4-FFF2-40B4-BE49-F238E27FC236}">
                <a16:creationId xmlns:a16="http://schemas.microsoft.com/office/drawing/2014/main" id="{8580DE20-574C-4E5A-AFEA-35DDC784990C}"/>
              </a:ext>
            </a:extLst>
          </p:cNvPr>
          <p:cNvSpPr>
            <a:spLocks noGrp="1"/>
          </p:cNvSpPr>
          <p:nvPr>
            <p:ph type="sldNum" sz="quarter" idx="12"/>
          </p:nvPr>
        </p:nvSpPr>
        <p:spPr/>
        <p:txBody>
          <a:bodyPr/>
          <a:lstStyle/>
          <a:p>
            <a:pPr>
              <a:defRPr/>
            </a:pPr>
            <a:fld id="{A8C5AB8A-C91D-4F7D-94D5-62D0481588EB}" type="slidenum">
              <a:rPr lang="en-US" altLang="en-US" smtClean="0"/>
              <a:pPr>
                <a:defRPr/>
              </a:pPr>
              <a:t>56</a:t>
            </a:fld>
            <a:endParaRPr lang="en-US" altLang="en-US"/>
          </a:p>
        </p:txBody>
      </p:sp>
      <p:pic>
        <p:nvPicPr>
          <p:cNvPr id="7" name="Picture 6">
            <a:extLst>
              <a:ext uri="{FF2B5EF4-FFF2-40B4-BE49-F238E27FC236}">
                <a16:creationId xmlns:a16="http://schemas.microsoft.com/office/drawing/2014/main" id="{45CC9DDA-CFB8-4E8D-994C-74EAAEAEF255}"/>
              </a:ext>
            </a:extLst>
          </p:cNvPr>
          <p:cNvPicPr/>
          <p:nvPr/>
        </p:nvPicPr>
        <p:blipFill rotWithShape="1">
          <a:blip r:embed="rId2" cstate="print">
            <a:extLst>
              <a:ext uri="{28A0092B-C50C-407E-A947-70E740481C1C}">
                <a14:useLocalDpi xmlns:a14="http://schemas.microsoft.com/office/drawing/2010/main" val="0"/>
              </a:ext>
            </a:extLst>
          </a:blip>
          <a:srcRect l="1030" r="15396"/>
          <a:stretch/>
        </p:blipFill>
        <p:spPr bwMode="auto">
          <a:xfrm>
            <a:off x="2348389" y="1878567"/>
            <a:ext cx="4447222" cy="3862866"/>
          </a:xfrm>
          <a:prstGeom prst="rect">
            <a:avLst/>
          </a:prstGeom>
          <a:noFill/>
          <a:ln w="3175" cap="flat" cmpd="sng" algn="ctr">
            <a:solidFill>
              <a:schemeClr val="tx1"/>
            </a:solidFill>
            <a:prstDash val="solid"/>
            <a:round/>
            <a:headEnd type="none" w="med" len="med"/>
            <a:tailEnd type="none" w="med" len="med"/>
          </a:ln>
          <a:extLst>
            <a:ext uri="{53640926-AAD7-44d8-BBD7-CCE9431645EC}">
              <a14:shadowObscure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spTree>
    <p:extLst>
      <p:ext uri="{BB962C8B-B14F-4D97-AF65-F5344CB8AC3E}">
        <p14:creationId xmlns:p14="http://schemas.microsoft.com/office/powerpoint/2010/main" val="41716814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A8AB3-F1E8-4F7F-9258-9581BD105B84}"/>
              </a:ext>
            </a:extLst>
          </p:cNvPr>
          <p:cNvSpPr>
            <a:spLocks noGrp="1"/>
          </p:cNvSpPr>
          <p:nvPr>
            <p:ph type="title"/>
          </p:nvPr>
        </p:nvSpPr>
        <p:spPr/>
        <p:txBody>
          <a:bodyPr/>
          <a:lstStyle/>
          <a:p>
            <a:r>
              <a:rPr lang="en-US" dirty="0"/>
              <a:t>Erratic training…..loss of memory…but significant improvement with wax</a:t>
            </a:r>
          </a:p>
        </p:txBody>
      </p:sp>
      <p:sp>
        <p:nvSpPr>
          <p:cNvPr id="3" name="Content Placeholder 2">
            <a:extLst>
              <a:ext uri="{FF2B5EF4-FFF2-40B4-BE49-F238E27FC236}">
                <a16:creationId xmlns:a16="http://schemas.microsoft.com/office/drawing/2014/main" id="{3DE27E40-BAA4-42AB-A106-1B9CDE590ADC}"/>
              </a:ext>
            </a:extLst>
          </p:cNvPr>
          <p:cNvSpPr>
            <a:spLocks noGrp="1"/>
          </p:cNvSpPr>
          <p:nvPr>
            <p:ph idx="1"/>
          </p:nvPr>
        </p:nvSpPr>
        <p:spPr/>
        <p:txBody>
          <a:bodyPr/>
          <a:lstStyle/>
          <a:p>
            <a:endParaRPr lang="en-US" dirty="0"/>
          </a:p>
        </p:txBody>
      </p:sp>
      <p:sp>
        <p:nvSpPr>
          <p:cNvPr id="4" name="Date Placeholder 3">
            <a:extLst>
              <a:ext uri="{FF2B5EF4-FFF2-40B4-BE49-F238E27FC236}">
                <a16:creationId xmlns:a16="http://schemas.microsoft.com/office/drawing/2014/main" id="{4F02582B-85FA-4EF3-9A0B-3C3D2707531A}"/>
              </a:ext>
            </a:extLst>
          </p:cNvPr>
          <p:cNvSpPr>
            <a:spLocks noGrp="1"/>
          </p:cNvSpPr>
          <p:nvPr>
            <p:ph type="dt" sz="half" idx="10"/>
          </p:nvPr>
        </p:nvSpPr>
        <p:spPr/>
        <p:txBody>
          <a:bodyPr/>
          <a:lstStyle/>
          <a:p>
            <a:pPr>
              <a:defRPr/>
            </a:pPr>
            <a:r>
              <a:rPr lang="en-US"/>
              <a:t>Superconducting Accelerator Magnets, January 27-31, 2025</a:t>
            </a:r>
          </a:p>
        </p:txBody>
      </p:sp>
      <p:sp>
        <p:nvSpPr>
          <p:cNvPr id="5" name="Footer Placeholder 4">
            <a:extLst>
              <a:ext uri="{FF2B5EF4-FFF2-40B4-BE49-F238E27FC236}">
                <a16:creationId xmlns:a16="http://schemas.microsoft.com/office/drawing/2014/main" id="{C686638A-E02C-4B99-B3E4-FE9E0C363D5C}"/>
              </a:ext>
            </a:extLst>
          </p:cNvPr>
          <p:cNvSpPr>
            <a:spLocks noGrp="1"/>
          </p:cNvSpPr>
          <p:nvPr>
            <p:ph type="ftr" sz="quarter" idx="11"/>
          </p:nvPr>
        </p:nvSpPr>
        <p:spPr/>
        <p:txBody>
          <a:bodyPr/>
          <a:lstStyle/>
          <a:p>
            <a:pPr>
              <a:defRPr/>
            </a:pPr>
            <a:r>
              <a:rPr lang="en-US"/>
              <a:t>Degradation and training II</a:t>
            </a:r>
            <a:endParaRPr lang="en-US" dirty="0"/>
          </a:p>
        </p:txBody>
      </p:sp>
      <p:sp>
        <p:nvSpPr>
          <p:cNvPr id="6" name="Slide Number Placeholder 5">
            <a:extLst>
              <a:ext uri="{FF2B5EF4-FFF2-40B4-BE49-F238E27FC236}">
                <a16:creationId xmlns:a16="http://schemas.microsoft.com/office/drawing/2014/main" id="{151F3FBC-8876-45B6-A923-560D750E6702}"/>
              </a:ext>
            </a:extLst>
          </p:cNvPr>
          <p:cNvSpPr>
            <a:spLocks noGrp="1"/>
          </p:cNvSpPr>
          <p:nvPr>
            <p:ph type="sldNum" sz="quarter" idx="12"/>
          </p:nvPr>
        </p:nvSpPr>
        <p:spPr/>
        <p:txBody>
          <a:bodyPr/>
          <a:lstStyle/>
          <a:p>
            <a:pPr>
              <a:defRPr/>
            </a:pPr>
            <a:fld id="{A8C5AB8A-C91D-4F7D-94D5-62D0481588EB}" type="slidenum">
              <a:rPr lang="en-US" altLang="en-US" smtClean="0"/>
              <a:pPr>
                <a:defRPr/>
              </a:pPr>
              <a:t>57</a:t>
            </a:fld>
            <a:endParaRPr lang="en-US" altLang="en-US"/>
          </a:p>
        </p:txBody>
      </p:sp>
      <p:pic>
        <p:nvPicPr>
          <p:cNvPr id="7" name="Picture 6">
            <a:extLst>
              <a:ext uri="{FF2B5EF4-FFF2-40B4-BE49-F238E27FC236}">
                <a16:creationId xmlns:a16="http://schemas.microsoft.com/office/drawing/2014/main" id="{94DF8CEF-1B3E-4686-8FA4-F5A386303400}"/>
              </a:ext>
            </a:extLst>
          </p:cNvPr>
          <p:cNvPicPr>
            <a:picLocks noChangeAspect="1"/>
          </p:cNvPicPr>
          <p:nvPr/>
        </p:nvPicPr>
        <p:blipFill>
          <a:blip r:embed="rId2"/>
          <a:stretch>
            <a:fillRect/>
          </a:stretch>
        </p:blipFill>
        <p:spPr>
          <a:xfrm>
            <a:off x="2209800" y="2595797"/>
            <a:ext cx="4114800" cy="2987853"/>
          </a:xfrm>
          <a:prstGeom prst="rect">
            <a:avLst/>
          </a:prstGeom>
          <a:ln w="3175">
            <a:solidFill>
              <a:schemeClr val="tx2"/>
            </a:solidFill>
          </a:ln>
        </p:spPr>
      </p:pic>
      <p:pic>
        <p:nvPicPr>
          <p:cNvPr id="8" name="Picture 7">
            <a:extLst>
              <a:ext uri="{FF2B5EF4-FFF2-40B4-BE49-F238E27FC236}">
                <a16:creationId xmlns:a16="http://schemas.microsoft.com/office/drawing/2014/main" id="{CE13D86A-ECB6-47DF-8BC2-7FA56B676DA3}"/>
              </a:ext>
            </a:extLst>
          </p:cNvPr>
          <p:cNvPicPr>
            <a:picLocks noChangeAspect="1"/>
          </p:cNvPicPr>
          <p:nvPr/>
        </p:nvPicPr>
        <p:blipFill>
          <a:blip r:embed="rId3"/>
          <a:stretch>
            <a:fillRect/>
          </a:stretch>
        </p:blipFill>
        <p:spPr>
          <a:xfrm>
            <a:off x="2209800" y="2596492"/>
            <a:ext cx="4114800" cy="2987853"/>
          </a:xfrm>
          <a:prstGeom prst="rect">
            <a:avLst/>
          </a:prstGeom>
          <a:ln w="3175">
            <a:solidFill>
              <a:schemeClr val="tx2"/>
            </a:solidFill>
          </a:ln>
        </p:spPr>
      </p:pic>
      <p:pic>
        <p:nvPicPr>
          <p:cNvPr id="9" name="Picture 8">
            <a:extLst>
              <a:ext uri="{FF2B5EF4-FFF2-40B4-BE49-F238E27FC236}">
                <a16:creationId xmlns:a16="http://schemas.microsoft.com/office/drawing/2014/main" id="{16744DEC-83B1-4D9B-B3C8-3926B70D75B2}"/>
              </a:ext>
            </a:extLst>
          </p:cNvPr>
          <p:cNvPicPr>
            <a:picLocks noChangeAspect="1"/>
          </p:cNvPicPr>
          <p:nvPr/>
        </p:nvPicPr>
        <p:blipFill>
          <a:blip r:embed="rId4"/>
          <a:stretch>
            <a:fillRect/>
          </a:stretch>
        </p:blipFill>
        <p:spPr>
          <a:xfrm>
            <a:off x="2209800" y="2590800"/>
            <a:ext cx="4114800" cy="2987853"/>
          </a:xfrm>
          <a:prstGeom prst="rect">
            <a:avLst/>
          </a:prstGeom>
          <a:ln w="3175">
            <a:solidFill>
              <a:schemeClr val="tx2"/>
            </a:solidFill>
          </a:ln>
        </p:spPr>
      </p:pic>
      <p:pic>
        <p:nvPicPr>
          <p:cNvPr id="10" name="Content Placeholder 6">
            <a:extLst>
              <a:ext uri="{FF2B5EF4-FFF2-40B4-BE49-F238E27FC236}">
                <a16:creationId xmlns:a16="http://schemas.microsoft.com/office/drawing/2014/main" id="{6BE6F779-393F-47B4-B3D9-B7844EA004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337" r="13821" b="24141"/>
          <a:stretch/>
        </p:blipFill>
        <p:spPr>
          <a:xfrm rot="10800000">
            <a:off x="3576908" y="1732380"/>
            <a:ext cx="1307390" cy="802386"/>
          </a:xfrm>
          <a:prstGeom prst="rect">
            <a:avLst/>
          </a:prstGeom>
          <a:ln w="3175">
            <a:solidFill>
              <a:schemeClr val="tx2"/>
            </a:solidFill>
          </a:ln>
        </p:spPr>
      </p:pic>
      <p:pic>
        <p:nvPicPr>
          <p:cNvPr id="11" name="Picture 10">
            <a:extLst>
              <a:ext uri="{FF2B5EF4-FFF2-40B4-BE49-F238E27FC236}">
                <a16:creationId xmlns:a16="http://schemas.microsoft.com/office/drawing/2014/main" id="{27B99193-BE59-4A98-9831-B4299C0CF46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20781"/>
          <a:stretch/>
        </p:blipFill>
        <p:spPr>
          <a:xfrm>
            <a:off x="4957406" y="1733951"/>
            <a:ext cx="1350494" cy="802386"/>
          </a:xfrm>
          <a:prstGeom prst="rect">
            <a:avLst/>
          </a:prstGeom>
          <a:ln w="3175">
            <a:solidFill>
              <a:schemeClr val="tx2"/>
            </a:solidFill>
          </a:ln>
        </p:spPr>
      </p:pic>
      <p:pic>
        <p:nvPicPr>
          <p:cNvPr id="12" name="Picture 11">
            <a:extLst>
              <a:ext uri="{FF2B5EF4-FFF2-40B4-BE49-F238E27FC236}">
                <a16:creationId xmlns:a16="http://schemas.microsoft.com/office/drawing/2014/main" id="{45CDF7B9-1D1A-405F-9493-C0AA883CF44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3114" t="10399" r="6017" b="22574"/>
          <a:stretch/>
        </p:blipFill>
        <p:spPr>
          <a:xfrm>
            <a:off x="2210479" y="1732380"/>
            <a:ext cx="1293323" cy="803957"/>
          </a:xfrm>
          <a:prstGeom prst="rect">
            <a:avLst/>
          </a:prstGeom>
          <a:ln w="3175">
            <a:solidFill>
              <a:schemeClr val="tx2"/>
            </a:solidFill>
          </a:ln>
        </p:spPr>
      </p:pic>
    </p:spTree>
    <p:extLst>
      <p:ext uri="{BB962C8B-B14F-4D97-AF65-F5344CB8AC3E}">
        <p14:creationId xmlns:p14="http://schemas.microsoft.com/office/powerpoint/2010/main" val="213870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D30B4E3F-58C4-471F-BC72-CB94CC24B77A}"/>
              </a:ext>
            </a:extLst>
          </p:cNvPr>
          <p:cNvSpPr>
            <a:spLocks noGrp="1"/>
          </p:cNvSpPr>
          <p:nvPr>
            <p:ph type="title"/>
          </p:nvPr>
        </p:nvSpPr>
        <p:spPr/>
        <p:txBody>
          <a:bodyPr/>
          <a:lstStyle/>
          <a:p>
            <a:r>
              <a:rPr lang="en-GB" altLang="en-US" dirty="0"/>
              <a:t>Quench and protection</a:t>
            </a:r>
            <a:br>
              <a:rPr lang="en-GB" altLang="en-US" dirty="0"/>
            </a:br>
            <a:r>
              <a:rPr lang="en-GB" altLang="en-US" dirty="0"/>
              <a:t>Training of LHC sectors to 6.5 </a:t>
            </a:r>
            <a:r>
              <a:rPr lang="en-GB" altLang="en-US" dirty="0" err="1"/>
              <a:t>TeV</a:t>
            </a:r>
            <a:endParaRPr lang="en-GB" altLang="en-US" dirty="0"/>
          </a:p>
        </p:txBody>
      </p:sp>
      <p:sp>
        <p:nvSpPr>
          <p:cNvPr id="71683" name="Date Placeholder 3">
            <a:extLst>
              <a:ext uri="{FF2B5EF4-FFF2-40B4-BE49-F238E27FC236}">
                <a16:creationId xmlns:a16="http://schemas.microsoft.com/office/drawing/2014/main" id="{EA0BF3EF-0430-4900-9A68-D93B251D9701}"/>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2"/>
                </a:solidFill>
                <a:latin typeface="Book Antiqua" panose="02040602050305030304" pitchFamily="18" charset="0"/>
              </a:defRPr>
            </a:lvl1pPr>
            <a:lvl2pPr marL="742950" indent="-285750">
              <a:spcBef>
                <a:spcPct val="20000"/>
              </a:spcBef>
              <a:buSzPct val="60000"/>
              <a:buBlip>
                <a:blip r:embed="rId3"/>
              </a:buBlip>
              <a:defRPr sz="2000">
                <a:solidFill>
                  <a:schemeClr val="tx2"/>
                </a:solidFill>
                <a:latin typeface="Book Antiqua" panose="02040602050305030304" pitchFamily="18" charset="0"/>
              </a:defRPr>
            </a:lvl2pPr>
            <a:lvl3pPr marL="1143000" indent="-228600">
              <a:spcBef>
                <a:spcPct val="20000"/>
              </a:spcBef>
              <a:buSzPct val="60000"/>
              <a:buBlip>
                <a:blip r:embed="rId4"/>
              </a:buBlip>
              <a:defRPr>
                <a:solidFill>
                  <a:schemeClr val="tx2"/>
                </a:solidFill>
                <a:latin typeface="Book Antiqua" panose="02040602050305030304" pitchFamily="18" charset="0"/>
              </a:defRPr>
            </a:lvl3pPr>
            <a:lvl4pPr marL="1600200" indent="-228600">
              <a:spcBef>
                <a:spcPct val="20000"/>
              </a:spcBef>
              <a:buSzPct val="60000"/>
              <a:buBlip>
                <a:blip r:embed="rId5"/>
              </a:buBlip>
              <a:defRPr sz="1600">
                <a:solidFill>
                  <a:schemeClr val="tx2"/>
                </a:solidFill>
                <a:latin typeface="Book Antiqua" panose="02040602050305030304" pitchFamily="18" charset="0"/>
              </a:defRPr>
            </a:lvl4pPr>
            <a:lvl5pPr marL="2057400" indent="-228600">
              <a:spcBef>
                <a:spcPct val="20000"/>
              </a:spcBef>
              <a:buSzPct val="60000"/>
              <a:buBlip>
                <a:blip r:embed="rId6"/>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71684" name="Footer Placeholder 4">
            <a:extLst>
              <a:ext uri="{FF2B5EF4-FFF2-40B4-BE49-F238E27FC236}">
                <a16:creationId xmlns:a16="http://schemas.microsoft.com/office/drawing/2014/main" id="{D75EC63A-122D-4A9B-8406-3A155783EB8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2"/>
                </a:solidFill>
                <a:latin typeface="Book Antiqua" panose="02040602050305030304" pitchFamily="18" charset="0"/>
              </a:defRPr>
            </a:lvl1pPr>
            <a:lvl2pPr marL="742950" indent="-285750">
              <a:spcBef>
                <a:spcPct val="20000"/>
              </a:spcBef>
              <a:buSzPct val="60000"/>
              <a:buBlip>
                <a:blip r:embed="rId3"/>
              </a:buBlip>
              <a:defRPr sz="2000">
                <a:solidFill>
                  <a:schemeClr val="tx2"/>
                </a:solidFill>
                <a:latin typeface="Book Antiqua" panose="02040602050305030304" pitchFamily="18" charset="0"/>
              </a:defRPr>
            </a:lvl2pPr>
            <a:lvl3pPr marL="1143000" indent="-228600">
              <a:spcBef>
                <a:spcPct val="20000"/>
              </a:spcBef>
              <a:buSzPct val="60000"/>
              <a:buBlip>
                <a:blip r:embed="rId4"/>
              </a:buBlip>
              <a:defRPr>
                <a:solidFill>
                  <a:schemeClr val="tx2"/>
                </a:solidFill>
                <a:latin typeface="Book Antiqua" panose="02040602050305030304" pitchFamily="18" charset="0"/>
              </a:defRPr>
            </a:lvl3pPr>
            <a:lvl4pPr marL="1600200" indent="-228600">
              <a:spcBef>
                <a:spcPct val="20000"/>
              </a:spcBef>
              <a:buSzPct val="60000"/>
              <a:buBlip>
                <a:blip r:embed="rId5"/>
              </a:buBlip>
              <a:defRPr sz="1600">
                <a:solidFill>
                  <a:schemeClr val="tx2"/>
                </a:solidFill>
                <a:latin typeface="Book Antiqua" panose="02040602050305030304" pitchFamily="18" charset="0"/>
              </a:defRPr>
            </a:lvl4pPr>
            <a:lvl5pPr marL="2057400" indent="-228600">
              <a:spcBef>
                <a:spcPct val="20000"/>
              </a:spcBef>
              <a:buSzPct val="60000"/>
              <a:buBlip>
                <a:blip r:embed="rId6"/>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9pPr>
          </a:lstStyle>
          <a:p>
            <a:pPr fontAlgn="base">
              <a:spcBef>
                <a:spcPct val="0"/>
              </a:spcBef>
              <a:spcAft>
                <a:spcPct val="0"/>
              </a:spcAft>
              <a:buSzTx/>
              <a:buFontTx/>
              <a:buNone/>
            </a:pPr>
            <a:r>
              <a:rPr lang="en-GB" altLang="en-US" sz="1000">
                <a:solidFill>
                  <a:schemeClr val="accent1"/>
                </a:solidFill>
              </a:rPr>
              <a:t>Degradation and training II</a:t>
            </a:r>
            <a:endParaRPr lang="en-US" altLang="en-US" sz="1000">
              <a:solidFill>
                <a:schemeClr val="accent1"/>
              </a:solidFill>
            </a:endParaRPr>
          </a:p>
        </p:txBody>
      </p:sp>
      <p:pic>
        <p:nvPicPr>
          <p:cNvPr id="71685" name="Content Placeholder 6">
            <a:extLst>
              <a:ext uri="{FF2B5EF4-FFF2-40B4-BE49-F238E27FC236}">
                <a16:creationId xmlns:a16="http://schemas.microsoft.com/office/drawing/2014/main" id="{505211A3-AD5C-41AC-B0E7-E0DC49450C26}"/>
              </a:ext>
            </a:extLst>
          </p:cNvPr>
          <p:cNvPicPr>
            <a:picLocks noGrp="1" noChangeAspect="1"/>
          </p:cNvPicPr>
          <p:nvPr>
            <p:ph idx="1"/>
          </p:nvPr>
        </p:nvPicPr>
        <p:blipFill>
          <a:blip r:embed="rId7">
            <a:extLst>
              <a:ext uri="{28A0092B-C50C-407E-A947-70E740481C1C}">
                <a14:useLocalDpi xmlns:a14="http://schemas.microsoft.com/office/drawing/2010/main" val="0"/>
              </a:ext>
            </a:extLst>
          </a:blip>
          <a:srcRect/>
          <a:stretch>
            <a:fillRect/>
          </a:stretch>
        </p:blipFill>
        <p:spPr>
          <a:xfrm>
            <a:off x="992188" y="1989138"/>
            <a:ext cx="7159625" cy="3641725"/>
          </a:xfrm>
        </p:spPr>
      </p:pic>
      <p:sp>
        <p:nvSpPr>
          <p:cNvPr id="71686" name="Slide Number Placeholder 1">
            <a:extLst>
              <a:ext uri="{FF2B5EF4-FFF2-40B4-BE49-F238E27FC236}">
                <a16:creationId xmlns:a16="http://schemas.microsoft.com/office/drawing/2014/main" id="{6FE4D9CD-9F85-48B4-9B6C-2D8BC4C0343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2"/>
              </a:buBlip>
              <a:defRPr sz="2400">
                <a:solidFill>
                  <a:schemeClr val="tx2"/>
                </a:solidFill>
                <a:latin typeface="Book Antiqua" panose="02040602050305030304" pitchFamily="18" charset="0"/>
              </a:defRPr>
            </a:lvl1pPr>
            <a:lvl2pPr marL="742950" indent="-285750">
              <a:spcBef>
                <a:spcPct val="20000"/>
              </a:spcBef>
              <a:buSzPct val="60000"/>
              <a:buBlip>
                <a:blip r:embed="rId3"/>
              </a:buBlip>
              <a:defRPr sz="2000">
                <a:solidFill>
                  <a:schemeClr val="tx2"/>
                </a:solidFill>
                <a:latin typeface="Book Antiqua" panose="02040602050305030304" pitchFamily="18" charset="0"/>
              </a:defRPr>
            </a:lvl2pPr>
            <a:lvl3pPr marL="1143000" indent="-228600">
              <a:spcBef>
                <a:spcPct val="20000"/>
              </a:spcBef>
              <a:buSzPct val="60000"/>
              <a:buBlip>
                <a:blip r:embed="rId4"/>
              </a:buBlip>
              <a:defRPr>
                <a:solidFill>
                  <a:schemeClr val="tx2"/>
                </a:solidFill>
                <a:latin typeface="Book Antiqua" panose="02040602050305030304" pitchFamily="18" charset="0"/>
              </a:defRPr>
            </a:lvl3pPr>
            <a:lvl4pPr marL="1600200" indent="-228600">
              <a:spcBef>
                <a:spcPct val="20000"/>
              </a:spcBef>
              <a:buSzPct val="60000"/>
              <a:buBlip>
                <a:blip r:embed="rId5"/>
              </a:buBlip>
              <a:defRPr sz="1600">
                <a:solidFill>
                  <a:schemeClr val="tx2"/>
                </a:solidFill>
                <a:latin typeface="Book Antiqua" panose="02040602050305030304" pitchFamily="18" charset="0"/>
              </a:defRPr>
            </a:lvl4pPr>
            <a:lvl5pPr marL="2057400" indent="-228600">
              <a:spcBef>
                <a:spcPct val="20000"/>
              </a:spcBef>
              <a:buSzPct val="60000"/>
              <a:buBlip>
                <a:blip r:embed="rId6"/>
              </a:buBlip>
              <a:defRPr sz="1600">
                <a:solidFill>
                  <a:schemeClr val="tx2"/>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2"/>
                </a:solidFill>
                <a:latin typeface="Book Antiqua" panose="02040602050305030304" pitchFamily="18" charset="0"/>
              </a:defRPr>
            </a:lvl9pPr>
          </a:lstStyle>
          <a:p>
            <a:pPr>
              <a:spcBef>
                <a:spcPct val="0"/>
              </a:spcBef>
              <a:buSzTx/>
              <a:buFontTx/>
              <a:buNone/>
            </a:pPr>
            <a:fld id="{5EA7A2B1-B691-4995-9FAD-A119B005726E}" type="slidenum">
              <a:rPr lang="en-US" altLang="en-US" sz="1000" smtClean="0">
                <a:solidFill>
                  <a:schemeClr val="accent1"/>
                </a:solidFill>
              </a:rPr>
              <a:pPr>
                <a:spcBef>
                  <a:spcPct val="0"/>
                </a:spcBef>
                <a:buSzTx/>
                <a:buFontTx/>
                <a:buNone/>
              </a:pPr>
              <a:t>58</a:t>
            </a:fld>
            <a:endParaRPr lang="en-US" altLang="en-US" sz="1000">
              <a:solidFill>
                <a:schemeClr val="accent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3904B-285D-48D3-AC1B-576089ED0F8F}"/>
              </a:ext>
            </a:extLst>
          </p:cNvPr>
          <p:cNvSpPr>
            <a:spLocks noGrp="1"/>
          </p:cNvSpPr>
          <p:nvPr>
            <p:ph type="title"/>
          </p:nvPr>
        </p:nvSpPr>
        <p:spPr>
          <a:xfrm>
            <a:off x="838200" y="0"/>
            <a:ext cx="7696200" cy="857250"/>
          </a:xfrm>
        </p:spPr>
        <p:txBody>
          <a:bodyPr/>
          <a:lstStyle/>
          <a:p>
            <a:r>
              <a:rPr lang="en-GB" altLang="en-US" dirty="0"/>
              <a:t>Quench and protection</a:t>
            </a:r>
            <a:br>
              <a:rPr lang="en-GB" altLang="en-US" dirty="0"/>
            </a:br>
            <a:r>
              <a:rPr lang="en-GB" altLang="en-US" dirty="0"/>
              <a:t>Training of LHC sectors to 6.8 </a:t>
            </a:r>
            <a:r>
              <a:rPr lang="en-GB" altLang="en-US" dirty="0" err="1"/>
              <a:t>TeV</a:t>
            </a:r>
            <a:endParaRPr lang="en-US" dirty="0"/>
          </a:p>
        </p:txBody>
      </p:sp>
      <p:sp>
        <p:nvSpPr>
          <p:cNvPr id="4" name="Date Placeholder 3">
            <a:extLst>
              <a:ext uri="{FF2B5EF4-FFF2-40B4-BE49-F238E27FC236}">
                <a16:creationId xmlns:a16="http://schemas.microsoft.com/office/drawing/2014/main" id="{6EF609D1-7BC8-4D4C-8C14-7C9381BDD43F}"/>
              </a:ext>
            </a:extLst>
          </p:cNvPr>
          <p:cNvSpPr>
            <a:spLocks noGrp="1"/>
          </p:cNvSpPr>
          <p:nvPr>
            <p:ph type="dt" sz="half" idx="10"/>
          </p:nvPr>
        </p:nvSpPr>
        <p:spPr/>
        <p:txBody>
          <a:bodyPr/>
          <a:lstStyle/>
          <a:p>
            <a:pPr>
              <a:defRPr/>
            </a:pPr>
            <a:r>
              <a:rPr lang="en-US"/>
              <a:t>Superconducting Accelerator Magnets, January 27-31, 2025</a:t>
            </a:r>
          </a:p>
        </p:txBody>
      </p:sp>
      <p:sp>
        <p:nvSpPr>
          <p:cNvPr id="5" name="Footer Placeholder 4">
            <a:extLst>
              <a:ext uri="{FF2B5EF4-FFF2-40B4-BE49-F238E27FC236}">
                <a16:creationId xmlns:a16="http://schemas.microsoft.com/office/drawing/2014/main" id="{6042DB51-A264-43A3-9270-C2242A4A2A52}"/>
              </a:ext>
            </a:extLst>
          </p:cNvPr>
          <p:cNvSpPr>
            <a:spLocks noGrp="1"/>
          </p:cNvSpPr>
          <p:nvPr>
            <p:ph type="ftr" sz="quarter" idx="11"/>
          </p:nvPr>
        </p:nvSpPr>
        <p:spPr/>
        <p:txBody>
          <a:bodyPr/>
          <a:lstStyle/>
          <a:p>
            <a:pPr>
              <a:defRPr/>
            </a:pPr>
            <a:r>
              <a:rPr lang="en-US"/>
              <a:t>Degradation and training II</a:t>
            </a:r>
            <a:endParaRPr lang="en-US" dirty="0"/>
          </a:p>
        </p:txBody>
      </p:sp>
      <p:sp>
        <p:nvSpPr>
          <p:cNvPr id="6" name="Slide Number Placeholder 5">
            <a:extLst>
              <a:ext uri="{FF2B5EF4-FFF2-40B4-BE49-F238E27FC236}">
                <a16:creationId xmlns:a16="http://schemas.microsoft.com/office/drawing/2014/main" id="{21E4219D-8A9C-4364-9BF4-99D31AAE1A4E}"/>
              </a:ext>
            </a:extLst>
          </p:cNvPr>
          <p:cNvSpPr>
            <a:spLocks noGrp="1"/>
          </p:cNvSpPr>
          <p:nvPr>
            <p:ph type="sldNum" sz="quarter" idx="12"/>
          </p:nvPr>
        </p:nvSpPr>
        <p:spPr/>
        <p:txBody>
          <a:bodyPr/>
          <a:lstStyle/>
          <a:p>
            <a:pPr>
              <a:defRPr/>
            </a:pPr>
            <a:fld id="{A8C5AB8A-C91D-4F7D-94D5-62D0481588EB}" type="slidenum">
              <a:rPr lang="en-US" altLang="en-US" smtClean="0"/>
              <a:pPr>
                <a:defRPr/>
              </a:pPr>
              <a:t>59</a:t>
            </a:fld>
            <a:endParaRPr lang="en-US" altLang="en-US"/>
          </a:p>
        </p:txBody>
      </p:sp>
      <p:sp>
        <p:nvSpPr>
          <p:cNvPr id="10" name="Content Placeholder 9">
            <a:extLst>
              <a:ext uri="{FF2B5EF4-FFF2-40B4-BE49-F238E27FC236}">
                <a16:creationId xmlns:a16="http://schemas.microsoft.com/office/drawing/2014/main" id="{641389DF-6352-4D7B-A375-D2B08D747F7F}"/>
              </a:ext>
            </a:extLst>
          </p:cNvPr>
          <p:cNvSpPr>
            <a:spLocks noGrp="1"/>
          </p:cNvSpPr>
          <p:nvPr>
            <p:ph idx="1"/>
          </p:nvPr>
        </p:nvSpPr>
        <p:spPr/>
        <p:txBody>
          <a:bodyPr/>
          <a:lstStyle/>
          <a:p>
            <a:endParaRPr lang="en-US"/>
          </a:p>
        </p:txBody>
      </p:sp>
      <p:pic>
        <p:nvPicPr>
          <p:cNvPr id="11" name="Picture 10">
            <a:extLst>
              <a:ext uri="{FF2B5EF4-FFF2-40B4-BE49-F238E27FC236}">
                <a16:creationId xmlns:a16="http://schemas.microsoft.com/office/drawing/2014/main" id="{F49808FC-A170-4E67-B0ED-979F74041A70}"/>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2392473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521BA21-65E6-49C0-8237-A34B5C63CCD4}"/>
              </a:ext>
            </a:extLst>
          </p:cNvPr>
          <p:cNvSpPr>
            <a:spLocks noGrp="1" noChangeArrowheads="1"/>
          </p:cNvSpPr>
          <p:nvPr>
            <p:ph type="title"/>
          </p:nvPr>
        </p:nvSpPr>
        <p:spPr/>
        <p:txBody>
          <a:bodyPr/>
          <a:lstStyle/>
          <a:p>
            <a:r>
              <a:rPr lang="en-US" altLang="en-US"/>
              <a:t>2. Degradation or energy deposited quenches?</a:t>
            </a:r>
          </a:p>
        </p:txBody>
      </p:sp>
      <p:sp>
        <p:nvSpPr>
          <p:cNvPr id="12291" name="Rectangle 3">
            <a:extLst>
              <a:ext uri="{FF2B5EF4-FFF2-40B4-BE49-F238E27FC236}">
                <a16:creationId xmlns:a16="http://schemas.microsoft.com/office/drawing/2014/main" id="{BC9644A0-6512-4AE9-8AE8-FCA87C5F60FA}"/>
              </a:ext>
            </a:extLst>
          </p:cNvPr>
          <p:cNvSpPr>
            <a:spLocks noGrp="1" noChangeArrowheads="1"/>
          </p:cNvSpPr>
          <p:nvPr>
            <p:ph type="body" idx="1"/>
          </p:nvPr>
        </p:nvSpPr>
        <p:spPr/>
        <p:txBody>
          <a:bodyPr/>
          <a:lstStyle/>
          <a:p>
            <a:pPr>
              <a:buFontTx/>
              <a:buBlip>
                <a:blip r:embed="rId2"/>
              </a:buBlip>
            </a:pPr>
            <a:r>
              <a:rPr lang="en-US" altLang="en-US"/>
              <a:t>1) </a:t>
            </a:r>
            <a:r>
              <a:rPr lang="en-US" altLang="en-US" b="1">
                <a:solidFill>
                  <a:srgbClr val="FF0000"/>
                </a:solidFill>
              </a:rPr>
              <a:t>Temperature dependence studies </a:t>
            </a:r>
          </a:p>
          <a:p>
            <a:pPr lvl="1">
              <a:buFontTx/>
              <a:buBlip>
                <a:blip r:embed="rId3"/>
              </a:buBlip>
            </a:pPr>
            <a:r>
              <a:rPr lang="en-US" altLang="en-US"/>
              <a:t>Since conductor limited quenches occur when the magnet current passes the critical current at a given temperature, they are very sensitive to temperature</a:t>
            </a:r>
          </a:p>
          <a:p>
            <a:pPr lvl="2">
              <a:buFontTx/>
              <a:buBlip>
                <a:blip r:embed="rId4"/>
              </a:buBlip>
            </a:pPr>
            <a:r>
              <a:rPr lang="en-US" altLang="en-US"/>
              <a:t>One of the way to check if a magnet reached the conductor limit is to vary the temperature, and verify if the maximum current is “moving” along the critical surface.</a:t>
            </a:r>
          </a:p>
          <a:p>
            <a:pPr>
              <a:buFontTx/>
              <a:buBlip>
                <a:blip r:embed="rId2"/>
              </a:buBlip>
            </a:pPr>
            <a:endParaRPr lang="en-US" altLang="en-US"/>
          </a:p>
        </p:txBody>
      </p:sp>
      <p:pic>
        <p:nvPicPr>
          <p:cNvPr id="12292" name="Picture 4" descr="Q-I">
            <a:extLst>
              <a:ext uri="{FF2B5EF4-FFF2-40B4-BE49-F238E27FC236}">
                <a16:creationId xmlns:a16="http://schemas.microsoft.com/office/drawing/2014/main" id="{436C06A8-DBE8-4AE8-B6CD-123422B335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020" t="9151" r="4041" b="8496"/>
          <a:stretch>
            <a:fillRect/>
          </a:stretch>
        </p:blipFill>
        <p:spPr bwMode="auto">
          <a:xfrm>
            <a:off x="441325" y="3455988"/>
            <a:ext cx="4025900" cy="272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a:extLst>
              <a:ext uri="{FF2B5EF4-FFF2-40B4-BE49-F238E27FC236}">
                <a16:creationId xmlns:a16="http://schemas.microsoft.com/office/drawing/2014/main" id="{BE262D67-22F1-45EB-A9A9-FE7C4DEB1D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434" t="2316" r="16505" b="2470"/>
          <a:stretch>
            <a:fillRect/>
          </a:stretch>
        </p:blipFill>
        <p:spPr bwMode="auto">
          <a:xfrm>
            <a:off x="5257800" y="3598863"/>
            <a:ext cx="3311525"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pic>
      <p:sp>
        <p:nvSpPr>
          <p:cNvPr id="12294" name="Oval 6">
            <a:extLst>
              <a:ext uri="{FF2B5EF4-FFF2-40B4-BE49-F238E27FC236}">
                <a16:creationId xmlns:a16="http://schemas.microsoft.com/office/drawing/2014/main" id="{6A6EC4ED-20A1-4A1C-9420-90B1148F90D9}"/>
              </a:ext>
            </a:extLst>
          </p:cNvPr>
          <p:cNvSpPr>
            <a:spLocks noChangeArrowheads="1"/>
          </p:cNvSpPr>
          <p:nvPr/>
        </p:nvSpPr>
        <p:spPr bwMode="auto">
          <a:xfrm>
            <a:off x="3598863" y="3919538"/>
            <a:ext cx="773112" cy="593725"/>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7"/>
              </a:buBlip>
              <a:defRPr sz="1600">
                <a:solidFill>
                  <a:schemeClr val="tx1"/>
                </a:solidFill>
                <a:latin typeface="Book Antiqua" panose="02040602050305030304" pitchFamily="18" charset="0"/>
              </a:defRPr>
            </a:lvl4pPr>
            <a:lvl5pPr marL="2057400" indent="-228600">
              <a:spcBef>
                <a:spcPct val="20000"/>
              </a:spcBef>
              <a:buSzPct val="60000"/>
              <a:buBlip>
                <a:blip r:embed="rId8"/>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9pPr>
          </a:lstStyle>
          <a:p>
            <a:pPr eaLnBrk="1" hangingPunct="1">
              <a:spcBef>
                <a:spcPct val="0"/>
              </a:spcBef>
              <a:buSzTx/>
              <a:buFontTx/>
              <a:buNone/>
            </a:pPr>
            <a:endParaRPr lang="en-US" altLang="en-US" sz="1800">
              <a:latin typeface="Arial" panose="020B0604020202020204" pitchFamily="34" charset="0"/>
            </a:endParaRPr>
          </a:p>
        </p:txBody>
      </p:sp>
      <p:sp>
        <p:nvSpPr>
          <p:cNvPr id="12295" name="Footer Placeholder 8">
            <a:extLst>
              <a:ext uri="{FF2B5EF4-FFF2-40B4-BE49-F238E27FC236}">
                <a16:creationId xmlns:a16="http://schemas.microsoft.com/office/drawing/2014/main" id="{46B00040-2D5E-4568-972A-2B2EBF7AE6D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7"/>
              </a:buBlip>
              <a:defRPr sz="1600">
                <a:solidFill>
                  <a:schemeClr val="tx1"/>
                </a:solidFill>
                <a:latin typeface="Book Antiqua" panose="02040602050305030304" pitchFamily="18" charset="0"/>
              </a:defRPr>
            </a:lvl4pPr>
            <a:lvl5pPr marL="2057400" indent="-228600">
              <a:spcBef>
                <a:spcPct val="20000"/>
              </a:spcBef>
              <a:buSzPct val="60000"/>
              <a:buBlip>
                <a:blip r:embed="rId8"/>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Degradation and training II</a:t>
            </a:r>
          </a:p>
        </p:txBody>
      </p:sp>
      <p:sp>
        <p:nvSpPr>
          <p:cNvPr id="12296" name="Date Placeholder 7">
            <a:extLst>
              <a:ext uri="{FF2B5EF4-FFF2-40B4-BE49-F238E27FC236}">
                <a16:creationId xmlns:a16="http://schemas.microsoft.com/office/drawing/2014/main" id="{99BB4E41-BF9A-4A93-9252-864A11CA12ED}"/>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7"/>
              </a:buBlip>
              <a:defRPr sz="1600">
                <a:solidFill>
                  <a:schemeClr val="tx1"/>
                </a:solidFill>
                <a:latin typeface="Book Antiqua" panose="02040602050305030304" pitchFamily="18" charset="0"/>
              </a:defRPr>
            </a:lvl4pPr>
            <a:lvl5pPr marL="2057400" indent="-228600">
              <a:spcBef>
                <a:spcPct val="20000"/>
              </a:spcBef>
              <a:buSzPct val="60000"/>
              <a:buBlip>
                <a:blip r:embed="rId8"/>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12297" name="Slide Number Placeholder 10">
            <a:extLst>
              <a:ext uri="{FF2B5EF4-FFF2-40B4-BE49-F238E27FC236}">
                <a16:creationId xmlns:a16="http://schemas.microsoft.com/office/drawing/2014/main" id="{85FA68C0-540D-41E8-871A-17A76A630EB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7"/>
              </a:buBlip>
              <a:defRPr sz="1600">
                <a:solidFill>
                  <a:schemeClr val="tx1"/>
                </a:solidFill>
                <a:latin typeface="Book Antiqua" panose="02040602050305030304" pitchFamily="18" charset="0"/>
              </a:defRPr>
            </a:lvl4pPr>
            <a:lvl5pPr marL="2057400" indent="-228600">
              <a:spcBef>
                <a:spcPct val="20000"/>
              </a:spcBef>
              <a:buSzPct val="60000"/>
              <a:buBlip>
                <a:blip r:embed="rId8"/>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8"/>
              </a:buBlip>
              <a:defRPr sz="1600">
                <a:solidFill>
                  <a:schemeClr val="tx1"/>
                </a:solidFill>
                <a:latin typeface="Book Antiqua" panose="02040602050305030304" pitchFamily="18" charset="0"/>
              </a:defRPr>
            </a:lvl9pPr>
          </a:lstStyle>
          <a:p>
            <a:pPr>
              <a:spcBef>
                <a:spcPct val="0"/>
              </a:spcBef>
              <a:buSzTx/>
              <a:buFontTx/>
              <a:buNone/>
            </a:pPr>
            <a:fld id="{55230C7C-EA25-4044-BC34-121EA6A6631E}" type="slidenum">
              <a:rPr lang="en-US" altLang="en-US" sz="1000" smtClean="0">
                <a:solidFill>
                  <a:schemeClr val="accent1"/>
                </a:solidFill>
              </a:rPr>
              <a:pPr>
                <a:spcBef>
                  <a:spcPct val="0"/>
                </a:spcBef>
                <a:buSzTx/>
                <a:buFontTx/>
                <a:buNone/>
              </a:pPr>
              <a:t>6</a:t>
            </a:fld>
            <a:endParaRPr lang="en-US" altLang="en-US" sz="1000">
              <a:solidFill>
                <a:schemeClr val="accent1"/>
              </a:solidFill>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C79C4776-A894-416E-BBD5-4EAA76AA5B35}"/>
              </a:ext>
            </a:extLst>
          </p:cNvPr>
          <p:cNvSpPr>
            <a:spLocks noGrp="1" noChangeArrowheads="1"/>
          </p:cNvSpPr>
          <p:nvPr>
            <p:ph type="title"/>
          </p:nvPr>
        </p:nvSpPr>
        <p:spPr/>
        <p:txBody>
          <a:bodyPr/>
          <a:lstStyle/>
          <a:p>
            <a:r>
              <a:rPr lang="en-US" altLang="en-US"/>
              <a:t>7. Conclusions</a:t>
            </a:r>
          </a:p>
        </p:txBody>
      </p:sp>
      <p:sp>
        <p:nvSpPr>
          <p:cNvPr id="44035" name="Rectangle 3">
            <a:extLst>
              <a:ext uri="{FF2B5EF4-FFF2-40B4-BE49-F238E27FC236}">
                <a16:creationId xmlns:a16="http://schemas.microsoft.com/office/drawing/2014/main" id="{8C349150-5D09-4B6E-A34F-480D93F10F55}"/>
              </a:ext>
            </a:extLst>
          </p:cNvPr>
          <p:cNvSpPr>
            <a:spLocks noGrp="1" noChangeArrowheads="1"/>
          </p:cNvSpPr>
          <p:nvPr>
            <p:ph type="body" idx="1"/>
          </p:nvPr>
        </p:nvSpPr>
        <p:spPr/>
        <p:txBody>
          <a:bodyPr/>
          <a:lstStyle/>
          <a:p>
            <a:pPr>
              <a:buFontTx/>
              <a:buBlip>
                <a:blip r:embed="rId2"/>
              </a:buBlip>
            </a:pPr>
            <a:endParaRPr lang="en-US" altLang="en-US"/>
          </a:p>
          <a:p>
            <a:pPr>
              <a:buFontTx/>
              <a:buBlip>
                <a:blip r:embed="rId2"/>
              </a:buBlip>
            </a:pPr>
            <a:r>
              <a:rPr lang="en-US" altLang="en-US"/>
              <a:t>The </a:t>
            </a:r>
            <a:r>
              <a:rPr lang="en-US" altLang="en-US" b="1">
                <a:solidFill>
                  <a:srgbClr val="FF0000"/>
                </a:solidFill>
              </a:rPr>
              <a:t>training phenomenon </a:t>
            </a:r>
            <a:r>
              <a:rPr lang="en-US" altLang="en-US"/>
              <a:t>can be defined as</a:t>
            </a:r>
          </a:p>
          <a:p>
            <a:pPr lvl="1">
              <a:buFontTx/>
              <a:buBlip>
                <a:blip r:embed="rId3"/>
              </a:buBlip>
            </a:pPr>
            <a:r>
              <a:rPr lang="en-US" altLang="en-US"/>
              <a:t>The occurrence of premature quenches</a:t>
            </a:r>
          </a:p>
          <a:p>
            <a:pPr lvl="1">
              <a:buFontTx/>
              <a:buBlip>
                <a:blip r:embed="rId3"/>
              </a:buBlip>
            </a:pPr>
            <a:r>
              <a:rPr lang="en-US" altLang="en-US"/>
              <a:t>The progressive increase of quench current</a:t>
            </a:r>
          </a:p>
          <a:p>
            <a:pPr>
              <a:buFontTx/>
              <a:buBlip>
                <a:blip r:embed="rId2"/>
              </a:buBlip>
            </a:pPr>
            <a:endParaRPr lang="en-US" altLang="en-US"/>
          </a:p>
          <a:p>
            <a:pPr>
              <a:buFontTx/>
              <a:buBlip>
                <a:blip r:embed="rId2"/>
              </a:buBlip>
            </a:pPr>
            <a:r>
              <a:rPr lang="en-US" altLang="en-US"/>
              <a:t>Both characteristics can be explained by </a:t>
            </a:r>
            <a:r>
              <a:rPr lang="en-US" altLang="en-US" b="1">
                <a:solidFill>
                  <a:srgbClr val="FF0000"/>
                </a:solidFill>
              </a:rPr>
              <a:t>frictional motion and epoxy fracture.</a:t>
            </a:r>
          </a:p>
          <a:p>
            <a:pPr>
              <a:buFontTx/>
              <a:buBlip>
                <a:blip r:embed="rId2"/>
              </a:buBlip>
            </a:pPr>
            <a:endParaRPr lang="en-US" altLang="en-US"/>
          </a:p>
          <a:p>
            <a:pPr>
              <a:buFontTx/>
              <a:buBlip>
                <a:blip r:embed="rId2"/>
              </a:buBlip>
            </a:pPr>
            <a:r>
              <a:rPr lang="en-US" altLang="en-US"/>
              <a:t>Superconducting accelerator magnets usually operate with a </a:t>
            </a:r>
            <a:r>
              <a:rPr lang="en-US" altLang="en-US" b="1">
                <a:solidFill>
                  <a:srgbClr val="FF0000"/>
                </a:solidFill>
              </a:rPr>
              <a:t>sufficient current margin </a:t>
            </a:r>
            <a:r>
              <a:rPr lang="en-US" altLang="en-US"/>
              <a:t>(with respect to short sample current), so that nominal current is reached with very few quenches.</a:t>
            </a:r>
          </a:p>
        </p:txBody>
      </p:sp>
      <p:sp>
        <p:nvSpPr>
          <p:cNvPr id="44036" name="Footer Placeholder 5">
            <a:extLst>
              <a:ext uri="{FF2B5EF4-FFF2-40B4-BE49-F238E27FC236}">
                <a16:creationId xmlns:a16="http://schemas.microsoft.com/office/drawing/2014/main" id="{26D46B6B-C9E5-4021-A6BE-7BB1690E9AA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5"/>
              </a:buBlip>
              <a:defRPr sz="1600">
                <a:solidFill>
                  <a:schemeClr val="tx1"/>
                </a:solidFill>
                <a:latin typeface="Book Antiqua" panose="02040602050305030304" pitchFamily="18" charset="0"/>
              </a:defRPr>
            </a:lvl4pPr>
            <a:lvl5pPr marL="2057400" indent="-228600">
              <a:spcBef>
                <a:spcPct val="20000"/>
              </a:spcBef>
              <a:buSzPct val="60000"/>
              <a:buBlip>
                <a:blip r:embed="rId6"/>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Degradation and training II</a:t>
            </a:r>
          </a:p>
        </p:txBody>
      </p:sp>
      <p:sp>
        <p:nvSpPr>
          <p:cNvPr id="44037" name="Date Placeholder 4">
            <a:extLst>
              <a:ext uri="{FF2B5EF4-FFF2-40B4-BE49-F238E27FC236}">
                <a16:creationId xmlns:a16="http://schemas.microsoft.com/office/drawing/2014/main" id="{2106DCDC-2A0B-4C46-A307-261726FFA30A}"/>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5"/>
              </a:buBlip>
              <a:defRPr sz="1600">
                <a:solidFill>
                  <a:schemeClr val="tx1"/>
                </a:solidFill>
                <a:latin typeface="Book Antiqua" panose="02040602050305030304" pitchFamily="18" charset="0"/>
              </a:defRPr>
            </a:lvl4pPr>
            <a:lvl5pPr marL="2057400" indent="-228600">
              <a:spcBef>
                <a:spcPct val="20000"/>
              </a:spcBef>
              <a:buSzPct val="60000"/>
              <a:buBlip>
                <a:blip r:embed="rId6"/>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44038" name="Slide Number Placeholder 7">
            <a:extLst>
              <a:ext uri="{FF2B5EF4-FFF2-40B4-BE49-F238E27FC236}">
                <a16:creationId xmlns:a16="http://schemas.microsoft.com/office/drawing/2014/main" id="{E2671232-5B48-498C-8251-3E8B4478446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5"/>
              </a:buBlip>
              <a:defRPr sz="1600">
                <a:solidFill>
                  <a:schemeClr val="tx1"/>
                </a:solidFill>
                <a:latin typeface="Book Antiqua" panose="02040602050305030304" pitchFamily="18" charset="0"/>
              </a:defRPr>
            </a:lvl4pPr>
            <a:lvl5pPr marL="2057400" indent="-228600">
              <a:spcBef>
                <a:spcPct val="20000"/>
              </a:spcBef>
              <a:buSzPct val="60000"/>
              <a:buBlip>
                <a:blip r:embed="rId6"/>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9pPr>
          </a:lstStyle>
          <a:p>
            <a:pPr>
              <a:spcBef>
                <a:spcPct val="0"/>
              </a:spcBef>
              <a:buSzTx/>
              <a:buFontTx/>
              <a:buNone/>
            </a:pPr>
            <a:fld id="{2A4DFF5A-BBE8-47AF-BBB7-777A090B056E}" type="slidenum">
              <a:rPr lang="en-US" altLang="en-US" sz="1000" smtClean="0">
                <a:solidFill>
                  <a:schemeClr val="accent1"/>
                </a:solidFill>
              </a:rPr>
              <a:pPr>
                <a:spcBef>
                  <a:spcPct val="0"/>
                </a:spcBef>
                <a:buSzTx/>
                <a:buFontTx/>
                <a:buNone/>
              </a:pPr>
              <a:t>60</a:t>
            </a:fld>
            <a:endParaRPr lang="en-US" altLang="en-US" sz="1000">
              <a:solidFill>
                <a:schemeClr val="accent1"/>
              </a:solidFill>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9B472-9C7B-40AE-A071-2F65CF7803F2}"/>
              </a:ext>
            </a:extLst>
          </p:cNvPr>
          <p:cNvSpPr>
            <a:spLocks noGrp="1"/>
          </p:cNvSpPr>
          <p:nvPr>
            <p:ph type="title"/>
          </p:nvPr>
        </p:nvSpPr>
        <p:spPr/>
        <p:txBody>
          <a:bodyPr/>
          <a:lstStyle/>
          <a:p>
            <a:r>
              <a:rPr lang="en-US" dirty="0"/>
              <a:t>Appendix</a:t>
            </a:r>
          </a:p>
        </p:txBody>
      </p:sp>
      <p:sp>
        <p:nvSpPr>
          <p:cNvPr id="3" name="Content Placeholder 2">
            <a:extLst>
              <a:ext uri="{FF2B5EF4-FFF2-40B4-BE49-F238E27FC236}">
                <a16:creationId xmlns:a16="http://schemas.microsoft.com/office/drawing/2014/main" id="{6AEFF964-0E37-4CDE-9C31-2A5A1B961B01}"/>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52D391E5-9978-4BE1-B7A6-68B1D0D8EDC2}"/>
              </a:ext>
            </a:extLst>
          </p:cNvPr>
          <p:cNvSpPr>
            <a:spLocks noGrp="1"/>
          </p:cNvSpPr>
          <p:nvPr>
            <p:ph type="dt" sz="half" idx="10"/>
          </p:nvPr>
        </p:nvSpPr>
        <p:spPr/>
        <p:txBody>
          <a:bodyPr/>
          <a:lstStyle/>
          <a:p>
            <a:pPr>
              <a:defRPr/>
            </a:pPr>
            <a:r>
              <a:rPr lang="en-US"/>
              <a:t>Superconducting Accelerator Magnets, January 27-31, 2025</a:t>
            </a:r>
          </a:p>
        </p:txBody>
      </p:sp>
      <p:sp>
        <p:nvSpPr>
          <p:cNvPr id="5" name="Footer Placeholder 4">
            <a:extLst>
              <a:ext uri="{FF2B5EF4-FFF2-40B4-BE49-F238E27FC236}">
                <a16:creationId xmlns:a16="http://schemas.microsoft.com/office/drawing/2014/main" id="{928E3AC0-B6BD-46BE-852C-04A928E5D0AD}"/>
              </a:ext>
            </a:extLst>
          </p:cNvPr>
          <p:cNvSpPr>
            <a:spLocks noGrp="1"/>
          </p:cNvSpPr>
          <p:nvPr>
            <p:ph type="ftr" sz="quarter" idx="11"/>
          </p:nvPr>
        </p:nvSpPr>
        <p:spPr/>
        <p:txBody>
          <a:bodyPr/>
          <a:lstStyle/>
          <a:p>
            <a:pPr>
              <a:defRPr/>
            </a:pPr>
            <a:r>
              <a:rPr lang="en-US"/>
              <a:t>Degradation and training II</a:t>
            </a:r>
            <a:endParaRPr lang="en-US" dirty="0"/>
          </a:p>
        </p:txBody>
      </p:sp>
      <p:sp>
        <p:nvSpPr>
          <p:cNvPr id="6" name="Slide Number Placeholder 5">
            <a:extLst>
              <a:ext uri="{FF2B5EF4-FFF2-40B4-BE49-F238E27FC236}">
                <a16:creationId xmlns:a16="http://schemas.microsoft.com/office/drawing/2014/main" id="{65A2D8EC-7D4E-4E95-A88E-CE016AB8EA42}"/>
              </a:ext>
            </a:extLst>
          </p:cNvPr>
          <p:cNvSpPr>
            <a:spLocks noGrp="1"/>
          </p:cNvSpPr>
          <p:nvPr>
            <p:ph type="sldNum" sz="quarter" idx="12"/>
          </p:nvPr>
        </p:nvSpPr>
        <p:spPr/>
        <p:txBody>
          <a:bodyPr/>
          <a:lstStyle/>
          <a:p>
            <a:pPr>
              <a:defRPr/>
            </a:pPr>
            <a:fld id="{A8C5AB8A-C91D-4F7D-94D5-62D0481588EB}" type="slidenum">
              <a:rPr lang="en-US" altLang="en-US" smtClean="0"/>
              <a:pPr>
                <a:defRPr/>
              </a:pPr>
              <a:t>61</a:t>
            </a:fld>
            <a:endParaRPr lang="en-US" altLang="en-US"/>
          </a:p>
        </p:txBody>
      </p:sp>
    </p:spTree>
    <p:extLst>
      <p:ext uri="{BB962C8B-B14F-4D97-AF65-F5344CB8AC3E}">
        <p14:creationId xmlns:p14="http://schemas.microsoft.com/office/powerpoint/2010/main" val="42155306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7443" y="454117"/>
            <a:ext cx="434501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Advances in Cryogenic Engineering Materials, pp 677-683</a:t>
            </a:r>
          </a:p>
        </p:txBody>
      </p:sp>
      <p:sp>
        <p:nvSpPr>
          <p:cNvPr id="6" name="Rectangle 5"/>
          <p:cNvSpPr/>
          <p:nvPr/>
        </p:nvSpPr>
        <p:spPr>
          <a:xfrm>
            <a:off x="5252133" y="406610"/>
            <a:ext cx="3257078" cy="58477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33"/>
                </a:solidFill>
                <a:effectLst/>
                <a:uLnTx/>
                <a:uFillTx/>
                <a:latin typeface="inherit"/>
                <a:ea typeface="+mn-ea"/>
                <a:cs typeface="+mn-cs"/>
              </a:rPr>
              <a:t>J. W. </a:t>
            </a:r>
            <a:r>
              <a:rPr kumimoji="0" lang="en-US" sz="1600" b="0" i="0" u="none" strike="noStrike" kern="1200" cap="none" spc="0" normalizeH="0" baseline="0" noProof="0" dirty="0" err="1">
                <a:ln>
                  <a:noFill/>
                </a:ln>
                <a:solidFill>
                  <a:srgbClr val="333333"/>
                </a:solidFill>
                <a:effectLst/>
                <a:uLnTx/>
                <a:uFillTx/>
                <a:latin typeface="inherit"/>
                <a:ea typeface="+mn-ea"/>
                <a:cs typeface="+mn-cs"/>
              </a:rPr>
              <a:t>Ekin</a:t>
            </a:r>
            <a:r>
              <a:rPr kumimoji="0" lang="en-US" sz="1600" b="0" i="0" u="none" strike="noStrike" kern="1200" cap="none" spc="0" normalizeH="0" baseline="0" noProof="0" dirty="0">
                <a:ln>
                  <a:noFill/>
                </a:ln>
                <a:solidFill>
                  <a:srgbClr val="333333"/>
                </a:solidFill>
                <a:effectLst/>
                <a:uLnTx/>
                <a:uFillTx/>
                <a:latin typeface="inherit"/>
                <a:ea typeface="+mn-ea"/>
                <a:cs typeface="+mn-cs"/>
              </a:rPr>
              <a:t>, R. E. Schramm, and M. J. </a:t>
            </a:r>
            <a:r>
              <a:rPr kumimoji="0" lang="en-US" sz="1600" b="0" i="0" u="none" strike="noStrike" kern="1200" cap="none" spc="0" normalizeH="0" baseline="0" noProof="0" dirty="0" err="1">
                <a:ln>
                  <a:noFill/>
                </a:ln>
                <a:solidFill>
                  <a:srgbClr val="333333"/>
                </a:solidFill>
                <a:effectLst/>
                <a:uLnTx/>
                <a:uFillTx/>
                <a:latin typeface="inherit"/>
                <a:ea typeface="+mn-ea"/>
                <a:cs typeface="+mn-cs"/>
              </a:rPr>
              <a:t>Superczynski</a:t>
            </a:r>
            <a:endParaRPr kumimoji="0" lang="en-US" sz="1600" b="0" i="0" u="none" strike="noStrike" kern="1200" cap="none" spc="0" normalizeH="0" baseline="0" noProof="0" dirty="0">
              <a:ln>
                <a:noFill/>
              </a:ln>
              <a:solidFill>
                <a:srgbClr val="333333"/>
              </a:solidFill>
              <a:effectLst/>
              <a:uLnTx/>
              <a:uFillTx/>
              <a:latin typeface="inherit"/>
              <a:ea typeface="+mn-ea"/>
              <a:cs typeface="+mn-cs"/>
            </a:endParaRPr>
          </a:p>
        </p:txBody>
      </p:sp>
      <p:sp>
        <p:nvSpPr>
          <p:cNvPr id="7" name="Rectangle 6"/>
          <p:cNvSpPr/>
          <p:nvPr/>
        </p:nvSpPr>
        <p:spPr>
          <a:xfrm>
            <a:off x="271713" y="0"/>
            <a:ext cx="8706031" cy="400110"/>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333"/>
                </a:solidFill>
                <a:effectLst/>
                <a:uLnTx/>
                <a:uFillTx/>
                <a:latin typeface="Georgia" panose="02040502050405020303" pitchFamily="18" charset="0"/>
                <a:ea typeface="+mn-ea"/>
                <a:cs typeface="+mn-cs"/>
              </a:rPr>
              <a:t>Training of Epoxy-Impregnated Superconductor Windings</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45400" t="14592" r="189"/>
          <a:stretch/>
        </p:blipFill>
        <p:spPr>
          <a:xfrm>
            <a:off x="411088" y="912496"/>
            <a:ext cx="3584119" cy="2828232"/>
          </a:xfrm>
          <a:prstGeom prst="rect">
            <a:avLst/>
          </a:prstGeom>
        </p:spPr>
      </p:pic>
      <p:grpSp>
        <p:nvGrpSpPr>
          <p:cNvPr id="20" name="Group 19"/>
          <p:cNvGrpSpPr/>
          <p:nvPr/>
        </p:nvGrpSpPr>
        <p:grpSpPr>
          <a:xfrm>
            <a:off x="316166" y="4488085"/>
            <a:ext cx="3862869" cy="1769132"/>
            <a:chOff x="2817541" y="4216033"/>
            <a:chExt cx="5872976" cy="2465052"/>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7541" y="4216033"/>
              <a:ext cx="5872976" cy="2465052"/>
            </a:xfrm>
            <a:prstGeom prst="rect">
              <a:avLst/>
            </a:prstGeom>
          </p:spPr>
        </p:pic>
        <p:sp>
          <p:nvSpPr>
            <p:cNvPr id="11" name="Rectangle 10"/>
            <p:cNvSpPr/>
            <p:nvPr/>
          </p:nvSpPr>
          <p:spPr>
            <a:xfrm>
              <a:off x="5701990" y="4252330"/>
              <a:ext cx="2893980" cy="177356"/>
            </a:xfrm>
            <a:prstGeom prst="rect">
              <a:avLst/>
            </a:prstGeom>
            <a:solidFill>
              <a:schemeClr val="accent4">
                <a:lumMod val="60000"/>
                <a:lumOff val="40000"/>
                <a:alpha val="26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2966224" y="4433611"/>
              <a:ext cx="4400620" cy="173351"/>
            </a:xfrm>
            <a:prstGeom prst="rect">
              <a:avLst/>
            </a:prstGeom>
            <a:solidFill>
              <a:schemeClr val="accent4">
                <a:lumMod val="60000"/>
                <a:lumOff val="40000"/>
                <a:alpha val="26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4880516" y="5750313"/>
              <a:ext cx="3750527" cy="189570"/>
            </a:xfrm>
            <a:prstGeom prst="rect">
              <a:avLst/>
            </a:prstGeom>
            <a:solidFill>
              <a:schemeClr val="accent4">
                <a:lumMod val="60000"/>
                <a:lumOff val="40000"/>
                <a:alpha val="26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3033132" y="5939883"/>
              <a:ext cx="5597912" cy="185853"/>
            </a:xfrm>
            <a:prstGeom prst="rect">
              <a:avLst/>
            </a:prstGeom>
            <a:solidFill>
              <a:schemeClr val="accent4">
                <a:lumMod val="60000"/>
                <a:lumOff val="40000"/>
                <a:alpha val="26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p:nvSpPr>
          <p:spPr>
            <a:xfrm>
              <a:off x="3021980" y="6122022"/>
              <a:ext cx="5609064" cy="160195"/>
            </a:xfrm>
            <a:prstGeom prst="rect">
              <a:avLst/>
            </a:prstGeom>
            <a:solidFill>
              <a:schemeClr val="accent4">
                <a:lumMod val="60000"/>
                <a:lumOff val="40000"/>
                <a:alpha val="26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3014546" y="6282215"/>
              <a:ext cx="5616498" cy="185491"/>
            </a:xfrm>
            <a:prstGeom prst="rect">
              <a:avLst/>
            </a:prstGeom>
            <a:solidFill>
              <a:schemeClr val="accent4">
                <a:lumMod val="60000"/>
                <a:lumOff val="40000"/>
                <a:alpha val="26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3007112" y="6467707"/>
              <a:ext cx="1921727" cy="163552"/>
            </a:xfrm>
            <a:prstGeom prst="rect">
              <a:avLst/>
            </a:prstGeom>
            <a:solidFill>
              <a:schemeClr val="accent4">
                <a:lumMod val="60000"/>
                <a:lumOff val="40000"/>
                <a:alpha val="26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r="53660"/>
          <a:stretch/>
        </p:blipFill>
        <p:spPr>
          <a:xfrm>
            <a:off x="5296902" y="1262022"/>
            <a:ext cx="3439018" cy="3328142"/>
          </a:xfrm>
          <a:prstGeom prst="rect">
            <a:avLst/>
          </a:prstGeom>
        </p:spPr>
      </p:pic>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t="86347" r="53496" b="68"/>
          <a:stretch/>
        </p:blipFill>
        <p:spPr>
          <a:xfrm>
            <a:off x="509330" y="3758117"/>
            <a:ext cx="3397651" cy="498956"/>
          </a:xfrm>
          <a:prstGeom prst="rect">
            <a:avLst/>
          </a:prstGeom>
        </p:spPr>
      </p:pic>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l="49582" t="87349" r="1" b="1"/>
          <a:stretch/>
        </p:blipFill>
        <p:spPr>
          <a:xfrm>
            <a:off x="5297475" y="4624899"/>
            <a:ext cx="3446003" cy="388982"/>
          </a:xfrm>
          <a:prstGeom prst="rect">
            <a:avLst/>
          </a:prstGeom>
        </p:spPr>
      </p:pic>
      <p:pic>
        <p:nvPicPr>
          <p:cNvPr id="23" name="Picture 22"/>
          <p:cNvPicPr>
            <a:picLocks noChangeAspect="1"/>
          </p:cNvPicPr>
          <p:nvPr/>
        </p:nvPicPr>
        <p:blipFill rotWithShape="1">
          <a:blip r:embed="rId6" cstate="print">
            <a:extLst>
              <a:ext uri="{28A0092B-C50C-407E-A947-70E740481C1C}">
                <a14:useLocalDpi xmlns:a14="http://schemas.microsoft.com/office/drawing/2010/main" val="0"/>
              </a:ext>
            </a:extLst>
          </a:blip>
          <a:srcRect l="2975" t="62039" r="2645" b="14380"/>
          <a:stretch/>
        </p:blipFill>
        <p:spPr>
          <a:xfrm>
            <a:off x="4277277" y="5357932"/>
            <a:ext cx="4813824" cy="902066"/>
          </a:xfrm>
          <a:prstGeom prst="rect">
            <a:avLst/>
          </a:prstGeom>
        </p:spPr>
      </p:pic>
      <p:sp>
        <p:nvSpPr>
          <p:cNvPr id="24" name="Rectangle 23"/>
          <p:cNvSpPr/>
          <p:nvPr/>
        </p:nvSpPr>
        <p:spPr>
          <a:xfrm>
            <a:off x="8052449" y="5484675"/>
            <a:ext cx="864840" cy="145307"/>
          </a:xfrm>
          <a:prstGeom prst="rect">
            <a:avLst/>
          </a:prstGeom>
          <a:solidFill>
            <a:schemeClr val="accent4">
              <a:lumMod val="60000"/>
              <a:lumOff val="40000"/>
              <a:alpha val="26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p:cNvSpPr/>
          <p:nvPr/>
        </p:nvSpPr>
        <p:spPr>
          <a:xfrm>
            <a:off x="4284833" y="5622426"/>
            <a:ext cx="4367960" cy="188926"/>
          </a:xfrm>
          <a:prstGeom prst="rect">
            <a:avLst/>
          </a:prstGeom>
          <a:solidFill>
            <a:schemeClr val="accent4">
              <a:lumMod val="60000"/>
              <a:lumOff val="40000"/>
              <a:alpha val="26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p:cNvSpPr/>
          <p:nvPr/>
        </p:nvSpPr>
        <p:spPr>
          <a:xfrm>
            <a:off x="8128020" y="5803794"/>
            <a:ext cx="781712" cy="128469"/>
          </a:xfrm>
          <a:prstGeom prst="rect">
            <a:avLst/>
          </a:prstGeom>
          <a:solidFill>
            <a:schemeClr val="accent4">
              <a:lumMod val="60000"/>
              <a:lumOff val="40000"/>
              <a:alpha val="26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p:cNvSpPr/>
          <p:nvPr/>
        </p:nvSpPr>
        <p:spPr>
          <a:xfrm>
            <a:off x="4269719" y="5947379"/>
            <a:ext cx="2229322" cy="143583"/>
          </a:xfrm>
          <a:prstGeom prst="rect">
            <a:avLst/>
          </a:prstGeom>
          <a:solidFill>
            <a:schemeClr val="accent4">
              <a:lumMod val="60000"/>
              <a:lumOff val="40000"/>
              <a:alpha val="26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71084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666" y="1109610"/>
            <a:ext cx="3225917" cy="2762537"/>
          </a:xfrm>
          <a:prstGeom prst="rect">
            <a:avLst/>
          </a:prstGeom>
        </p:spPr>
      </p:pic>
      <p:sp>
        <p:nvSpPr>
          <p:cNvPr id="4" name="Rectangle 3"/>
          <p:cNvSpPr/>
          <p:nvPr/>
        </p:nvSpPr>
        <p:spPr>
          <a:xfrm>
            <a:off x="426378" y="215759"/>
            <a:ext cx="8224463"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Dynamic stress effects in technical superconductors and the ’’training’’ problem of superconducting magnets</a:t>
            </a:r>
          </a:p>
        </p:txBody>
      </p:sp>
      <p:sp>
        <p:nvSpPr>
          <p:cNvPr id="6" name="Rectangle 5"/>
          <p:cNvSpPr/>
          <p:nvPr/>
        </p:nvSpPr>
        <p:spPr>
          <a:xfrm>
            <a:off x="5626142" y="737441"/>
            <a:ext cx="2576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Pasztor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C. Schmidt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42" y="3890969"/>
            <a:ext cx="7828907" cy="2885892"/>
          </a:xfrm>
          <a:prstGeom prst="rect">
            <a:avLst/>
          </a:prstGeom>
        </p:spPr>
      </p:pic>
      <p:sp>
        <p:nvSpPr>
          <p:cNvPr id="9" name="TextBox 8"/>
          <p:cNvSpPr txBox="1"/>
          <p:nvPr/>
        </p:nvSpPr>
        <p:spPr>
          <a:xfrm>
            <a:off x="3783166" y="1530850"/>
            <a:ext cx="5124528" cy="246221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The acoustic activity involves two significant components: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 stress-irreversible component within the whole range of the stress-strain curve which appears in all loading cycles in Fig. 7 for stresses exceeding the previous maximum stress value. In an experiment characterized by a higher amplifier gain, irreversible emission was found to start immediately upon the application of stress. 14 (ii) A stress-reversible part starting at a stress of about 5 x 108 N/m</a:t>
            </a:r>
            <a:r>
              <a:rPr kumimoji="0" lang="en-US" sz="1400" b="0" i="0" u="none" strike="noStrike" kern="1200" cap="none" spc="0" normalizeH="0" baseline="30000" noProof="0" dirty="0">
                <a:ln>
                  <a:noFill/>
                </a:ln>
                <a:solidFill>
                  <a:prstClr val="black"/>
                </a:solidFill>
                <a:effectLst/>
                <a:uLnTx/>
                <a:uFillTx/>
                <a:latin typeface="Calibri" panose="020F0502020204030204"/>
                <a:ea typeface="+mn-ea"/>
                <a:cs typeface="+mn-cs"/>
              </a:rPr>
              <a:t>2</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(corresponding to a strain of about 0.4%) which is seen for the first time in cycle 7. The stress necessary to induce the reversible emission showed the tendency to decrease with increasing number of cycles.</a:t>
            </a:r>
          </a:p>
        </p:txBody>
      </p:sp>
      <p:sp>
        <p:nvSpPr>
          <p:cNvPr id="10" name="Rectangle 9"/>
          <p:cNvSpPr/>
          <p:nvPr/>
        </p:nvSpPr>
        <p:spPr>
          <a:xfrm>
            <a:off x="3741834" y="1799617"/>
            <a:ext cx="2299043" cy="184279"/>
          </a:xfrm>
          <a:prstGeom prst="rect">
            <a:avLst/>
          </a:prstGeom>
          <a:solidFill>
            <a:schemeClr val="accent4">
              <a:lumMod val="60000"/>
              <a:lumOff val="40000"/>
              <a:alpha val="26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3806686" y="2876145"/>
            <a:ext cx="1660260" cy="197795"/>
          </a:xfrm>
          <a:prstGeom prst="rect">
            <a:avLst/>
          </a:prstGeom>
          <a:solidFill>
            <a:schemeClr val="accent4">
              <a:lumMod val="60000"/>
              <a:lumOff val="40000"/>
              <a:alpha val="26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76347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305" y="123290"/>
            <a:ext cx="553279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 cure against training of superconducting magnets</a:t>
            </a:r>
          </a:p>
        </p:txBody>
      </p:sp>
      <p:sp>
        <p:nvSpPr>
          <p:cNvPr id="3" name="TextBox 2"/>
          <p:cNvSpPr txBox="1"/>
          <p:nvPr/>
        </p:nvSpPr>
        <p:spPr>
          <a:xfrm>
            <a:off x="246580" y="462338"/>
            <a:ext cx="23743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 Schmidt and B.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Turck</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7914" y="143838"/>
            <a:ext cx="2948683" cy="6554073"/>
          </a:xfrm>
          <a:prstGeom prst="rect">
            <a:avLst/>
          </a:prstGeom>
        </p:spPr>
      </p:pic>
      <p:sp>
        <p:nvSpPr>
          <p:cNvPr id="5" name="TextBox 4"/>
          <p:cNvSpPr txBox="1"/>
          <p:nvPr/>
        </p:nvSpPr>
        <p:spPr>
          <a:xfrm>
            <a:off x="246579" y="811658"/>
            <a:ext cx="194405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Cryogenics, p. 695 Dec 1977</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290" y="1891346"/>
            <a:ext cx="5520893" cy="2824494"/>
          </a:xfrm>
          <a:prstGeom prst="rect">
            <a:avLst/>
          </a:prstGeom>
        </p:spPr>
      </p:pic>
      <p:sp>
        <p:nvSpPr>
          <p:cNvPr id="7" name="Rectangle 6"/>
          <p:cNvSpPr/>
          <p:nvPr/>
        </p:nvSpPr>
        <p:spPr>
          <a:xfrm>
            <a:off x="2671791" y="2540178"/>
            <a:ext cx="2804335" cy="192747"/>
          </a:xfrm>
          <a:prstGeom prst="rect">
            <a:avLst/>
          </a:prstGeom>
          <a:solidFill>
            <a:schemeClr val="accent4">
              <a:lumMod val="60000"/>
              <a:lumOff val="40000"/>
              <a:alpha val="26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409764" y="2733674"/>
            <a:ext cx="5097184" cy="245832"/>
          </a:xfrm>
          <a:prstGeom prst="rect">
            <a:avLst/>
          </a:prstGeom>
          <a:solidFill>
            <a:schemeClr val="accent4">
              <a:lumMod val="60000"/>
              <a:lumOff val="40000"/>
              <a:alpha val="26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397777" y="2979505"/>
            <a:ext cx="1235814" cy="244867"/>
          </a:xfrm>
          <a:prstGeom prst="rect">
            <a:avLst/>
          </a:prstGeom>
          <a:solidFill>
            <a:schemeClr val="accent4">
              <a:lumMod val="60000"/>
              <a:lumOff val="40000"/>
              <a:alpha val="26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66369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658" y="2027501"/>
            <a:ext cx="7840495" cy="156966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 this study, a link was sought between characteristics of the magnet that could be measured at room temperature with the-4.2-K performance of the magnets. To this end, the longitudinal attenuation of acoustic pulses in ten FNAL research dipoles were measured.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It was found that the higher the attenuation in a particular magnet, the greater the number of quenches required to train the magnet.</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573932" y="330740"/>
            <a:ext cx="783076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 model for correlating 4.2-K performance with room-temperature mechanical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characteristics in superconducting test dipole magnets for the Superconducting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Super Collider (SSC)</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570930" y="1561449"/>
            <a:ext cx="3222742"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J. Appl. Phys. 71 (6), 2971, 15 March 1992</a:t>
            </a:r>
          </a:p>
        </p:txBody>
      </p:sp>
      <p:sp>
        <p:nvSpPr>
          <p:cNvPr id="5" name="Rectangle 4"/>
          <p:cNvSpPr/>
          <p:nvPr/>
        </p:nvSpPr>
        <p:spPr>
          <a:xfrm>
            <a:off x="570325" y="1240436"/>
            <a:ext cx="3357650"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O. O.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Ige</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R. H. Lyon, and Y.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lwasa</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2282684" y="3044757"/>
            <a:ext cx="6131742" cy="252920"/>
          </a:xfrm>
          <a:prstGeom prst="rect">
            <a:avLst/>
          </a:prstGeom>
          <a:solidFill>
            <a:schemeClr val="accent4">
              <a:lumMod val="60000"/>
              <a:lumOff val="40000"/>
              <a:alpha val="26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616011" y="3295692"/>
            <a:ext cx="4607742" cy="245176"/>
          </a:xfrm>
          <a:prstGeom prst="rect">
            <a:avLst/>
          </a:prstGeom>
          <a:solidFill>
            <a:schemeClr val="accent4">
              <a:lumMod val="60000"/>
              <a:lumOff val="40000"/>
              <a:alpha val="26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88439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2264" y="852474"/>
            <a:ext cx="4926936" cy="5446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871" y="884057"/>
            <a:ext cx="3860551"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22216" y="4343400"/>
            <a:ext cx="3746492"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https://publications.lbl.gov/islandora/object/ir%3A80921/datastream/PDF/download/citation.pdf</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137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4475" y="175497"/>
            <a:ext cx="7286017"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effect of adhesion between turns on the training of superconducting magnets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573932" y="997245"/>
            <a:ext cx="2774414"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V.W. Edwards and M.N. Wilson</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596928" y="1298802"/>
            <a:ext cx="498957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CRYOGENICS. Volume 18, Issue 7, JULY 1978, p. 423</a:t>
            </a:r>
          </a:p>
        </p:txBody>
      </p:sp>
      <p:sp>
        <p:nvSpPr>
          <p:cNvPr id="6" name="Rectangle 5"/>
          <p:cNvSpPr/>
          <p:nvPr/>
        </p:nvSpPr>
        <p:spPr>
          <a:xfrm>
            <a:off x="3180944" y="3718281"/>
            <a:ext cx="5389124" cy="230832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We have demonstrated that strong training effects can be caused by inter-turn adhesion. A reasonable hypothesis is that the training quenches were caused by energy released when the adhesive bond failed under the electromagnetic forces. Other experiments have shown the need to prevent wire movement. We are thus lead to conclude that training will only be avoided if wire movement is prevented by an </a:t>
            </a:r>
            <a:r>
              <a:rPr kumimoji="0" lang="en-US" sz="1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impregnant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which either</a:t>
            </a:r>
            <a:r>
              <a:rPr kumimoji="0" 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does not crack </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all under the electromagnetic forces </a:t>
            </a:r>
            <a:r>
              <a:rPr kumimoji="0" 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or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which </a:t>
            </a:r>
            <a:r>
              <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cracks so easily </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as to release only small amounts of energy.</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3200400" y="4260716"/>
            <a:ext cx="5340485" cy="214008"/>
          </a:xfrm>
          <a:prstGeom prst="rect">
            <a:avLst/>
          </a:prstGeom>
          <a:solidFill>
            <a:schemeClr val="accent4">
              <a:lumMod val="60000"/>
              <a:lumOff val="40000"/>
              <a:alpha val="26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3200400" y="4474723"/>
            <a:ext cx="4786009" cy="239949"/>
          </a:xfrm>
          <a:prstGeom prst="rect">
            <a:avLst/>
          </a:prstGeom>
          <a:solidFill>
            <a:schemeClr val="accent4">
              <a:lumMod val="60000"/>
              <a:lumOff val="40000"/>
              <a:alpha val="26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3177703" y="4969212"/>
            <a:ext cx="5343727" cy="1023026"/>
          </a:xfrm>
          <a:prstGeom prst="rect">
            <a:avLst/>
          </a:prstGeom>
          <a:solidFill>
            <a:schemeClr val="accent4">
              <a:lumMod val="60000"/>
              <a:lumOff val="40000"/>
              <a:alpha val="26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488" y="1595742"/>
            <a:ext cx="4048598" cy="1941190"/>
          </a:xfrm>
          <a:prstGeom prst="rect">
            <a:avLst/>
          </a:prstGeom>
        </p:spPr>
      </p:pic>
    </p:spTree>
    <p:extLst>
      <p:ext uri="{BB962C8B-B14F-4D97-AF65-F5344CB8AC3E}">
        <p14:creationId xmlns:p14="http://schemas.microsoft.com/office/powerpoint/2010/main" val="29743054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918" y="223736"/>
            <a:ext cx="820041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New proposal to reduce training for potted superconductive coil in relation to composite stress/strain effects</a:t>
            </a:r>
          </a:p>
        </p:txBody>
      </p:sp>
      <p:sp>
        <p:nvSpPr>
          <p:cNvPr id="3" name="Rectangle 2"/>
          <p:cNvSpPr/>
          <p:nvPr/>
        </p:nvSpPr>
        <p:spPr>
          <a:xfrm>
            <a:off x="5087565" y="1257580"/>
            <a:ext cx="393970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IEEE TRANSACTIONS ON MAGNETICS, VOL. MAG-17, NO. 5, SEPTEMBER 1981, 2055</a:t>
            </a:r>
          </a:p>
        </p:txBody>
      </p:sp>
      <p:sp>
        <p:nvSpPr>
          <p:cNvPr id="5" name="Rectangle 4"/>
          <p:cNvSpPr/>
          <p:nvPr/>
        </p:nvSpPr>
        <p:spPr>
          <a:xfrm>
            <a:off x="272374" y="846705"/>
            <a:ext cx="6634263"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Nishijima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T. Okada, N.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Yabuta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Horiuchi</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K. Matsumoto, M. Hamada</a:t>
            </a:r>
          </a:p>
        </p:txBody>
      </p:sp>
      <p:sp>
        <p:nvSpPr>
          <p:cNvPr id="7" name="Rectangle 6"/>
          <p:cNvSpPr/>
          <p:nvPr/>
        </p:nvSpPr>
        <p:spPr>
          <a:xfrm>
            <a:off x="4464995" y="3572126"/>
            <a:ext cx="4455268" cy="240065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a:ln>
                  <a:noFill/>
                </a:ln>
                <a:solidFill>
                  <a:prstClr val="black"/>
                </a:solidFill>
                <a:effectLst/>
                <a:uLnTx/>
                <a:uFillTx/>
                <a:latin typeface="Calibri" panose="020F0502020204030204"/>
                <a:ea typeface="+mn-ea"/>
                <a:cs typeface="+mn-cs"/>
              </a:rPr>
              <a:t>(1) Wire movement causes the training in solenoidal coils and the degradation in race tracks shaped coils. The complicated shaped coil will be hard to attain the expected performances.</a:t>
            </a: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pt-BR" sz="1400" b="0" i="0" u="none" strike="noStrike" kern="1200" cap="none" spc="0" normalizeH="0" baseline="0" noProof="0" dirty="0">
                <a:ln>
                  <a:noFill/>
                </a:ln>
                <a:solidFill>
                  <a:prstClr val="black"/>
                </a:solidFill>
                <a:effectLst/>
                <a:uLnTx/>
                <a:uFillTx/>
                <a:latin typeface="Calibri" panose="020F0502020204030204"/>
                <a:ea typeface="+mn-ea"/>
                <a:cs typeface="+mn-cs"/>
              </a:rPr>
              <a:t>(2) Unloading at LHeT greatly reduces training of epoxy potted racetrack coils. One of possible causes of training is the release of strain energy at stress concentrated regions between wires and potting materials. Unloading after loading at LNT is not effective to reduce the training.</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pt-BR" sz="1400" b="0" i="0" u="none" strike="noStrike" kern="1200" cap="none" spc="0" normalizeH="0" baseline="0" noProof="0" dirty="0">
                <a:ln>
                  <a:noFill/>
                </a:ln>
                <a:solidFill>
                  <a:prstClr val="black"/>
                </a:solidFill>
                <a:effectLst/>
                <a:uLnTx/>
                <a:uFillTx/>
                <a:latin typeface="Calibri" panose="020F0502020204030204"/>
                <a:ea typeface="+mn-ea"/>
                <a:cs typeface="+mn-cs"/>
              </a:rPr>
              <a:t>(3) Reversible current degradation</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753" y="1352599"/>
            <a:ext cx="3414579" cy="5349090"/>
          </a:xfrm>
          <a:prstGeom prst="rect">
            <a:avLst/>
          </a:prstGeom>
        </p:spPr>
      </p:pic>
      <p:sp>
        <p:nvSpPr>
          <p:cNvPr id="10" name="Rectangle 9"/>
          <p:cNvSpPr/>
          <p:nvPr/>
        </p:nvSpPr>
        <p:spPr>
          <a:xfrm>
            <a:off x="4809591" y="4537099"/>
            <a:ext cx="4105074" cy="239180"/>
          </a:xfrm>
          <a:prstGeom prst="rect">
            <a:avLst/>
          </a:prstGeom>
          <a:solidFill>
            <a:schemeClr val="accent4">
              <a:lumMod val="60000"/>
              <a:lumOff val="40000"/>
              <a:alpha val="26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4532594" y="4773038"/>
            <a:ext cx="1637861" cy="224751"/>
          </a:xfrm>
          <a:prstGeom prst="rect">
            <a:avLst/>
          </a:prstGeom>
          <a:solidFill>
            <a:schemeClr val="accent4">
              <a:lumMod val="60000"/>
              <a:lumOff val="40000"/>
              <a:alpha val="26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480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D2C30B5-592C-450A-9636-75DFFB4A7CB5}"/>
              </a:ext>
            </a:extLst>
          </p:cNvPr>
          <p:cNvSpPr>
            <a:spLocks noGrp="1"/>
          </p:cNvSpPr>
          <p:nvPr>
            <p:ph type="title"/>
          </p:nvPr>
        </p:nvSpPr>
        <p:spPr/>
        <p:txBody>
          <a:bodyPr/>
          <a:lstStyle/>
          <a:p>
            <a:r>
              <a:rPr lang="en-US" altLang="en-US"/>
              <a:t>2. Degradation or energy deposited quenches?</a:t>
            </a:r>
            <a:endParaRPr lang="en-GB" altLang="en-US"/>
          </a:p>
        </p:txBody>
      </p:sp>
      <p:sp>
        <p:nvSpPr>
          <p:cNvPr id="13315" name="Content Placeholder 2">
            <a:extLst>
              <a:ext uri="{FF2B5EF4-FFF2-40B4-BE49-F238E27FC236}">
                <a16:creationId xmlns:a16="http://schemas.microsoft.com/office/drawing/2014/main" id="{FC03288A-A233-42E8-BD3E-AEE738D8CAC0}"/>
              </a:ext>
            </a:extLst>
          </p:cNvPr>
          <p:cNvSpPr>
            <a:spLocks noGrp="1"/>
          </p:cNvSpPr>
          <p:nvPr>
            <p:ph idx="1"/>
          </p:nvPr>
        </p:nvSpPr>
        <p:spPr/>
        <p:txBody>
          <a:bodyPr/>
          <a:lstStyle/>
          <a:p>
            <a:pPr>
              <a:buFontTx/>
              <a:buBlip>
                <a:blip r:embed="rId2"/>
              </a:buBlip>
            </a:pPr>
            <a:r>
              <a:rPr lang="en-US" altLang="en-US"/>
              <a:t>1) </a:t>
            </a:r>
            <a:r>
              <a:rPr lang="en-US" altLang="en-US" b="1">
                <a:solidFill>
                  <a:srgbClr val="FF0000"/>
                </a:solidFill>
              </a:rPr>
              <a:t>Temperature dependence studies </a:t>
            </a:r>
          </a:p>
          <a:p>
            <a:pPr lvl="1">
              <a:buFontTx/>
              <a:buBlip>
                <a:blip r:embed="rId3"/>
              </a:buBlip>
            </a:pPr>
            <a:r>
              <a:rPr lang="en-US" altLang="en-US"/>
              <a:t>One of the way to check if a magnet reached the conductor limit is to vary the temperature, and verify if the maximum current is “moving” along the critical surface.</a:t>
            </a:r>
          </a:p>
          <a:p>
            <a:pPr>
              <a:buFontTx/>
              <a:buBlip>
                <a:blip r:embed="rId2"/>
              </a:buBlip>
            </a:pPr>
            <a:endParaRPr lang="en-GB" altLang="en-US"/>
          </a:p>
        </p:txBody>
      </p:sp>
      <p:sp>
        <p:nvSpPr>
          <p:cNvPr id="13316" name="Date Placeholder 3">
            <a:extLst>
              <a:ext uri="{FF2B5EF4-FFF2-40B4-BE49-F238E27FC236}">
                <a16:creationId xmlns:a16="http://schemas.microsoft.com/office/drawing/2014/main" id="{35B06B63-D23C-4F8D-BD46-8AA7F3D5D8ED}"/>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4"/>
              </a:buBlip>
              <a:defRPr sz="2000">
                <a:solidFill>
                  <a:schemeClr val="tx1"/>
                </a:solidFill>
                <a:latin typeface="Book Antiqua" panose="02040602050305030304" pitchFamily="18" charset="0"/>
              </a:defRPr>
            </a:lvl2pPr>
            <a:lvl3pPr marL="1143000" indent="-228600">
              <a:spcBef>
                <a:spcPct val="20000"/>
              </a:spcBef>
              <a:buSzPct val="60000"/>
              <a:buBlip>
                <a:blip r:embed="rId3"/>
              </a:buBlip>
              <a:defRPr>
                <a:solidFill>
                  <a:schemeClr val="tx1"/>
                </a:solidFill>
                <a:latin typeface="Book Antiqua" panose="02040602050305030304" pitchFamily="18" charset="0"/>
              </a:defRPr>
            </a:lvl3pPr>
            <a:lvl4pPr marL="1600200" indent="-228600">
              <a:spcBef>
                <a:spcPct val="20000"/>
              </a:spcBef>
              <a:buSzPct val="60000"/>
              <a:buBlip>
                <a:blip r:embed="rId5"/>
              </a:buBlip>
              <a:defRPr sz="1600">
                <a:solidFill>
                  <a:schemeClr val="tx1"/>
                </a:solidFill>
                <a:latin typeface="Book Antiqua" panose="02040602050305030304" pitchFamily="18" charset="0"/>
              </a:defRPr>
            </a:lvl4pPr>
            <a:lvl5pPr marL="2057400" indent="-228600">
              <a:spcBef>
                <a:spcPct val="20000"/>
              </a:spcBef>
              <a:buSzPct val="60000"/>
              <a:buBlip>
                <a:blip r:embed="rId6"/>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13317" name="Footer Placeholder 4">
            <a:extLst>
              <a:ext uri="{FF2B5EF4-FFF2-40B4-BE49-F238E27FC236}">
                <a16:creationId xmlns:a16="http://schemas.microsoft.com/office/drawing/2014/main" id="{DACD2E29-4BB8-4F2E-9B6F-F5E32508552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4"/>
              </a:buBlip>
              <a:defRPr sz="2000">
                <a:solidFill>
                  <a:schemeClr val="tx1"/>
                </a:solidFill>
                <a:latin typeface="Book Antiqua" panose="02040602050305030304" pitchFamily="18" charset="0"/>
              </a:defRPr>
            </a:lvl2pPr>
            <a:lvl3pPr marL="1143000" indent="-228600">
              <a:spcBef>
                <a:spcPct val="20000"/>
              </a:spcBef>
              <a:buSzPct val="60000"/>
              <a:buBlip>
                <a:blip r:embed="rId3"/>
              </a:buBlip>
              <a:defRPr>
                <a:solidFill>
                  <a:schemeClr val="tx1"/>
                </a:solidFill>
                <a:latin typeface="Book Antiqua" panose="02040602050305030304" pitchFamily="18" charset="0"/>
              </a:defRPr>
            </a:lvl3pPr>
            <a:lvl4pPr marL="1600200" indent="-228600">
              <a:spcBef>
                <a:spcPct val="20000"/>
              </a:spcBef>
              <a:buSzPct val="60000"/>
              <a:buBlip>
                <a:blip r:embed="rId5"/>
              </a:buBlip>
              <a:defRPr sz="1600">
                <a:solidFill>
                  <a:schemeClr val="tx1"/>
                </a:solidFill>
                <a:latin typeface="Book Antiqua" panose="02040602050305030304" pitchFamily="18" charset="0"/>
              </a:defRPr>
            </a:lvl4pPr>
            <a:lvl5pPr marL="2057400" indent="-228600">
              <a:spcBef>
                <a:spcPct val="20000"/>
              </a:spcBef>
              <a:buSzPct val="60000"/>
              <a:buBlip>
                <a:blip r:embed="rId6"/>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Degradation and training II</a:t>
            </a:r>
          </a:p>
        </p:txBody>
      </p:sp>
      <p:sp>
        <p:nvSpPr>
          <p:cNvPr id="13318" name="Slide Number Placeholder 5">
            <a:extLst>
              <a:ext uri="{FF2B5EF4-FFF2-40B4-BE49-F238E27FC236}">
                <a16:creationId xmlns:a16="http://schemas.microsoft.com/office/drawing/2014/main" id="{C9B7E6F7-715C-4EFC-B33D-6D5F0C78141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4"/>
              </a:buBlip>
              <a:defRPr sz="2000">
                <a:solidFill>
                  <a:schemeClr val="tx1"/>
                </a:solidFill>
                <a:latin typeface="Book Antiqua" panose="02040602050305030304" pitchFamily="18" charset="0"/>
              </a:defRPr>
            </a:lvl2pPr>
            <a:lvl3pPr marL="1143000" indent="-228600">
              <a:spcBef>
                <a:spcPct val="20000"/>
              </a:spcBef>
              <a:buSzPct val="60000"/>
              <a:buBlip>
                <a:blip r:embed="rId3"/>
              </a:buBlip>
              <a:defRPr>
                <a:solidFill>
                  <a:schemeClr val="tx1"/>
                </a:solidFill>
                <a:latin typeface="Book Antiqua" panose="02040602050305030304" pitchFamily="18" charset="0"/>
              </a:defRPr>
            </a:lvl3pPr>
            <a:lvl4pPr marL="1600200" indent="-228600">
              <a:spcBef>
                <a:spcPct val="20000"/>
              </a:spcBef>
              <a:buSzPct val="60000"/>
              <a:buBlip>
                <a:blip r:embed="rId5"/>
              </a:buBlip>
              <a:defRPr sz="1600">
                <a:solidFill>
                  <a:schemeClr val="tx1"/>
                </a:solidFill>
                <a:latin typeface="Book Antiqua" panose="02040602050305030304" pitchFamily="18" charset="0"/>
              </a:defRPr>
            </a:lvl4pPr>
            <a:lvl5pPr marL="2057400" indent="-228600">
              <a:spcBef>
                <a:spcPct val="20000"/>
              </a:spcBef>
              <a:buSzPct val="60000"/>
              <a:buBlip>
                <a:blip r:embed="rId6"/>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6"/>
              </a:buBlip>
              <a:defRPr sz="1600">
                <a:solidFill>
                  <a:schemeClr val="tx1"/>
                </a:solidFill>
                <a:latin typeface="Book Antiqua" panose="02040602050305030304" pitchFamily="18" charset="0"/>
              </a:defRPr>
            </a:lvl9pPr>
          </a:lstStyle>
          <a:p>
            <a:pPr>
              <a:spcBef>
                <a:spcPct val="0"/>
              </a:spcBef>
              <a:buSzTx/>
              <a:buFontTx/>
              <a:buNone/>
            </a:pPr>
            <a:fld id="{6BCDFE2E-B802-418D-98ED-F9EA15AA4C71}" type="slidenum">
              <a:rPr lang="en-US" altLang="en-US" sz="1000" smtClean="0">
                <a:solidFill>
                  <a:schemeClr val="accent1"/>
                </a:solidFill>
              </a:rPr>
              <a:pPr>
                <a:spcBef>
                  <a:spcPct val="0"/>
                </a:spcBef>
                <a:buSzTx/>
                <a:buFontTx/>
                <a:buNone/>
              </a:pPr>
              <a:t>7</a:t>
            </a:fld>
            <a:endParaRPr lang="en-US" altLang="en-US" sz="1000">
              <a:solidFill>
                <a:schemeClr val="accent1"/>
              </a:solidFill>
            </a:endParaRPr>
          </a:p>
        </p:txBody>
      </p:sp>
      <p:pic>
        <p:nvPicPr>
          <p:cNvPr id="13319" name="Picture 6">
            <a:extLst>
              <a:ext uri="{FF2B5EF4-FFF2-40B4-BE49-F238E27FC236}">
                <a16:creationId xmlns:a16="http://schemas.microsoft.com/office/drawing/2014/main" id="{308AFBB8-06CA-4464-9962-0232BCEB58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2590800"/>
            <a:ext cx="6477000"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1F8827F-76B8-4D26-B217-4A0332336F16}"/>
              </a:ext>
            </a:extLst>
          </p:cNvPr>
          <p:cNvSpPr>
            <a:spLocks noGrp="1" noChangeArrowheads="1"/>
          </p:cNvSpPr>
          <p:nvPr>
            <p:ph type="title"/>
          </p:nvPr>
        </p:nvSpPr>
        <p:spPr/>
        <p:txBody>
          <a:bodyPr/>
          <a:lstStyle/>
          <a:p>
            <a:r>
              <a:rPr lang="en-US" altLang="en-US"/>
              <a:t>2. Degradation or energy deposited quenches?</a:t>
            </a:r>
          </a:p>
        </p:txBody>
      </p:sp>
      <p:sp>
        <p:nvSpPr>
          <p:cNvPr id="12291" name="Rectangle 3">
            <a:extLst>
              <a:ext uri="{FF2B5EF4-FFF2-40B4-BE49-F238E27FC236}">
                <a16:creationId xmlns:a16="http://schemas.microsoft.com/office/drawing/2014/main" id="{96A0526E-F5C0-4375-B8A9-C99539C9F99D}"/>
              </a:ext>
            </a:extLst>
          </p:cNvPr>
          <p:cNvSpPr>
            <a:spLocks noGrp="1" noChangeArrowheads="1"/>
          </p:cNvSpPr>
          <p:nvPr>
            <p:ph type="body" idx="1"/>
          </p:nvPr>
        </p:nvSpPr>
        <p:spPr>
          <a:xfrm>
            <a:off x="266700" y="1190625"/>
            <a:ext cx="5029200" cy="5240338"/>
          </a:xfrm>
        </p:spPr>
        <p:txBody>
          <a:bodyPr>
            <a:normAutofit lnSpcReduction="10000"/>
          </a:bodyPr>
          <a:lstStyle/>
          <a:p>
            <a:pPr>
              <a:buFontTx/>
              <a:buBlip>
                <a:blip r:embed="rId2"/>
              </a:buBlip>
              <a:defRPr/>
            </a:pPr>
            <a:r>
              <a:rPr lang="en-US" altLang="en-US" dirty="0"/>
              <a:t>2) </a:t>
            </a:r>
            <a:r>
              <a:rPr lang="en-US" altLang="en-US" b="1" dirty="0">
                <a:solidFill>
                  <a:srgbClr val="FF0000"/>
                </a:solidFill>
              </a:rPr>
              <a:t>Ramp-rate dependence studies</a:t>
            </a:r>
          </a:p>
          <a:p>
            <a:pPr lvl="1">
              <a:buFontTx/>
              <a:buBlip>
                <a:blip r:embed="rId3"/>
              </a:buBlip>
              <a:defRPr/>
            </a:pPr>
            <a:r>
              <a:rPr lang="en-US" altLang="en-US" dirty="0"/>
              <a:t>Ramp-rate quenches are induced by AC losses. At high ramp rate, AC losses can dominate over the other quench causes.</a:t>
            </a:r>
          </a:p>
          <a:p>
            <a:pPr lvl="1">
              <a:buFontTx/>
              <a:buBlip>
                <a:blip r:embed="rId3"/>
              </a:buBlip>
              <a:defRPr/>
            </a:pPr>
            <a:r>
              <a:rPr lang="en-US" altLang="en-US" dirty="0"/>
              <a:t>A reduction of the ramp rate, and consequently of the AC losses, should produce, in the absence of other possible causes of premature quenches, a “smooth” increase of quench current to the conductor limit.</a:t>
            </a:r>
          </a:p>
          <a:p>
            <a:pPr lvl="1">
              <a:buFontTx/>
              <a:buBlip>
                <a:blip r:embed="rId3"/>
              </a:buBlip>
              <a:defRPr/>
            </a:pPr>
            <a:r>
              <a:rPr lang="en-US" altLang="en-US" dirty="0"/>
              <a:t>A sharp change in the quench current vs. ramp-rate curve can represent an indication of a magnet not limited by the conductor. </a:t>
            </a:r>
          </a:p>
        </p:txBody>
      </p:sp>
      <p:pic>
        <p:nvPicPr>
          <p:cNvPr id="14340" name="Picture 4">
            <a:extLst>
              <a:ext uri="{FF2B5EF4-FFF2-40B4-BE49-F238E27FC236}">
                <a16:creationId xmlns:a16="http://schemas.microsoft.com/office/drawing/2014/main" id="{459CCA0B-F0EC-4099-A9C3-337D71785C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506" r="16495" b="2386"/>
          <a:stretch>
            <a:fillRect/>
          </a:stretch>
        </p:blipFill>
        <p:spPr bwMode="auto">
          <a:xfrm>
            <a:off x="5503863" y="1198563"/>
            <a:ext cx="3436937"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pic>
      <p:pic>
        <p:nvPicPr>
          <p:cNvPr id="14341" name="Picture 5">
            <a:extLst>
              <a:ext uri="{FF2B5EF4-FFF2-40B4-BE49-F238E27FC236}">
                <a16:creationId xmlns:a16="http://schemas.microsoft.com/office/drawing/2014/main" id="{CC5A8CDC-B1F0-4A2A-BBAC-4354DC507D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068" r="16087" b="3346"/>
          <a:stretch>
            <a:fillRect/>
          </a:stretch>
        </p:blipFill>
        <p:spPr bwMode="auto">
          <a:xfrm>
            <a:off x="5967413" y="2463800"/>
            <a:ext cx="13589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RampRate-TQC-TQS-Normalized">
            <a:extLst>
              <a:ext uri="{FF2B5EF4-FFF2-40B4-BE49-F238E27FC236}">
                <a16:creationId xmlns:a16="http://schemas.microsoft.com/office/drawing/2014/main" id="{D946DD3D-9A57-4783-9F67-736EE85878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746" t="9395" r="8607" b="7925"/>
          <a:stretch>
            <a:fillRect/>
          </a:stretch>
        </p:blipFill>
        <p:spPr bwMode="auto">
          <a:xfrm>
            <a:off x="5505450" y="3998913"/>
            <a:ext cx="3409950" cy="24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Footer Placeholder 8">
            <a:extLst>
              <a:ext uri="{FF2B5EF4-FFF2-40B4-BE49-F238E27FC236}">
                <a16:creationId xmlns:a16="http://schemas.microsoft.com/office/drawing/2014/main" id="{084A3EFA-3F76-405B-950B-B36E0C97D9D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7"/>
              </a:buBlip>
              <a:defRPr>
                <a:solidFill>
                  <a:schemeClr val="tx1"/>
                </a:solidFill>
                <a:latin typeface="Book Antiqua" panose="02040602050305030304" pitchFamily="18" charset="0"/>
              </a:defRPr>
            </a:lvl3pPr>
            <a:lvl4pPr marL="1600200" indent="-228600">
              <a:spcBef>
                <a:spcPct val="20000"/>
              </a:spcBef>
              <a:buSzPct val="60000"/>
              <a:buBlip>
                <a:blip r:embed="rId8"/>
              </a:buBlip>
              <a:defRPr sz="1600">
                <a:solidFill>
                  <a:schemeClr val="tx1"/>
                </a:solidFill>
                <a:latin typeface="Book Antiqua" panose="02040602050305030304" pitchFamily="18" charset="0"/>
              </a:defRPr>
            </a:lvl4pPr>
            <a:lvl5pPr marL="2057400" indent="-228600">
              <a:spcBef>
                <a:spcPct val="20000"/>
              </a:spcBef>
              <a:buSzPct val="60000"/>
              <a:buBlip>
                <a:blip r:embed="rId9"/>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Degradation and training II</a:t>
            </a:r>
          </a:p>
        </p:txBody>
      </p:sp>
      <p:sp>
        <p:nvSpPr>
          <p:cNvPr id="14344" name="Date Placeholder 7">
            <a:extLst>
              <a:ext uri="{FF2B5EF4-FFF2-40B4-BE49-F238E27FC236}">
                <a16:creationId xmlns:a16="http://schemas.microsoft.com/office/drawing/2014/main" id="{BA732210-0A85-4D2D-89AC-27138E9CEE94}"/>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7"/>
              </a:buBlip>
              <a:defRPr>
                <a:solidFill>
                  <a:schemeClr val="tx1"/>
                </a:solidFill>
                <a:latin typeface="Book Antiqua" panose="02040602050305030304" pitchFamily="18" charset="0"/>
              </a:defRPr>
            </a:lvl3pPr>
            <a:lvl4pPr marL="1600200" indent="-228600">
              <a:spcBef>
                <a:spcPct val="20000"/>
              </a:spcBef>
              <a:buSzPct val="60000"/>
              <a:buBlip>
                <a:blip r:embed="rId8"/>
              </a:buBlip>
              <a:defRPr sz="1600">
                <a:solidFill>
                  <a:schemeClr val="tx1"/>
                </a:solidFill>
                <a:latin typeface="Book Antiqua" panose="02040602050305030304" pitchFamily="18" charset="0"/>
              </a:defRPr>
            </a:lvl4pPr>
            <a:lvl5pPr marL="2057400" indent="-228600">
              <a:spcBef>
                <a:spcPct val="20000"/>
              </a:spcBef>
              <a:buSzPct val="60000"/>
              <a:buBlip>
                <a:blip r:embed="rId9"/>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14345" name="Slide Number Placeholder 10">
            <a:extLst>
              <a:ext uri="{FF2B5EF4-FFF2-40B4-BE49-F238E27FC236}">
                <a16:creationId xmlns:a16="http://schemas.microsoft.com/office/drawing/2014/main" id="{769D3D2D-26ED-4ED3-B3F4-48E8FECBAB4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7"/>
              </a:buBlip>
              <a:defRPr>
                <a:solidFill>
                  <a:schemeClr val="tx1"/>
                </a:solidFill>
                <a:latin typeface="Book Antiqua" panose="02040602050305030304" pitchFamily="18" charset="0"/>
              </a:defRPr>
            </a:lvl3pPr>
            <a:lvl4pPr marL="1600200" indent="-228600">
              <a:spcBef>
                <a:spcPct val="20000"/>
              </a:spcBef>
              <a:buSzPct val="60000"/>
              <a:buBlip>
                <a:blip r:embed="rId8"/>
              </a:buBlip>
              <a:defRPr sz="1600">
                <a:solidFill>
                  <a:schemeClr val="tx1"/>
                </a:solidFill>
                <a:latin typeface="Book Antiqua" panose="02040602050305030304" pitchFamily="18" charset="0"/>
              </a:defRPr>
            </a:lvl4pPr>
            <a:lvl5pPr marL="2057400" indent="-228600">
              <a:spcBef>
                <a:spcPct val="20000"/>
              </a:spcBef>
              <a:buSzPct val="60000"/>
              <a:buBlip>
                <a:blip r:embed="rId9"/>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9"/>
              </a:buBlip>
              <a:defRPr sz="1600">
                <a:solidFill>
                  <a:schemeClr val="tx1"/>
                </a:solidFill>
                <a:latin typeface="Book Antiqua" panose="02040602050305030304" pitchFamily="18" charset="0"/>
              </a:defRPr>
            </a:lvl9pPr>
          </a:lstStyle>
          <a:p>
            <a:pPr>
              <a:spcBef>
                <a:spcPct val="0"/>
              </a:spcBef>
              <a:buSzTx/>
              <a:buFontTx/>
              <a:buNone/>
            </a:pPr>
            <a:fld id="{9925194D-EF26-4FDF-A1A2-A25A2312DA26}" type="slidenum">
              <a:rPr lang="en-US" altLang="en-US" sz="1000" smtClean="0">
                <a:solidFill>
                  <a:schemeClr val="accent1"/>
                </a:solidFill>
              </a:rPr>
              <a:pPr>
                <a:spcBef>
                  <a:spcPct val="0"/>
                </a:spcBef>
                <a:buSzTx/>
                <a:buFontTx/>
                <a:buNone/>
              </a:pPr>
              <a:t>8</a:t>
            </a:fld>
            <a:endParaRPr lang="en-US" altLang="en-US" sz="1000">
              <a:solidFill>
                <a:schemeClr val="accent1"/>
              </a:solidFill>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73D1031-11D5-4A45-A7CE-C2C461E71C1D}"/>
              </a:ext>
            </a:extLst>
          </p:cNvPr>
          <p:cNvSpPr>
            <a:spLocks noGrp="1" noChangeArrowheads="1"/>
          </p:cNvSpPr>
          <p:nvPr>
            <p:ph type="title"/>
          </p:nvPr>
        </p:nvSpPr>
        <p:spPr/>
        <p:txBody>
          <a:bodyPr/>
          <a:lstStyle/>
          <a:p>
            <a:r>
              <a:rPr lang="en-US" altLang="en-US"/>
              <a:t>2. Degradation or energy deposited quenches?</a:t>
            </a:r>
          </a:p>
        </p:txBody>
      </p:sp>
      <p:sp>
        <p:nvSpPr>
          <p:cNvPr id="15363" name="Rectangle 3">
            <a:extLst>
              <a:ext uri="{FF2B5EF4-FFF2-40B4-BE49-F238E27FC236}">
                <a16:creationId xmlns:a16="http://schemas.microsoft.com/office/drawing/2014/main" id="{E38BA629-5CA0-4589-AA24-9C74B0BEE62F}"/>
              </a:ext>
            </a:extLst>
          </p:cNvPr>
          <p:cNvSpPr>
            <a:spLocks noGrp="1" noChangeArrowheads="1"/>
          </p:cNvSpPr>
          <p:nvPr>
            <p:ph type="body" idx="1"/>
          </p:nvPr>
        </p:nvSpPr>
        <p:spPr>
          <a:xfrm>
            <a:off x="266700" y="1190625"/>
            <a:ext cx="8677275" cy="2674938"/>
          </a:xfrm>
        </p:spPr>
        <p:txBody>
          <a:bodyPr/>
          <a:lstStyle/>
          <a:p>
            <a:pPr>
              <a:buFontTx/>
              <a:buBlip>
                <a:blip r:embed="rId2"/>
              </a:buBlip>
            </a:pPr>
            <a:r>
              <a:rPr lang="en-US" altLang="en-US" sz="2000"/>
              <a:t>3) </a:t>
            </a:r>
            <a:r>
              <a:rPr lang="en-US" altLang="en-US" sz="2000" b="1">
                <a:solidFill>
                  <a:srgbClr val="FF0000"/>
                </a:solidFill>
              </a:rPr>
              <a:t>Voltage signal studies</a:t>
            </a:r>
          </a:p>
          <a:p>
            <a:pPr lvl="1">
              <a:buFontTx/>
              <a:buBlip>
                <a:blip r:embed="rId3"/>
              </a:buBlip>
            </a:pPr>
            <a:r>
              <a:rPr lang="en-US" altLang="en-US" sz="1800"/>
              <a:t>Quench have different voltage precursors. </a:t>
            </a:r>
          </a:p>
          <a:p>
            <a:pPr lvl="2">
              <a:buFontTx/>
              <a:buBlip>
                <a:blip r:embed="rId4"/>
              </a:buBlip>
            </a:pPr>
            <a:r>
              <a:rPr lang="en-US" altLang="en-US" sz="1600"/>
              <a:t>A motion or a flux jump generates a change in magnetic flux inside the winding.</a:t>
            </a:r>
          </a:p>
          <a:p>
            <a:pPr lvl="2">
              <a:buFontTx/>
              <a:buBlip>
                <a:blip r:embed="rId4"/>
              </a:buBlip>
            </a:pPr>
            <a:r>
              <a:rPr lang="en-US" altLang="en-US" sz="1600"/>
              <a:t>A variation of magnetic flux results in a voltage signal detected across the coil.</a:t>
            </a:r>
          </a:p>
          <a:p>
            <a:pPr lvl="1">
              <a:buFontTx/>
              <a:buBlip>
                <a:blip r:embed="rId3"/>
              </a:buBlip>
            </a:pPr>
            <a:r>
              <a:rPr lang="en-US" altLang="en-US" sz="1800"/>
              <a:t>Depending on the shape of the voltage signal, it is possible to identify </a:t>
            </a:r>
          </a:p>
          <a:p>
            <a:pPr lvl="2">
              <a:buFontTx/>
              <a:buBlip>
                <a:blip r:embed="rId4"/>
              </a:buBlip>
            </a:pPr>
            <a:r>
              <a:rPr lang="en-US" altLang="en-US" sz="1600"/>
              <a:t>Conductor limited quenches: slow, gradual resistive growth</a:t>
            </a:r>
          </a:p>
          <a:p>
            <a:pPr lvl="2">
              <a:buFontTx/>
              <a:buBlip>
                <a:blip r:embed="rId4"/>
              </a:buBlip>
            </a:pPr>
            <a:r>
              <a:rPr lang="en-US" altLang="en-US" sz="1600"/>
              <a:t>Flux jump induced quenches: low-frequency flux changes</a:t>
            </a:r>
          </a:p>
          <a:p>
            <a:pPr lvl="2">
              <a:buFontTx/>
              <a:buBlip>
                <a:blip r:embed="rId4"/>
              </a:buBlip>
            </a:pPr>
            <a:r>
              <a:rPr lang="en-US" altLang="en-US" sz="1600"/>
              <a:t>Motion induced quenches: acceleration-deceleration-ringing</a:t>
            </a:r>
          </a:p>
        </p:txBody>
      </p:sp>
      <p:pic>
        <p:nvPicPr>
          <p:cNvPr id="15364" name="Picture 4">
            <a:extLst>
              <a:ext uri="{FF2B5EF4-FFF2-40B4-BE49-F238E27FC236}">
                <a16:creationId xmlns:a16="http://schemas.microsoft.com/office/drawing/2014/main" id="{BA064819-815D-46E4-BCBE-47CC116172D9}"/>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738" y="3851275"/>
            <a:ext cx="289242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5365" name="Text Box 5">
            <a:extLst>
              <a:ext uri="{FF2B5EF4-FFF2-40B4-BE49-F238E27FC236}">
                <a16:creationId xmlns:a16="http://schemas.microsoft.com/office/drawing/2014/main" id="{7FEC6C91-135D-4DA8-AB65-2323DDCF74C7}"/>
              </a:ext>
            </a:extLst>
          </p:cNvPr>
          <p:cNvSpPr txBox="1">
            <a:spLocks noChangeArrowheads="1"/>
          </p:cNvSpPr>
          <p:nvPr/>
        </p:nvSpPr>
        <p:spPr bwMode="auto">
          <a:xfrm>
            <a:off x="566738" y="4140200"/>
            <a:ext cx="1370012" cy="24447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type="none" w="sm" len="sm"/>
                <a:tailEnd type="none" w="sm" len="sm"/>
              </a14:hiddenLine>
            </a:ext>
          </a:extLst>
        </p:spPr>
        <p:txBody>
          <a:bodyPr wrap="none" tIns="0" bIns="0"/>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6"/>
              </a:buBlip>
              <a:defRPr sz="1600">
                <a:solidFill>
                  <a:schemeClr val="tx1"/>
                </a:solidFill>
                <a:latin typeface="Book Antiqua" panose="02040602050305030304" pitchFamily="18" charset="0"/>
              </a:defRPr>
            </a:lvl4pPr>
            <a:lvl5pPr marL="2057400" indent="-228600">
              <a:spcBef>
                <a:spcPct val="20000"/>
              </a:spcBef>
              <a:buSzPct val="60000"/>
              <a:buBlip>
                <a:blip r:embed="rId7"/>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9pPr>
          </a:lstStyle>
          <a:p>
            <a:pPr algn="ctr" eaLnBrk="1" hangingPunct="1">
              <a:spcBef>
                <a:spcPct val="0"/>
              </a:spcBef>
              <a:buSzTx/>
              <a:buFontTx/>
              <a:buNone/>
            </a:pPr>
            <a:r>
              <a:rPr lang="en-US" altLang="en-US" sz="1400">
                <a:solidFill>
                  <a:schemeClr val="accent2"/>
                </a:solidFill>
                <a:latin typeface="Times New Roman" panose="02020603050405020304" pitchFamily="18" charset="0"/>
              </a:rPr>
              <a:t>Conductor limited</a:t>
            </a:r>
          </a:p>
        </p:txBody>
      </p:sp>
      <p:pic>
        <p:nvPicPr>
          <p:cNvPr id="15366" name="Picture 6">
            <a:extLst>
              <a:ext uri="{FF2B5EF4-FFF2-40B4-BE49-F238E27FC236}">
                <a16:creationId xmlns:a16="http://schemas.microsoft.com/office/drawing/2014/main" id="{E37ACA45-2FC9-4D09-9CF7-CAA42E7312ED}"/>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1063" y="3976688"/>
            <a:ext cx="274320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5367" name="Picture 7">
            <a:extLst>
              <a:ext uri="{FF2B5EF4-FFF2-40B4-BE49-F238E27FC236}">
                <a16:creationId xmlns:a16="http://schemas.microsoft.com/office/drawing/2014/main" id="{502E2619-A36A-4F98-9EE4-78E04AAB0F35}"/>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2525" y="3949700"/>
            <a:ext cx="2711450"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5368" name="Text Box 8">
            <a:extLst>
              <a:ext uri="{FF2B5EF4-FFF2-40B4-BE49-F238E27FC236}">
                <a16:creationId xmlns:a16="http://schemas.microsoft.com/office/drawing/2014/main" id="{802CC060-67BC-48EC-9E3E-01EE490526CA}"/>
              </a:ext>
            </a:extLst>
          </p:cNvPr>
          <p:cNvSpPr txBox="1">
            <a:spLocks noChangeArrowheads="1"/>
          </p:cNvSpPr>
          <p:nvPr/>
        </p:nvSpPr>
        <p:spPr bwMode="auto">
          <a:xfrm>
            <a:off x="3697288" y="4159250"/>
            <a:ext cx="769937" cy="212725"/>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6"/>
              </a:buBlip>
              <a:defRPr sz="1600">
                <a:solidFill>
                  <a:schemeClr val="tx1"/>
                </a:solidFill>
                <a:latin typeface="Book Antiqua" panose="02040602050305030304" pitchFamily="18" charset="0"/>
              </a:defRPr>
            </a:lvl4pPr>
            <a:lvl5pPr marL="2057400" indent="-228600">
              <a:spcBef>
                <a:spcPct val="20000"/>
              </a:spcBef>
              <a:buSzPct val="60000"/>
              <a:buBlip>
                <a:blip r:embed="rId7"/>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9pPr>
          </a:lstStyle>
          <a:p>
            <a:pPr eaLnBrk="1" hangingPunct="1">
              <a:spcBef>
                <a:spcPct val="0"/>
              </a:spcBef>
              <a:buSzTx/>
              <a:buFontTx/>
              <a:buNone/>
            </a:pPr>
            <a:r>
              <a:rPr lang="en-US" altLang="en-US" sz="1400">
                <a:solidFill>
                  <a:schemeClr val="accent2"/>
                </a:solidFill>
                <a:latin typeface="Times New Roman" panose="02020603050405020304" pitchFamily="18" charset="0"/>
              </a:rPr>
              <a:t>Flux-Jump</a:t>
            </a:r>
          </a:p>
        </p:txBody>
      </p:sp>
      <p:sp>
        <p:nvSpPr>
          <p:cNvPr id="15369" name="Text Box 9">
            <a:extLst>
              <a:ext uri="{FF2B5EF4-FFF2-40B4-BE49-F238E27FC236}">
                <a16:creationId xmlns:a16="http://schemas.microsoft.com/office/drawing/2014/main" id="{C9902FB0-402C-4712-BD70-11DE83C17B47}"/>
              </a:ext>
            </a:extLst>
          </p:cNvPr>
          <p:cNvSpPr txBox="1">
            <a:spLocks noChangeArrowheads="1"/>
          </p:cNvSpPr>
          <p:nvPr/>
        </p:nvSpPr>
        <p:spPr bwMode="auto">
          <a:xfrm>
            <a:off x="6535738" y="4157663"/>
            <a:ext cx="523875" cy="212725"/>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spAutoFit/>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6"/>
              </a:buBlip>
              <a:defRPr sz="1600">
                <a:solidFill>
                  <a:schemeClr val="tx1"/>
                </a:solidFill>
                <a:latin typeface="Book Antiqua" panose="02040602050305030304" pitchFamily="18" charset="0"/>
              </a:defRPr>
            </a:lvl4pPr>
            <a:lvl5pPr marL="2057400" indent="-228600">
              <a:spcBef>
                <a:spcPct val="20000"/>
              </a:spcBef>
              <a:buSzPct val="60000"/>
              <a:buBlip>
                <a:blip r:embed="rId7"/>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9pPr>
          </a:lstStyle>
          <a:p>
            <a:pPr eaLnBrk="1" hangingPunct="1">
              <a:spcBef>
                <a:spcPct val="0"/>
              </a:spcBef>
              <a:buSzTx/>
              <a:buFontTx/>
              <a:buNone/>
            </a:pPr>
            <a:r>
              <a:rPr lang="en-US" altLang="en-US" sz="1400">
                <a:solidFill>
                  <a:schemeClr val="accent2"/>
                </a:solidFill>
                <a:latin typeface="Times New Roman" panose="02020603050405020304" pitchFamily="18" charset="0"/>
              </a:rPr>
              <a:t>Motion</a:t>
            </a:r>
          </a:p>
        </p:txBody>
      </p:sp>
      <p:sp>
        <p:nvSpPr>
          <p:cNvPr id="15370" name="Footer Placeholder 11">
            <a:extLst>
              <a:ext uri="{FF2B5EF4-FFF2-40B4-BE49-F238E27FC236}">
                <a16:creationId xmlns:a16="http://schemas.microsoft.com/office/drawing/2014/main" id="{9D9FC930-55DE-4790-BA22-8953D678729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6"/>
              </a:buBlip>
              <a:defRPr sz="1600">
                <a:solidFill>
                  <a:schemeClr val="tx1"/>
                </a:solidFill>
                <a:latin typeface="Book Antiqua" panose="02040602050305030304" pitchFamily="18" charset="0"/>
              </a:defRPr>
            </a:lvl4pPr>
            <a:lvl5pPr marL="2057400" indent="-228600">
              <a:spcBef>
                <a:spcPct val="20000"/>
              </a:spcBef>
              <a:buSzPct val="60000"/>
              <a:buBlip>
                <a:blip r:embed="rId7"/>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Degradation and training II</a:t>
            </a:r>
          </a:p>
        </p:txBody>
      </p:sp>
      <p:sp>
        <p:nvSpPr>
          <p:cNvPr id="15371" name="Date Placeholder 10">
            <a:extLst>
              <a:ext uri="{FF2B5EF4-FFF2-40B4-BE49-F238E27FC236}">
                <a16:creationId xmlns:a16="http://schemas.microsoft.com/office/drawing/2014/main" id="{921E0409-F0C0-4E57-B143-7064D697AA0F}"/>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6"/>
              </a:buBlip>
              <a:defRPr sz="1600">
                <a:solidFill>
                  <a:schemeClr val="tx1"/>
                </a:solidFill>
                <a:latin typeface="Book Antiqua" panose="02040602050305030304" pitchFamily="18" charset="0"/>
              </a:defRPr>
            </a:lvl4pPr>
            <a:lvl5pPr marL="2057400" indent="-228600">
              <a:spcBef>
                <a:spcPct val="20000"/>
              </a:spcBef>
              <a:buSzPct val="60000"/>
              <a:buBlip>
                <a:blip r:embed="rId7"/>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9pPr>
          </a:lstStyle>
          <a:p>
            <a:pPr fontAlgn="base">
              <a:spcBef>
                <a:spcPct val="0"/>
              </a:spcBef>
              <a:spcAft>
                <a:spcPct val="0"/>
              </a:spcAft>
              <a:buSzTx/>
              <a:buFontTx/>
              <a:buNone/>
            </a:pPr>
            <a:r>
              <a:rPr lang="en-US" altLang="en-US" sz="1000">
                <a:solidFill>
                  <a:schemeClr val="accent1"/>
                </a:solidFill>
              </a:rPr>
              <a:t>Superconducting Accelerator Magnets, January 27-31, 2025</a:t>
            </a:r>
          </a:p>
        </p:txBody>
      </p:sp>
      <p:sp>
        <p:nvSpPr>
          <p:cNvPr id="15372" name="Slide Number Placeholder 13">
            <a:extLst>
              <a:ext uri="{FF2B5EF4-FFF2-40B4-BE49-F238E27FC236}">
                <a16:creationId xmlns:a16="http://schemas.microsoft.com/office/drawing/2014/main" id="{8BE69709-FD3F-4A47-A0BC-3B50D7E5E69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Blip>
                <a:blip r:embed="rId2"/>
              </a:buBlip>
              <a:defRPr sz="2400">
                <a:solidFill>
                  <a:schemeClr val="tx1"/>
                </a:solidFill>
                <a:latin typeface="Book Antiqua" panose="02040602050305030304" pitchFamily="18" charset="0"/>
              </a:defRPr>
            </a:lvl1pPr>
            <a:lvl2pPr marL="742950" indent="-285750">
              <a:spcBef>
                <a:spcPct val="20000"/>
              </a:spcBef>
              <a:buSzPct val="60000"/>
              <a:buBlip>
                <a:blip r:embed="rId3"/>
              </a:buBlip>
              <a:defRPr sz="2000">
                <a:solidFill>
                  <a:schemeClr val="tx1"/>
                </a:solidFill>
                <a:latin typeface="Book Antiqua" panose="02040602050305030304" pitchFamily="18" charset="0"/>
              </a:defRPr>
            </a:lvl2pPr>
            <a:lvl3pPr marL="1143000" indent="-228600">
              <a:spcBef>
                <a:spcPct val="20000"/>
              </a:spcBef>
              <a:buSzPct val="60000"/>
              <a:buBlip>
                <a:blip r:embed="rId4"/>
              </a:buBlip>
              <a:defRPr>
                <a:solidFill>
                  <a:schemeClr val="tx1"/>
                </a:solidFill>
                <a:latin typeface="Book Antiqua" panose="02040602050305030304" pitchFamily="18" charset="0"/>
              </a:defRPr>
            </a:lvl3pPr>
            <a:lvl4pPr marL="1600200" indent="-228600">
              <a:spcBef>
                <a:spcPct val="20000"/>
              </a:spcBef>
              <a:buSzPct val="60000"/>
              <a:buBlip>
                <a:blip r:embed="rId6"/>
              </a:buBlip>
              <a:defRPr sz="1600">
                <a:solidFill>
                  <a:schemeClr val="tx1"/>
                </a:solidFill>
                <a:latin typeface="Book Antiqua" panose="02040602050305030304" pitchFamily="18" charset="0"/>
              </a:defRPr>
            </a:lvl4pPr>
            <a:lvl5pPr marL="2057400" indent="-228600">
              <a:spcBef>
                <a:spcPct val="20000"/>
              </a:spcBef>
              <a:buSzPct val="60000"/>
              <a:buBlip>
                <a:blip r:embed="rId7"/>
              </a:buBlip>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SzPct val="60000"/>
              <a:buBlip>
                <a:blip r:embed="rId7"/>
              </a:buBlip>
              <a:defRPr sz="1600">
                <a:solidFill>
                  <a:schemeClr val="tx1"/>
                </a:solidFill>
                <a:latin typeface="Book Antiqua" panose="02040602050305030304" pitchFamily="18" charset="0"/>
              </a:defRPr>
            </a:lvl9pPr>
          </a:lstStyle>
          <a:p>
            <a:pPr>
              <a:spcBef>
                <a:spcPct val="0"/>
              </a:spcBef>
              <a:buSzTx/>
              <a:buFontTx/>
              <a:buNone/>
            </a:pPr>
            <a:fld id="{7E1A4DF3-1BF1-4241-8EFA-DEDA783D5BBB}" type="slidenum">
              <a:rPr lang="en-US" altLang="en-US" sz="1000" smtClean="0">
                <a:solidFill>
                  <a:schemeClr val="accent1"/>
                </a:solidFill>
              </a:rPr>
              <a:pPr>
                <a:spcBef>
                  <a:spcPct val="0"/>
                </a:spcBef>
                <a:buSzTx/>
                <a:buFontTx/>
                <a:buNone/>
              </a:pPr>
              <a:t>9</a:t>
            </a:fld>
            <a:endParaRPr lang="en-US" altLang="en-US" sz="1000">
              <a:solidFill>
                <a:schemeClr val="accent1"/>
              </a:solidFill>
            </a:endParaRP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18936</TotalTime>
  <Words>4404</Words>
  <Application>Microsoft Office PowerPoint</Application>
  <PresentationFormat>On-screen Show (4:3)</PresentationFormat>
  <Paragraphs>530</Paragraphs>
  <Slides>68</Slides>
  <Notes>2</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68</vt:i4>
      </vt:variant>
    </vt:vector>
  </HeadingPairs>
  <TitlesOfParts>
    <vt:vector size="79" baseType="lpstr">
      <vt:lpstr>Arial</vt:lpstr>
      <vt:lpstr>Book Antiqua</vt:lpstr>
      <vt:lpstr>Calibri</vt:lpstr>
      <vt:lpstr>Calibri Light</vt:lpstr>
      <vt:lpstr>Georgia</vt:lpstr>
      <vt:lpstr>inherit</vt:lpstr>
      <vt:lpstr>Symbol</vt:lpstr>
      <vt:lpstr>Times New Roman</vt:lpstr>
      <vt:lpstr>Office Theme</vt:lpstr>
      <vt:lpstr>1_Office Theme</vt:lpstr>
      <vt:lpstr>Equation</vt:lpstr>
      <vt:lpstr>Unit 18  Degradation and training Chapter II</vt:lpstr>
      <vt:lpstr>Outline</vt:lpstr>
      <vt:lpstr>References</vt:lpstr>
      <vt:lpstr>1. Introduction</vt:lpstr>
      <vt:lpstr>2. Degradation or energy deposited quenches?</vt:lpstr>
      <vt:lpstr>2. Degradation or energy deposited quenches?</vt:lpstr>
      <vt:lpstr>2. Degradation or energy deposited quenches?</vt:lpstr>
      <vt:lpstr>2. Degradation or energy deposited quenches?</vt:lpstr>
      <vt:lpstr>2. Degradation or energy deposited quenches?</vt:lpstr>
      <vt:lpstr>Outline</vt:lpstr>
      <vt:lpstr>3. Training</vt:lpstr>
      <vt:lpstr>3. Training Definition</vt:lpstr>
      <vt:lpstr>3. Training  Causes</vt:lpstr>
      <vt:lpstr>Outline</vt:lpstr>
      <vt:lpstr>4. Frictional motion</vt:lpstr>
      <vt:lpstr>4. Frictional motion</vt:lpstr>
      <vt:lpstr>4. Frictional motion</vt:lpstr>
      <vt:lpstr>4. Frictional motion</vt:lpstr>
      <vt:lpstr>4. Frictional motion</vt:lpstr>
      <vt:lpstr>4. Frictional motion</vt:lpstr>
      <vt:lpstr>4. Frictional motion</vt:lpstr>
      <vt:lpstr>4. Frictional motion</vt:lpstr>
      <vt:lpstr>4. Frictional motion</vt:lpstr>
      <vt:lpstr>4. Frictional motion</vt:lpstr>
      <vt:lpstr>Outline</vt:lpstr>
      <vt:lpstr>5. Epoxy failures</vt:lpstr>
      <vt:lpstr>5. Epoxy failures</vt:lpstr>
      <vt:lpstr>5. Epoxy failures</vt:lpstr>
      <vt:lpstr>Outline</vt:lpstr>
      <vt:lpstr>6. Overview of quench performances  Tevatron dipole magnets</vt:lpstr>
      <vt:lpstr>6. Overview of quench performances  HERA dipole magnets</vt:lpstr>
      <vt:lpstr>6. Overview of quench performances  SSC dipole magnets</vt:lpstr>
      <vt:lpstr>6. Overview of quench performances  RHIC dipole magnets</vt:lpstr>
      <vt:lpstr>6. Overview of quench performances D20</vt:lpstr>
      <vt:lpstr>MQXFS01 test First test of HiLumi Nb3Sn IR quadrupole </vt:lpstr>
      <vt:lpstr>MQXFS01 test First test of HiLumi Nb3Sn IR quadrupole </vt:lpstr>
      <vt:lpstr>MQXFS01 test First test of HiLumi Nb3Sn IR quadrupole </vt:lpstr>
      <vt:lpstr>MQXFS01 test First test of HiLumi Nb3Sn IR quadrupole </vt:lpstr>
      <vt:lpstr>MQXFS01 test First test of HiLumi Nb3Sn IR quadrupole </vt:lpstr>
      <vt:lpstr>MQXFS01 test First test of HiLumi Nb3Sn IR quadrupole </vt:lpstr>
      <vt:lpstr>MQXFS01 test First test of HiLumi Nb3Sn IR quadrupole </vt:lpstr>
      <vt:lpstr>MQXFS01 test First test of HiLumi Nb3Sn IR quadrupole </vt:lpstr>
      <vt:lpstr>MQXFS01 test First test of HiLumi Nb3Sn IR quadrupole </vt:lpstr>
      <vt:lpstr>MQXFS01 test First test of HiLumi Nb3Sn IR quadrupole </vt:lpstr>
      <vt:lpstr>MQXFS01 test First test of HiLumi Nb3Sn IR quadrupole </vt:lpstr>
      <vt:lpstr>MQXFS01 test First test of HiLumi Nb3Sn IR quadrupole </vt:lpstr>
      <vt:lpstr>MQXFS01 test First test of HiLumi Nb3Sn IR quadrupole </vt:lpstr>
      <vt:lpstr>MQXFS01 test First test of HiLumi Nb3Sn IR quadrupole </vt:lpstr>
      <vt:lpstr>MQXFS01 test First test of HiLumi Nb3Sn IR quadrupole </vt:lpstr>
      <vt:lpstr>MQXFS01 test First test of HiLumi Nb3Sn IR quadrupole </vt:lpstr>
      <vt:lpstr>MQXFS01 test First test of HiLumi Nb3Sn IR quadrupole </vt:lpstr>
      <vt:lpstr>MQXFS01 test First test of HiLumi Nb3Sn IR quadrupole </vt:lpstr>
      <vt:lpstr>MQXFS01 test First test of HiLumi Nb3Sn IR quadrupole </vt:lpstr>
      <vt:lpstr>MQXFS01 test First test of HiLumi Nb3Sn IR quadrupole </vt:lpstr>
      <vt:lpstr>Detraining…degradation</vt:lpstr>
      <vt:lpstr>Erratic training…..loss of memory</vt:lpstr>
      <vt:lpstr>Erratic training…..loss of memory…but significant improvement with wax</vt:lpstr>
      <vt:lpstr>Quench and protection Training of LHC sectors to 6.5 TeV</vt:lpstr>
      <vt:lpstr>Quench and protection Training of LHC sectors to 6.8 TeV</vt:lpstr>
      <vt:lpstr>7. Conclusions</vt:lpstr>
      <vt:lpstr>Appendix</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Lawrence Berkeley National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PFerracin</dc:creator>
  <cp:lastModifiedBy>Paolo Ferracin</cp:lastModifiedBy>
  <cp:revision>503</cp:revision>
  <dcterms:created xsi:type="dcterms:W3CDTF">2009-03-14T19:19:23Z</dcterms:created>
  <dcterms:modified xsi:type="dcterms:W3CDTF">2025-01-30T02:55:51Z</dcterms:modified>
</cp:coreProperties>
</file>