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1014" r:id="rId3"/>
    <p:sldId id="1011" r:id="rId4"/>
    <p:sldId id="1015" r:id="rId5"/>
    <p:sldId id="101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65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7273BAE-7FCB-45F2-BB16-B434C4E727D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96D2CE-0A28-4021-996C-4DF3831B52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2AD2E16-B5DB-4895-AA26-2C01C337CF13}" type="datetimeFigureOut">
              <a:rPr lang="en-US"/>
              <a:pPr>
                <a:defRPr/>
              </a:pPr>
              <a:t>1/29/2025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CD5916-C6E8-4145-9EC6-207459B6103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EC1766-F67F-4B7B-A37C-E7FEDC2FAA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9B8CBF2-AD7E-419F-99E9-3863C1E089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0FDC110-FFF6-45EB-9C3E-F0839C70E51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A301DB-375A-486E-8465-49673C73AED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B370814-20A3-487C-90F7-3149B85425B9}" type="datetimeFigureOut">
              <a:rPr lang="en-US"/>
              <a:pPr>
                <a:defRPr/>
              </a:pPr>
              <a:t>1/29/2025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6320420-5641-428F-B547-4AEBFF418FD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1D9ED24-019F-4AA4-9F9D-B229623348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1F2784-D5E4-41C6-8781-57FAE339878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A84825-8E71-4570-9A88-D6397218FC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D762E99-4311-4D89-823E-E0B19F0CC7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gif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200025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C8A97-20EE-406C-92BB-320803D1F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Superconducting Accelerator Magnets, January 27–31,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0F88F-966B-4703-BD8E-15265F70C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22. Wrap-up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258A2-4D0A-4DF5-AE6D-740ECD619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8DE0-8743-44CB-A92E-34F80D7871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804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49096-E6E2-48D8-84D4-55EADE4F6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Superconducting Accelerator Magnets, January 27–31,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126DE-ED6E-453D-A0CB-A81D0C736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22. Wrap-up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F26C4-3FE6-447F-BBBB-9926B89B4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B66C2-00AD-457F-BF7E-6425BE60AA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827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49FC4-4873-4E1A-ADF4-2B9CBD302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Superconducting Accelerator Magnets, January 27–31,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DE701-C251-467A-8736-FAD4D9858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22. Wrap-up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2CE3E-3376-4A9E-BE70-20DC84D7D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33118-0D77-44A3-BC43-4B0832893F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3759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60000"/>
              <a:buFontTx/>
              <a:buBlip>
                <a:blip r:embed="rId2"/>
              </a:buBlip>
              <a:defRPr/>
            </a:lvl1pPr>
            <a:lvl2pPr>
              <a:buSzPct val="60000"/>
              <a:buFontTx/>
              <a:buBlip>
                <a:blip r:embed="rId3"/>
              </a:buBlip>
              <a:defRPr/>
            </a:lvl2pPr>
            <a:lvl3pPr>
              <a:buSzPct val="60000"/>
              <a:buFontTx/>
              <a:buBlip>
                <a:blip r:embed="rId4"/>
              </a:buBlip>
              <a:defRPr/>
            </a:lvl3pPr>
            <a:lvl4pPr>
              <a:buSzPct val="60000"/>
              <a:buFontTx/>
              <a:buBlip>
                <a:blip r:embed="rId5"/>
              </a:buBlip>
              <a:defRPr/>
            </a:lvl4pPr>
            <a:lvl5pPr>
              <a:buSzPct val="60000"/>
              <a:buFontTx/>
              <a:buBlip>
                <a:blip r:embed="rId6"/>
              </a:buBlip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CD1B2B-1A6A-4D82-AC7C-D4AB5758B7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2400" y="6553200"/>
            <a:ext cx="35814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Superconducting Accelerator Magnets, January 27–31,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14D76-F5AC-4D4C-8A88-E003C11D4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22. Wrap-up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FEA14-0386-41E4-816D-5FB92AA5B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05AEE-983E-4FBE-ADC2-AE9D5815AD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7313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62D7A-0084-436B-941F-E4FED8BBD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Superconducting Accelerator Magnets, January 27–31,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748E0-F668-49F2-96D8-E1E60819A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22. Wrap-up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4E41D-01EE-4004-B13D-BE8ABD276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2880B-A4C0-4285-A38F-34C36B1B5E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5966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143000"/>
            <a:ext cx="4343400" cy="5334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343400" cy="5334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619FE-62A9-4277-A012-4117A6837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Superconducting Accelerator Magnets, January 27–31,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870B94-36E2-41E7-A44B-5C71B6F40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22. Wrap-up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72B9F5-4AAE-46E6-8EB3-333ED0104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02085-2DBD-44AA-B4D7-16CEE7F98E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4471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43001"/>
            <a:ext cx="4344988" cy="762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1981200"/>
            <a:ext cx="4344988" cy="4495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1"/>
            <a:ext cx="4346575" cy="762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81200"/>
            <a:ext cx="4346575" cy="4495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BB55FF-9EBF-44D6-AEC9-9AB1C4DEF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Superconducting Accelerator Magnets, January 27–31, 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50769E-93E1-43DA-B573-32BCBF20F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22. Wrap-up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FA1F6D-86C8-4CAF-A8D8-9C5666ED9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97FA-2AA5-4F31-B2CB-62AA350190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1693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0AFFC0-869B-4E00-BD41-215888638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Superconducting Accelerator Magnets, January 27–31, 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6609CF-C07C-4C25-A06E-5E7525935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22. Wrap-up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84084-985A-4944-A468-A5A72AB1D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99846-E9DE-4E17-BB1E-FED096A48A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4112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0A5D58-10F2-4733-ABD2-4B0058685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Superconducting Accelerator Magnets, January 27–31, 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322F07-425A-4AB1-829D-95CBBD6E2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22. Wrap-up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8DAC-66AF-48B3-B8E8-0E0DBC3B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51941-ABA1-4CFB-AD58-4CFD77AD8B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34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094046-784A-4FD2-981F-FB042061D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Superconducting Accelerator Magnets, January 27–31,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1085EA-319F-41B7-8C21-89DBD2AF6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22. Wrap-up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18C0C6-1A3D-4319-8B09-C66D0FC24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D8CE0-0CA4-4290-BF44-2D4E21B0BB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3032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A0AC26-CCF2-4BB3-99AF-15006FF16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Superconducting Accelerator Magnets, January 27–31,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995201-7853-431F-88C3-2C04BAC9D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22. Wrap-up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1CF7B4-8EDA-46D9-8543-2B08EAE05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E1470-4639-4179-9983-FE242EB26F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6501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>
            <a:extLst>
              <a:ext uri="{FF2B5EF4-FFF2-40B4-BE49-F238E27FC236}">
                <a16:creationId xmlns:a16="http://schemas.microsoft.com/office/drawing/2014/main" id="{F073CF53-1BAB-411F-9113-07B7A33008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52400" y="1143000"/>
            <a:ext cx="88392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EE951-E897-4DE6-8A27-5BC42FFE8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2399" y="6543675"/>
            <a:ext cx="3581401" cy="222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accent1"/>
                </a:solidFill>
                <a:latin typeface="Book Antiqua" pitchFamily="18" charset="0"/>
              </a:defRPr>
            </a:lvl1pPr>
          </a:lstStyle>
          <a:p>
            <a:pPr>
              <a:defRPr/>
            </a:pPr>
            <a:r>
              <a:rPr lang="en-US"/>
              <a:t>Superconducting Accelerator Magnets, January 27–31,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377A3-D0BE-420F-9AEE-C79D3672AA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33800" y="6535738"/>
            <a:ext cx="4675188" cy="2349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accent1"/>
                </a:solidFill>
                <a:latin typeface="Book Antiqua" pitchFamily="18" charset="0"/>
              </a:defRPr>
            </a:lvl1pPr>
          </a:lstStyle>
          <a:p>
            <a:pPr>
              <a:defRPr/>
            </a:pPr>
            <a:r>
              <a:rPr lang="en-US"/>
              <a:t>22. Wrap-up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8135F3-4DB7-4469-B2ED-8148BCA9E7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37325"/>
            <a:ext cx="457200" cy="231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accent1"/>
                </a:solidFill>
                <a:latin typeface="Book Antiqua" panose="02040602050305030304" pitchFamily="18" charset="0"/>
              </a:defRPr>
            </a:lvl1pPr>
          </a:lstStyle>
          <a:p>
            <a:pPr>
              <a:defRPr/>
            </a:pPr>
            <a:fld id="{3A59C8B9-E75D-463F-9B33-5112E9E804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0" name="Rectangle 2">
            <a:extLst>
              <a:ext uri="{FF2B5EF4-FFF2-40B4-BE49-F238E27FC236}">
                <a16:creationId xmlns:a16="http://schemas.microsoft.com/office/drawing/2014/main" id="{DD82DE46-29E1-49D5-AB57-6D96F5ECD30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1060450"/>
          </a:xfrm>
          <a:prstGeom prst="rect">
            <a:avLst/>
          </a:prstGeom>
          <a:solidFill>
            <a:srgbClr val="1F33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en-US">
              <a:latin typeface="Calibri" pitchFamily="34" charset="0"/>
            </a:endParaRPr>
          </a:p>
        </p:txBody>
      </p:sp>
      <p:pic>
        <p:nvPicPr>
          <p:cNvPr id="1031" name="Picture 13">
            <a:extLst>
              <a:ext uri="{FF2B5EF4-FFF2-40B4-BE49-F238E27FC236}">
                <a16:creationId xmlns:a16="http://schemas.microsoft.com/office/drawing/2014/main" id="{AD2D793A-132B-45AE-A017-6BEA6C0963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0" b="1387"/>
          <a:stretch>
            <a:fillRect/>
          </a:stretch>
        </p:blipFill>
        <p:spPr bwMode="auto">
          <a:xfrm>
            <a:off x="8556625" y="469900"/>
            <a:ext cx="536575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4" descr="uspas">
            <a:extLst>
              <a:ext uri="{FF2B5EF4-FFF2-40B4-BE49-F238E27FC236}">
                <a16:creationId xmlns:a16="http://schemas.microsoft.com/office/drawing/2014/main" id="{EFCE8C30-6DA6-44BD-B620-7855BF72DB1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103188"/>
            <a:ext cx="7239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4" descr="logo_blue3">
            <a:extLst>
              <a:ext uri="{FF2B5EF4-FFF2-40B4-BE49-F238E27FC236}">
                <a16:creationId xmlns:a16="http://schemas.microsoft.com/office/drawing/2014/main" id="{F7D7539E-E9AC-4E5E-A4AD-8D2CF1555F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29" b="18542"/>
          <a:stretch>
            <a:fillRect/>
          </a:stretch>
        </p:blipFill>
        <p:spPr bwMode="auto">
          <a:xfrm>
            <a:off x="8556625" y="47625"/>
            <a:ext cx="55721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itle Placeholder 1">
            <a:extLst>
              <a:ext uri="{FF2B5EF4-FFF2-40B4-BE49-F238E27FC236}">
                <a16:creationId xmlns:a16="http://schemas.microsoft.com/office/drawing/2014/main" id="{071ACED0-7AD3-4AF6-84E9-874E34DDC5D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0"/>
            <a:ext cx="7696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9" r:id="rId1"/>
    <p:sldLayoutId id="2147484090" r:id="rId2"/>
    <p:sldLayoutId id="2147484091" r:id="rId3"/>
    <p:sldLayoutId id="2147484092" r:id="rId4"/>
    <p:sldLayoutId id="2147484093" r:id="rId5"/>
    <p:sldLayoutId id="2147484094" r:id="rId6"/>
    <p:sldLayoutId id="2147484095" r:id="rId7"/>
    <p:sldLayoutId id="2147484096" r:id="rId8"/>
    <p:sldLayoutId id="2147484097" r:id="rId9"/>
    <p:sldLayoutId id="2147484098" r:id="rId10"/>
    <p:sldLayoutId id="214748409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bg1"/>
          </a:solidFill>
          <a:latin typeface="Book Antiqua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6"/>
        </a:buBlip>
        <a:defRPr sz="2400" kern="1200">
          <a:solidFill>
            <a:schemeClr val="tx1"/>
          </a:solidFill>
          <a:latin typeface="Book Antiqua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7"/>
        </a:buBlip>
        <a:defRPr sz="2000" kern="1200">
          <a:solidFill>
            <a:schemeClr val="tx1"/>
          </a:solidFill>
          <a:latin typeface="Book Antiqua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8"/>
        </a:buBlip>
        <a:defRPr kern="1200">
          <a:solidFill>
            <a:schemeClr val="tx1"/>
          </a:solidFill>
          <a:latin typeface="Book Antiqua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9"/>
        </a:buBlip>
        <a:defRPr sz="1600" kern="1200">
          <a:solidFill>
            <a:schemeClr val="tx1"/>
          </a:solidFill>
          <a:latin typeface="Book Antiqua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20"/>
        </a:buBlip>
        <a:defRPr sz="1600" kern="1200">
          <a:solidFill>
            <a:schemeClr val="tx1"/>
          </a:solidFill>
          <a:latin typeface="Book Antiqu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20.jpeg"/><Relationship Id="rId3" Type="http://schemas.openxmlformats.org/officeDocument/2006/relationships/image" Target="../media/image5.png"/><Relationship Id="rId7" Type="http://schemas.openxmlformats.org/officeDocument/2006/relationships/image" Target="../media/image14.jpeg"/><Relationship Id="rId12" Type="http://schemas.openxmlformats.org/officeDocument/2006/relationships/image" Target="../media/image1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8.jpeg"/><Relationship Id="rId5" Type="http://schemas.openxmlformats.org/officeDocument/2006/relationships/image" Target="../media/image7.png"/><Relationship Id="rId10" Type="http://schemas.openxmlformats.org/officeDocument/2006/relationships/image" Target="../media/image17.png"/><Relationship Id="rId4" Type="http://schemas.openxmlformats.org/officeDocument/2006/relationships/image" Target="../media/image6.png"/><Relationship Id="rId9" Type="http://schemas.openxmlformats.org/officeDocument/2006/relationships/image" Target="../media/image16.png"/><Relationship Id="rId14" Type="http://schemas.openxmlformats.org/officeDocument/2006/relationships/image" Target="../media/image2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5.png"/><Relationship Id="rId7" Type="http://schemas.openxmlformats.org/officeDocument/2006/relationships/image" Target="../media/image2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26.jpeg"/><Relationship Id="rId5" Type="http://schemas.openxmlformats.org/officeDocument/2006/relationships/image" Target="../media/image7.png"/><Relationship Id="rId10" Type="http://schemas.openxmlformats.org/officeDocument/2006/relationships/image" Target="../media/image25.jpeg"/><Relationship Id="rId4" Type="http://schemas.openxmlformats.org/officeDocument/2006/relationships/image" Target="../media/image6.png"/><Relationship Id="rId9" Type="http://schemas.openxmlformats.org/officeDocument/2006/relationships/image" Target="../media/image2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3" Type="http://schemas.openxmlformats.org/officeDocument/2006/relationships/image" Target="../media/image5.png"/><Relationship Id="rId7" Type="http://schemas.openxmlformats.org/officeDocument/2006/relationships/image" Target="../media/image2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jpeg"/><Relationship Id="rId3" Type="http://schemas.openxmlformats.org/officeDocument/2006/relationships/image" Target="../media/image5.png"/><Relationship Id="rId7" Type="http://schemas.openxmlformats.org/officeDocument/2006/relationships/image" Target="../media/image3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E082C870-EA53-4A49-AB54-8A8300E11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000250"/>
          </a:xfrm>
        </p:spPr>
        <p:txBody>
          <a:bodyPr/>
          <a:lstStyle/>
          <a:p>
            <a:pPr eaLnBrk="1" hangingPunct="1"/>
            <a:r>
              <a:rPr lang="en-US" altLang="en-US" dirty="0"/>
              <a:t>Unit 22</a:t>
            </a:r>
            <a:br>
              <a:rPr lang="en-US" altLang="en-US" dirty="0"/>
            </a:br>
            <a:r>
              <a:rPr lang="en-US" altLang="en-US" dirty="0"/>
              <a:t>Superconducting Accelerator Magnets:</a:t>
            </a:r>
            <a:br>
              <a:rPr lang="en-US" altLang="en-US" dirty="0"/>
            </a:br>
            <a:r>
              <a:rPr lang="en-US" altLang="en-US" dirty="0"/>
              <a:t>Wrap-up</a:t>
            </a:r>
          </a:p>
        </p:txBody>
      </p:sp>
      <p:sp>
        <p:nvSpPr>
          <p:cNvPr id="15363" name="Subtitle 2">
            <a:extLst>
              <a:ext uri="{FF2B5EF4-FFF2-40B4-BE49-F238E27FC236}">
                <a16:creationId xmlns:a16="http://schemas.microsoft.com/office/drawing/2014/main" id="{AF444F9A-F863-4BCE-B499-D9AB87E024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3511216"/>
            <a:ext cx="8077200" cy="1752600"/>
          </a:xfrm>
        </p:spPr>
        <p:txBody>
          <a:bodyPr/>
          <a:lstStyle/>
          <a:p>
            <a:pPr eaLnBrk="1" hangingPunct="1"/>
            <a:r>
              <a:rPr lang="en-US" altLang="en-US" b="1" u="sng" dirty="0">
                <a:solidFill>
                  <a:schemeClr val="accent1"/>
                </a:solidFill>
              </a:rPr>
              <a:t>Paolo Ferracin, </a:t>
            </a:r>
            <a:r>
              <a:rPr lang="en-US" altLang="en-US" b="1" u="sng" dirty="0">
                <a:solidFill>
                  <a:srgbClr val="00B050"/>
                </a:solidFill>
              </a:rPr>
              <a:t>Soren Prestemon, </a:t>
            </a:r>
            <a:r>
              <a:rPr lang="en-US" altLang="en-US" b="1" u="sng" dirty="0">
                <a:solidFill>
                  <a:srgbClr val="FF0000"/>
                </a:solidFill>
              </a:rPr>
              <a:t>Maxim </a:t>
            </a:r>
            <a:r>
              <a:rPr lang="en-US" altLang="en-US" b="1" u="sng" dirty="0" err="1">
                <a:solidFill>
                  <a:srgbClr val="FF0000"/>
                </a:solidFill>
              </a:rPr>
              <a:t>Marchevsky</a:t>
            </a:r>
            <a:endParaRPr lang="en-US" altLang="en-US" b="1" u="sng" dirty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z="1700" dirty="0"/>
              <a:t>Lawrence Berkeley National Laboratory (LBNL)</a:t>
            </a:r>
          </a:p>
          <a:p>
            <a:pPr eaLnBrk="1" hangingPunct="1"/>
            <a:r>
              <a:rPr lang="en-US" altLang="en-US" b="1" u="sng" dirty="0"/>
              <a:t>Ezio Todesco</a:t>
            </a:r>
            <a:endParaRPr lang="en-US" altLang="en-US" b="1" u="sng" dirty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z="1700" dirty="0"/>
              <a:t>European Organization for Nuclear Research (CERN)</a:t>
            </a:r>
            <a:endParaRPr lang="en-US" altLang="en-US" b="1" u="sng" dirty="0"/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>
            <a:extLst>
              <a:ext uri="{FF2B5EF4-FFF2-40B4-BE49-F238E27FC236}">
                <a16:creationId xmlns:a16="http://schemas.microsoft.com/office/drawing/2014/main" id="{00171B2B-2639-4A8E-B03B-862CC618F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72707" name="Content Placeholder 2">
            <a:extLst>
              <a:ext uri="{FF2B5EF4-FFF2-40B4-BE49-F238E27FC236}">
                <a16:creationId xmlns:a16="http://schemas.microsoft.com/office/drawing/2014/main" id="{2F580376-DBA5-46AB-AEC5-20278AD91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750218"/>
            <a:ext cx="8839200" cy="592138"/>
          </a:xfrm>
        </p:spPr>
        <p:txBody>
          <a:bodyPr/>
          <a:lstStyle/>
          <a:p>
            <a:pPr>
              <a:buFontTx/>
              <a:buBlip>
                <a:blip r:embed="rId2"/>
              </a:buBlip>
            </a:pPr>
            <a:r>
              <a:rPr lang="en-GB" altLang="en-US" b="1" dirty="0">
                <a:solidFill>
                  <a:srgbClr val="FF0000"/>
                </a:solidFill>
              </a:rPr>
              <a:t>Particle accelerators and superconductors</a:t>
            </a:r>
          </a:p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chemeClr val="accent1"/>
              </a:solidFill>
            </a:endParaRPr>
          </a:p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chemeClr val="accent1"/>
              </a:solidFill>
            </a:endParaRPr>
          </a:p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chemeClr val="accent1"/>
              </a:solidFill>
            </a:endParaRPr>
          </a:p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chemeClr val="accent1"/>
              </a:solidFill>
            </a:endParaRPr>
          </a:p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chemeClr val="accent1"/>
              </a:solidFill>
            </a:endParaRPr>
          </a:p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chemeClr val="accent1"/>
              </a:solidFill>
            </a:endParaRPr>
          </a:p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chemeClr val="accent1"/>
              </a:solidFill>
            </a:endParaRPr>
          </a:p>
        </p:txBody>
      </p:sp>
      <p:sp>
        <p:nvSpPr>
          <p:cNvPr id="72708" name="Date Placeholder 3">
            <a:extLst>
              <a:ext uri="{FF2B5EF4-FFF2-40B4-BE49-F238E27FC236}">
                <a16:creationId xmlns:a16="http://schemas.microsoft.com/office/drawing/2014/main" id="{A6CFCCFA-B410-4779-BE97-D9B89105467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2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2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2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Superconducting Accelerator Magnets, January 27–31, 2025</a:t>
            </a:r>
          </a:p>
        </p:txBody>
      </p:sp>
      <p:sp>
        <p:nvSpPr>
          <p:cNvPr id="72709" name="Footer Placeholder 4">
            <a:extLst>
              <a:ext uri="{FF2B5EF4-FFF2-40B4-BE49-F238E27FC236}">
                <a16:creationId xmlns:a16="http://schemas.microsoft.com/office/drawing/2014/main" id="{EECEB9E0-BD39-4B48-A7A7-A9997EC81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2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2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2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GB" altLang="en-US" sz="1000">
                <a:solidFill>
                  <a:schemeClr val="accent1"/>
                </a:solidFill>
              </a:rPr>
              <a:t>22. Wrap-up</a:t>
            </a:r>
            <a:endParaRPr lang="en-US" altLang="en-US" sz="1000">
              <a:solidFill>
                <a:schemeClr val="accent1"/>
              </a:solidFill>
            </a:endParaRPr>
          </a:p>
        </p:txBody>
      </p:sp>
      <p:pic>
        <p:nvPicPr>
          <p:cNvPr id="72710" name="Picture 4" descr="tevatron_cross-section">
            <a:extLst>
              <a:ext uri="{FF2B5EF4-FFF2-40B4-BE49-F238E27FC236}">
                <a16:creationId xmlns:a16="http://schemas.microsoft.com/office/drawing/2014/main" id="{BB0B90F5-D86C-4DE5-BFA2-55A7E7A565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7" t="12344" r="26770" b="12674"/>
          <a:stretch>
            <a:fillRect/>
          </a:stretch>
        </p:blipFill>
        <p:spPr bwMode="auto">
          <a:xfrm>
            <a:off x="3424518" y="2840037"/>
            <a:ext cx="1135063" cy="900113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711" name="Picture 46" descr="sync_dipo">
            <a:extLst>
              <a:ext uri="{FF2B5EF4-FFF2-40B4-BE49-F238E27FC236}">
                <a16:creationId xmlns:a16="http://schemas.microsoft.com/office/drawing/2014/main" id="{F2AD3BD9-FE8D-4E6B-9898-7AA0CCC2E2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95"/>
          <a:stretch>
            <a:fillRect/>
          </a:stretch>
        </p:blipFill>
        <p:spPr bwMode="auto">
          <a:xfrm>
            <a:off x="833718" y="2833687"/>
            <a:ext cx="2495550" cy="900113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712" name="Picture 8">
            <a:extLst>
              <a:ext uri="{FF2B5EF4-FFF2-40B4-BE49-F238E27FC236}">
                <a16:creationId xmlns:a16="http://schemas.microsoft.com/office/drawing/2014/main" id="{3E1DEB30-7BA1-44F6-914D-74D50A88D2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011"/>
          <a:stretch>
            <a:fillRect/>
          </a:stretch>
        </p:blipFill>
        <p:spPr bwMode="auto">
          <a:xfrm>
            <a:off x="1976718" y="4149725"/>
            <a:ext cx="993775" cy="900112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713" name="Picture 2">
            <a:extLst>
              <a:ext uri="{FF2B5EF4-FFF2-40B4-BE49-F238E27FC236}">
                <a16:creationId xmlns:a16="http://schemas.microsoft.com/office/drawing/2014/main" id="{C5F24C17-BA47-43B7-A965-AC882B1132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341"/>
          <a:stretch>
            <a:fillRect/>
          </a:stretch>
        </p:blipFill>
        <p:spPr bwMode="auto">
          <a:xfrm>
            <a:off x="3119718" y="4143375"/>
            <a:ext cx="1003300" cy="89852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714" name="Picture 8" descr="ssc_wire">
            <a:extLst>
              <a:ext uri="{FF2B5EF4-FFF2-40B4-BE49-F238E27FC236}">
                <a16:creationId xmlns:a16="http://schemas.microsoft.com/office/drawing/2014/main" id="{07300D01-90B8-48C5-8385-B9A21FABF6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0556" y="4149725"/>
            <a:ext cx="919162" cy="900112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715" name="Picture 4" descr="DSCN0720">
            <a:extLst>
              <a:ext uri="{FF2B5EF4-FFF2-40B4-BE49-F238E27FC236}">
                <a16:creationId xmlns:a16="http://schemas.microsoft.com/office/drawing/2014/main" id="{1B1AEE48-D260-4A6C-8D27-7B8DE1C9BC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45" t="6624" b="22334"/>
          <a:stretch>
            <a:fillRect/>
          </a:stretch>
        </p:blipFill>
        <p:spPr bwMode="auto">
          <a:xfrm>
            <a:off x="5807356" y="4149725"/>
            <a:ext cx="1579562" cy="900112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716" name="Picture 28" descr="ref_orbit">
            <a:extLst>
              <a:ext uri="{FF2B5EF4-FFF2-40B4-BE49-F238E27FC236}">
                <a16:creationId xmlns:a16="http://schemas.microsoft.com/office/drawing/2014/main" id="{46750ED9-BE08-4953-B76E-D39F20EB1B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918" y="2840037"/>
            <a:ext cx="1503363" cy="900113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717" name="Picture 16" descr="tq-v1_cross-section">
            <a:extLst>
              <a:ext uri="{FF2B5EF4-FFF2-40B4-BE49-F238E27FC236}">
                <a16:creationId xmlns:a16="http://schemas.microsoft.com/office/drawing/2014/main" id="{41AD084A-71AD-4859-8EB7-2BD7FB20E9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1" t="4124" r="27753" b="3711"/>
          <a:stretch>
            <a:fillRect/>
          </a:stretch>
        </p:blipFill>
        <p:spPr bwMode="auto">
          <a:xfrm>
            <a:off x="6701118" y="2840037"/>
            <a:ext cx="901700" cy="900113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723" name="Slide Number Placeholder 1">
            <a:extLst>
              <a:ext uri="{FF2B5EF4-FFF2-40B4-BE49-F238E27FC236}">
                <a16:creationId xmlns:a16="http://schemas.microsoft.com/office/drawing/2014/main" id="{A66F3504-2E37-4AB6-AACC-FCF90D9FF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2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2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2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4C50B074-9D81-4669-A645-23C2EE2E4102}" type="slidenum">
              <a:rPr lang="en-US" altLang="en-US" sz="1000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2</a:t>
            </a:fld>
            <a:endParaRPr lang="en-US" altLang="en-US" sz="10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440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>
            <a:extLst>
              <a:ext uri="{FF2B5EF4-FFF2-40B4-BE49-F238E27FC236}">
                <a16:creationId xmlns:a16="http://schemas.microsoft.com/office/drawing/2014/main" id="{00171B2B-2639-4A8E-B03B-862CC618F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72707" name="Content Placeholder 2">
            <a:extLst>
              <a:ext uri="{FF2B5EF4-FFF2-40B4-BE49-F238E27FC236}">
                <a16:creationId xmlns:a16="http://schemas.microsoft.com/office/drawing/2014/main" id="{2F580376-DBA5-46AB-AEC5-20278AD91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rgbClr val="FF0000"/>
              </a:solidFill>
            </a:endParaRPr>
          </a:p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rgbClr val="FF0000"/>
              </a:solidFill>
            </a:endParaRPr>
          </a:p>
          <a:p>
            <a:pPr>
              <a:buFontTx/>
              <a:buBlip>
                <a:blip r:embed="rId2"/>
              </a:buBlip>
            </a:pPr>
            <a:r>
              <a:rPr lang="en-GB" altLang="en-US" b="1" dirty="0">
                <a:solidFill>
                  <a:srgbClr val="FF0000"/>
                </a:solidFill>
              </a:rPr>
              <a:t>Magnetic design and coil fabrication</a:t>
            </a:r>
          </a:p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chemeClr val="accent1"/>
              </a:solidFill>
            </a:endParaRPr>
          </a:p>
        </p:txBody>
      </p:sp>
      <p:sp>
        <p:nvSpPr>
          <p:cNvPr id="72708" name="Date Placeholder 3">
            <a:extLst>
              <a:ext uri="{FF2B5EF4-FFF2-40B4-BE49-F238E27FC236}">
                <a16:creationId xmlns:a16="http://schemas.microsoft.com/office/drawing/2014/main" id="{A6CFCCFA-B410-4779-BE97-D9B89105467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2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2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2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Superconducting Accelerator Magnets, January 27–31, 2025</a:t>
            </a:r>
          </a:p>
        </p:txBody>
      </p:sp>
      <p:sp>
        <p:nvSpPr>
          <p:cNvPr id="72709" name="Footer Placeholder 4">
            <a:extLst>
              <a:ext uri="{FF2B5EF4-FFF2-40B4-BE49-F238E27FC236}">
                <a16:creationId xmlns:a16="http://schemas.microsoft.com/office/drawing/2014/main" id="{EECEB9E0-BD39-4B48-A7A7-A9997EC81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2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2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2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GB" altLang="en-US" sz="1000">
                <a:solidFill>
                  <a:schemeClr val="accent1"/>
                </a:solidFill>
              </a:rPr>
              <a:t>22. Wrap-up</a:t>
            </a:r>
            <a:endParaRPr lang="en-US" altLang="en-US" sz="1000">
              <a:solidFill>
                <a:schemeClr val="accent1"/>
              </a:solidFill>
            </a:endParaRPr>
          </a:p>
        </p:txBody>
      </p:sp>
      <p:pic>
        <p:nvPicPr>
          <p:cNvPr id="72718" name="Picture 11" descr="D:\Work\Courses_Schools\2014_02_JUAS_Archamps\Mini-workshop\thick-shell_current.tif">
            <a:extLst>
              <a:ext uri="{FF2B5EF4-FFF2-40B4-BE49-F238E27FC236}">
                <a16:creationId xmlns:a16="http://schemas.microsoft.com/office/drawing/2014/main" id="{DCF9C8B0-7852-4E20-A209-9E90A848CD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037" y="3581400"/>
            <a:ext cx="900113" cy="900113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719" name="Picture 2">
            <a:extLst>
              <a:ext uri="{FF2B5EF4-FFF2-40B4-BE49-F238E27FC236}">
                <a16:creationId xmlns:a16="http://schemas.microsoft.com/office/drawing/2014/main" id="{70C68E6E-232F-4B7A-A8F1-7DE2B21D7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8" t="33601" r="54668" b="31738"/>
          <a:stretch>
            <a:fillRect/>
          </a:stretch>
        </p:blipFill>
        <p:spPr bwMode="auto">
          <a:xfrm>
            <a:off x="2387600" y="3581400"/>
            <a:ext cx="1014412" cy="900113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2720" name="Picture 3" descr="End Cure Cut">
            <a:extLst>
              <a:ext uri="{FF2B5EF4-FFF2-40B4-BE49-F238E27FC236}">
                <a16:creationId xmlns:a16="http://schemas.microsoft.com/office/drawing/2014/main" id="{C33D1893-9FD0-4B22-BB49-F3F07C6FF0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450" y="3581400"/>
            <a:ext cx="1006475" cy="900113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721" name="Picture 4" descr="End React Cut">
            <a:extLst>
              <a:ext uri="{FF2B5EF4-FFF2-40B4-BE49-F238E27FC236}">
                <a16:creationId xmlns:a16="http://schemas.microsoft.com/office/drawing/2014/main" id="{9692518F-01E7-4CC1-A0EF-BDD37251E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437" y="3581400"/>
            <a:ext cx="979488" cy="900113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722" name="Picture 5" descr="End Pot Cut">
            <a:extLst>
              <a:ext uri="{FF2B5EF4-FFF2-40B4-BE49-F238E27FC236}">
                <a16:creationId xmlns:a16="http://schemas.microsoft.com/office/drawing/2014/main" id="{751F10C3-C2F8-4B6C-A47B-8317B8E5FF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581400"/>
            <a:ext cx="1023937" cy="900113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723" name="Slide Number Placeholder 1">
            <a:extLst>
              <a:ext uri="{FF2B5EF4-FFF2-40B4-BE49-F238E27FC236}">
                <a16:creationId xmlns:a16="http://schemas.microsoft.com/office/drawing/2014/main" id="{A66F3504-2E37-4AB6-AACC-FCF90D9FF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2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2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2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4C50B074-9D81-4669-A645-23C2EE2E4102}" type="slidenum">
              <a:rPr lang="en-US" altLang="en-US" sz="1000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3</a:t>
            </a:fld>
            <a:endParaRPr lang="en-US" altLang="en-US" sz="10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>
            <a:extLst>
              <a:ext uri="{FF2B5EF4-FFF2-40B4-BE49-F238E27FC236}">
                <a16:creationId xmlns:a16="http://schemas.microsoft.com/office/drawing/2014/main" id="{A0125B35-2400-4606-8602-F46B383F1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73731" name="Content Placeholder 2">
            <a:extLst>
              <a:ext uri="{FF2B5EF4-FFF2-40B4-BE49-F238E27FC236}">
                <a16:creationId xmlns:a16="http://schemas.microsoft.com/office/drawing/2014/main" id="{8AF0CA03-F7E6-4A3D-B960-C90CC9B11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rgbClr val="FF0000"/>
              </a:solidFill>
            </a:endParaRPr>
          </a:p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rgbClr val="FF0000"/>
              </a:solidFill>
            </a:endParaRPr>
          </a:p>
          <a:p>
            <a:pPr>
              <a:buFontTx/>
              <a:buBlip>
                <a:blip r:embed="rId2"/>
              </a:buBlip>
            </a:pPr>
            <a:r>
              <a:rPr lang="en-GB" altLang="en-US" b="1" dirty="0">
                <a:solidFill>
                  <a:srgbClr val="FF0000"/>
                </a:solidFill>
              </a:rPr>
              <a:t>Forces, stress, pre-stress , support structures </a:t>
            </a:r>
          </a:p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chemeClr val="accent1"/>
              </a:solidFill>
            </a:endParaRPr>
          </a:p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chemeClr val="accent1"/>
              </a:solidFill>
            </a:endParaRPr>
          </a:p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chemeClr val="accent1"/>
              </a:solidFill>
            </a:endParaRPr>
          </a:p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chemeClr val="accent1"/>
              </a:solidFill>
            </a:endParaRPr>
          </a:p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rgbClr val="FF0000"/>
              </a:solidFill>
            </a:endParaRPr>
          </a:p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rgbClr val="FF0000"/>
              </a:solidFill>
            </a:endParaRPr>
          </a:p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chemeClr val="accent1"/>
              </a:solidFill>
            </a:endParaRPr>
          </a:p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chemeClr val="accent1"/>
              </a:solidFill>
            </a:endParaRPr>
          </a:p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chemeClr val="accent1"/>
              </a:solidFill>
            </a:endParaRPr>
          </a:p>
        </p:txBody>
      </p:sp>
      <p:sp>
        <p:nvSpPr>
          <p:cNvPr id="73732" name="Date Placeholder 3">
            <a:extLst>
              <a:ext uri="{FF2B5EF4-FFF2-40B4-BE49-F238E27FC236}">
                <a16:creationId xmlns:a16="http://schemas.microsoft.com/office/drawing/2014/main" id="{3193C6DB-A0E7-4AF9-8B94-42DD1C86B96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2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2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2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Superconducting Accelerator Magnets, January 27–31, 2025</a:t>
            </a:r>
          </a:p>
        </p:txBody>
      </p:sp>
      <p:sp>
        <p:nvSpPr>
          <p:cNvPr id="73733" name="Footer Placeholder 4">
            <a:extLst>
              <a:ext uri="{FF2B5EF4-FFF2-40B4-BE49-F238E27FC236}">
                <a16:creationId xmlns:a16="http://schemas.microsoft.com/office/drawing/2014/main" id="{BD2E486F-F57F-4560-A127-77E24862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2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2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2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GB" altLang="en-US" sz="1000">
                <a:solidFill>
                  <a:schemeClr val="accent1"/>
                </a:solidFill>
              </a:rPr>
              <a:t>22. Wrap-up</a:t>
            </a:r>
            <a:endParaRPr lang="en-US" altLang="en-US" sz="1000">
              <a:solidFill>
                <a:schemeClr val="accent1"/>
              </a:solidFill>
            </a:endParaRPr>
          </a:p>
        </p:txBody>
      </p:sp>
      <p:pic>
        <p:nvPicPr>
          <p:cNvPr id="73734" name="Picture 4" descr="LHC_9T">
            <a:extLst>
              <a:ext uri="{FF2B5EF4-FFF2-40B4-BE49-F238E27FC236}">
                <a16:creationId xmlns:a16="http://schemas.microsoft.com/office/drawing/2014/main" id="{3C1935D3-5D55-467D-BB37-C8E53D4E1E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413" y="2667000"/>
            <a:ext cx="1652587" cy="900113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735" name="Picture 4" descr="Presentation 9">
            <a:extLst>
              <a:ext uri="{FF2B5EF4-FFF2-40B4-BE49-F238E27FC236}">
                <a16:creationId xmlns:a16="http://schemas.microsoft.com/office/drawing/2014/main" id="{870C322B-EFCC-4D6B-9DE3-38804166D6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18" t="6320" r="12553"/>
          <a:stretch>
            <a:fillRect/>
          </a:stretch>
        </p:blipFill>
        <p:spPr bwMode="auto">
          <a:xfrm>
            <a:off x="5715000" y="2667000"/>
            <a:ext cx="866775" cy="900113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736" name="Content Placeholder 8">
            <a:extLst>
              <a:ext uri="{FF2B5EF4-FFF2-40B4-BE49-F238E27FC236}">
                <a16:creationId xmlns:a16="http://schemas.microsoft.com/office/drawing/2014/main" id="{ED8E4D46-1C09-4981-BFAF-D16D93F4E92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681288"/>
            <a:ext cx="900113" cy="900112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740" name="Slide Number Placeholder 1">
            <a:extLst>
              <a:ext uri="{FF2B5EF4-FFF2-40B4-BE49-F238E27FC236}">
                <a16:creationId xmlns:a16="http://schemas.microsoft.com/office/drawing/2014/main" id="{80B1E5C3-26AE-4FBE-812B-FAB97B08D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2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2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2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01D042E2-BE14-41E4-BB78-2B64EA8450A8}" type="slidenum">
              <a:rPr lang="en-US" altLang="en-US" sz="1000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4</a:t>
            </a:fld>
            <a:endParaRPr lang="en-US" altLang="en-US" sz="10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910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>
            <a:extLst>
              <a:ext uri="{FF2B5EF4-FFF2-40B4-BE49-F238E27FC236}">
                <a16:creationId xmlns:a16="http://schemas.microsoft.com/office/drawing/2014/main" id="{A0125B35-2400-4606-8602-F46B383F1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73731" name="Content Placeholder 2">
            <a:extLst>
              <a:ext uri="{FF2B5EF4-FFF2-40B4-BE49-F238E27FC236}">
                <a16:creationId xmlns:a16="http://schemas.microsoft.com/office/drawing/2014/main" id="{8AF0CA03-F7E6-4A3D-B960-C90CC9B11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rgbClr val="FF0000"/>
              </a:solidFill>
            </a:endParaRPr>
          </a:p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rgbClr val="FF0000"/>
              </a:solidFill>
            </a:endParaRPr>
          </a:p>
          <a:p>
            <a:pPr>
              <a:buFontTx/>
              <a:buBlip>
                <a:blip r:embed="rId2"/>
              </a:buBlip>
            </a:pPr>
            <a:r>
              <a:rPr lang="en-GB" altLang="en-US" b="1" dirty="0">
                <a:solidFill>
                  <a:srgbClr val="FF0000"/>
                </a:solidFill>
              </a:rPr>
              <a:t>Quench, protection, detection, training</a:t>
            </a:r>
          </a:p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chemeClr val="accent1"/>
              </a:solidFill>
            </a:endParaRPr>
          </a:p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rgbClr val="FF0000"/>
              </a:solidFill>
            </a:endParaRPr>
          </a:p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rgbClr val="FF0000"/>
              </a:solidFill>
            </a:endParaRPr>
          </a:p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chemeClr val="accent1"/>
              </a:solidFill>
            </a:endParaRPr>
          </a:p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chemeClr val="accent1"/>
              </a:solidFill>
            </a:endParaRPr>
          </a:p>
          <a:p>
            <a:pPr>
              <a:buFontTx/>
              <a:buBlip>
                <a:blip r:embed="rId2"/>
              </a:buBlip>
            </a:pPr>
            <a:endParaRPr lang="en-GB" altLang="en-US" b="1" dirty="0">
              <a:solidFill>
                <a:schemeClr val="accent1"/>
              </a:solidFill>
            </a:endParaRPr>
          </a:p>
        </p:txBody>
      </p:sp>
      <p:sp>
        <p:nvSpPr>
          <p:cNvPr id="73732" name="Date Placeholder 3">
            <a:extLst>
              <a:ext uri="{FF2B5EF4-FFF2-40B4-BE49-F238E27FC236}">
                <a16:creationId xmlns:a16="http://schemas.microsoft.com/office/drawing/2014/main" id="{3193C6DB-A0E7-4AF9-8B94-42DD1C86B96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2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2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2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Superconducting Accelerator Magnets, January 27–31, 2025</a:t>
            </a:r>
          </a:p>
        </p:txBody>
      </p:sp>
      <p:sp>
        <p:nvSpPr>
          <p:cNvPr id="73733" name="Footer Placeholder 4">
            <a:extLst>
              <a:ext uri="{FF2B5EF4-FFF2-40B4-BE49-F238E27FC236}">
                <a16:creationId xmlns:a16="http://schemas.microsoft.com/office/drawing/2014/main" id="{BD2E486F-F57F-4560-A127-77E24862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2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2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2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GB" altLang="en-US" sz="1000">
                <a:solidFill>
                  <a:schemeClr val="accent1"/>
                </a:solidFill>
              </a:rPr>
              <a:t>22. Wrap-up</a:t>
            </a:r>
            <a:endParaRPr lang="en-US" altLang="en-US" sz="1000">
              <a:solidFill>
                <a:schemeClr val="accent1"/>
              </a:solidFill>
            </a:endParaRPr>
          </a:p>
        </p:txBody>
      </p:sp>
      <p:pic>
        <p:nvPicPr>
          <p:cNvPr id="73737" name="Picture 2">
            <a:extLst>
              <a:ext uri="{FF2B5EF4-FFF2-40B4-BE49-F238E27FC236}">
                <a16:creationId xmlns:a16="http://schemas.microsoft.com/office/drawing/2014/main" id="{30D252E6-E04F-4C86-88C0-4D7529C49A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45" t="33466" r="29933" b="27486"/>
          <a:stretch>
            <a:fillRect/>
          </a:stretch>
        </p:blipFill>
        <p:spPr bwMode="auto">
          <a:xfrm>
            <a:off x="2628900" y="2895600"/>
            <a:ext cx="1181100" cy="900112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38" name="Picture 2">
            <a:extLst>
              <a:ext uri="{FF2B5EF4-FFF2-40B4-BE49-F238E27FC236}">
                <a16:creationId xmlns:a16="http://schemas.microsoft.com/office/drawing/2014/main" id="{6AB5739E-9D52-4CEE-BDBD-D97229F5E5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94" t="5557" b="48274"/>
          <a:stretch>
            <a:fillRect/>
          </a:stretch>
        </p:blipFill>
        <p:spPr bwMode="auto">
          <a:xfrm>
            <a:off x="4076700" y="2895600"/>
            <a:ext cx="1036638" cy="900112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39" name="Picture 2" descr="C:\Home\Slides\Schools\ASC-02\stability\F9.bmp">
            <a:extLst>
              <a:ext uri="{FF2B5EF4-FFF2-40B4-BE49-F238E27FC236}">
                <a16:creationId xmlns:a16="http://schemas.microsoft.com/office/drawing/2014/main" id="{E0EC318A-3C6F-4525-A05C-4B41CCD6FB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895600"/>
            <a:ext cx="987425" cy="900112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740" name="Slide Number Placeholder 1">
            <a:extLst>
              <a:ext uri="{FF2B5EF4-FFF2-40B4-BE49-F238E27FC236}">
                <a16:creationId xmlns:a16="http://schemas.microsoft.com/office/drawing/2014/main" id="{80B1E5C3-26AE-4FBE-812B-FAB97B08D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2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2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2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2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01D042E2-BE14-41E4-BB78-2B64EA8450A8}" type="slidenum">
              <a:rPr lang="en-US" altLang="en-US" sz="1000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5</a:t>
            </a:fld>
            <a:endParaRPr lang="en-US" altLang="en-US" sz="10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4031</TotalTime>
  <Words>110</Words>
  <Application>Microsoft Office PowerPoint</Application>
  <PresentationFormat>On-screen Show (4:3)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Book Antiqua</vt:lpstr>
      <vt:lpstr>Calibri</vt:lpstr>
      <vt:lpstr>Office Theme</vt:lpstr>
      <vt:lpstr>Unit 22 Superconducting Accelerator Magnets: Wrap-up</vt:lpstr>
      <vt:lpstr>Summary</vt:lpstr>
      <vt:lpstr>Summary</vt:lpstr>
      <vt:lpstr>Summary</vt:lpstr>
      <vt:lpstr>Summary</vt:lpstr>
    </vt:vector>
  </TitlesOfParts>
  <Company>Lawrence Berkeley National Laboratory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PFerracin</dc:creator>
  <cp:lastModifiedBy>Paolo Ferracin</cp:lastModifiedBy>
  <cp:revision>103</cp:revision>
  <dcterms:created xsi:type="dcterms:W3CDTF">2009-03-14T19:19:23Z</dcterms:created>
  <dcterms:modified xsi:type="dcterms:W3CDTF">2025-01-30T00:56:22Z</dcterms:modified>
</cp:coreProperties>
</file>