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7" r:id="rId4"/>
    <p:sldId id="258" r:id="rId5"/>
    <p:sldId id="268" r:id="rId6"/>
    <p:sldId id="269" r:id="rId7"/>
    <p:sldId id="270" r:id="rId8"/>
    <p:sldId id="277" r:id="rId9"/>
    <p:sldId id="279" r:id="rId10"/>
    <p:sldId id="27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7273BAE-7FCB-45F2-BB16-B434C4E727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96D2CE-0A28-4021-996C-4DF3831B52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AD2E16-B5DB-4895-AA26-2C01C337CF13}" type="datetimeFigureOut">
              <a:rPr lang="en-US"/>
              <a:pPr>
                <a:defRPr/>
              </a:pPr>
              <a:t>1/26/2025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CD5916-C6E8-4145-9EC6-207459B610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C1766-F67F-4B7B-A37C-E7FEDC2FAA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B8CBF2-AD7E-419F-99E9-3863C1E08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FDC110-FFF6-45EB-9C3E-F0839C70E5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A301DB-375A-486E-8465-49673C73AED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B370814-20A3-487C-90F7-3149B85425B9}" type="datetimeFigureOut">
              <a:rPr lang="en-US"/>
              <a:pPr>
                <a:defRPr/>
              </a:pPr>
              <a:t>1/26/2025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6320420-5641-428F-B547-4AEBFF418FD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1D9ED24-019F-4AA4-9F9D-B229623348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F2784-D5E4-41C6-8781-57FAE339878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84825-8E71-4570-9A88-D6397218FC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762E99-4311-4D89-823E-E0B19F0CC7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C8A97-20EE-406C-92BB-320803D1F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F88F-966B-4703-BD8E-15265F70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258A2-4D0A-4DF5-AE6D-740ECD619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8DE0-8743-44CB-A92E-34F80D7871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04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49096-E6E2-48D8-84D4-55EADE4F6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126DE-ED6E-453D-A0CB-A81D0C736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F26C4-3FE6-447F-BBBB-9926B89B4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B66C2-00AD-457F-BF7E-6425BE60A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27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49FC4-4873-4E1A-ADF4-2B9CBD302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DE701-C251-467A-8736-FAD4D9858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2CE3E-3376-4A9E-BE70-20DC84D7D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33118-0D77-44A3-BC43-4B0832893F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759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60000"/>
              <a:buFontTx/>
              <a:buBlip>
                <a:blip r:embed="rId2"/>
              </a:buBlip>
              <a:defRPr/>
            </a:lvl1pPr>
            <a:lvl2pPr>
              <a:buSzPct val="60000"/>
              <a:buFontTx/>
              <a:buBlip>
                <a:blip r:embed="rId3"/>
              </a:buBlip>
              <a:defRPr/>
            </a:lvl2pPr>
            <a:lvl3pPr>
              <a:buSzPct val="60000"/>
              <a:buFontTx/>
              <a:buBlip>
                <a:blip r:embed="rId4"/>
              </a:buBlip>
              <a:defRPr/>
            </a:lvl3pPr>
            <a:lvl4pPr>
              <a:buSzPct val="60000"/>
              <a:buFontTx/>
              <a:buBlip>
                <a:blip r:embed="rId5"/>
              </a:buBlip>
              <a:defRPr/>
            </a:lvl4pPr>
            <a:lvl5pPr>
              <a:buSzPct val="60000"/>
              <a:buFontTx/>
              <a:buBlip>
                <a:blip r:embed="rId6"/>
              </a:buBlip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D1B2B-1A6A-4D82-AC7C-D4AB5758B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" y="6553200"/>
            <a:ext cx="3581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14D76-F5AC-4D4C-8A88-E003C11D4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FEA14-0386-41E4-816D-5FB92AA5B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05AEE-983E-4FBE-ADC2-AE9D5815AD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731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62D7A-0084-436B-941F-E4FED8BBD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748E0-F668-49F2-96D8-E1E60819A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4E41D-01EE-4004-B13D-BE8ABD27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2880B-A4C0-4285-A38F-34C36B1B5E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96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143000"/>
            <a:ext cx="4343400" cy="533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343400" cy="533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19FE-62A9-4277-A012-4117A6837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70B94-36E2-41E7-A44B-5C71B6F40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72B9F5-4AAE-46E6-8EB3-333ED010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02085-2DBD-44AA-B4D7-16CEE7F98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47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1"/>
            <a:ext cx="4344988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981200"/>
            <a:ext cx="4344988" cy="4495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1"/>
            <a:ext cx="4346575" cy="76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81200"/>
            <a:ext cx="4346575" cy="4495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BB55FF-9EBF-44D6-AEC9-9AB1C4DE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0769E-93E1-43DA-B573-32BCBF20F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FA1F6D-86C8-4CAF-A8D8-9C5666ED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97FA-2AA5-4F31-B2CB-62AA350190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693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0AFFC0-869B-4E00-BD41-215888638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609CF-C07C-4C25-A06E-5E7525935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84084-985A-4944-A468-A5A72AB1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99846-E9DE-4E17-BB1E-FED096A48A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411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A5D58-10F2-4733-ABD2-4B0058685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322F07-425A-4AB1-829D-95CBBD6E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8DAC-66AF-48B3-B8E8-0E0DBC3B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51941-ABA1-4CFB-AD58-4CFD77AD8B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34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94046-784A-4FD2-981F-FB042061D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085EA-319F-41B7-8C21-89DBD2AF6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8C0C6-1A3D-4319-8B09-C66D0FC24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D8CE0-0CA4-4290-BF44-2D4E21B0B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03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0AC26-CCF2-4BB3-99AF-15006FF1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Superconducting Accelerator Magnets, January 27–31,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95201-7853-431F-88C3-2C04BAC9D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1. Course introduction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CF7B4-8EDA-46D9-8543-2B08EAE05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E1470-4639-4179-9983-FE242EB26F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50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F073CF53-1BAB-411F-9113-07B7A33008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2400" y="1143000"/>
            <a:ext cx="8839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EE951-E897-4DE6-8A27-5BC42FFE8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2399" y="6543675"/>
            <a:ext cx="3581401" cy="222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Book Antiqua" pitchFamily="18" charset="0"/>
              </a:defRPr>
            </a:lvl1pPr>
          </a:lstStyle>
          <a:p>
            <a:pPr>
              <a:defRPr/>
            </a:pPr>
            <a:r>
              <a:rPr lang="en-US" dirty="0"/>
              <a:t>Superconducting Accelerator Magnets, January 27–31,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377A3-D0BE-420F-9AEE-C79D3672A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33800" y="6535738"/>
            <a:ext cx="4675188" cy="234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Book Antiqua" pitchFamily="18" charset="0"/>
              </a:defRPr>
            </a:lvl1pPr>
          </a:lstStyle>
          <a:p>
            <a:pPr>
              <a:defRPr/>
            </a:pPr>
            <a:r>
              <a:rPr lang="en-US"/>
              <a:t>1. Course introduction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135F3-4DB7-4469-B2ED-8148BCA9E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37325"/>
            <a:ext cx="457200" cy="231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accent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3A59C8B9-E75D-463F-9B33-5112E9E804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Rectangle 2">
            <a:extLst>
              <a:ext uri="{FF2B5EF4-FFF2-40B4-BE49-F238E27FC236}">
                <a16:creationId xmlns:a16="http://schemas.microsoft.com/office/drawing/2014/main" id="{DD82DE46-29E1-49D5-AB57-6D96F5ECD3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060450"/>
          </a:xfrm>
          <a:prstGeom prst="rect">
            <a:avLst/>
          </a:prstGeom>
          <a:solidFill>
            <a:srgbClr val="1F33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Calibri" pitchFamily="34" charset="0"/>
            </a:endParaRPr>
          </a:p>
        </p:txBody>
      </p:sp>
      <p:pic>
        <p:nvPicPr>
          <p:cNvPr id="1031" name="Picture 13">
            <a:extLst>
              <a:ext uri="{FF2B5EF4-FFF2-40B4-BE49-F238E27FC236}">
                <a16:creationId xmlns:a16="http://schemas.microsoft.com/office/drawing/2014/main" id="{AD2D793A-132B-45AE-A017-6BEA6C0963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0" b="1387"/>
          <a:stretch>
            <a:fillRect/>
          </a:stretch>
        </p:blipFill>
        <p:spPr bwMode="auto">
          <a:xfrm>
            <a:off x="8556625" y="469900"/>
            <a:ext cx="536575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 descr="uspas">
            <a:extLst>
              <a:ext uri="{FF2B5EF4-FFF2-40B4-BE49-F238E27FC236}">
                <a16:creationId xmlns:a16="http://schemas.microsoft.com/office/drawing/2014/main" id="{EFCE8C30-6DA6-44BD-B620-7855BF72DB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03188"/>
            <a:ext cx="7239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logo_blue3">
            <a:extLst>
              <a:ext uri="{FF2B5EF4-FFF2-40B4-BE49-F238E27FC236}">
                <a16:creationId xmlns:a16="http://schemas.microsoft.com/office/drawing/2014/main" id="{F7D7539E-E9AC-4E5E-A4AD-8D2CF1555F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29" b="18542"/>
          <a:stretch>
            <a:fillRect/>
          </a:stretch>
        </p:blipFill>
        <p:spPr bwMode="auto">
          <a:xfrm>
            <a:off x="8556625" y="47625"/>
            <a:ext cx="557213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itle Placeholder 1">
            <a:extLst>
              <a:ext uri="{FF2B5EF4-FFF2-40B4-BE49-F238E27FC236}">
                <a16:creationId xmlns:a16="http://schemas.microsoft.com/office/drawing/2014/main" id="{071ACED0-7AD3-4AF6-84E9-874E34DDC5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0"/>
            <a:ext cx="769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Book Antiqu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6"/>
        </a:buBlip>
        <a:defRPr sz="24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0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8"/>
        </a:buBlip>
        <a:defRPr kern="1200">
          <a:solidFill>
            <a:schemeClr val="tx1"/>
          </a:solidFill>
          <a:latin typeface="Book Antiqua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9"/>
        </a:buBlip>
        <a:defRPr sz="16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20"/>
        </a:buBlip>
        <a:defRPr sz="1600" kern="1200">
          <a:solidFill>
            <a:schemeClr val="tx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conferences.lbl.gov/event/204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6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8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082C870-EA53-4A49-AB54-8A8300E11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000250"/>
          </a:xfrm>
        </p:spPr>
        <p:txBody>
          <a:bodyPr/>
          <a:lstStyle/>
          <a:p>
            <a:pPr eaLnBrk="1" hangingPunct="1"/>
            <a:r>
              <a:rPr lang="en-US" altLang="en-US"/>
              <a:t>Unit 1</a:t>
            </a:r>
            <a:br>
              <a:rPr lang="en-US" altLang="en-US"/>
            </a:br>
            <a:r>
              <a:rPr lang="en-US" altLang="en-US"/>
              <a:t>Superconducting Accelerator Magnets:</a:t>
            </a:r>
            <a:br>
              <a:rPr lang="en-US" altLang="en-US"/>
            </a:br>
            <a:r>
              <a:rPr lang="en-US" altLang="en-US"/>
              <a:t>Course Introduction</a:t>
            </a:r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AF444F9A-F863-4BCE-B499-D9AB87E02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511216"/>
            <a:ext cx="8077200" cy="1752600"/>
          </a:xfrm>
        </p:spPr>
        <p:txBody>
          <a:bodyPr/>
          <a:lstStyle/>
          <a:p>
            <a:pPr eaLnBrk="1" hangingPunct="1"/>
            <a:r>
              <a:rPr lang="en-US" altLang="en-US" b="1" u="sng" dirty="0">
                <a:solidFill>
                  <a:schemeClr val="accent1"/>
                </a:solidFill>
              </a:rPr>
              <a:t>Paolo Ferracin, </a:t>
            </a:r>
            <a:r>
              <a:rPr lang="en-US" altLang="en-US" b="1" u="sng" dirty="0">
                <a:solidFill>
                  <a:srgbClr val="00B050"/>
                </a:solidFill>
              </a:rPr>
              <a:t>Soren Prestemon, </a:t>
            </a:r>
            <a:r>
              <a:rPr lang="en-US" altLang="en-US" b="1" u="sng" dirty="0">
                <a:solidFill>
                  <a:srgbClr val="FF0000"/>
                </a:solidFill>
              </a:rPr>
              <a:t>Maxim </a:t>
            </a:r>
            <a:r>
              <a:rPr lang="en-US" altLang="en-US" b="1" u="sng" dirty="0" err="1">
                <a:solidFill>
                  <a:srgbClr val="FF0000"/>
                </a:solidFill>
              </a:rPr>
              <a:t>Marchevsky</a:t>
            </a:r>
            <a:endParaRPr lang="en-US" altLang="en-US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700" dirty="0"/>
              <a:t>Lawrence Berkeley National Laboratory (LBNL)</a:t>
            </a:r>
          </a:p>
          <a:p>
            <a:pPr eaLnBrk="1" hangingPunct="1"/>
            <a:r>
              <a:rPr lang="en-US" altLang="en-US" b="1" u="sng" dirty="0"/>
              <a:t>Ezio Todesco</a:t>
            </a:r>
            <a:endParaRPr lang="en-US" altLang="en-US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1700" dirty="0"/>
              <a:t>European Organization for Nuclear Research (CERN)</a:t>
            </a:r>
            <a:endParaRPr lang="en-US" altLang="en-US" b="1" u="sng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C640C73-29F7-416C-A3A0-D0CDE2D59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Slides and exercise sets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BF957164-DE30-4CF8-8B10-66B24AC31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2"/>
              </a:buBlip>
            </a:pPr>
            <a:endParaRPr lang="en-US" altLang="en-US" dirty="0"/>
          </a:p>
          <a:p>
            <a:pPr>
              <a:buFontTx/>
              <a:buBlip>
                <a:blip r:embed="rId2"/>
              </a:buBlip>
            </a:pPr>
            <a:r>
              <a:rPr lang="en-US" altLang="en-US" dirty="0"/>
              <a:t>Slides and exercises sets are uploaded on </a:t>
            </a:r>
          </a:p>
          <a:p>
            <a:pPr>
              <a:buFontTx/>
              <a:buBlip>
                <a:blip r:embed="rId2"/>
              </a:buBlip>
            </a:pPr>
            <a:endParaRPr lang="en-US" altLang="en-US" dirty="0"/>
          </a:p>
          <a:p>
            <a:pPr>
              <a:buFontTx/>
              <a:buBlip>
                <a:blip r:embed="rId2"/>
              </a:buBlip>
            </a:pPr>
            <a:endParaRPr lang="en-US" altLang="en-US" dirty="0"/>
          </a:p>
          <a:p>
            <a:pPr>
              <a:buFontTx/>
              <a:buBlip>
                <a:blip r:embed="rId2"/>
              </a:buBlip>
            </a:pPr>
            <a:endParaRPr lang="en-US" altLang="en-US" dirty="0"/>
          </a:p>
          <a:p>
            <a:pPr lvl="1">
              <a:buBlip>
                <a:blip r:embed="rId3"/>
              </a:buBlip>
            </a:pPr>
            <a:r>
              <a:rPr lang="en-US" dirty="0">
                <a:hlinkClick r:id="rId4"/>
              </a:rPr>
              <a:t>USPAS Winter 2025: Superconducting Accelerator Magnets (27-31 January 2025) · (</a:t>
            </a:r>
            <a:r>
              <a:rPr lang="en-US" dirty="0" err="1">
                <a:hlinkClick r:id="rId4"/>
              </a:rPr>
              <a:t>Indico</a:t>
            </a:r>
            <a:r>
              <a:rPr lang="en-US" dirty="0">
                <a:hlinkClick r:id="rId4"/>
              </a:rPr>
              <a:t>)</a:t>
            </a:r>
            <a:endParaRPr lang="en-US" dirty="0"/>
          </a:p>
          <a:p>
            <a:pPr lvl="2">
              <a:buBlip>
                <a:blip r:embed="rId3"/>
              </a:buBlip>
            </a:pPr>
            <a:r>
              <a:rPr lang="en-US" altLang="en-US" dirty="0"/>
              <a:t>https://conferences.lbl.gov/event/2040/</a:t>
            </a:r>
          </a:p>
        </p:txBody>
      </p:sp>
      <p:sp>
        <p:nvSpPr>
          <p:cNvPr id="23556" name="Date Placeholder 3">
            <a:extLst>
              <a:ext uri="{FF2B5EF4-FFF2-40B4-BE49-F238E27FC236}">
                <a16:creationId xmlns:a16="http://schemas.microsoft.com/office/drawing/2014/main" id="{D90300D4-3DBE-4A8E-98F1-BBF553E3563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5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05870A46-7518-4970-A2FA-3E9597686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5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3558" name="Slide Number Placeholder 5">
            <a:extLst>
              <a:ext uri="{FF2B5EF4-FFF2-40B4-BE49-F238E27FC236}">
                <a16:creationId xmlns:a16="http://schemas.microsoft.com/office/drawing/2014/main" id="{ABB8660C-10DF-4A82-BC25-267F4A2DF3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5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7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8C88E93-5105-4113-BDF0-BB741A8626A5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992E686B-18B0-4A24-B77C-756BDA02D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3178523E-A3D8-4445-8311-A67526440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altLang="en-US"/>
              <a:t>The main references (books) are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>
                <a:solidFill>
                  <a:srgbClr val="FF0000"/>
                </a:solidFill>
              </a:rPr>
              <a:t>Martin N. Wilson</a:t>
            </a:r>
            <a:r>
              <a:rPr lang="en-US" altLang="en-US"/>
              <a:t>, "Superconducting Magnets", 1983.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>
                <a:solidFill>
                  <a:srgbClr val="FF0000"/>
                </a:solidFill>
              </a:rPr>
              <a:t>K.-H. Mess, P. Schmuser, S. Wolff</a:t>
            </a:r>
            <a:r>
              <a:rPr lang="en-US" altLang="en-US"/>
              <a:t>, “Superconducting accelerator magnets”, Singapore: World Scientific, 1996.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>
                <a:solidFill>
                  <a:srgbClr val="FF0000"/>
                </a:solidFill>
              </a:rPr>
              <a:t>Fred M. Asner</a:t>
            </a:r>
            <a:r>
              <a:rPr lang="en-US" altLang="en-US"/>
              <a:t>, "High Field Superconducting Magnets", 1999.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>
                <a:solidFill>
                  <a:srgbClr val="FF0000"/>
                </a:solidFill>
              </a:rPr>
              <a:t>D. A. Cardwell and D. S. Ginley</a:t>
            </a:r>
            <a:r>
              <a:rPr lang="en-US" altLang="en-US"/>
              <a:t>, “Handbook of Superconducting Materials, IoP, 2003.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>
                <a:solidFill>
                  <a:srgbClr val="FF0000"/>
                </a:solidFill>
              </a:rPr>
              <a:t>S. Russenschuck</a:t>
            </a:r>
            <a:r>
              <a:rPr lang="en-US" altLang="en-US"/>
              <a:t>, “Field Computation for Accelerator Magnets”, Wiley, 2010.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>
                <a:solidFill>
                  <a:srgbClr val="FF0000"/>
                </a:solidFill>
              </a:rPr>
              <a:t>R.G. Sharma</a:t>
            </a:r>
            <a:r>
              <a:rPr lang="en-US" altLang="en-US"/>
              <a:t>, “Superconductivity. Basics and Applications to Magnets”, Springler, 2015.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>
                <a:solidFill>
                  <a:srgbClr val="FF0000"/>
                </a:solidFill>
              </a:rPr>
              <a:t>D. Schoerling and A. V. Zlobin</a:t>
            </a:r>
            <a:r>
              <a:rPr lang="en-US" altLang="en-US"/>
              <a:t>, “ Nb3Sn Accelerator Magnets”, 2019, Springler Open.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/>
              <a:t>Additional references (papers, reports, other books) will be provided with each unit.</a:t>
            </a:r>
          </a:p>
          <a:p>
            <a:pPr eaLnBrk="1" hangingPunct="1">
              <a:buFontTx/>
              <a:buBlip>
                <a:blip r:embed="rId2"/>
              </a:buBlip>
            </a:pPr>
            <a:endParaRPr lang="en-US" altLang="en-US"/>
          </a:p>
        </p:txBody>
      </p:sp>
      <p:sp>
        <p:nvSpPr>
          <p:cNvPr id="24580" name="Date Placeholder 3">
            <a:extLst>
              <a:ext uri="{FF2B5EF4-FFF2-40B4-BE49-F238E27FC236}">
                <a16:creationId xmlns:a16="http://schemas.microsoft.com/office/drawing/2014/main" id="{91236326-EBAC-413C-8CDF-3EAC0A7B5E9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D60321DB-A029-435C-9DCA-5A49A73BF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4582" name="Slide Number Placeholder 5">
            <a:extLst>
              <a:ext uri="{FF2B5EF4-FFF2-40B4-BE49-F238E27FC236}">
                <a16:creationId xmlns:a16="http://schemas.microsoft.com/office/drawing/2014/main" id="{B209B31B-C312-453A-B8CA-606620C78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9B5DFD42-B068-4130-A3A5-54C83577C1F0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0F11C7D1-B60F-4AF4-AE92-4ED25900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Credit requirements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55FAE379-CFF8-4D13-B886-7D522973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altLang="en-US" dirty="0"/>
              <a:t>Homework will be assigned at the end of each day and it is due by the morning of the next day.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dirty="0"/>
              <a:t>If you send the homework by e-mail, please use pdf format with the following naming convention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dirty="0"/>
              <a:t>Homework1_FerracinPaolo.pdf</a:t>
            </a:r>
          </a:p>
          <a:p>
            <a:pPr lvl="1" eaLnBrk="1" hangingPunct="1">
              <a:buFontTx/>
              <a:buBlip>
                <a:blip r:embed="rId3"/>
              </a:buBlip>
            </a:pPr>
            <a:r>
              <a:rPr lang="en-US" altLang="en-US" dirty="0"/>
              <a:t>Final-exam_FerracinPaolo.pdf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altLang="en-US" dirty="0"/>
              <a:t>Final evaluation will be based on the homework + final exam</a:t>
            </a:r>
          </a:p>
          <a:p>
            <a:pPr lvl="1" eaLnBrk="1" hangingPunct="1">
              <a:buBlip>
                <a:blip r:embed="rId2"/>
              </a:buBlip>
            </a:pPr>
            <a:r>
              <a:rPr lang="en-US" altLang="en-US" dirty="0"/>
              <a:t>Homework day 1: 16 points</a:t>
            </a:r>
          </a:p>
          <a:p>
            <a:pPr lvl="1" eaLnBrk="1" hangingPunct="1">
              <a:buBlip>
                <a:blip r:embed="rId2"/>
              </a:buBlip>
            </a:pPr>
            <a:r>
              <a:rPr lang="en-US" altLang="en-US" dirty="0"/>
              <a:t>Homework day 2: 17 points</a:t>
            </a:r>
          </a:p>
          <a:p>
            <a:pPr lvl="1" eaLnBrk="1" hangingPunct="1">
              <a:buBlip>
                <a:blip r:embed="rId2"/>
              </a:buBlip>
            </a:pPr>
            <a:r>
              <a:rPr lang="en-US" altLang="en-US" dirty="0"/>
              <a:t>Homework day 3: 14 points</a:t>
            </a:r>
          </a:p>
          <a:p>
            <a:pPr lvl="1" eaLnBrk="1" hangingPunct="1">
              <a:buBlip>
                <a:blip r:embed="rId2"/>
              </a:buBlip>
            </a:pPr>
            <a:r>
              <a:rPr lang="en-US" altLang="en-US" dirty="0"/>
              <a:t>Homework day 4: 18 points</a:t>
            </a:r>
          </a:p>
          <a:p>
            <a:pPr lvl="1" eaLnBrk="1" hangingPunct="1">
              <a:buBlip>
                <a:blip r:embed="rId2"/>
              </a:buBlip>
            </a:pPr>
            <a:r>
              <a:rPr lang="en-US" altLang="en-US" dirty="0"/>
              <a:t>Final exam: 20 points</a:t>
            </a:r>
          </a:p>
          <a:p>
            <a:pPr lvl="1" eaLnBrk="1" hangingPunct="1">
              <a:buBlip>
                <a:blip r:embed="rId2"/>
              </a:buBlip>
            </a:pPr>
            <a:endParaRPr lang="en-US" altLang="en-US" dirty="0"/>
          </a:p>
          <a:p>
            <a:pPr lvl="1" eaLnBrk="1" hangingPunct="1">
              <a:buBlip>
                <a:blip r:embed="rId2"/>
              </a:buBlip>
            </a:pPr>
            <a:endParaRPr lang="en-US" altLang="en-US" dirty="0"/>
          </a:p>
          <a:p>
            <a:pPr lvl="1" eaLnBrk="1" hangingPunct="1">
              <a:buBlip>
                <a:blip r:embed="rId2"/>
              </a:buBlip>
            </a:pPr>
            <a:endParaRPr lang="en-US" altLang="en-US" dirty="0"/>
          </a:p>
          <a:p>
            <a:pPr lvl="1" eaLnBrk="1" hangingPunct="1">
              <a:buBlip>
                <a:blip r:embed="rId2"/>
              </a:buBlip>
            </a:pPr>
            <a:endParaRPr lang="en-US" altLang="en-US" dirty="0"/>
          </a:p>
          <a:p>
            <a:pPr eaLnBrk="1" hangingPunct="1">
              <a:buFontTx/>
              <a:buBlip>
                <a:blip r:embed="rId2"/>
              </a:buBlip>
            </a:pPr>
            <a:endParaRPr lang="en-US" altLang="en-US" dirty="0"/>
          </a:p>
        </p:txBody>
      </p:sp>
      <p:sp>
        <p:nvSpPr>
          <p:cNvPr id="25604" name="Date Placeholder 3">
            <a:extLst>
              <a:ext uri="{FF2B5EF4-FFF2-40B4-BE49-F238E27FC236}">
                <a16:creationId xmlns:a16="http://schemas.microsoft.com/office/drawing/2014/main" id="{1749E6E9-757C-4E80-8B32-C8645982BC2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791B51C5-C369-4256-8624-7C0F73F74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5606" name="Slide Number Placeholder 5">
            <a:extLst>
              <a:ext uri="{FF2B5EF4-FFF2-40B4-BE49-F238E27FC236}">
                <a16:creationId xmlns:a16="http://schemas.microsoft.com/office/drawing/2014/main" id="{5BE634C2-48A5-414E-93A6-12D13A976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ABCBC994-6F52-45CC-BF93-CD7C430FA4B3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F66CC95-307E-4CD7-BF71-D26A85ECF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List of attendees</a:t>
            </a:r>
          </a:p>
        </p:txBody>
      </p:sp>
      <p:sp>
        <p:nvSpPr>
          <p:cNvPr id="26627" name="Date Placeholder 3">
            <a:extLst>
              <a:ext uri="{FF2B5EF4-FFF2-40B4-BE49-F238E27FC236}">
                <a16:creationId xmlns:a16="http://schemas.microsoft.com/office/drawing/2014/main" id="{FB0286B2-9365-4464-AB87-D9C16A249FC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6628" name="Footer Placeholder 4">
            <a:extLst>
              <a:ext uri="{FF2B5EF4-FFF2-40B4-BE49-F238E27FC236}">
                <a16:creationId xmlns:a16="http://schemas.microsoft.com/office/drawing/2014/main" id="{2CE81F16-59DC-410F-9A17-4289F80F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6629" name="Slide Number Placeholder 5">
            <a:extLst>
              <a:ext uri="{FF2B5EF4-FFF2-40B4-BE49-F238E27FC236}">
                <a16:creationId xmlns:a16="http://schemas.microsoft.com/office/drawing/2014/main" id="{4ABD1EFB-B903-4702-A81C-A114068A1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1422882-04FB-4F0F-A671-FADAF1DC73DE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4C2152-326E-4C1E-A13E-D87A6736413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4638" y="1371600"/>
            <a:ext cx="7303324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45121BE0-CD9F-413F-A482-0B6DE6C88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of the course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0A670-5AE9-4605-A993-CEEE068B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This course provides an overview of the </a:t>
            </a:r>
            <a:r>
              <a:rPr lang="en-US" dirty="0">
                <a:solidFill>
                  <a:srgbClr val="FF0000"/>
                </a:solidFill>
              </a:rPr>
              <a:t>physics and technology of superconducting magnets</a:t>
            </a:r>
            <a:r>
              <a:rPr lang="en-US" dirty="0"/>
              <a:t> for particle accelerators addressed to a diversified audience. </a:t>
            </a:r>
          </a:p>
          <a:p>
            <a:pPr>
              <a:defRPr/>
            </a:pPr>
            <a:r>
              <a:rPr lang="en-US" dirty="0"/>
              <a:t>The course will include a review of </a:t>
            </a:r>
            <a:r>
              <a:rPr lang="en-US" dirty="0">
                <a:solidFill>
                  <a:srgbClr val="FF0000"/>
                </a:solidFill>
              </a:rPr>
              <a:t>basic accelerator physics concepts </a:t>
            </a:r>
            <a:r>
              <a:rPr lang="en-US" dirty="0"/>
              <a:t>and a description of the main requirements (e.g. field, gradient, and aperture) for a particle accelerator magnet.</a:t>
            </a:r>
          </a:p>
          <a:p>
            <a:pPr>
              <a:defRPr/>
            </a:pPr>
            <a:r>
              <a:rPr lang="en-US" dirty="0"/>
              <a:t>Fundamental </a:t>
            </a:r>
            <a:r>
              <a:rPr lang="en-US" dirty="0">
                <a:solidFill>
                  <a:srgbClr val="FF0000"/>
                </a:solidFill>
              </a:rPr>
              <a:t>properties of superconducting materials </a:t>
            </a:r>
            <a:r>
              <a:rPr lang="en-US" dirty="0"/>
              <a:t>will then be covered, with particular emphasis on the design of practical superconducting strands and cables for accelerator magnets.</a:t>
            </a:r>
          </a:p>
          <a:p>
            <a:pPr>
              <a:defRPr/>
            </a:pPr>
            <a:r>
              <a:rPr lang="en-US" dirty="0"/>
              <a:t>We will introduce the main concepts of </a:t>
            </a:r>
            <a:r>
              <a:rPr lang="en-US" dirty="0">
                <a:solidFill>
                  <a:srgbClr val="FF0000"/>
                </a:solidFill>
              </a:rPr>
              <a:t>magnet design</a:t>
            </a:r>
            <a:r>
              <a:rPr lang="en-US" dirty="0"/>
              <a:t>, starting from analytic description of field harmonics and proceeding to coil magnetic configurations and mechanical containment structures. </a:t>
            </a: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6388" name="Date Placeholder 3">
            <a:extLst>
              <a:ext uri="{FF2B5EF4-FFF2-40B4-BE49-F238E27FC236}">
                <a16:creationId xmlns:a16="http://schemas.microsoft.com/office/drawing/2014/main" id="{84B447A8-D00C-4E11-85B7-51A9FE8E2AE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152400" y="6553200"/>
            <a:ext cx="36576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7D9236A9-20C4-4210-930D-ABEFE9D4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16390" name="Slide Number Placeholder 5">
            <a:extLst>
              <a:ext uri="{FF2B5EF4-FFF2-40B4-BE49-F238E27FC236}">
                <a16:creationId xmlns:a16="http://schemas.microsoft.com/office/drawing/2014/main" id="{D6792CF5-1172-4415-9053-5E0B2DAB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DF5C2AD-C18D-4DAE-AB70-BA110009B17D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551128F4-8E23-4C96-B850-FF1B69011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of the course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0A670-5AE9-4605-A993-CEEE068B0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dirty="0"/>
              <a:t>Analyses will be presented to address issues related to magnet design, with particular attention to </a:t>
            </a:r>
            <a:r>
              <a:rPr lang="en-US" dirty="0">
                <a:solidFill>
                  <a:srgbClr val="FF0000"/>
                </a:solidFill>
              </a:rPr>
              <a:t>stress analysis </a:t>
            </a:r>
            <a:r>
              <a:rPr lang="en-US" dirty="0"/>
              <a:t>and coil stress mitigation through appropriate structural and fabrication choices.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Field quality </a:t>
            </a:r>
            <a:r>
              <a:rPr lang="en-US" dirty="0"/>
              <a:t>will be discussed, and its impact on magnet design.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Magnet stability </a:t>
            </a:r>
            <a:r>
              <a:rPr lang="en-US" dirty="0"/>
              <a:t>and the quench phenomenon will be analyzed. Quench detection and system protection methods will be reviewed and related to conductor properties and magnet design.</a:t>
            </a:r>
          </a:p>
          <a:p>
            <a:pPr>
              <a:defRPr/>
            </a:pPr>
            <a:r>
              <a:rPr lang="en-US" dirty="0"/>
              <a:t>Throughout the lectures, we will provide </a:t>
            </a:r>
            <a:r>
              <a:rPr lang="en-US" dirty="0">
                <a:solidFill>
                  <a:srgbClr val="FF0000"/>
                </a:solidFill>
              </a:rPr>
              <a:t>examples from past experience </a:t>
            </a:r>
            <a:r>
              <a:rPr lang="en-US" dirty="0"/>
              <a:t>on accelerators to provide context for the material being discussed. </a:t>
            </a:r>
          </a:p>
          <a:p>
            <a:pPr>
              <a:defRPr/>
            </a:pPr>
            <a:r>
              <a:rPr lang="en-US" dirty="0"/>
              <a:t>Finally, an </a:t>
            </a:r>
            <a:r>
              <a:rPr lang="en-US" dirty="0">
                <a:solidFill>
                  <a:srgbClr val="FF0000"/>
                </a:solidFill>
              </a:rPr>
              <a:t>historical review of superconducting magnets </a:t>
            </a:r>
            <a:r>
              <a:rPr lang="en-US" dirty="0"/>
              <a:t>in accelerators and their performance will also be presented.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12" name="Date Placeholder 3">
            <a:extLst>
              <a:ext uri="{FF2B5EF4-FFF2-40B4-BE49-F238E27FC236}">
                <a16:creationId xmlns:a16="http://schemas.microsoft.com/office/drawing/2014/main" id="{F18C21E2-4020-4973-9CB0-D5AB3AA183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152400" y="6553200"/>
            <a:ext cx="3657600" cy="215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17413" name="Footer Placeholder 4">
            <a:extLst>
              <a:ext uri="{FF2B5EF4-FFF2-40B4-BE49-F238E27FC236}">
                <a16:creationId xmlns:a16="http://schemas.microsoft.com/office/drawing/2014/main" id="{6257D5AF-6BD4-4738-B8BB-8BD8071B6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17414" name="Slide Number Placeholder 5">
            <a:extLst>
              <a:ext uri="{FF2B5EF4-FFF2-40B4-BE49-F238E27FC236}">
                <a16:creationId xmlns:a16="http://schemas.microsoft.com/office/drawing/2014/main" id="{7F81467A-D944-466E-97B2-2FD8BC34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C82111A-2A2E-4884-AE96-977D381A2780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F05A4CB-57A7-4D79-A483-F226A878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Course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3311D-484C-4332-B9A8-857CD2F3C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 general, ~5 hours of courses per day, and ~3 hours of exercise/homework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More in details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dirty="0"/>
              <a:t>5 Units</a:t>
            </a:r>
            <a:r>
              <a:rPr lang="en-US" dirty="0"/>
              <a:t>, 45 minutes long, per day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/>
              <a:t>From 9:00 am/3:00 pm (ET/Geneva)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/>
              <a:t>to 4:00 pm/10:00 pm (ET/Geneva) 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/>
              <a:t>15 minutes breaks after each unit, long break in the morning, lunch, pre-dinner, dinner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dirty="0"/>
              <a:t>1 homework set </a:t>
            </a:r>
            <a:r>
              <a:rPr lang="en-US" dirty="0"/>
              <a:t>per day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/>
              <a:t>After dinner…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dirty="0"/>
              <a:t>Final exam </a:t>
            </a:r>
            <a:r>
              <a:rPr lang="en-US" dirty="0"/>
              <a:t>on Friday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Instructors and Teaching Assistants will be available for further discussions or homework and final exam support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Instructors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1"/>
                </a:solidFill>
              </a:rPr>
              <a:t>Paolo Ferracin</a:t>
            </a:r>
            <a:r>
              <a:rPr lang="en-US" dirty="0"/>
              <a:t>, LBNL, pferracin@lbl.gov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rgbClr val="00B050"/>
                </a:solidFill>
              </a:rPr>
              <a:t>Soren Prestemon, </a:t>
            </a:r>
            <a:r>
              <a:rPr lang="en-US" dirty="0"/>
              <a:t>LBNL, soprestemon@lbl.gov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Maxim </a:t>
            </a:r>
            <a:r>
              <a:rPr lang="en-US" b="1" dirty="0" err="1">
                <a:solidFill>
                  <a:srgbClr val="FF0000"/>
                </a:solidFill>
              </a:rPr>
              <a:t>Marchevsky</a:t>
            </a:r>
            <a:r>
              <a:rPr lang="en-US" dirty="0"/>
              <a:t>, LBNL, mmartchevskii@lbl.gov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b="1" dirty="0"/>
              <a:t>Ezio Todesco</a:t>
            </a:r>
            <a:r>
              <a:rPr lang="en-US" dirty="0"/>
              <a:t>, CERN, ezio.todesco@cern.ch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Teaching Assistants: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err="1"/>
              <a:t>Yufan</a:t>
            </a:r>
            <a:r>
              <a:rPr lang="en-US" dirty="0"/>
              <a:t> Yan, LBNL, YufanYan@lbl.gov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Marek </a:t>
            </a:r>
            <a:r>
              <a:rPr lang="en-US" dirty="0" err="1"/>
              <a:t>Mosat</a:t>
            </a:r>
            <a:r>
              <a:rPr lang="en-US" dirty="0"/>
              <a:t>, LBNL, MarekMosat@lbl.gov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457200" lvl="1" indent="0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/>
          </a:p>
        </p:txBody>
      </p:sp>
      <p:sp>
        <p:nvSpPr>
          <p:cNvPr id="18436" name="Date Placeholder 3">
            <a:extLst>
              <a:ext uri="{FF2B5EF4-FFF2-40B4-BE49-F238E27FC236}">
                <a16:creationId xmlns:a16="http://schemas.microsoft.com/office/drawing/2014/main" id="{3535C3CE-EA5D-4144-8A89-BC58A045280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18437" name="Footer Placeholder 4">
            <a:extLst>
              <a:ext uri="{FF2B5EF4-FFF2-40B4-BE49-F238E27FC236}">
                <a16:creationId xmlns:a16="http://schemas.microsoft.com/office/drawing/2014/main" id="{9940EEF2-7DB8-4010-A087-082CF192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18438" name="Slide Number Placeholder 5">
            <a:extLst>
              <a:ext uri="{FF2B5EF4-FFF2-40B4-BE49-F238E27FC236}">
                <a16:creationId xmlns:a16="http://schemas.microsoft.com/office/drawing/2014/main" id="{E1F3DB10-0A2C-4E3F-B2C5-1F040DF5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96D156E-293F-43CE-9C44-E4CE4A1F4BDA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3EB2EA0-A63D-4D87-9EED-90A70285A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outline</a:t>
            </a:r>
            <a:br>
              <a:rPr lang="en-US" altLang="en-US" dirty="0"/>
            </a:br>
            <a:r>
              <a:rPr lang="en-US" altLang="en-US" dirty="0"/>
              <a:t>Day 1</a:t>
            </a:r>
          </a:p>
        </p:txBody>
      </p:sp>
      <p:sp>
        <p:nvSpPr>
          <p:cNvPr id="19459" name="Date Placeholder 3">
            <a:extLst>
              <a:ext uri="{FF2B5EF4-FFF2-40B4-BE49-F238E27FC236}">
                <a16:creationId xmlns:a16="http://schemas.microsoft.com/office/drawing/2014/main" id="{1C6B5A2B-04F2-41AF-BC77-A6904DF7738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19460" name="Footer Placeholder 4">
            <a:extLst>
              <a:ext uri="{FF2B5EF4-FFF2-40B4-BE49-F238E27FC236}">
                <a16:creationId xmlns:a16="http://schemas.microsoft.com/office/drawing/2014/main" id="{F94611E0-365E-4E9C-92E6-F764712909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19461" name="Slide Number Placeholder 5">
            <a:extLst>
              <a:ext uri="{FF2B5EF4-FFF2-40B4-BE49-F238E27FC236}">
                <a16:creationId xmlns:a16="http://schemas.microsoft.com/office/drawing/2014/main" id="{F09094B9-FDBD-4C6E-9DF1-5B907A057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0C65009-B75C-4119-B6A6-62187DD98692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8A40DF-9DE4-4833-A869-E82D3BDDC2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1853629"/>
            <a:ext cx="9144000" cy="31507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BCFB54B3-0409-4C9B-B5A8-D3626ADC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outline</a:t>
            </a:r>
            <a:br>
              <a:rPr lang="en-US" altLang="en-US" dirty="0"/>
            </a:br>
            <a:r>
              <a:rPr lang="en-US" altLang="en-US" dirty="0"/>
              <a:t>Day 2</a:t>
            </a:r>
          </a:p>
        </p:txBody>
      </p:sp>
      <p:sp>
        <p:nvSpPr>
          <p:cNvPr id="20483" name="Date Placeholder 3">
            <a:extLst>
              <a:ext uri="{FF2B5EF4-FFF2-40B4-BE49-F238E27FC236}">
                <a16:creationId xmlns:a16="http://schemas.microsoft.com/office/drawing/2014/main" id="{778443A4-925F-4286-8165-C7446A402FD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0484" name="Footer Placeholder 4">
            <a:extLst>
              <a:ext uri="{FF2B5EF4-FFF2-40B4-BE49-F238E27FC236}">
                <a16:creationId xmlns:a16="http://schemas.microsoft.com/office/drawing/2014/main" id="{2F0B1EEA-6431-4121-BB81-9F9C24C2F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0485" name="Slide Number Placeholder 5">
            <a:extLst>
              <a:ext uri="{FF2B5EF4-FFF2-40B4-BE49-F238E27FC236}">
                <a16:creationId xmlns:a16="http://schemas.microsoft.com/office/drawing/2014/main" id="{2EEB642C-B825-4906-8BFD-867798DC7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6025B27-9945-409B-BF6F-A87CFB0576FB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E643A9E-2930-4308-AC76-2AF70CBD96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52400" y="2539572"/>
            <a:ext cx="8839200" cy="25408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6E2A61EA-5C20-476F-A48F-39990966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outline</a:t>
            </a:r>
            <a:br>
              <a:rPr lang="en-US" altLang="en-US" dirty="0"/>
            </a:br>
            <a:r>
              <a:rPr lang="en-US" altLang="en-US" dirty="0"/>
              <a:t>Day 3</a:t>
            </a:r>
          </a:p>
        </p:txBody>
      </p:sp>
      <p:sp>
        <p:nvSpPr>
          <p:cNvPr id="21507" name="Date Placeholder 3">
            <a:extLst>
              <a:ext uri="{FF2B5EF4-FFF2-40B4-BE49-F238E27FC236}">
                <a16:creationId xmlns:a16="http://schemas.microsoft.com/office/drawing/2014/main" id="{232258C0-8C85-487F-9F0B-5DF6663F178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1508" name="Footer Placeholder 4">
            <a:extLst>
              <a:ext uri="{FF2B5EF4-FFF2-40B4-BE49-F238E27FC236}">
                <a16:creationId xmlns:a16="http://schemas.microsoft.com/office/drawing/2014/main" id="{D19D13DF-39F9-446F-9AEB-9846BDF841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1509" name="Slide Number Placeholder 5">
            <a:extLst>
              <a:ext uri="{FF2B5EF4-FFF2-40B4-BE49-F238E27FC236}">
                <a16:creationId xmlns:a16="http://schemas.microsoft.com/office/drawing/2014/main" id="{8319D7B5-B686-4AA2-8F3E-CE7F955F5E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2BB46884-333B-4988-83F2-DD0104BC0EB4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2CF7917-AE2B-483E-A68D-342560831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52400" y="2543710"/>
            <a:ext cx="8839200" cy="25325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29B72FB-A697-4685-8364-F378CB71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outline</a:t>
            </a:r>
            <a:br>
              <a:rPr lang="en-US" altLang="en-US" dirty="0"/>
            </a:br>
            <a:r>
              <a:rPr lang="en-US" altLang="en-US" dirty="0"/>
              <a:t>Day 4</a:t>
            </a:r>
          </a:p>
        </p:txBody>
      </p:sp>
      <p:sp>
        <p:nvSpPr>
          <p:cNvPr id="22531" name="Date Placeholder 3">
            <a:extLst>
              <a:ext uri="{FF2B5EF4-FFF2-40B4-BE49-F238E27FC236}">
                <a16:creationId xmlns:a16="http://schemas.microsoft.com/office/drawing/2014/main" id="{474EAB84-40FF-4C11-BC9F-0252FEC4A09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2532" name="Footer Placeholder 4">
            <a:extLst>
              <a:ext uri="{FF2B5EF4-FFF2-40B4-BE49-F238E27FC236}">
                <a16:creationId xmlns:a16="http://schemas.microsoft.com/office/drawing/2014/main" id="{2396F001-F56E-425A-BA0D-B7CD91FE5A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2533" name="Slide Number Placeholder 5">
            <a:extLst>
              <a:ext uri="{FF2B5EF4-FFF2-40B4-BE49-F238E27FC236}">
                <a16:creationId xmlns:a16="http://schemas.microsoft.com/office/drawing/2014/main" id="{E75F07C6-80F8-48A9-AA11-6144145E7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B244E46-29B0-4B1A-B855-CBB7DC2782D1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D1BBCC0-C192-4219-8E30-B787AFBB9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52400" y="2539572"/>
            <a:ext cx="8839200" cy="254085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29B72FB-A697-4685-8364-F378CB718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Course outline</a:t>
            </a:r>
            <a:br>
              <a:rPr lang="en-US" altLang="en-US" dirty="0"/>
            </a:br>
            <a:r>
              <a:rPr lang="en-US" altLang="en-US" dirty="0"/>
              <a:t>Day 5</a:t>
            </a:r>
          </a:p>
        </p:txBody>
      </p:sp>
      <p:sp>
        <p:nvSpPr>
          <p:cNvPr id="22531" name="Date Placeholder 3">
            <a:extLst>
              <a:ext uri="{FF2B5EF4-FFF2-40B4-BE49-F238E27FC236}">
                <a16:creationId xmlns:a16="http://schemas.microsoft.com/office/drawing/2014/main" id="{474EAB84-40FF-4C11-BC9F-0252FEC4A09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Superconducting Accelerator Magnets, January 27–31, 2025</a:t>
            </a:r>
          </a:p>
        </p:txBody>
      </p:sp>
      <p:sp>
        <p:nvSpPr>
          <p:cNvPr id="22532" name="Footer Placeholder 4">
            <a:extLst>
              <a:ext uri="{FF2B5EF4-FFF2-40B4-BE49-F238E27FC236}">
                <a16:creationId xmlns:a16="http://schemas.microsoft.com/office/drawing/2014/main" id="{2396F001-F56E-425A-BA0D-B7CD91FE5A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en-US" altLang="en-US" sz="1000">
                <a:solidFill>
                  <a:schemeClr val="accent1"/>
                </a:solidFill>
              </a:rPr>
              <a:t>1. Course introduction</a:t>
            </a:r>
          </a:p>
        </p:txBody>
      </p:sp>
      <p:sp>
        <p:nvSpPr>
          <p:cNvPr id="22533" name="Slide Number Placeholder 5">
            <a:extLst>
              <a:ext uri="{FF2B5EF4-FFF2-40B4-BE49-F238E27FC236}">
                <a16:creationId xmlns:a16="http://schemas.microsoft.com/office/drawing/2014/main" id="{E75F07C6-80F8-48A9-AA11-6144145E7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60000"/>
              <a:buBlip>
                <a:blip r:embed="rId2"/>
              </a:buBlip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4"/>
              </a:buBlip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spcBef>
                <a:spcPct val="20000"/>
              </a:spcBef>
              <a:buSzPct val="60000"/>
              <a:buBlip>
                <a:blip r:embed="rId5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6"/>
              </a:buBlip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B244E46-29B0-4B1A-B855-CBB7DC2782D1}" type="slidenum">
              <a:rPr lang="en-US" altLang="en-US" sz="1000" smtClean="0">
                <a:solidFill>
                  <a:schemeClr val="accent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accent1"/>
              </a:solidFill>
            </a:endParaRPr>
          </a:p>
        </p:txBody>
      </p:sp>
      <p:pic>
        <p:nvPicPr>
          <p:cNvPr id="2" name="Content Placeholder 1">
            <a:extLst>
              <a:ext uri="{FF2B5EF4-FFF2-40B4-BE49-F238E27FC236}">
                <a16:creationId xmlns:a16="http://schemas.microsoft.com/office/drawing/2014/main" id="{DDA383D8-24E7-4D34-9C33-F32853E68E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>
          <a:xfrm>
            <a:off x="152400" y="3627919"/>
            <a:ext cx="8839200" cy="36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417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4026</TotalTime>
  <Words>903</Words>
  <Application>Microsoft Office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Book Antiqua</vt:lpstr>
      <vt:lpstr>Calibri</vt:lpstr>
      <vt:lpstr>Office Theme</vt:lpstr>
      <vt:lpstr>Unit 1 Superconducting Accelerator Magnets: Course Introduction</vt:lpstr>
      <vt:lpstr>Scope of the course (I)</vt:lpstr>
      <vt:lpstr>Scope of the course (II)</vt:lpstr>
      <vt:lpstr>Course structure</vt:lpstr>
      <vt:lpstr>Course outline Day 1</vt:lpstr>
      <vt:lpstr>Course outline Day 2</vt:lpstr>
      <vt:lpstr>Course outline Day 3</vt:lpstr>
      <vt:lpstr>Course outline Day 4</vt:lpstr>
      <vt:lpstr>Course outline Day 5</vt:lpstr>
      <vt:lpstr>Slides and exercise sets</vt:lpstr>
      <vt:lpstr>References</vt:lpstr>
      <vt:lpstr>Credit requirements</vt:lpstr>
      <vt:lpstr>List of attendees</vt:lpstr>
    </vt:vector>
  </TitlesOfParts>
  <Company>Lawrence Berkeley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PFerracin</dc:creator>
  <cp:lastModifiedBy>Paolo Ferracin</cp:lastModifiedBy>
  <cp:revision>97</cp:revision>
  <dcterms:created xsi:type="dcterms:W3CDTF">2009-03-14T19:19:23Z</dcterms:created>
  <dcterms:modified xsi:type="dcterms:W3CDTF">2025-01-26T18:32:19Z</dcterms:modified>
</cp:coreProperties>
</file>