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1403" r:id="rId3"/>
    <p:sldId id="1414" r:id="rId4"/>
    <p:sldId id="1381" r:id="rId5"/>
    <p:sldId id="1406" r:id="rId6"/>
    <p:sldId id="1411" r:id="rId7"/>
    <p:sldId id="1409" r:id="rId8"/>
    <p:sldId id="1407" r:id="rId9"/>
    <p:sldId id="1412" r:id="rId10"/>
    <p:sldId id="1413" r:id="rId11"/>
    <p:sldId id="1408" r:id="rId12"/>
    <p:sldId id="1404" r:id="rId13"/>
    <p:sldId id="1401" r:id="rId14"/>
    <p:sldId id="1402" r:id="rId15"/>
    <p:sldId id="1405" r:id="rId16"/>
  </p:sldIdLst>
  <p:sldSz cx="24384000" cy="13716000"/>
  <p:notesSz cx="6985000" cy="92837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706"/>
    <a:srgbClr val="072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2"/>
    <p:restoredTop sz="94235"/>
  </p:normalViewPr>
  <p:slideViewPr>
    <p:cSldViewPr snapToGrid="0" snapToObjects="1">
      <p:cViewPr varScale="1">
        <p:scale>
          <a:sx n="44" d="100"/>
          <a:sy n="44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4A44D-F9FB-F341-B4CB-D8DF2408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E71D3-F16E-C74A-B850-2EBECCB97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478E4D7-26F9-5244-A705-35723188DE87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42848-1C1B-3C47-B06A-D6323FB4D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902C-9A6D-9449-A842-0E9EEAB4E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ADA1B12-0D4C-8748-A5BF-F4746E4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</p:spPr>
        <p:txBody>
          <a:bodyPr lIns="92958" tIns="46479" rIns="92958" bIns="46479"/>
          <a:lstStyle/>
          <a:p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931334" y="4409758"/>
            <a:ext cx="5122333" cy="4177665"/>
          </a:xfrm>
          <a:prstGeom prst="rect">
            <a:avLst/>
          </a:prstGeom>
        </p:spPr>
        <p:txBody>
          <a:bodyPr lIns="92958" tIns="46479" rIns="92958" bIns="4647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Rectangle"/>
          <p:cNvSpPr/>
          <p:nvPr/>
        </p:nvSpPr>
        <p:spPr>
          <a:xfrm>
            <a:off x="3048919" y="12647548"/>
            <a:ext cx="2138791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85" y="12915720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20160714_001-2-Edit_blueppt.jpg" descr="20160714_001-2-Edit_blue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62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-53758" y="9783877"/>
            <a:ext cx="24491516" cy="3937828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Rectangle"/>
          <p:cNvSpPr/>
          <p:nvPr/>
        </p:nvSpPr>
        <p:spPr>
          <a:xfrm>
            <a:off x="-53758" y="4367615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592A2-ECC3-0E4A-B463-89504456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48729-6195-DD44-A2D3-291CAFCD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23019" y="12712700"/>
            <a:ext cx="14048508" cy="730250"/>
          </a:xfr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MDP 2024 Roadmap Process - August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52858-B553-9448-B8BF-6E8AE784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37" y="4513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03555" y="2612015"/>
            <a:ext cx="22270530" cy="905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162830-4BF5-F146-8608-FB145C560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199" y="12712700"/>
            <a:ext cx="1393074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MDP 2024 Roadmap Process - August  -  Soren Prestemon
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20A4EDA-ACD7-5348-8FB9-33448061B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7/17/2024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hf hdr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3965574" y="14162379"/>
            <a:ext cx="16452852" cy="110863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b="1" dirty="0"/>
              <a:t>US Ma</a:t>
            </a:r>
            <a:r>
              <a:rPr lang="en-US" b="1" dirty="0"/>
              <a:t>gnet Development Program</a:t>
            </a:r>
            <a:endParaRPr b="1" dirty="0"/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endParaRPr dirty="0"/>
          </a:p>
        </p:txBody>
      </p:sp>
      <p:sp>
        <p:nvSpPr>
          <p:cNvPr id="1012" name="High Field Magnet Technology…"/>
          <p:cNvSpPr txBox="1"/>
          <p:nvPr/>
        </p:nvSpPr>
        <p:spPr>
          <a:xfrm>
            <a:off x="1539240" y="5880031"/>
            <a:ext cx="21305519" cy="3631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tIns="91438" rIns="91438" bIns="91438">
            <a:spAutoFit/>
          </a:bodyPr>
          <a:lstStyle>
            <a:lvl1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en-US" sz="7200" b="1" dirty="0"/>
              <a:t>Performance Analysis and Enhancement (status)</a:t>
            </a:r>
          </a:p>
          <a:p>
            <a:r>
              <a:rPr lang="en-US" sz="4000" b="1" dirty="0"/>
              <a:t> </a:t>
            </a:r>
            <a:r>
              <a:rPr lang="en-US" sz="4000" dirty="0"/>
              <a:t>MDP Meeting</a:t>
            </a:r>
          </a:p>
          <a:p>
            <a:r>
              <a:rPr lang="en-US" sz="4000" dirty="0"/>
              <a:t>January 15, 2025</a:t>
            </a:r>
          </a:p>
          <a:p>
            <a:endParaRPr lang="en-US" sz="7200" b="1" i="1" dirty="0"/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F6613C0C-9276-D4A3-2AF5-FFB5E7FE4534}"/>
              </a:ext>
            </a:extLst>
          </p:cNvPr>
          <p:cNvSpPr txBox="1">
            <a:spLocks/>
          </p:cNvSpPr>
          <p:nvPr/>
        </p:nvSpPr>
        <p:spPr>
          <a:xfrm>
            <a:off x="2011680" y="9582912"/>
            <a:ext cx="21616416" cy="26151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00" b="1" dirty="0">
                <a:solidFill>
                  <a:srgbClr val="FFFF00"/>
                </a:solidFill>
              </a:rPr>
              <a:t>Piyush Joshi</a:t>
            </a:r>
            <a:r>
              <a:rPr lang="en-US" sz="6400" b="1" baseline="30000" dirty="0">
                <a:solidFill>
                  <a:srgbClr val="FFFF00"/>
                </a:solidFill>
              </a:rPr>
              <a:t>3</a:t>
            </a:r>
            <a:r>
              <a:rPr lang="en-US" sz="6400" b="1" dirty="0">
                <a:solidFill>
                  <a:srgbClr val="FFFF00"/>
                </a:solidFill>
              </a:rPr>
              <a:t>, Vadim Kashikhin</a:t>
            </a:r>
            <a:r>
              <a:rPr lang="en-US" sz="6400" b="1" baseline="30000" dirty="0">
                <a:solidFill>
                  <a:srgbClr val="FFFF00"/>
                </a:solidFill>
              </a:rPr>
              <a:t>1</a:t>
            </a:r>
            <a:r>
              <a:rPr lang="en-US" sz="6400" b="1" dirty="0">
                <a:solidFill>
                  <a:srgbClr val="FFFF00"/>
                </a:solidFill>
              </a:rPr>
              <a:t>, Michael Kifarkis</a:t>
            </a:r>
            <a:r>
              <a:rPr lang="en-US" sz="6400" b="1" baseline="30000" dirty="0">
                <a:solidFill>
                  <a:srgbClr val="FFFF00"/>
                </a:solidFill>
              </a:rPr>
              <a:t>1</a:t>
            </a:r>
            <a:r>
              <a:rPr lang="en-US" sz="6400" b="1" dirty="0">
                <a:solidFill>
                  <a:srgbClr val="FFFF00"/>
                </a:solidFill>
              </a:rPr>
              <a:t>, Steve Krave</a:t>
            </a:r>
            <a:r>
              <a:rPr lang="en-US" sz="6400" b="1" baseline="30000" dirty="0">
                <a:solidFill>
                  <a:srgbClr val="FFFF00"/>
                </a:solidFill>
              </a:rPr>
              <a:t>1</a:t>
            </a:r>
            <a:r>
              <a:rPr lang="en-US" sz="6400" b="1" dirty="0">
                <a:solidFill>
                  <a:srgbClr val="FFFF00"/>
                </a:solidFill>
              </a:rPr>
              <a:t>, Maxim Marchevsky</a:t>
            </a:r>
            <a:r>
              <a:rPr lang="en-US" sz="6400" b="1" baseline="30000" dirty="0">
                <a:solidFill>
                  <a:srgbClr val="FFFF00"/>
                </a:solidFill>
              </a:rPr>
              <a:t>2</a:t>
            </a:r>
            <a:r>
              <a:rPr lang="en-US" sz="6400" b="1" dirty="0">
                <a:solidFill>
                  <a:srgbClr val="FFFF00"/>
                </a:solidFill>
              </a:rPr>
              <a:t> , </a:t>
            </a:r>
          </a:p>
          <a:p>
            <a:r>
              <a:rPr lang="en-US" sz="6400" b="1" u="sng" dirty="0">
                <a:solidFill>
                  <a:srgbClr val="FFFF00"/>
                </a:solidFill>
              </a:rPr>
              <a:t>Stoyan Stoynev</a:t>
            </a:r>
            <a:r>
              <a:rPr lang="en-US" sz="6400" b="1" u="sng" baseline="30000" dirty="0">
                <a:solidFill>
                  <a:srgbClr val="FFFF00"/>
                </a:solidFill>
              </a:rPr>
              <a:t>1</a:t>
            </a:r>
            <a:r>
              <a:rPr lang="en-US" sz="6400" b="1" dirty="0">
                <a:solidFill>
                  <a:srgbClr val="FFFF00"/>
                </a:solidFill>
              </a:rPr>
              <a:t>, Giorgio  Valone</a:t>
            </a:r>
            <a:r>
              <a:rPr lang="en-US" sz="6400" b="1" baseline="30000" dirty="0">
                <a:solidFill>
                  <a:srgbClr val="FFFF00"/>
                </a:solidFill>
              </a:rPr>
              <a:t>2</a:t>
            </a:r>
            <a:r>
              <a:rPr lang="en-US" sz="6400" b="1" dirty="0">
                <a:solidFill>
                  <a:srgbClr val="FFFF00"/>
                </a:solidFill>
              </a:rPr>
              <a:t>, </a:t>
            </a:r>
            <a:r>
              <a:rPr lang="en-US" sz="6400" b="1" dirty="0" err="1">
                <a:solidFill>
                  <a:srgbClr val="FFFF00"/>
                </a:solidFill>
              </a:rPr>
              <a:t>Xiarong</a:t>
            </a:r>
            <a:r>
              <a:rPr lang="en-US" sz="6400" b="1" dirty="0">
                <a:solidFill>
                  <a:srgbClr val="FFFF00"/>
                </a:solidFill>
              </a:rPr>
              <a:t> Wang</a:t>
            </a:r>
            <a:r>
              <a:rPr lang="en-US" sz="6400" b="1" baseline="30000" dirty="0">
                <a:solidFill>
                  <a:srgbClr val="FFFF00"/>
                </a:solidFill>
              </a:rPr>
              <a:t>2</a:t>
            </a:r>
            <a:r>
              <a:rPr lang="en-US" sz="6400" b="1" dirty="0">
                <a:solidFill>
                  <a:srgbClr val="FFFF00"/>
                </a:solidFill>
              </a:rPr>
              <a:t>, Xingchen Xu</a:t>
            </a:r>
            <a:r>
              <a:rPr lang="en-US" sz="6400" b="1" baseline="30000" dirty="0">
                <a:solidFill>
                  <a:srgbClr val="FFFF00"/>
                </a:solidFill>
              </a:rPr>
              <a:t>1 </a:t>
            </a:r>
            <a:r>
              <a:rPr lang="en-US" sz="6400" b="1" dirty="0">
                <a:solidFill>
                  <a:srgbClr val="FFFF00"/>
                </a:solidFill>
              </a:rPr>
              <a:t> </a:t>
            </a:r>
          </a:p>
          <a:p>
            <a:endParaRPr lang="en-US" sz="6400" b="1" dirty="0">
              <a:solidFill>
                <a:srgbClr val="FFFF00"/>
              </a:solidFill>
            </a:endParaRPr>
          </a:p>
          <a:p>
            <a:r>
              <a:rPr lang="en-US" sz="4800" baseline="30000" dirty="0">
                <a:solidFill>
                  <a:srgbClr val="FFFF00"/>
                </a:solidFill>
              </a:rPr>
              <a:t>1</a:t>
            </a:r>
            <a:r>
              <a:rPr lang="en-US" sz="4800" dirty="0">
                <a:solidFill>
                  <a:srgbClr val="FFFF00"/>
                </a:solidFill>
              </a:rPr>
              <a:t>Fermi National Accelerator Laboratory</a:t>
            </a:r>
          </a:p>
          <a:p>
            <a:r>
              <a:rPr lang="en-US" sz="4800" baseline="30000" dirty="0">
                <a:solidFill>
                  <a:srgbClr val="FFFF00"/>
                </a:solidFill>
              </a:rPr>
              <a:t>2</a:t>
            </a:r>
            <a:r>
              <a:rPr lang="en-US" sz="4800" dirty="0">
                <a:solidFill>
                  <a:srgbClr val="FFFF00"/>
                </a:solidFill>
              </a:rPr>
              <a:t>Lawrence Berkeley National Laboratory </a:t>
            </a:r>
          </a:p>
          <a:p>
            <a:r>
              <a:rPr lang="en-US" sz="4800" baseline="30000" dirty="0">
                <a:solidFill>
                  <a:srgbClr val="FFFF00"/>
                </a:solidFill>
              </a:rPr>
              <a:t>3</a:t>
            </a:r>
            <a:r>
              <a:rPr lang="en-US" sz="4800" dirty="0">
                <a:solidFill>
                  <a:srgbClr val="FFFF00"/>
                </a:solidFill>
              </a:rPr>
              <a:t>Brookhaven National Laboratory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B0DAD-024E-7C5A-43D1-6F453F4F349A}"/>
              </a:ext>
            </a:extLst>
          </p:cNvPr>
          <p:cNvSpPr txBox="1"/>
          <p:nvPr/>
        </p:nvSpPr>
        <p:spPr>
          <a:xfrm>
            <a:off x="17282160" y="11476381"/>
            <a:ext cx="7306056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 people in the list receive regular </a:t>
            </a:r>
          </a:p>
          <a:p>
            <a:r>
              <a:rPr lang="en-US" dirty="0">
                <a:solidFill>
                  <a:srgbClr val="FFFF00"/>
                </a:solidFill>
              </a:rPr>
              <a:t>invites for discussions and updates </a:t>
            </a:r>
          </a:p>
          <a:p>
            <a:r>
              <a:rPr lang="en-US" dirty="0">
                <a:solidFill>
                  <a:srgbClr val="FFFF00"/>
                </a:solidFill>
              </a:rPr>
              <a:t>(after they expressed a will for that).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3FBF-1069-99F2-8262-E7E2631C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MConE</a:t>
            </a:r>
            <a:r>
              <a:rPr lang="en-US" dirty="0"/>
              <a:t> milestones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12739-46DB-EBD3-73F0-375EFEDD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69FE-5078-7051-A885-DC7C92A0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7B9523-8E48-9217-1603-AE655D61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9" y="5751464"/>
            <a:ext cx="23896748" cy="240779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FA4E1B7-95A6-27E6-DC44-48B855B08F6F}"/>
              </a:ext>
            </a:extLst>
          </p:cNvPr>
          <p:cNvSpPr/>
          <p:nvPr/>
        </p:nvSpPr>
        <p:spPr>
          <a:xfrm>
            <a:off x="1477108" y="5763039"/>
            <a:ext cx="199292" cy="139382"/>
          </a:xfrm>
          <a:prstGeom prst="ellipse">
            <a:avLst/>
          </a:prstGeom>
          <a:solidFill>
            <a:srgbClr val="C00000"/>
          </a:solidFill>
          <a:ln w="25400" cap="flat">
            <a:solidFill>
              <a:srgbClr val="C0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C48A1C-C5F9-BB3C-7659-3880A74FA349}"/>
              </a:ext>
            </a:extLst>
          </p:cNvPr>
          <p:cNvSpPr/>
          <p:nvPr/>
        </p:nvSpPr>
        <p:spPr>
          <a:xfrm>
            <a:off x="1479630" y="6707043"/>
            <a:ext cx="199292" cy="139382"/>
          </a:xfrm>
          <a:prstGeom prst="ellipse">
            <a:avLst/>
          </a:prstGeom>
          <a:solidFill>
            <a:srgbClr val="C00000"/>
          </a:solidFill>
          <a:ln w="25400" cap="flat">
            <a:solidFill>
              <a:srgbClr val="C0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C53150-816E-09F8-7145-80BBEAEC5E26}"/>
              </a:ext>
            </a:extLst>
          </p:cNvPr>
          <p:cNvSpPr/>
          <p:nvPr/>
        </p:nvSpPr>
        <p:spPr>
          <a:xfrm>
            <a:off x="1477108" y="6932213"/>
            <a:ext cx="199292" cy="139382"/>
          </a:xfrm>
          <a:prstGeom prst="ellipse">
            <a:avLst/>
          </a:prstGeom>
          <a:solidFill>
            <a:srgbClr val="C00000"/>
          </a:solidFill>
          <a:ln w="25400" cap="flat">
            <a:solidFill>
              <a:srgbClr val="C0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F5FEF9-99C6-30A9-DEDE-83EE09AEE251}"/>
              </a:ext>
            </a:extLst>
          </p:cNvPr>
          <p:cNvSpPr/>
          <p:nvPr/>
        </p:nvSpPr>
        <p:spPr>
          <a:xfrm>
            <a:off x="1277816" y="8915413"/>
            <a:ext cx="199292" cy="139382"/>
          </a:xfrm>
          <a:prstGeom prst="ellipse">
            <a:avLst/>
          </a:prstGeom>
          <a:solidFill>
            <a:srgbClr val="C00000"/>
          </a:solidFill>
          <a:ln w="25400" cap="flat">
            <a:solidFill>
              <a:srgbClr val="C0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4DE894-9382-23E9-BE5F-9448E97F399C}"/>
              </a:ext>
            </a:extLst>
          </p:cNvPr>
          <p:cNvSpPr txBox="1"/>
          <p:nvPr/>
        </p:nvSpPr>
        <p:spPr>
          <a:xfrm>
            <a:off x="1678922" y="8604467"/>
            <a:ext cx="21719403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- A milestone in Material and Conductors;  </a:t>
            </a:r>
            <a:r>
              <a:rPr lang="en-US" dirty="0"/>
              <a:t>s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erves as a prerequisite for </a:t>
            </a:r>
            <a:r>
              <a:rPr lang="en-US" dirty="0"/>
              <a:t>sub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sequent developments (milestones) here</a:t>
            </a:r>
          </a:p>
        </p:txBody>
      </p:sp>
    </p:spTree>
    <p:extLst>
      <p:ext uri="{BB962C8B-B14F-4D97-AF65-F5344CB8AC3E}">
        <p14:creationId xmlns:p14="http://schemas.microsoft.com/office/powerpoint/2010/main" val="410366597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3FBF-1069-99F2-8262-E7E2631C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12739-46DB-EBD3-73F0-375EFEDD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69FE-5078-7051-A885-DC7C92A0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4A65A-699C-86F8-0A8C-34562223877E}"/>
              </a:ext>
            </a:extLst>
          </p:cNvPr>
          <p:cNvSpPr txBox="1"/>
          <p:nvPr/>
        </p:nvSpPr>
        <p:spPr>
          <a:xfrm>
            <a:off x="4419600" y="8707063"/>
            <a:ext cx="12344400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Milestones:</a:t>
            </a:r>
          </a:p>
          <a:p>
            <a:r>
              <a:rPr lang="en-US" dirty="0"/>
              <a:t>https://docs.google.com/spreadsheets/d/1SW1r3z0vKv8bkSPEb9bw51HyIMRt7YtO/edit?gid=2122620354#gid=2122620354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0FDE5-027B-E3BC-03E2-2EF11376FCFF}"/>
              </a:ext>
            </a:extLst>
          </p:cNvPr>
          <p:cNvSpPr txBox="1"/>
          <p:nvPr/>
        </p:nvSpPr>
        <p:spPr>
          <a:xfrm>
            <a:off x="6189785" y="3878286"/>
            <a:ext cx="8984566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There was a presentation/discussion </a:t>
            </a:r>
          </a:p>
          <a:p>
            <a:r>
              <a:rPr lang="en-US" dirty="0">
                <a:solidFill>
                  <a:srgbClr val="FF0000"/>
                </a:solidFill>
              </a:rPr>
              <a:t>in the MDP meeting  on 10/28/2024 as well</a:t>
            </a:r>
          </a:p>
        </p:txBody>
      </p:sp>
    </p:spTree>
    <p:extLst>
      <p:ext uri="{BB962C8B-B14F-4D97-AF65-F5344CB8AC3E}">
        <p14:creationId xmlns:p14="http://schemas.microsoft.com/office/powerpoint/2010/main" val="189311640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3FBF-1069-99F2-8262-E7E2631C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12739-46DB-EBD3-73F0-375EFEDD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69FE-5078-7051-A885-DC7C92A0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54A13-F10F-6A49-2C66-6090BE91BE55}"/>
              </a:ext>
            </a:extLst>
          </p:cNvPr>
          <p:cNvSpPr txBox="1"/>
          <p:nvPr/>
        </p:nvSpPr>
        <p:spPr>
          <a:xfrm>
            <a:off x="6420294" y="2500451"/>
            <a:ext cx="7487093" cy="738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M</a:t>
            </a:r>
            <a:r>
              <a:rPr lang="en-US" dirty="0"/>
              <a:t>agnet </a:t>
            </a:r>
            <a:r>
              <a:rPr lang="en-US" b="1" dirty="0"/>
              <a:t>Con</a:t>
            </a:r>
            <a:r>
              <a:rPr lang="en-US" dirty="0"/>
              <a:t>ditions </a:t>
            </a:r>
            <a:r>
              <a:rPr lang="en-US" b="1" dirty="0"/>
              <a:t>E</a:t>
            </a:r>
            <a:r>
              <a:rPr lang="en-US" dirty="0"/>
              <a:t>mulator (</a:t>
            </a:r>
            <a:r>
              <a:rPr lang="en-US" b="1" dirty="0"/>
              <a:t>MConE</a:t>
            </a:r>
            <a:r>
              <a:rPr lang="en-US" dirty="0"/>
              <a:t>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4E7A954-E9CF-7D5D-8C67-8562CA61D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685412"/>
              </p:ext>
            </p:extLst>
          </p:nvPr>
        </p:nvGraphicFramePr>
        <p:xfrm>
          <a:off x="1160355" y="3395920"/>
          <a:ext cx="18802258" cy="70104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59190">
                  <a:extLst>
                    <a:ext uri="{9D8B030D-6E8A-4147-A177-3AD203B41FA5}">
                      <a16:colId xmlns:a16="http://schemas.microsoft.com/office/drawing/2014/main" val="1876646562"/>
                    </a:ext>
                  </a:extLst>
                </a:gridCol>
                <a:gridCol w="12753891">
                  <a:extLst>
                    <a:ext uri="{9D8B030D-6E8A-4147-A177-3AD203B41FA5}">
                      <a16:colId xmlns:a16="http://schemas.microsoft.com/office/drawing/2014/main" val="3896172772"/>
                    </a:ext>
                  </a:extLst>
                </a:gridCol>
                <a:gridCol w="1721224">
                  <a:extLst>
                    <a:ext uri="{9D8B030D-6E8A-4147-A177-3AD203B41FA5}">
                      <a16:colId xmlns:a16="http://schemas.microsoft.com/office/drawing/2014/main" val="3844724319"/>
                    </a:ext>
                  </a:extLst>
                </a:gridCol>
                <a:gridCol w="3567953">
                  <a:extLst>
                    <a:ext uri="{9D8B030D-6E8A-4147-A177-3AD203B41FA5}">
                      <a16:colId xmlns:a16="http://schemas.microsoft.com/office/drawing/2014/main" val="2149472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/>
                        <a:t>Milestone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Requester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395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Small-scale MConE at FNAL/Stand3 – MConE.0.1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05/31/2025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S. </a:t>
                      </a:r>
                      <a:r>
                        <a:rPr lang="en-US" sz="2400" dirty="0" err="1"/>
                        <a:t>Krave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778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Establishing a main sample design and fabrication procedure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8/31/2025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S. </a:t>
                      </a:r>
                      <a:r>
                        <a:rPr lang="en-US" sz="2400" dirty="0" err="1"/>
                        <a:t>Krave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399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First comparative results from the small-scale MConE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12/31/2025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S. </a:t>
                      </a:r>
                      <a:r>
                        <a:rPr lang="en-US" sz="2400" dirty="0" err="1"/>
                        <a:t>Krave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135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Demonstrate “identical” sample testing in controllable temperature/current/magnetic field/stress conditions in MConE.0.1 (reproducibility)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8/31/2026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S. Stoynev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682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Creating the basis of simulation software to explore data from tested samples – electro-mechanical, multi-physics, transient response, performance modeling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/>
                        <a:t>6/31/2027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S. Stoynev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126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Design and procurement of main components for MConE </a:t>
                      </a:r>
                    </a:p>
                    <a:p>
                      <a:pPr algn="l"/>
                      <a:r>
                        <a:rPr lang="en-US" sz="2400" dirty="0"/>
                        <a:t>(specifically, a specialized pressure device) - HF-VMTF 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12/31/2027</a:t>
                      </a:r>
                    </a:p>
                    <a:p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S. </a:t>
                      </a:r>
                      <a:r>
                        <a:rPr lang="en-US" sz="2400" dirty="0" err="1"/>
                        <a:t>Krave</a:t>
                      </a:r>
                      <a:r>
                        <a:rPr lang="en-US" sz="2400" dirty="0"/>
                        <a:t> / S. Stoynev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367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Fabrication and commissioning of MConE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/>
                        <a:t>12/31/2028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S. </a:t>
                      </a:r>
                      <a:r>
                        <a:rPr lang="en-US" sz="2400" dirty="0" err="1"/>
                        <a:t>Krave</a:t>
                      </a:r>
                      <a:r>
                        <a:rPr lang="en-US" sz="2400" dirty="0"/>
                        <a:t> / S. Stoynev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88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Demonstrate “identical” sample testing in controllable temperature/current/magnetic field/stress conditions – MConE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08/31/2029</a:t>
                      </a:r>
                    </a:p>
                    <a:p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S. Stoynev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546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Demonstrate controllable sample performance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12/31/2029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S. Stoynev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3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M8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Establish limitations of testing conditions and relevant options for expanding the phase space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06/30/2030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S. Stoynev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403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M9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Demonstrate simulation software quality given accumulated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09/30/2030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S. Stoynev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42109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4F00170-84DA-3806-24EA-D85087D6D071}"/>
              </a:ext>
            </a:extLst>
          </p:cNvPr>
          <p:cNvSpPr txBox="1"/>
          <p:nvPr/>
        </p:nvSpPr>
        <p:spPr>
          <a:xfrm>
            <a:off x="13727420" y="2493151"/>
            <a:ext cx="3978970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   /                            /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5DE99F-65B8-68CC-05A3-5AD662BBA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783" y="2693422"/>
            <a:ext cx="1635060" cy="4905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0A7D4A-0812-A111-67AE-692F0BE24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2850" y="2650892"/>
            <a:ext cx="1160998" cy="5122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ECE5F89-944A-9AC1-10E4-A7D64CAA208B}"/>
              </a:ext>
            </a:extLst>
          </p:cNvPr>
          <p:cNvSpPr txBox="1"/>
          <p:nvPr/>
        </p:nvSpPr>
        <p:spPr>
          <a:xfrm>
            <a:off x="645032" y="10350919"/>
            <a:ext cx="22578613" cy="2400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GOALS: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Enable magnet performance exploration </a:t>
            </a:r>
            <a:r>
              <a:rPr lang="en-US" dirty="0"/>
              <a:t>through sustainable means: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           satisfying  Reproducibility, Statistics, Timing, Simplicity, Cost requirements;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             establish unique in the world test-capabilities (including  vector-force manipulation in external magnetic field);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       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explore fundamental and underlying phenomena in magnets through their proxies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9B206D-840B-84CD-4C92-B272CFDA5E02}"/>
              </a:ext>
            </a:extLst>
          </p:cNvPr>
          <p:cNvSpPr txBox="1"/>
          <p:nvPr/>
        </p:nvSpPr>
        <p:spPr>
          <a:xfrm>
            <a:off x="20314022" y="2712660"/>
            <a:ext cx="1715530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LTS/HTS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5B95C4-E897-658A-A62E-7CCB668044C7}"/>
              </a:ext>
            </a:extLst>
          </p:cNvPr>
          <p:cNvSpPr txBox="1"/>
          <p:nvPr/>
        </p:nvSpPr>
        <p:spPr>
          <a:xfrm>
            <a:off x="20511248" y="6214242"/>
            <a:ext cx="2967475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Joint with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Materials area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1164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3FBF-1069-99F2-8262-E7E2631C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12739-46DB-EBD3-73F0-375EFEDD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69FE-5078-7051-A885-DC7C92A0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D92B6F-F42D-9F28-DB03-11C443A10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974598"/>
              </p:ext>
            </p:extLst>
          </p:nvPr>
        </p:nvGraphicFramePr>
        <p:xfrm>
          <a:off x="2890171" y="4331776"/>
          <a:ext cx="17269642" cy="452505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01133">
                  <a:extLst>
                    <a:ext uri="{9D8B030D-6E8A-4147-A177-3AD203B41FA5}">
                      <a16:colId xmlns:a16="http://schemas.microsoft.com/office/drawing/2014/main" val="1554668231"/>
                    </a:ext>
                  </a:extLst>
                </a:gridCol>
                <a:gridCol w="12379924">
                  <a:extLst>
                    <a:ext uri="{9D8B030D-6E8A-4147-A177-3AD203B41FA5}">
                      <a16:colId xmlns:a16="http://schemas.microsoft.com/office/drawing/2014/main" val="2420826509"/>
                    </a:ext>
                  </a:extLst>
                </a:gridCol>
                <a:gridCol w="2009196">
                  <a:extLst>
                    <a:ext uri="{9D8B030D-6E8A-4147-A177-3AD203B41FA5}">
                      <a16:colId xmlns:a16="http://schemas.microsoft.com/office/drawing/2014/main" val="3927853674"/>
                    </a:ext>
                  </a:extLst>
                </a:gridCol>
                <a:gridCol w="1979389">
                  <a:extLst>
                    <a:ext uri="{9D8B030D-6E8A-4147-A177-3AD203B41FA5}">
                      <a16:colId xmlns:a16="http://schemas.microsoft.com/office/drawing/2014/main" val="962333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Milestone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Requester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050153"/>
                  </a:ext>
                </a:extLst>
              </a:tr>
              <a:tr h="552939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Testing with two (more) untrained magnet models, different designs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03/31/2026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S. Stoynev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747920"/>
                  </a:ext>
                </a:extLst>
              </a:tr>
              <a:tr h="527876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Testing with two magnet models of no/bad training memory, different designs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03/31/2027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S. Stoynev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211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Suggest relation limitations between QCD and CLIQ regarding coil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12/31/2027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S. Stoynev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95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Determine main training relations to “overcurrent” parameters using reproducible “samples”/magnets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12/31/2027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S. Stoynev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191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Q5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Determine main training relations to “overcurrent” at varying application conditions (temperature, power supply current)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12/31/2028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S. Stoynev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481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Q6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Demonstrate transient simulations can describe observations (make improvements)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06/30/2029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S. Stoynev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3444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5E1F415-C1D6-414B-0E5C-2AC99BD7EAFB}"/>
              </a:ext>
            </a:extLst>
          </p:cNvPr>
          <p:cNvSpPr txBox="1"/>
          <p:nvPr/>
        </p:nvSpPr>
        <p:spPr>
          <a:xfrm>
            <a:off x="10941601" y="2890393"/>
            <a:ext cx="1250399" cy="738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QCD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75048-4A7E-159F-2510-E0984EDE69BF}"/>
              </a:ext>
            </a:extLst>
          </p:cNvPr>
          <p:cNvSpPr txBox="1"/>
          <p:nvPr/>
        </p:nvSpPr>
        <p:spPr>
          <a:xfrm>
            <a:off x="2011971" y="9792941"/>
            <a:ext cx="20360057" cy="2400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GOALS: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Accumulate test/training statistics with QCD, including from magnets with bad training memory;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          Explore potential differences on coil action between QCD and CLIQ;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            Parametrize and study the effect of “overcurrent”, explore the fundamentals driving dependencies,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          improve simulations of current transients in magnets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F2133-4ED2-42F0-67E4-FCE5E61BE06F}"/>
              </a:ext>
            </a:extLst>
          </p:cNvPr>
          <p:cNvSpPr txBox="1"/>
          <p:nvPr/>
        </p:nvSpPr>
        <p:spPr>
          <a:xfrm>
            <a:off x="20159813" y="3670895"/>
            <a:ext cx="1334016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Nb</a:t>
            </a:r>
            <a:r>
              <a:rPr kumimoji="0" lang="en-US" sz="3600" b="0" i="0" u="none" strike="noStrike" cap="none" spc="0" normalizeH="0" baseline="-250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3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Sn</a:t>
            </a:r>
          </a:p>
        </p:txBody>
      </p:sp>
    </p:spTree>
    <p:extLst>
      <p:ext uri="{BB962C8B-B14F-4D97-AF65-F5344CB8AC3E}">
        <p14:creationId xmlns:p14="http://schemas.microsoft.com/office/powerpoint/2010/main" val="391449238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3FBF-1069-99F2-8262-E7E2631C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12739-46DB-EBD3-73F0-375EFEDD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69FE-5078-7051-A885-DC7C92A0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75048-4A7E-159F-2510-E0984EDE69BF}"/>
              </a:ext>
            </a:extLst>
          </p:cNvPr>
          <p:cNvSpPr txBox="1"/>
          <p:nvPr/>
        </p:nvSpPr>
        <p:spPr>
          <a:xfrm>
            <a:off x="2796262" y="9551672"/>
            <a:ext cx="18721788" cy="2400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GOALS: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Explore mechanical oscillation to mitigate friction-dependent magnet performance drivers.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Design and commission devices able to affect magnet performance (training, stability, protection).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      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43F8019-F670-D064-7DF6-B12EB5145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526440"/>
              </p:ext>
            </p:extLst>
          </p:nvPr>
        </p:nvGraphicFramePr>
        <p:xfrm>
          <a:off x="2778341" y="3871415"/>
          <a:ext cx="17583458" cy="5242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49618">
                  <a:extLst>
                    <a:ext uri="{9D8B030D-6E8A-4147-A177-3AD203B41FA5}">
                      <a16:colId xmlns:a16="http://schemas.microsoft.com/office/drawing/2014/main" val="2501333796"/>
                    </a:ext>
                  </a:extLst>
                </a:gridCol>
                <a:gridCol w="12736189">
                  <a:extLst>
                    <a:ext uri="{9D8B030D-6E8A-4147-A177-3AD203B41FA5}">
                      <a16:colId xmlns:a16="http://schemas.microsoft.com/office/drawing/2014/main" val="3592131170"/>
                    </a:ext>
                  </a:extLst>
                </a:gridCol>
                <a:gridCol w="2023852">
                  <a:extLst>
                    <a:ext uri="{9D8B030D-6E8A-4147-A177-3AD203B41FA5}">
                      <a16:colId xmlns:a16="http://schemas.microsoft.com/office/drawing/2014/main" val="1127181367"/>
                    </a:ext>
                  </a:extLst>
                </a:gridCol>
                <a:gridCol w="2073799">
                  <a:extLst>
                    <a:ext uri="{9D8B030D-6E8A-4147-A177-3AD203B41FA5}">
                      <a16:colId xmlns:a16="http://schemas.microsoft.com/office/drawing/2014/main" val="2002967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Milestone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Requester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332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M1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Determining friction coefficients at interfaces relevant for SC magnets and their dependences on different environments (temperature, stress, humidity, smoothness of contact surface)​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8/01/2025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M. </a:t>
                      </a:r>
                      <a:r>
                        <a:rPr lang="en-US" sz="2800" dirty="0" err="1"/>
                        <a:t>Kifarkis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18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M2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Introducing vibration techniques to mitigate frictional contact between superconducting magnet materials​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7/01/2026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M. </a:t>
                      </a:r>
                      <a:r>
                        <a:rPr lang="en-US" sz="2800" dirty="0" err="1"/>
                        <a:t>Kifarkis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076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M3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Determining relevant vibrational parameters to mitigate friction such as amplitude, power, frequency, damping ratio, mass, </a:t>
                      </a:r>
                      <a:r>
                        <a:rPr lang="en-US" sz="2800" dirty="0" err="1"/>
                        <a:t>etc</a:t>
                      </a:r>
                      <a:r>
                        <a:rPr lang="en-US" sz="2800" dirty="0"/>
                        <a:t>​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3/01/2027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M. </a:t>
                      </a:r>
                      <a:r>
                        <a:rPr lang="en-US" sz="2800" dirty="0" err="1"/>
                        <a:t>Kifarkis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0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M4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Developing a method to effectively transfer mechanical oscillations in cryogenic environments​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5/01/2028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M. </a:t>
                      </a:r>
                      <a:r>
                        <a:rPr lang="en-US" sz="2800" dirty="0" err="1"/>
                        <a:t>Kifarkis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153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M5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Conducting first test involving induced mechanical vibrations in a magnet (model)​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11/01/2030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M. </a:t>
                      </a:r>
                      <a:r>
                        <a:rPr lang="en-US" sz="2800" dirty="0" err="1"/>
                        <a:t>Kifarkis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8878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56DF5DC-B019-4FE6-082D-1FBB1B36B0DE}"/>
              </a:ext>
            </a:extLst>
          </p:cNvPr>
          <p:cNvSpPr txBox="1"/>
          <p:nvPr/>
        </p:nvSpPr>
        <p:spPr>
          <a:xfrm>
            <a:off x="6464597" y="2547964"/>
            <a:ext cx="11865934" cy="738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Mechanical Oscillations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F10464-E282-A477-44D7-38BC49BA0C59}"/>
              </a:ext>
            </a:extLst>
          </p:cNvPr>
          <p:cNvSpPr txBox="1"/>
          <p:nvPr/>
        </p:nvSpPr>
        <p:spPr>
          <a:xfrm>
            <a:off x="20427950" y="3268978"/>
            <a:ext cx="930059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LTS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,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HTS</a:t>
            </a:r>
          </a:p>
        </p:txBody>
      </p:sp>
    </p:spTree>
    <p:extLst>
      <p:ext uri="{BB962C8B-B14F-4D97-AF65-F5344CB8AC3E}">
        <p14:creationId xmlns:p14="http://schemas.microsoft.com/office/powerpoint/2010/main" val="176980039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3FBF-1069-99F2-8262-E7E2631C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12739-46DB-EBD3-73F0-375EFEDD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69FE-5078-7051-A885-DC7C92A0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75048-4A7E-159F-2510-E0984EDE69BF}"/>
              </a:ext>
            </a:extLst>
          </p:cNvPr>
          <p:cNvSpPr txBox="1"/>
          <p:nvPr/>
        </p:nvSpPr>
        <p:spPr>
          <a:xfrm>
            <a:off x="2796262" y="9551672"/>
            <a:ext cx="20427383" cy="2400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GOALS: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Explore training and training modification in coils by magnet reassembly and reloading;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           Investigate differences between single-coil and multi-coil training (in dedicated magnet structures)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      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43F8019-F670-D064-7DF6-B12EB5145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0688"/>
              </p:ext>
            </p:extLst>
          </p:nvPr>
        </p:nvGraphicFramePr>
        <p:xfrm>
          <a:off x="2653553" y="4747715"/>
          <a:ext cx="18022047" cy="25908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070834">
                  <a:extLst>
                    <a:ext uri="{9D8B030D-6E8A-4147-A177-3AD203B41FA5}">
                      <a16:colId xmlns:a16="http://schemas.microsoft.com/office/drawing/2014/main" val="2501333796"/>
                    </a:ext>
                  </a:extLst>
                </a:gridCol>
                <a:gridCol w="12824992">
                  <a:extLst>
                    <a:ext uri="{9D8B030D-6E8A-4147-A177-3AD203B41FA5}">
                      <a16:colId xmlns:a16="http://schemas.microsoft.com/office/drawing/2014/main" val="3592131170"/>
                    </a:ext>
                  </a:extLst>
                </a:gridCol>
                <a:gridCol w="2210938">
                  <a:extLst>
                    <a:ext uri="{9D8B030D-6E8A-4147-A177-3AD203B41FA5}">
                      <a16:colId xmlns:a16="http://schemas.microsoft.com/office/drawing/2014/main" val="1127181367"/>
                    </a:ext>
                  </a:extLst>
                </a:gridCol>
                <a:gridCol w="1915283">
                  <a:extLst>
                    <a:ext uri="{9D8B030D-6E8A-4147-A177-3AD203B41FA5}">
                      <a16:colId xmlns:a16="http://schemas.microsoft.com/office/drawing/2014/main" val="2002967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Milestone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Requester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332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Establish full testing cycles for coil reloading, characterize observations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12/31/2026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S. Stoynev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18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Establish full testing cycles for magnet reassembly, characterize observations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12/31/2028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S. Stoynev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076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Explore available data and/or additional testing to conclude on training dependencies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06/30/2030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S. Stoynev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40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Repeat studies with multi-coil magnets and conclude on coil vs magnet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12/31/2032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S. Stoynev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15303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56DF5DC-B019-4FE6-082D-1FBB1B36B0DE}"/>
              </a:ext>
            </a:extLst>
          </p:cNvPr>
          <p:cNvSpPr txBox="1"/>
          <p:nvPr/>
        </p:nvSpPr>
        <p:spPr>
          <a:xfrm>
            <a:off x="6464597" y="3043264"/>
            <a:ext cx="11865934" cy="738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Coil/magnet training dependencies on assembly and loading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F10464-E282-A477-44D7-38BC49BA0C59}"/>
              </a:ext>
            </a:extLst>
          </p:cNvPr>
          <p:cNvSpPr txBox="1"/>
          <p:nvPr/>
        </p:nvSpPr>
        <p:spPr>
          <a:xfrm>
            <a:off x="20675600" y="4164328"/>
            <a:ext cx="1449432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Nb</a:t>
            </a:r>
            <a:r>
              <a:rPr kumimoji="0" lang="en-US" sz="3600" b="0" i="0" u="none" strike="noStrike" cap="none" spc="0" normalizeH="0" baseline="-250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3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Sn,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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8795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3FBF-1069-99F2-8262-E7E2631C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12739-46DB-EBD3-73F0-375EFEDD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69FE-5078-7051-A885-DC7C92A0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1CF821-3B8B-D111-603E-6001DB52D640}"/>
              </a:ext>
            </a:extLst>
          </p:cNvPr>
          <p:cNvSpPr txBox="1"/>
          <p:nvPr/>
        </p:nvSpPr>
        <p:spPr>
          <a:xfrm>
            <a:off x="915684" y="2421209"/>
            <a:ext cx="19286045" cy="62786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Calls for contributions resulted in the following topics of interest: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/>
              <a:t>Exploring the QCD (and CLIQ) capabilities to learn more about underlying coil training mechanisms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      and possibly other performance drivers/limitations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en-US" dirty="0"/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/>
              <a:t>Investigating and establishing friction as a tunable parameter to affect (magnet) performance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en-US" dirty="0"/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/>
              <a:t>Determining performance dependencies on loading parameters (reproducibility)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en-US" dirty="0"/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/>
              <a:t>Emulating magnet conditions by a dedicated device /together with Materials and Conductors/ 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     (a tool for exploration and testing with broad application)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D8AE8D-EB94-6D7E-3BB9-A2D3CD7F6385}"/>
              </a:ext>
            </a:extLst>
          </p:cNvPr>
          <p:cNvSpPr txBox="1"/>
          <p:nvPr/>
        </p:nvSpPr>
        <p:spPr>
          <a:xfrm>
            <a:off x="1794914" y="8821021"/>
            <a:ext cx="20350439" cy="2400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 Area will also be a (non-exclusive) forum to discuss analyses and results from various testing campaigns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	- magnets and non-magnets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	- LTS and HTS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70C0"/>
                </a:solidFill>
              </a:rPr>
              <a:t>It is crucial to explore inter-Area connections.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68DF1F-C12D-9989-06A2-DE1AE7D7FFBF}"/>
              </a:ext>
            </a:extLst>
          </p:cNvPr>
          <p:cNvSpPr txBox="1"/>
          <p:nvPr/>
        </p:nvSpPr>
        <p:spPr>
          <a:xfrm>
            <a:off x="2604231" y="11294791"/>
            <a:ext cx="17966774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It is open, people are free to share and converse with Area participants in dedicated meetings;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or get notifications of relevant discussions taking place elsewhere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03349-02D2-6FB7-8510-C1C9D3281FB9}"/>
              </a:ext>
            </a:extLst>
          </p:cNvPr>
          <p:cNvSpPr txBox="1"/>
          <p:nvPr/>
        </p:nvSpPr>
        <p:spPr>
          <a:xfrm>
            <a:off x="22546637" y="3475112"/>
            <a:ext cx="135401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36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QCD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FA6E1-6233-0899-9514-53DE56DA89FE}"/>
              </a:ext>
            </a:extLst>
          </p:cNvPr>
          <p:cNvSpPr txBox="1"/>
          <p:nvPr/>
        </p:nvSpPr>
        <p:spPr>
          <a:xfrm>
            <a:off x="21660538" y="4594245"/>
            <a:ext cx="2686167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36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Mechanical </a:t>
            </a:r>
          </a:p>
          <a:p>
            <a:r>
              <a:rPr kumimoji="0" lang="en-US" sz="36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oscillations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503799-C396-0EBD-1913-10863F62A191}"/>
              </a:ext>
            </a:extLst>
          </p:cNvPr>
          <p:cNvSpPr txBox="1"/>
          <p:nvPr/>
        </p:nvSpPr>
        <p:spPr>
          <a:xfrm>
            <a:off x="18571507" y="6194084"/>
            <a:ext cx="617806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36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Magnet assembly and loading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E93394-931E-95D8-DAD0-730AFFA2810E}"/>
              </a:ext>
            </a:extLst>
          </p:cNvPr>
          <p:cNvSpPr txBox="1"/>
          <p:nvPr/>
        </p:nvSpPr>
        <p:spPr>
          <a:xfrm>
            <a:off x="20687523" y="7181867"/>
            <a:ext cx="4062046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36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Magnet conditions emulator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457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3FBF-1069-99F2-8262-E7E2631C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Broader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12739-46DB-EBD3-73F0-375EFEDD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69FE-5078-7051-A885-DC7C92A0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E7BCAA-6E3F-62E6-60B9-AE9D0EE27B70}"/>
              </a:ext>
            </a:extLst>
          </p:cNvPr>
          <p:cNvSpPr txBox="1"/>
          <p:nvPr/>
        </p:nvSpPr>
        <p:spPr>
          <a:xfrm>
            <a:off x="151830" y="9530724"/>
            <a:ext cx="22084888" cy="29546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Magnet conditions emulator: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Enable magnet performance exploration </a:t>
            </a:r>
            <a:r>
              <a:rPr lang="en-US" dirty="0"/>
              <a:t>through sustainable means: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           					  satisfying  Reproducibility, Statistics, Timing, Simplicity, Cost requirements;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             					  establish unique in the world test-capabilities (including  vector-force manipulation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						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 external magnetic field);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           					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explore fundamental and underlying phenomena in magnets through their proxies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2AA46-4258-AC2C-1542-2386451F7B53}"/>
              </a:ext>
            </a:extLst>
          </p:cNvPr>
          <p:cNvSpPr txBox="1"/>
          <p:nvPr/>
        </p:nvSpPr>
        <p:spPr>
          <a:xfrm>
            <a:off x="1676400" y="2795128"/>
            <a:ext cx="20360057" cy="2400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QCD: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  Accumulate test/training statistics with QCD, including from magnets with bad training memory;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          Explore potential differences on coil action between QCD and CLIQ;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            Parametrize and study the effect of “overcurrent”, explore the fundamentals driving dependencies,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          improve simulations of current transients in magnets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999836-BA57-A860-ACD3-F1F72657932F}"/>
              </a:ext>
            </a:extLst>
          </p:cNvPr>
          <p:cNvSpPr txBox="1"/>
          <p:nvPr/>
        </p:nvSpPr>
        <p:spPr>
          <a:xfrm>
            <a:off x="415599" y="5519069"/>
            <a:ext cx="24340314" cy="2400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Mechanical oscillations: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Explore mechanical oscillation to mitigate friction-dependent magnet performance drivers.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					 Design and commission devices able to affect magnet performance (training, stability, protection).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      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376F33-CA8B-82F1-5E83-BC347B6D6931}"/>
              </a:ext>
            </a:extLst>
          </p:cNvPr>
          <p:cNvSpPr txBox="1"/>
          <p:nvPr/>
        </p:nvSpPr>
        <p:spPr>
          <a:xfrm>
            <a:off x="151830" y="7027156"/>
            <a:ext cx="21359446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Magnet assembly and loading: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Explore training and training control, performance in coils by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						 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magnet reassembly and reloading;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           					     Investigate differences between single-coil and multi-coil training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						     (in dedicated magnet structures)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37351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3FBF-1069-99F2-8262-E7E2631C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12739-46DB-EBD3-73F0-375EFEDD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69FE-5078-7051-A885-DC7C92A0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6D49E40-AA76-3E0E-93B4-4BA6C7DE5A29}"/>
              </a:ext>
            </a:extLst>
          </p:cNvPr>
          <p:cNvSpPr/>
          <p:nvPr/>
        </p:nvSpPr>
        <p:spPr>
          <a:xfrm>
            <a:off x="568960" y="3048000"/>
            <a:ext cx="22514559" cy="730250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i="0" u="none" strike="noStrike" normalizeH="0" baseline="0"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2F9FCF-0951-D1FC-DDA0-CBC673DC43F6}"/>
              </a:ext>
            </a:extLst>
          </p:cNvPr>
          <p:cNvSpPr txBox="1"/>
          <p:nvPr/>
        </p:nvSpPr>
        <p:spPr>
          <a:xfrm>
            <a:off x="21373424" y="2499360"/>
            <a:ext cx="1120816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2035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E48E21-8E9F-35B0-C400-C0F8A8BF788D}"/>
              </a:ext>
            </a:extLst>
          </p:cNvPr>
          <p:cNvSpPr txBox="1"/>
          <p:nvPr/>
        </p:nvSpPr>
        <p:spPr>
          <a:xfrm>
            <a:off x="371097" y="2444990"/>
            <a:ext cx="1120816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F5BAD4-A827-81B0-886A-B364950C3A92}"/>
              </a:ext>
            </a:extLst>
          </p:cNvPr>
          <p:cNvSpPr txBox="1"/>
          <p:nvPr/>
        </p:nvSpPr>
        <p:spPr>
          <a:xfrm>
            <a:off x="11428392" y="2475470"/>
            <a:ext cx="1120816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2030</a:t>
            </a: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920A10C0-25D1-B097-A76D-66CA898AC616}"/>
              </a:ext>
            </a:extLst>
          </p:cNvPr>
          <p:cNvSpPr/>
          <p:nvPr/>
        </p:nvSpPr>
        <p:spPr>
          <a:xfrm>
            <a:off x="597833" y="8086603"/>
            <a:ext cx="4665047" cy="1838797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Vibration and friction - establishing research, “samples”, dependencies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F2B96A47-864B-96D3-496A-8D4AEA375DD4}"/>
              </a:ext>
            </a:extLst>
          </p:cNvPr>
          <p:cNvSpPr/>
          <p:nvPr/>
        </p:nvSpPr>
        <p:spPr>
          <a:xfrm>
            <a:off x="1552872" y="10034172"/>
            <a:ext cx="4665047" cy="1293967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Efficient mechanical oscillation transfer to LN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596B54C9-27B5-402B-04AB-D7F800B96893}"/>
              </a:ext>
            </a:extLst>
          </p:cNvPr>
          <p:cNvSpPr/>
          <p:nvPr/>
        </p:nvSpPr>
        <p:spPr>
          <a:xfrm>
            <a:off x="8619512" y="7930637"/>
            <a:ext cx="4266376" cy="1838797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Mechanical oscillations  and performance in model magnets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FD067D18-AE87-F2F3-100D-F0489FD4FEFE}"/>
              </a:ext>
            </a:extLst>
          </p:cNvPr>
          <p:cNvSpPr/>
          <p:nvPr/>
        </p:nvSpPr>
        <p:spPr>
          <a:xfrm>
            <a:off x="10987894" y="9965898"/>
            <a:ext cx="4844264" cy="1293967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Studies on magnet-design-dependent applications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B82FEAE7-E559-2A8C-7524-D032604C5F3E}"/>
              </a:ext>
            </a:extLst>
          </p:cNvPr>
          <p:cNvSpPr/>
          <p:nvPr/>
        </p:nvSpPr>
        <p:spPr>
          <a:xfrm>
            <a:off x="15878200" y="8350775"/>
            <a:ext cx="5943227" cy="2383627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Design/Procurement of practical mechanical oscillation-based devices for enhanced performance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F88CC2-4F4D-3F5D-60A7-77C369C8328A}"/>
              </a:ext>
            </a:extLst>
          </p:cNvPr>
          <p:cNvSpPr txBox="1"/>
          <p:nvPr/>
        </p:nvSpPr>
        <p:spPr>
          <a:xfrm>
            <a:off x="21913512" y="8267494"/>
            <a:ext cx="2358334" cy="24006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Mechanical Oscillations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EED766BB-AEE9-B606-98F8-4A789D62A5C8}"/>
              </a:ext>
            </a:extLst>
          </p:cNvPr>
          <p:cNvSpPr/>
          <p:nvPr/>
        </p:nvSpPr>
        <p:spPr>
          <a:xfrm>
            <a:off x="5385588" y="8173853"/>
            <a:ext cx="3061275" cy="1293967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R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eproducible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ample tests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526BDB4D-BEB3-E8AB-B82C-BD32FFCF609E}"/>
              </a:ext>
            </a:extLst>
          </p:cNvPr>
          <p:cNvSpPr/>
          <p:nvPr/>
        </p:nvSpPr>
        <p:spPr>
          <a:xfrm>
            <a:off x="6286989" y="9988907"/>
            <a:ext cx="4665047" cy="1293967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Efficient mechanical oscillation transfer to </a:t>
            </a:r>
            <a:r>
              <a:rPr lang="en-US" sz="3200" dirty="0" err="1"/>
              <a:t>LHe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072599D3-AF4D-3521-1D00-45DBD41BEFE4}"/>
              </a:ext>
            </a:extLst>
          </p:cNvPr>
          <p:cNvSpPr/>
          <p:nvPr/>
        </p:nvSpPr>
        <p:spPr>
          <a:xfrm>
            <a:off x="371097" y="3787842"/>
            <a:ext cx="4115844" cy="1838797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rgbClr val="7030A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Training elimination through </a:t>
            </a:r>
            <a:r>
              <a:rPr lang="en-US" sz="3200" dirty="0"/>
              <a:t>QCD – more magnet tests/data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4C7E7870-BA23-97D4-2522-19C7B7749FAB}"/>
              </a:ext>
            </a:extLst>
          </p:cNvPr>
          <p:cNvSpPr/>
          <p:nvPr/>
        </p:nvSpPr>
        <p:spPr>
          <a:xfrm>
            <a:off x="2465773" y="5799996"/>
            <a:ext cx="5584631" cy="1838797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rgbClr val="7030A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Dedicated magnet tests using coils with no training memory, effect on retraining, detraining 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130307A7-7F8C-CCDE-975E-4A0DE4982DE4}"/>
              </a:ext>
            </a:extLst>
          </p:cNvPr>
          <p:cNvSpPr/>
          <p:nvPr/>
        </p:nvSpPr>
        <p:spPr>
          <a:xfrm>
            <a:off x="4624634" y="3759549"/>
            <a:ext cx="6803758" cy="1838797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rgbClr val="7030A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Exploration of overcurrent dependencies with QCD – reproducible samples/magnets 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8856DFF2-4B16-1BFC-C852-D7456625C331}"/>
              </a:ext>
            </a:extLst>
          </p:cNvPr>
          <p:cNvSpPr/>
          <p:nvPr/>
        </p:nvSpPr>
        <p:spPr>
          <a:xfrm>
            <a:off x="13482452" y="5269694"/>
            <a:ext cx="7498080" cy="2383627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rgbClr val="7030A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Physics simulation improvements: force evolution and observable parameters;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refined effects of CLIQ/QCD on the conductor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CDCF8D-3343-9F7F-A382-F8A22FF3B319}"/>
              </a:ext>
            </a:extLst>
          </p:cNvPr>
          <p:cNvSpPr txBox="1"/>
          <p:nvPr/>
        </p:nvSpPr>
        <p:spPr>
          <a:xfrm>
            <a:off x="22510002" y="3820033"/>
            <a:ext cx="1026239" cy="35086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QCD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4C0FC26B-6C4B-41A1-E29F-1334A1DBEBAE}"/>
              </a:ext>
            </a:extLst>
          </p:cNvPr>
          <p:cNvSpPr/>
          <p:nvPr/>
        </p:nvSpPr>
        <p:spPr>
          <a:xfrm>
            <a:off x="8298997" y="5814524"/>
            <a:ext cx="4842845" cy="1838797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rgbClr val="7030A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QCD and conditions limits exploration (temperature, power supply current)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6E0B3DCD-E7AF-B7CB-2FC3-7AC0C37E2679}"/>
              </a:ext>
            </a:extLst>
          </p:cNvPr>
          <p:cNvSpPr/>
          <p:nvPr/>
        </p:nvSpPr>
        <p:spPr>
          <a:xfrm>
            <a:off x="11552323" y="3846373"/>
            <a:ext cx="5748170" cy="1293967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rgbClr val="7030A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Mini-QCD implementations and  effects in bifilar coil designs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8524D3-45A0-3D3C-7CE7-BF4402ACC29B}"/>
              </a:ext>
            </a:extLst>
          </p:cNvPr>
          <p:cNvSpPr txBox="1"/>
          <p:nvPr/>
        </p:nvSpPr>
        <p:spPr>
          <a:xfrm>
            <a:off x="22270789" y="10734402"/>
            <a:ext cx="1905712" cy="1846655"/>
          </a:xfrm>
          <a:prstGeom prst="rect">
            <a:avLst/>
          </a:prstGeom>
          <a:solidFill>
            <a:schemeClr val="accent6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Magnet/coil training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72CAB909-9FF2-2B73-440D-C9B933F2219F}"/>
              </a:ext>
            </a:extLst>
          </p:cNvPr>
          <p:cNvSpPr/>
          <p:nvPr/>
        </p:nvSpPr>
        <p:spPr>
          <a:xfrm>
            <a:off x="597833" y="11645851"/>
            <a:ext cx="11951375" cy="749137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chemeClr val="accent6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Reproducibility in coil reloading/reassembly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936C2519-5933-29B8-D22B-262386483DCB}"/>
              </a:ext>
            </a:extLst>
          </p:cNvPr>
          <p:cNvSpPr/>
          <p:nvPr/>
        </p:nvSpPr>
        <p:spPr>
          <a:xfrm>
            <a:off x="12687299" y="11645850"/>
            <a:ext cx="8858251" cy="749137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chemeClr val="accent6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Single- vs Mult</a:t>
            </a:r>
            <a:r>
              <a:rPr lang="en-US" sz="3200" dirty="0"/>
              <a:t>i-coil phenomena 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6386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3FBF-1069-99F2-8262-E7E2631C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12739-46DB-EBD3-73F0-375EFEDD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69FE-5078-7051-A885-DC7C92A0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6D49E40-AA76-3E0E-93B4-4BA6C7DE5A29}"/>
              </a:ext>
            </a:extLst>
          </p:cNvPr>
          <p:cNvSpPr/>
          <p:nvPr/>
        </p:nvSpPr>
        <p:spPr>
          <a:xfrm>
            <a:off x="568960" y="3048000"/>
            <a:ext cx="22514559" cy="730250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i="0" u="none" strike="noStrike" normalizeH="0" baseline="0"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2F9FCF-0951-D1FC-DDA0-CBC673DC43F6}"/>
              </a:ext>
            </a:extLst>
          </p:cNvPr>
          <p:cNvSpPr txBox="1"/>
          <p:nvPr/>
        </p:nvSpPr>
        <p:spPr>
          <a:xfrm>
            <a:off x="21373424" y="2499360"/>
            <a:ext cx="1120816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2035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E48E21-8E9F-35B0-C400-C0F8A8BF788D}"/>
              </a:ext>
            </a:extLst>
          </p:cNvPr>
          <p:cNvSpPr txBox="1"/>
          <p:nvPr/>
        </p:nvSpPr>
        <p:spPr>
          <a:xfrm>
            <a:off x="371097" y="2444990"/>
            <a:ext cx="1120816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F5BAD4-A827-81B0-886A-B364950C3A92}"/>
              </a:ext>
            </a:extLst>
          </p:cNvPr>
          <p:cNvSpPr txBox="1"/>
          <p:nvPr/>
        </p:nvSpPr>
        <p:spPr>
          <a:xfrm>
            <a:off x="11428392" y="2475470"/>
            <a:ext cx="1120816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2030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85E6A665-CB84-2039-F099-8D829A0B06E2}"/>
              </a:ext>
            </a:extLst>
          </p:cNvPr>
          <p:cNvSpPr/>
          <p:nvPr/>
        </p:nvSpPr>
        <p:spPr>
          <a:xfrm>
            <a:off x="66940" y="3712671"/>
            <a:ext cx="2210099" cy="2362791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rgbClr val="00B05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Small-scale MConE prototype 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1B7D5165-4F41-FBB9-BB08-E0103202EFFF}"/>
              </a:ext>
            </a:extLst>
          </p:cNvPr>
          <p:cNvSpPr/>
          <p:nvPr/>
        </p:nvSpPr>
        <p:spPr>
          <a:xfrm>
            <a:off x="2370159" y="4051630"/>
            <a:ext cx="2981978" cy="1838797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rgbClr val="00B05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Establishing of experimental procedures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25ACA4D5-4B24-1DBF-BF9A-5E9A897CF4D8}"/>
              </a:ext>
            </a:extLst>
          </p:cNvPr>
          <p:cNvSpPr/>
          <p:nvPr/>
        </p:nvSpPr>
        <p:spPr>
          <a:xfrm>
            <a:off x="655577" y="6163808"/>
            <a:ext cx="4153044" cy="1838797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rgbClr val="00B05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Development of reproducible samples and simulations 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61A0A125-75B5-98E4-DA00-2D759A8930F4}"/>
              </a:ext>
            </a:extLst>
          </p:cNvPr>
          <p:cNvSpPr/>
          <p:nvPr/>
        </p:nvSpPr>
        <p:spPr>
          <a:xfrm>
            <a:off x="4987053" y="6675524"/>
            <a:ext cx="5227873" cy="1293967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rgbClr val="00B05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Exploration of phenomena by controllable samples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9A7D7148-E7DE-861D-13E2-2E60FFF3897B}"/>
              </a:ext>
            </a:extLst>
          </p:cNvPr>
          <p:cNvSpPr/>
          <p:nvPr/>
        </p:nvSpPr>
        <p:spPr>
          <a:xfrm>
            <a:off x="9692041" y="3689242"/>
            <a:ext cx="5251546" cy="1838797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rgbClr val="00B05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Optimization of testing conditions and data acquisition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546F3958-F3F5-24E2-6E82-7E60BA3B2875}"/>
              </a:ext>
            </a:extLst>
          </p:cNvPr>
          <p:cNvSpPr/>
          <p:nvPr/>
        </p:nvSpPr>
        <p:spPr>
          <a:xfrm>
            <a:off x="6198057" y="3778250"/>
            <a:ext cx="3329726" cy="1293967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rgbClr val="00B05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/>
              <a:t>MConE</a:t>
            </a:r>
            <a:r>
              <a:rPr lang="en-US" sz="3200" dirty="0"/>
              <a:t> -  design and fabrication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94D61-6371-A83A-4D87-2C96D6423914}"/>
              </a:ext>
            </a:extLst>
          </p:cNvPr>
          <p:cNvSpPr txBox="1"/>
          <p:nvPr/>
        </p:nvSpPr>
        <p:spPr>
          <a:xfrm>
            <a:off x="21875214" y="4206810"/>
            <a:ext cx="2295817" cy="29546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M</a:t>
            </a:r>
            <a:r>
              <a:rPr lang="en-US" dirty="0"/>
              <a:t>agnet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Con</a:t>
            </a:r>
            <a:r>
              <a:rPr lang="en-US" dirty="0"/>
              <a:t>ditions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E</a:t>
            </a:r>
            <a:r>
              <a:rPr lang="en-US" dirty="0"/>
              <a:t>mulator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(</a:t>
            </a:r>
            <a:r>
              <a:rPr lang="en-US" b="1" dirty="0"/>
              <a:t>MConE</a:t>
            </a:r>
            <a:r>
              <a:rPr lang="en-US" dirty="0"/>
              <a:t>)</a:t>
            </a:r>
          </a:p>
        </p:txBody>
      </p:sp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C163C91E-894A-91F0-C79D-59046E18FFF4}"/>
              </a:ext>
            </a:extLst>
          </p:cNvPr>
          <p:cNvSpPr/>
          <p:nvPr/>
        </p:nvSpPr>
        <p:spPr>
          <a:xfrm>
            <a:off x="6511939" y="5692718"/>
            <a:ext cx="5251547" cy="749137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rgbClr val="00B05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Tunable sample performance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294BBB-AA51-BA3A-8468-EFDD0A93720F}"/>
              </a:ext>
            </a:extLst>
          </p:cNvPr>
          <p:cNvSpPr txBox="1"/>
          <p:nvPr/>
        </p:nvSpPr>
        <p:spPr>
          <a:xfrm>
            <a:off x="20510991" y="7073183"/>
            <a:ext cx="3978970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   /                            /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8BDCD3-0FAA-D73D-EF02-9E4610F17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1354" y="7273454"/>
            <a:ext cx="1635060" cy="4905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052196-55FD-EC5A-5CFB-E7BC8B45D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6421" y="7230924"/>
            <a:ext cx="1160998" cy="512205"/>
          </a:xfrm>
          <a:prstGeom prst="rect">
            <a:avLst/>
          </a:prstGeom>
        </p:spPr>
      </p:pic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79AA6110-920D-8244-2941-C4475C7BF1C6}"/>
              </a:ext>
            </a:extLst>
          </p:cNvPr>
          <p:cNvSpPr/>
          <p:nvPr/>
        </p:nvSpPr>
        <p:spPr>
          <a:xfrm>
            <a:off x="14216978" y="5629329"/>
            <a:ext cx="7156446" cy="1293967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rgbClr val="00B05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/>
              <a:t>MConE</a:t>
            </a:r>
            <a:r>
              <a:rPr lang="en-US" sz="3200" dirty="0"/>
              <a:t> -  establishing it as a core development tool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439C76-EAE3-0ACE-B1F7-B865567BFC4A}"/>
              </a:ext>
            </a:extLst>
          </p:cNvPr>
          <p:cNvSpPr txBox="1"/>
          <p:nvPr/>
        </p:nvSpPr>
        <p:spPr>
          <a:xfrm>
            <a:off x="8875059" y="10399059"/>
            <a:ext cx="8087466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Joint with Materials and Conductors Area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583657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3FBF-1069-99F2-8262-E7E2631C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Narrative, some feedback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12739-46DB-EBD3-73F0-375EFEDD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69FE-5078-7051-A885-DC7C92A0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ED1A08-C18E-C579-B134-7D908158155E}"/>
              </a:ext>
            </a:extLst>
          </p:cNvPr>
          <p:cNvSpPr txBox="1"/>
          <p:nvPr/>
        </p:nvSpPr>
        <p:spPr>
          <a:xfrm>
            <a:off x="1430215" y="2822304"/>
            <a:ext cx="21748257" cy="96026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The QCD exploration will rely on “sub-samples” as well as on magnets</a:t>
            </a:r>
          </a:p>
          <a:p>
            <a:pPr marL="1371600" lvl="1" indent="-571500">
              <a:buFont typeface="Wingdings" panose="05000000000000000000" pitchFamily="2" charset="2"/>
              <a:buChar char="ü"/>
            </a:pPr>
            <a:r>
              <a:rPr lang="en-US" dirty="0"/>
              <a:t>With time, “sub-samples” should become the main tool to gain new knowledge</a:t>
            </a:r>
          </a:p>
          <a:p>
            <a:pPr marL="800100" lvl="1"/>
            <a:endParaRPr lang="en-US" dirty="0"/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QCD can be used on any magnet where we have at least ~ 20 </a:t>
            </a:r>
            <a:r>
              <a:rPr lang="en-US" dirty="0" err="1"/>
              <a:t>ms</a:t>
            </a:r>
            <a:r>
              <a:rPr lang="en-US" dirty="0"/>
              <a:t> time margin for quench detection purposes</a:t>
            </a:r>
          </a:p>
          <a:p>
            <a:pPr marL="1371600" indent="-5715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Integration with other developments/areas </a:t>
            </a:r>
            <a:r>
              <a:rPr lang="en-US" dirty="0"/>
              <a:t>(where magnet training is not welcome) is desirable  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Although not explicitly mentioned, it is understood that all test objects will be instrumented as best as possible,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   the intent is to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take abundant information  (“sub-samples”, magnets)</a:t>
            </a:r>
          </a:p>
          <a:p>
            <a:pPr marL="13716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dirty="0"/>
              <a:t>those will be available for analysis in various contexts </a:t>
            </a:r>
          </a:p>
          <a:p>
            <a:pPr marL="13716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rgbClr val="FF0000"/>
                </a:solidFill>
              </a:rPr>
              <a:t>integration with Materials, Diagnostics, Simulations </a:t>
            </a:r>
            <a:r>
              <a:rPr lang="en-US" dirty="0"/>
              <a:t>areas are implied, should be pursued 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Friction experiments – it was noted that </a:t>
            </a:r>
            <a:r>
              <a:rPr lang="en-US" dirty="0">
                <a:solidFill>
                  <a:srgbClr val="FF0000"/>
                </a:solidFill>
              </a:rPr>
              <a:t>demonstrating transfer of vibrational energy to the conductor in an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solidFill>
                  <a:srgbClr val="FF0000"/>
                </a:solidFill>
              </a:rPr>
              <a:t>      actual magnet</a:t>
            </a:r>
            <a:r>
              <a:rPr lang="en-US" dirty="0"/>
              <a:t> (model) is missing from goals </a:t>
            </a:r>
          </a:p>
          <a:p>
            <a:pPr marL="13716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dirty="0"/>
              <a:t>at the same time other goals might have been too straightforward (unworthy to be goals) –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             like energy transfer to </a:t>
            </a:r>
            <a:r>
              <a:rPr lang="en-US" dirty="0" err="1"/>
              <a:t>LHe</a:t>
            </a:r>
            <a:r>
              <a:rPr lang="en-US" dirty="0"/>
              <a:t> environment  </a:t>
            </a:r>
          </a:p>
          <a:p>
            <a:pPr marL="13716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dirty="0"/>
              <a:t>we will continue updating and reassessing goals regularly, and gladly follow up on feedback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1643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3FBF-1069-99F2-8262-E7E2631C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plans (~ end FY)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12739-46DB-EBD3-73F0-375EFEDD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69FE-5078-7051-A885-DC7C92A0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1CF821-3B8B-D111-603E-6001DB52D640}"/>
              </a:ext>
            </a:extLst>
          </p:cNvPr>
          <p:cNvSpPr txBox="1"/>
          <p:nvPr/>
        </p:nvSpPr>
        <p:spPr>
          <a:xfrm>
            <a:off x="1676400" y="3822192"/>
            <a:ext cx="21113468" cy="406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AUP (short) “mirror” magnet – QCD, quench analysis, dedicated instrumentation, diagnostics, ML data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Friction experiments – establishing the basics, acquiring skills and know-how, introducing those to our field   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Developing the </a:t>
            </a:r>
            <a:r>
              <a:rPr kumimoji="0" lang="en-US" sz="36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initial setup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for testing of samples in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cryo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conditions in variable I, B, S (with Materials area) </a:t>
            </a:r>
            <a:endParaRPr lang="en-US" dirty="0"/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905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3FBF-1069-99F2-8262-E7E2631C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12739-46DB-EBD3-73F0-375EFEDD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69FE-5078-7051-A885-DC7C92A0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5EC41-C842-05C7-7111-7D2405693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1" y="2617088"/>
            <a:ext cx="20467761" cy="46442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6FC16B-1F7B-9E1B-7AB2-3D16539D8AD3}"/>
              </a:ext>
            </a:extLst>
          </p:cNvPr>
          <p:cNvCxnSpPr/>
          <p:nvPr/>
        </p:nvCxnSpPr>
        <p:spPr>
          <a:xfrm>
            <a:off x="20892735" y="3054096"/>
            <a:ext cx="1152144" cy="0"/>
          </a:xfrm>
          <a:prstGeom prst="straightConnector1">
            <a:avLst/>
          </a:prstGeom>
          <a:noFill/>
          <a:ln w="41275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5B804C-EA6E-7E09-DA51-7AC7A3133540}"/>
              </a:ext>
            </a:extLst>
          </p:cNvPr>
          <p:cNvCxnSpPr/>
          <p:nvPr/>
        </p:nvCxnSpPr>
        <p:spPr>
          <a:xfrm>
            <a:off x="20928436" y="4730495"/>
            <a:ext cx="1152144" cy="0"/>
          </a:xfrm>
          <a:prstGeom prst="straightConnector1">
            <a:avLst/>
          </a:prstGeom>
          <a:noFill/>
          <a:ln w="41275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B745DE0-D2E7-7352-25AD-E1977E74CEA9}"/>
              </a:ext>
            </a:extLst>
          </p:cNvPr>
          <p:cNvSpPr txBox="1"/>
          <p:nvPr/>
        </p:nvSpPr>
        <p:spPr>
          <a:xfrm>
            <a:off x="22543357" y="4340735"/>
            <a:ext cx="1164097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M2.1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2085E3-D298-7432-721B-9AF2A5700E82}"/>
              </a:ext>
            </a:extLst>
          </p:cNvPr>
          <p:cNvSpPr txBox="1"/>
          <p:nvPr/>
        </p:nvSpPr>
        <p:spPr>
          <a:xfrm>
            <a:off x="22583594" y="2653664"/>
            <a:ext cx="1164097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M1.1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5DF764-8993-723D-5818-63EFF5C8E0EA}"/>
              </a:ext>
            </a:extLst>
          </p:cNvPr>
          <p:cNvSpPr txBox="1"/>
          <p:nvPr/>
        </p:nvSpPr>
        <p:spPr>
          <a:xfrm>
            <a:off x="1056598" y="7431826"/>
            <a:ext cx="23162106" cy="51706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Mike wil</a:t>
            </a:r>
            <a:r>
              <a:rPr lang="en-US" dirty="0"/>
              <a:t>l talk about M2.1 (friction).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M1.1 is continuing exploration of QCD. So far there was one magnet test with it, and there was somewhat related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statistical analysis on AUP training data in relation to CLIQ.  It was always the plan to have another test with QCD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and an AUP mirror magnet is being assembled (for the last two and a half years). It also serves as a test bed for other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instrumentation studies (part of Diagnostics and Protection milestones). The magnet is expected to be assembled in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the next few months and tested by the end of summer.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Following the milestone schedule will de</a:t>
            </a:r>
            <a:r>
              <a:rPr lang="en-US" dirty="0"/>
              <a:t>pend on what we can afford to do and relevant priorities (which change over time)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608654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3FBF-1069-99F2-8262-E7E2631C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milestones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12739-46DB-EBD3-73F0-375EFEDD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69FE-5078-7051-A885-DC7C92A0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1CF821-3B8B-D111-603E-6001DB52D640}"/>
              </a:ext>
            </a:extLst>
          </p:cNvPr>
          <p:cNvSpPr txBox="1"/>
          <p:nvPr/>
        </p:nvSpPr>
        <p:spPr>
          <a:xfrm>
            <a:off x="1676400" y="3822192"/>
            <a:ext cx="21321859" cy="84946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Milestones are being developed and roadmap finalized for “</a:t>
            </a:r>
            <a:r>
              <a:rPr lang="en-US" dirty="0" err="1"/>
              <a:t>MConE</a:t>
            </a:r>
            <a:r>
              <a:rPr lang="en-US" dirty="0"/>
              <a:t>” (magnet conditions emulator)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 topic is in coordination with Materials</a:t>
            </a:r>
            <a:r>
              <a:rPr lang="en-US" dirty="0">
                <a:solidFill>
                  <a:srgbClr val="FF0000"/>
                </a:solidFill>
              </a:rPr>
              <a:t> Area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 err="1"/>
              <a:t>MConE</a:t>
            </a:r>
            <a:r>
              <a:rPr lang="en-US" dirty="0"/>
              <a:t> (emulating magnet conditions) is developed through prototypes,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      which by themselves are partial representatives of </a:t>
            </a:r>
            <a:r>
              <a:rPr lang="en-US" dirty="0" err="1"/>
              <a:t>MConE</a:t>
            </a:r>
            <a:r>
              <a:rPr lang="en-US" dirty="0"/>
              <a:t>, and are driven by Materials requirements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They will fulfil specific goals; </a:t>
            </a:r>
            <a:r>
              <a:rPr lang="en-US" dirty="0">
                <a:solidFill>
                  <a:srgbClr val="FF0000"/>
                </a:solidFill>
              </a:rPr>
              <a:t>the schedule is driven by Materials And Conductors and supporting infrastructure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 err="1"/>
              <a:t>MConE</a:t>
            </a:r>
            <a:r>
              <a:rPr lang="en-US" dirty="0"/>
              <a:t> milestones expand on that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 err="1"/>
              <a:t>MConE</a:t>
            </a:r>
            <a:r>
              <a:rPr lang="en-US" dirty="0"/>
              <a:t> is aimed to be a test-bed (tool) for variety of magnet-related research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     (that is, a non-magnet setting for magnet development)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630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107281</TotalTime>
  <Words>1963</Words>
  <Application>Microsoft Office PowerPoint</Application>
  <PresentationFormat>Custom</PresentationFormat>
  <Paragraphs>338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Symbol</vt:lpstr>
      <vt:lpstr>Wingdings</vt:lpstr>
      <vt:lpstr>ATAP No Footer</vt:lpstr>
      <vt:lpstr>PowerPoint Presentation</vt:lpstr>
      <vt:lpstr>Contributions</vt:lpstr>
      <vt:lpstr>Broader goals</vt:lpstr>
      <vt:lpstr>Roadmap</vt:lpstr>
      <vt:lpstr>Roadmap</vt:lpstr>
      <vt:lpstr>Narrative, some feedback</vt:lpstr>
      <vt:lpstr>Short-term plans (~ end FY)</vt:lpstr>
      <vt:lpstr>Milestones</vt:lpstr>
      <vt:lpstr>Shared milestones</vt:lpstr>
      <vt:lpstr>MConE milestones</vt:lpstr>
      <vt:lpstr>Back up</vt:lpstr>
      <vt:lpstr>Milestones</vt:lpstr>
      <vt:lpstr>Milestones</vt:lpstr>
      <vt:lpstr>Milestones</vt:lpstr>
      <vt:lpstr>Milestones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Zlobin x8192 11001N</dc:creator>
  <cp:lastModifiedBy>Stoyan Emilov Stoynev</cp:lastModifiedBy>
  <cp:revision>540</cp:revision>
  <cp:lastPrinted>2024-09-27T19:30:10Z</cp:lastPrinted>
  <dcterms:modified xsi:type="dcterms:W3CDTF">2025-01-15T20:59:59Z</dcterms:modified>
</cp:coreProperties>
</file>