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820" r:id="rId1"/>
    <p:sldMasterId id="2147484155" r:id="rId2"/>
  </p:sldMasterIdLst>
  <p:notesMasterIdLst>
    <p:notesMasterId r:id="rId19"/>
  </p:notesMasterIdLst>
  <p:handoutMasterIdLst>
    <p:handoutMasterId r:id="rId20"/>
  </p:handoutMasterIdLst>
  <p:sldIdLst>
    <p:sldId id="606" r:id="rId3"/>
    <p:sldId id="841" r:id="rId4"/>
    <p:sldId id="833" r:id="rId5"/>
    <p:sldId id="836" r:id="rId6"/>
    <p:sldId id="837" r:id="rId7"/>
    <p:sldId id="838" r:id="rId8"/>
    <p:sldId id="839" r:id="rId9"/>
    <p:sldId id="832" r:id="rId10"/>
    <p:sldId id="840" r:id="rId11"/>
    <p:sldId id="825" r:id="rId12"/>
    <p:sldId id="826" r:id="rId13"/>
    <p:sldId id="827" r:id="rId14"/>
    <p:sldId id="828" r:id="rId15"/>
    <p:sldId id="829" r:id="rId16"/>
    <p:sldId id="830" r:id="rId17"/>
    <p:sldId id="831" r:id="rId18"/>
  </p:sldIdLst>
  <p:sldSz cx="12192000" cy="6858000"/>
  <p:notesSz cx="6858000" cy="9144000"/>
  <p:defaultTextStyle>
    <a:defPPr>
      <a:defRPr lang="en-GB"/>
    </a:defPPr>
    <a:lvl1pPr algn="l" defTabSz="457200" rtl="0" fontAlgn="base">
      <a:spcBef>
        <a:spcPct val="0"/>
      </a:spcBef>
      <a:spcAft>
        <a:spcPct val="0"/>
      </a:spcAft>
      <a:buClr>
        <a:srgbClr val="000000"/>
      </a:buClr>
      <a:buSzPct val="100000"/>
      <a:buFont typeface="Times New Roman" charset="0"/>
      <a:defRPr kern="1200">
        <a:solidFill>
          <a:schemeClr val="bg1"/>
        </a:solidFill>
        <a:latin typeface="Franklin Gothic Book" charset="0"/>
        <a:ea typeface="+mn-ea"/>
        <a:cs typeface="+mn-cs"/>
      </a:defRPr>
    </a:lvl1pPr>
    <a:lvl2pPr marL="742950" indent="-285750" algn="l" defTabSz="457200" rtl="0" fontAlgn="base">
      <a:spcBef>
        <a:spcPct val="0"/>
      </a:spcBef>
      <a:spcAft>
        <a:spcPct val="0"/>
      </a:spcAft>
      <a:buClr>
        <a:srgbClr val="000000"/>
      </a:buClr>
      <a:buSzPct val="100000"/>
      <a:buFont typeface="Times New Roman" charset="0"/>
      <a:defRPr kern="1200">
        <a:solidFill>
          <a:schemeClr val="bg1"/>
        </a:solidFill>
        <a:latin typeface="Franklin Gothic Book" charset="0"/>
        <a:ea typeface="+mn-ea"/>
        <a:cs typeface="+mn-cs"/>
      </a:defRPr>
    </a:lvl2pPr>
    <a:lvl3pPr marL="1143000" indent="-228600" algn="l" defTabSz="457200" rtl="0" fontAlgn="base">
      <a:spcBef>
        <a:spcPct val="0"/>
      </a:spcBef>
      <a:spcAft>
        <a:spcPct val="0"/>
      </a:spcAft>
      <a:buClr>
        <a:srgbClr val="000000"/>
      </a:buClr>
      <a:buSzPct val="100000"/>
      <a:buFont typeface="Times New Roman" charset="0"/>
      <a:defRPr kern="1200">
        <a:solidFill>
          <a:schemeClr val="bg1"/>
        </a:solidFill>
        <a:latin typeface="Franklin Gothic Book" charset="0"/>
        <a:ea typeface="+mn-ea"/>
        <a:cs typeface="+mn-cs"/>
      </a:defRPr>
    </a:lvl3pPr>
    <a:lvl4pPr marL="1600200" indent="-228600" algn="l" defTabSz="457200" rtl="0" fontAlgn="base">
      <a:spcBef>
        <a:spcPct val="0"/>
      </a:spcBef>
      <a:spcAft>
        <a:spcPct val="0"/>
      </a:spcAft>
      <a:buClr>
        <a:srgbClr val="000000"/>
      </a:buClr>
      <a:buSzPct val="100000"/>
      <a:buFont typeface="Times New Roman" charset="0"/>
      <a:defRPr kern="1200">
        <a:solidFill>
          <a:schemeClr val="bg1"/>
        </a:solidFill>
        <a:latin typeface="Franklin Gothic Book" charset="0"/>
        <a:ea typeface="+mn-ea"/>
        <a:cs typeface="+mn-cs"/>
      </a:defRPr>
    </a:lvl4pPr>
    <a:lvl5pPr marL="2057400" indent="-228600" algn="l" defTabSz="457200" rtl="0" fontAlgn="base">
      <a:spcBef>
        <a:spcPct val="0"/>
      </a:spcBef>
      <a:spcAft>
        <a:spcPct val="0"/>
      </a:spcAft>
      <a:buClr>
        <a:srgbClr val="000000"/>
      </a:buClr>
      <a:buSzPct val="100000"/>
      <a:buFont typeface="Times New Roman" charset="0"/>
      <a:defRPr kern="1200">
        <a:solidFill>
          <a:schemeClr val="bg1"/>
        </a:solidFill>
        <a:latin typeface="Franklin Gothic Book" charset="0"/>
        <a:ea typeface="+mn-ea"/>
        <a:cs typeface="+mn-cs"/>
      </a:defRPr>
    </a:lvl5pPr>
    <a:lvl6pPr marL="2286000" algn="l" defTabSz="914400" rtl="0" eaLnBrk="1" latinLnBrk="0" hangingPunct="1">
      <a:defRPr kern="1200">
        <a:solidFill>
          <a:schemeClr val="bg1"/>
        </a:solidFill>
        <a:latin typeface="Franklin Gothic Book" charset="0"/>
        <a:ea typeface="+mn-ea"/>
        <a:cs typeface="+mn-cs"/>
      </a:defRPr>
    </a:lvl6pPr>
    <a:lvl7pPr marL="2743200" algn="l" defTabSz="914400" rtl="0" eaLnBrk="1" latinLnBrk="0" hangingPunct="1">
      <a:defRPr kern="1200">
        <a:solidFill>
          <a:schemeClr val="bg1"/>
        </a:solidFill>
        <a:latin typeface="Franklin Gothic Book" charset="0"/>
        <a:ea typeface="+mn-ea"/>
        <a:cs typeface="+mn-cs"/>
      </a:defRPr>
    </a:lvl7pPr>
    <a:lvl8pPr marL="3200400" algn="l" defTabSz="914400" rtl="0" eaLnBrk="1" latinLnBrk="0" hangingPunct="1">
      <a:defRPr kern="1200">
        <a:solidFill>
          <a:schemeClr val="bg1"/>
        </a:solidFill>
        <a:latin typeface="Franklin Gothic Book" charset="0"/>
        <a:ea typeface="+mn-ea"/>
        <a:cs typeface="+mn-cs"/>
      </a:defRPr>
    </a:lvl8pPr>
    <a:lvl9pPr marL="3657600" algn="l" defTabSz="914400" rtl="0" eaLnBrk="1" latinLnBrk="0" hangingPunct="1">
      <a:defRPr kern="1200">
        <a:solidFill>
          <a:schemeClr val="bg1"/>
        </a:solidFill>
        <a:latin typeface="Franklin Gothic Book" charset="0"/>
        <a:ea typeface="+mn-ea"/>
        <a:cs typeface="+mn-cs"/>
      </a:defRPr>
    </a:lvl9pPr>
  </p:defaultTextStyle>
  <p:extLst>
    <p:ext uri="{521415D9-36F7-43E2-AB2F-B90AF26B5E84}">
      <p14:sectionLst xmlns:p14="http://schemas.microsoft.com/office/powerpoint/2010/main">
        <p14:section name="Default Section" id="{73202988-0087-9145-89D5-9A387C555A96}">
          <p14:sldIdLst>
            <p14:sldId id="606"/>
            <p14:sldId id="841"/>
            <p14:sldId id="833"/>
            <p14:sldId id="836"/>
            <p14:sldId id="837"/>
            <p14:sldId id="838"/>
            <p14:sldId id="839"/>
            <p14:sldId id="832"/>
            <p14:sldId id="840"/>
            <p14:sldId id="825"/>
            <p14:sldId id="826"/>
            <p14:sldId id="827"/>
            <p14:sldId id="828"/>
            <p14:sldId id="829"/>
            <p14:sldId id="830"/>
            <p14:sldId id="831"/>
          </p14:sldIdLst>
        </p14:section>
      </p14:sectionLst>
    </p:ext>
    <p:ext uri="{EFAFB233-063F-42B5-8137-9DF3F51BA10A}">
      <p15:sldGuideLst xmlns:p15="http://schemas.microsoft.com/office/powerpoint/2012/main">
        <p15:guide id="1" orient="horz" pos="2160" userDrawn="1">
          <p15:clr>
            <a:srgbClr val="A4A3A4"/>
          </p15:clr>
        </p15:guide>
        <p15:guide id="2" pos="4128"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e Chew jtchew@lbl.gov"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clrMru>
    <a:srgbClr val="1513FF"/>
    <a:srgbClr val="0432FF"/>
    <a:srgbClr val="C06767"/>
    <a:srgbClr val="E56C0A"/>
    <a:srgbClr val="6D00E1"/>
    <a:srgbClr val="1E497D"/>
    <a:srgbClr val="00395A"/>
    <a:srgbClr val="1F497B"/>
    <a:srgbClr val="000000"/>
    <a:srgbClr val="B9B0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882" autoAdjust="0"/>
    <p:restoredTop sz="95206" autoAdjust="0"/>
  </p:normalViewPr>
  <p:slideViewPr>
    <p:cSldViewPr>
      <p:cViewPr varScale="1">
        <p:scale>
          <a:sx n="116" d="100"/>
          <a:sy n="116" d="100"/>
        </p:scale>
        <p:origin x="234" y="6"/>
      </p:cViewPr>
      <p:guideLst>
        <p:guide orient="horz" pos="2160"/>
        <p:guide pos="4128"/>
      </p:guideLst>
    </p:cSldViewPr>
  </p:slideViewPr>
  <p:outlineViewPr>
    <p:cViewPr varScale="1">
      <p:scale>
        <a:sx n="170" d="200"/>
        <a:sy n="170" d="200"/>
      </p:scale>
      <p:origin x="0" y="0"/>
    </p:cViewPr>
  </p:outlineViewPr>
  <p:notesTextViewPr>
    <p:cViewPr>
      <p:scale>
        <a:sx n="1" d="1"/>
        <a:sy n="1" d="1"/>
      </p:scale>
      <p:origin x="0" y="0"/>
    </p:cViewPr>
  </p:notesTextViewPr>
  <p:sorterViewPr>
    <p:cViewPr varScale="1">
      <p:scale>
        <a:sx n="100" d="100"/>
        <a:sy n="100" d="100"/>
      </p:scale>
      <p:origin x="0" y="9616"/>
    </p:cViewPr>
  </p:sorterViewPr>
  <p:notesViewPr>
    <p:cSldViewPr>
      <p:cViewPr varScale="1">
        <p:scale>
          <a:sx n="116" d="100"/>
          <a:sy n="116" d="100"/>
        </p:scale>
        <p:origin x="3120" y="19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AAEAAC-FF4A-BB4E-8F33-70C3EF028A8E}" type="datetimeFigureOut">
              <a:rPr lang="en-US" smtClean="0"/>
              <a:t>1/28/2025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4C21B7B-7190-7045-8798-B4539428976A}" type="slidenum">
              <a:rPr lang="en-US" smtClean="0"/>
              <a:t>‹#›</a:t>
            </a:fld>
            <a:endParaRPr lang="en-US"/>
          </a:p>
        </p:txBody>
      </p:sp>
    </p:spTree>
    <p:extLst>
      <p:ext uri="{BB962C8B-B14F-4D97-AF65-F5344CB8AC3E}">
        <p14:creationId xmlns:p14="http://schemas.microsoft.com/office/powerpoint/2010/main" val="20708387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5"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xmlns="" w="9360" cap="sq">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46"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47"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48" name="AutoShape 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49" name="AutoShape 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50" name="AutoShape 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51" name="AutoShape 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52" name="AutoShape 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53" name="AutoShape 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54" name="AutoShape 1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55" name="AutoShape 1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56" name="AutoShape 1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57" name="AutoShape 1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58" name="AutoShape 1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59" name="AutoShape 1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60" name="AutoShape 1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61" name="AutoShape 1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62" name="AutoShape 1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63" name="AutoShape 1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64" name="AutoShape 2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65" name="AutoShape 2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66" name="AutoShape 2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67" name="AutoShape 2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68" name="AutoShape 2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69" name="AutoShape 2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70" name="AutoShape 2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71" name="AutoShape 2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72" name="AutoShape 2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73" name="AutoShape 2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74" name="AutoShape 3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75" name="AutoShape 3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76" name="AutoShape 3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77" name="AutoShape 3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78" name="AutoShape 3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79" name="AutoShape 3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80" name="AutoShape 3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81" name="AutoShape 3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82" name="AutoShape 3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83" name="AutoShape 3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84" name="AutoShape 4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85" name="Text Box 41"/>
          <p:cNvSpPr txBox="1">
            <a:spLocks noChangeArrowheads="1"/>
          </p:cNvSpP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86" name="Rectangle 42"/>
          <p:cNvSpPr>
            <a:spLocks noGrp="1" noChangeArrowheads="1"/>
          </p:cNvSpPr>
          <p:nvPr>
            <p:ph type="dt"/>
          </p:nvPr>
        </p:nvSpPr>
        <p:spPr bwMode="auto">
          <a:xfrm>
            <a:off x="3884613" y="0"/>
            <a:ext cx="2908300" cy="3937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000" tIns="46800" rIns="90000" bIns="46800" numCol="1" anchor="t" anchorCtr="0" compatLnSpc="1">
            <a:prstTxWarp prst="textNoShape">
              <a:avLst/>
            </a:prstTxWarp>
          </a:bodyPr>
          <a:lstStyle>
            <a:lvl1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Calibri" charset="0"/>
                <a:ea typeface="ＭＳ Ｐゴシック" charset="-128"/>
                <a:cs typeface="ＭＳ Ｐゴシック" charset="-128"/>
              </a:defRPr>
            </a:lvl1pPr>
          </a:lstStyle>
          <a:p>
            <a:endParaRPr lang="en-US" altLang="x-none"/>
          </a:p>
        </p:txBody>
      </p:sp>
      <p:sp>
        <p:nvSpPr>
          <p:cNvPr id="6187" name="Rectangle 43"/>
          <p:cNvSpPr>
            <a:spLocks noGrp="1" noRot="1" noChangeAspect="1" noChangeArrowheads="1"/>
          </p:cNvSpPr>
          <p:nvPr>
            <p:ph type="sldImg"/>
          </p:nvPr>
        </p:nvSpPr>
        <p:spPr bwMode="auto">
          <a:xfrm>
            <a:off x="406400" y="685800"/>
            <a:ext cx="5981700" cy="3365500"/>
          </a:xfrm>
          <a:prstGeom prst="rect">
            <a:avLst/>
          </a:prstGeom>
          <a:noFill/>
          <a:ln w="12600" cap="sq">
            <a:solidFill>
              <a:srgbClr val="000000"/>
            </a:solidFill>
            <a:miter lim="800000"/>
            <a:headEnd/>
            <a:tailEnd/>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p>
      <p:sp>
        <p:nvSpPr>
          <p:cNvPr id="6188" name="Rectangle 44"/>
          <p:cNvSpPr>
            <a:spLocks noGrp="1" noChangeArrowheads="1"/>
          </p:cNvSpPr>
          <p:nvPr>
            <p:ph type="body"/>
          </p:nvPr>
        </p:nvSpPr>
        <p:spPr bwMode="auto">
          <a:xfrm>
            <a:off x="685800" y="4343400"/>
            <a:ext cx="5422900" cy="40513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000" tIns="46800" rIns="90000" bIns="46800" numCol="1" anchor="t" anchorCtr="0" compatLnSpc="1">
            <a:prstTxWarp prst="textNoShape">
              <a:avLst/>
            </a:prstTxWarp>
          </a:bodyPr>
          <a:lstStyle/>
          <a:p>
            <a:pPr lvl="0"/>
            <a:endParaRPr lang="x-none" altLang="x-none"/>
          </a:p>
        </p:txBody>
      </p:sp>
      <p:sp>
        <p:nvSpPr>
          <p:cNvPr id="6189" name="Text Box 45"/>
          <p:cNvSpPr txBox="1">
            <a:spLocks noChangeArrowheads="1"/>
          </p:cNvSpPr>
          <p:nvPr/>
        </p:nvSpPr>
        <p:spPr bwMode="auto">
          <a:xfrm>
            <a:off x="0" y="8685213"/>
            <a:ext cx="2971800" cy="457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90" name="Rectangle 46"/>
          <p:cNvSpPr>
            <a:spLocks noGrp="1" noChangeArrowheads="1"/>
          </p:cNvSpPr>
          <p:nvPr>
            <p:ph type="sldNum"/>
          </p:nvPr>
        </p:nvSpPr>
        <p:spPr bwMode="auto">
          <a:xfrm>
            <a:off x="3884613" y="8685213"/>
            <a:ext cx="2908300" cy="3937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000" tIns="46800" rIns="90000" bIns="46800" numCol="1" anchor="b" anchorCtr="0" compatLnSpc="1">
            <a:prstTxWarp prst="textNoShape">
              <a:avLst/>
            </a:prstTxWarp>
          </a:bodyPr>
          <a:lstStyle>
            <a:lvl1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Calibri" charset="0"/>
                <a:ea typeface="ＭＳ Ｐゴシック" charset="-128"/>
                <a:cs typeface="ＭＳ Ｐゴシック" charset="-128"/>
              </a:defRPr>
            </a:lvl1pPr>
          </a:lstStyle>
          <a:p>
            <a:fld id="{E84E3283-8A06-0E42-A559-FF12BE7771D8}" type="slidenum">
              <a:rPr lang="en-US" altLang="x-none"/>
              <a:pPr/>
              <a:t>‹#›</a:t>
            </a:fld>
            <a:endParaRPr lang="en-US" altLang="x-none"/>
          </a:p>
        </p:txBody>
      </p:sp>
    </p:spTree>
    <p:extLst>
      <p:ext uri="{BB962C8B-B14F-4D97-AF65-F5344CB8AC3E}">
        <p14:creationId xmlns:p14="http://schemas.microsoft.com/office/powerpoint/2010/main" val="2442545984"/>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fld id="{E84E3283-8A06-0E42-A559-FF12BE7771D8}" type="slidenum">
              <a:rPr lang="en-US" altLang="x-none" smtClean="0"/>
              <a:pPr/>
              <a:t>1</a:t>
            </a:fld>
            <a:endParaRPr lang="en-US" altLang="x-none"/>
          </a:p>
        </p:txBody>
      </p:sp>
    </p:spTree>
    <p:extLst>
      <p:ext uri="{BB962C8B-B14F-4D97-AF65-F5344CB8AC3E}">
        <p14:creationId xmlns:p14="http://schemas.microsoft.com/office/powerpoint/2010/main" val="32932509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14400"/>
          </a:xfrm>
        </p:spPr>
        <p:txBody>
          <a:bodyPr/>
          <a:lstStyle>
            <a:lvl1pPr>
              <a:defRPr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533400" y="1600200"/>
            <a:ext cx="11052100" cy="4525963"/>
          </a:xfrm>
        </p:spPr>
        <p:txBody>
          <a:bodyPr/>
          <a:lstStyle>
            <a:lvl1pPr>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896600" y="6324600"/>
            <a:ext cx="688900" cy="365125"/>
          </a:xfrm>
          <a:prstGeom prst="rect">
            <a:avLst/>
          </a:prstGeom>
        </p:spPr>
        <p:txBody>
          <a:bodyPr/>
          <a:lstStyle>
            <a:lvl1pPr>
              <a:defRPr b="0" i="0">
                <a:latin typeface="Arial" panose="020B0604020202020204" pitchFamily="34" charset="0"/>
                <a:cs typeface="Arial" panose="020B0604020202020204" pitchFamily="34" charset="0"/>
              </a:defRPr>
            </a:lvl1pPr>
          </a:lstStyle>
          <a:p>
            <a:fld id="{D260E43B-7F43-FA45-AAB7-E054FD6CC4E3}" type="slidenum">
              <a:rPr lang="en-US" smtClean="0">
                <a:solidFill>
                  <a:prstClr val="white"/>
                </a:solidFill>
              </a:rPr>
              <a:pPr/>
              <a:t>‹#›</a:t>
            </a:fld>
            <a:endParaRPr lang="en-US" dirty="0">
              <a:solidFill>
                <a:prstClr val="white"/>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14400"/>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4" name="Slide Number Placeholder 5">
            <a:extLst>
              <a:ext uri="{FF2B5EF4-FFF2-40B4-BE49-F238E27FC236}">
                <a16:creationId xmlns:a16="http://schemas.microsoft.com/office/drawing/2014/main" xmlns="" id="{197813E7-07E4-894D-A99F-D4B7A4263894}"/>
              </a:ext>
            </a:extLst>
          </p:cNvPr>
          <p:cNvSpPr>
            <a:spLocks noGrp="1"/>
          </p:cNvSpPr>
          <p:nvPr>
            <p:ph type="sldNum" sz="quarter" idx="4"/>
          </p:nvPr>
        </p:nvSpPr>
        <p:spPr>
          <a:xfrm>
            <a:off x="10820400" y="6324600"/>
            <a:ext cx="815901" cy="365125"/>
          </a:xfrm>
          <a:prstGeom prst="rect">
            <a:avLst/>
          </a:prstGeom>
        </p:spPr>
        <p:txBody>
          <a:bodyPr vert="horz" lIns="91440" tIns="45720" rIns="91440" bIns="45720" rtlCol="0" anchor="ctr"/>
          <a:lstStyle>
            <a:lvl1pPr algn="r">
              <a:defRPr sz="1000" b="0" i="0">
                <a:solidFill>
                  <a:schemeClr val="bg1"/>
                </a:solidFill>
                <a:latin typeface="Arial" panose="020B0604020202020204" pitchFamily="34" charset="0"/>
                <a:cs typeface="Arial" panose="020B0604020202020204" pitchFamily="34" charset="0"/>
              </a:defRPr>
            </a:lvl1pPr>
          </a:lstStyle>
          <a:p>
            <a:pPr fontAlgn="auto">
              <a:spcBef>
                <a:spcPts val="0"/>
              </a:spcBef>
              <a:spcAft>
                <a:spcPts val="0"/>
              </a:spcAft>
              <a:buClrTx/>
              <a:buSzTx/>
            </a:pPr>
            <a:fld id="{D260E43B-7F43-FA45-AAB7-E054FD6CC4E3}" type="slidenum">
              <a:rPr lang="en-US" smtClean="0">
                <a:solidFill>
                  <a:prstClr val="white"/>
                </a:solidFill>
              </a:rPr>
              <a:pPr fontAlgn="auto">
                <a:spcBef>
                  <a:spcPts val="0"/>
                </a:spcBef>
                <a:spcAft>
                  <a:spcPts val="0"/>
                </a:spcAft>
                <a:buClrTx/>
                <a:buSzTx/>
              </a:pPr>
              <a:t>‹#›</a:t>
            </a:fld>
            <a:endParaRPr lang="en-US" dirty="0">
              <a:solidFill>
                <a:prstClr val="white"/>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DOE template">
    <p:spTree>
      <p:nvGrpSpPr>
        <p:cNvPr id="1" name=""/>
        <p:cNvGrpSpPr/>
        <p:nvPr/>
      </p:nvGrpSpPr>
      <p:grpSpPr>
        <a:xfrm>
          <a:off x="0" y="0"/>
          <a:ext cx="0" cy="0"/>
          <a:chOff x="0" y="0"/>
          <a:chExt cx="0" cy="0"/>
        </a:xfrm>
      </p:grpSpPr>
      <p:sp>
        <p:nvSpPr>
          <p:cNvPr id="3" name="Rectangle 2"/>
          <p:cNvSpPr>
            <a:spLocks noChangeArrowheads="1"/>
          </p:cNvSpPr>
          <p:nvPr/>
        </p:nvSpPr>
        <p:spPr bwMode="auto">
          <a:xfrm>
            <a:off x="0" y="1"/>
            <a:ext cx="12192000" cy="855663"/>
          </a:xfrm>
          <a:prstGeom prst="rect">
            <a:avLst/>
          </a:prstGeom>
          <a:solidFill>
            <a:srgbClr val="1F497D"/>
          </a:solidFill>
          <a:ln>
            <a:noFill/>
          </a:ln>
          <a:effectLst>
            <a:outerShdw blurRad="50800" dist="38100" dir="5400000" algn="t" rotWithShape="0">
              <a:srgbClr val="000000">
                <a:alpha val="39999"/>
              </a:srgbClr>
            </a:outerShdw>
          </a:effectLst>
          <a:extLst>
            <a:ext uri="{91240B29-F687-4f45-9708-019B960494DF}">
              <a14:hiddenLine xmlns:a14="http://schemas.microsoft.com/office/drawing/2010/main" xmlns="" w="9525">
                <a:solidFill>
                  <a:srgbClr val="000000"/>
                </a:solidFill>
                <a:round/>
                <a:headEnd/>
                <a:tailEnd/>
              </a14:hiddenLine>
            </a:ext>
          </a:extLst>
        </p:spPr>
        <p:txBody>
          <a:bodyPr/>
          <a:lstStyle>
            <a:lvl1pPr defTabSz="912813" eaLnBrk="0" hangingPunct="0">
              <a:defRPr sz="2400">
                <a:solidFill>
                  <a:schemeClr val="tx1"/>
                </a:solidFill>
                <a:latin typeface="Arial" charset="0"/>
                <a:ea typeface="ＭＳ Ｐゴシック" charset="-128"/>
                <a:cs typeface="ＭＳ Ｐゴシック" charset="-128"/>
              </a:defRPr>
            </a:lvl1pPr>
            <a:lvl2pPr marL="742950" indent="-285750" defTabSz="912813" eaLnBrk="0" hangingPunct="0">
              <a:defRPr sz="2400">
                <a:solidFill>
                  <a:schemeClr val="tx1"/>
                </a:solidFill>
                <a:latin typeface="Arial" charset="0"/>
                <a:ea typeface="ＭＳ Ｐゴシック" charset="-128"/>
                <a:cs typeface="ＭＳ Ｐゴシック" charset="-128"/>
              </a:defRPr>
            </a:lvl2pPr>
            <a:lvl3pPr marL="1143000" indent="-228600" defTabSz="912813" eaLnBrk="0" hangingPunct="0">
              <a:defRPr sz="2400">
                <a:solidFill>
                  <a:schemeClr val="tx1"/>
                </a:solidFill>
                <a:latin typeface="Arial" charset="0"/>
                <a:ea typeface="ＭＳ Ｐゴシック" charset="-128"/>
                <a:cs typeface="ＭＳ Ｐゴシック" charset="-128"/>
              </a:defRPr>
            </a:lvl3pPr>
            <a:lvl4pPr marL="1600200" indent="-228600" defTabSz="912813" eaLnBrk="0" hangingPunct="0">
              <a:defRPr sz="2400">
                <a:solidFill>
                  <a:schemeClr val="tx1"/>
                </a:solidFill>
                <a:latin typeface="Arial" charset="0"/>
                <a:ea typeface="ＭＳ Ｐゴシック" charset="-128"/>
                <a:cs typeface="ＭＳ Ｐゴシック" charset="-128"/>
              </a:defRPr>
            </a:lvl4pPr>
            <a:lvl5pPr marL="2057400" indent="-228600" defTabSz="912813" eaLnBrk="0" hangingPunct="0">
              <a:defRPr sz="2400">
                <a:solidFill>
                  <a:schemeClr val="tx1"/>
                </a:solidFill>
                <a:latin typeface="Arial" charset="0"/>
                <a:ea typeface="ＭＳ Ｐゴシック" charset="-128"/>
                <a:cs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cs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cs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cs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cs typeface="ＭＳ Ｐゴシック" charset="-128"/>
              </a:defRPr>
            </a:lvl9pPr>
          </a:lstStyle>
          <a:p>
            <a:endParaRPr lang="x-none" altLang="x-none" sz="2400">
              <a:solidFill>
                <a:srgbClr val="000000"/>
              </a:solidFill>
            </a:endParaRPr>
          </a:p>
        </p:txBody>
      </p:sp>
      <p:sp>
        <p:nvSpPr>
          <p:cNvPr id="16" name="Title 1"/>
          <p:cNvSpPr>
            <a:spLocks noGrp="1"/>
          </p:cNvSpPr>
          <p:nvPr>
            <p:ph type="title"/>
          </p:nvPr>
        </p:nvSpPr>
        <p:spPr>
          <a:xfrm>
            <a:off x="0" y="12579"/>
            <a:ext cx="12192000" cy="843086"/>
          </a:xfrm>
          <a:prstGeom prst="rect">
            <a:avLst/>
          </a:prstGeom>
        </p:spPr>
        <p:txBody>
          <a:bodyPr anchor="ctr">
            <a:normAutofit/>
          </a:bodyPr>
          <a:lstStyle>
            <a:lvl1pPr>
              <a:defRPr sz="2800">
                <a:solidFill>
                  <a:srgbClr val="FFFFFF"/>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4" name="Slide Number Placeholder 5">
            <a:extLst>
              <a:ext uri="{FF2B5EF4-FFF2-40B4-BE49-F238E27FC236}">
                <a16:creationId xmlns:a16="http://schemas.microsoft.com/office/drawing/2014/main" xmlns="" id="{FD0C11F7-91F7-EF4B-BDE6-9C994AE4408B}"/>
              </a:ext>
            </a:extLst>
          </p:cNvPr>
          <p:cNvSpPr>
            <a:spLocks noGrp="1"/>
          </p:cNvSpPr>
          <p:nvPr>
            <p:ph type="sldNum" sz="quarter" idx="4"/>
          </p:nvPr>
        </p:nvSpPr>
        <p:spPr>
          <a:xfrm>
            <a:off x="10972800" y="6400800"/>
            <a:ext cx="688900" cy="347833"/>
          </a:xfrm>
          <a:prstGeom prst="rect">
            <a:avLst/>
          </a:prstGeom>
        </p:spPr>
        <p:txBody>
          <a:bodyPr vert="horz" lIns="91440" tIns="45720" rIns="91440" bIns="45720" rtlCol="0" anchor="ctr"/>
          <a:lstStyle>
            <a:lvl1pPr algn="r">
              <a:defRPr sz="1000" b="0" i="0">
                <a:solidFill>
                  <a:schemeClr val="bg1"/>
                </a:solidFill>
                <a:latin typeface="Arial" panose="020B0604020202020204" pitchFamily="34" charset="0"/>
                <a:cs typeface="Arial" panose="020B0604020202020204" pitchFamily="34" charset="0"/>
              </a:defRPr>
            </a:lvl1pPr>
          </a:lstStyle>
          <a:p>
            <a:pPr fontAlgn="auto">
              <a:spcBef>
                <a:spcPts val="0"/>
              </a:spcBef>
              <a:spcAft>
                <a:spcPts val="0"/>
              </a:spcAft>
              <a:buClrTx/>
              <a:buSzTx/>
            </a:pPr>
            <a:fld id="{D260E43B-7F43-FA45-AAB7-E054FD6CC4E3}" type="slidenum">
              <a:rPr lang="en-US" smtClean="0"/>
              <a:pPr fontAlgn="auto">
                <a:spcBef>
                  <a:spcPts val="0"/>
                </a:spcBef>
                <a:spcAft>
                  <a:spcPts val="0"/>
                </a:spcAft>
                <a:buClrTx/>
                <a:buSzTx/>
              </a:pPr>
              <a:t>‹#›</a:t>
            </a:fld>
            <a:endParaRPr lang="en-US" dirty="0"/>
          </a:p>
        </p:txBody>
      </p:sp>
    </p:spTree>
    <p:extLst>
      <p:ext uri="{BB962C8B-B14F-4D97-AF65-F5344CB8AC3E}">
        <p14:creationId xmlns:p14="http://schemas.microsoft.com/office/powerpoint/2010/main" val="748144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ext slide white background">
  <p:cSld name="1_Text slide white background">
    <p:bg>
      <p:bgPr>
        <a:solidFill>
          <a:schemeClr val="lt1"/>
        </a:solidFill>
        <a:effectLst/>
      </p:bgPr>
    </p:bg>
    <p:spTree>
      <p:nvGrpSpPr>
        <p:cNvPr id="1" name="Shape 105"/>
        <p:cNvGrpSpPr/>
        <p:nvPr/>
      </p:nvGrpSpPr>
      <p:grpSpPr>
        <a:xfrm>
          <a:off x="0" y="0"/>
          <a:ext cx="0" cy="0"/>
          <a:chOff x="0" y="0"/>
          <a:chExt cx="0" cy="0"/>
        </a:xfrm>
      </p:grpSpPr>
      <p:sp>
        <p:nvSpPr>
          <p:cNvPr id="106" name="Google Shape;106;p4"/>
          <p:cNvSpPr txBox="1">
            <a:spLocks noGrp="1"/>
          </p:cNvSpPr>
          <p:nvPr>
            <p:ph type="body" idx="1"/>
          </p:nvPr>
        </p:nvSpPr>
        <p:spPr>
          <a:xfrm>
            <a:off x="473529" y="1284289"/>
            <a:ext cx="11244943" cy="4504506"/>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2"/>
              </a:buClr>
              <a:buSzPts val="1800"/>
              <a:buChar char="•"/>
              <a:defRPr/>
            </a:lvl1pPr>
            <a:lvl2pPr marL="914400" lvl="1" indent="-342900" algn="l">
              <a:spcBef>
                <a:spcPts val="360"/>
              </a:spcBef>
              <a:spcAft>
                <a:spcPts val="0"/>
              </a:spcAft>
              <a:buClr>
                <a:srgbClr val="1F497D"/>
              </a:buClr>
              <a:buSzPts val="1800"/>
              <a:buChar char="o"/>
              <a:defRPr/>
            </a:lvl2pPr>
            <a:lvl3pPr marL="1371600" lvl="2" indent="-342900" algn="l">
              <a:spcBef>
                <a:spcPts val="360"/>
              </a:spcBef>
              <a:spcAft>
                <a:spcPts val="0"/>
              </a:spcAft>
              <a:buClr>
                <a:srgbClr val="1F497D"/>
              </a:buClr>
              <a:buSzPts val="1800"/>
              <a:buChar char="•"/>
              <a:defRPr/>
            </a:lvl3pPr>
            <a:lvl4pPr marL="1828800" lvl="3" indent="-342900" algn="l">
              <a:spcBef>
                <a:spcPts val="360"/>
              </a:spcBef>
              <a:spcAft>
                <a:spcPts val="0"/>
              </a:spcAft>
              <a:buClr>
                <a:srgbClr val="1F497D"/>
              </a:buClr>
              <a:buSzPts val="1800"/>
              <a:buChar char="–"/>
              <a:defRPr/>
            </a:lvl4pPr>
            <a:lvl5pPr marL="2286000" lvl="4" indent="-342900" algn="l">
              <a:spcBef>
                <a:spcPts val="360"/>
              </a:spcBef>
              <a:spcAft>
                <a:spcPts val="0"/>
              </a:spcAft>
              <a:buClr>
                <a:srgbClr val="1F497D"/>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107" name="Google Shape;107;p4"/>
          <p:cNvPicPr preferRelativeResize="0"/>
          <p:nvPr/>
        </p:nvPicPr>
        <p:blipFill rotWithShape="1">
          <a:blip r:embed="rId2">
            <a:alphaModFix/>
          </a:blip>
          <a:srcRect/>
          <a:stretch/>
        </p:blipFill>
        <p:spPr>
          <a:xfrm>
            <a:off x="0" y="0"/>
            <a:ext cx="12192000" cy="952882"/>
          </a:xfrm>
          <a:prstGeom prst="rect">
            <a:avLst/>
          </a:prstGeom>
          <a:noFill/>
          <a:ln>
            <a:noFill/>
          </a:ln>
        </p:spPr>
      </p:pic>
      <p:sp>
        <p:nvSpPr>
          <p:cNvPr id="108" name="Google Shape;108;p4"/>
          <p:cNvSpPr txBox="1">
            <a:spLocks noGrp="1"/>
          </p:cNvSpPr>
          <p:nvPr>
            <p:ph type="body" idx="2"/>
          </p:nvPr>
        </p:nvSpPr>
        <p:spPr>
          <a:xfrm>
            <a:off x="1817688" y="196622"/>
            <a:ext cx="8556625" cy="543605"/>
          </a:xfrm>
          <a:prstGeom prst="rect">
            <a:avLst/>
          </a:prstGeom>
          <a:noFill/>
          <a:ln>
            <a:noFill/>
          </a:ln>
        </p:spPr>
        <p:txBody>
          <a:bodyPr spcFirstLastPara="1" wrap="square" lIns="91425" tIns="45700" rIns="91425" bIns="45700" anchor="t" anchorCtr="0">
            <a:normAutofit/>
          </a:bodyPr>
          <a:lstStyle>
            <a:lvl1pPr marL="457200" lvl="0" indent="-228600" algn="ctr">
              <a:spcBef>
                <a:spcPts val="560"/>
              </a:spcBef>
              <a:spcAft>
                <a:spcPts val="0"/>
              </a:spcAft>
              <a:buClr>
                <a:schemeClr val="lt1"/>
              </a:buClr>
              <a:buSzPts val="2800"/>
              <a:buNone/>
              <a:defRPr sz="2800" b="1">
                <a:solidFill>
                  <a:schemeClr val="lt1"/>
                </a:solidFill>
              </a:defRPr>
            </a:lvl1pPr>
            <a:lvl2pPr marL="914400" lvl="1" indent="-228600" algn="l">
              <a:spcBef>
                <a:spcPts val="400"/>
              </a:spcBef>
              <a:spcAft>
                <a:spcPts val="0"/>
              </a:spcAft>
              <a:buClr>
                <a:srgbClr val="1F497D"/>
              </a:buClr>
              <a:buSzPts val="2000"/>
              <a:buNone/>
              <a:defRPr/>
            </a:lvl2pPr>
            <a:lvl3pPr marL="1371600" lvl="2" indent="-228600" algn="l">
              <a:spcBef>
                <a:spcPts val="400"/>
              </a:spcBef>
              <a:spcAft>
                <a:spcPts val="0"/>
              </a:spcAft>
              <a:buClr>
                <a:srgbClr val="1F497D"/>
              </a:buClr>
              <a:buSzPts val="2000"/>
              <a:buNone/>
              <a:defRPr/>
            </a:lvl3pPr>
            <a:lvl4pPr marL="1828800" lvl="3" indent="-228600" algn="l">
              <a:spcBef>
                <a:spcPts val="400"/>
              </a:spcBef>
              <a:spcAft>
                <a:spcPts val="0"/>
              </a:spcAft>
              <a:buClr>
                <a:srgbClr val="1F497D"/>
              </a:buClr>
              <a:buSzPts val="2000"/>
              <a:buNone/>
              <a:defRPr/>
            </a:lvl4pPr>
            <a:lvl5pPr marL="2286000" lvl="4" indent="-228600" algn="l">
              <a:spcBef>
                <a:spcPts val="400"/>
              </a:spcBef>
              <a:spcAft>
                <a:spcPts val="0"/>
              </a:spcAft>
              <a:buClr>
                <a:srgbClr val="1F497D"/>
              </a:buClr>
              <a:buSzPts val="20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9" name="Google Shape;109;p4"/>
          <p:cNvSpPr txBox="1">
            <a:spLocks noGrp="1"/>
          </p:cNvSpPr>
          <p:nvPr>
            <p:ph type="sldNum" idx="12"/>
          </p:nvPr>
        </p:nvSpPr>
        <p:spPr>
          <a:xfrm>
            <a:off x="11512784" y="6486249"/>
            <a:ext cx="679216"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chemeClr val="dk1"/>
              </a:buClr>
              <a:buSzPts val="1000"/>
              <a:buFont typeface="Times New Roman"/>
              <a:buNone/>
              <a:defRPr sz="1000" b="0" i="0">
                <a:solidFill>
                  <a:schemeClr val="dk1"/>
                </a:solidFill>
                <a:latin typeface="Arial"/>
                <a:ea typeface="Arial"/>
                <a:cs typeface="Arial"/>
                <a:sym typeface="Arial"/>
              </a:defRPr>
            </a:lvl1pPr>
            <a:lvl2pPr marL="0" marR="0" lvl="1" indent="0" algn="r">
              <a:spcBef>
                <a:spcPts val="0"/>
              </a:spcBef>
              <a:spcAft>
                <a:spcPts val="0"/>
              </a:spcAft>
              <a:buClr>
                <a:schemeClr val="dk1"/>
              </a:buClr>
              <a:buSzPts val="1000"/>
              <a:buFont typeface="Times New Roman"/>
              <a:buNone/>
              <a:defRPr sz="1000" b="0" i="0">
                <a:solidFill>
                  <a:schemeClr val="dk1"/>
                </a:solidFill>
                <a:latin typeface="Arial"/>
                <a:ea typeface="Arial"/>
                <a:cs typeface="Arial"/>
                <a:sym typeface="Arial"/>
              </a:defRPr>
            </a:lvl2pPr>
            <a:lvl3pPr marL="0" marR="0" lvl="2" indent="0" algn="r">
              <a:spcBef>
                <a:spcPts val="0"/>
              </a:spcBef>
              <a:spcAft>
                <a:spcPts val="0"/>
              </a:spcAft>
              <a:buClr>
                <a:schemeClr val="dk1"/>
              </a:buClr>
              <a:buSzPts val="1000"/>
              <a:buFont typeface="Times New Roman"/>
              <a:buNone/>
              <a:defRPr sz="1000" b="0" i="0">
                <a:solidFill>
                  <a:schemeClr val="dk1"/>
                </a:solidFill>
                <a:latin typeface="Arial"/>
                <a:ea typeface="Arial"/>
                <a:cs typeface="Arial"/>
                <a:sym typeface="Arial"/>
              </a:defRPr>
            </a:lvl3pPr>
            <a:lvl4pPr marL="0" marR="0" lvl="3" indent="0" algn="r">
              <a:spcBef>
                <a:spcPts val="0"/>
              </a:spcBef>
              <a:spcAft>
                <a:spcPts val="0"/>
              </a:spcAft>
              <a:buClr>
                <a:schemeClr val="dk1"/>
              </a:buClr>
              <a:buSzPts val="1000"/>
              <a:buFont typeface="Times New Roman"/>
              <a:buNone/>
              <a:defRPr sz="1000" b="0" i="0">
                <a:solidFill>
                  <a:schemeClr val="dk1"/>
                </a:solidFill>
                <a:latin typeface="Arial"/>
                <a:ea typeface="Arial"/>
                <a:cs typeface="Arial"/>
                <a:sym typeface="Arial"/>
              </a:defRPr>
            </a:lvl4pPr>
            <a:lvl5pPr marL="0" marR="0" lvl="4" indent="0" algn="r">
              <a:spcBef>
                <a:spcPts val="0"/>
              </a:spcBef>
              <a:spcAft>
                <a:spcPts val="0"/>
              </a:spcAft>
              <a:buClr>
                <a:schemeClr val="dk1"/>
              </a:buClr>
              <a:buSzPts val="1000"/>
              <a:buFont typeface="Times New Roman"/>
              <a:buNone/>
              <a:defRPr sz="1000" b="0" i="0">
                <a:solidFill>
                  <a:schemeClr val="dk1"/>
                </a:solidFill>
                <a:latin typeface="Arial"/>
                <a:ea typeface="Arial"/>
                <a:cs typeface="Arial"/>
                <a:sym typeface="Arial"/>
              </a:defRPr>
            </a:lvl5pPr>
            <a:lvl6pPr marL="0" marR="0" lvl="5" indent="0" algn="r">
              <a:spcBef>
                <a:spcPts val="0"/>
              </a:spcBef>
              <a:spcAft>
                <a:spcPts val="0"/>
              </a:spcAft>
              <a:buClr>
                <a:schemeClr val="dk1"/>
              </a:buClr>
              <a:buSzPts val="1000"/>
              <a:buFont typeface="Times New Roman"/>
              <a:buNone/>
              <a:defRPr sz="1000" b="0" i="0">
                <a:solidFill>
                  <a:schemeClr val="dk1"/>
                </a:solidFill>
                <a:latin typeface="Arial"/>
                <a:ea typeface="Arial"/>
                <a:cs typeface="Arial"/>
                <a:sym typeface="Arial"/>
              </a:defRPr>
            </a:lvl6pPr>
            <a:lvl7pPr marL="0" marR="0" lvl="6" indent="0" algn="r">
              <a:spcBef>
                <a:spcPts val="0"/>
              </a:spcBef>
              <a:spcAft>
                <a:spcPts val="0"/>
              </a:spcAft>
              <a:buClr>
                <a:schemeClr val="dk1"/>
              </a:buClr>
              <a:buSzPts val="1000"/>
              <a:buFont typeface="Times New Roman"/>
              <a:buNone/>
              <a:defRPr sz="1000" b="0" i="0">
                <a:solidFill>
                  <a:schemeClr val="dk1"/>
                </a:solidFill>
                <a:latin typeface="Arial"/>
                <a:ea typeface="Arial"/>
                <a:cs typeface="Arial"/>
                <a:sym typeface="Arial"/>
              </a:defRPr>
            </a:lvl7pPr>
            <a:lvl8pPr marL="0" marR="0" lvl="7" indent="0" algn="r">
              <a:spcBef>
                <a:spcPts val="0"/>
              </a:spcBef>
              <a:spcAft>
                <a:spcPts val="0"/>
              </a:spcAft>
              <a:buClr>
                <a:schemeClr val="dk1"/>
              </a:buClr>
              <a:buSzPts val="1000"/>
              <a:buFont typeface="Times New Roman"/>
              <a:buNone/>
              <a:defRPr sz="1000" b="0" i="0">
                <a:solidFill>
                  <a:schemeClr val="dk1"/>
                </a:solidFill>
                <a:latin typeface="Arial"/>
                <a:ea typeface="Arial"/>
                <a:cs typeface="Arial"/>
                <a:sym typeface="Arial"/>
              </a:defRPr>
            </a:lvl8pPr>
            <a:lvl9pPr marL="0" marR="0" lvl="8" indent="0" algn="r">
              <a:spcBef>
                <a:spcPts val="0"/>
              </a:spcBef>
              <a:spcAft>
                <a:spcPts val="0"/>
              </a:spcAft>
              <a:buClr>
                <a:schemeClr val="dk1"/>
              </a:buClr>
              <a:buSzPts val="1000"/>
              <a:buFont typeface="Times New Roman"/>
              <a:buNone/>
              <a:defRPr sz="1000" b="0" i="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61203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14400"/>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4" name="Slide Number Placeholder 5">
            <a:extLst>
              <a:ext uri="{FF2B5EF4-FFF2-40B4-BE49-F238E27FC236}">
                <a16:creationId xmlns:a16="http://schemas.microsoft.com/office/drawing/2014/main" xmlns="" id="{197813E7-07E4-894D-A99F-D4B7A4263894}"/>
              </a:ext>
            </a:extLst>
          </p:cNvPr>
          <p:cNvSpPr>
            <a:spLocks noGrp="1"/>
          </p:cNvSpPr>
          <p:nvPr>
            <p:ph type="sldNum" sz="quarter" idx="4"/>
          </p:nvPr>
        </p:nvSpPr>
        <p:spPr>
          <a:xfrm>
            <a:off x="10896600" y="6324600"/>
            <a:ext cx="688900" cy="365125"/>
          </a:xfrm>
          <a:prstGeom prst="rect">
            <a:avLst/>
          </a:prstGeom>
        </p:spPr>
        <p:txBody>
          <a:bodyPr vert="horz" lIns="91440" tIns="45720" rIns="91440" bIns="45720" rtlCol="0" anchor="ctr"/>
          <a:lstStyle>
            <a:lvl1pPr algn="r">
              <a:defRPr sz="1000" b="0" i="0">
                <a:solidFill>
                  <a:schemeClr val="tx1"/>
                </a:solidFill>
                <a:latin typeface="Arial" panose="020B0604020202020204" pitchFamily="34" charset="0"/>
                <a:cs typeface="Arial" panose="020B0604020202020204" pitchFamily="34" charset="0"/>
              </a:defRPr>
            </a:lvl1pPr>
          </a:lstStyle>
          <a:p>
            <a:pPr fontAlgn="auto">
              <a:spcBef>
                <a:spcPts val="0"/>
              </a:spcBef>
              <a:spcAft>
                <a:spcPts val="0"/>
              </a:spcAft>
              <a:buClrTx/>
              <a:buSzTx/>
            </a:pPr>
            <a:fld id="{D260E43B-7F43-FA45-AAB7-E054FD6CC4E3}" type="slidenum">
              <a:rPr lang="en-US" smtClean="0"/>
              <a:pPr fontAlgn="auto">
                <a:spcBef>
                  <a:spcPts val="0"/>
                </a:spcBef>
                <a:spcAft>
                  <a:spcPts val="0"/>
                </a:spcAft>
                <a:buClrTx/>
                <a:buSzTx/>
              </a:pPr>
              <a:t>‹#›</a:t>
            </a:fld>
            <a:endParaRPr lang="en-US" dirty="0"/>
          </a:p>
        </p:txBody>
      </p:sp>
    </p:spTree>
    <p:extLst>
      <p:ext uri="{BB962C8B-B14F-4D97-AF65-F5344CB8AC3E}">
        <p14:creationId xmlns:p14="http://schemas.microsoft.com/office/powerpoint/2010/main" val="137500039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12192000" cy="914400"/>
          </a:xfrm>
          <a:prstGeom prst="rect">
            <a:avLst/>
          </a:prstGeom>
          <a:solidFill>
            <a:srgbClr val="00395A"/>
          </a:solidFill>
          <a:ln>
            <a:noFill/>
          </a:ln>
          <a:effectLst>
            <a:outerShdw blurRad="50800" dist="38100" dir="2700000" algn="tl" rotWithShape="0">
              <a:srgbClr val="000000">
                <a:alpha val="43000"/>
              </a:srgbClr>
            </a:outerShdw>
          </a:effectLst>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96556" y="1600201"/>
            <a:ext cx="10979261"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0" name="Group 9"/>
          <p:cNvGrpSpPr/>
          <p:nvPr userDrawn="1"/>
        </p:nvGrpSpPr>
        <p:grpSpPr>
          <a:xfrm>
            <a:off x="-211627" y="-142629"/>
            <a:ext cx="12596659" cy="7137992"/>
            <a:chOff x="-158720" y="-142629"/>
            <a:chExt cx="9447494" cy="7137992"/>
          </a:xfrm>
        </p:grpSpPr>
        <p:grpSp>
          <p:nvGrpSpPr>
            <p:cNvPr id="11" name="Group 10"/>
            <p:cNvGrpSpPr/>
            <p:nvPr userDrawn="1"/>
          </p:nvGrpSpPr>
          <p:grpSpPr>
            <a:xfrm>
              <a:off x="467806" y="6873248"/>
              <a:ext cx="8217866" cy="122115"/>
              <a:chOff x="467806" y="6873248"/>
              <a:chExt cx="8217866" cy="122115"/>
            </a:xfrm>
          </p:grpSpPr>
          <p:cxnSp>
            <p:nvCxnSpPr>
              <p:cNvPr id="39" name="Straight Connector 38"/>
              <p:cNvCxnSpPr/>
              <p:nvPr userDrawn="1"/>
            </p:nvCxnSpPr>
            <p:spPr>
              <a:xfrm>
                <a:off x="467806"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8685672"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1" name="Group 40"/>
              <p:cNvGrpSpPr/>
              <p:nvPr userDrawn="1"/>
            </p:nvGrpSpPr>
            <p:grpSpPr>
              <a:xfrm>
                <a:off x="5715000" y="6873248"/>
                <a:ext cx="457200" cy="122115"/>
                <a:chOff x="5715000" y="6873248"/>
                <a:chExt cx="457200" cy="122115"/>
              </a:xfrm>
            </p:grpSpPr>
            <p:cxnSp>
              <p:nvCxnSpPr>
                <p:cNvPr id="45" name="Straight Connector 44"/>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2" name="Group 41"/>
              <p:cNvGrpSpPr/>
              <p:nvPr userDrawn="1"/>
            </p:nvGrpSpPr>
            <p:grpSpPr>
              <a:xfrm>
                <a:off x="2971800" y="6873248"/>
                <a:ext cx="457200" cy="122115"/>
                <a:chOff x="5715000" y="6873248"/>
                <a:chExt cx="457200" cy="122115"/>
              </a:xfrm>
            </p:grpSpPr>
            <p:cxnSp>
              <p:nvCxnSpPr>
                <p:cNvPr id="43" name="Straight Connector 42"/>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2" name="Group 11"/>
            <p:cNvGrpSpPr/>
            <p:nvPr userDrawn="1"/>
          </p:nvGrpSpPr>
          <p:grpSpPr>
            <a:xfrm>
              <a:off x="467806" y="-142629"/>
              <a:ext cx="8217866" cy="122115"/>
              <a:chOff x="467806" y="6873248"/>
              <a:chExt cx="8217866" cy="122115"/>
            </a:xfrm>
          </p:grpSpPr>
          <p:cxnSp>
            <p:nvCxnSpPr>
              <p:cNvPr id="31" name="Straight Connector 30"/>
              <p:cNvCxnSpPr/>
              <p:nvPr userDrawn="1"/>
            </p:nvCxnSpPr>
            <p:spPr>
              <a:xfrm>
                <a:off x="467806"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8685672"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3" name="Group 32"/>
              <p:cNvGrpSpPr/>
              <p:nvPr userDrawn="1"/>
            </p:nvGrpSpPr>
            <p:grpSpPr>
              <a:xfrm>
                <a:off x="5715000" y="6873248"/>
                <a:ext cx="457200" cy="122115"/>
                <a:chOff x="5715000" y="6873248"/>
                <a:chExt cx="457200" cy="122115"/>
              </a:xfrm>
            </p:grpSpPr>
            <p:cxnSp>
              <p:nvCxnSpPr>
                <p:cNvPr id="37" name="Straight Connector 36"/>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userDrawn="1"/>
            </p:nvGrpSpPr>
            <p:grpSpPr>
              <a:xfrm>
                <a:off x="2971800" y="6873248"/>
                <a:ext cx="457200" cy="122115"/>
                <a:chOff x="5715000" y="6873248"/>
                <a:chExt cx="457200" cy="122115"/>
              </a:xfrm>
            </p:grpSpPr>
            <p:cxnSp>
              <p:nvCxnSpPr>
                <p:cNvPr id="35" name="Straight Connector 34"/>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3" name="Group 12"/>
            <p:cNvGrpSpPr/>
            <p:nvPr userDrawn="1"/>
          </p:nvGrpSpPr>
          <p:grpSpPr>
            <a:xfrm>
              <a:off x="-158720" y="1143066"/>
              <a:ext cx="122115" cy="5029134"/>
              <a:chOff x="-158720" y="1143066"/>
              <a:chExt cx="122115" cy="5029134"/>
            </a:xfrm>
          </p:grpSpPr>
          <p:cxnSp>
            <p:nvCxnSpPr>
              <p:cNvPr id="25" name="Straight Connector 24"/>
              <p:cNvCxnSpPr/>
              <p:nvPr userDrawn="1"/>
            </p:nvCxnSpPr>
            <p:spPr>
              <a:xfrm rot="5400000">
                <a:off x="-97662" y="108200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rot="5400000">
                <a:off x="-97662" y="1539143"/>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rot="5400000">
                <a:off x="-97662" y="6111142"/>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flipH="1">
                <a:off x="-158720" y="4075647"/>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flipH="1">
                <a:off x="-158720" y="3679446"/>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userDrawn="1"/>
            </p:nvCxnSpPr>
            <p:spPr>
              <a:xfrm flipH="1">
                <a:off x="-158720" y="5773880"/>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userDrawn="1"/>
          </p:nvGrpSpPr>
          <p:grpSpPr>
            <a:xfrm>
              <a:off x="9166659" y="1143066"/>
              <a:ext cx="122115" cy="5029134"/>
              <a:chOff x="-158720" y="1143066"/>
              <a:chExt cx="122115" cy="5029134"/>
            </a:xfrm>
          </p:grpSpPr>
          <p:cxnSp>
            <p:nvCxnSpPr>
              <p:cNvPr id="17" name="Straight Connector 16"/>
              <p:cNvCxnSpPr/>
              <p:nvPr userDrawn="1"/>
            </p:nvCxnSpPr>
            <p:spPr>
              <a:xfrm rot="5400000">
                <a:off x="-97662" y="108200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rot="5400000">
                <a:off x="-97662" y="1539143"/>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rot="5400000">
                <a:off x="-97662" y="6111142"/>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H="1">
                <a:off x="-158720" y="4075647"/>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H="1">
                <a:off x="-158720" y="3679446"/>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userDrawn="1"/>
            </p:nvCxnSpPr>
            <p:spPr>
              <a:xfrm flipH="1">
                <a:off x="-158720" y="5773880"/>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sp>
        <p:nvSpPr>
          <p:cNvPr id="52" name="Rectangle 51"/>
          <p:cNvSpPr/>
          <p:nvPr userDrawn="1"/>
        </p:nvSpPr>
        <p:spPr>
          <a:xfrm>
            <a:off x="0" y="6239580"/>
            <a:ext cx="12192000" cy="618420"/>
          </a:xfrm>
          <a:prstGeom prst="rect">
            <a:avLst/>
          </a:prstGeom>
          <a:solidFill>
            <a:srgbClr val="00395A"/>
          </a:solidFill>
          <a:ln>
            <a:noFill/>
          </a:ln>
          <a:effectLst/>
        </p:spPr>
        <p:style>
          <a:lnRef idx="1">
            <a:schemeClr val="accent1"/>
          </a:lnRef>
          <a:fillRef idx="3">
            <a:schemeClr val="accent1"/>
          </a:fillRef>
          <a:effectRef idx="2">
            <a:schemeClr val="accent1"/>
          </a:effectRef>
          <a:fontRef idx="minor">
            <a:schemeClr val="lt1"/>
          </a:fontRef>
        </p:style>
        <p:txBody>
          <a:bodyPr lIns="91416" tIns="45709" rIns="91416" bIns="45709" anchor="ctr"/>
          <a:lstStyle/>
          <a:p>
            <a:pPr algn="ctr" defTabSz="457082" fontAlgn="auto">
              <a:spcBef>
                <a:spcPts val="0"/>
              </a:spcBef>
              <a:spcAft>
                <a:spcPts val="0"/>
              </a:spcAft>
              <a:buClrTx/>
              <a:buSzTx/>
              <a:buFontTx/>
              <a:buNone/>
              <a:defRPr/>
            </a:pPr>
            <a:endParaRPr lang="en-US" dirty="0">
              <a:solidFill>
                <a:srgbClr val="FFFFFF"/>
              </a:solidFill>
              <a:latin typeface="Arial" charset="0"/>
              <a:ea typeface="ＭＳ Ｐゴシック" charset="0"/>
              <a:cs typeface="ＭＳ Ｐゴシック" charset="0"/>
            </a:endParaRPr>
          </a:p>
          <a:p>
            <a:pPr algn="ctr" defTabSz="457082" fontAlgn="auto">
              <a:spcBef>
                <a:spcPts val="0"/>
              </a:spcBef>
              <a:spcAft>
                <a:spcPts val="0"/>
              </a:spcAft>
              <a:buClrTx/>
              <a:buSzTx/>
              <a:buFontTx/>
              <a:buNone/>
              <a:defRPr/>
            </a:pPr>
            <a:endParaRPr lang="en-US" dirty="0">
              <a:solidFill>
                <a:srgbClr val="FFFFFF"/>
              </a:solidFill>
              <a:latin typeface="Arial" charset="0"/>
              <a:ea typeface="ＭＳ Ｐゴシック" charset="0"/>
              <a:cs typeface="ＭＳ Ｐゴシック" charset="0"/>
            </a:endParaRPr>
          </a:p>
        </p:txBody>
      </p:sp>
      <p:pic>
        <p:nvPicPr>
          <p:cNvPr id="50" name="Picture 49" descr="RGB_White-Seal_White-Mark_SC_Horizontal.png">
            <a:extLst>
              <a:ext uri="{FF2B5EF4-FFF2-40B4-BE49-F238E27FC236}">
                <a16:creationId xmlns:a16="http://schemas.microsoft.com/office/drawing/2014/main" xmlns="" id="{D0FC1251-9BFE-214D-9A96-658D94CF1313}"/>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8229600" y="6356929"/>
            <a:ext cx="2286000" cy="383721"/>
          </a:xfrm>
          <a:prstGeom prst="rect">
            <a:avLst/>
          </a:prstGeom>
        </p:spPr>
      </p:pic>
      <p:sp>
        <p:nvSpPr>
          <p:cNvPr id="51" name="Slide Number Placeholder 5">
            <a:extLst>
              <a:ext uri="{FF2B5EF4-FFF2-40B4-BE49-F238E27FC236}">
                <a16:creationId xmlns:a16="http://schemas.microsoft.com/office/drawing/2014/main" xmlns="" id="{DB98448C-F9A5-154C-B2C0-08CFA44F2FC5}"/>
              </a:ext>
            </a:extLst>
          </p:cNvPr>
          <p:cNvSpPr>
            <a:spLocks noGrp="1"/>
          </p:cNvSpPr>
          <p:nvPr>
            <p:ph type="sldNum" sz="quarter" idx="4"/>
          </p:nvPr>
        </p:nvSpPr>
        <p:spPr>
          <a:xfrm>
            <a:off x="10902210" y="6360285"/>
            <a:ext cx="679216" cy="365125"/>
          </a:xfrm>
          <a:prstGeom prst="rect">
            <a:avLst/>
          </a:prstGeom>
        </p:spPr>
        <p:txBody>
          <a:bodyPr vert="horz" lIns="91440" tIns="45720" rIns="91440" bIns="45720" rtlCol="0" anchor="ctr"/>
          <a:lstStyle>
            <a:lvl1pPr algn="r">
              <a:defRPr sz="1000" b="0" i="0">
                <a:solidFill>
                  <a:schemeClr val="bg1"/>
                </a:solidFill>
                <a:latin typeface="Arial" panose="020B0604020202020204" pitchFamily="34" charset="0"/>
                <a:cs typeface="Arial" panose="020B0604020202020204" pitchFamily="34" charset="0"/>
              </a:defRPr>
            </a:lvl1pPr>
          </a:lstStyle>
          <a:p>
            <a:pPr fontAlgn="auto">
              <a:spcBef>
                <a:spcPts val="0"/>
              </a:spcBef>
              <a:spcAft>
                <a:spcPts val="0"/>
              </a:spcAft>
              <a:buClrTx/>
              <a:buSzTx/>
              <a:buFontTx/>
              <a:buNone/>
            </a:pPr>
            <a:fld id="{D260E43B-7F43-FA45-AAB7-E054FD6CC4E3}" type="slidenum">
              <a:rPr lang="en-US" smtClean="0">
                <a:solidFill>
                  <a:prstClr val="white"/>
                </a:solidFill>
              </a:rPr>
              <a:pPr fontAlgn="auto">
                <a:spcBef>
                  <a:spcPts val="0"/>
                </a:spcBef>
                <a:spcAft>
                  <a:spcPts val="0"/>
                </a:spcAft>
                <a:buClrTx/>
                <a:buSzTx/>
                <a:buFontTx/>
                <a:buNone/>
              </a:pPr>
              <a:t>‹#›</a:t>
            </a:fld>
            <a:endParaRPr lang="en-US" dirty="0">
              <a:solidFill>
                <a:prstClr val="white"/>
              </a:solidFill>
            </a:endParaRPr>
          </a:p>
        </p:txBody>
      </p:sp>
    </p:spTree>
    <p:extLst>
      <p:ext uri="{BB962C8B-B14F-4D97-AF65-F5344CB8AC3E}">
        <p14:creationId xmlns:p14="http://schemas.microsoft.com/office/powerpoint/2010/main" val="448979167"/>
      </p:ext>
    </p:extLst>
  </p:cSld>
  <p:clrMap bg1="lt1" tx1="dk1" bg2="lt2" tx2="dk2" accent1="accent1" accent2="accent2" accent3="accent3" accent4="accent4" accent5="accent5" accent6="accent6" hlink="hlink" folHlink="folHlink"/>
  <p:sldLayoutIdLst>
    <p:sldLayoutId id="2147483822" r:id="rId1"/>
    <p:sldLayoutId id="2147483824" r:id="rId2"/>
    <p:sldLayoutId id="2147484154" r:id="rId3"/>
    <p:sldLayoutId id="2147484159" r:id="rId4"/>
  </p:sldLayoutIdLst>
  <p:hf hdr="0" ftr="0" dt="0"/>
  <p:txStyles>
    <p:titleStyle>
      <a:lvl1pPr algn="ctr" defTabSz="457200" rtl="0" eaLnBrk="1" latinLnBrk="0" hangingPunct="1">
        <a:spcBef>
          <a:spcPct val="0"/>
        </a:spcBef>
        <a:buNone/>
        <a:defRPr sz="28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Font typeface="Arial"/>
        <a:buChar char="•"/>
        <a:defRPr sz="2400" kern="1200">
          <a:solidFill>
            <a:schemeClr val="tx2"/>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Courier New"/>
        <a:buChar char="o"/>
        <a:defRPr sz="2000" kern="1200">
          <a:solidFill>
            <a:srgbClr val="1F497D"/>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000" kern="1200">
          <a:solidFill>
            <a:srgbClr val="1F497D"/>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rgbClr val="1F497D"/>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rgbClr val="1F497D"/>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12192000" cy="853117"/>
          </a:xfrm>
          <a:prstGeom prst="rect">
            <a:avLst/>
          </a:prstGeom>
          <a:solidFill>
            <a:srgbClr val="00395A"/>
          </a:solidFill>
          <a:ln>
            <a:noFill/>
          </a:ln>
          <a:effectLst>
            <a:outerShdw blurRad="50800" dist="38100" dir="2700000" algn="tl" rotWithShape="0">
              <a:srgbClr val="000000">
                <a:alpha val="43000"/>
              </a:srgbClr>
            </a:outerShdw>
          </a:effectLst>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1296"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0" name="Group 9"/>
          <p:cNvGrpSpPr/>
          <p:nvPr userDrawn="1"/>
        </p:nvGrpSpPr>
        <p:grpSpPr>
          <a:xfrm>
            <a:off x="-211627" y="-142629"/>
            <a:ext cx="12596659" cy="7137992"/>
            <a:chOff x="-158720" y="-142629"/>
            <a:chExt cx="9447494" cy="7137992"/>
          </a:xfrm>
        </p:grpSpPr>
        <p:grpSp>
          <p:nvGrpSpPr>
            <p:cNvPr id="11" name="Group 10"/>
            <p:cNvGrpSpPr/>
            <p:nvPr userDrawn="1"/>
          </p:nvGrpSpPr>
          <p:grpSpPr>
            <a:xfrm>
              <a:off x="467806" y="6873248"/>
              <a:ext cx="8217866" cy="122115"/>
              <a:chOff x="467806" y="6873248"/>
              <a:chExt cx="8217866" cy="122115"/>
            </a:xfrm>
          </p:grpSpPr>
          <p:cxnSp>
            <p:nvCxnSpPr>
              <p:cNvPr id="39" name="Straight Connector 38"/>
              <p:cNvCxnSpPr/>
              <p:nvPr userDrawn="1"/>
            </p:nvCxnSpPr>
            <p:spPr>
              <a:xfrm>
                <a:off x="467806"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8685672"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1" name="Group 40"/>
              <p:cNvGrpSpPr/>
              <p:nvPr userDrawn="1"/>
            </p:nvGrpSpPr>
            <p:grpSpPr>
              <a:xfrm>
                <a:off x="5715000" y="6873248"/>
                <a:ext cx="457200" cy="122115"/>
                <a:chOff x="5715000" y="6873248"/>
                <a:chExt cx="457200" cy="122115"/>
              </a:xfrm>
            </p:grpSpPr>
            <p:cxnSp>
              <p:nvCxnSpPr>
                <p:cNvPr id="45" name="Straight Connector 44"/>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2" name="Group 41"/>
              <p:cNvGrpSpPr/>
              <p:nvPr userDrawn="1"/>
            </p:nvGrpSpPr>
            <p:grpSpPr>
              <a:xfrm>
                <a:off x="2971800" y="6873248"/>
                <a:ext cx="457200" cy="122115"/>
                <a:chOff x="5715000" y="6873248"/>
                <a:chExt cx="457200" cy="122115"/>
              </a:xfrm>
            </p:grpSpPr>
            <p:cxnSp>
              <p:nvCxnSpPr>
                <p:cNvPr id="43" name="Straight Connector 42"/>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2" name="Group 11"/>
            <p:cNvGrpSpPr/>
            <p:nvPr userDrawn="1"/>
          </p:nvGrpSpPr>
          <p:grpSpPr>
            <a:xfrm>
              <a:off x="467806" y="-142629"/>
              <a:ext cx="8217866" cy="122115"/>
              <a:chOff x="467806" y="6873248"/>
              <a:chExt cx="8217866" cy="122115"/>
            </a:xfrm>
          </p:grpSpPr>
          <p:cxnSp>
            <p:nvCxnSpPr>
              <p:cNvPr id="31" name="Straight Connector 30"/>
              <p:cNvCxnSpPr/>
              <p:nvPr userDrawn="1"/>
            </p:nvCxnSpPr>
            <p:spPr>
              <a:xfrm>
                <a:off x="467806"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8685672"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3" name="Group 32"/>
              <p:cNvGrpSpPr/>
              <p:nvPr userDrawn="1"/>
            </p:nvGrpSpPr>
            <p:grpSpPr>
              <a:xfrm>
                <a:off x="5715000" y="6873248"/>
                <a:ext cx="457200" cy="122115"/>
                <a:chOff x="5715000" y="6873248"/>
                <a:chExt cx="457200" cy="122115"/>
              </a:xfrm>
            </p:grpSpPr>
            <p:cxnSp>
              <p:nvCxnSpPr>
                <p:cNvPr id="37" name="Straight Connector 36"/>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userDrawn="1"/>
            </p:nvGrpSpPr>
            <p:grpSpPr>
              <a:xfrm>
                <a:off x="2971800" y="6873248"/>
                <a:ext cx="457200" cy="122115"/>
                <a:chOff x="5715000" y="6873248"/>
                <a:chExt cx="457200" cy="122115"/>
              </a:xfrm>
            </p:grpSpPr>
            <p:cxnSp>
              <p:nvCxnSpPr>
                <p:cNvPr id="35" name="Straight Connector 34"/>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3" name="Group 12"/>
            <p:cNvGrpSpPr/>
            <p:nvPr userDrawn="1"/>
          </p:nvGrpSpPr>
          <p:grpSpPr>
            <a:xfrm>
              <a:off x="-158720" y="1143066"/>
              <a:ext cx="122115" cy="5029134"/>
              <a:chOff x="-158720" y="1143066"/>
              <a:chExt cx="122115" cy="5029134"/>
            </a:xfrm>
          </p:grpSpPr>
          <p:cxnSp>
            <p:nvCxnSpPr>
              <p:cNvPr id="25" name="Straight Connector 24"/>
              <p:cNvCxnSpPr/>
              <p:nvPr userDrawn="1"/>
            </p:nvCxnSpPr>
            <p:spPr>
              <a:xfrm rot="5400000">
                <a:off x="-97662" y="108200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rot="5400000">
                <a:off x="-97662" y="1539143"/>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rot="5400000">
                <a:off x="-97662" y="6111142"/>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flipH="1">
                <a:off x="-158720" y="4075647"/>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flipH="1">
                <a:off x="-158720" y="3679446"/>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userDrawn="1"/>
            </p:nvCxnSpPr>
            <p:spPr>
              <a:xfrm flipH="1">
                <a:off x="-158720" y="5773880"/>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userDrawn="1"/>
          </p:nvGrpSpPr>
          <p:grpSpPr>
            <a:xfrm>
              <a:off x="9166659" y="1143066"/>
              <a:ext cx="122115" cy="5029134"/>
              <a:chOff x="-158720" y="1143066"/>
              <a:chExt cx="122115" cy="5029134"/>
            </a:xfrm>
          </p:grpSpPr>
          <p:cxnSp>
            <p:nvCxnSpPr>
              <p:cNvPr id="17" name="Straight Connector 16"/>
              <p:cNvCxnSpPr/>
              <p:nvPr userDrawn="1"/>
            </p:nvCxnSpPr>
            <p:spPr>
              <a:xfrm rot="5400000">
                <a:off x="-97662" y="108200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rot="5400000">
                <a:off x="-97662" y="1539143"/>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rot="5400000">
                <a:off x="-97662" y="6111142"/>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H="1">
                <a:off x="-158720" y="4075647"/>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H="1">
                <a:off x="-158720" y="3679446"/>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userDrawn="1"/>
            </p:nvCxnSpPr>
            <p:spPr>
              <a:xfrm flipH="1">
                <a:off x="-158720" y="5773880"/>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sp>
        <p:nvSpPr>
          <p:cNvPr id="53" name="Slide Number Placeholder 5"/>
          <p:cNvSpPr>
            <a:spLocks noGrp="1"/>
          </p:cNvSpPr>
          <p:nvPr>
            <p:ph type="sldNum" sz="quarter" idx="4"/>
          </p:nvPr>
        </p:nvSpPr>
        <p:spPr>
          <a:xfrm>
            <a:off x="10896600" y="6350154"/>
            <a:ext cx="684296" cy="365125"/>
          </a:xfrm>
          <a:prstGeom prst="rect">
            <a:avLst/>
          </a:prstGeom>
        </p:spPr>
        <p:txBody>
          <a:bodyPr vert="horz" lIns="91440" tIns="45720" rIns="91440" bIns="45720" rtlCol="0" anchor="ctr"/>
          <a:lstStyle>
            <a:lvl1pPr algn="r">
              <a:defRPr sz="1000" b="0" i="0">
                <a:solidFill>
                  <a:schemeClr val="tx1"/>
                </a:solidFill>
                <a:latin typeface="Arial" panose="020B0604020202020204" pitchFamily="34" charset="0"/>
                <a:cs typeface="Arial" panose="020B0604020202020204" pitchFamily="34" charset="0"/>
              </a:defRPr>
            </a:lvl1pPr>
          </a:lstStyle>
          <a:p>
            <a:pPr fontAlgn="auto">
              <a:spcBef>
                <a:spcPts val="0"/>
              </a:spcBef>
              <a:spcAft>
                <a:spcPts val="0"/>
              </a:spcAft>
              <a:buClrTx/>
              <a:buSzTx/>
            </a:pPr>
            <a:fld id="{D260E43B-7F43-FA45-AAB7-E054FD6CC4E3}" type="slidenum">
              <a:rPr lang="en-US" smtClean="0"/>
              <a:pPr fontAlgn="auto">
                <a:spcBef>
                  <a:spcPts val="0"/>
                </a:spcBef>
                <a:spcAft>
                  <a:spcPts val="0"/>
                </a:spcAft>
                <a:buClrTx/>
                <a:buSzTx/>
              </a:pPr>
              <a:t>‹#›</a:t>
            </a:fld>
            <a:endParaRPr lang="en-US" dirty="0"/>
          </a:p>
        </p:txBody>
      </p:sp>
      <p:pic>
        <p:nvPicPr>
          <p:cNvPr id="56" name="Picture 55" descr="LBL_logo_notext_rev_transparent.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39305" y="6357358"/>
            <a:ext cx="690880" cy="365760"/>
          </a:xfrm>
          <a:prstGeom prst="rect">
            <a:avLst/>
          </a:prstGeom>
        </p:spPr>
      </p:pic>
    </p:spTree>
    <p:extLst>
      <p:ext uri="{BB962C8B-B14F-4D97-AF65-F5344CB8AC3E}">
        <p14:creationId xmlns:p14="http://schemas.microsoft.com/office/powerpoint/2010/main" val="3519011808"/>
      </p:ext>
    </p:extLst>
  </p:cSld>
  <p:clrMap bg1="lt1" tx1="dk1" bg2="lt2" tx2="dk2" accent1="accent1" accent2="accent2" accent3="accent3" accent4="accent4" accent5="accent5" accent6="accent6" hlink="hlink" folHlink="folHlink"/>
  <p:sldLayoutIdLst>
    <p:sldLayoutId id="2147484158" r:id="rId1"/>
  </p:sldLayoutIdLst>
  <p:hf hdr="0" ftr="0" dt="0"/>
  <p:txStyles>
    <p:titleStyle>
      <a:lvl1pPr algn="ctr" defTabSz="457200" rtl="0" eaLnBrk="1" latinLnBrk="0" hangingPunct="1">
        <a:spcBef>
          <a:spcPct val="0"/>
        </a:spcBef>
        <a:buNone/>
        <a:defRPr sz="28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Font typeface="Arial"/>
        <a:buChar char="•"/>
        <a:defRPr sz="2400" kern="1200">
          <a:solidFill>
            <a:schemeClr val="tx2"/>
          </a:solidFill>
          <a:latin typeface="+mj-lt"/>
          <a:ea typeface="+mn-ea"/>
          <a:cs typeface="+mn-cs"/>
        </a:defRPr>
      </a:lvl1pPr>
      <a:lvl2pPr marL="742950" indent="-285750" algn="l" defTabSz="457200" rtl="0" eaLnBrk="1" latinLnBrk="0" hangingPunct="1">
        <a:spcBef>
          <a:spcPct val="20000"/>
        </a:spcBef>
        <a:buFont typeface="Courier New"/>
        <a:buChar char="o"/>
        <a:defRPr sz="2000" kern="1200">
          <a:solidFill>
            <a:srgbClr val="1F497D"/>
          </a:solidFill>
          <a:latin typeface="+mj-lt"/>
          <a:ea typeface="+mn-ea"/>
          <a:cs typeface="+mn-cs"/>
        </a:defRPr>
      </a:lvl2pPr>
      <a:lvl3pPr marL="1143000" indent="-228600" algn="l" defTabSz="457200" rtl="0" eaLnBrk="1" latinLnBrk="0" hangingPunct="1">
        <a:spcBef>
          <a:spcPct val="20000"/>
        </a:spcBef>
        <a:buFont typeface="Arial"/>
        <a:buChar char="•"/>
        <a:defRPr sz="2000" kern="1200">
          <a:solidFill>
            <a:srgbClr val="1F497D"/>
          </a:solidFill>
          <a:latin typeface="+mj-lt"/>
          <a:ea typeface="+mn-ea"/>
          <a:cs typeface="+mn-cs"/>
        </a:defRPr>
      </a:lvl3pPr>
      <a:lvl4pPr marL="1600200" indent="-228600" algn="l" defTabSz="457200" rtl="0" eaLnBrk="1" latinLnBrk="0" hangingPunct="1">
        <a:spcBef>
          <a:spcPct val="20000"/>
        </a:spcBef>
        <a:buFont typeface="Arial"/>
        <a:buChar char="–"/>
        <a:defRPr sz="2000" kern="1200">
          <a:solidFill>
            <a:srgbClr val="1F497D"/>
          </a:solidFill>
          <a:latin typeface="+mj-lt"/>
          <a:ea typeface="+mn-ea"/>
          <a:cs typeface="+mn-cs"/>
        </a:defRPr>
      </a:lvl4pPr>
      <a:lvl5pPr marL="2057400" indent="-228600" algn="l" defTabSz="457200" rtl="0" eaLnBrk="1" latinLnBrk="0" hangingPunct="1">
        <a:spcBef>
          <a:spcPct val="20000"/>
        </a:spcBef>
        <a:buFont typeface="Arial"/>
        <a:buChar char="»"/>
        <a:defRPr sz="2000" kern="1200">
          <a:solidFill>
            <a:srgbClr val="1F497D"/>
          </a:solidFill>
          <a:latin typeface="+mj-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hyperlink" Target="https://docs.google.com/document/d/1E1XpcVGKRfbqQHO6hv5jr7Tt83Xs74JyvrOzus2ImOI/edit?tab=t.0#heading=h.gnax877thgv0" TargetMode="Externa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hyperlink" Target="mailto:ipong@lbl.gov" TargetMode="Externa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hyperlink" Target="https://conferences.lbl.gov/event/2042/contributions/10033/attachments/5421/5358/MDP%20Roadmap%202025-v3.docx" TargetMode="Externa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1C1B1B1D-2F66-854C-8700-5D7F6D38935D}"/>
              </a:ext>
            </a:extLst>
          </p:cNvPr>
          <p:cNvSpPr>
            <a:spLocks noGrp="1"/>
          </p:cNvSpPr>
          <p:nvPr>
            <p:ph type="sldNum" sz="quarter" idx="4"/>
          </p:nvPr>
        </p:nvSpPr>
        <p:spPr/>
        <p:txBody>
          <a:bodyPr/>
          <a:lstStyle/>
          <a:p>
            <a:pPr fontAlgn="auto">
              <a:spcBef>
                <a:spcPts val="0"/>
              </a:spcBef>
              <a:spcAft>
                <a:spcPts val="0"/>
              </a:spcAft>
              <a:buClrTx/>
              <a:buSzTx/>
            </a:pPr>
            <a:fld id="{D260E43B-7F43-FA45-AAB7-E054FD6CC4E3}" type="slidenum">
              <a:rPr lang="en-US" smtClean="0"/>
              <a:pPr fontAlgn="auto">
                <a:spcBef>
                  <a:spcPts val="0"/>
                </a:spcBef>
                <a:spcAft>
                  <a:spcPts val="0"/>
                </a:spcAft>
                <a:buClrTx/>
                <a:buSzTx/>
              </a:pPr>
              <a:t>1</a:t>
            </a:fld>
            <a:endParaRPr lang="en-US" dirty="0"/>
          </a:p>
        </p:txBody>
      </p:sp>
      <p:sp>
        <p:nvSpPr>
          <p:cNvPr id="8" name="Subtitle 2"/>
          <p:cNvSpPr txBox="1">
            <a:spLocks/>
          </p:cNvSpPr>
          <p:nvPr/>
        </p:nvSpPr>
        <p:spPr bwMode="auto">
          <a:xfrm>
            <a:off x="1752600" y="1497567"/>
            <a:ext cx="8765599" cy="60350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latinLnBrk="0" hangingPunct="1">
              <a:spcBef>
                <a:spcPct val="20000"/>
              </a:spcBef>
              <a:buFont typeface="Arial"/>
              <a:buChar char="•"/>
              <a:defRPr sz="2400" kern="1200">
                <a:solidFill>
                  <a:schemeClr val="tx2"/>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Courier New"/>
              <a:buChar char="o"/>
              <a:defRPr sz="2000" kern="1200">
                <a:solidFill>
                  <a:srgbClr val="1F497D"/>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000" kern="1200">
                <a:solidFill>
                  <a:srgbClr val="1F497D"/>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rgbClr val="1F497D"/>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rgbClr val="1F497D"/>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spcBef>
                <a:spcPts val="900"/>
              </a:spcBef>
              <a:spcAft>
                <a:spcPts val="0"/>
              </a:spcAft>
              <a:buSzPts val="2300"/>
              <a:buNone/>
            </a:pPr>
            <a:r>
              <a:rPr lang="en-US" sz="3200" b="1" dirty="0" smtClean="0">
                <a:solidFill>
                  <a:schemeClr val="tx1"/>
                </a:solidFill>
                <a:latin typeface="Calibri" panose="020F0502020204030204" pitchFamily="34" charset="0"/>
                <a:cs typeface="Calibri" panose="020F0502020204030204" pitchFamily="34" charset="0"/>
              </a:rPr>
              <a:t>The </a:t>
            </a:r>
            <a:r>
              <a:rPr lang="en-US" sz="3200" b="1" dirty="0" smtClean="0">
                <a:solidFill>
                  <a:schemeClr val="tx1"/>
                </a:solidFill>
                <a:latin typeface="Calibri" panose="020F0502020204030204" pitchFamily="34" charset="0"/>
                <a:cs typeface="Calibri" panose="020F0502020204030204" pitchFamily="34" charset="0"/>
              </a:rPr>
              <a:t>17</a:t>
            </a:r>
            <a:r>
              <a:rPr lang="en-US" sz="3200" b="1" baseline="30000" dirty="0" smtClean="0">
                <a:solidFill>
                  <a:schemeClr val="tx1"/>
                </a:solidFill>
                <a:latin typeface="Calibri" panose="020F0502020204030204" pitchFamily="34" charset="0"/>
                <a:cs typeface="Calibri" panose="020F0502020204030204" pitchFamily="34" charset="0"/>
              </a:rPr>
              <a:t>th</a:t>
            </a:r>
            <a:r>
              <a:rPr lang="en-US" sz="3200" b="1" dirty="0" smtClean="0">
                <a:solidFill>
                  <a:schemeClr val="tx1"/>
                </a:solidFill>
                <a:latin typeface="Calibri" panose="020F0502020204030204" pitchFamily="34" charset="0"/>
                <a:cs typeface="Calibri" panose="020F0502020204030204" pitchFamily="34" charset="0"/>
              </a:rPr>
              <a:t> </a:t>
            </a:r>
            <a:r>
              <a:rPr lang="en-US" sz="3200" b="1" dirty="0" smtClean="0">
                <a:solidFill>
                  <a:schemeClr val="tx1"/>
                </a:solidFill>
                <a:latin typeface="Calibri" panose="020F0502020204030204" pitchFamily="34" charset="0"/>
                <a:cs typeface="Calibri" panose="020F0502020204030204" pitchFamily="34" charset="0"/>
              </a:rPr>
              <a:t>US </a:t>
            </a:r>
            <a:r>
              <a:rPr lang="en-US" sz="3200" b="1" dirty="0">
                <a:solidFill>
                  <a:schemeClr val="tx1"/>
                </a:solidFill>
                <a:latin typeface="Calibri" panose="020F0502020204030204" pitchFamily="34" charset="0"/>
                <a:cs typeface="Calibri" panose="020F0502020204030204" pitchFamily="34" charset="0"/>
              </a:rPr>
              <a:t>MDP 2212 WG meeting</a:t>
            </a:r>
            <a:r>
              <a:rPr lang="en-US" sz="3200" b="1" dirty="0" smtClean="0">
                <a:solidFill>
                  <a:schemeClr val="tx1"/>
                </a:solidFill>
                <a:latin typeface="Calibri" panose="020F0502020204030204" pitchFamily="34" charset="0"/>
                <a:cs typeface="Calibri" panose="020F0502020204030204" pitchFamily="34" charset="0"/>
              </a:rPr>
              <a:t>, </a:t>
            </a:r>
            <a:r>
              <a:rPr lang="en-US" sz="3200" b="1" dirty="0" smtClean="0">
                <a:solidFill>
                  <a:schemeClr val="tx1"/>
                </a:solidFill>
                <a:latin typeface="Calibri" panose="020F0502020204030204" pitchFamily="34" charset="0"/>
                <a:cs typeface="Calibri" panose="020F0502020204030204" pitchFamily="34" charset="0"/>
              </a:rPr>
              <a:t>Jan 2025</a:t>
            </a:r>
            <a:endParaRPr lang="en-US" sz="3200" b="1" dirty="0">
              <a:solidFill>
                <a:schemeClr val="tx1"/>
              </a:solidFill>
              <a:latin typeface="Calibri" panose="020F0502020204030204" pitchFamily="34" charset="0"/>
              <a:cs typeface="Calibri" panose="020F0502020204030204" pitchFamily="34" charset="0"/>
            </a:endParaRPr>
          </a:p>
        </p:txBody>
      </p:sp>
      <p:sp>
        <p:nvSpPr>
          <p:cNvPr id="10" name="Subtitle 2"/>
          <p:cNvSpPr txBox="1">
            <a:spLocks/>
          </p:cNvSpPr>
          <p:nvPr/>
        </p:nvSpPr>
        <p:spPr bwMode="auto">
          <a:xfrm>
            <a:off x="381000" y="2537960"/>
            <a:ext cx="11125200" cy="1447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ts val="900"/>
              </a:spcBef>
              <a:spcAft>
                <a:spcPct val="0"/>
              </a:spcAft>
              <a:buNone/>
              <a:defRPr sz="2400" b="1">
                <a:solidFill>
                  <a:schemeClr val="bg1"/>
                </a:solidFill>
                <a:latin typeface="+mn-lt"/>
                <a:ea typeface="+mn-ea"/>
                <a:cs typeface="+mn-cs"/>
              </a:defRPr>
            </a:lvl1pPr>
            <a:lvl2pPr marL="457200" indent="0" algn="ctr" rtl="0" eaLnBrk="1" fontAlgn="base" hangingPunct="1">
              <a:spcBef>
                <a:spcPts val="500"/>
              </a:spcBef>
              <a:spcAft>
                <a:spcPct val="0"/>
              </a:spcAft>
              <a:buSzPct val="85000"/>
              <a:buNone/>
              <a:defRPr sz="2400">
                <a:solidFill>
                  <a:srgbClr val="003366"/>
                </a:solidFill>
                <a:latin typeface="+mn-lt"/>
                <a:ea typeface="+mn-ea"/>
              </a:defRPr>
            </a:lvl2pPr>
            <a:lvl3pPr marL="914400" indent="0" algn="ctr" rtl="0" eaLnBrk="1" fontAlgn="base" hangingPunct="1">
              <a:spcBef>
                <a:spcPts val="400"/>
              </a:spcBef>
              <a:spcAft>
                <a:spcPct val="0"/>
              </a:spcAft>
              <a:buSzPct val="75000"/>
              <a:buFont typeface="Lucida Grande" charset="0"/>
              <a:buNone/>
              <a:defRPr sz="2400">
                <a:solidFill>
                  <a:srgbClr val="003366"/>
                </a:solidFill>
                <a:latin typeface="+mn-lt"/>
                <a:ea typeface="+mn-ea"/>
              </a:defRPr>
            </a:lvl3pPr>
            <a:lvl4pPr marL="1371600" indent="0" algn="ctr" rtl="0" eaLnBrk="1" fontAlgn="base" hangingPunct="1">
              <a:spcBef>
                <a:spcPct val="20000"/>
              </a:spcBef>
              <a:spcAft>
                <a:spcPct val="0"/>
              </a:spcAft>
              <a:buSzPct val="75000"/>
              <a:buFont typeface="Lucida Grande" charset="0"/>
              <a:buNone/>
              <a:defRPr sz="2400">
                <a:solidFill>
                  <a:srgbClr val="003366"/>
                </a:solidFill>
                <a:latin typeface="+mn-lt"/>
                <a:ea typeface="+mn-ea"/>
              </a:defRPr>
            </a:lvl4pPr>
            <a:lvl5pPr marL="1828800" indent="0" algn="ctr" rtl="0" eaLnBrk="1" fontAlgn="base" hangingPunct="1">
              <a:spcBef>
                <a:spcPct val="20000"/>
              </a:spcBef>
              <a:spcAft>
                <a:spcPct val="0"/>
              </a:spcAft>
              <a:buNone/>
              <a:defRPr sz="2400">
                <a:solidFill>
                  <a:srgbClr val="003366"/>
                </a:solidFill>
                <a:latin typeface="+mn-lt"/>
                <a:ea typeface="+mn-ea"/>
              </a:defRPr>
            </a:lvl5pPr>
            <a:lvl6pPr marL="2286000" indent="0" algn="ctr" rtl="0" eaLnBrk="1" fontAlgn="base" hangingPunct="1">
              <a:spcBef>
                <a:spcPct val="20000"/>
              </a:spcBef>
              <a:spcAft>
                <a:spcPct val="0"/>
              </a:spcAft>
              <a:buNone/>
              <a:defRPr sz="2000">
                <a:solidFill>
                  <a:srgbClr val="2C5993"/>
                </a:solidFill>
                <a:latin typeface="+mn-lt"/>
                <a:ea typeface="+mn-ea"/>
              </a:defRPr>
            </a:lvl6pPr>
            <a:lvl7pPr marL="2743200" indent="0" algn="ctr" rtl="0" eaLnBrk="1" fontAlgn="base" hangingPunct="1">
              <a:spcBef>
                <a:spcPct val="20000"/>
              </a:spcBef>
              <a:spcAft>
                <a:spcPct val="0"/>
              </a:spcAft>
              <a:buNone/>
              <a:defRPr sz="2000">
                <a:solidFill>
                  <a:srgbClr val="2C5993"/>
                </a:solidFill>
                <a:latin typeface="+mn-lt"/>
                <a:ea typeface="+mn-ea"/>
              </a:defRPr>
            </a:lvl7pPr>
            <a:lvl8pPr marL="3200400" indent="0" algn="ctr" rtl="0" eaLnBrk="1" fontAlgn="base" hangingPunct="1">
              <a:spcBef>
                <a:spcPct val="20000"/>
              </a:spcBef>
              <a:spcAft>
                <a:spcPct val="0"/>
              </a:spcAft>
              <a:buNone/>
              <a:defRPr sz="2000">
                <a:solidFill>
                  <a:srgbClr val="2C5993"/>
                </a:solidFill>
                <a:latin typeface="+mn-lt"/>
                <a:ea typeface="+mn-ea"/>
              </a:defRPr>
            </a:lvl8pPr>
            <a:lvl9pPr marL="3657600" indent="0" algn="ctr" rtl="0" eaLnBrk="1" fontAlgn="base" hangingPunct="1">
              <a:spcBef>
                <a:spcPct val="20000"/>
              </a:spcBef>
              <a:spcAft>
                <a:spcPct val="0"/>
              </a:spcAft>
              <a:buNone/>
              <a:defRPr sz="2000">
                <a:solidFill>
                  <a:srgbClr val="2C5993"/>
                </a:solidFill>
                <a:latin typeface="+mn-lt"/>
                <a:ea typeface="+mn-ea"/>
              </a:defRPr>
            </a:lvl9pPr>
          </a:lstStyle>
          <a:p>
            <a:pPr algn="ctr"/>
            <a:endParaRPr lang="en-US" altLang="en-US" sz="1800" kern="0" dirty="0">
              <a:solidFill>
                <a:schemeClr val="tx1"/>
              </a:solidFill>
              <a:latin typeface="Arial Hebrew Scholar" charset="-79"/>
              <a:ea typeface="Arial Hebrew Scholar" charset="-79"/>
              <a:cs typeface="Arial Hebrew Scholar" charset="-79"/>
            </a:endParaRPr>
          </a:p>
        </p:txBody>
      </p:sp>
      <p:pic>
        <p:nvPicPr>
          <p:cNvPr id="11" name="Picture 10"/>
          <p:cNvPicPr>
            <a:picLocks noChangeAspect="1"/>
          </p:cNvPicPr>
          <p:nvPr/>
        </p:nvPicPr>
        <p:blipFill>
          <a:blip r:embed="rId3"/>
          <a:stretch>
            <a:fillRect/>
          </a:stretch>
        </p:blipFill>
        <p:spPr>
          <a:xfrm>
            <a:off x="1981200" y="6280430"/>
            <a:ext cx="1608830" cy="577570"/>
          </a:xfrm>
          <a:prstGeom prst="rect">
            <a:avLst/>
          </a:prstGeom>
        </p:spPr>
      </p:pic>
      <p:sp>
        <p:nvSpPr>
          <p:cNvPr id="14" name="Google Shape;109;p1">
            <a:extLst>
              <a:ext uri="{FF2B5EF4-FFF2-40B4-BE49-F238E27FC236}">
                <a16:creationId xmlns:a16="http://schemas.microsoft.com/office/drawing/2014/main" xmlns="" id="{0524DBB7-B067-554F-A9C1-766591C6DF69}"/>
              </a:ext>
            </a:extLst>
          </p:cNvPr>
          <p:cNvSpPr txBox="1"/>
          <p:nvPr/>
        </p:nvSpPr>
        <p:spPr>
          <a:xfrm>
            <a:off x="2744499" y="2806388"/>
            <a:ext cx="6934200" cy="1132615"/>
          </a:xfrm>
          <a:prstGeom prst="rect">
            <a:avLst/>
          </a:prstGeom>
          <a:noFill/>
          <a:ln>
            <a:noFill/>
          </a:ln>
        </p:spPr>
        <p:txBody>
          <a:bodyPr spcFirstLastPara="1" wrap="square" lIns="91425" tIns="45700" rIns="91425" bIns="45700" anchor="t" anchorCtr="0">
            <a:noAutofit/>
          </a:bodyPr>
          <a:lstStyle/>
          <a:p>
            <a:pPr lvl="0" algn="ctr">
              <a:spcBef>
                <a:spcPts val="900"/>
              </a:spcBef>
              <a:spcAft>
                <a:spcPts val="0"/>
              </a:spcAft>
              <a:buSzPts val="2300"/>
            </a:pPr>
            <a:r>
              <a:rPr lang="en-US" b="1" dirty="0" smtClean="0">
                <a:solidFill>
                  <a:schemeClr val="tx1"/>
                </a:solidFill>
                <a:latin typeface="Calibri" panose="020F0502020204030204" pitchFamily="34" charset="0"/>
                <a:cs typeface="Calibri" panose="020F0502020204030204" pitchFamily="34" charset="0"/>
              </a:rPr>
              <a:t>US MDP 2212 WG meeting, </a:t>
            </a:r>
            <a:r>
              <a:rPr lang="en-US" b="1" dirty="0" smtClean="0">
                <a:solidFill>
                  <a:schemeClr val="tx1"/>
                </a:solidFill>
                <a:latin typeface="Calibri" panose="020F0502020204030204" pitchFamily="34" charset="0"/>
                <a:cs typeface="Calibri" panose="020F0502020204030204" pitchFamily="34" charset="0"/>
              </a:rPr>
              <a:t>Jan</a:t>
            </a:r>
            <a:r>
              <a:rPr lang="en-US" b="1" dirty="0" smtClean="0">
                <a:solidFill>
                  <a:schemeClr val="tx1"/>
                </a:solidFill>
                <a:latin typeface="Calibri" panose="020F0502020204030204" pitchFamily="34" charset="0"/>
                <a:cs typeface="Calibri" panose="020F0502020204030204" pitchFamily="34" charset="0"/>
              </a:rPr>
              <a:t> 2025</a:t>
            </a:r>
            <a:endParaRPr lang="en-US" b="1" dirty="0" smtClean="0">
              <a:solidFill>
                <a:schemeClr val="tx1"/>
              </a:solidFill>
              <a:latin typeface="Calibri" panose="020F0502020204030204" pitchFamily="34" charset="0"/>
              <a:cs typeface="Calibri" panose="020F0502020204030204" pitchFamily="34" charset="0"/>
            </a:endParaRPr>
          </a:p>
          <a:p>
            <a:pPr lvl="0" algn="ctr">
              <a:spcBef>
                <a:spcPts val="900"/>
              </a:spcBef>
              <a:spcAft>
                <a:spcPts val="0"/>
              </a:spcAft>
              <a:buSzPts val="2300"/>
            </a:pPr>
            <a:r>
              <a:rPr lang="en-US" b="1" dirty="0" smtClean="0">
                <a:solidFill>
                  <a:schemeClr val="tx1"/>
                </a:solidFill>
                <a:latin typeface="Calibri" panose="020F0502020204030204" pitchFamily="34" charset="0"/>
                <a:cs typeface="Calibri" panose="020F0502020204030204" pitchFamily="34" charset="0"/>
              </a:rPr>
              <a:t>2025/01/28</a:t>
            </a:r>
            <a:endParaRPr lang="en-US" b="1" dirty="0" smtClean="0">
              <a:solidFill>
                <a:schemeClr val="tx1"/>
              </a:solidFill>
              <a:latin typeface="Calibri" panose="020F0502020204030204" pitchFamily="34" charset="0"/>
              <a:cs typeface="Calibri" panose="020F0502020204030204" pitchFamily="34" charset="0"/>
            </a:endParaRPr>
          </a:p>
          <a:p>
            <a:pPr lvl="0" algn="ctr">
              <a:spcBef>
                <a:spcPts val="900"/>
              </a:spcBef>
              <a:spcAft>
                <a:spcPts val="0"/>
              </a:spcAft>
              <a:buSzPts val="2300"/>
            </a:pPr>
            <a:endParaRPr lang="en-US" b="1" dirty="0">
              <a:solidFill>
                <a:schemeClr val="tx1"/>
              </a:solidFill>
              <a:latin typeface="Calibri" panose="020F0502020204030204" pitchFamily="34" charset="0"/>
              <a:cs typeface="Calibri" panose="020F0502020204030204" pitchFamily="34" charset="0"/>
            </a:endParaRPr>
          </a:p>
          <a:p>
            <a:pPr lvl="0" algn="ctr">
              <a:spcBef>
                <a:spcPts val="900"/>
              </a:spcBef>
              <a:spcAft>
                <a:spcPts val="0"/>
              </a:spcAft>
              <a:buSzPts val="2300"/>
            </a:pPr>
            <a:endParaRPr lang="en-US" b="1" dirty="0" smtClean="0">
              <a:solidFill>
                <a:schemeClr val="tx1"/>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xmlns="" id="{13FB8334-6C6D-5F47-8F05-96CA355C67F9}"/>
              </a:ext>
            </a:extLst>
          </p:cNvPr>
          <p:cNvSpPr txBox="1"/>
          <p:nvPr/>
        </p:nvSpPr>
        <p:spPr>
          <a:xfrm>
            <a:off x="11831444" y="5185317"/>
            <a:ext cx="184731" cy="461665"/>
          </a:xfrm>
          <a:prstGeom prst="rect">
            <a:avLst/>
          </a:prstGeom>
          <a:noFill/>
        </p:spPr>
        <p:txBody>
          <a:bodyPr wrap="none" rtlCol="0">
            <a:spAutoFit/>
          </a:bodyPr>
          <a:lstStyle/>
          <a:p>
            <a:endParaRPr lang="en-US" sz="2400" dirty="0">
              <a:solidFill>
                <a:schemeClr val="tx2"/>
              </a:solidFill>
              <a:latin typeface="+mj-lt"/>
            </a:endParaRPr>
          </a:p>
        </p:txBody>
      </p:sp>
      <p:sp>
        <p:nvSpPr>
          <p:cNvPr id="5" name="TextBox 4"/>
          <p:cNvSpPr txBox="1"/>
          <p:nvPr/>
        </p:nvSpPr>
        <p:spPr>
          <a:xfrm>
            <a:off x="3590030" y="4724400"/>
            <a:ext cx="45719" cy="461665"/>
          </a:xfrm>
          <a:prstGeom prst="rect">
            <a:avLst/>
          </a:prstGeom>
          <a:noFill/>
        </p:spPr>
        <p:txBody>
          <a:bodyPr wrap="square" rtlCol="0">
            <a:spAutoFit/>
          </a:bodyPr>
          <a:lstStyle/>
          <a:p>
            <a:endParaRPr lang="en-US" sz="2400" dirty="0" smtClean="0">
              <a:solidFill>
                <a:schemeClr val="tx2"/>
              </a:solidFill>
              <a:latin typeface="+mj-lt"/>
            </a:endParaRPr>
          </a:p>
        </p:txBody>
      </p:sp>
      <p:sp>
        <p:nvSpPr>
          <p:cNvPr id="7" name="Rectangle 2"/>
          <p:cNvSpPr>
            <a:spLocks noChangeArrowheads="1"/>
          </p:cNvSpPr>
          <p:nvPr/>
        </p:nvSpPr>
        <p:spPr bwMode="auto">
          <a:xfrm>
            <a:off x="3429000" y="4124259"/>
            <a:ext cx="6163867" cy="64633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a:p>
            <a:pPr defTabSz="914400" eaLnBrk="0" hangingPunct="0">
              <a:buClrTx/>
              <a:buSzTx/>
              <a:buFontTx/>
              <a:buChar char="•"/>
            </a:pPr>
            <a:r>
              <a:rPr lang="en-US" altLang="en-US" dirty="0" smtClean="0">
                <a:solidFill>
                  <a:srgbClr val="1155CC"/>
                </a:solidFill>
                <a:latin typeface="Arial" panose="020B0604020202020204" pitchFamily="34" charset="0"/>
                <a:cs typeface="Arial" panose="020B0604020202020204" pitchFamily="34" charset="0"/>
              </a:rPr>
              <a:t> Meeting series: </a:t>
            </a:r>
            <a:r>
              <a:rPr lang="en-US" altLang="en-US" dirty="0">
                <a:solidFill>
                  <a:srgbClr val="1155CC"/>
                </a:solidFill>
                <a:latin typeface="Arial" panose="020B0604020202020204" pitchFamily="34" charset="0"/>
                <a:cs typeface="Arial" panose="020B0604020202020204" pitchFamily="34" charset="0"/>
              </a:rPr>
              <a:t>https://conferences.lbl.gov/category/100/ </a:t>
            </a:r>
            <a:endParaRPr lang="en-US" altLang="en-US" dirty="0" smtClean="0">
              <a:solidFill>
                <a:srgbClr val="1155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7614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2"/>
          </p:nvPr>
        </p:nvSpPr>
        <p:spPr/>
        <p:txBody>
          <a:bodyPr>
            <a:normAutofit fontScale="92500" lnSpcReduction="10000"/>
          </a:bodyPr>
          <a:lstStyle/>
          <a:p>
            <a:r>
              <a:rPr lang="en-US" dirty="0" smtClean="0"/>
              <a:t>US MDP plan update – need your critical inputs</a:t>
            </a:r>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10</a:t>
            </a:fld>
            <a:endParaRPr lang="en-US"/>
          </a:p>
        </p:txBody>
      </p:sp>
      <p:pic>
        <p:nvPicPr>
          <p:cNvPr id="5" name="image1.png"/>
          <p:cNvPicPr/>
          <p:nvPr/>
        </p:nvPicPr>
        <p:blipFill>
          <a:blip r:embed="rId2"/>
          <a:srcRect/>
          <a:stretch>
            <a:fillRect/>
          </a:stretch>
        </p:blipFill>
        <p:spPr>
          <a:xfrm>
            <a:off x="2949255" y="2209800"/>
            <a:ext cx="5781675" cy="3219450"/>
          </a:xfrm>
          <a:prstGeom prst="rect">
            <a:avLst/>
          </a:prstGeom>
          <a:ln/>
        </p:spPr>
      </p:pic>
      <p:sp>
        <p:nvSpPr>
          <p:cNvPr id="7" name="TextBox 6"/>
          <p:cNvSpPr txBox="1"/>
          <p:nvPr/>
        </p:nvSpPr>
        <p:spPr>
          <a:xfrm>
            <a:off x="1143000" y="1143000"/>
            <a:ext cx="7612982" cy="461665"/>
          </a:xfrm>
          <a:prstGeom prst="rect">
            <a:avLst/>
          </a:prstGeom>
          <a:noFill/>
        </p:spPr>
        <p:txBody>
          <a:bodyPr wrap="none" rtlCol="0">
            <a:spAutoFit/>
          </a:bodyPr>
          <a:lstStyle/>
          <a:p>
            <a:r>
              <a:rPr lang="en-US" sz="2400" dirty="0" smtClean="0">
                <a:solidFill>
                  <a:schemeClr val="tx2"/>
                </a:solidFill>
                <a:latin typeface="+mj-lt"/>
              </a:rPr>
              <a:t>From </a:t>
            </a:r>
            <a:r>
              <a:rPr lang="en-US" sz="2400" dirty="0">
                <a:solidFill>
                  <a:schemeClr val="tx1"/>
                </a:solidFill>
              </a:rPr>
              <a:t>US MDP Vision, Goals, and Structure-version 1.docx</a:t>
            </a:r>
            <a:endParaRPr lang="en-US" sz="2400" dirty="0" smtClean="0">
              <a:solidFill>
                <a:schemeClr val="tx1"/>
              </a:solidFill>
              <a:latin typeface="+mj-lt"/>
            </a:endParaRPr>
          </a:p>
        </p:txBody>
      </p:sp>
    </p:spTree>
    <p:extLst>
      <p:ext uri="{BB962C8B-B14F-4D97-AF65-F5344CB8AC3E}">
        <p14:creationId xmlns:p14="http://schemas.microsoft.com/office/powerpoint/2010/main" val="8306195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685800" y="1284289"/>
            <a:ext cx="11032672" cy="4125911"/>
          </a:xfrm>
        </p:spPr>
        <p:txBody>
          <a:bodyPr>
            <a:normAutofit fontScale="85000" lnSpcReduction="20000"/>
          </a:bodyPr>
          <a:lstStyle/>
          <a:p>
            <a:pPr marL="114300" indent="0">
              <a:buNone/>
            </a:pPr>
            <a:r>
              <a:rPr lang="en-US" dirty="0"/>
              <a:t>D</a:t>
            </a:r>
            <a:r>
              <a:rPr lang="en-US" dirty="0" smtClean="0"/>
              <a:t>evelop </a:t>
            </a:r>
            <a:r>
              <a:rPr lang="en-US" dirty="0"/>
              <a:t>the </a:t>
            </a:r>
            <a:r>
              <a:rPr lang="en-US" dirty="0" smtClean="0"/>
              <a:t>following:</a:t>
            </a:r>
          </a:p>
          <a:p>
            <a:pPr lvl="1"/>
            <a:r>
              <a:rPr lang="en-US" dirty="0" smtClean="0"/>
              <a:t>a</a:t>
            </a:r>
            <a:r>
              <a:rPr lang="en-US" dirty="0"/>
              <a:t>) identify a few (say ~3-6) </a:t>
            </a:r>
            <a:r>
              <a:rPr lang="en-US" b="1" u="sng" dirty="0"/>
              <a:t>near term challenges and/or driving questions</a:t>
            </a:r>
            <a:r>
              <a:rPr lang="en-US" dirty="0"/>
              <a:t> that further guide and focus your area’s plans. Our new roadmaps should be looking out about 10 years, but the near term challenges should identify research that you think can be at least partially </a:t>
            </a:r>
            <a:r>
              <a:rPr lang="en-US" b="1" u="sng" dirty="0"/>
              <a:t>addressed in the next 4-5 years</a:t>
            </a:r>
            <a:r>
              <a:rPr lang="en-US" dirty="0" smtClean="0"/>
              <a:t>.</a:t>
            </a:r>
          </a:p>
          <a:p>
            <a:pPr lvl="1"/>
            <a:endParaRPr lang="en-US" dirty="0"/>
          </a:p>
          <a:p>
            <a:pPr lvl="1"/>
            <a:r>
              <a:rPr lang="en-US" dirty="0"/>
              <a:t>b) </a:t>
            </a:r>
            <a:r>
              <a:rPr lang="en-US" b="1" u="sng" dirty="0"/>
              <a:t>draft</a:t>
            </a:r>
            <a:r>
              <a:rPr lang="en-US" dirty="0"/>
              <a:t> Area thrusts and associated </a:t>
            </a:r>
            <a:r>
              <a:rPr lang="en-US" b="1" u="sng" dirty="0"/>
              <a:t>milestones</a:t>
            </a:r>
            <a:r>
              <a:rPr lang="en-US" dirty="0"/>
              <a:t>; here we want to be both aggressive yet also “realistic” in terms of the investment required. Of course the stronger the impact you feel a development can/will have, the more aggressive you can be in the proposes development plan. In all cases, plans should envision reasonable development steps that are quantitative, so they can act as gates to justify further investments. Again, we want more detail and specifics on the 4-5 year timeline, but identifying a few major milestones on the 10 year scale are also helpful</a:t>
            </a:r>
            <a:r>
              <a:rPr lang="en-US" dirty="0" smtClean="0"/>
              <a:t>.</a:t>
            </a:r>
          </a:p>
          <a:p>
            <a:pPr lvl="1"/>
            <a:endParaRPr lang="en-US" dirty="0"/>
          </a:p>
          <a:p>
            <a:pPr lvl="1"/>
            <a:r>
              <a:rPr lang="en-US" dirty="0"/>
              <a:t>c) you are welcome to suggest edits to the synopsis in order to improve the framing of the area/sub-area. Identifying relevant references would also be helpful, as this document will become the foundation for the final new Roadmap document, and for that we will want some critical references that help frame the program.</a:t>
            </a:r>
          </a:p>
          <a:p>
            <a:endParaRPr lang="en-US" dirty="0"/>
          </a:p>
        </p:txBody>
      </p:sp>
      <p:sp>
        <p:nvSpPr>
          <p:cNvPr id="3" name="Text Placeholder 2"/>
          <p:cNvSpPr>
            <a:spLocks noGrp="1"/>
          </p:cNvSpPr>
          <p:nvPr>
            <p:ph type="body" idx="2"/>
          </p:nvPr>
        </p:nvSpPr>
        <p:spPr/>
        <p:txBody>
          <a:bodyPr>
            <a:normAutofit fontScale="92500" lnSpcReduction="10000"/>
          </a:bodyPr>
          <a:lstStyle/>
          <a:p>
            <a:r>
              <a:rPr lang="en-US" dirty="0"/>
              <a:t>US MDP plan update – need your critical </a:t>
            </a:r>
            <a:r>
              <a:rPr lang="en-US" dirty="0" smtClean="0"/>
              <a:t>inputs</a:t>
            </a:r>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11</a:t>
            </a:fld>
            <a:endParaRPr lang="en-US"/>
          </a:p>
        </p:txBody>
      </p:sp>
    </p:spTree>
    <p:extLst>
      <p:ext uri="{BB962C8B-B14F-4D97-AF65-F5344CB8AC3E}">
        <p14:creationId xmlns:p14="http://schemas.microsoft.com/office/powerpoint/2010/main" val="1956448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6324600" y="1284289"/>
            <a:ext cx="5393872" cy="4504506"/>
          </a:xfrm>
        </p:spPr>
        <p:txBody>
          <a:bodyPr>
            <a:normAutofit fontScale="62500" lnSpcReduction="20000"/>
          </a:bodyPr>
          <a:lstStyle/>
          <a:p>
            <a:pPr marL="114300" indent="0">
              <a:buNone/>
            </a:pPr>
            <a:r>
              <a:rPr lang="en-US" b="1" dirty="0"/>
              <a:t>Sub-area </a:t>
            </a:r>
            <a:r>
              <a:rPr lang="en-US" b="1" dirty="0" err="1"/>
              <a:t>I.b</a:t>
            </a:r>
            <a:r>
              <a:rPr lang="en-US" b="1" dirty="0"/>
              <a:t>: Bi2212 insert dipoles</a:t>
            </a:r>
          </a:p>
          <a:p>
            <a:pPr marL="571500" lvl="1" indent="0">
              <a:buNone/>
            </a:pPr>
            <a:r>
              <a:rPr lang="en-US" dirty="0"/>
              <a:t>The DOE-OHEP has invested significantly in Bi2212, an isotropic, round-wire conductor with built-in current sharing,  over the last decade.  Bi2212 performance continues to evolve based on deeper understanding of the conductors, which has encouraged and enabled new powder suppliers and wire manufacturers to appear. The accelerator dipole technology has advanced, with multiple magnets demonstrating overcoming of key challenges, e.g. insulation, overall </a:t>
            </a:r>
            <a:r>
              <a:rPr lang="en-US" dirty="0" err="1"/>
              <a:t>Jc</a:t>
            </a:r>
            <a:r>
              <a:rPr lang="en-US" dirty="0"/>
              <a:t>, over-pressure reaction, etc. that encourage advance to the next stages. MDP is poised to perform the first hybrid test using a Bi2212 insert in a 90mm bore Nb</a:t>
            </a:r>
            <a:r>
              <a:rPr lang="en-US" baseline="-25000" dirty="0"/>
              <a:t>3</a:t>
            </a:r>
            <a:r>
              <a:rPr lang="en-US" dirty="0"/>
              <a:t>Sn magnet, and coils have been fabricated in preparation for testing in the flagship 12-14T, 120mm bore dipoles currently under development. The program will now focus on the development and testing of Bi2212 dipoles in high-field, where challenges of quench protection and strain management will need to be addressed.</a:t>
            </a:r>
          </a:p>
          <a:p>
            <a:pPr marL="114300" indent="0">
              <a:buNone/>
            </a:pPr>
            <a:r>
              <a:rPr lang="en-US" b="1" dirty="0"/>
              <a:t>Near term challenges:</a:t>
            </a:r>
          </a:p>
          <a:p>
            <a:r>
              <a:rPr lang="en-US" sz="2100" dirty="0"/>
              <a:t>Resolve the leakage issue that plagues Bi2212 Rutherford cables</a:t>
            </a:r>
          </a:p>
          <a:p>
            <a:r>
              <a:rPr lang="en-US" sz="2100" dirty="0"/>
              <a:t>Commissioning of the large furnace</a:t>
            </a:r>
          </a:p>
          <a:p>
            <a:r>
              <a:rPr lang="en-US" sz="2100" dirty="0"/>
              <a:t>Arresting the recent degradation of </a:t>
            </a:r>
            <a:r>
              <a:rPr lang="en-US" sz="2100" dirty="0" err="1"/>
              <a:t>Jc</a:t>
            </a:r>
            <a:r>
              <a:rPr lang="en-US" sz="2100" dirty="0"/>
              <a:t> from BOST wire using </a:t>
            </a:r>
            <a:r>
              <a:rPr lang="en-US" sz="2100" dirty="0" err="1"/>
              <a:t>EnGimat</a:t>
            </a:r>
            <a:r>
              <a:rPr lang="en-US" sz="2100" dirty="0"/>
              <a:t> powder</a:t>
            </a:r>
          </a:p>
          <a:p>
            <a:pPr marL="114300" lvl="0" indent="0">
              <a:buNone/>
            </a:pPr>
            <a:r>
              <a:rPr lang="en-US" sz="2100" dirty="0"/>
              <a:t>…</a:t>
            </a:r>
          </a:p>
          <a:p>
            <a:pPr marL="114300" indent="0">
              <a:buNone/>
            </a:pPr>
            <a:endParaRPr lang="en-US" dirty="0"/>
          </a:p>
        </p:txBody>
      </p:sp>
      <p:sp>
        <p:nvSpPr>
          <p:cNvPr id="3" name="Text Placeholder 2"/>
          <p:cNvSpPr>
            <a:spLocks noGrp="1"/>
          </p:cNvSpPr>
          <p:nvPr>
            <p:ph type="body" idx="2"/>
          </p:nvPr>
        </p:nvSpPr>
        <p:spPr/>
        <p:txBody>
          <a:bodyPr>
            <a:normAutofit fontScale="92500" lnSpcReduction="10000"/>
          </a:bodyPr>
          <a:lstStyle/>
          <a:p>
            <a:r>
              <a:rPr lang="en-US" dirty="0" smtClean="0"/>
              <a:t>US MDP plan update – need your critical inputs</a:t>
            </a:r>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12</a:t>
            </a:fld>
            <a:endParaRPr lang="en-US"/>
          </a:p>
        </p:txBody>
      </p:sp>
      <p:pic>
        <p:nvPicPr>
          <p:cNvPr id="5" name="image1.png"/>
          <p:cNvPicPr/>
          <p:nvPr/>
        </p:nvPicPr>
        <p:blipFill>
          <a:blip r:embed="rId2"/>
          <a:srcRect/>
          <a:stretch>
            <a:fillRect/>
          </a:stretch>
        </p:blipFill>
        <p:spPr>
          <a:xfrm>
            <a:off x="303887" y="1676400"/>
            <a:ext cx="5781675" cy="3219450"/>
          </a:xfrm>
          <a:prstGeom prst="rect">
            <a:avLst/>
          </a:prstGeom>
          <a:ln/>
        </p:spPr>
      </p:pic>
    </p:spTree>
    <p:extLst>
      <p:ext uri="{BB962C8B-B14F-4D97-AF65-F5344CB8AC3E}">
        <p14:creationId xmlns:p14="http://schemas.microsoft.com/office/powerpoint/2010/main" val="21072926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b="1" dirty="0"/>
              <a:t>A draft: </a:t>
            </a:r>
            <a:r>
              <a:rPr lang="en-US" b="1" dirty="0">
                <a:hlinkClick r:id="rId2"/>
              </a:rPr>
              <a:t>https://</a:t>
            </a:r>
            <a:r>
              <a:rPr lang="en-US" b="1" dirty="0" smtClean="0">
                <a:hlinkClick r:id="rId2"/>
              </a:rPr>
              <a:t>docs.google.com/document/d/1E1XpcVGKRfbqQHO6hv5jr7Tt83Xs74JyvrOzus2ImOI/edit?tab=t.0#heading=h.gnax877thgv0</a:t>
            </a:r>
            <a:endParaRPr lang="en-US" b="1" dirty="0" smtClean="0"/>
          </a:p>
          <a:p>
            <a:endParaRPr lang="en-US" b="1" dirty="0"/>
          </a:p>
          <a:p>
            <a:r>
              <a:rPr lang="en-US" b="1" dirty="0" smtClean="0"/>
              <a:t>Timeline: December 10</a:t>
            </a:r>
            <a:r>
              <a:rPr lang="en-US" b="1" baseline="30000" dirty="0" smtClean="0"/>
              <a:t>th</a:t>
            </a:r>
            <a:r>
              <a:rPr lang="en-US" b="1" dirty="0" smtClean="0"/>
              <a:t>, 2024 for a decent version to be sent to MDP management. </a:t>
            </a:r>
          </a:p>
          <a:p>
            <a:endParaRPr lang="en-US" b="1" dirty="0"/>
          </a:p>
          <a:p>
            <a:endParaRPr lang="en-US" b="1" dirty="0"/>
          </a:p>
        </p:txBody>
      </p:sp>
      <p:sp>
        <p:nvSpPr>
          <p:cNvPr id="3" name="Text Placeholder 2"/>
          <p:cNvSpPr>
            <a:spLocks noGrp="1"/>
          </p:cNvSpPr>
          <p:nvPr>
            <p:ph type="body" idx="2"/>
          </p:nvPr>
        </p:nvSpPr>
        <p:spPr/>
        <p:txBody>
          <a:bodyPr>
            <a:normAutofit fontScale="92500" lnSpcReduction="10000"/>
          </a:bodyPr>
          <a:lstStyle/>
          <a:p>
            <a:endParaRPr lang="en-US"/>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13</a:t>
            </a:fld>
            <a:endParaRPr lang="en-US"/>
          </a:p>
        </p:txBody>
      </p:sp>
    </p:spTree>
    <p:extLst>
      <p:ext uri="{BB962C8B-B14F-4D97-AF65-F5344CB8AC3E}">
        <p14:creationId xmlns:p14="http://schemas.microsoft.com/office/powerpoint/2010/main" val="20865100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fontScale="62500" lnSpcReduction="20000"/>
          </a:bodyPr>
          <a:lstStyle/>
          <a:p>
            <a:pPr fontAlgn="base"/>
            <a:r>
              <a:rPr lang="en-US" dirty="0"/>
              <a:t>Understand the industrial process and wire performance relationships to push the industrial </a:t>
            </a:r>
            <a:r>
              <a:rPr lang="en-US" dirty="0" smtClean="0"/>
              <a:t>wire plateau </a:t>
            </a:r>
            <a:r>
              <a:rPr lang="en-US" i="1" dirty="0"/>
              <a:t>J</a:t>
            </a:r>
            <a:r>
              <a:rPr lang="en-US" baseline="-25000" dirty="0"/>
              <a:t>E</a:t>
            </a:r>
            <a:r>
              <a:rPr lang="en-US" dirty="0"/>
              <a:t>(4.2 K and 5 T) to be consistently greater than 1100 A/mm</a:t>
            </a:r>
            <a:r>
              <a:rPr lang="en-US" baseline="30000" dirty="0"/>
              <a:t>2</a:t>
            </a:r>
            <a:r>
              <a:rPr lang="en-US" dirty="0"/>
              <a:t>. Currently, there are many billets with </a:t>
            </a:r>
            <a:r>
              <a:rPr lang="en-US" i="1" dirty="0"/>
              <a:t>J</a:t>
            </a:r>
            <a:r>
              <a:rPr lang="en-US" baseline="-25000" dirty="0"/>
              <a:t>E</a:t>
            </a:r>
            <a:r>
              <a:rPr lang="en-US" dirty="0"/>
              <a:t>(4.2 K and 5 T) to be in the range of 800 – 1000 A/mm</a:t>
            </a:r>
            <a:r>
              <a:rPr lang="en-US" baseline="30000" dirty="0"/>
              <a:t>2</a:t>
            </a:r>
            <a:r>
              <a:rPr lang="en-US" dirty="0"/>
              <a:t>.</a:t>
            </a:r>
          </a:p>
          <a:p>
            <a:pPr fontAlgn="base"/>
            <a:r>
              <a:rPr lang="en-US" dirty="0"/>
              <a:t>Understand causes of leakage in the Bi-2212 Rutherford cable based coils, factors that control it, and develop methods to remove it. This includes the external leakage that is visible after a chemical reaction with insulation materials and internal leakage that has Bi-2212 leak into the interface between Ag-0.2wt.Mg% sheaths and is not visible but nonetheless is harmful to wire performance.</a:t>
            </a:r>
          </a:p>
          <a:p>
            <a:pPr fontAlgn="base"/>
            <a:r>
              <a:rPr lang="en-US" dirty="0"/>
              <a:t>Work with industry to address the recent wire degradation issues that arise from wire twisting.</a:t>
            </a:r>
          </a:p>
          <a:p>
            <a:pPr fontAlgn="base"/>
            <a:r>
              <a:rPr lang="en-US" dirty="0"/>
              <a:t>Understand the science and technology of Bi-2212 Rutherford cables and optimize their fabrication.</a:t>
            </a:r>
          </a:p>
          <a:p>
            <a:pPr fontAlgn="base"/>
            <a:r>
              <a:rPr lang="en-US" dirty="0" smtClean="0"/>
              <a:t>Commission </a:t>
            </a:r>
            <a:r>
              <a:rPr lang="en-US" dirty="0"/>
              <a:t>the overpressure processing facility RENEGADE furnace to react solenoids relevant for NMR and industry and the 85 cm long canted cosine theta Bi-CCT1 and Bi-CCT2 coils to be tested as insert coils in the 120 mm bore, 12 T CCT6 Nb</a:t>
            </a:r>
            <a:r>
              <a:rPr lang="en-US" baseline="-25000" dirty="0"/>
              <a:t>3</a:t>
            </a:r>
            <a:r>
              <a:rPr lang="en-US" dirty="0"/>
              <a:t>Sn dipole magnet.</a:t>
            </a:r>
          </a:p>
          <a:p>
            <a:pPr fontAlgn="base"/>
            <a:r>
              <a:rPr lang="en-US" dirty="0"/>
              <a:t>Fabricate and test the 85 cm long canted cosine theta Bi-CCT1 and Bi-CCT2 coils. Examine their performance in the standalone situation.</a:t>
            </a:r>
          </a:p>
          <a:p>
            <a:pPr fontAlgn="base"/>
            <a:r>
              <a:rPr lang="en-US" dirty="0"/>
              <a:t>Explore fabrication of canted-cosine-theta Bi-2212 coils with 3D printed Inconel mandrels to prepare their use in a high stress environment such as a 20 Tesla dipole magnet.  Measure materials properties of the Aluminum Bronze 954 (now being used to build canted cosine theta Bi-2212 cols) and Inconel 718, after Bi-2212 heat treatments at low temperatures. It is known that materials would have their yielding stress reduced due to high temperature annealing.</a:t>
            </a:r>
          </a:p>
          <a:p>
            <a:r>
              <a:rPr lang="en-US" dirty="0"/>
              <a:t>Integrate Bi-CCT1 and Bi-CCT2 coils as insert coils in the 120 mm bore, 12 T CCT6 Nb</a:t>
            </a:r>
            <a:r>
              <a:rPr lang="en-US" baseline="-25000" dirty="0"/>
              <a:t>3</a:t>
            </a:r>
            <a:r>
              <a:rPr lang="en-US" dirty="0"/>
              <a:t>Sn dipole magnet</a:t>
            </a:r>
            <a:r>
              <a:rPr lang="en-US" dirty="0" smtClean="0"/>
              <a:t>.</a:t>
            </a:r>
          </a:p>
          <a:p>
            <a:r>
              <a:rPr lang="en-US" dirty="0"/>
              <a:t>Build prototypes of stress-management cosine-theta Bi-2212 coils to establish fabrication know-hows and benchmarked performance.</a:t>
            </a:r>
          </a:p>
          <a:p>
            <a:pPr marL="114300" indent="0">
              <a:buNone/>
            </a:pPr>
            <a:endParaRPr lang="en-US" dirty="0"/>
          </a:p>
        </p:txBody>
      </p:sp>
      <p:sp>
        <p:nvSpPr>
          <p:cNvPr id="3" name="Text Placeholder 2"/>
          <p:cNvSpPr>
            <a:spLocks noGrp="1"/>
          </p:cNvSpPr>
          <p:nvPr>
            <p:ph type="body" idx="2"/>
          </p:nvPr>
        </p:nvSpPr>
        <p:spPr/>
        <p:txBody>
          <a:bodyPr>
            <a:normAutofit fontScale="92500" lnSpcReduction="10000"/>
          </a:bodyPr>
          <a:lstStyle/>
          <a:p>
            <a:r>
              <a:rPr lang="en-US" dirty="0" smtClean="0"/>
              <a:t>Near term challenges</a:t>
            </a:r>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14</a:t>
            </a:fld>
            <a:endParaRPr lang="en-US"/>
          </a:p>
        </p:txBody>
      </p:sp>
    </p:spTree>
    <p:extLst>
      <p:ext uri="{BB962C8B-B14F-4D97-AF65-F5344CB8AC3E}">
        <p14:creationId xmlns:p14="http://schemas.microsoft.com/office/powerpoint/2010/main" val="16573832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a:t>Understand the industrial process and wire performance relationships to push the industrial wire </a:t>
            </a:r>
            <a:r>
              <a:rPr lang="en-US" i="1" dirty="0"/>
              <a:t>J</a:t>
            </a:r>
            <a:r>
              <a:rPr lang="en-US" baseline="-25000" dirty="0"/>
              <a:t>E</a:t>
            </a:r>
            <a:r>
              <a:rPr lang="en-US" dirty="0"/>
              <a:t>(4.2 K and 5 T) to be consistently greater than 1400 A/mm</a:t>
            </a:r>
            <a:r>
              <a:rPr lang="en-US" baseline="30000" dirty="0"/>
              <a:t>2</a:t>
            </a:r>
            <a:r>
              <a:rPr lang="en-US" dirty="0"/>
              <a:t>. Key to this will be the drive to understand the underlined materials science that underpins the critical current density of the round </a:t>
            </a:r>
            <a:r>
              <a:rPr lang="en-US" dirty="0" err="1"/>
              <a:t>multifilamentary</a:t>
            </a:r>
            <a:r>
              <a:rPr lang="en-US" dirty="0"/>
              <a:t> round wires. This research is being led by NHMFL with support from the US DOE OHEP through GARD university grant. </a:t>
            </a:r>
            <a:endParaRPr lang="en-US" dirty="0" smtClean="0"/>
          </a:p>
          <a:p>
            <a:r>
              <a:rPr lang="en-US" dirty="0" smtClean="0"/>
              <a:t>Retire magnet challenges from coil fabrication to protection to enable a healthy market for Bi-2212 conductors.  </a:t>
            </a:r>
            <a:endParaRPr lang="en-US" dirty="0"/>
          </a:p>
        </p:txBody>
      </p:sp>
      <p:sp>
        <p:nvSpPr>
          <p:cNvPr id="3" name="Text Placeholder 2"/>
          <p:cNvSpPr>
            <a:spLocks noGrp="1"/>
          </p:cNvSpPr>
          <p:nvPr>
            <p:ph type="body" idx="2"/>
          </p:nvPr>
        </p:nvSpPr>
        <p:spPr/>
        <p:txBody>
          <a:bodyPr>
            <a:normAutofit fontScale="92500" lnSpcReduction="10000"/>
          </a:bodyPr>
          <a:lstStyle/>
          <a:p>
            <a:r>
              <a:rPr lang="en-US" dirty="0" smtClean="0"/>
              <a:t>Longer term challenges</a:t>
            </a:r>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15</a:t>
            </a:fld>
            <a:endParaRPr lang="en-US"/>
          </a:p>
        </p:txBody>
      </p:sp>
    </p:spTree>
    <p:extLst>
      <p:ext uri="{BB962C8B-B14F-4D97-AF65-F5344CB8AC3E}">
        <p14:creationId xmlns:p14="http://schemas.microsoft.com/office/powerpoint/2010/main" val="34583620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a:bodyPr>
          <a:lstStyle/>
          <a:p>
            <a:r>
              <a:rPr lang="en-US" sz="1400" dirty="0" smtClean="0"/>
              <a:t>Paolo </a:t>
            </a:r>
            <a:r>
              <a:rPr lang="en-US" sz="1400" dirty="0" err="1" smtClean="0"/>
              <a:t>Ferracin</a:t>
            </a:r>
            <a:r>
              <a:rPr lang="en-US" sz="1400" dirty="0" smtClean="0"/>
              <a:t>, </a:t>
            </a:r>
            <a:r>
              <a:rPr lang="en-US" sz="1400" dirty="0"/>
              <a:t>US-MDP General </a:t>
            </a:r>
            <a:r>
              <a:rPr lang="en-US" sz="1400" dirty="0" smtClean="0"/>
              <a:t>Meeting, 11/20/2024</a:t>
            </a:r>
            <a:endParaRPr lang="en-US" sz="1400" dirty="0"/>
          </a:p>
        </p:txBody>
      </p:sp>
      <p:sp>
        <p:nvSpPr>
          <p:cNvPr id="3" name="Text Placeholder 2"/>
          <p:cNvSpPr>
            <a:spLocks noGrp="1"/>
          </p:cNvSpPr>
          <p:nvPr>
            <p:ph type="body" idx="2"/>
          </p:nvPr>
        </p:nvSpPr>
        <p:spPr/>
        <p:txBody>
          <a:bodyPr>
            <a:normAutofit fontScale="77500" lnSpcReduction="20000"/>
          </a:bodyPr>
          <a:lstStyle/>
          <a:p>
            <a:r>
              <a:rPr lang="en-US" dirty="0" smtClean="0"/>
              <a:t>Possible milestones coupled with hybrid magnet program</a:t>
            </a:r>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16</a:t>
            </a:fld>
            <a:endParaRPr lang="en-US"/>
          </a:p>
        </p:txBody>
      </p:sp>
      <p:pic>
        <p:nvPicPr>
          <p:cNvPr id="5" name="Picture 4">
            <a:extLst>
              <a:ext uri="{FF2B5EF4-FFF2-40B4-BE49-F238E27FC236}">
                <a16:creationId xmlns="" xmlns:a16="http://schemas.microsoft.com/office/drawing/2014/main" id="{C2515CCD-D2D6-4123-92B3-7D4C05492CCA}"/>
              </a:ext>
            </a:extLst>
          </p:cNvPr>
          <p:cNvPicPr>
            <a:picLocks noChangeAspect="1"/>
          </p:cNvPicPr>
          <p:nvPr/>
        </p:nvPicPr>
        <p:blipFill rotWithShape="1">
          <a:blip r:embed="rId2"/>
          <a:srcRect l="6458" t="10806" r="26510" b="18895"/>
          <a:stretch/>
        </p:blipFill>
        <p:spPr>
          <a:xfrm>
            <a:off x="990600" y="1752600"/>
            <a:ext cx="9720154" cy="4267200"/>
          </a:xfrm>
          <a:prstGeom prst="rect">
            <a:avLst/>
          </a:prstGeom>
        </p:spPr>
      </p:pic>
    </p:spTree>
    <p:extLst>
      <p:ext uri="{BB962C8B-B14F-4D97-AF65-F5344CB8AC3E}">
        <p14:creationId xmlns:p14="http://schemas.microsoft.com/office/powerpoint/2010/main" val="14660084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843086"/>
          </a:xfrm>
        </p:spPr>
        <p:txBody>
          <a:bodyPr>
            <a:normAutofit/>
          </a:bodyPr>
          <a:lstStyle/>
          <a:p>
            <a:pPr marL="457200" lvl="1" defTabSz="914400" eaLnBrk="0" hangingPunct="0">
              <a:buClrTx/>
              <a:buSzTx/>
            </a:pPr>
            <a:r>
              <a:rPr lang="en-US" altLang="en-US" sz="2400" b="1" dirty="0" smtClean="0">
                <a:solidFill>
                  <a:schemeClr val="bg1"/>
                </a:solidFill>
                <a:latin typeface="Arial" panose="020B0604020202020204" pitchFamily="34" charset="0"/>
              </a:rPr>
              <a:t>Status of each lab’s 2212 MDP program</a:t>
            </a:r>
          </a:p>
        </p:txBody>
      </p:sp>
      <p:sp>
        <p:nvSpPr>
          <p:cNvPr id="3" name="Slide Number Placeholder 2"/>
          <p:cNvSpPr>
            <a:spLocks noGrp="1"/>
          </p:cNvSpPr>
          <p:nvPr>
            <p:ph type="sldNum" sz="quarter" idx="4"/>
          </p:nvPr>
        </p:nvSpPr>
        <p:spPr/>
        <p:txBody>
          <a:bodyPr/>
          <a:lstStyle/>
          <a:p>
            <a:pPr fontAlgn="auto">
              <a:spcBef>
                <a:spcPts val="0"/>
              </a:spcBef>
              <a:spcAft>
                <a:spcPts val="0"/>
              </a:spcAft>
              <a:buClrTx/>
              <a:buSzTx/>
            </a:pPr>
            <a:fld id="{D260E43B-7F43-FA45-AAB7-E054FD6CC4E3}" type="slidenum">
              <a:rPr lang="en-US" smtClean="0"/>
              <a:pPr fontAlgn="auto">
                <a:spcBef>
                  <a:spcPts val="0"/>
                </a:spcBef>
                <a:spcAft>
                  <a:spcPts val="0"/>
                </a:spcAft>
                <a:buClrTx/>
                <a:buSzTx/>
              </a:pPr>
              <a:t>2</a:t>
            </a:fld>
            <a:endParaRPr lang="en-US" dirty="0"/>
          </a:p>
        </p:txBody>
      </p:sp>
      <p:sp>
        <p:nvSpPr>
          <p:cNvPr id="6" name="Rectangle 5"/>
          <p:cNvSpPr/>
          <p:nvPr/>
        </p:nvSpPr>
        <p:spPr>
          <a:xfrm>
            <a:off x="381000" y="865740"/>
            <a:ext cx="11582400" cy="4278094"/>
          </a:xfrm>
          <a:prstGeom prst="rect">
            <a:avLst/>
          </a:prstGeom>
        </p:spPr>
        <p:txBody>
          <a:bodyPr wrap="square">
            <a:spAutoFit/>
          </a:bodyPr>
          <a:lstStyle/>
          <a:p>
            <a:pPr marL="285750" indent="-285750">
              <a:buFont typeface="Arial" panose="020B0604020202020204" pitchFamily="34" charset="0"/>
              <a:buChar char="•"/>
            </a:pPr>
            <a:r>
              <a:rPr lang="en-US" sz="1600" b="1" dirty="0" smtClean="0">
                <a:solidFill>
                  <a:srgbClr val="222222"/>
                </a:solidFill>
                <a:latin typeface="Arial" panose="020B0604020202020204" pitchFamily="34" charset="0"/>
              </a:rPr>
              <a:t>News from ARDAP project.</a:t>
            </a:r>
          </a:p>
          <a:p>
            <a:pPr marL="285750" indent="-285750">
              <a:buFont typeface="Arial" panose="020B0604020202020204" pitchFamily="34" charset="0"/>
              <a:buChar char="•"/>
            </a:pPr>
            <a:endParaRPr lang="en-US" sz="1600" b="1" dirty="0" smtClean="0">
              <a:solidFill>
                <a:srgbClr val="222222"/>
              </a:solidFill>
              <a:latin typeface="Arial" panose="020B0604020202020204" pitchFamily="34" charset="0"/>
            </a:endParaRPr>
          </a:p>
          <a:p>
            <a:pPr marL="285750" indent="-285750">
              <a:buFont typeface="Arial" panose="020B0604020202020204" pitchFamily="34" charset="0"/>
              <a:buChar char="•"/>
            </a:pPr>
            <a:r>
              <a:rPr lang="en-US" sz="1600" b="1" dirty="0" smtClean="0">
                <a:solidFill>
                  <a:srgbClr val="222222"/>
                </a:solidFill>
                <a:latin typeface="Arial" panose="020B0604020202020204" pitchFamily="34" charset="0"/>
              </a:rPr>
              <a:t>News </a:t>
            </a:r>
            <a:r>
              <a:rPr lang="en-US" sz="1600" b="1" dirty="0">
                <a:solidFill>
                  <a:srgbClr val="222222"/>
                </a:solidFill>
                <a:latin typeface="Arial" panose="020B0604020202020204" pitchFamily="34" charset="0"/>
              </a:rPr>
              <a:t>from LBNL CCT program</a:t>
            </a:r>
            <a:r>
              <a:rPr lang="en-US" sz="1600" b="1" dirty="0" smtClean="0">
                <a:solidFill>
                  <a:srgbClr val="222222"/>
                </a:solidFill>
                <a:latin typeface="Arial" panose="020B0604020202020204" pitchFamily="34" charset="0"/>
              </a:rPr>
              <a:t>. </a:t>
            </a:r>
          </a:p>
          <a:p>
            <a:pPr marL="1028700" lvl="1">
              <a:buFont typeface="Arial" panose="020B0604020202020204" pitchFamily="34" charset="0"/>
              <a:buChar char="•"/>
            </a:pPr>
            <a:r>
              <a:rPr lang="en-US" sz="1600" b="1" dirty="0" smtClean="0">
                <a:solidFill>
                  <a:srgbClr val="222222"/>
                </a:solidFill>
                <a:latin typeface="Arial" panose="020B0604020202020204" pitchFamily="34" charset="0"/>
              </a:rPr>
              <a:t>(1) BIN5-CCT5 </a:t>
            </a:r>
            <a:r>
              <a:rPr lang="en-US" sz="1600" b="1" dirty="0" smtClean="0">
                <a:solidFill>
                  <a:srgbClr val="222222"/>
                </a:solidFill>
                <a:latin typeface="Arial" panose="020B0604020202020204" pitchFamily="34" charset="0"/>
              </a:rPr>
              <a:t>fully assembled. </a:t>
            </a:r>
            <a:r>
              <a:rPr lang="en-US" sz="1600" b="1" dirty="0" smtClean="0">
                <a:solidFill>
                  <a:srgbClr val="222222"/>
                </a:solidFill>
                <a:latin typeface="Arial" panose="020B0604020202020204" pitchFamily="34" charset="0"/>
              </a:rPr>
              <a:t>Test targeted </a:t>
            </a:r>
            <a:r>
              <a:rPr lang="en-US" sz="1600" b="1" dirty="0" smtClean="0">
                <a:solidFill>
                  <a:srgbClr val="222222"/>
                </a:solidFill>
                <a:latin typeface="Arial" panose="020B0604020202020204" pitchFamily="34" charset="0"/>
              </a:rPr>
              <a:t>March 2025.</a:t>
            </a:r>
          </a:p>
          <a:p>
            <a:pPr marL="1028700" lvl="1">
              <a:buFont typeface="Arial" panose="020B0604020202020204" pitchFamily="34" charset="0"/>
              <a:buChar char="•"/>
            </a:pPr>
            <a:r>
              <a:rPr lang="en-US" sz="1600" b="1" dirty="0" smtClean="0">
                <a:solidFill>
                  <a:srgbClr val="222222"/>
                </a:solidFill>
                <a:latin typeface="Arial" panose="020B0604020202020204" pitchFamily="34" charset="0"/>
              </a:rPr>
              <a:t>(2) Bi-CCT2 winding with a 12 mm wide cable ongoing. Initial experience indicates further optimization needed for winding long length coils. </a:t>
            </a:r>
            <a:endParaRPr lang="en-US" sz="1600" b="1" dirty="0" smtClean="0">
              <a:solidFill>
                <a:srgbClr val="222222"/>
              </a:solidFill>
              <a:latin typeface="Arial" panose="020B0604020202020204" pitchFamily="34" charset="0"/>
            </a:endParaRPr>
          </a:p>
          <a:p>
            <a:pPr lvl="1" indent="0"/>
            <a:endParaRPr lang="en-US" sz="1600" b="1" dirty="0">
              <a:solidFill>
                <a:srgbClr val="222222"/>
              </a:solidFill>
              <a:latin typeface="Arial" panose="020B0604020202020204" pitchFamily="34" charset="0"/>
            </a:endParaRPr>
          </a:p>
          <a:p>
            <a:pPr marL="285750" indent="-285750">
              <a:buFont typeface="Arial" panose="020B0604020202020204" pitchFamily="34" charset="0"/>
              <a:buChar char="•"/>
            </a:pPr>
            <a:r>
              <a:rPr lang="en-US" sz="1600" b="1" dirty="0">
                <a:solidFill>
                  <a:srgbClr val="222222"/>
                </a:solidFill>
                <a:latin typeface="Arial" panose="020B0604020202020204" pitchFamily="34" charset="0"/>
              </a:rPr>
              <a:t>News from FNAL SMCT program. </a:t>
            </a:r>
          </a:p>
          <a:p>
            <a:pPr marL="1028700" lvl="1">
              <a:buFont typeface="Arial" panose="020B0604020202020204" pitchFamily="34" charset="0"/>
              <a:buChar char="•"/>
            </a:pPr>
            <a:r>
              <a:rPr lang="en-US" sz="1600" b="1" dirty="0">
                <a:solidFill>
                  <a:srgbClr val="222222"/>
                </a:solidFill>
                <a:latin typeface="Arial" panose="020B0604020202020204" pitchFamily="34" charset="0"/>
              </a:rPr>
              <a:t>SMCT 2212 3D printed mandrels arrived, passed QA/QC. </a:t>
            </a:r>
          </a:p>
          <a:p>
            <a:pPr marL="1028700" lvl="1">
              <a:buFont typeface="Arial" panose="020B0604020202020204" pitchFamily="34" charset="0"/>
              <a:buChar char="•"/>
            </a:pPr>
            <a:r>
              <a:rPr lang="en-US" sz="1600" b="1" dirty="0" err="1">
                <a:solidFill>
                  <a:srgbClr val="222222"/>
                </a:solidFill>
                <a:latin typeface="Arial" panose="020B0604020202020204" pitchFamily="34" charset="0"/>
              </a:rPr>
              <a:t>Alessio</a:t>
            </a:r>
            <a:r>
              <a:rPr lang="en-US" sz="1600" b="1" dirty="0">
                <a:solidFill>
                  <a:srgbClr val="222222"/>
                </a:solidFill>
                <a:latin typeface="Arial" panose="020B0604020202020204" pitchFamily="34" charset="0"/>
              </a:rPr>
              <a:t> is moving to LBNL to complete winding at </a:t>
            </a:r>
            <a:r>
              <a:rPr lang="en-US" sz="1600" b="1" dirty="0" smtClean="0">
                <a:solidFill>
                  <a:srgbClr val="222222"/>
                </a:solidFill>
                <a:latin typeface="Arial" panose="020B0604020202020204" pitchFamily="34" charset="0"/>
              </a:rPr>
              <a:t>LBNL, and will coordinate the first prototype coil fabrication. Mandrels at FNAL </a:t>
            </a:r>
            <a:r>
              <a:rPr lang="en-US" sz="1600" b="1" smtClean="0">
                <a:solidFill>
                  <a:srgbClr val="222222"/>
                </a:solidFill>
                <a:latin typeface="Arial" panose="020B0604020202020204" pitchFamily="34" charset="0"/>
              </a:rPr>
              <a:t>machine shop. More </a:t>
            </a:r>
            <a:r>
              <a:rPr lang="en-US" sz="1600" b="1" dirty="0" smtClean="0">
                <a:solidFill>
                  <a:srgbClr val="222222"/>
                </a:solidFill>
                <a:latin typeface="Arial" panose="020B0604020202020204" pitchFamily="34" charset="0"/>
              </a:rPr>
              <a:t>parts to fabricate – 1) splice box support, 2) keys, 3) pins, CAD models available. Drawings?</a:t>
            </a:r>
            <a:endParaRPr lang="en-US" sz="1600" b="1" dirty="0">
              <a:solidFill>
                <a:srgbClr val="222222"/>
              </a:solidFill>
              <a:latin typeface="Arial" panose="020B0604020202020204" pitchFamily="34" charset="0"/>
            </a:endParaRPr>
          </a:p>
          <a:p>
            <a:pPr marL="1028700" lvl="1">
              <a:buFont typeface="Arial" panose="020B0604020202020204" pitchFamily="34" charset="0"/>
              <a:buChar char="•"/>
            </a:pPr>
            <a:endParaRPr lang="en-US" sz="1600" b="1" dirty="0">
              <a:solidFill>
                <a:srgbClr val="222222"/>
              </a:solidFill>
              <a:latin typeface="Arial" panose="020B0604020202020204" pitchFamily="34" charset="0"/>
            </a:endParaRPr>
          </a:p>
          <a:p>
            <a:pPr marL="285750" indent="-285750">
              <a:buFont typeface="Arial" panose="020B0604020202020204" pitchFamily="34" charset="0"/>
              <a:buChar char="•"/>
            </a:pPr>
            <a:r>
              <a:rPr lang="en-US" sz="1600" b="1" dirty="0">
                <a:solidFill>
                  <a:srgbClr val="222222"/>
                </a:solidFill>
                <a:latin typeface="Arial" panose="020B0604020202020204" pitchFamily="34" charset="0"/>
              </a:rPr>
              <a:t>CPRD request</a:t>
            </a:r>
            <a:r>
              <a:rPr lang="en-US" sz="1600" b="1" dirty="0" smtClean="0">
                <a:solidFill>
                  <a:srgbClr val="222222"/>
                </a:solidFill>
                <a:latin typeface="Arial" panose="020B0604020202020204" pitchFamily="34" charset="0"/>
              </a:rPr>
              <a:t>. 1) 0.16 mm, single-stack 36 filaments Alex Otto wire. Pure Ag sheath. 1 bar HT solenoid – no leakage – no-insulation. What length is available? Purchase ~20 (or a length that makes sense) meters first.  2) Rutherford cable?</a:t>
            </a:r>
          </a:p>
          <a:p>
            <a:pPr marL="285750" indent="-285750">
              <a:buFont typeface="Arial" panose="020B0604020202020204" pitchFamily="34" charset="0"/>
              <a:buChar char="•"/>
            </a:pPr>
            <a:endParaRPr lang="en-US" sz="1600" b="1" dirty="0">
              <a:solidFill>
                <a:srgbClr val="222222"/>
              </a:solidFill>
              <a:latin typeface="Arial" panose="020B0604020202020204" pitchFamily="34" charset="0"/>
            </a:endParaRPr>
          </a:p>
        </p:txBody>
      </p:sp>
      <p:sp>
        <p:nvSpPr>
          <p:cNvPr id="4" name="Rectangle 1"/>
          <p:cNvSpPr>
            <a:spLocks noChangeArrowheads="1"/>
          </p:cNvSpPr>
          <p:nvPr/>
        </p:nvSpPr>
        <p:spPr bwMode="auto">
          <a:xfrm>
            <a:off x="0" y="-184666"/>
            <a:ext cx="12192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anose="020B0604020202020204" pitchFamily="34" charset="0"/>
              </a:rPr>
              <a:t> </a:t>
            </a:r>
          </a:p>
        </p:txBody>
      </p:sp>
      <p:sp>
        <p:nvSpPr>
          <p:cNvPr id="8" name="Rectangle 4"/>
          <p:cNvSpPr>
            <a:spLocks noChangeArrowheads="1"/>
          </p:cNvSpPr>
          <p:nvPr/>
        </p:nvSpPr>
        <p:spPr bwMode="auto">
          <a:xfrm>
            <a:off x="0" y="-184666"/>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anose="020B0604020202020204" pitchFamily="34" charset="0"/>
              </a:rPr>
              <a:t>  </a:t>
            </a:r>
          </a:p>
        </p:txBody>
      </p:sp>
    </p:spTree>
    <p:extLst>
      <p:ext uri="{BB962C8B-B14F-4D97-AF65-F5344CB8AC3E}">
        <p14:creationId xmlns:p14="http://schemas.microsoft.com/office/powerpoint/2010/main" val="37528785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843086"/>
          </a:xfrm>
        </p:spPr>
        <p:txBody>
          <a:bodyPr>
            <a:normAutofit/>
          </a:bodyPr>
          <a:lstStyle/>
          <a:p>
            <a:pPr marL="457200" lvl="1" defTabSz="914400" eaLnBrk="0" hangingPunct="0">
              <a:buClrTx/>
              <a:buSzTx/>
            </a:pPr>
            <a:r>
              <a:rPr lang="en-US" altLang="en-US" sz="2400" b="1" dirty="0" smtClean="0">
                <a:solidFill>
                  <a:schemeClr val="bg1"/>
                </a:solidFill>
                <a:latin typeface="Arial" panose="020B0604020202020204" pitchFamily="34" charset="0"/>
              </a:rPr>
              <a:t>Status of each lab’s 2212 MDP program</a:t>
            </a:r>
          </a:p>
        </p:txBody>
      </p:sp>
      <p:sp>
        <p:nvSpPr>
          <p:cNvPr id="3" name="Slide Number Placeholder 2"/>
          <p:cNvSpPr>
            <a:spLocks noGrp="1"/>
          </p:cNvSpPr>
          <p:nvPr>
            <p:ph type="sldNum" sz="quarter" idx="4"/>
          </p:nvPr>
        </p:nvSpPr>
        <p:spPr/>
        <p:txBody>
          <a:bodyPr/>
          <a:lstStyle/>
          <a:p>
            <a:pPr fontAlgn="auto">
              <a:spcBef>
                <a:spcPts val="0"/>
              </a:spcBef>
              <a:spcAft>
                <a:spcPts val="0"/>
              </a:spcAft>
              <a:buClrTx/>
              <a:buSzTx/>
            </a:pPr>
            <a:fld id="{D260E43B-7F43-FA45-AAB7-E054FD6CC4E3}" type="slidenum">
              <a:rPr lang="en-US" smtClean="0"/>
              <a:pPr fontAlgn="auto">
                <a:spcBef>
                  <a:spcPts val="0"/>
                </a:spcBef>
                <a:spcAft>
                  <a:spcPts val="0"/>
                </a:spcAft>
                <a:buClrTx/>
                <a:buSzTx/>
              </a:pPr>
              <a:t>3</a:t>
            </a:fld>
            <a:endParaRPr lang="en-US" dirty="0"/>
          </a:p>
        </p:txBody>
      </p:sp>
      <p:sp>
        <p:nvSpPr>
          <p:cNvPr id="6" name="Rectangle 5"/>
          <p:cNvSpPr/>
          <p:nvPr/>
        </p:nvSpPr>
        <p:spPr>
          <a:xfrm>
            <a:off x="381000" y="1219200"/>
            <a:ext cx="11582400" cy="2308324"/>
          </a:xfrm>
          <a:prstGeom prst="rect">
            <a:avLst/>
          </a:prstGeom>
        </p:spPr>
        <p:txBody>
          <a:bodyPr wrap="square">
            <a:spAutoFit/>
          </a:bodyPr>
          <a:lstStyle/>
          <a:p>
            <a:pPr marL="285750" indent="-285750">
              <a:buFont typeface="Arial" panose="020B0604020202020204" pitchFamily="34" charset="0"/>
              <a:buChar char="•"/>
            </a:pPr>
            <a:endParaRPr lang="en-US" sz="1600" b="1" dirty="0">
              <a:solidFill>
                <a:srgbClr val="222222"/>
              </a:solidFill>
              <a:latin typeface="Arial" panose="020B0604020202020204" pitchFamily="34" charset="0"/>
            </a:endParaRPr>
          </a:p>
          <a:p>
            <a:pPr marL="285750" indent="-285750">
              <a:buFont typeface="Arial" panose="020B0604020202020204" pitchFamily="34" charset="0"/>
              <a:buChar char="•"/>
            </a:pPr>
            <a:r>
              <a:rPr lang="en-US" sz="1600" b="1" dirty="0" smtClean="0">
                <a:solidFill>
                  <a:srgbClr val="222222"/>
                </a:solidFill>
                <a:latin typeface="Arial" panose="020B0604020202020204" pitchFamily="34" charset="0"/>
              </a:rPr>
              <a:t>Facilities</a:t>
            </a:r>
            <a:r>
              <a:rPr lang="en-US" sz="1600" b="1" dirty="0" smtClean="0">
                <a:solidFill>
                  <a:srgbClr val="222222"/>
                </a:solidFill>
                <a:latin typeface="Arial" panose="020B0604020202020204" pitchFamily="34" charset="0"/>
              </a:rPr>
              <a:t>: (1) RENEGADE OP furnace (Reach desired T and pressure. More tuning coming. 85 cm long CCT dummy mandrel used) . (2</a:t>
            </a:r>
            <a:r>
              <a:rPr lang="en-US" sz="1600" b="1" dirty="0">
                <a:solidFill>
                  <a:srgbClr val="222222"/>
                </a:solidFill>
                <a:latin typeface="Arial" panose="020B0604020202020204" pitchFamily="34" charset="0"/>
              </a:rPr>
              <a:t>) DELTECH OP </a:t>
            </a:r>
            <a:r>
              <a:rPr lang="en-US" sz="1600" b="1" dirty="0" smtClean="0">
                <a:solidFill>
                  <a:srgbClr val="222222"/>
                </a:solidFill>
                <a:latin typeface="Arial" panose="020B0604020202020204" pitchFamily="34" charset="0"/>
              </a:rPr>
              <a:t>furnace (zone #1 failed. Heating element). </a:t>
            </a:r>
            <a:r>
              <a:rPr lang="en-US" sz="1600" dirty="0" smtClean="0"/>
              <a:t>O</a:t>
            </a:r>
          </a:p>
          <a:p>
            <a:pPr marL="1028700" lvl="1">
              <a:buFont typeface="Arial" panose="020B0604020202020204" pitchFamily="34" charset="0"/>
              <a:buChar char="•"/>
            </a:pPr>
            <a:r>
              <a:rPr lang="en-US" sz="1600" dirty="0">
                <a:solidFill>
                  <a:schemeClr val="tx1"/>
                </a:solidFill>
              </a:rPr>
              <a:t>OP Furnace Update Renegade 2.0 </a:t>
            </a:r>
            <a:r>
              <a:rPr lang="en-US" sz="1600" dirty="0" smtClean="0">
                <a:solidFill>
                  <a:schemeClr val="tx1"/>
                </a:solidFill>
              </a:rPr>
              <a:t>Shakedown (D. Davis, 2024/11/06), 1.5 zone homogeneity zone.</a:t>
            </a:r>
          </a:p>
          <a:p>
            <a:pPr marL="1028700" lvl="1">
              <a:buFont typeface="Arial" panose="020B0604020202020204" pitchFamily="34" charset="0"/>
              <a:buChar char="•"/>
            </a:pPr>
            <a:r>
              <a:rPr lang="en-US" sz="1600" dirty="0" smtClean="0">
                <a:solidFill>
                  <a:schemeClr val="tx1"/>
                </a:solidFill>
              </a:rPr>
              <a:t>Plug at the cold end didn’t improve homogeneity zone length. Will check radial homogeneity. Will run again without baffle tube. Will run with 100% power input to the top four zones, instead of 85%. Dense TCs at the top three </a:t>
            </a:r>
            <a:r>
              <a:rPr lang="en-US" sz="1600" dirty="0" err="1" smtClean="0">
                <a:solidFill>
                  <a:schemeClr val="tx1"/>
                </a:solidFill>
              </a:rPr>
              <a:t>zones.</a:t>
            </a:r>
            <a:r>
              <a:rPr lang="en-US" sz="1600" dirty="0" err="1" smtClean="0"/>
              <a:t>e</a:t>
            </a:r>
            <a:r>
              <a:rPr lang="en-US" sz="1600" dirty="0" smtClean="0"/>
              <a:t> </a:t>
            </a:r>
            <a:r>
              <a:rPr lang="en-US" sz="1600" dirty="0"/>
              <a:t>Update Renegade 2.0 Shakedown</a:t>
            </a:r>
            <a:endParaRPr lang="en-US" sz="1600" b="1" dirty="0" smtClean="0">
              <a:solidFill>
                <a:srgbClr val="222222"/>
              </a:solidFill>
              <a:latin typeface="Arial" panose="020B0604020202020204" pitchFamily="34" charset="0"/>
            </a:endParaRPr>
          </a:p>
          <a:p>
            <a:pPr marL="285750" indent="-285750">
              <a:buFont typeface="Arial" panose="020B0604020202020204" pitchFamily="34" charset="0"/>
              <a:buChar char="•"/>
            </a:pPr>
            <a:r>
              <a:rPr lang="en-US" sz="1600" b="1" dirty="0" smtClean="0">
                <a:solidFill>
                  <a:srgbClr val="222222"/>
                </a:solidFill>
                <a:latin typeface="Arial" panose="020B0604020202020204" pitchFamily="34" charset="0"/>
              </a:rPr>
              <a:t>News </a:t>
            </a:r>
            <a:r>
              <a:rPr lang="en-US" sz="1600" b="1" dirty="0" smtClean="0">
                <a:solidFill>
                  <a:srgbClr val="222222"/>
                </a:solidFill>
                <a:latin typeface="Arial" panose="020B0604020202020204" pitchFamily="34" charset="0"/>
              </a:rPr>
              <a:t>from NHMFL solenoid program (NIH funding – 28T NMR magnets, HTS inserts in OI </a:t>
            </a:r>
            <a:r>
              <a:rPr lang="en-US" sz="1600" b="1" dirty="0" err="1" smtClean="0">
                <a:solidFill>
                  <a:srgbClr val="222222"/>
                </a:solidFill>
                <a:latin typeface="Arial" panose="020B0604020202020204" pitchFamily="34" charset="0"/>
              </a:rPr>
              <a:t>outserts</a:t>
            </a:r>
            <a:r>
              <a:rPr lang="en-US" sz="1600" b="1" dirty="0" smtClean="0">
                <a:solidFill>
                  <a:srgbClr val="222222"/>
                </a:solidFill>
                <a:latin typeface="Arial" panose="020B0604020202020204" pitchFamily="34" charset="0"/>
              </a:rPr>
              <a:t>).</a:t>
            </a:r>
          </a:p>
          <a:p>
            <a:pPr marL="285750" indent="-285750">
              <a:buFont typeface="Arial" panose="020B0604020202020204" pitchFamily="34" charset="0"/>
              <a:buChar char="•"/>
            </a:pPr>
            <a:endParaRPr lang="en-US" sz="1600" b="1" dirty="0" smtClean="0">
              <a:solidFill>
                <a:srgbClr val="222222"/>
              </a:solidFill>
              <a:latin typeface="Arial" panose="020B0604020202020204" pitchFamily="34" charset="0"/>
            </a:endParaRPr>
          </a:p>
        </p:txBody>
      </p:sp>
      <p:sp>
        <p:nvSpPr>
          <p:cNvPr id="4" name="Rectangle 1"/>
          <p:cNvSpPr>
            <a:spLocks noChangeArrowheads="1"/>
          </p:cNvSpPr>
          <p:nvPr/>
        </p:nvSpPr>
        <p:spPr bwMode="auto">
          <a:xfrm>
            <a:off x="0" y="-184666"/>
            <a:ext cx="12192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anose="020B0604020202020204" pitchFamily="34" charset="0"/>
              </a:rPr>
              <a:t> </a:t>
            </a:r>
          </a:p>
        </p:txBody>
      </p:sp>
      <p:sp>
        <p:nvSpPr>
          <p:cNvPr id="8" name="Rectangle 4"/>
          <p:cNvSpPr>
            <a:spLocks noChangeArrowheads="1"/>
          </p:cNvSpPr>
          <p:nvPr/>
        </p:nvSpPr>
        <p:spPr bwMode="auto">
          <a:xfrm>
            <a:off x="0" y="-184666"/>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anose="020B0604020202020204" pitchFamily="34" charset="0"/>
              </a:rPr>
              <a:t>  </a:t>
            </a:r>
          </a:p>
        </p:txBody>
      </p:sp>
    </p:spTree>
    <p:extLst>
      <p:ext uri="{BB962C8B-B14F-4D97-AF65-F5344CB8AC3E}">
        <p14:creationId xmlns:p14="http://schemas.microsoft.com/office/powerpoint/2010/main" val="35737787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2"/>
          </p:nvPr>
        </p:nvSpPr>
        <p:spPr>
          <a:xfrm>
            <a:off x="876300" y="101600"/>
            <a:ext cx="10172700" cy="830097"/>
          </a:xfrm>
        </p:spPr>
        <p:txBody>
          <a:bodyPr>
            <a:normAutofit fontScale="55000" lnSpcReduction="20000"/>
          </a:bodyPr>
          <a:lstStyle/>
          <a:p>
            <a:r>
              <a:rPr lang="en-US" dirty="0"/>
              <a:t>Three wire billets have been produced, with okay </a:t>
            </a:r>
            <a:r>
              <a:rPr lang="en-US" dirty="0" smtClean="0"/>
              <a:t>performance. </a:t>
            </a:r>
          </a:p>
          <a:p>
            <a:r>
              <a:rPr lang="en-US" dirty="0" smtClean="0"/>
              <a:t>The 3</a:t>
            </a:r>
            <a:r>
              <a:rPr lang="en-US" baseline="30000" dirty="0" smtClean="0"/>
              <a:t>rd</a:t>
            </a:r>
            <a:r>
              <a:rPr lang="en-US" dirty="0" smtClean="0"/>
              <a:t> billet has respectable performance. The 4</a:t>
            </a:r>
            <a:r>
              <a:rPr lang="en-US" baseline="30000" dirty="0" smtClean="0"/>
              <a:t>th</a:t>
            </a:r>
            <a:r>
              <a:rPr lang="en-US" dirty="0" smtClean="0"/>
              <a:t> billet is under evaluation with good microstructure. The 5</a:t>
            </a:r>
            <a:r>
              <a:rPr lang="en-US" baseline="30000" dirty="0" smtClean="0"/>
              <a:t>th</a:t>
            </a:r>
            <a:r>
              <a:rPr lang="en-US" dirty="0" smtClean="0"/>
              <a:t> billet fabrication to start with additional Ag-0.2wt. % Mg thickness.  </a:t>
            </a:r>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a:t>
            </a:fld>
            <a:endParaRPr lang="en-US"/>
          </a:p>
        </p:txBody>
      </p:sp>
      <p:pic>
        <p:nvPicPr>
          <p:cNvPr id="5" name="Picture 4">
            <a:extLst>
              <a:ext uri="{FF2B5EF4-FFF2-40B4-BE49-F238E27FC236}">
                <a16:creationId xmlns:a16="http://schemas.microsoft.com/office/drawing/2014/main" xmlns="" id="{F43BF47C-FF22-F14E-07E4-6488D80C9222}"/>
              </a:ext>
            </a:extLst>
          </p:cNvPr>
          <p:cNvPicPr>
            <a:picLocks noChangeAspect="1"/>
          </p:cNvPicPr>
          <p:nvPr/>
        </p:nvPicPr>
        <p:blipFill>
          <a:blip r:embed="rId2"/>
          <a:stretch>
            <a:fillRect/>
          </a:stretch>
        </p:blipFill>
        <p:spPr>
          <a:xfrm>
            <a:off x="443380" y="2246123"/>
            <a:ext cx="3399713" cy="2723701"/>
          </a:xfrm>
          <a:prstGeom prst="rect">
            <a:avLst/>
          </a:prstGeom>
        </p:spPr>
      </p:pic>
      <p:pic>
        <p:nvPicPr>
          <p:cNvPr id="6" name="Picture 5">
            <a:extLst>
              <a:ext uri="{FF2B5EF4-FFF2-40B4-BE49-F238E27FC236}">
                <a16:creationId xmlns:a16="http://schemas.microsoft.com/office/drawing/2014/main" xmlns="" id="{F4DD8CE8-C78E-1C94-12F9-25A849B29536}"/>
              </a:ext>
            </a:extLst>
          </p:cNvPr>
          <p:cNvPicPr>
            <a:picLocks noChangeAspect="1"/>
          </p:cNvPicPr>
          <p:nvPr/>
        </p:nvPicPr>
        <p:blipFill>
          <a:blip r:embed="rId3"/>
          <a:stretch>
            <a:fillRect/>
          </a:stretch>
        </p:blipFill>
        <p:spPr>
          <a:xfrm>
            <a:off x="3949682" y="2246123"/>
            <a:ext cx="3399712" cy="2723701"/>
          </a:xfrm>
          <a:prstGeom prst="rect">
            <a:avLst/>
          </a:prstGeom>
        </p:spPr>
      </p:pic>
      <p:sp>
        <p:nvSpPr>
          <p:cNvPr id="7" name="TextBox 6"/>
          <p:cNvSpPr txBox="1"/>
          <p:nvPr/>
        </p:nvSpPr>
        <p:spPr>
          <a:xfrm>
            <a:off x="687410" y="1397525"/>
            <a:ext cx="2260555" cy="707886"/>
          </a:xfrm>
          <a:prstGeom prst="rect">
            <a:avLst/>
          </a:prstGeom>
          <a:noFill/>
        </p:spPr>
        <p:txBody>
          <a:bodyPr wrap="none" rtlCol="0">
            <a:spAutoFit/>
          </a:bodyPr>
          <a:lstStyle/>
          <a:p>
            <a:r>
              <a:rPr lang="en-US" sz="2000" dirty="0">
                <a:solidFill>
                  <a:schemeClr val="tx1"/>
                </a:solidFill>
                <a:latin typeface="+mj-lt"/>
              </a:rPr>
              <a:t>ARDAP billet #1 </a:t>
            </a:r>
          </a:p>
          <a:p>
            <a:r>
              <a:rPr lang="en-US" sz="2000" dirty="0">
                <a:solidFill>
                  <a:schemeClr val="tx1"/>
                </a:solidFill>
                <a:latin typeface="+mj-lt"/>
              </a:rPr>
              <a:t>(505 m in 0.7 mm)</a:t>
            </a:r>
          </a:p>
        </p:txBody>
      </p:sp>
      <p:sp>
        <p:nvSpPr>
          <p:cNvPr id="8" name="TextBox 7"/>
          <p:cNvSpPr txBox="1"/>
          <p:nvPr/>
        </p:nvSpPr>
        <p:spPr>
          <a:xfrm>
            <a:off x="4538752" y="1373341"/>
            <a:ext cx="2260555" cy="707886"/>
          </a:xfrm>
          <a:prstGeom prst="rect">
            <a:avLst/>
          </a:prstGeom>
          <a:noFill/>
        </p:spPr>
        <p:txBody>
          <a:bodyPr wrap="none" rtlCol="0">
            <a:spAutoFit/>
          </a:bodyPr>
          <a:lstStyle>
            <a:defPPr marR="0" lvl="0" algn="l" rtl="0">
              <a:lnSpc>
                <a:spcPct val="100000"/>
              </a:lnSpc>
              <a:spcBef>
                <a:spcPts val="0"/>
              </a:spcBef>
              <a:spcAft>
                <a:spcPts val="0"/>
              </a:spcAft>
            </a:defPPr>
            <a:lvl1pPr>
              <a:defRPr sz="2000">
                <a:solidFill>
                  <a:schemeClr val="tx1"/>
                </a:solidFill>
                <a:latin typeface="+mj-lt"/>
              </a:defRPr>
            </a:lvl1pPr>
          </a:lstStyle>
          <a:p>
            <a:r>
              <a:rPr lang="en-US" dirty="0"/>
              <a:t>ARDAP billet #2 </a:t>
            </a:r>
          </a:p>
          <a:p>
            <a:r>
              <a:rPr lang="en-US" dirty="0"/>
              <a:t>(510 m in 0.7 mm)</a:t>
            </a:r>
          </a:p>
        </p:txBody>
      </p:sp>
      <p:cxnSp>
        <p:nvCxnSpPr>
          <p:cNvPr id="9" name="Straight Connector 8"/>
          <p:cNvCxnSpPr/>
          <p:nvPr/>
        </p:nvCxnSpPr>
        <p:spPr>
          <a:xfrm flipV="1">
            <a:off x="1267718" y="3164201"/>
            <a:ext cx="2306755" cy="1"/>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622612" y="2666048"/>
            <a:ext cx="1984005" cy="338554"/>
          </a:xfrm>
          <a:prstGeom prst="rect">
            <a:avLst/>
          </a:prstGeom>
          <a:noFill/>
        </p:spPr>
        <p:txBody>
          <a:bodyPr wrap="none" rtlCol="0">
            <a:spAutoFit/>
          </a:bodyPr>
          <a:lstStyle/>
          <a:p>
            <a:r>
              <a:rPr lang="en-US" sz="1600" dirty="0"/>
              <a:t>Performance Target</a:t>
            </a:r>
          </a:p>
        </p:txBody>
      </p:sp>
      <p:cxnSp>
        <p:nvCxnSpPr>
          <p:cNvPr id="11" name="Straight Connector 10"/>
          <p:cNvCxnSpPr/>
          <p:nvPr/>
        </p:nvCxnSpPr>
        <p:spPr>
          <a:xfrm flipV="1">
            <a:off x="4794072" y="3162608"/>
            <a:ext cx="2319248" cy="1594"/>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091710" y="2740507"/>
            <a:ext cx="1984005" cy="338554"/>
          </a:xfrm>
          <a:prstGeom prst="rect">
            <a:avLst/>
          </a:prstGeom>
          <a:noFill/>
        </p:spPr>
        <p:txBody>
          <a:bodyPr wrap="none" rtlCol="0">
            <a:spAutoFit/>
          </a:bodyPr>
          <a:lstStyle/>
          <a:p>
            <a:r>
              <a:rPr lang="en-US" sz="1600" dirty="0"/>
              <a:t>Performance Target</a:t>
            </a:r>
          </a:p>
        </p:txBody>
      </p:sp>
      <p:sp>
        <p:nvSpPr>
          <p:cNvPr id="13" name="TextBox 12"/>
          <p:cNvSpPr txBox="1"/>
          <p:nvPr/>
        </p:nvSpPr>
        <p:spPr>
          <a:xfrm>
            <a:off x="738043" y="5080318"/>
            <a:ext cx="2810385" cy="461665"/>
          </a:xfrm>
          <a:prstGeom prst="rect">
            <a:avLst/>
          </a:prstGeom>
          <a:noFill/>
        </p:spPr>
        <p:txBody>
          <a:bodyPr wrap="square" rtlCol="0">
            <a:spAutoFit/>
          </a:bodyPr>
          <a:lstStyle/>
          <a:p>
            <a:pPr marL="171450" indent="-171450">
              <a:buFont typeface="Arial" panose="020B0604020202020204" pitchFamily="34" charset="0"/>
              <a:buChar char="•"/>
            </a:pPr>
            <a:r>
              <a:rPr lang="en-US" sz="2400" dirty="0">
                <a:solidFill>
                  <a:schemeClr val="tx1"/>
                </a:solidFill>
              </a:rPr>
              <a:t>All 37 x 18</a:t>
            </a:r>
            <a:r>
              <a:rPr lang="en-US" sz="2400" dirty="0" smtClean="0">
                <a:solidFill>
                  <a:schemeClr val="tx1"/>
                </a:solidFill>
              </a:rPr>
              <a:t>.</a:t>
            </a:r>
            <a:endParaRPr lang="en-US" sz="2400" dirty="0">
              <a:solidFill>
                <a:schemeClr val="tx1"/>
              </a:solidFill>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5983" y="2246122"/>
            <a:ext cx="3505218" cy="2723701"/>
          </a:xfrm>
          <a:prstGeom prst="rect">
            <a:avLst/>
          </a:prstGeom>
        </p:spPr>
      </p:pic>
      <p:cxnSp>
        <p:nvCxnSpPr>
          <p:cNvPr id="17" name="Straight Connector 16"/>
          <p:cNvCxnSpPr/>
          <p:nvPr/>
        </p:nvCxnSpPr>
        <p:spPr>
          <a:xfrm flipV="1">
            <a:off x="8313126" y="3161014"/>
            <a:ext cx="2319248" cy="1594"/>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8610764" y="2738913"/>
            <a:ext cx="1984005" cy="338554"/>
          </a:xfrm>
          <a:prstGeom prst="rect">
            <a:avLst/>
          </a:prstGeom>
          <a:noFill/>
        </p:spPr>
        <p:txBody>
          <a:bodyPr wrap="none" rtlCol="0">
            <a:spAutoFit/>
          </a:bodyPr>
          <a:lstStyle/>
          <a:p>
            <a:r>
              <a:rPr lang="en-US" sz="1600" dirty="0"/>
              <a:t>Performance Target</a:t>
            </a:r>
          </a:p>
        </p:txBody>
      </p:sp>
      <p:sp>
        <p:nvSpPr>
          <p:cNvPr id="22" name="TextBox 21"/>
          <p:cNvSpPr txBox="1"/>
          <p:nvPr/>
        </p:nvSpPr>
        <p:spPr>
          <a:xfrm>
            <a:off x="7778736" y="1341685"/>
            <a:ext cx="2092432" cy="707886"/>
          </a:xfrm>
          <a:prstGeom prst="rect">
            <a:avLst/>
          </a:prstGeom>
          <a:noFill/>
        </p:spPr>
        <p:txBody>
          <a:bodyPr wrap="none" rtlCol="0">
            <a:spAutoFit/>
          </a:bodyPr>
          <a:lstStyle>
            <a:defPPr marR="0" lvl="0" algn="l" rtl="0">
              <a:lnSpc>
                <a:spcPct val="100000"/>
              </a:lnSpc>
              <a:spcBef>
                <a:spcPts val="0"/>
              </a:spcBef>
              <a:spcAft>
                <a:spcPts val="0"/>
              </a:spcAft>
            </a:defPPr>
            <a:lvl1pPr>
              <a:defRPr sz="2000">
                <a:solidFill>
                  <a:schemeClr val="tx1"/>
                </a:solidFill>
                <a:latin typeface="+mj-lt"/>
              </a:defRPr>
            </a:lvl1pPr>
          </a:lstStyle>
          <a:p>
            <a:r>
              <a:rPr lang="en-US" dirty="0"/>
              <a:t>ARDAP billet #3 </a:t>
            </a:r>
          </a:p>
          <a:p>
            <a:r>
              <a:rPr lang="en-US" dirty="0"/>
              <a:t>(0.8 mm)</a:t>
            </a:r>
          </a:p>
        </p:txBody>
      </p:sp>
      <p:sp>
        <p:nvSpPr>
          <p:cNvPr id="19" name="TextBox 18">
            <a:extLst>
              <a:ext uri="{FF2B5EF4-FFF2-40B4-BE49-F238E27FC236}">
                <a16:creationId xmlns:a16="http://schemas.microsoft.com/office/drawing/2014/main" xmlns="" id="{DF00C173-FBE1-E24E-98D5-2F1665244EA0}"/>
              </a:ext>
            </a:extLst>
          </p:cNvPr>
          <p:cNvSpPr txBox="1"/>
          <p:nvPr/>
        </p:nvSpPr>
        <p:spPr>
          <a:xfrm>
            <a:off x="3200400" y="5687968"/>
            <a:ext cx="6481261" cy="369332"/>
          </a:xfrm>
          <a:prstGeom prst="rect">
            <a:avLst/>
          </a:prstGeom>
          <a:solidFill>
            <a:schemeClr val="accent6">
              <a:lumMod val="40000"/>
              <a:lumOff val="60000"/>
            </a:schemeClr>
          </a:solidFill>
        </p:spPr>
        <p:txBody>
          <a:bodyPr wrap="none" rtlCol="0">
            <a:spAutoFit/>
          </a:bodyPr>
          <a:lstStyle/>
          <a:p>
            <a:r>
              <a:rPr lang="en-US" dirty="0"/>
              <a:t>J. Jiang, NHMFL, leads heat treatment and </a:t>
            </a:r>
            <a:r>
              <a:rPr lang="en-US" i="1" dirty="0" err="1"/>
              <a:t>I</a:t>
            </a:r>
            <a:r>
              <a:rPr lang="en-US" baseline="-25000" dirty="0" err="1"/>
              <a:t>c</a:t>
            </a:r>
            <a:r>
              <a:rPr lang="en-US" dirty="0"/>
              <a:t> characterization</a:t>
            </a:r>
          </a:p>
        </p:txBody>
      </p:sp>
      <p:sp>
        <p:nvSpPr>
          <p:cNvPr id="2" name="TextBox 1"/>
          <p:cNvSpPr txBox="1"/>
          <p:nvPr/>
        </p:nvSpPr>
        <p:spPr>
          <a:xfrm>
            <a:off x="9243340" y="882108"/>
            <a:ext cx="2778068" cy="461665"/>
          </a:xfrm>
          <a:prstGeom prst="rect">
            <a:avLst/>
          </a:prstGeom>
          <a:noFill/>
        </p:spPr>
        <p:txBody>
          <a:bodyPr wrap="none" rtlCol="0">
            <a:spAutoFit/>
          </a:bodyPr>
          <a:lstStyle/>
          <a:p>
            <a:r>
              <a:rPr lang="en-US" sz="2400" dirty="0" smtClean="0">
                <a:solidFill>
                  <a:schemeClr val="tx2"/>
                </a:solidFill>
                <a:latin typeface="+mj-lt"/>
              </a:rPr>
              <a:t>November meeting.</a:t>
            </a:r>
            <a:endParaRPr lang="en-US" sz="2400" dirty="0" smtClean="0">
              <a:solidFill>
                <a:schemeClr val="tx2"/>
              </a:solidFill>
              <a:latin typeface="+mj-lt"/>
            </a:endParaRPr>
          </a:p>
        </p:txBody>
      </p:sp>
    </p:spTree>
    <p:extLst>
      <p:ext uri="{BB962C8B-B14F-4D97-AF65-F5344CB8AC3E}">
        <p14:creationId xmlns:p14="http://schemas.microsoft.com/office/powerpoint/2010/main" val="16302743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8030262" y="1096640"/>
            <a:ext cx="3488872" cy="4504506"/>
          </a:xfrm>
        </p:spPr>
        <p:txBody>
          <a:bodyPr>
            <a:normAutofit/>
          </a:bodyPr>
          <a:lstStyle/>
          <a:p>
            <a:r>
              <a:rPr lang="en-US" sz="2000" b="1" dirty="0"/>
              <a:t>The key production powder – wire performance relationship </a:t>
            </a:r>
            <a:r>
              <a:rPr lang="en-US" sz="2000" b="1" dirty="0" smtClean="0"/>
              <a:t>identified?</a:t>
            </a:r>
          </a:p>
          <a:p>
            <a:endParaRPr lang="en-US" sz="2000" b="1" dirty="0" smtClean="0"/>
          </a:p>
          <a:p>
            <a:r>
              <a:rPr lang="en-US" sz="2000" b="1" dirty="0" smtClean="0"/>
              <a:t>Billet #5 with thicker Ag-Mg sheath.</a:t>
            </a:r>
          </a:p>
          <a:p>
            <a:endParaRPr lang="en-US" sz="2000" b="1" dirty="0" smtClean="0"/>
          </a:p>
          <a:p>
            <a:r>
              <a:rPr lang="en-US" sz="2000" b="1" dirty="0" smtClean="0"/>
              <a:t>Billet #6 goes into production this week.</a:t>
            </a:r>
            <a:endParaRPr lang="en-US" sz="2000" b="1" dirty="0"/>
          </a:p>
        </p:txBody>
      </p:sp>
      <p:sp>
        <p:nvSpPr>
          <p:cNvPr id="3" name="Text Placeholder 2"/>
          <p:cNvSpPr>
            <a:spLocks noGrp="1"/>
          </p:cNvSpPr>
          <p:nvPr>
            <p:ph type="body" idx="2"/>
          </p:nvPr>
        </p:nvSpPr>
        <p:spPr>
          <a:xfrm>
            <a:off x="473530" y="64356"/>
            <a:ext cx="11413670" cy="869262"/>
          </a:xfrm>
        </p:spPr>
        <p:txBody>
          <a:bodyPr>
            <a:normAutofit fontScale="92500" lnSpcReduction="20000"/>
          </a:bodyPr>
          <a:lstStyle/>
          <a:p>
            <a:r>
              <a:rPr lang="en-US" dirty="0"/>
              <a:t>Five billets have been produced and four billets have been characterized, with increased performance</a:t>
            </a:r>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a:t>
            </a:fld>
            <a:endParaRPr lang="en-US"/>
          </a:p>
        </p:txBody>
      </p:sp>
      <p:pic>
        <p:nvPicPr>
          <p:cNvPr id="5" name="Picture 4">
            <a:extLst>
              <a:ext uri="{FF2B5EF4-FFF2-40B4-BE49-F238E27FC236}">
                <a16:creationId xmlns:a16="http://schemas.microsoft.com/office/drawing/2014/main" xmlns="" id="{A822637E-E6FB-F5BF-9E21-4029B281539D}"/>
              </a:ext>
            </a:extLst>
          </p:cNvPr>
          <p:cNvPicPr>
            <a:picLocks noChangeAspect="1"/>
          </p:cNvPicPr>
          <p:nvPr/>
        </p:nvPicPr>
        <p:blipFill>
          <a:blip r:embed="rId2"/>
          <a:stretch>
            <a:fillRect/>
          </a:stretch>
        </p:blipFill>
        <p:spPr>
          <a:xfrm>
            <a:off x="639555" y="897227"/>
            <a:ext cx="6553200" cy="5092111"/>
          </a:xfrm>
          <a:prstGeom prst="rect">
            <a:avLst/>
          </a:prstGeom>
        </p:spPr>
      </p:pic>
      <p:sp>
        <p:nvSpPr>
          <p:cNvPr id="6" name="TextBox 5"/>
          <p:cNvSpPr txBox="1"/>
          <p:nvPr/>
        </p:nvSpPr>
        <p:spPr>
          <a:xfrm>
            <a:off x="4754355" y="4478627"/>
            <a:ext cx="1703351" cy="369332"/>
          </a:xfrm>
          <a:prstGeom prst="rect">
            <a:avLst/>
          </a:prstGeom>
          <a:noFill/>
        </p:spPr>
        <p:txBody>
          <a:bodyPr wrap="none" rtlCol="0">
            <a:spAutoFit/>
          </a:bodyPr>
          <a:lstStyle/>
          <a:p>
            <a:r>
              <a:rPr lang="en-US" dirty="0" smtClean="0">
                <a:solidFill>
                  <a:schemeClr val="tx1"/>
                </a:solidFill>
              </a:rPr>
              <a:t>ARDAP billet #1</a:t>
            </a:r>
            <a:endParaRPr lang="en-US" dirty="0">
              <a:solidFill>
                <a:schemeClr val="tx1"/>
              </a:solidFill>
            </a:endParaRPr>
          </a:p>
        </p:txBody>
      </p:sp>
      <p:sp>
        <p:nvSpPr>
          <p:cNvPr id="7" name="TextBox 6"/>
          <p:cNvSpPr txBox="1"/>
          <p:nvPr/>
        </p:nvSpPr>
        <p:spPr>
          <a:xfrm>
            <a:off x="4754355" y="4127956"/>
            <a:ext cx="1703351" cy="369332"/>
          </a:xfrm>
          <a:prstGeom prst="rect">
            <a:avLst/>
          </a:prstGeom>
          <a:noFill/>
        </p:spPr>
        <p:txBody>
          <a:bodyPr wrap="none" rtlCol="0">
            <a:spAutoFit/>
          </a:bodyPr>
          <a:lstStyle/>
          <a:p>
            <a:r>
              <a:rPr lang="en-US" dirty="0" smtClean="0">
                <a:solidFill>
                  <a:schemeClr val="tx1"/>
                </a:solidFill>
              </a:rPr>
              <a:t>ARDAP billet #2</a:t>
            </a:r>
            <a:endParaRPr lang="en-US" dirty="0">
              <a:solidFill>
                <a:schemeClr val="tx1"/>
              </a:solidFill>
            </a:endParaRPr>
          </a:p>
        </p:txBody>
      </p:sp>
      <p:sp>
        <p:nvSpPr>
          <p:cNvPr id="8" name="TextBox 7"/>
          <p:cNvSpPr txBox="1"/>
          <p:nvPr/>
        </p:nvSpPr>
        <p:spPr>
          <a:xfrm>
            <a:off x="4754353" y="3809764"/>
            <a:ext cx="1853832" cy="369332"/>
          </a:xfrm>
          <a:prstGeom prst="rect">
            <a:avLst/>
          </a:prstGeom>
          <a:noFill/>
        </p:spPr>
        <p:txBody>
          <a:bodyPr wrap="square" rtlCol="0">
            <a:spAutoFit/>
          </a:bodyPr>
          <a:lstStyle/>
          <a:p>
            <a:r>
              <a:rPr lang="en-US" dirty="0" smtClean="0">
                <a:solidFill>
                  <a:schemeClr val="tx1"/>
                </a:solidFill>
              </a:rPr>
              <a:t>ARDAP billet #3</a:t>
            </a:r>
            <a:endParaRPr lang="en-US" dirty="0">
              <a:solidFill>
                <a:schemeClr val="tx1"/>
              </a:solidFill>
            </a:endParaRPr>
          </a:p>
        </p:txBody>
      </p:sp>
      <p:sp>
        <p:nvSpPr>
          <p:cNvPr id="9" name="TextBox 8"/>
          <p:cNvSpPr txBox="1"/>
          <p:nvPr/>
        </p:nvSpPr>
        <p:spPr>
          <a:xfrm>
            <a:off x="4754353" y="3497103"/>
            <a:ext cx="1703351" cy="369332"/>
          </a:xfrm>
          <a:prstGeom prst="rect">
            <a:avLst/>
          </a:prstGeom>
          <a:noFill/>
        </p:spPr>
        <p:txBody>
          <a:bodyPr wrap="none" rtlCol="0">
            <a:spAutoFit/>
          </a:bodyPr>
          <a:lstStyle/>
          <a:p>
            <a:r>
              <a:rPr lang="en-US" dirty="0" smtClean="0">
                <a:solidFill>
                  <a:schemeClr val="tx1"/>
                </a:solidFill>
              </a:rPr>
              <a:t>ARDAP billet #4</a:t>
            </a:r>
            <a:endParaRPr lang="en-US" dirty="0">
              <a:solidFill>
                <a:schemeClr val="tx1"/>
              </a:solidFill>
            </a:endParaRPr>
          </a:p>
        </p:txBody>
      </p:sp>
      <p:cxnSp>
        <p:nvCxnSpPr>
          <p:cNvPr id="10" name="Straight Connector 9"/>
          <p:cNvCxnSpPr/>
          <p:nvPr/>
        </p:nvCxnSpPr>
        <p:spPr>
          <a:xfrm>
            <a:off x="2739823" y="2595056"/>
            <a:ext cx="39624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754353" y="2294899"/>
            <a:ext cx="2158155" cy="369332"/>
          </a:xfrm>
          <a:prstGeom prst="rect">
            <a:avLst/>
          </a:prstGeom>
          <a:noFill/>
        </p:spPr>
        <p:txBody>
          <a:bodyPr wrap="none" rtlCol="0">
            <a:spAutoFit/>
          </a:bodyPr>
          <a:lstStyle/>
          <a:p>
            <a:r>
              <a:rPr lang="en-US" b="1" dirty="0" smtClean="0">
                <a:solidFill>
                  <a:schemeClr val="tx1"/>
                </a:solidFill>
              </a:rPr>
              <a:t>Target of this project</a:t>
            </a:r>
            <a:endParaRPr lang="en-US" b="1" dirty="0">
              <a:solidFill>
                <a:schemeClr val="tx1"/>
              </a:solidFill>
            </a:endParaRPr>
          </a:p>
        </p:txBody>
      </p:sp>
      <p:cxnSp>
        <p:nvCxnSpPr>
          <p:cNvPr id="12" name="Straight Arrow Connector 11"/>
          <p:cNvCxnSpPr/>
          <p:nvPr/>
        </p:nvCxnSpPr>
        <p:spPr>
          <a:xfrm flipH="1" flipV="1">
            <a:off x="6897317" y="3592618"/>
            <a:ext cx="6306" cy="11729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xmlns="" id="{DF00C173-FBE1-E24E-98D5-2F1665244EA0}"/>
              </a:ext>
            </a:extLst>
          </p:cNvPr>
          <p:cNvSpPr txBox="1"/>
          <p:nvPr/>
        </p:nvSpPr>
        <p:spPr>
          <a:xfrm>
            <a:off x="3200400" y="5687968"/>
            <a:ext cx="6481261" cy="369332"/>
          </a:xfrm>
          <a:prstGeom prst="rect">
            <a:avLst/>
          </a:prstGeom>
          <a:solidFill>
            <a:schemeClr val="accent6">
              <a:lumMod val="40000"/>
              <a:lumOff val="60000"/>
            </a:schemeClr>
          </a:solidFill>
        </p:spPr>
        <p:txBody>
          <a:bodyPr wrap="none" rtlCol="0">
            <a:spAutoFit/>
          </a:bodyPr>
          <a:lstStyle/>
          <a:p>
            <a:r>
              <a:rPr lang="en-US" dirty="0"/>
              <a:t>J. Jiang, NHMFL, leads heat treatment and </a:t>
            </a:r>
            <a:r>
              <a:rPr lang="en-US" i="1" dirty="0" err="1"/>
              <a:t>I</a:t>
            </a:r>
            <a:r>
              <a:rPr lang="en-US" baseline="-25000" dirty="0" err="1"/>
              <a:t>c</a:t>
            </a:r>
            <a:r>
              <a:rPr lang="en-US" dirty="0"/>
              <a:t> characterization</a:t>
            </a:r>
          </a:p>
        </p:txBody>
      </p:sp>
    </p:spTree>
    <p:extLst>
      <p:ext uri="{BB962C8B-B14F-4D97-AF65-F5344CB8AC3E}">
        <p14:creationId xmlns:p14="http://schemas.microsoft.com/office/powerpoint/2010/main" val="39437987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2"/>
          </p:nvPr>
        </p:nvSpPr>
        <p:spPr>
          <a:xfrm>
            <a:off x="419100" y="196622"/>
            <a:ext cx="10942320" cy="543605"/>
          </a:xfrm>
        </p:spPr>
        <p:txBody>
          <a:bodyPr>
            <a:normAutofit fontScale="77500" lnSpcReduction="20000"/>
          </a:bodyPr>
          <a:lstStyle/>
          <a:p>
            <a:r>
              <a:rPr lang="en-US" dirty="0"/>
              <a:t>Hybrid Nb</a:t>
            </a:r>
            <a:r>
              <a:rPr lang="en-US" baseline="-25000" dirty="0"/>
              <a:t>3</a:t>
            </a:r>
            <a:r>
              <a:rPr lang="en-US" dirty="0"/>
              <a:t>Sn/Bi-2212 dipole magnet CCT5-BIN5 assembled and ready for test</a:t>
            </a:r>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a:t>
            </a:fld>
            <a:endParaRPr lang="en-US"/>
          </a:p>
        </p:txBody>
      </p:sp>
      <p:pic>
        <p:nvPicPr>
          <p:cNvPr id="5" name="Picture 4">
            <a:extLst>
              <a:ext uri="{FF2B5EF4-FFF2-40B4-BE49-F238E27FC236}">
                <a16:creationId xmlns:a16="http://schemas.microsoft.com/office/drawing/2014/main" xmlns="" id="{09EA4939-0997-4586-836A-1CD34111C0B3}"/>
              </a:ext>
            </a:extLst>
          </p:cNvPr>
          <p:cNvPicPr>
            <a:picLocks noChangeAspect="1"/>
          </p:cNvPicPr>
          <p:nvPr/>
        </p:nvPicPr>
        <p:blipFill>
          <a:blip r:embed="rId2"/>
          <a:stretch>
            <a:fillRect/>
          </a:stretch>
        </p:blipFill>
        <p:spPr>
          <a:xfrm>
            <a:off x="876453" y="1814829"/>
            <a:ext cx="4883893" cy="3191795"/>
          </a:xfrm>
          <a:prstGeom prst="rect">
            <a:avLst/>
          </a:prstGeom>
        </p:spPr>
      </p:pic>
      <p:pic>
        <p:nvPicPr>
          <p:cNvPr id="6" name="Picture 5">
            <a:extLst>
              <a:ext uri="{FF2B5EF4-FFF2-40B4-BE49-F238E27FC236}">
                <a16:creationId xmlns:a16="http://schemas.microsoft.com/office/drawing/2014/main" xmlns="" id="{67CDB796-C5A0-45E8-8D7E-79DB31FA6D3A}"/>
              </a:ext>
            </a:extLst>
          </p:cNvPr>
          <p:cNvPicPr>
            <a:picLocks noChangeAspect="1"/>
          </p:cNvPicPr>
          <p:nvPr/>
        </p:nvPicPr>
        <p:blipFill>
          <a:blip r:embed="rId3"/>
          <a:stretch>
            <a:fillRect/>
          </a:stretch>
        </p:blipFill>
        <p:spPr>
          <a:xfrm>
            <a:off x="-76200" y="3395068"/>
            <a:ext cx="2743200" cy="2532203"/>
          </a:xfrm>
          <a:prstGeom prst="rect">
            <a:avLst/>
          </a:prstGeom>
        </p:spPr>
      </p:pic>
      <p:sp>
        <p:nvSpPr>
          <p:cNvPr id="7" name="TextBox 6">
            <a:extLst>
              <a:ext uri="{FF2B5EF4-FFF2-40B4-BE49-F238E27FC236}">
                <a16:creationId xmlns:a16="http://schemas.microsoft.com/office/drawing/2014/main" xmlns="" id="{82969265-2F10-4BE1-B090-F5847ED32DF5}"/>
              </a:ext>
            </a:extLst>
          </p:cNvPr>
          <p:cNvSpPr txBox="1"/>
          <p:nvPr/>
        </p:nvSpPr>
        <p:spPr>
          <a:xfrm>
            <a:off x="5890260" y="1068266"/>
            <a:ext cx="4993716" cy="553994"/>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400" b="1" i="0" u="sng" strike="noStrike" cap="none" spc="0" normalizeH="0" baseline="0" dirty="0">
                <a:ln>
                  <a:noFill/>
                </a:ln>
                <a:solidFill>
                  <a:schemeClr val="tx1"/>
                </a:solidFill>
                <a:effectLst/>
                <a:uFillTx/>
                <a:latin typeface="Calibri" panose="020F0502020204030204" pitchFamily="34" charset="0"/>
                <a:cs typeface="Calibri" panose="020F0502020204030204" pitchFamily="34" charset="0"/>
                <a:sym typeface="Calibri"/>
              </a:rPr>
              <a:t>CCT5/BIN5 </a:t>
            </a:r>
            <a:r>
              <a:rPr kumimoji="0" lang="en-US" sz="2400" b="1" i="0" u="none" strike="noStrike" cap="none" spc="0" normalizeH="0" baseline="0" dirty="0">
                <a:ln>
                  <a:noFill/>
                </a:ln>
                <a:solidFill>
                  <a:schemeClr val="tx1"/>
                </a:solidFill>
                <a:effectLst/>
                <a:uFillTx/>
                <a:latin typeface="Calibri" panose="020F0502020204030204" pitchFamily="34" charset="0"/>
                <a:cs typeface="Calibri" panose="020F0502020204030204" pitchFamily="34" charset="0"/>
                <a:sym typeface="Calibri"/>
              </a:rPr>
              <a:t>hybrid dipole magnet</a:t>
            </a:r>
          </a:p>
        </p:txBody>
      </p:sp>
      <p:grpSp>
        <p:nvGrpSpPr>
          <p:cNvPr id="8" name="Group 7">
            <a:extLst>
              <a:ext uri="{FF2B5EF4-FFF2-40B4-BE49-F238E27FC236}">
                <a16:creationId xmlns:a16="http://schemas.microsoft.com/office/drawing/2014/main" xmlns="" id="{1093ADF8-DCC0-44A0-85F0-45FEDB41C211}"/>
              </a:ext>
            </a:extLst>
          </p:cNvPr>
          <p:cNvGrpSpPr/>
          <p:nvPr/>
        </p:nvGrpSpPr>
        <p:grpSpPr>
          <a:xfrm>
            <a:off x="1434029" y="3581401"/>
            <a:ext cx="2516029" cy="1557195"/>
            <a:chOff x="2667000" y="4077420"/>
            <a:chExt cx="2516029" cy="1557195"/>
          </a:xfrm>
        </p:grpSpPr>
        <p:sp>
          <p:nvSpPr>
            <p:cNvPr id="9" name="TextBox 8">
              <a:extLst>
                <a:ext uri="{FF2B5EF4-FFF2-40B4-BE49-F238E27FC236}">
                  <a16:creationId xmlns:a16="http://schemas.microsoft.com/office/drawing/2014/main" xmlns="" id="{0107050C-8A8F-4C45-8330-E4F2246D08FB}"/>
                </a:ext>
              </a:extLst>
            </p:cNvPr>
            <p:cNvSpPr txBox="1"/>
            <p:nvPr/>
          </p:nvSpPr>
          <p:spPr>
            <a:xfrm>
              <a:off x="4386016" y="5172950"/>
              <a:ext cx="797013" cy="461665"/>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n-US" sz="2400" b="1" dirty="0">
                  <a:solidFill>
                    <a:schemeClr val="tx2"/>
                  </a:solidFill>
                  <a:latin typeface="Calibri" panose="020F0502020204030204" pitchFamily="34" charset="0"/>
                  <a:cs typeface="Calibri" panose="020F0502020204030204" pitchFamily="34" charset="0"/>
                </a:rPr>
                <a:t>BIN5</a:t>
              </a:r>
            </a:p>
          </p:txBody>
        </p:sp>
        <p:cxnSp>
          <p:nvCxnSpPr>
            <p:cNvPr id="10" name="Straight Connector 9">
              <a:extLst>
                <a:ext uri="{FF2B5EF4-FFF2-40B4-BE49-F238E27FC236}">
                  <a16:creationId xmlns:a16="http://schemas.microsoft.com/office/drawing/2014/main" xmlns="" id="{361F38C8-95C2-4431-B9EF-E559E3C3F12A}"/>
                </a:ext>
              </a:extLst>
            </p:cNvPr>
            <p:cNvCxnSpPr>
              <a:cxnSpLocks/>
            </p:cNvCxnSpPr>
            <p:nvPr/>
          </p:nvCxnSpPr>
          <p:spPr>
            <a:xfrm flipH="1" flipV="1">
              <a:off x="2667000" y="5257800"/>
              <a:ext cx="1654399" cy="291967"/>
            </a:xfrm>
            <a:prstGeom prst="line">
              <a:avLst/>
            </a:prstGeom>
          </p:spPr>
          <p:style>
            <a:lnRef idx="2">
              <a:schemeClr val="dk1"/>
            </a:lnRef>
            <a:fillRef idx="0">
              <a:schemeClr val="dk1"/>
            </a:fillRef>
            <a:effectRef idx="1">
              <a:schemeClr val="dk1"/>
            </a:effectRef>
            <a:fontRef idx="minor">
              <a:schemeClr val="tx1"/>
            </a:fontRef>
          </p:style>
        </p:cxnSp>
        <p:cxnSp>
          <p:nvCxnSpPr>
            <p:cNvPr id="11" name="Straight Connector 10">
              <a:extLst>
                <a:ext uri="{FF2B5EF4-FFF2-40B4-BE49-F238E27FC236}">
                  <a16:creationId xmlns:a16="http://schemas.microsoft.com/office/drawing/2014/main" xmlns="" id="{3E80EA6F-039F-4E91-AAD6-27279F9A9A73}"/>
                </a:ext>
              </a:extLst>
            </p:cNvPr>
            <p:cNvCxnSpPr>
              <a:cxnSpLocks/>
            </p:cNvCxnSpPr>
            <p:nvPr/>
          </p:nvCxnSpPr>
          <p:spPr>
            <a:xfrm flipH="1" flipV="1">
              <a:off x="2819400" y="5112674"/>
              <a:ext cx="1535204" cy="364134"/>
            </a:xfrm>
            <a:prstGeom prst="line">
              <a:avLst/>
            </a:prstGeom>
          </p:spPr>
          <p:style>
            <a:lnRef idx="2">
              <a:schemeClr val="dk1"/>
            </a:lnRef>
            <a:fillRef idx="0">
              <a:schemeClr val="dk1"/>
            </a:fillRef>
            <a:effectRef idx="1">
              <a:schemeClr val="dk1"/>
            </a:effectRef>
            <a:fontRef idx="minor">
              <a:schemeClr val="tx1"/>
            </a:fontRef>
          </p:style>
        </p:cxnSp>
        <p:cxnSp>
          <p:nvCxnSpPr>
            <p:cNvPr id="12" name="Straight Connector 11">
              <a:extLst>
                <a:ext uri="{FF2B5EF4-FFF2-40B4-BE49-F238E27FC236}">
                  <a16:creationId xmlns:a16="http://schemas.microsoft.com/office/drawing/2014/main" xmlns="" id="{13EC62EE-4320-428E-92EF-A58A12807C04}"/>
                </a:ext>
              </a:extLst>
            </p:cNvPr>
            <p:cNvCxnSpPr>
              <a:cxnSpLocks/>
            </p:cNvCxnSpPr>
            <p:nvPr/>
          </p:nvCxnSpPr>
          <p:spPr>
            <a:xfrm flipH="1" flipV="1">
              <a:off x="4661973" y="4209276"/>
              <a:ext cx="291027" cy="947912"/>
            </a:xfrm>
            <a:prstGeom prst="line">
              <a:avLst/>
            </a:prstGeom>
          </p:spPr>
          <p:style>
            <a:lnRef idx="2">
              <a:schemeClr val="dk1"/>
            </a:lnRef>
            <a:fillRef idx="0">
              <a:schemeClr val="dk1"/>
            </a:fillRef>
            <a:effectRef idx="1">
              <a:schemeClr val="dk1"/>
            </a:effectRef>
            <a:fontRef idx="minor">
              <a:schemeClr val="tx1"/>
            </a:fontRef>
          </p:style>
        </p:cxnSp>
        <p:cxnSp>
          <p:nvCxnSpPr>
            <p:cNvPr id="13" name="Straight Connector 12">
              <a:extLst>
                <a:ext uri="{FF2B5EF4-FFF2-40B4-BE49-F238E27FC236}">
                  <a16:creationId xmlns:a16="http://schemas.microsoft.com/office/drawing/2014/main" xmlns="" id="{5C01C012-B97E-4CBA-ADF2-97224C709DFD}"/>
                </a:ext>
              </a:extLst>
            </p:cNvPr>
            <p:cNvCxnSpPr>
              <a:cxnSpLocks/>
            </p:cNvCxnSpPr>
            <p:nvPr/>
          </p:nvCxnSpPr>
          <p:spPr>
            <a:xfrm flipH="1" flipV="1">
              <a:off x="4953001" y="4077420"/>
              <a:ext cx="31411" cy="1035254"/>
            </a:xfrm>
            <a:prstGeom prst="line">
              <a:avLst/>
            </a:prstGeom>
          </p:spPr>
          <p:style>
            <a:lnRef idx="2">
              <a:schemeClr val="dk1"/>
            </a:lnRef>
            <a:fillRef idx="0">
              <a:schemeClr val="dk1"/>
            </a:fillRef>
            <a:effectRef idx="1">
              <a:schemeClr val="dk1"/>
            </a:effectRef>
            <a:fontRef idx="minor">
              <a:schemeClr val="tx1"/>
            </a:fontRef>
          </p:style>
        </p:cxnSp>
      </p:grpSp>
      <p:grpSp>
        <p:nvGrpSpPr>
          <p:cNvPr id="14" name="Group 13">
            <a:extLst>
              <a:ext uri="{FF2B5EF4-FFF2-40B4-BE49-F238E27FC236}">
                <a16:creationId xmlns:a16="http://schemas.microsoft.com/office/drawing/2014/main" xmlns="" id="{836D166B-9964-4A05-A4EB-88EAA7367542}"/>
              </a:ext>
            </a:extLst>
          </p:cNvPr>
          <p:cNvGrpSpPr/>
          <p:nvPr/>
        </p:nvGrpSpPr>
        <p:grpSpPr>
          <a:xfrm>
            <a:off x="647546" y="2728503"/>
            <a:ext cx="1816400" cy="1388579"/>
            <a:chOff x="2057093" y="3208279"/>
            <a:chExt cx="1816400" cy="1388579"/>
          </a:xfrm>
        </p:grpSpPr>
        <p:sp>
          <p:nvSpPr>
            <p:cNvPr id="15" name="TextBox 14">
              <a:extLst>
                <a:ext uri="{FF2B5EF4-FFF2-40B4-BE49-F238E27FC236}">
                  <a16:creationId xmlns:a16="http://schemas.microsoft.com/office/drawing/2014/main" xmlns="" id="{4849D31E-66C8-461E-9204-DA9B29E311DB}"/>
                </a:ext>
              </a:extLst>
            </p:cNvPr>
            <p:cNvSpPr txBox="1"/>
            <p:nvPr/>
          </p:nvSpPr>
          <p:spPr>
            <a:xfrm>
              <a:off x="2057093" y="3475032"/>
              <a:ext cx="820930" cy="461665"/>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n-US" sz="2400" b="1" dirty="0">
                  <a:solidFill>
                    <a:schemeClr val="tx2"/>
                  </a:solidFill>
                  <a:latin typeface="Calibri" panose="020F0502020204030204" pitchFamily="34" charset="0"/>
                  <a:cs typeface="Calibri" panose="020F0502020204030204" pitchFamily="34" charset="0"/>
                </a:rPr>
                <a:t>CCT5</a:t>
              </a:r>
            </a:p>
          </p:txBody>
        </p:sp>
        <p:cxnSp>
          <p:nvCxnSpPr>
            <p:cNvPr id="16" name="Straight Connector 15">
              <a:extLst>
                <a:ext uri="{FF2B5EF4-FFF2-40B4-BE49-F238E27FC236}">
                  <a16:creationId xmlns:a16="http://schemas.microsoft.com/office/drawing/2014/main" xmlns="" id="{C9AFB2B1-C7E2-4538-AF36-2ED932CE13B8}"/>
                </a:ext>
              </a:extLst>
            </p:cNvPr>
            <p:cNvCxnSpPr>
              <a:cxnSpLocks/>
            </p:cNvCxnSpPr>
            <p:nvPr/>
          </p:nvCxnSpPr>
          <p:spPr>
            <a:xfrm flipV="1">
              <a:off x="2878023" y="3208279"/>
              <a:ext cx="995470" cy="266753"/>
            </a:xfrm>
            <a:prstGeom prst="line">
              <a:avLst/>
            </a:prstGeom>
          </p:spPr>
          <p:style>
            <a:lnRef idx="2">
              <a:schemeClr val="dk1"/>
            </a:lnRef>
            <a:fillRef idx="0">
              <a:schemeClr val="dk1"/>
            </a:fillRef>
            <a:effectRef idx="1">
              <a:schemeClr val="dk1"/>
            </a:effectRef>
            <a:fontRef idx="minor">
              <a:schemeClr val="tx1"/>
            </a:fontRef>
          </p:style>
        </p:cxnSp>
        <p:cxnSp>
          <p:nvCxnSpPr>
            <p:cNvPr id="17" name="Straight Connector 16">
              <a:extLst>
                <a:ext uri="{FF2B5EF4-FFF2-40B4-BE49-F238E27FC236}">
                  <a16:creationId xmlns:a16="http://schemas.microsoft.com/office/drawing/2014/main" xmlns="" id="{C65CE598-D6E8-4B22-9AD5-EF0BDE778534}"/>
                </a:ext>
              </a:extLst>
            </p:cNvPr>
            <p:cNvCxnSpPr>
              <a:cxnSpLocks/>
            </p:cNvCxnSpPr>
            <p:nvPr/>
          </p:nvCxnSpPr>
          <p:spPr>
            <a:xfrm flipH="1">
              <a:off x="2567527" y="3928332"/>
              <a:ext cx="1" cy="668526"/>
            </a:xfrm>
            <a:prstGeom prst="line">
              <a:avLst/>
            </a:prstGeom>
          </p:spPr>
          <p:style>
            <a:lnRef idx="2">
              <a:schemeClr val="dk1"/>
            </a:lnRef>
            <a:fillRef idx="0">
              <a:schemeClr val="dk1"/>
            </a:fillRef>
            <a:effectRef idx="1">
              <a:schemeClr val="dk1"/>
            </a:effectRef>
            <a:fontRef idx="minor">
              <a:schemeClr val="tx1"/>
            </a:fontRef>
          </p:style>
        </p:cxnSp>
        <p:cxnSp>
          <p:nvCxnSpPr>
            <p:cNvPr id="18" name="Straight Connector 17">
              <a:extLst>
                <a:ext uri="{FF2B5EF4-FFF2-40B4-BE49-F238E27FC236}">
                  <a16:creationId xmlns:a16="http://schemas.microsoft.com/office/drawing/2014/main" xmlns="" id="{DB822325-3515-4C75-8367-9A0D0EC9209D}"/>
                </a:ext>
              </a:extLst>
            </p:cNvPr>
            <p:cNvCxnSpPr>
              <a:cxnSpLocks/>
            </p:cNvCxnSpPr>
            <p:nvPr/>
          </p:nvCxnSpPr>
          <p:spPr>
            <a:xfrm>
              <a:off x="2667001" y="3945399"/>
              <a:ext cx="43900" cy="548344"/>
            </a:xfrm>
            <a:prstGeom prst="line">
              <a:avLst/>
            </a:prstGeom>
          </p:spPr>
          <p:style>
            <a:lnRef idx="2">
              <a:schemeClr val="dk1"/>
            </a:lnRef>
            <a:fillRef idx="0">
              <a:schemeClr val="dk1"/>
            </a:fillRef>
            <a:effectRef idx="1">
              <a:schemeClr val="dk1"/>
            </a:effectRef>
            <a:fontRef idx="minor">
              <a:schemeClr val="tx1"/>
            </a:fontRef>
          </p:style>
        </p:cxnSp>
        <p:cxnSp>
          <p:nvCxnSpPr>
            <p:cNvPr id="19" name="Straight Connector 18">
              <a:extLst>
                <a:ext uri="{FF2B5EF4-FFF2-40B4-BE49-F238E27FC236}">
                  <a16:creationId xmlns:a16="http://schemas.microsoft.com/office/drawing/2014/main" xmlns="" id="{F11F6CF6-7AF9-457B-8D7C-7B05B75C631E}"/>
                </a:ext>
              </a:extLst>
            </p:cNvPr>
            <p:cNvCxnSpPr>
              <a:cxnSpLocks/>
            </p:cNvCxnSpPr>
            <p:nvPr/>
          </p:nvCxnSpPr>
          <p:spPr>
            <a:xfrm>
              <a:off x="2878023" y="3522156"/>
              <a:ext cx="475785" cy="114627"/>
            </a:xfrm>
            <a:prstGeom prst="line">
              <a:avLst/>
            </a:prstGeom>
          </p:spPr>
          <p:style>
            <a:lnRef idx="2">
              <a:schemeClr val="dk1"/>
            </a:lnRef>
            <a:fillRef idx="0">
              <a:schemeClr val="dk1"/>
            </a:fillRef>
            <a:effectRef idx="1">
              <a:schemeClr val="dk1"/>
            </a:effectRef>
            <a:fontRef idx="minor">
              <a:schemeClr val="tx1"/>
            </a:fontRef>
          </p:style>
        </p:cxnSp>
      </p:grpSp>
      <p:pic>
        <p:nvPicPr>
          <p:cNvPr id="20" name="Picture 19">
            <a:extLst>
              <a:ext uri="{FF2B5EF4-FFF2-40B4-BE49-F238E27FC236}">
                <a16:creationId xmlns:a16="http://schemas.microsoft.com/office/drawing/2014/main" xmlns="" id="{46756A6B-0549-BF47-B24F-5075554BC0FA}"/>
              </a:ext>
            </a:extLst>
          </p:cNvPr>
          <p:cNvPicPr>
            <a:picLocks noChangeAspect="1"/>
          </p:cNvPicPr>
          <p:nvPr/>
        </p:nvPicPr>
        <p:blipFill rotWithShape="1">
          <a:blip r:embed="rId4">
            <a:extLst>
              <a:ext uri="{28A0092B-C50C-407E-A947-70E740481C1C}">
                <a14:useLocalDpi xmlns:a14="http://schemas.microsoft.com/office/drawing/2010/main" val="0"/>
              </a:ext>
            </a:extLst>
          </a:blip>
          <a:srcRect l="-1187" t="35366" r="1454" b="23563"/>
          <a:stretch/>
        </p:blipFill>
        <p:spPr>
          <a:xfrm>
            <a:off x="-35421" y="5131892"/>
            <a:ext cx="6314107" cy="1728863"/>
          </a:xfrm>
          <a:prstGeom prst="rect">
            <a:avLst/>
          </a:prstGeom>
        </p:spPr>
      </p:pic>
      <p:sp>
        <p:nvSpPr>
          <p:cNvPr id="21" name="TextBox 20">
            <a:extLst>
              <a:ext uri="{FF2B5EF4-FFF2-40B4-BE49-F238E27FC236}">
                <a16:creationId xmlns:a16="http://schemas.microsoft.com/office/drawing/2014/main" xmlns="" id="{53685B7A-F374-A74E-927A-8966FBF2A89E}"/>
              </a:ext>
            </a:extLst>
          </p:cNvPr>
          <p:cNvSpPr txBox="1"/>
          <p:nvPr/>
        </p:nvSpPr>
        <p:spPr>
          <a:xfrm>
            <a:off x="0" y="5270109"/>
            <a:ext cx="2499367" cy="40011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000" b="1" dirty="0">
                <a:solidFill>
                  <a:schemeClr val="tx2"/>
                </a:solidFill>
                <a:latin typeface="Calibri" panose="020F0502020204030204" pitchFamily="34" charset="0"/>
                <a:cs typeface="Calibri" panose="020F0502020204030204" pitchFamily="34" charset="0"/>
              </a:rPr>
              <a:t>BIN5 insert assembly</a:t>
            </a:r>
          </a:p>
        </p:txBody>
      </p:sp>
      <p:pic>
        <p:nvPicPr>
          <p:cNvPr id="22" name="Picture 21">
            <a:extLst>
              <a:ext uri="{FF2B5EF4-FFF2-40B4-BE49-F238E27FC236}">
                <a16:creationId xmlns:a16="http://schemas.microsoft.com/office/drawing/2014/main" xmlns="" id="{6215DD2C-8BBA-FC45-912E-1BA49E559430}"/>
              </a:ext>
            </a:extLst>
          </p:cNvPr>
          <p:cNvPicPr>
            <a:picLocks noChangeAspect="1"/>
          </p:cNvPicPr>
          <p:nvPr/>
        </p:nvPicPr>
        <p:blipFill rotWithShape="1">
          <a:blip r:embed="rId5"/>
          <a:srcRect l="3187" t="15425" r="-783" b="15329"/>
          <a:stretch/>
        </p:blipFill>
        <p:spPr>
          <a:xfrm>
            <a:off x="6092686" y="1622260"/>
            <a:ext cx="5759706" cy="3064900"/>
          </a:xfrm>
          <a:prstGeom prst="rect">
            <a:avLst/>
          </a:prstGeom>
        </p:spPr>
      </p:pic>
    </p:spTree>
    <p:extLst>
      <p:ext uri="{BB962C8B-B14F-4D97-AF65-F5344CB8AC3E}">
        <p14:creationId xmlns:p14="http://schemas.microsoft.com/office/powerpoint/2010/main" val="19242769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2"/>
          </p:nvPr>
        </p:nvSpPr>
        <p:spPr>
          <a:xfrm>
            <a:off x="252236" y="83542"/>
            <a:ext cx="11759655" cy="822550"/>
          </a:xfrm>
        </p:spPr>
        <p:txBody>
          <a:bodyPr>
            <a:normAutofit fontScale="85000" lnSpcReduction="20000"/>
          </a:bodyPr>
          <a:lstStyle/>
          <a:p>
            <a:r>
              <a:rPr lang="en-US" dirty="0">
                <a:latin typeface="Arial" panose="020B0604020202020204" pitchFamily="34" charset="0"/>
                <a:cs typeface="Arial" panose="020B0604020202020204" pitchFamily="34" charset="0"/>
              </a:rPr>
              <a:t>Bi-CCT1 and Bi-CCT2 are an integrated element of US MDP’s hybrid dipole magnet development</a:t>
            </a:r>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7</a:t>
            </a:fld>
            <a:endParaRPr lang="en-US"/>
          </a:p>
        </p:txBody>
      </p:sp>
      <p:pic>
        <p:nvPicPr>
          <p:cNvPr id="6" name="Google Shape;125;p29" descr="G:\Shared drives\2212CCT\Bi-CCT1\Winding\ILb_2023Jan\DSC_0198.JPG"/>
          <p:cNvPicPr preferRelativeResize="0"/>
          <p:nvPr/>
        </p:nvPicPr>
        <p:blipFill rotWithShape="1">
          <a:blip r:embed="rId2">
            <a:alphaModFix/>
          </a:blip>
          <a:srcRect/>
          <a:stretch/>
        </p:blipFill>
        <p:spPr>
          <a:xfrm rot="5400000">
            <a:off x="-289419" y="1581523"/>
            <a:ext cx="3231515" cy="2148205"/>
          </a:xfrm>
          <a:prstGeom prst="rect">
            <a:avLst/>
          </a:prstGeom>
          <a:noFill/>
          <a:ln>
            <a:noFill/>
          </a:ln>
        </p:spPr>
      </p:pic>
      <p:graphicFrame>
        <p:nvGraphicFramePr>
          <p:cNvPr id="7" name="Google Shape;146;p30">
            <a:extLst>
              <a:ext uri="{FF2B5EF4-FFF2-40B4-BE49-F238E27FC236}">
                <a16:creationId xmlns:a16="http://schemas.microsoft.com/office/drawing/2014/main" xmlns="" id="{D657CEA5-9C03-4C7F-A838-84ED3A1AB8B1}"/>
              </a:ext>
            </a:extLst>
          </p:cNvPr>
          <p:cNvGraphicFramePr/>
          <p:nvPr>
            <p:extLst/>
          </p:nvPr>
        </p:nvGraphicFramePr>
        <p:xfrm>
          <a:off x="346075" y="4460709"/>
          <a:ext cx="2770800" cy="1870075"/>
        </p:xfrm>
        <a:graphic>
          <a:graphicData uri="http://schemas.openxmlformats.org/drawingml/2006/table">
            <a:tbl>
              <a:tblPr firstRow="1" firstCol="1" bandRow="1">
                <a:noFill/>
              </a:tblPr>
              <a:tblGrid>
                <a:gridCol w="1194050">
                  <a:extLst>
                    <a:ext uri="{9D8B030D-6E8A-4147-A177-3AD203B41FA5}">
                      <a16:colId xmlns:a16="http://schemas.microsoft.com/office/drawing/2014/main" xmlns="" val="20000"/>
                    </a:ext>
                  </a:extLst>
                </a:gridCol>
                <a:gridCol w="788375">
                  <a:extLst>
                    <a:ext uri="{9D8B030D-6E8A-4147-A177-3AD203B41FA5}">
                      <a16:colId xmlns:a16="http://schemas.microsoft.com/office/drawing/2014/main" xmlns="" val="20001"/>
                    </a:ext>
                  </a:extLst>
                </a:gridCol>
                <a:gridCol w="788375">
                  <a:extLst>
                    <a:ext uri="{9D8B030D-6E8A-4147-A177-3AD203B41FA5}">
                      <a16:colId xmlns:a16="http://schemas.microsoft.com/office/drawing/2014/main" xmlns="" val="20002"/>
                    </a:ext>
                  </a:extLst>
                </a:gridCol>
              </a:tblGrid>
              <a:tr h="215900">
                <a:tc>
                  <a:txBody>
                    <a:bodyPr/>
                    <a:lstStyle/>
                    <a:p>
                      <a:pPr marL="0" marR="0" lvl="0" indent="0" algn="ctr" rtl="0">
                        <a:lnSpc>
                          <a:spcPct val="107000"/>
                        </a:lnSpc>
                        <a:spcBef>
                          <a:spcPts val="0"/>
                        </a:spcBef>
                        <a:spcAft>
                          <a:spcPts val="0"/>
                        </a:spcAft>
                        <a:buNone/>
                      </a:pPr>
                      <a:r>
                        <a:rPr lang="en-US" sz="1100" u="none" strike="noStrike" cap="none"/>
                        <a:t>Mandrel </a:t>
                      </a:r>
                      <a:endParaRPr sz="1100" u="none" strike="noStrike" cap="none">
                        <a:latin typeface="Calibri"/>
                        <a:ea typeface="Calibri"/>
                        <a:cs typeface="Calibri"/>
                        <a:sym typeface="Calibri"/>
                      </a:endParaRPr>
                    </a:p>
                  </a:txBody>
                  <a:tcPr marL="68575" marR="68575" marT="0" marB="0" anchor="ctr"/>
                </a:tc>
                <a:tc>
                  <a:txBody>
                    <a:bodyPr/>
                    <a:lstStyle/>
                    <a:p>
                      <a:pPr marL="0" marR="0" lvl="0" indent="0" algn="l" rtl="0">
                        <a:lnSpc>
                          <a:spcPct val="107000"/>
                        </a:lnSpc>
                        <a:spcBef>
                          <a:spcPts val="0"/>
                        </a:spcBef>
                        <a:spcAft>
                          <a:spcPts val="0"/>
                        </a:spcAft>
                        <a:buNone/>
                      </a:pPr>
                      <a:r>
                        <a:rPr lang="en-US" sz="1100" u="none" strike="noStrike" cap="none">
                          <a:latin typeface="Calibri"/>
                          <a:ea typeface="Calibri"/>
                          <a:cs typeface="Calibri"/>
                          <a:sym typeface="Calibri"/>
                        </a:rPr>
                        <a:t>IL (Inner Layer)</a:t>
                      </a:r>
                      <a:endParaRPr sz="1100" u="none" strike="noStrike" cap="none">
                        <a:latin typeface="Calibri"/>
                        <a:ea typeface="Calibri"/>
                        <a:cs typeface="Calibri"/>
                        <a:sym typeface="Calibri"/>
                      </a:endParaRPr>
                    </a:p>
                  </a:txBody>
                  <a:tcPr marL="68575" marR="68575" marT="0" marB="0" anchor="ctr"/>
                </a:tc>
                <a:tc>
                  <a:txBody>
                    <a:bodyPr/>
                    <a:lstStyle/>
                    <a:p>
                      <a:pPr marL="0" marR="0" lvl="0" indent="0" algn="l" rtl="0">
                        <a:lnSpc>
                          <a:spcPct val="107000"/>
                        </a:lnSpc>
                        <a:spcBef>
                          <a:spcPts val="0"/>
                        </a:spcBef>
                        <a:spcAft>
                          <a:spcPts val="0"/>
                        </a:spcAft>
                        <a:buClr>
                          <a:srgbClr val="000000"/>
                        </a:buClr>
                        <a:buSzPts val="1100"/>
                        <a:buFont typeface="Arial"/>
                        <a:buNone/>
                      </a:pPr>
                      <a:r>
                        <a:rPr lang="en-US" sz="1100" u="none" strike="noStrike" cap="none">
                          <a:latin typeface="Calibri"/>
                          <a:ea typeface="Calibri"/>
                          <a:cs typeface="Calibri"/>
                          <a:sym typeface="Calibri"/>
                        </a:rPr>
                        <a:t>OL (Outer Layer)</a:t>
                      </a:r>
                      <a:endParaRPr sz="1100" u="none" strike="noStrike" cap="none">
                        <a:latin typeface="Calibri"/>
                        <a:ea typeface="Calibri"/>
                        <a:cs typeface="Calibri"/>
                        <a:sym typeface="Calibri"/>
                      </a:endParaRPr>
                    </a:p>
                  </a:txBody>
                  <a:tcPr marL="68575" marR="68575" marT="0" marB="0" anchor="ctr"/>
                </a:tc>
                <a:extLst>
                  <a:ext uri="{0D108BD9-81ED-4DB2-BD59-A6C34878D82A}">
                    <a16:rowId xmlns:a16="http://schemas.microsoft.com/office/drawing/2014/main" xmlns="" val="10000"/>
                  </a:ext>
                </a:extLst>
              </a:tr>
              <a:tr h="647700">
                <a:tc>
                  <a:txBody>
                    <a:bodyPr/>
                    <a:lstStyle/>
                    <a:p>
                      <a:pPr marL="0" marR="0" lvl="0" indent="0" algn="ctr" rtl="0">
                        <a:lnSpc>
                          <a:spcPct val="107000"/>
                        </a:lnSpc>
                        <a:spcBef>
                          <a:spcPts val="0"/>
                        </a:spcBef>
                        <a:spcAft>
                          <a:spcPts val="0"/>
                        </a:spcAft>
                        <a:buNone/>
                      </a:pPr>
                      <a:r>
                        <a:rPr lang="en-US" sz="1100" u="none" strike="noStrike" cap="none"/>
                        <a:t>Material</a:t>
                      </a:r>
                      <a:endParaRPr sz="11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7000"/>
                        </a:lnSpc>
                        <a:spcBef>
                          <a:spcPts val="0"/>
                        </a:spcBef>
                        <a:spcAft>
                          <a:spcPts val="0"/>
                        </a:spcAft>
                        <a:buNone/>
                      </a:pPr>
                      <a:r>
                        <a:rPr lang="en-US" sz="1100" u="none" strike="noStrike" cap="none"/>
                        <a:t>Aluminum Bronze 954</a:t>
                      </a:r>
                      <a:endParaRPr sz="11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7000"/>
                        </a:lnSpc>
                        <a:spcBef>
                          <a:spcPts val="0"/>
                        </a:spcBef>
                        <a:spcAft>
                          <a:spcPts val="0"/>
                        </a:spcAft>
                        <a:buClr>
                          <a:srgbClr val="000000"/>
                        </a:buClr>
                        <a:buSzPts val="1100"/>
                        <a:buFont typeface="Arial"/>
                        <a:buNone/>
                      </a:pPr>
                      <a:r>
                        <a:rPr lang="en-US" sz="1100" u="none" strike="noStrike" cap="none"/>
                        <a:t>Aluminum Bronze 954</a:t>
                      </a:r>
                      <a:endParaRPr sz="1100" u="none" strike="noStrike" cap="none">
                        <a:latin typeface="Calibri"/>
                        <a:ea typeface="Calibri"/>
                        <a:cs typeface="Calibri"/>
                        <a:sym typeface="Calibri"/>
                      </a:endParaRPr>
                    </a:p>
                  </a:txBody>
                  <a:tcPr marL="68575" marR="68575" marT="0" marB="0" anchor="ctr"/>
                </a:tc>
                <a:extLst>
                  <a:ext uri="{0D108BD9-81ED-4DB2-BD59-A6C34878D82A}">
                    <a16:rowId xmlns:a16="http://schemas.microsoft.com/office/drawing/2014/main" xmlns="" val="10001"/>
                  </a:ext>
                </a:extLst>
              </a:tr>
              <a:tr h="215900">
                <a:tc>
                  <a:txBody>
                    <a:bodyPr/>
                    <a:lstStyle/>
                    <a:p>
                      <a:pPr marL="0" marR="0" lvl="0" indent="0" algn="ctr" rtl="0">
                        <a:lnSpc>
                          <a:spcPct val="107000"/>
                        </a:lnSpc>
                        <a:spcBef>
                          <a:spcPts val="0"/>
                        </a:spcBef>
                        <a:spcAft>
                          <a:spcPts val="0"/>
                        </a:spcAft>
                        <a:buNone/>
                      </a:pPr>
                      <a:r>
                        <a:rPr lang="en-US" sz="1100" u="none" strike="noStrike" cap="none"/>
                        <a:t>Mandrel ID (mm)</a:t>
                      </a:r>
                      <a:endParaRPr sz="11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7000"/>
                        </a:lnSpc>
                        <a:spcBef>
                          <a:spcPts val="0"/>
                        </a:spcBef>
                        <a:spcAft>
                          <a:spcPts val="0"/>
                        </a:spcAft>
                        <a:buNone/>
                      </a:pPr>
                      <a:r>
                        <a:rPr lang="en-US" sz="1100" u="none" strike="noStrike" cap="none"/>
                        <a:t>40</a:t>
                      </a:r>
                      <a:endParaRPr sz="11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7000"/>
                        </a:lnSpc>
                        <a:spcBef>
                          <a:spcPts val="0"/>
                        </a:spcBef>
                        <a:spcAft>
                          <a:spcPts val="0"/>
                        </a:spcAft>
                        <a:buNone/>
                      </a:pPr>
                      <a:r>
                        <a:rPr lang="en-US" sz="1100" u="none" strike="noStrike" cap="none">
                          <a:latin typeface="Calibri"/>
                          <a:ea typeface="Calibri"/>
                          <a:cs typeface="Calibri"/>
                          <a:sym typeface="Calibri"/>
                        </a:rPr>
                        <a:t>70</a:t>
                      </a:r>
                      <a:endParaRPr/>
                    </a:p>
                  </a:txBody>
                  <a:tcPr marL="68575" marR="68575" marT="0" marB="0" anchor="ctr"/>
                </a:tc>
                <a:extLst>
                  <a:ext uri="{0D108BD9-81ED-4DB2-BD59-A6C34878D82A}">
                    <a16:rowId xmlns:a16="http://schemas.microsoft.com/office/drawing/2014/main" xmlns="" val="10002"/>
                  </a:ext>
                </a:extLst>
              </a:tr>
              <a:tr h="215900">
                <a:tc>
                  <a:txBody>
                    <a:bodyPr/>
                    <a:lstStyle/>
                    <a:p>
                      <a:pPr marL="0" marR="0" lvl="0" indent="0" algn="ctr" rtl="0">
                        <a:lnSpc>
                          <a:spcPct val="107000"/>
                        </a:lnSpc>
                        <a:spcBef>
                          <a:spcPts val="0"/>
                        </a:spcBef>
                        <a:spcAft>
                          <a:spcPts val="0"/>
                        </a:spcAft>
                        <a:buNone/>
                      </a:pPr>
                      <a:r>
                        <a:rPr lang="en-US" sz="1100" u="none" strike="noStrike" cap="none"/>
                        <a:t>Mandrel OD (mm)</a:t>
                      </a:r>
                      <a:endParaRPr sz="11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7000"/>
                        </a:lnSpc>
                        <a:spcBef>
                          <a:spcPts val="0"/>
                        </a:spcBef>
                        <a:spcAft>
                          <a:spcPts val="0"/>
                        </a:spcAft>
                        <a:buNone/>
                      </a:pPr>
                      <a:r>
                        <a:rPr lang="en-US" sz="1100" u="none" strike="noStrike" cap="none"/>
                        <a:t>66.2</a:t>
                      </a:r>
                      <a:endParaRPr sz="11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7000"/>
                        </a:lnSpc>
                        <a:spcBef>
                          <a:spcPts val="0"/>
                        </a:spcBef>
                        <a:spcAft>
                          <a:spcPts val="0"/>
                        </a:spcAft>
                        <a:buNone/>
                      </a:pPr>
                      <a:r>
                        <a:rPr lang="en-US" sz="1100" u="none" strike="noStrike" cap="none">
                          <a:latin typeface="Calibri"/>
                          <a:ea typeface="Calibri"/>
                          <a:cs typeface="Calibri"/>
                          <a:sym typeface="Calibri"/>
                        </a:rPr>
                        <a:t>96.2</a:t>
                      </a:r>
                      <a:endParaRPr/>
                    </a:p>
                  </a:txBody>
                  <a:tcPr marL="68575" marR="68575" marT="0" marB="0" anchor="ctr"/>
                </a:tc>
                <a:extLst>
                  <a:ext uri="{0D108BD9-81ED-4DB2-BD59-A6C34878D82A}">
                    <a16:rowId xmlns:a16="http://schemas.microsoft.com/office/drawing/2014/main" xmlns="" val="10003"/>
                  </a:ext>
                </a:extLst>
              </a:tr>
              <a:tr h="431800">
                <a:tc>
                  <a:txBody>
                    <a:bodyPr/>
                    <a:lstStyle/>
                    <a:p>
                      <a:pPr marL="0" marR="0" lvl="0" indent="0" algn="ctr" rtl="0">
                        <a:lnSpc>
                          <a:spcPct val="107000"/>
                        </a:lnSpc>
                        <a:spcBef>
                          <a:spcPts val="0"/>
                        </a:spcBef>
                        <a:spcAft>
                          <a:spcPts val="0"/>
                        </a:spcAft>
                        <a:buNone/>
                      </a:pPr>
                      <a:r>
                        <a:rPr lang="en-US" sz="1100" u="none" strike="noStrike" cap="none"/>
                        <a:t>Mandrel length (mm)</a:t>
                      </a:r>
                      <a:endParaRPr sz="11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7000"/>
                        </a:lnSpc>
                        <a:spcBef>
                          <a:spcPts val="0"/>
                        </a:spcBef>
                        <a:spcAft>
                          <a:spcPts val="0"/>
                        </a:spcAft>
                        <a:buNone/>
                      </a:pPr>
                      <a:r>
                        <a:rPr lang="en-US" sz="1100" u="none" strike="noStrike" cap="none"/>
                        <a:t>850</a:t>
                      </a:r>
                      <a:endParaRPr sz="11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7000"/>
                        </a:lnSpc>
                        <a:spcBef>
                          <a:spcPts val="0"/>
                        </a:spcBef>
                        <a:spcAft>
                          <a:spcPts val="0"/>
                        </a:spcAft>
                        <a:buClr>
                          <a:srgbClr val="000000"/>
                        </a:buClr>
                        <a:buSzPts val="1100"/>
                        <a:buFont typeface="Arial"/>
                        <a:buNone/>
                      </a:pPr>
                      <a:r>
                        <a:rPr lang="en-US" sz="1100" u="none" strike="noStrike" cap="none" dirty="0"/>
                        <a:t>850</a:t>
                      </a:r>
                      <a:endParaRPr sz="1100" u="none" strike="noStrike" cap="none" dirty="0">
                        <a:latin typeface="Calibri"/>
                        <a:ea typeface="Calibri"/>
                        <a:cs typeface="Calibri"/>
                        <a:sym typeface="Calibri"/>
                      </a:endParaRPr>
                    </a:p>
                  </a:txBody>
                  <a:tcPr marL="68575" marR="68575" marT="0" marB="0" anchor="ctr"/>
                </a:tc>
                <a:extLst>
                  <a:ext uri="{0D108BD9-81ED-4DB2-BD59-A6C34878D82A}">
                    <a16:rowId xmlns:a16="http://schemas.microsoft.com/office/drawing/2014/main" xmlns="" val="10004"/>
                  </a:ext>
                </a:extLst>
              </a:tr>
            </a:tbl>
          </a:graphicData>
        </a:graphic>
      </p:graphicFrame>
      <p:sp>
        <p:nvSpPr>
          <p:cNvPr id="11" name="TextBox 10">
            <a:extLst>
              <a:ext uri="{FF2B5EF4-FFF2-40B4-BE49-F238E27FC236}">
                <a16:creationId xmlns:a16="http://schemas.microsoft.com/office/drawing/2014/main" xmlns="" id="{00C0F65E-F43D-41B0-ACDC-53A7AF81718F}"/>
              </a:ext>
            </a:extLst>
          </p:cNvPr>
          <p:cNvSpPr txBox="1"/>
          <p:nvPr/>
        </p:nvSpPr>
        <p:spPr>
          <a:xfrm>
            <a:off x="2497475" y="1297629"/>
            <a:ext cx="2749727" cy="1077218"/>
          </a:xfrm>
          <a:prstGeom prst="rect">
            <a:avLst/>
          </a:prstGeom>
          <a:noFill/>
        </p:spPr>
        <p:txBody>
          <a:bodyPr wrap="none" rtlCol="0">
            <a:spAutoFit/>
          </a:bodyPr>
          <a:lstStyle/>
          <a:p>
            <a:pPr algn="ctr"/>
            <a:r>
              <a:rPr lang="en-US" sz="1600" b="1" dirty="0"/>
              <a:t>Three coils fabricated</a:t>
            </a:r>
          </a:p>
          <a:p>
            <a:pPr algn="ctr"/>
            <a:endParaRPr lang="en-US" sz="1600" b="1" dirty="0"/>
          </a:p>
          <a:p>
            <a:pPr algn="ctr"/>
            <a:r>
              <a:rPr lang="en-US" sz="1600" b="1" dirty="0"/>
              <a:t>Heat </a:t>
            </a:r>
            <a:r>
              <a:rPr lang="en-US" sz="1600" b="1" dirty="0" err="1"/>
              <a:t>treatment@NHMFL’s</a:t>
            </a:r>
            <a:r>
              <a:rPr lang="en-US" sz="1600" b="1" dirty="0"/>
              <a:t> </a:t>
            </a:r>
          </a:p>
          <a:p>
            <a:pPr algn="ctr"/>
            <a:r>
              <a:rPr lang="en-US" sz="1600" b="1" dirty="0"/>
              <a:t>RENEGADE furnace</a:t>
            </a:r>
          </a:p>
        </p:txBody>
      </p:sp>
      <p:pic>
        <p:nvPicPr>
          <p:cNvPr id="17" name="Google Shape;251;p36">
            <a:extLst>
              <a:ext uri="{FF2B5EF4-FFF2-40B4-BE49-F238E27FC236}">
                <a16:creationId xmlns:a16="http://schemas.microsoft.com/office/drawing/2014/main" xmlns="" id="{96ABADBD-5C80-A64C-813F-6003B161DC30}"/>
              </a:ext>
            </a:extLst>
          </p:cNvPr>
          <p:cNvPicPr preferRelativeResize="0"/>
          <p:nvPr/>
        </p:nvPicPr>
        <p:blipFill rotWithShape="1">
          <a:blip r:embed="rId3">
            <a:alphaModFix/>
          </a:blip>
          <a:srcRect/>
          <a:stretch/>
        </p:blipFill>
        <p:spPr>
          <a:xfrm>
            <a:off x="7539933" y="1996704"/>
            <a:ext cx="3994721" cy="2899399"/>
          </a:xfrm>
          <a:prstGeom prst="rect">
            <a:avLst/>
          </a:prstGeom>
          <a:noFill/>
          <a:ln>
            <a:noFill/>
          </a:ln>
        </p:spPr>
      </p:pic>
      <p:pic>
        <p:nvPicPr>
          <p:cNvPr id="14" name="Google Shape;155;p30">
            <a:extLst>
              <a:ext uri="{FF2B5EF4-FFF2-40B4-BE49-F238E27FC236}">
                <a16:creationId xmlns:a16="http://schemas.microsoft.com/office/drawing/2014/main" xmlns="" id="{2B4BF9BF-54F3-46AA-8B56-FD8392560DEA}"/>
              </a:ext>
            </a:extLst>
          </p:cNvPr>
          <p:cNvPicPr preferRelativeResize="0"/>
          <p:nvPr/>
        </p:nvPicPr>
        <p:blipFill rotWithShape="1">
          <a:blip r:embed="rId4">
            <a:alphaModFix/>
          </a:blip>
          <a:srcRect/>
          <a:stretch/>
        </p:blipFill>
        <p:spPr>
          <a:xfrm>
            <a:off x="3192525" y="2535025"/>
            <a:ext cx="4128333" cy="2998985"/>
          </a:xfrm>
          <a:prstGeom prst="rect">
            <a:avLst/>
          </a:prstGeom>
          <a:noFill/>
          <a:ln>
            <a:noFill/>
          </a:ln>
        </p:spPr>
      </p:pic>
      <p:sp>
        <p:nvSpPr>
          <p:cNvPr id="18" name="Rectangle 17">
            <a:extLst>
              <a:ext uri="{FF2B5EF4-FFF2-40B4-BE49-F238E27FC236}">
                <a16:creationId xmlns:a16="http://schemas.microsoft.com/office/drawing/2014/main" xmlns="" id="{E5F855C6-A5FC-E24D-A650-73B357C6D8AF}"/>
              </a:ext>
            </a:extLst>
          </p:cNvPr>
          <p:cNvSpPr/>
          <p:nvPr/>
        </p:nvSpPr>
        <p:spPr>
          <a:xfrm>
            <a:off x="127000" y="1039867"/>
            <a:ext cx="7193858" cy="5628944"/>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xmlns="" id="{5B005899-AED9-6241-8FC4-440871F72DAA}"/>
              </a:ext>
            </a:extLst>
          </p:cNvPr>
          <p:cNvSpPr txBox="1"/>
          <p:nvPr/>
        </p:nvSpPr>
        <p:spPr>
          <a:xfrm>
            <a:off x="5256691" y="1112963"/>
            <a:ext cx="1069524" cy="369332"/>
          </a:xfrm>
          <a:prstGeom prst="rect">
            <a:avLst/>
          </a:prstGeom>
          <a:solidFill>
            <a:schemeClr val="accent2">
              <a:lumMod val="40000"/>
              <a:lumOff val="60000"/>
            </a:schemeClr>
          </a:solidFill>
        </p:spPr>
        <p:txBody>
          <a:bodyPr wrap="none" rtlCol="0">
            <a:spAutoFit/>
          </a:bodyPr>
          <a:lstStyle/>
          <a:p>
            <a:r>
              <a:rPr lang="en-US" dirty="0"/>
              <a:t>Bi-CCT1</a:t>
            </a:r>
          </a:p>
        </p:txBody>
      </p:sp>
      <p:sp>
        <p:nvSpPr>
          <p:cNvPr id="20" name="TextBox 19">
            <a:extLst>
              <a:ext uri="{FF2B5EF4-FFF2-40B4-BE49-F238E27FC236}">
                <a16:creationId xmlns:a16="http://schemas.microsoft.com/office/drawing/2014/main" xmlns="" id="{F50D1229-D639-E64E-ADD4-A21AA543D54A}"/>
              </a:ext>
            </a:extLst>
          </p:cNvPr>
          <p:cNvSpPr txBox="1"/>
          <p:nvPr/>
        </p:nvSpPr>
        <p:spPr>
          <a:xfrm>
            <a:off x="4396442" y="2388249"/>
            <a:ext cx="1980029" cy="369332"/>
          </a:xfrm>
          <a:prstGeom prst="rect">
            <a:avLst/>
          </a:prstGeom>
          <a:solidFill>
            <a:schemeClr val="accent6">
              <a:lumMod val="40000"/>
              <a:lumOff val="60000"/>
            </a:schemeClr>
          </a:solidFill>
        </p:spPr>
        <p:txBody>
          <a:bodyPr wrap="none" rtlCol="0">
            <a:spAutoFit/>
          </a:bodyPr>
          <a:lstStyle/>
          <a:p>
            <a:r>
              <a:rPr lang="en-US" dirty="0"/>
              <a:t>Bi-CCT1 in CCT6</a:t>
            </a:r>
          </a:p>
        </p:txBody>
      </p:sp>
      <p:sp>
        <p:nvSpPr>
          <p:cNvPr id="21" name="TextBox 20">
            <a:extLst>
              <a:ext uri="{FF2B5EF4-FFF2-40B4-BE49-F238E27FC236}">
                <a16:creationId xmlns:a16="http://schemas.microsoft.com/office/drawing/2014/main" xmlns="" id="{05AB4DFF-86A3-BE45-BDEF-824EA50550A7}"/>
              </a:ext>
            </a:extLst>
          </p:cNvPr>
          <p:cNvSpPr txBox="1"/>
          <p:nvPr/>
        </p:nvSpPr>
        <p:spPr>
          <a:xfrm>
            <a:off x="8547278" y="1651572"/>
            <a:ext cx="1980029" cy="369332"/>
          </a:xfrm>
          <a:prstGeom prst="rect">
            <a:avLst/>
          </a:prstGeom>
          <a:solidFill>
            <a:schemeClr val="accent6">
              <a:lumMod val="40000"/>
              <a:lumOff val="60000"/>
            </a:schemeClr>
          </a:solidFill>
        </p:spPr>
        <p:txBody>
          <a:bodyPr wrap="none" rtlCol="0">
            <a:spAutoFit/>
          </a:bodyPr>
          <a:lstStyle/>
          <a:p>
            <a:r>
              <a:rPr lang="en-US" dirty="0"/>
              <a:t>Bi-CCT2 in CCT6</a:t>
            </a:r>
          </a:p>
        </p:txBody>
      </p:sp>
      <p:sp>
        <p:nvSpPr>
          <p:cNvPr id="15" name="Text Placeholder 1">
            <a:extLst>
              <a:ext uri="{FF2B5EF4-FFF2-40B4-BE49-F238E27FC236}">
                <a16:creationId xmlns:a16="http://schemas.microsoft.com/office/drawing/2014/main" xmlns="" id="{83772C30-A2CB-5847-B0CA-421D29B686DF}"/>
              </a:ext>
            </a:extLst>
          </p:cNvPr>
          <p:cNvSpPr>
            <a:spLocks noGrp="1"/>
          </p:cNvSpPr>
          <p:nvPr>
            <p:ph type="body" idx="1"/>
          </p:nvPr>
        </p:nvSpPr>
        <p:spPr>
          <a:xfrm>
            <a:off x="2532436" y="5056281"/>
            <a:ext cx="5007497" cy="2923927"/>
          </a:xfrm>
        </p:spPr>
        <p:txBody>
          <a:bodyPr>
            <a:normAutofit/>
          </a:bodyPr>
          <a:lstStyle/>
          <a:p>
            <a:endParaRPr lang="en-US" sz="1600" dirty="0"/>
          </a:p>
          <a:p>
            <a:pPr lvl="1"/>
            <a:r>
              <a:rPr lang="en-US" sz="1600" b="1" dirty="0"/>
              <a:t>BiCCT1</a:t>
            </a:r>
          </a:p>
          <a:p>
            <a:pPr lvl="2"/>
            <a:r>
              <a:rPr lang="en-US" sz="1600" dirty="0"/>
              <a:t>Target: ~5 T in 40 mm aperture</a:t>
            </a:r>
          </a:p>
          <a:p>
            <a:pPr lvl="2"/>
            <a:r>
              <a:rPr lang="en-US" sz="1600" dirty="0"/>
              <a:t>Coils wound and ready for reaction</a:t>
            </a:r>
          </a:p>
          <a:p>
            <a:endParaRPr lang="en-US" sz="1600" dirty="0"/>
          </a:p>
          <a:p>
            <a:pPr marL="571500" lvl="1" indent="0">
              <a:buNone/>
            </a:pPr>
            <a:endParaRPr lang="en-US" sz="1600" dirty="0"/>
          </a:p>
        </p:txBody>
      </p:sp>
      <p:sp>
        <p:nvSpPr>
          <p:cNvPr id="16" name="Text Placeholder 1">
            <a:extLst>
              <a:ext uri="{FF2B5EF4-FFF2-40B4-BE49-F238E27FC236}">
                <a16:creationId xmlns:a16="http://schemas.microsoft.com/office/drawing/2014/main" xmlns="" id="{0278F1C6-989C-4B42-8A18-DF1EC1F53F15}"/>
              </a:ext>
            </a:extLst>
          </p:cNvPr>
          <p:cNvSpPr txBox="1">
            <a:spLocks/>
          </p:cNvSpPr>
          <p:nvPr/>
        </p:nvSpPr>
        <p:spPr>
          <a:xfrm>
            <a:off x="7105139" y="4929297"/>
            <a:ext cx="5007497" cy="2923927"/>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2"/>
              </a:buClr>
              <a:buSzPts val="1800"/>
              <a:buFont typeface="Arial"/>
              <a:buChar char="•"/>
              <a:defRPr sz="2400" b="0" i="0" u="none" strike="noStrike" cap="none">
                <a:solidFill>
                  <a:schemeClr val="dk2"/>
                </a:solidFill>
                <a:latin typeface="Arial"/>
                <a:ea typeface="Arial"/>
                <a:cs typeface="Arial"/>
                <a:sym typeface="Arial"/>
              </a:defRPr>
            </a:lvl1pPr>
            <a:lvl2pPr marL="914400" marR="0" lvl="1" indent="-342900" algn="l" rtl="0">
              <a:lnSpc>
                <a:spcPct val="100000"/>
              </a:lnSpc>
              <a:spcBef>
                <a:spcPts val="360"/>
              </a:spcBef>
              <a:spcAft>
                <a:spcPts val="0"/>
              </a:spcAft>
              <a:buClr>
                <a:srgbClr val="1F497D"/>
              </a:buClr>
              <a:buSzPts val="1800"/>
              <a:buFont typeface="Courier New"/>
              <a:buChar char="o"/>
              <a:defRPr sz="2000" b="0" i="0" u="none" strike="noStrike" cap="none">
                <a:solidFill>
                  <a:srgbClr val="1F497D"/>
                </a:solidFill>
                <a:latin typeface="Arial"/>
                <a:ea typeface="Arial"/>
                <a:cs typeface="Arial"/>
                <a:sym typeface="Arial"/>
              </a:defRPr>
            </a:lvl2pPr>
            <a:lvl3pPr marL="1371600" marR="0" lvl="2" indent="-342900" algn="l" rtl="0">
              <a:lnSpc>
                <a:spcPct val="100000"/>
              </a:lnSpc>
              <a:spcBef>
                <a:spcPts val="360"/>
              </a:spcBef>
              <a:spcAft>
                <a:spcPts val="0"/>
              </a:spcAft>
              <a:buClr>
                <a:srgbClr val="1F497D"/>
              </a:buClr>
              <a:buSzPts val="1800"/>
              <a:buFont typeface="Arial"/>
              <a:buChar char="•"/>
              <a:defRPr sz="2000" b="0" i="0" u="none" strike="noStrike" cap="none">
                <a:solidFill>
                  <a:srgbClr val="1F497D"/>
                </a:solidFill>
                <a:latin typeface="Arial"/>
                <a:ea typeface="Arial"/>
                <a:cs typeface="Arial"/>
                <a:sym typeface="Arial"/>
              </a:defRPr>
            </a:lvl3pPr>
            <a:lvl4pPr marL="1828800" marR="0" lvl="3" indent="-342900" algn="l" rtl="0">
              <a:lnSpc>
                <a:spcPct val="100000"/>
              </a:lnSpc>
              <a:spcBef>
                <a:spcPts val="360"/>
              </a:spcBef>
              <a:spcAft>
                <a:spcPts val="0"/>
              </a:spcAft>
              <a:buClr>
                <a:srgbClr val="1F497D"/>
              </a:buClr>
              <a:buSzPts val="1800"/>
              <a:buFont typeface="Arial"/>
              <a:buChar char="–"/>
              <a:defRPr sz="2000" b="0" i="0" u="none" strike="noStrike" cap="none">
                <a:solidFill>
                  <a:srgbClr val="1F497D"/>
                </a:solidFill>
                <a:latin typeface="Arial"/>
                <a:ea typeface="Arial"/>
                <a:cs typeface="Arial"/>
                <a:sym typeface="Arial"/>
              </a:defRPr>
            </a:lvl4pPr>
            <a:lvl5pPr marL="2286000" marR="0" lvl="4" indent="-342900" algn="l" rtl="0">
              <a:lnSpc>
                <a:spcPct val="100000"/>
              </a:lnSpc>
              <a:spcBef>
                <a:spcPts val="360"/>
              </a:spcBef>
              <a:spcAft>
                <a:spcPts val="0"/>
              </a:spcAft>
              <a:buClr>
                <a:srgbClr val="1F497D"/>
              </a:buClr>
              <a:buSzPts val="1800"/>
              <a:buFont typeface="Arial"/>
              <a:buChar char="»"/>
              <a:defRPr sz="2000" b="0" i="0" u="none" strike="noStrike" cap="none">
                <a:solidFill>
                  <a:srgbClr val="1F497D"/>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9pPr>
          </a:lstStyle>
          <a:p>
            <a:pPr lvl="1"/>
            <a:r>
              <a:rPr lang="en-US" sz="1600" b="1" dirty="0"/>
              <a:t>BiCCT2</a:t>
            </a:r>
          </a:p>
          <a:p>
            <a:pPr lvl="2"/>
            <a:r>
              <a:rPr lang="en-US" sz="1600" dirty="0"/>
              <a:t>Target: ~7 T in 40 mm aperture</a:t>
            </a:r>
          </a:p>
          <a:p>
            <a:pPr lvl="2"/>
            <a:r>
              <a:rPr lang="en-US" sz="1600" dirty="0"/>
              <a:t>Cable fabricated.</a:t>
            </a:r>
          </a:p>
          <a:p>
            <a:pPr lvl="2"/>
            <a:r>
              <a:rPr lang="en-US" sz="1600" dirty="0"/>
              <a:t>Winding test in progress</a:t>
            </a:r>
          </a:p>
          <a:p>
            <a:endParaRPr lang="en-US" sz="1600" dirty="0"/>
          </a:p>
          <a:p>
            <a:pPr marL="571500" lvl="1" indent="0">
              <a:buFont typeface="Courier New"/>
              <a:buNone/>
            </a:pPr>
            <a:endParaRPr lang="en-US" sz="1600" dirty="0"/>
          </a:p>
        </p:txBody>
      </p:sp>
    </p:spTree>
    <p:extLst>
      <p:ext uri="{BB962C8B-B14F-4D97-AF65-F5344CB8AC3E}">
        <p14:creationId xmlns:p14="http://schemas.microsoft.com/office/powerpoint/2010/main" val="169770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2"/>
          </p:nvPr>
        </p:nvSpPr>
        <p:spPr/>
        <p:txBody>
          <a:bodyPr>
            <a:normAutofit fontScale="92500" lnSpcReduction="10000"/>
          </a:bodyPr>
          <a:lstStyle/>
          <a:p>
            <a:r>
              <a:rPr lang="en-US" dirty="0" smtClean="0"/>
              <a:t>CPRD conductor request</a:t>
            </a:r>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8</a:t>
            </a:fld>
            <a:endParaRPr lang="en-US"/>
          </a:p>
        </p:txBody>
      </p:sp>
      <p:sp>
        <p:nvSpPr>
          <p:cNvPr id="5" name="Rectangle 1"/>
          <p:cNvSpPr>
            <a:spLocks noGrp="1" noChangeArrowheads="1"/>
          </p:cNvSpPr>
          <p:nvPr>
            <p:ph type="body" idx="1"/>
          </p:nvPr>
        </p:nvSpPr>
        <p:spPr bwMode="auto">
          <a:xfrm flipH="1">
            <a:off x="1562100" y="1143000"/>
            <a:ext cx="9067800" cy="500136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222222"/>
                </a:solidFill>
                <a:effectLst/>
                <a:latin typeface="Calibri" panose="020F0502020204030204" pitchFamily="34" charset="0"/>
                <a:cs typeface="Calibri" panose="020F0502020204030204" pitchFamily="34" charset="0"/>
              </a:rPr>
              <a:t>On Thu, Jan 23, 2025 at 7:02 PM Ian Pong &lt;</a:t>
            </a:r>
            <a:r>
              <a:rPr kumimoji="0" lang="en-US" altLang="en-US" sz="1100" b="0" i="0" u="none" strike="noStrike" cap="none" normalizeH="0" baseline="0" dirty="0" smtClean="0">
                <a:ln>
                  <a:noFill/>
                </a:ln>
                <a:solidFill>
                  <a:srgbClr val="1155CC"/>
                </a:solidFill>
                <a:effectLst/>
                <a:latin typeface="Calibri" panose="020F0502020204030204" pitchFamily="34" charset="0"/>
                <a:cs typeface="Calibri" panose="020F0502020204030204" pitchFamily="34" charset="0"/>
                <a:hlinkClick r:id="rId2"/>
              </a:rPr>
              <a:t>ipong@lbl.gov</a:t>
            </a:r>
            <a:r>
              <a:rPr kumimoji="0" lang="en-US" altLang="en-US" sz="1100" b="0" i="0" u="none" strike="noStrike" cap="none" normalizeH="0" baseline="0" dirty="0" smtClean="0">
                <a:ln>
                  <a:noFill/>
                </a:ln>
                <a:solidFill>
                  <a:srgbClr val="222222"/>
                </a:solidFill>
                <a:effectLst/>
                <a:latin typeface="Calibri" panose="020F0502020204030204" pitchFamily="34" charset="0"/>
                <a:cs typeface="Calibri" panose="020F0502020204030204" pitchFamily="34" charset="0"/>
              </a:rPr>
              <a:t>&gt; wrote:</a:t>
            </a:r>
            <a:br>
              <a:rPr kumimoji="0" lang="en-US" altLang="en-US" sz="1100" b="0" i="0" u="none" strike="noStrike" cap="none" normalizeH="0" baseline="0" dirty="0" smtClean="0">
                <a:ln>
                  <a:noFill/>
                </a:ln>
                <a:solidFill>
                  <a:srgbClr val="222222"/>
                </a:solidFill>
                <a:effectLst/>
                <a:latin typeface="Calibri" panose="020F0502020204030204" pitchFamily="34" charset="0"/>
                <a:cs typeface="Calibri" panose="020F0502020204030204" pitchFamily="34" charset="0"/>
              </a:rPr>
            </a:br>
            <a:endParaRPr kumimoji="0" lang="en-US" altLang="en-US" sz="11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Dear Tengming and Vadim,</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
            </a:r>
            <a:br>
              <a:rPr kumimoji="0" lang="en-US" altLang="en-US" sz="11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br>
            <a:endParaRPr kumimoji="0" lang="en-US" altLang="en-US" sz="11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Hello.  I am writing to you regarding the conductors needs from MDP Area </a:t>
            </a:r>
            <a:r>
              <a:rPr kumimoji="0" lang="en-US" altLang="en-US" sz="1100" b="0" i="0" u="none" strike="noStrike" cap="none" normalizeH="0" baseline="0" dirty="0" err="1" smtClean="0">
                <a:ln>
                  <a:noFill/>
                </a:ln>
                <a:solidFill>
                  <a:schemeClr val="tx1"/>
                </a:solidFill>
                <a:effectLst/>
                <a:latin typeface="Calibri" panose="020F0502020204030204" pitchFamily="34" charset="0"/>
                <a:cs typeface="Calibri" panose="020F0502020204030204" pitchFamily="34" charset="0"/>
              </a:rPr>
              <a:t>Ib</a:t>
            </a:r>
            <a:r>
              <a:rPr kumimoji="0" lang="en-US" altLang="en-US" sz="11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 and </a:t>
            </a:r>
            <a:r>
              <a:rPr kumimoji="0" lang="en-US" altLang="en-US" sz="1100" b="0" i="0" u="none" strike="noStrike" cap="none" normalizeH="0" baseline="0" dirty="0" err="1" smtClean="0">
                <a:ln>
                  <a:noFill/>
                </a:ln>
                <a:solidFill>
                  <a:schemeClr val="tx1"/>
                </a:solidFill>
                <a:effectLst/>
                <a:latin typeface="Calibri" panose="020F0502020204030204" pitchFamily="34" charset="0"/>
                <a:cs typeface="Calibri" panose="020F0502020204030204" pitchFamily="34" charset="0"/>
              </a:rPr>
              <a:t>Ic</a:t>
            </a:r>
            <a:r>
              <a:rPr kumimoji="0" lang="en-US" altLang="en-US" sz="11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
            </a:r>
            <a:br>
              <a:rPr kumimoji="0" lang="en-US" altLang="en-US" sz="11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br>
            <a:endParaRPr kumimoji="0" lang="en-US" altLang="en-US" sz="11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Could you collect from the MDP </a:t>
            </a:r>
            <a:r>
              <a:rPr kumimoji="0" lang="en-US" altLang="en-US" sz="1100" b="0" i="1"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BI-2212 and REBCO insert dipoles (Area </a:t>
            </a:r>
            <a:r>
              <a:rPr kumimoji="0" lang="en-US" altLang="en-US" sz="1100" b="0" i="1" u="none" strike="noStrike" cap="none" normalizeH="0" baseline="0" dirty="0" err="1" smtClean="0">
                <a:ln>
                  <a:noFill/>
                </a:ln>
                <a:solidFill>
                  <a:schemeClr val="tx1"/>
                </a:solidFill>
                <a:effectLst/>
                <a:latin typeface="Calibri" panose="020F0502020204030204" pitchFamily="34" charset="0"/>
                <a:cs typeface="Calibri" panose="020F0502020204030204" pitchFamily="34" charset="0"/>
              </a:rPr>
              <a:t>I.b</a:t>
            </a:r>
            <a:r>
              <a:rPr kumimoji="0" lang="en-US" altLang="en-US" sz="1100" b="0" i="1"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 and </a:t>
            </a:r>
            <a:r>
              <a:rPr kumimoji="0" lang="en-US" altLang="en-US" sz="1100" b="0" i="1" u="none" strike="noStrike" cap="none" normalizeH="0" baseline="0" dirty="0" err="1" smtClean="0">
                <a:ln>
                  <a:noFill/>
                </a:ln>
                <a:solidFill>
                  <a:schemeClr val="tx1"/>
                </a:solidFill>
                <a:effectLst/>
                <a:latin typeface="Calibri" panose="020F0502020204030204" pitchFamily="34" charset="0"/>
                <a:cs typeface="Calibri" panose="020F0502020204030204" pitchFamily="34" charset="0"/>
              </a:rPr>
              <a:t>I.c</a:t>
            </a:r>
            <a:r>
              <a:rPr kumimoji="0" lang="en-US" altLang="en-US" sz="1100" b="0" i="1"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a:t>
            </a:r>
            <a:r>
              <a:rPr kumimoji="0" lang="en-US" altLang="en-US" sz="11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 for which you are the sub-Area coordinators, any conductor needs and communicate with me please?  I am including Paolo here so that he can coordinate and provide input on the hybrid integration.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
            </a:r>
            <a:br>
              <a:rPr kumimoji="0" lang="en-US" altLang="en-US" sz="11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br>
            <a:endParaRPr kumimoji="0" lang="en-US" altLang="en-US" sz="11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I would like to have your input before the MDP Collaboration Meeting (end of May).  When assessing your conductor needs, please consider:</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1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The lead time.  The lead time for orders to deliver has been long and growing.  2 years is what we might need to expect from PO signature to receiving strands.  Quotation, negotiations, and approvals for large dollar value orders, and cabling and insulation will easily add several months on either side of the lead time.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1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The time period.  CPRD would like to encourage you to consider your needs into the future (in line with the revised MDP roadmap) as far as you can.  Please indicate your needs accordingly.</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1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Where you can, indications on the specification, however general, will be welcomed.</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1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This can be your Area's initial view.  Please do not feel you will be bound by it.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The Area plan for conductor usage should be presented at MDP general meetings and/or the annual collaboration meeting.  CPRD is preparing the planning of our upcoming portfolio and strategy on conductor procurement.  Your input would be very valuable to us.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
            </a:r>
            <a:br>
              <a:rPr kumimoji="0" lang="en-US" altLang="en-US" sz="11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br>
            <a:endParaRPr kumimoji="0" lang="en-US" altLang="en-US" sz="11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Please let us know.  We look forward to hearing from you.</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
            </a:r>
            <a:br>
              <a:rPr kumimoji="0" lang="en-US" altLang="en-US" sz="11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br>
            <a:endParaRPr kumimoji="0" lang="en-US" altLang="en-US" sz="11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With best wishes,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Ian.</a:t>
            </a:r>
          </a:p>
        </p:txBody>
      </p:sp>
    </p:spTree>
    <p:extLst>
      <p:ext uri="{BB962C8B-B14F-4D97-AF65-F5344CB8AC3E}">
        <p14:creationId xmlns:p14="http://schemas.microsoft.com/office/powerpoint/2010/main" val="13643357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73529" y="1284289"/>
            <a:ext cx="11244943" cy="2449511"/>
          </a:xfrm>
        </p:spPr>
        <p:txBody>
          <a:bodyPr/>
          <a:lstStyle/>
          <a:p>
            <a:r>
              <a:rPr lang="en-US" dirty="0" smtClean="0"/>
              <a:t>From </a:t>
            </a:r>
            <a:r>
              <a:rPr lang="en-US" dirty="0" err="1" smtClean="0"/>
              <a:t>Velev’s</a:t>
            </a:r>
            <a:r>
              <a:rPr lang="en-US" dirty="0" smtClean="0"/>
              <a:t> email, 2025/01/28</a:t>
            </a:r>
          </a:p>
          <a:p>
            <a:endParaRPr lang="en-US" dirty="0" smtClean="0"/>
          </a:p>
          <a:p>
            <a:r>
              <a:rPr lang="en-US" dirty="0" smtClean="0"/>
              <a:t>Additionally</a:t>
            </a:r>
            <a:r>
              <a:rPr lang="en-US" dirty="0"/>
              <a:t>, we would like to draw your attention to the </a:t>
            </a:r>
            <a:r>
              <a:rPr lang="en-US" dirty="0">
                <a:hlinkClick r:id="rId2"/>
              </a:rPr>
              <a:t>MDP Roadmap  document</a:t>
            </a:r>
            <a:r>
              <a:rPr lang="en-US" dirty="0"/>
              <a:t>, which is currently out for collaboration review. Please send any comments, suggestions, or corrections to Soren and me. The goal is to approve the document in two weeks during the MDP general meeting.</a:t>
            </a:r>
            <a:endParaRPr lang="en-US" dirty="0"/>
          </a:p>
        </p:txBody>
      </p:sp>
      <p:sp>
        <p:nvSpPr>
          <p:cNvPr id="3" name="Text Placeholder 2"/>
          <p:cNvSpPr>
            <a:spLocks noGrp="1"/>
          </p:cNvSpPr>
          <p:nvPr>
            <p:ph type="body" idx="2"/>
          </p:nvPr>
        </p:nvSpPr>
        <p:spPr/>
        <p:txBody>
          <a:bodyPr>
            <a:normAutofit fontScale="92500" lnSpcReduction="10000"/>
          </a:bodyPr>
          <a:lstStyle/>
          <a:p>
            <a:r>
              <a:rPr lang="en-US" dirty="0" smtClean="0"/>
              <a:t>MDP roadmap</a:t>
            </a:r>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9</a:t>
            </a:fld>
            <a:endParaRPr lang="en-US"/>
          </a:p>
        </p:txBody>
      </p:sp>
    </p:spTree>
    <p:extLst>
      <p:ext uri="{BB962C8B-B14F-4D97-AF65-F5344CB8AC3E}">
        <p14:creationId xmlns:p14="http://schemas.microsoft.com/office/powerpoint/2010/main" val="3025058013"/>
      </p:ext>
    </p:extLst>
  </p:cSld>
  <p:clrMapOvr>
    <a:masterClrMapping/>
  </p:clrMapOvr>
  <p:timing>
    <p:tnLst>
      <p:par>
        <p:cTn id="1" dur="indefinite" restart="never" nodeType="tmRoot"/>
      </p:par>
    </p:tnLst>
  </p:timing>
</p:sld>
</file>

<file path=ppt/theme/theme1.xml><?xml version="1.0" encoding="utf-8"?>
<a:theme xmlns:a="http://schemas.openxmlformats.org/drawingml/2006/main" name="4_ATAP Blue Footer">
  <a:themeElements>
    <a:clrScheme name="ATAP">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2400" dirty="0" smtClean="0">
            <a:solidFill>
              <a:schemeClr val="tx2"/>
            </a:solidFill>
            <a:latin typeface="+mj-lt"/>
          </a:defRPr>
        </a:defPPr>
      </a:lstStyle>
    </a:txDef>
  </a:objectDefaults>
  <a:extraClrSchemeLst/>
</a:theme>
</file>

<file path=ppt/theme/theme2.xml><?xml version="1.0" encoding="utf-8"?>
<a:theme xmlns:a="http://schemas.openxmlformats.org/drawingml/2006/main" name="5_ATAP Blue Footer">
  <a:themeElements>
    <a:clrScheme name="ATAP">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2400" dirty="0" smtClean="0">
            <a:solidFill>
              <a:schemeClr val="tx2"/>
            </a:solidFill>
            <a:latin typeface="+mj-lt"/>
          </a:defRPr>
        </a:defPPr>
      </a:lstStyle>
    </a:tx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71167</TotalTime>
  <Words>1517</Words>
  <Application>Microsoft Office PowerPoint</Application>
  <PresentationFormat>Widescreen</PresentationFormat>
  <Paragraphs>164</Paragraphs>
  <Slides>16</Slides>
  <Notes>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16</vt:i4>
      </vt:variant>
    </vt:vector>
  </HeadingPairs>
  <TitlesOfParts>
    <vt:vector size="26" baseType="lpstr">
      <vt:lpstr>Arial Hebrew Scholar</vt:lpstr>
      <vt:lpstr>MS PGothic</vt:lpstr>
      <vt:lpstr>Arial</vt:lpstr>
      <vt:lpstr>Calibri</vt:lpstr>
      <vt:lpstr>Courier New</vt:lpstr>
      <vt:lpstr>Franklin Gothic Book</vt:lpstr>
      <vt:lpstr>Franklin Gothic Medium</vt:lpstr>
      <vt:lpstr>Times New Roman</vt:lpstr>
      <vt:lpstr>4_ATAP Blue Footer</vt:lpstr>
      <vt:lpstr>5_ATAP Blue Footer</vt:lpstr>
      <vt:lpstr>PowerPoint Presentation</vt:lpstr>
      <vt:lpstr>Status of each lab’s 2212 MDP program</vt:lpstr>
      <vt:lpstr>Status of each lab’s 2212 MDP program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teid05</dc:creator>
  <cp:lastModifiedBy>Tengming Shen</cp:lastModifiedBy>
  <cp:revision>2080</cp:revision>
  <cp:lastPrinted>2021-08-18T19:57:46Z</cp:lastPrinted>
  <dcterms:created xsi:type="dcterms:W3CDTF">2015-07-10T17:44:33Z</dcterms:created>
  <dcterms:modified xsi:type="dcterms:W3CDTF">2025-01-28T20:46:05Z</dcterms:modified>
</cp:coreProperties>
</file>