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98" r:id="rId3"/>
    <p:sldId id="314" r:id="rId4"/>
    <p:sldId id="299" r:id="rId5"/>
    <p:sldId id="321" r:id="rId6"/>
    <p:sldId id="315" r:id="rId7"/>
    <p:sldId id="301" r:id="rId8"/>
    <p:sldId id="302" r:id="rId9"/>
    <p:sldId id="305" r:id="rId10"/>
    <p:sldId id="306" r:id="rId11"/>
    <p:sldId id="316" r:id="rId12"/>
    <p:sldId id="304" r:id="rId13"/>
    <p:sldId id="307" r:id="rId14"/>
    <p:sldId id="309" r:id="rId15"/>
    <p:sldId id="310" r:id="rId16"/>
    <p:sldId id="312" r:id="rId17"/>
    <p:sldId id="311" r:id="rId18"/>
    <p:sldId id="319" r:id="rId19"/>
    <p:sldId id="313" r:id="rId20"/>
    <p:sldId id="303" r:id="rId21"/>
    <p:sldId id="318" r:id="rId22"/>
    <p:sldId id="322" r:id="rId23"/>
    <p:sldId id="317" r:id="rId24"/>
    <p:sldId id="300" r:id="rId25"/>
    <p:sldId id="260" r:id="rId26"/>
    <p:sldId id="32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00"/>
    <a:srgbClr val="63666A"/>
    <a:srgbClr val="313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8"/>
    <p:restoredTop sz="96305" autoAdjust="0"/>
  </p:normalViewPr>
  <p:slideViewPr>
    <p:cSldViewPr snapToGrid="0" snapToObjects="1" showGuides="1">
      <p:cViewPr varScale="1">
        <p:scale>
          <a:sx n="158" d="100"/>
          <a:sy n="158" d="100"/>
        </p:scale>
        <p:origin x="156" y="540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2025-02-10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2025-02-10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23A2B9-6131-7A40-8142-F2709585E636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7860A00-8FA4-9D40-8EC4-25F248320587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3B3D1-7B81-2645-BC84-2B7397D5AC93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E04403A-0C23-C244-918E-37A28C2A21A6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 smtClean="0"/>
              <a:t>The future of SCCAD  |  News and Added Features from CAD / EG Division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DF7-FB29-2149-BC6C-92A6B41C54D7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E73C4A5-E23A-C247-8441-863BA23CEE18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1BBA-8849-CF40-8281-9189FAA8CA31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21D717-8677-EB48-960B-7B5E07665226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3B32-0FD6-654A-8A3E-5A7632837DD7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 dirty="0" smtClean="0"/>
              <a:t>The future of SCCAD  |  News and Added Features from CAD / EG Division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D97717-E7DB-4548-B51C-0A9B0A443C8D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54AC63-4A8D-5543-89A9-AD12D81EF8E4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577A38-EABE-D745-9C5B-75C05AD201BD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The future of SCCAD  |  News and Added Features from CAD / EG Division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88A2A4-5926-E149-AF4C-031E0D7AB879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BCEF84-5672-7F43-91A8-8C5591694022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487824-C1D1-1643-8250-16208E32767F}" type="datetime1">
              <a:rPr lang="en-US" smtClean="0"/>
              <a:t>2025-02-10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The future of SCCAD  |  News and Added Features from CAD / EG Division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338F7-66A1-CE42-B47D-915EB858A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CAD </a:t>
            </a:r>
            <a:r>
              <a:rPr lang="en-US" smtClean="0"/>
              <a:t>in SMP</a:t>
            </a:r>
            <a:endParaRPr lang="en-US" dirty="0"/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059" y="2616318"/>
            <a:ext cx="10968916" cy="357392"/>
          </a:xfrm>
        </p:spPr>
        <p:txBody>
          <a:bodyPr/>
          <a:lstStyle/>
          <a:p>
            <a:r>
              <a:rPr lang="en-US" dirty="0" smtClean="0"/>
              <a:t>The future of SCCAD  |  News and Added Features from CAD / EG Division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C0C1110-2D7B-B345-8E7E-2B064CBE3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059" y="3073877"/>
            <a:ext cx="10968916" cy="267972"/>
          </a:xfrm>
        </p:spPr>
        <p:txBody>
          <a:bodyPr/>
          <a:lstStyle/>
          <a:p>
            <a:r>
              <a:rPr lang="en-US" dirty="0" smtClean="0"/>
              <a:t>P. Mallon</a:t>
            </a:r>
          </a:p>
          <a:p>
            <a:r>
              <a:rPr lang="en-US" dirty="0" smtClean="0"/>
              <a:t>11 February 2025</a:t>
            </a:r>
            <a:endParaRPr lang="en-US" dirty="0"/>
          </a:p>
        </p:txBody>
      </p:sp>
      <p:pic>
        <p:nvPicPr>
          <p:cNvPr id="42" name="Picture Placeholder 41" descr="A sunset in the background&#10;&#10;Description automatically generated">
            <a:extLst>
              <a:ext uri="{FF2B5EF4-FFF2-40B4-BE49-F238E27FC236}">
                <a16:creationId xmlns:a16="http://schemas.microsoft.com/office/drawing/2014/main" id="{4A71B315-B700-B44A-AD03-E9EDBF540E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0921" b="1092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/>
          <a:lstStyle/>
          <a:p>
            <a:r>
              <a:rPr lang="en-US" dirty="0" smtClean="0"/>
              <a:t>Category Codes and </a:t>
            </a:r>
            <a:r>
              <a:rPr lang="en-US" dirty="0" err="1" smtClean="0"/>
              <a:t>Windchill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583" y="5318571"/>
            <a:ext cx="11145288" cy="1083175"/>
          </a:xfrm>
        </p:spPr>
        <p:txBody>
          <a:bodyPr/>
          <a:lstStyle/>
          <a:p>
            <a:r>
              <a:rPr lang="en-US" dirty="0" smtClean="0"/>
              <a:t>Category codes and </a:t>
            </a:r>
            <a:r>
              <a:rPr lang="en-US" dirty="0" err="1" smtClean="0"/>
              <a:t>Windchill</a:t>
            </a:r>
            <a:r>
              <a:rPr lang="en-US" dirty="0" smtClean="0"/>
              <a:t> products are independent</a:t>
            </a:r>
          </a:p>
          <a:p>
            <a:pPr lvl="1"/>
            <a:r>
              <a:rPr lang="en-US" dirty="0" smtClean="0"/>
              <a:t>SU (SMP) numbers/projects are used outside of the SCCAD </a:t>
            </a:r>
            <a:r>
              <a:rPr lang="en-US" dirty="0" err="1" smtClean="0"/>
              <a:t>Windchill</a:t>
            </a:r>
            <a:r>
              <a:rPr lang="en-US" dirty="0" smtClean="0"/>
              <a:t> </a:t>
            </a:r>
            <a:r>
              <a:rPr lang="en-US" dirty="0"/>
              <a:t>p</a:t>
            </a:r>
            <a:r>
              <a:rPr lang="en-US" dirty="0" smtClean="0"/>
              <a:t>roduct</a:t>
            </a:r>
          </a:p>
          <a:p>
            <a:pPr lvl="1"/>
            <a:r>
              <a:rPr lang="en-US" dirty="0" smtClean="0"/>
              <a:t>Therefore, SU numbers can be used in a potential new “SCCAD2” product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349" t="14021"/>
          <a:stretch/>
        </p:blipFill>
        <p:spPr>
          <a:xfrm>
            <a:off x="7418146" y="1017348"/>
            <a:ext cx="4587042" cy="4308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27" y="1107991"/>
            <a:ext cx="4943703" cy="397517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046803" y="1863779"/>
            <a:ext cx="5501009" cy="29292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046803" y="1863779"/>
            <a:ext cx="5501010" cy="30695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046803" y="1863779"/>
            <a:ext cx="5501010" cy="32259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725033" y="4691201"/>
            <a:ext cx="4822778" cy="5629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50230" y="4546060"/>
            <a:ext cx="2297583" cy="1065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046803" y="1863779"/>
            <a:ext cx="5501010" cy="2624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992302" y="2531257"/>
            <a:ext cx="5527435" cy="13473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992302" y="2531257"/>
            <a:ext cx="5527436" cy="12069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1992302" y="2531257"/>
            <a:ext cx="5527436" cy="10665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992302" y="2531257"/>
            <a:ext cx="5527436" cy="906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1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4D6D74-F104-4542-BBBD-823877E6D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>
                    <a:alpha val="50000"/>
                  </a:schemeClr>
                </a:solidFill>
              </a:rPr>
              <a:t>01</a:t>
            </a:r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Context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EE79C-84E8-0E4B-B254-1F9614D151D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>
                    <a:alpha val="50000"/>
                  </a:schemeClr>
                </a:solidFill>
              </a:rPr>
              <a:t>02</a:t>
            </a:r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Quick overview of </a:t>
            </a:r>
            <a:r>
              <a:rPr lang="en-US" dirty="0" err="1" smtClean="0">
                <a:solidFill>
                  <a:schemeClr val="tx1">
                    <a:alpha val="50000"/>
                  </a:schemeClr>
                </a:solidFill>
              </a:rPr>
              <a:t>wtParts</a:t>
            </a:r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 and Category Codes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A9E089-8A73-1E4B-A85C-4C44820F685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6"/>
                </a:solidFill>
              </a:rPr>
              <a:t>03</a:t>
            </a:r>
          </a:p>
          <a:p>
            <a:r>
              <a:rPr lang="en-US" dirty="0" smtClean="0"/>
              <a:t>News from EG / CAD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69066B-B889-6F4F-A38E-F2908D281DB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6">
                    <a:alpha val="50000"/>
                  </a:schemeClr>
                </a:solidFill>
              </a:rPr>
              <a:t>04</a:t>
            </a:r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Summary, Discussion, and Action Items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5FC446B-5A78-BE44-A105-20054ECE574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AFA3A2-BD61-1341-967C-EBF1063840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2AA6-E8B4-9F47-B3A6-38674957AFE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41E7-8DF8-3F4E-ACF4-93E5E9E9E5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Navigate.lbl.gov and QR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Links to:</a:t>
            </a:r>
          </a:p>
          <a:p>
            <a:pPr lvl="1"/>
            <a:r>
              <a:rPr lang="en-US" dirty="0" err="1" smtClean="0"/>
              <a:t>Windchill</a:t>
            </a:r>
            <a:r>
              <a:rPr lang="en-US" dirty="0" smtClean="0"/>
              <a:t> object</a:t>
            </a:r>
          </a:p>
          <a:p>
            <a:pPr lvl="1"/>
            <a:r>
              <a:rPr lang="en-US" dirty="0" smtClean="0"/>
              <a:t>DCC page</a:t>
            </a:r>
          </a:p>
          <a:p>
            <a:pPr lvl="1"/>
            <a:r>
              <a:rPr lang="en-US" dirty="0" smtClean="0"/>
              <a:t>.PRT and .DRW objects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0" y="5017835"/>
            <a:ext cx="4502274" cy="1338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8664" y="5005721"/>
            <a:ext cx="491294" cy="44434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12" idx="1"/>
          </p:cNvCxnSpPr>
          <p:nvPr/>
        </p:nvCxnSpPr>
        <p:spPr>
          <a:xfrm flipV="1">
            <a:off x="4699958" y="4868476"/>
            <a:ext cx="266446" cy="131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04" y="3722157"/>
            <a:ext cx="4415280" cy="22926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15309" y="4472581"/>
            <a:ext cx="943101" cy="15422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58410" y="3579691"/>
            <a:ext cx="815634" cy="892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264"/>
          <a:stretch/>
        </p:blipFill>
        <p:spPr>
          <a:xfrm>
            <a:off x="5964219" y="1476376"/>
            <a:ext cx="6100454" cy="21219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496991" y="2951050"/>
            <a:ext cx="943101" cy="4703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Navigate.lbl.gov and QR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0" y="5017835"/>
            <a:ext cx="4502274" cy="1338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8664" y="5005721"/>
            <a:ext cx="491294" cy="44434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12" idx="1"/>
          </p:cNvCxnSpPr>
          <p:nvPr/>
        </p:nvCxnSpPr>
        <p:spPr>
          <a:xfrm flipV="1">
            <a:off x="4699958" y="4868476"/>
            <a:ext cx="266446" cy="131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04" y="3722157"/>
            <a:ext cx="4415280" cy="22926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15309" y="4472581"/>
            <a:ext cx="943101" cy="15422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58410" y="3579691"/>
            <a:ext cx="815634" cy="892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387"/>
          <a:stretch/>
        </p:blipFill>
        <p:spPr>
          <a:xfrm>
            <a:off x="5964219" y="1476376"/>
            <a:ext cx="6086483" cy="21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Navigate.lbl.gov and QR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0" y="5017835"/>
            <a:ext cx="4502274" cy="1338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8664" y="5005721"/>
            <a:ext cx="491294" cy="44434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12" idx="1"/>
          </p:cNvCxnSpPr>
          <p:nvPr/>
        </p:nvCxnSpPr>
        <p:spPr>
          <a:xfrm flipV="1">
            <a:off x="4699958" y="4868476"/>
            <a:ext cx="266446" cy="131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04" y="3722157"/>
            <a:ext cx="4415280" cy="22926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15309" y="4472581"/>
            <a:ext cx="943101" cy="15422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220" y="1484885"/>
            <a:ext cx="6093980" cy="215379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6358410" y="3579691"/>
            <a:ext cx="815634" cy="892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81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Navigate.lbl.gov and QR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0" y="5017835"/>
            <a:ext cx="4502274" cy="1338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8664" y="5005721"/>
            <a:ext cx="491294" cy="44434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12" idx="1"/>
          </p:cNvCxnSpPr>
          <p:nvPr/>
        </p:nvCxnSpPr>
        <p:spPr>
          <a:xfrm flipV="1">
            <a:off x="4699958" y="4868476"/>
            <a:ext cx="266446" cy="131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04" y="3722157"/>
            <a:ext cx="4415280" cy="22926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15309" y="4472581"/>
            <a:ext cx="943101" cy="15422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58410" y="3579691"/>
            <a:ext cx="815634" cy="892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220" y="1484060"/>
            <a:ext cx="6093980" cy="197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Navigate.lbl.gov and QR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0" y="5017835"/>
            <a:ext cx="4502274" cy="1338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8664" y="5005721"/>
            <a:ext cx="491294" cy="44434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12" idx="1"/>
          </p:cNvCxnSpPr>
          <p:nvPr/>
        </p:nvCxnSpPr>
        <p:spPr>
          <a:xfrm flipV="1">
            <a:off x="4699958" y="4868476"/>
            <a:ext cx="266446" cy="131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404" y="3722157"/>
            <a:ext cx="4415280" cy="22926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15309" y="4472581"/>
            <a:ext cx="943101" cy="15422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220" y="1484060"/>
            <a:ext cx="6093980" cy="218774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6358410" y="3579691"/>
            <a:ext cx="815634" cy="892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7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Navigate.lbl.gov and QR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4746826" cy="4508499"/>
          </a:xfrm>
        </p:spPr>
        <p:txBody>
          <a:bodyPr/>
          <a:lstStyle/>
          <a:p>
            <a:r>
              <a:rPr lang="en-US" dirty="0" smtClean="0"/>
              <a:t>Code can be printed with label maker or laser-etched on physical part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0" y="5017835"/>
            <a:ext cx="4502274" cy="1338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8664" y="5005721"/>
            <a:ext cx="491294" cy="44434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12" idx="1"/>
          </p:cNvCxnSpPr>
          <p:nvPr/>
        </p:nvCxnSpPr>
        <p:spPr>
          <a:xfrm flipV="1">
            <a:off x="4699958" y="4868476"/>
            <a:ext cx="266446" cy="131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712" y="1484060"/>
            <a:ext cx="6095487" cy="5237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60244"/>
          <a:stretch/>
        </p:blipFill>
        <p:spPr>
          <a:xfrm>
            <a:off x="4966404" y="3722157"/>
            <a:ext cx="1755344" cy="22926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15309" y="4472581"/>
            <a:ext cx="943101" cy="15422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58410" y="3579691"/>
            <a:ext cx="815634" cy="892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t="4633" r="11523" b="18133"/>
          <a:stretch/>
        </p:blipFill>
        <p:spPr>
          <a:xfrm rot="5400000">
            <a:off x="9557871" y="3115523"/>
            <a:ext cx="2345583" cy="209063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9032128" y="4747234"/>
            <a:ext cx="1371925" cy="3064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Drive integration into </a:t>
            </a:r>
            <a:r>
              <a:rPr lang="en-US" dirty="0" err="1" smtClean="0"/>
              <a:t>Windchill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682" y="1600201"/>
            <a:ext cx="5764959" cy="2838575"/>
          </a:xfrm>
        </p:spPr>
        <p:txBody>
          <a:bodyPr/>
          <a:lstStyle/>
          <a:p>
            <a:r>
              <a:rPr lang="en-US" dirty="0" smtClean="0"/>
              <a:t>Check in/check out and promotion features are in development</a:t>
            </a:r>
          </a:p>
          <a:p>
            <a:r>
              <a:rPr lang="en-US" dirty="0" smtClean="0"/>
              <a:t>Documents retain the usual Google features</a:t>
            </a:r>
          </a:p>
          <a:p>
            <a:pPr lvl="1"/>
            <a:r>
              <a:rPr lang="en-US" dirty="0" smtClean="0"/>
              <a:t>Simultaneous editing</a:t>
            </a:r>
          </a:p>
          <a:p>
            <a:r>
              <a:rPr lang="en-US" dirty="0" smtClean="0"/>
              <a:t>Templates under development include </a:t>
            </a:r>
            <a:r>
              <a:rPr lang="en-US" dirty="0" err="1" smtClean="0"/>
              <a:t>Windchill</a:t>
            </a:r>
            <a:r>
              <a:rPr lang="en-US" dirty="0" smtClean="0"/>
              <a:t> cover sheets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60" y="1600201"/>
            <a:ext cx="5204507" cy="41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 off-the-shelf (COTS) part library is becoming well developed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allows us to keep our own products (SCCAD, SC Gantry, FRIB Magnets, HFTFD, etc.) free of COTS parts by keeping them in the </a:t>
            </a:r>
            <a:r>
              <a:rPr lang="en-US" dirty="0" err="1" smtClean="0"/>
              <a:t>Windchill</a:t>
            </a:r>
            <a:r>
              <a:rPr lang="en-US" dirty="0" smtClean="0"/>
              <a:t> “Hardware” library</a:t>
            </a:r>
          </a:p>
          <a:p>
            <a:r>
              <a:rPr lang="en-US" dirty="0" smtClean="0"/>
              <a:t>This is largely hardware, but can be any commercially available part</a:t>
            </a:r>
          </a:p>
          <a:p>
            <a:r>
              <a:rPr lang="en-US" dirty="0" smtClean="0"/>
              <a:t>We can add to the library quickly (Ryan is our COTS expert)</a:t>
            </a:r>
          </a:p>
          <a:p>
            <a:r>
              <a:rPr lang="en-US" dirty="0" smtClean="0"/>
              <a:t>A search utility exists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7293"/>
          <a:stretch/>
        </p:blipFill>
        <p:spPr>
          <a:xfrm>
            <a:off x="53340" y="4479928"/>
            <a:ext cx="4281331" cy="18164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5479" y="5732148"/>
            <a:ext cx="4184440" cy="19983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11" y="3326678"/>
            <a:ext cx="7505636" cy="3303069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</p:cNvCxnSpPr>
          <p:nvPr/>
        </p:nvCxnSpPr>
        <p:spPr>
          <a:xfrm flipV="1">
            <a:off x="4399919" y="5595401"/>
            <a:ext cx="260392" cy="236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1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4D6D74-F104-4542-BBBD-823877E6D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01</a:t>
            </a:r>
          </a:p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EE79C-84E8-0E4B-B254-1F9614D151D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02</a:t>
            </a:r>
          </a:p>
          <a:p>
            <a:r>
              <a:rPr lang="en-US" dirty="0" smtClean="0"/>
              <a:t>Quick overview of </a:t>
            </a:r>
            <a:r>
              <a:rPr lang="en-US" dirty="0" err="1" smtClean="0"/>
              <a:t>wtParts</a:t>
            </a:r>
            <a:r>
              <a:rPr lang="en-US" dirty="0" smtClean="0"/>
              <a:t> and Category Codes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A9E089-8A73-1E4B-A85C-4C44820F685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6"/>
                </a:solidFill>
              </a:rPr>
              <a:t>03</a:t>
            </a:r>
          </a:p>
          <a:p>
            <a:r>
              <a:rPr lang="en-US" dirty="0" smtClean="0"/>
              <a:t>News from EG / CAD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69066B-B889-6F4F-A38E-F2908D281DB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6"/>
                </a:solidFill>
              </a:rPr>
              <a:t>04</a:t>
            </a:r>
          </a:p>
          <a:p>
            <a:r>
              <a:rPr lang="en-US" dirty="0" smtClean="0"/>
              <a:t>Summary, Discussion, and Action Items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2AA6-E8B4-9F47-B3A6-38674957AFE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41E7-8DF8-3F4E-ACF4-93E5E9E9E5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 group at LBNL has been “promoted” to department level entity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5916168" cy="4508499"/>
          </a:xfrm>
        </p:spPr>
        <p:txBody>
          <a:bodyPr/>
          <a:lstStyle/>
          <a:p>
            <a:r>
              <a:rPr lang="en-US" dirty="0" smtClean="0"/>
              <a:t>Drawing “Checkers” Bill </a:t>
            </a:r>
            <a:r>
              <a:rPr lang="en-US" dirty="0" err="1" smtClean="0"/>
              <a:t>Holmquist</a:t>
            </a:r>
            <a:r>
              <a:rPr lang="en-US" dirty="0" smtClean="0"/>
              <a:t> &amp; Gordon </a:t>
            </a:r>
            <a:r>
              <a:rPr lang="en-US" dirty="0" err="1" smtClean="0"/>
              <a:t>Lyall</a:t>
            </a:r>
            <a:r>
              <a:rPr lang="en-US" dirty="0" smtClean="0"/>
              <a:t> provide last check in all ALS-U drawings</a:t>
            </a:r>
          </a:p>
          <a:p>
            <a:pPr lvl="1"/>
            <a:r>
              <a:rPr lang="en-US" dirty="0" smtClean="0"/>
              <a:t>This could become a required part of promotion process for the entire lab</a:t>
            </a:r>
          </a:p>
          <a:p>
            <a:r>
              <a:rPr lang="en-US" dirty="0" smtClean="0"/>
              <a:t>We could go either of two ways:</a:t>
            </a:r>
          </a:p>
          <a:p>
            <a:pPr lvl="1"/>
            <a:r>
              <a:rPr lang="en-US" dirty="0" smtClean="0"/>
              <a:t>Stop releasing parts/drawings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mbrace the opportunity to create models/drawings that reflect what we need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3082">
            <a:off x="6998434" y="2018972"/>
            <a:ext cx="2226822" cy="288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3280">
            <a:off x="9092570" y="2270761"/>
            <a:ext cx="2226828" cy="2880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4095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5856287" cy="1644103"/>
          </a:xfrm>
        </p:spPr>
        <p:txBody>
          <a:bodyPr/>
          <a:lstStyle/>
          <a:p>
            <a:r>
              <a:rPr lang="en-US" dirty="0" smtClean="0"/>
              <a:t>CAD Department enforcing compliance with modeling standards effective Feb. 2025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018041"/>
            <a:ext cx="6006397" cy="1209610"/>
          </a:xfrm>
        </p:spPr>
        <p:txBody>
          <a:bodyPr/>
          <a:lstStyle/>
          <a:p>
            <a:r>
              <a:rPr lang="en-US" dirty="0" err="1" smtClean="0"/>
              <a:t>Creo</a:t>
            </a:r>
            <a:r>
              <a:rPr lang="en-US" dirty="0" smtClean="0"/>
              <a:t> Parametric and </a:t>
            </a:r>
            <a:r>
              <a:rPr lang="en-US" dirty="0" err="1" smtClean="0"/>
              <a:t>Windchill</a:t>
            </a:r>
            <a:r>
              <a:rPr lang="en-US" dirty="0" smtClean="0"/>
              <a:t> BOM performance issues in ALS-U are prompting this change, which will affect </a:t>
            </a:r>
            <a:r>
              <a:rPr lang="en-US" dirty="0" err="1" smtClean="0"/>
              <a:t>Creo</a:t>
            </a:r>
            <a:r>
              <a:rPr lang="en-US" dirty="0" smtClean="0"/>
              <a:t> Parametric users Lab-wide.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586" y="285140"/>
            <a:ext cx="5310787" cy="6309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798" y="3082611"/>
            <a:ext cx="3142871" cy="33489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90978" y="3379041"/>
            <a:ext cx="4553834" cy="26039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4432721" y="3439597"/>
            <a:ext cx="2858257" cy="696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0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5856287" cy="1644103"/>
          </a:xfrm>
        </p:spPr>
        <p:txBody>
          <a:bodyPr/>
          <a:lstStyle/>
          <a:p>
            <a:r>
              <a:rPr lang="en-US" dirty="0" smtClean="0"/>
              <a:t>CAD Department enforcing compliance with modeling standards effective Feb.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825" y="2047435"/>
            <a:ext cx="7290976" cy="43697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111773" y="3856405"/>
            <a:ext cx="6915528" cy="26039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0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4D6D74-F104-4542-BBBD-823877E6D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>
                    <a:alpha val="50000"/>
                  </a:schemeClr>
                </a:solidFill>
              </a:rPr>
              <a:t>01</a:t>
            </a:r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Context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EE79C-84E8-0E4B-B254-1F9614D151D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>
                    <a:alpha val="50000"/>
                  </a:schemeClr>
                </a:solidFill>
              </a:rPr>
              <a:t>02</a:t>
            </a:r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Quick overview of </a:t>
            </a:r>
            <a:r>
              <a:rPr lang="en-US" dirty="0" err="1" smtClean="0">
                <a:solidFill>
                  <a:schemeClr val="tx1">
                    <a:alpha val="50000"/>
                  </a:schemeClr>
                </a:solidFill>
              </a:rPr>
              <a:t>wtParts</a:t>
            </a:r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 and Category Codes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A9E089-8A73-1E4B-A85C-4C44820F685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6">
                    <a:alpha val="50000"/>
                  </a:schemeClr>
                </a:solidFill>
              </a:rPr>
              <a:t>03</a:t>
            </a:r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News from EG / CAD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69066B-B889-6F4F-A38E-F2908D281DB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6"/>
                </a:solidFill>
              </a:rPr>
              <a:t>04</a:t>
            </a:r>
          </a:p>
          <a:p>
            <a:r>
              <a:rPr lang="en-US" dirty="0" smtClean="0"/>
              <a:t>Summary, Discussion, and Action Items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5FC446B-5A78-BE44-A105-20054ECE574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AFA3A2-BD61-1341-967C-EBF1063840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2AA6-E8B4-9F47-B3A6-38674957AFE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41E7-8DF8-3F4E-ACF4-93E5E9E9E5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Impacts and Action to 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Using </a:t>
            </a:r>
            <a:r>
              <a:rPr lang="en-US" sz="1600" dirty="0" err="1" smtClean="0"/>
              <a:t>wtParts</a:t>
            </a:r>
            <a:r>
              <a:rPr lang="en-US" sz="1600" dirty="0" smtClean="0"/>
              <a:t> and releasing more parts is a natural progression</a:t>
            </a:r>
          </a:p>
          <a:p>
            <a:pPr lvl="1"/>
            <a:r>
              <a:rPr lang="en-US" sz="1600" dirty="0" smtClean="0"/>
              <a:t>It may not be applicable/desirable for all projects</a:t>
            </a:r>
          </a:p>
          <a:p>
            <a:pPr lvl="1"/>
            <a:r>
              <a:rPr lang="en-US" sz="1600" dirty="0" smtClean="0"/>
              <a:t>We will not use all aspects of </a:t>
            </a:r>
            <a:r>
              <a:rPr lang="en-US" sz="1600" dirty="0" err="1" smtClean="0"/>
              <a:t>wtParts</a:t>
            </a:r>
            <a:r>
              <a:rPr lang="en-US" sz="1600" dirty="0" smtClean="0"/>
              <a:t> – this is too heavy for MDP</a:t>
            </a:r>
          </a:p>
          <a:p>
            <a:pPr lvl="1"/>
            <a:r>
              <a:rPr lang="en-US" sz="1600" dirty="0" smtClean="0"/>
              <a:t>Our designers are already taking advantage of this system in other contexts</a:t>
            </a:r>
          </a:p>
          <a:p>
            <a:r>
              <a:rPr lang="en-US" sz="1600" dirty="0" smtClean="0"/>
              <a:t>Formally releasing parts for fabrication:</a:t>
            </a:r>
          </a:p>
          <a:p>
            <a:pPr lvl="1"/>
            <a:r>
              <a:rPr lang="en-US" sz="1600" dirty="0" smtClean="0"/>
              <a:t>Enforces rigor and helps catch mistakes</a:t>
            </a:r>
          </a:p>
          <a:p>
            <a:pPr lvl="1"/>
            <a:r>
              <a:rPr lang="en-US" sz="1600" dirty="0" smtClean="0"/>
              <a:t>Helps us trace our property and what’s been purchased</a:t>
            </a:r>
          </a:p>
          <a:p>
            <a:pPr lvl="1"/>
            <a:r>
              <a:rPr lang="en-US" sz="1600" dirty="0" smtClean="0"/>
              <a:t>Protects us during procurement</a:t>
            </a:r>
          </a:p>
          <a:p>
            <a:pPr lvl="1"/>
            <a:r>
              <a:rPr lang="en-US" sz="1600" dirty="0" smtClean="0"/>
              <a:t>Reduces the risk of needing rework</a:t>
            </a:r>
            <a:endParaRPr lang="en-US" sz="1600" dirty="0"/>
          </a:p>
          <a:p>
            <a:r>
              <a:rPr lang="en-US" sz="1600" b="1" dirty="0" smtClean="0"/>
              <a:t>Actions:</a:t>
            </a:r>
          </a:p>
          <a:p>
            <a:pPr lvl="1"/>
            <a:r>
              <a:rPr lang="en-US" sz="1600" dirty="0" smtClean="0"/>
              <a:t>Turn on </a:t>
            </a:r>
            <a:r>
              <a:rPr lang="en-US" sz="1600" dirty="0" err="1" smtClean="0"/>
              <a:t>wtParts</a:t>
            </a:r>
            <a:r>
              <a:rPr lang="en-US" sz="1600" dirty="0" smtClean="0"/>
              <a:t> in SCCAD</a:t>
            </a:r>
          </a:p>
          <a:p>
            <a:pPr lvl="1"/>
            <a:r>
              <a:rPr lang="en-US" sz="1600" dirty="0" smtClean="0"/>
              <a:t>Be more </a:t>
            </a:r>
            <a:r>
              <a:rPr lang="en-US" sz="1600" dirty="0"/>
              <a:t>deliberate and </a:t>
            </a:r>
            <a:r>
              <a:rPr lang="en-US" sz="1600" dirty="0" smtClean="0"/>
              <a:t>organized with our use of sandboxing</a:t>
            </a:r>
          </a:p>
          <a:p>
            <a:pPr lvl="1"/>
            <a:r>
              <a:rPr lang="en-US" sz="1600" dirty="0" smtClean="0"/>
              <a:t>Release parts before fabrication and revise before re-work</a:t>
            </a:r>
          </a:p>
          <a:p>
            <a:pPr lvl="1"/>
            <a:r>
              <a:rPr lang="en-US" sz="1600" dirty="0" smtClean="0"/>
              <a:t>Consider requesting a “SCCAD2” product for new MDP projects, keeping </a:t>
            </a:r>
            <a:r>
              <a:rPr lang="en-US" sz="1600" dirty="0"/>
              <a:t>SU- </a:t>
            </a:r>
            <a:r>
              <a:rPr lang="en-US" sz="1600" dirty="0" smtClean="0"/>
              <a:t>numbers and category </a:t>
            </a:r>
            <a:r>
              <a:rPr lang="en-US" sz="1600" dirty="0"/>
              <a:t>codes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84784A-DC1F-314E-95F7-DB2EFCB88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E5B3B36-BF4B-1B4F-B2AB-FB3F0DF23A9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A6714-E4FA-F543-9ED9-42E01B765A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DFF46-CCD7-084F-AEAF-AA47CB98F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7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Bonus: best practice reminders for efficient promotion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76072" y="1371601"/>
            <a:ext cx="11201400" cy="5082286"/>
          </a:xfrm>
        </p:spPr>
        <p:txBody>
          <a:bodyPr/>
          <a:lstStyle/>
          <a:p>
            <a:r>
              <a:rPr lang="en-US" sz="1800" dirty="0" smtClean="0"/>
              <a:t>Always use the LBNL template (either metric or imperial) when creating new parts</a:t>
            </a:r>
          </a:p>
          <a:p>
            <a:pPr lvl="1"/>
            <a:r>
              <a:rPr lang="en-US" sz="1800" dirty="0" smtClean="0"/>
              <a:t>Always create a new drawing using the LBNL parameters button from the .</a:t>
            </a:r>
            <a:r>
              <a:rPr lang="en-US" sz="1800" dirty="0" err="1" smtClean="0"/>
              <a:t>prt</a:t>
            </a:r>
            <a:r>
              <a:rPr lang="en-US" sz="1800" dirty="0" smtClean="0"/>
              <a:t> file</a:t>
            </a:r>
          </a:p>
          <a:p>
            <a:r>
              <a:rPr lang="en-US" sz="1800" dirty="0" smtClean="0"/>
              <a:t>Part numbers must conform to the SU-XXXX-XXXX format, and names must be names</a:t>
            </a:r>
          </a:p>
          <a:p>
            <a:r>
              <a:rPr lang="en-US" sz="1800" dirty="0" smtClean="0"/>
              <a:t>External references are not allowed and will prevent promotion starting in February</a:t>
            </a:r>
          </a:p>
          <a:p>
            <a:r>
              <a:rPr lang="en-US" sz="1800" dirty="0" smtClean="0"/>
              <a:t> Do not use duplicate assemblies (only one “official” assembly)</a:t>
            </a:r>
          </a:p>
          <a:p>
            <a:pPr lvl="1"/>
            <a:r>
              <a:rPr lang="en-US" sz="1800" dirty="0" smtClean="0"/>
              <a:t>“Sandbox” assembly copies for mockup should be labeled as such and are not meant to be released (see EG-1000-0824A </a:t>
            </a:r>
            <a:r>
              <a:rPr lang="de-DE" sz="1800" dirty="0" smtClean="0"/>
              <a:t>§7.1.3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In check-in comments, note which version of original was used (e.g. A.37, B.17)</a:t>
            </a:r>
          </a:p>
          <a:p>
            <a:r>
              <a:rPr lang="en-US" sz="1800" dirty="0" err="1" smtClean="0"/>
              <a:t>wtPart</a:t>
            </a:r>
            <a:r>
              <a:rPr lang="en-US" sz="1800" dirty="0" smtClean="0"/>
              <a:t> must created if it doesn’t already exist, and must be in promotion package</a:t>
            </a:r>
          </a:p>
          <a:p>
            <a:r>
              <a:rPr lang="en-US" sz="1800" dirty="0"/>
              <a:t>Use custom check-in to log your changes in the comment box</a:t>
            </a:r>
          </a:p>
          <a:p>
            <a:r>
              <a:rPr lang="en-US" sz="1800" dirty="0" smtClean="0"/>
              <a:t>Use commercial off-the-shelf (COTS) parts from the HW- library to keep our </a:t>
            </a:r>
            <a:r>
              <a:rPr lang="en-US" sz="1800" dirty="0" err="1" smtClean="0"/>
              <a:t>Windchill</a:t>
            </a:r>
            <a:r>
              <a:rPr lang="en-US" sz="1800" dirty="0" smtClean="0"/>
              <a:t> products uncluttered</a:t>
            </a:r>
          </a:p>
          <a:p>
            <a:r>
              <a:rPr lang="en-US" sz="1800" dirty="0" smtClean="0"/>
              <a:t>In assembly drawings, use mfr./vendor BOM to cross-reference vendor part with HW- number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9105900" cy="365125"/>
          </a:xfrm>
        </p:spPr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483975" y="6356350"/>
            <a:ext cx="708025" cy="365125"/>
          </a:xfrm>
        </p:spPr>
        <p:txBody>
          <a:bodyPr/>
          <a:lstStyle/>
          <a:p>
            <a:fld id="{0EF2EA88-E9D4-0C4F-A5DF-5FE49FAF8E2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812" r="22372"/>
          <a:stretch/>
        </p:blipFill>
        <p:spPr>
          <a:xfrm>
            <a:off x="10128339" y="1904749"/>
            <a:ext cx="1490472" cy="993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0641762" y="1847853"/>
            <a:ext cx="329184" cy="2616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700" y="6029510"/>
            <a:ext cx="6830219" cy="65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4D6D74-F104-4542-BBBD-823877E6D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accent6"/>
                </a:solidFill>
              </a:rPr>
              <a:t>01</a:t>
            </a:r>
          </a:p>
          <a:p>
            <a:r>
              <a:rPr lang="en-US" smtClean="0"/>
              <a:t>Context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EE79C-84E8-0E4B-B254-1F9614D151D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accent6">
                    <a:alpha val="50000"/>
                  </a:schemeClr>
                </a:solidFill>
              </a:rPr>
              <a:t>02</a:t>
            </a:r>
          </a:p>
          <a:p>
            <a:r>
              <a:rPr lang="en-US" smtClean="0">
                <a:solidFill>
                  <a:schemeClr val="tx1">
                    <a:alpha val="50000"/>
                  </a:schemeClr>
                </a:solidFill>
              </a:rPr>
              <a:t>Quick overview of wtParts and Category Codes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A9E089-8A73-1E4B-A85C-4C44820F685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accent6">
                    <a:alpha val="50000"/>
                  </a:schemeClr>
                </a:solidFill>
              </a:rPr>
              <a:t>03</a:t>
            </a:r>
          </a:p>
          <a:p>
            <a:r>
              <a:rPr lang="en-US" smtClean="0">
                <a:solidFill>
                  <a:schemeClr val="tx1">
                    <a:alpha val="50000"/>
                  </a:schemeClr>
                </a:solidFill>
              </a:rPr>
              <a:t>News from EG / CAD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69066B-B889-6F4F-A38E-F2908D281DB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3200" smtClean="0">
                <a:solidFill>
                  <a:schemeClr val="accent6">
                    <a:alpha val="50000"/>
                  </a:schemeClr>
                </a:solidFill>
              </a:rPr>
              <a:t>04</a:t>
            </a:r>
          </a:p>
          <a:p>
            <a:r>
              <a:rPr lang="en-US" smtClean="0">
                <a:solidFill>
                  <a:schemeClr val="tx1">
                    <a:alpha val="50000"/>
                  </a:schemeClr>
                </a:solidFill>
              </a:rPr>
              <a:t>Summary, Discussion, and Action Items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Table of contents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2AA6-E8B4-9F47-B3A6-38674957AFE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41E7-8DF8-3F4E-ACF4-93E5E9E9E5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7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SCCAD is </a:t>
            </a:r>
            <a:r>
              <a:rPr lang="en-US" dirty="0" smtClean="0"/>
              <a:t>overloaded, and contains numerous duplicate items with hard-to-decipher names</a:t>
            </a:r>
            <a:endParaRPr lang="en-US" dirty="0"/>
          </a:p>
          <a:p>
            <a:r>
              <a:rPr lang="en-US" dirty="0" smtClean="0"/>
              <a:t>Traceability is becoming more important in MDP</a:t>
            </a:r>
          </a:p>
          <a:p>
            <a:pPr lvl="1"/>
            <a:r>
              <a:rPr lang="en-US" dirty="0" smtClean="0"/>
              <a:t>Reuse of existing parts is a tradition</a:t>
            </a:r>
          </a:p>
          <a:p>
            <a:pPr lvl="1"/>
            <a:r>
              <a:rPr lang="en-US" dirty="0" smtClean="0"/>
              <a:t>Starting/stopping/restarting projects with new team members occurs occasionally</a:t>
            </a:r>
          </a:p>
          <a:p>
            <a:r>
              <a:rPr lang="en-US" dirty="0" smtClean="0"/>
              <a:t>Necessity of change management is variable in MDP but generally increasing</a:t>
            </a:r>
          </a:p>
          <a:p>
            <a:pPr lvl="1"/>
            <a:endParaRPr lang="en-US" dirty="0"/>
          </a:p>
          <a:p>
            <a:r>
              <a:rPr lang="en-US" dirty="0" err="1" smtClean="0"/>
              <a:t>wtParts</a:t>
            </a:r>
            <a:r>
              <a:rPr lang="en-US" dirty="0" smtClean="0"/>
              <a:t> opens the door to change management and creation of BOMs for projects that need it</a:t>
            </a:r>
          </a:p>
          <a:p>
            <a:pPr marL="228600" lvl="1" indent="0" algn="ctr">
              <a:buNone/>
            </a:pPr>
            <a:r>
              <a:rPr lang="en-US" i="1" dirty="0" smtClean="0"/>
              <a:t>This feature must be activated in SCCAD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work in SCCAD is mostly “Sandbox”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1929383"/>
          </a:xfrm>
        </p:spPr>
        <p:txBody>
          <a:bodyPr/>
          <a:lstStyle/>
          <a:p>
            <a:r>
              <a:rPr lang="en-US" dirty="0" smtClean="0"/>
              <a:t>“Conceptual Assembly Layouts” (Sandboxes) are critical to our work</a:t>
            </a:r>
          </a:p>
          <a:p>
            <a:r>
              <a:rPr lang="en-US" dirty="0" smtClean="0"/>
              <a:t>These mock-ups should be followed and complemented by a single “official” released assembly that serves as a reference for all of SMP</a:t>
            </a:r>
          </a:p>
          <a:p>
            <a:r>
              <a:rPr lang="en-US" dirty="0" smtClean="0"/>
              <a:t>LBNL </a:t>
            </a:r>
            <a:r>
              <a:rPr lang="en-US" dirty="0" err="1" smtClean="0"/>
              <a:t>Creo</a:t>
            </a:r>
            <a:r>
              <a:rPr lang="en-US" dirty="0" smtClean="0"/>
              <a:t> Parametric Modeling </a:t>
            </a:r>
            <a:r>
              <a:rPr lang="en-US" dirty="0"/>
              <a:t>Standards EG-1000-0824A §</a:t>
            </a:r>
            <a:r>
              <a:rPr lang="en-US" dirty="0" smtClean="0"/>
              <a:t>7.1.3 provides guidance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" y="3389376"/>
            <a:ext cx="5190424" cy="29041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62471" y="3389376"/>
            <a:ext cx="5276088" cy="3108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38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Example: A sandbox of the released 36” header model may be created exclusively to test fit CCT6 structure, and named appropriately</a:t>
            </a:r>
          </a:p>
          <a:p>
            <a:r>
              <a:rPr lang="en-US" dirty="0" smtClean="0"/>
              <a:t>Other options exist, but lead to cluttered assembly perpetually in “working” state:</a:t>
            </a:r>
          </a:p>
          <a:p>
            <a:pPr lvl="1"/>
            <a:r>
              <a:rPr lang="en-US" dirty="0" smtClean="0"/>
              <a:t>Representations</a:t>
            </a:r>
          </a:p>
          <a:p>
            <a:pPr lvl="1"/>
            <a:r>
              <a:rPr lang="en-US" dirty="0" smtClean="0"/>
              <a:t>Groups </a:t>
            </a:r>
          </a:p>
        </p:txBody>
      </p:sp>
    </p:spTree>
    <p:extLst>
      <p:ext uri="{BB962C8B-B14F-4D97-AF65-F5344CB8AC3E}">
        <p14:creationId xmlns:p14="http://schemas.microsoft.com/office/powerpoint/2010/main" val="6226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4D6D74-F104-4542-BBBD-823877E6D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>
                    <a:alpha val="50000"/>
                  </a:schemeClr>
                </a:solidFill>
              </a:rPr>
              <a:t>01</a:t>
            </a:r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Context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EE79C-84E8-0E4B-B254-1F9614D151D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02</a:t>
            </a:r>
          </a:p>
          <a:p>
            <a:r>
              <a:rPr lang="en-US" dirty="0" smtClean="0"/>
              <a:t>Quick overview of </a:t>
            </a:r>
            <a:r>
              <a:rPr lang="en-US" dirty="0" err="1" smtClean="0"/>
              <a:t>wtParts</a:t>
            </a:r>
            <a:r>
              <a:rPr lang="en-US" dirty="0" smtClean="0"/>
              <a:t> and Category Codes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A9E089-8A73-1E4B-A85C-4C44820F685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6">
                    <a:alpha val="50000"/>
                  </a:schemeClr>
                </a:solidFill>
              </a:rPr>
              <a:t>03</a:t>
            </a:r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News from EG / CAD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69066B-B889-6F4F-A38E-F2908D281DB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6">
                    <a:alpha val="50000"/>
                  </a:schemeClr>
                </a:solidFill>
              </a:rPr>
              <a:t>04</a:t>
            </a:r>
          </a:p>
          <a:p>
            <a:r>
              <a:rPr lang="en-US" dirty="0" smtClean="0">
                <a:solidFill>
                  <a:schemeClr val="tx1">
                    <a:alpha val="50000"/>
                  </a:schemeClr>
                </a:solidFill>
              </a:rPr>
              <a:t>Summary, Discussion, and Action Items</a:t>
            </a:r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5FC446B-5A78-BE44-A105-20054ECE574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AFA3A2-BD61-1341-967C-EBF1063840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2AA6-E8B4-9F47-B3A6-38674957AFE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41E7-8DF8-3F4E-ACF4-93E5E9E9E5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overview of </a:t>
            </a:r>
            <a:r>
              <a:rPr lang="en-US" dirty="0" err="1" smtClean="0"/>
              <a:t>wtParts</a:t>
            </a:r>
            <a:r>
              <a:rPr lang="en-US" dirty="0" smtClean="0"/>
              <a:t> (</a:t>
            </a:r>
            <a:r>
              <a:rPr lang="en-US" dirty="0" err="1" smtClean="0"/>
              <a:t>wt</a:t>
            </a:r>
            <a:r>
              <a:rPr lang="en-US" dirty="0" smtClean="0"/>
              <a:t> = </a:t>
            </a:r>
            <a:r>
              <a:rPr lang="en-US" dirty="0" err="1" smtClean="0"/>
              <a:t>Windchill</a:t>
            </a:r>
            <a:r>
              <a:rPr lang="en-US" dirty="0" smtClean="0"/>
              <a:t> Technology)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7708490" cy="4508499"/>
          </a:xfrm>
        </p:spPr>
        <p:txBody>
          <a:bodyPr/>
          <a:lstStyle/>
          <a:p>
            <a:r>
              <a:rPr lang="en-US" dirty="0" smtClean="0"/>
              <a:t>Concept originated from Change Management II (CMII) in 1970s</a:t>
            </a:r>
          </a:p>
          <a:p>
            <a:r>
              <a:rPr lang="en-US" dirty="0" smtClean="0"/>
              <a:t>PTC implemented this concept into </a:t>
            </a:r>
            <a:r>
              <a:rPr lang="en-US" dirty="0" err="1" smtClean="0"/>
              <a:t>Windchill</a:t>
            </a:r>
            <a:r>
              <a:rPr lang="en-US" dirty="0" smtClean="0"/>
              <a:t> 7 (2000s)</a:t>
            </a:r>
          </a:p>
          <a:p>
            <a:r>
              <a:rPr lang="en-US" dirty="0" smtClean="0"/>
              <a:t>Implemented at the Lab in 2019, initially CAD-centric</a:t>
            </a:r>
          </a:p>
          <a:p>
            <a:pPr lvl="1"/>
            <a:r>
              <a:rPr lang="en-US" dirty="0" smtClean="0"/>
              <a:t>Can also link MS Office, PDF, image, video, and zip files</a:t>
            </a:r>
          </a:p>
          <a:p>
            <a:r>
              <a:rPr lang="en-US" dirty="0" smtClean="0"/>
              <a:t>Primary benefits:</a:t>
            </a:r>
          </a:p>
          <a:p>
            <a:pPr lvl="1"/>
            <a:r>
              <a:rPr lang="en-US" dirty="0" smtClean="0"/>
              <a:t>Allows implementation of Change Management</a:t>
            </a:r>
          </a:p>
          <a:p>
            <a:pPr lvl="1"/>
            <a:r>
              <a:rPr lang="en-US" dirty="0" smtClean="0"/>
              <a:t>Links all related objects together</a:t>
            </a:r>
          </a:p>
          <a:p>
            <a:pPr lvl="1"/>
            <a:r>
              <a:rPr lang="en-US" dirty="0" smtClean="0"/>
              <a:t>Offers controlled, managed BOMs, which allows reporting and serialization</a:t>
            </a:r>
          </a:p>
          <a:p>
            <a:pPr lvl="1"/>
            <a:r>
              <a:rPr lang="en-US" dirty="0" smtClean="0"/>
              <a:t>CAD group is more likely to help us if </a:t>
            </a:r>
            <a:r>
              <a:rPr lang="en-US" dirty="0" err="1" smtClean="0"/>
              <a:t>wtParts</a:t>
            </a:r>
            <a:r>
              <a:rPr lang="en-US" dirty="0" smtClean="0"/>
              <a:t> is activated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13865" y="6408106"/>
            <a:ext cx="24706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Source: engtraining.lbl.gov 201-02</a:t>
            </a:r>
            <a:endParaRPr lang="en-US" sz="11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8708913" y="2613141"/>
            <a:ext cx="2009027" cy="1241309"/>
            <a:chOff x="8575153" y="3245469"/>
            <a:chExt cx="2009027" cy="12413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041" y="3749671"/>
              <a:ext cx="288000" cy="26282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5153" y="3285204"/>
              <a:ext cx="288000" cy="28492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010" y="4176045"/>
              <a:ext cx="287494" cy="25213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862319" y="3245469"/>
              <a:ext cx="956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wtPart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43504" y="4117446"/>
              <a:ext cx="1440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D Drawing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143504" y="3696416"/>
              <a:ext cx="12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3D Part</a:t>
              </a:r>
              <a:endParaRPr lang="en-US" dirty="0"/>
            </a:p>
          </p:txBody>
        </p:sp>
        <p:cxnSp>
          <p:nvCxnSpPr>
            <p:cNvPr id="24" name="Straight Connector 23"/>
            <p:cNvCxnSpPr>
              <a:stCxn id="18" idx="2"/>
            </p:cNvCxnSpPr>
            <p:nvPr/>
          </p:nvCxnSpPr>
          <p:spPr>
            <a:xfrm flipH="1">
              <a:off x="8708913" y="3570131"/>
              <a:ext cx="0" cy="74921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7" idx="1"/>
            </p:cNvCxnSpPr>
            <p:nvPr/>
          </p:nvCxnSpPr>
          <p:spPr>
            <a:xfrm flipH="1">
              <a:off x="8700852" y="3881082"/>
              <a:ext cx="15518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8700852" y="4305506"/>
              <a:ext cx="15519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55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the active BCMT </a:t>
            </a:r>
            <a:r>
              <a:rPr lang="en-US" dirty="0" err="1" smtClean="0"/>
              <a:t>Windchill</a:t>
            </a:r>
            <a:r>
              <a:rPr lang="en-US" dirty="0" smtClean="0"/>
              <a:t> Products,</a:t>
            </a:r>
            <a:br>
              <a:rPr lang="en-US" dirty="0" smtClean="0"/>
            </a:br>
            <a:r>
              <a:rPr lang="en-US" dirty="0" smtClean="0"/>
              <a:t>SCCAD is the only one not using </a:t>
            </a:r>
            <a:r>
              <a:rPr lang="en-US" dirty="0" err="1" smtClean="0"/>
              <a:t>wtParts</a:t>
            </a:r>
            <a:r>
              <a:rPr lang="en-US" dirty="0" smtClean="0"/>
              <a:t> by default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SCCAD is </a:t>
            </a:r>
            <a:r>
              <a:rPr lang="en-US" dirty="0"/>
              <a:t>t</a:t>
            </a:r>
            <a:r>
              <a:rPr lang="en-US" dirty="0" smtClean="0"/>
              <a:t>he oldest active </a:t>
            </a:r>
            <a:r>
              <a:rPr lang="en-US" dirty="0" err="1" smtClean="0"/>
              <a:t>Windchill</a:t>
            </a:r>
            <a:r>
              <a:rPr lang="en-US" dirty="0" smtClean="0"/>
              <a:t> product at the lab (created 2007)</a:t>
            </a:r>
          </a:p>
          <a:p>
            <a:pPr lvl="1"/>
            <a:r>
              <a:rPr lang="en-US" dirty="0" smtClean="0"/>
              <a:t>6974 CAD objects, 4769 of which use the SU- prefix</a:t>
            </a:r>
          </a:p>
          <a:p>
            <a:pPr lvl="1"/>
            <a:r>
              <a:rPr lang="en-US" dirty="0" smtClean="0"/>
              <a:t>169 released CAD objects, as of 2 Dec. 2024</a:t>
            </a:r>
          </a:p>
          <a:p>
            <a:r>
              <a:rPr lang="en-US" b="1" i="1" dirty="0" smtClean="0"/>
              <a:t>It is time to activate </a:t>
            </a:r>
            <a:r>
              <a:rPr lang="en-US" b="1" i="1" dirty="0" err="1" smtClean="0"/>
              <a:t>wtParts</a:t>
            </a:r>
            <a:r>
              <a:rPr lang="en-US" b="1" i="1" dirty="0" smtClean="0"/>
              <a:t> in SCCAD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07913" y="5103197"/>
            <a:ext cx="398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Category code prefix is independent from </a:t>
            </a:r>
            <a:r>
              <a:rPr lang="en-US" i="1" dirty="0" err="1" smtClean="0"/>
              <a:t>Windchill</a:t>
            </a:r>
            <a:r>
              <a:rPr lang="en-US" i="1" dirty="0" smtClean="0"/>
              <a:t> product</a:t>
            </a:r>
            <a:endParaRPr lang="en-US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641102"/>
              </p:ext>
            </p:extLst>
          </p:nvPr>
        </p:nvGraphicFramePr>
        <p:xfrm>
          <a:off x="526840" y="3438654"/>
          <a:ext cx="6739915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6209">
                  <a:extLst>
                    <a:ext uri="{9D8B030D-6E8A-4147-A177-3AD203B41FA5}">
                      <a16:colId xmlns:a16="http://schemas.microsoft.com/office/drawing/2014/main" val="3741828590"/>
                    </a:ext>
                  </a:extLst>
                </a:gridCol>
                <a:gridCol w="1653187">
                  <a:extLst>
                    <a:ext uri="{9D8B030D-6E8A-4147-A177-3AD203B41FA5}">
                      <a16:colId xmlns:a16="http://schemas.microsoft.com/office/drawing/2014/main" val="3374978769"/>
                    </a:ext>
                  </a:extLst>
                </a:gridCol>
                <a:gridCol w="1580519">
                  <a:extLst>
                    <a:ext uri="{9D8B030D-6E8A-4147-A177-3AD203B41FA5}">
                      <a16:colId xmlns:a16="http://schemas.microsoft.com/office/drawing/2014/main" val="1669960481"/>
                    </a:ext>
                  </a:extLst>
                </a:gridCol>
              </a:tblGrid>
              <a:tr h="292279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Windchill</a:t>
                      </a:r>
                      <a:r>
                        <a:rPr lang="en-US" sz="1400" dirty="0" smtClean="0"/>
                        <a:t> product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Unique ID / Category</a:t>
                      </a:r>
                      <a:r>
                        <a:rPr lang="en-US" sz="1400" baseline="0" dirty="0" smtClean="0"/>
                        <a:t> prefix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wtParts</a:t>
                      </a:r>
                      <a:r>
                        <a:rPr lang="en-US" sz="1400" dirty="0" smtClean="0"/>
                        <a:t> on?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004105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Field Test Facility Dipole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815760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LCLS-II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731509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MARS</a:t>
                      </a:r>
                      <a:r>
                        <a:rPr lang="en-US" sz="1400" baseline="0" dirty="0" smtClean="0"/>
                        <a:t> Demonstrator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23754"/>
                  </a:ext>
                </a:extLst>
              </a:tr>
              <a:tr h="2098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Superconducting Magnet Group (SCCAD)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707231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FRIB Magnets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492481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LARP QXF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3087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 Gantry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37931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SMP Cabling Facility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737041"/>
                  </a:ext>
                </a:extLst>
              </a:tr>
              <a:tr h="2922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SCU R&amp;D (ended 2017)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548088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0"/>
          <a:stretch/>
        </p:blipFill>
        <p:spPr>
          <a:xfrm>
            <a:off x="8290346" y="2080498"/>
            <a:ext cx="3734015" cy="24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/>
          <a:lstStyle/>
          <a:p>
            <a:r>
              <a:rPr lang="en-US" dirty="0" smtClean="0"/>
              <a:t>Category Codes and DCC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81" y="1526480"/>
            <a:ext cx="5834250" cy="3136354"/>
          </a:xfrm>
        </p:spPr>
        <p:txBody>
          <a:bodyPr/>
          <a:lstStyle/>
          <a:p>
            <a:r>
              <a:rPr lang="en-US" dirty="0" smtClean="0"/>
              <a:t>Six-digit category codes are used to organize drawings and documents (</a:t>
            </a:r>
            <a:r>
              <a:rPr lang="en-US" dirty="0" err="1" smtClean="0"/>
              <a:t>Eng’g</a:t>
            </a:r>
            <a:r>
              <a:rPr lang="en-US" dirty="0" smtClean="0"/>
              <a:t> notes, specifications, work instructions) in the DCC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They are used as parameters in </a:t>
            </a:r>
            <a:r>
              <a:rPr lang="en-US" dirty="0" err="1" smtClean="0"/>
              <a:t>Creo</a:t>
            </a:r>
            <a:r>
              <a:rPr lang="en-US" dirty="0" smtClean="0"/>
              <a:t> Parametric that auto-fill the title blocks in drawings (as long as the template is used)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SCCAD  |  News and Added Features from CAD / EG Division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301" y="314742"/>
            <a:ext cx="5549887" cy="5010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65" y="4843059"/>
            <a:ext cx="5223285" cy="155987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406" y="2691461"/>
            <a:ext cx="3343054" cy="68704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65797" y="4929282"/>
            <a:ext cx="614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SU: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92705" y="5319778"/>
            <a:ext cx="24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Funding (Title1)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92705" y="5516556"/>
            <a:ext cx="24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Subsystem (Title2)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192705" y="5723455"/>
            <a:ext cx="2824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Name (</a:t>
            </a:r>
            <a:r>
              <a:rPr lang="en-US" sz="1400" dirty="0" err="1" smtClean="0">
                <a:solidFill>
                  <a:srgbClr val="FF0000"/>
                </a:solidFill>
              </a:rPr>
              <a:t>Detail_Title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68875" y="5297708"/>
            <a:ext cx="614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54: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68875" y="5509017"/>
            <a:ext cx="614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</a:t>
            </a:r>
            <a:r>
              <a:rPr lang="en-US" sz="1400" dirty="0" smtClean="0">
                <a:solidFill>
                  <a:srgbClr val="FF0000"/>
                </a:solidFill>
              </a:rPr>
              <a:t>4: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052858" y="6046462"/>
            <a:ext cx="987068" cy="32199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1605</Words>
  <Application>Microsoft Office PowerPoint</Application>
  <PresentationFormat>Widescreen</PresentationFormat>
  <Paragraphs>239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Berkeley Lab Wide PPT Theme</vt:lpstr>
      <vt:lpstr>CAD in SMP</vt:lpstr>
      <vt:lpstr>Table of contents</vt:lpstr>
      <vt:lpstr>Table of contents</vt:lpstr>
      <vt:lpstr>Context</vt:lpstr>
      <vt:lpstr>Design work in SCCAD is mostly “Sandbox” design</vt:lpstr>
      <vt:lpstr>Table of contents</vt:lpstr>
      <vt:lpstr>Quick overview of wtParts (wt = Windchill Technology)</vt:lpstr>
      <vt:lpstr>Of the active BCMT Windchill Products, SCCAD is the only one not using wtParts by default</vt:lpstr>
      <vt:lpstr>Category Codes and DCC</vt:lpstr>
      <vt:lpstr>Category Codes and Windchill</vt:lpstr>
      <vt:lpstr>Table of contents</vt:lpstr>
      <vt:lpstr>Navigate.lbl.gov and QR Codes</vt:lpstr>
      <vt:lpstr>Navigate.lbl.gov and QR Codes</vt:lpstr>
      <vt:lpstr>Navigate.lbl.gov and QR Codes</vt:lpstr>
      <vt:lpstr>Navigate.lbl.gov and QR Codes</vt:lpstr>
      <vt:lpstr>Navigate.lbl.gov and QR Codes</vt:lpstr>
      <vt:lpstr>Navigate.lbl.gov and QR Codes</vt:lpstr>
      <vt:lpstr>Google Drive integration into Windchill </vt:lpstr>
      <vt:lpstr>Commercial off-the-shelf (COTS) part library is becoming well developed</vt:lpstr>
      <vt:lpstr>CAD group at LBNL has been “promoted” to department level entity</vt:lpstr>
      <vt:lpstr>CAD Department enforcing compliance with modeling standards effective Feb. 2025</vt:lpstr>
      <vt:lpstr>CAD Department enforcing compliance with modeling standards effective Feb. 2025</vt:lpstr>
      <vt:lpstr>Table of contents</vt:lpstr>
      <vt:lpstr>Summary: Impacts and Action to Take</vt:lpstr>
      <vt:lpstr>Thank You</vt:lpstr>
      <vt:lpstr>Bonus: best practice reminders for efficient promotion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w/color backgrounds</dc:title>
  <dc:subject/>
  <dc:creator>Mallon, Philip</dc:creator>
  <cp:keywords/>
  <dc:description/>
  <cp:lastModifiedBy>Mallon, Philip</cp:lastModifiedBy>
  <cp:revision>93</cp:revision>
  <dcterms:created xsi:type="dcterms:W3CDTF">2020-07-09T17:40:25Z</dcterms:created>
  <dcterms:modified xsi:type="dcterms:W3CDTF">2025-02-10T22:52:11Z</dcterms:modified>
  <cp:category/>
</cp:coreProperties>
</file>