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431386" y="6551285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gif"/><Relationship Id="rId4" Type="http://schemas.openxmlformats.org/officeDocument/2006/relationships/hyperlink" Target="https://en.wikipedia.org/wiki/Viscosity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685800" y="1516066"/>
            <a:ext cx="7772400" cy="1745629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>
              <a:lnSpc>
                <a:spcPct val="100000"/>
              </a:lnSpc>
              <a:defRPr sz="37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Boundary Gaussian Process modeling</a:t>
            </a:r>
          </a:p>
        </p:txBody>
      </p:sp>
      <p:sp>
        <p:nvSpPr>
          <p:cNvPr id="95" name="Subtitle 2"/>
          <p:cNvSpPr txBox="1"/>
          <p:nvPr>
            <p:ph type="subTitle" sz="half" idx="1"/>
          </p:nvPr>
        </p:nvSpPr>
        <p:spPr>
          <a:xfrm>
            <a:off x="637601" y="4217670"/>
            <a:ext cx="7868798" cy="2649566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Yen-Chun Liu, Simon Mak</a:t>
            </a:r>
          </a:p>
          <a:p>
            <a:pPr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Department of Statistical Science</a:t>
            </a:r>
            <a:br/>
            <a:r>
              <a:t>Duke University</a:t>
            </a:r>
          </a:p>
          <a:p>
            <a:pPr>
              <a:defRPr i="1" sz="20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 i="1" sz="20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96" name="Slide Number Placeholder 3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 Placeholder 1"/>
          <p:cNvSpPr txBox="1"/>
          <p:nvPr>
            <p:ph type="sldNum" sz="quarter" idx="2"/>
          </p:nvPr>
        </p:nvSpPr>
        <p:spPr>
          <a:xfrm>
            <a:off x="8431386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TextBox 3"/>
          <p:cNvSpPr txBox="1"/>
          <p:nvPr/>
        </p:nvSpPr>
        <p:spPr>
          <a:xfrm>
            <a:off x="572382" y="1424072"/>
            <a:ext cx="7829710" cy="400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T</a:t>
            </a:r>
            <a:r>
              <a:t>est functions (illustration of the case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):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3719" t="53620" r="8866" b="6436"/>
          <a:stretch>
            <a:fillRect/>
          </a:stretch>
        </p:blipFill>
        <p:spPr>
          <a:xfrm>
            <a:off x="301109" y="2734323"/>
            <a:ext cx="3036166" cy="2130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6061" t="6449" r="3230" b="2389"/>
          <a:stretch>
            <a:fillRect/>
          </a:stretch>
        </p:blipFill>
        <p:spPr>
          <a:xfrm>
            <a:off x="3268064" y="2734323"/>
            <a:ext cx="2826724" cy="2130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7724" t="6005" r="3565" b="0"/>
          <a:stretch>
            <a:fillRect/>
          </a:stretch>
        </p:blipFill>
        <p:spPr>
          <a:xfrm>
            <a:off x="6112544" y="2734322"/>
            <a:ext cx="2826724" cy="22463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ontent Placeholder 6"/>
          <p:cNvSpPr txBox="1"/>
          <p:nvPr/>
        </p:nvSpPr>
        <p:spPr>
          <a:xfrm>
            <a:off x="1117794" y="4971674"/>
            <a:ext cx="14027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i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Griewank</a:t>
            </a:r>
          </a:p>
        </p:txBody>
      </p:sp>
      <p:sp>
        <p:nvSpPr>
          <p:cNvPr id="186" name="Content Placeholder 6"/>
          <p:cNvSpPr txBox="1"/>
          <p:nvPr/>
        </p:nvSpPr>
        <p:spPr>
          <a:xfrm>
            <a:off x="4123882" y="4971672"/>
            <a:ext cx="11150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i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Schwefel</a:t>
            </a:r>
          </a:p>
        </p:txBody>
      </p:sp>
      <p:sp>
        <p:nvSpPr>
          <p:cNvPr id="187" name="Content Placeholder 6"/>
          <p:cNvSpPr txBox="1"/>
          <p:nvPr/>
        </p:nvSpPr>
        <p:spPr>
          <a:xfrm>
            <a:off x="6968360" y="4971672"/>
            <a:ext cx="11150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i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Levy</a:t>
            </a:r>
          </a:p>
        </p:txBody>
      </p:sp>
      <p:sp>
        <p:nvSpPr>
          <p:cNvPr id="188" name="Title 1"/>
          <p:cNvSpPr txBox="1"/>
          <p:nvPr/>
        </p:nvSpPr>
        <p:spPr>
          <a:xfrm>
            <a:off x="1056392" y="85514"/>
            <a:ext cx="7333000" cy="91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BdryGP - Numerical experiments</a:t>
            </a:r>
            <a:br/>
            <a:r>
              <a:rPr>
                <a:solidFill>
                  <a:srgbClr val="002060"/>
                </a:solidFill>
              </a:rPr>
              <a:t>(Ding et al. 2019)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 Placeholder 1"/>
          <p:cNvSpPr txBox="1"/>
          <p:nvPr>
            <p:ph type="sldNum" sz="quarter" idx="2"/>
          </p:nvPr>
        </p:nvSpPr>
        <p:spPr>
          <a:xfrm>
            <a:off x="8431386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546" y="2614941"/>
            <a:ext cx="8468662" cy="216090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4"/>
          <p:cNvSpPr txBox="1"/>
          <p:nvPr/>
        </p:nvSpPr>
        <p:spPr>
          <a:xfrm>
            <a:off x="544924" y="1296719"/>
            <a:ext cx="8071906" cy="41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02060"/>
                </a:solidFill>
              </a:defRPr>
            </a:pPr>
            <a:r>
              <a:t>Dimension</a:t>
            </a:r>
            <a:r>
              <a:rPr b="0"/>
              <a:t> </a:t>
            </a:r>
            <a14:m>
              <m:oMath>
                <m:r>
                  <a:rPr xmlns:a="http://schemas.openxmlformats.org/drawingml/2006/main" sz="25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𝑑</m:t>
                </m:r>
                <m:r>
                  <a:rPr xmlns:a="http://schemas.openxmlformats.org/drawingml/2006/main" sz="25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5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/>
                </m:r>
              </m:oMath>
            </a14:m>
            <a:r>
              <a:rPr b="0">
                <a:latin typeface="Segoe UI"/>
                <a:ea typeface="Segoe UI"/>
                <a:cs typeface="Segoe UI"/>
                <a:sym typeface="Segoe UI"/>
              </a:rPr>
              <a:t>30:</a:t>
            </a:r>
          </a:p>
        </p:txBody>
      </p:sp>
      <p:sp>
        <p:nvSpPr>
          <p:cNvPr id="193" name="Title 1"/>
          <p:cNvSpPr txBox="1"/>
          <p:nvPr/>
        </p:nvSpPr>
        <p:spPr>
          <a:xfrm>
            <a:off x="1056392" y="85514"/>
            <a:ext cx="7333000" cy="91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BdryGP - Numerical experiments</a:t>
            </a:r>
            <a:br/>
            <a:r>
              <a:rPr>
                <a:solidFill>
                  <a:srgbClr val="002060"/>
                </a:solidFill>
              </a:rPr>
              <a:t>(Ding et al. 2019)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ank you!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196" name="Questions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99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TextBox 15"/>
          <p:cNvSpPr txBox="1"/>
          <p:nvPr/>
        </p:nvSpPr>
        <p:spPr>
          <a:xfrm>
            <a:off x="763545" y="1877034"/>
            <a:ext cx="7616910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3226" indent="-200526">
              <a:lnSpc>
                <a:spcPct val="200000"/>
              </a:lnSpc>
              <a:buSzPct val="75000"/>
              <a:buChar char="•"/>
              <a:defRPr sz="25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Motivating example</a:t>
            </a:r>
          </a:p>
          <a:p>
            <a:pPr marL="213226" indent="-200526">
              <a:lnSpc>
                <a:spcPct val="200000"/>
              </a:lnSpc>
              <a:buSzPct val="75000"/>
              <a:buChar char="•"/>
              <a:defRPr sz="25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Gaussian Processes modeling</a:t>
            </a:r>
          </a:p>
          <a:p>
            <a:pPr marL="213226" indent="-200526">
              <a:lnSpc>
                <a:spcPct val="200000"/>
              </a:lnSpc>
              <a:buSzPct val="75000"/>
              <a:buChar char="•"/>
              <a:defRPr sz="25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Boundaries as prior information</a:t>
            </a:r>
          </a:p>
          <a:p>
            <a:pPr marL="213226" indent="-200526">
              <a:lnSpc>
                <a:spcPct val="200000"/>
              </a:lnSpc>
              <a:buSzPct val="75000"/>
              <a:buChar char="•"/>
              <a:defRPr sz="25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Boundary GP</a:t>
            </a:r>
          </a:p>
          <a:p>
            <a:pPr marL="213226" indent="-200526">
              <a:lnSpc>
                <a:spcPct val="200000"/>
              </a:lnSpc>
              <a:buSzPct val="75000"/>
              <a:buChar char="•"/>
              <a:defRPr sz="25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Simulation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/>
        </p:nvSpPr>
        <p:spPr>
          <a:xfrm>
            <a:off x="1078039" y="275922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Motivating example</a:t>
            </a:r>
          </a:p>
        </p:txBody>
      </p:sp>
      <p:sp>
        <p:nvSpPr>
          <p:cNvPr id="103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TextBox 24"/>
          <p:cNvSpPr txBox="1"/>
          <p:nvPr/>
        </p:nvSpPr>
        <p:spPr>
          <a:xfrm>
            <a:off x="611366" y="1270318"/>
            <a:ext cx="8032924" cy="6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900">
                <a:solidFill>
                  <a:srgbClr val="0000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Boundary information </a:t>
            </a:r>
            <a:r>
              <a:rPr b="0">
                <a:solidFill>
                  <a:srgbClr val="002060"/>
                </a:solidFill>
              </a:rPr>
              <a:t>on </a:t>
            </a:r>
            <a14:m>
              <m:oMath>
                <m:r>
                  <a:rPr xmlns:a="http://schemas.openxmlformats.org/drawingml/2006/main" sz="18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rPr b="0">
                <a:solidFill>
                  <a:srgbClr val="002060"/>
                </a:solidFill>
              </a:rPr>
              <a:t> often available from </a:t>
            </a:r>
            <a:r>
              <a:rPr>
                <a:solidFill>
                  <a:srgbClr val="002060"/>
                </a:solidFill>
              </a:rPr>
              <a:t>scientific models</a:t>
            </a:r>
            <a:r>
              <a:rPr b="0">
                <a:solidFill>
                  <a:srgbClr val="002060"/>
                </a:solidFill>
              </a:rPr>
              <a:t> or </a:t>
            </a:r>
            <a:r>
              <a:rPr>
                <a:solidFill>
                  <a:srgbClr val="002060"/>
                </a:solidFill>
              </a:rPr>
              <a:t>physical considerations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5" name="TextBox 7"/>
          <p:cNvSpPr txBox="1"/>
          <p:nvPr/>
        </p:nvSpPr>
        <p:spPr>
          <a:xfrm>
            <a:off x="611366" y="2391715"/>
            <a:ext cx="4305170" cy="360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b="0"/>
              <a:t>Navier-Stokes</a:t>
            </a:r>
            <a:r>
              <a:rPr b="0"/>
              <a:t> (Pope 2001):</a:t>
            </a:r>
            <a:endParaRPr b="0"/>
          </a:p>
          <a:p>
            <a:pPr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Highly </a:t>
            </a:r>
            <a:r>
              <a:rPr b="1"/>
              <a:t>complex</a:t>
            </a:r>
            <a:r>
              <a:t> PDE system governing fluid flow (solution </a:t>
            </a:r>
            <a14:m>
              <m:oMath>
                <m:r>
                  <a:rPr xmlns:a="http://schemas.openxmlformats.org/drawingml/2006/main" sz="180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 very </a:t>
            </a:r>
            <a:r>
              <a:rPr b="1">
                <a:solidFill>
                  <a:srgbClr val="FF0000"/>
                </a:solidFill>
              </a:rPr>
              <a:t>time-consuming</a:t>
            </a:r>
            <a:r>
              <a:t> to solve)</a:t>
            </a:r>
          </a:p>
          <a:p>
            <a:pPr marL="342900" indent="-342900">
              <a:buSzPct val="100000"/>
              <a:buFont typeface="Arial"/>
              <a:buChar char="•"/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Under </a:t>
            </a:r>
            <a:r>
              <a:rPr>
                <a:solidFill>
                  <a:srgbClr val="000000"/>
                </a:solidFill>
              </a:rPr>
              <a:t>simplifications</a:t>
            </a:r>
            <a:r>
              <a:t>, e.g., zero viscosity (</a:t>
            </a:r>
            <a14:m>
              <m:oMath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𝜁</m:t>
                </m:r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) or incompressibility (</a:t>
            </a:r>
            <a14:m>
              <m:oMath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𝜆</m:t>
                </m:r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950" i="1">
                    <a:solidFill>
                      <a:srgbClr val="1F3864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), </a:t>
            </a:r>
            <a:r>
              <a:rPr b="1"/>
              <a:t>closed-form </a:t>
            </a:r>
            <a:r>
              <a:t>solution!</a:t>
            </a:r>
          </a:p>
        </p:txBody>
      </p:sp>
      <p:pic>
        <p:nvPicPr>
          <p:cNvPr id="106" name="Picture 2" descr="Picture 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5719" y="2756188"/>
            <a:ext cx="3822092" cy="295575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8"/>
          <p:cNvSpPr txBox="1"/>
          <p:nvPr/>
        </p:nvSpPr>
        <p:spPr>
          <a:xfrm>
            <a:off x="596891" y="6492875"/>
            <a:ext cx="8112009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Segoe UI"/>
                <a:ea typeface="Segoe UI"/>
                <a:cs typeface="Segoe UI"/>
                <a:sym typeface="Segoe UI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https://en.wikipedia.org/wiki/Viscosity</a:t>
            </a:r>
          </a:p>
        </p:txBody>
      </p:sp>
      <p:sp>
        <p:nvSpPr>
          <p:cNvPr id="108" name="Rectangle 2"/>
          <p:cNvSpPr txBox="1"/>
          <p:nvPr/>
        </p:nvSpPr>
        <p:spPr>
          <a:xfrm>
            <a:off x="582084" y="5904287"/>
            <a:ext cx="709136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We should make use of this </a:t>
            </a:r>
            <a:r>
              <a:rPr b="1"/>
              <a:t>boundary </a:t>
            </a:r>
            <a:r>
              <a:rPr b="1">
                <a:solidFill>
                  <a:srgbClr val="002060"/>
                </a:solidFill>
              </a:rPr>
              <a:t>information!</a:t>
            </a:r>
          </a:p>
        </p:txBody>
      </p:sp>
      <p:sp>
        <p:nvSpPr>
          <p:cNvPr id="109" name="Rectangle 3"/>
          <p:cNvSpPr txBox="1"/>
          <p:nvPr/>
        </p:nvSpPr>
        <p:spPr>
          <a:xfrm>
            <a:off x="6563477" y="2525050"/>
            <a:ext cx="11951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Viscosity</a:t>
            </a:r>
          </a:p>
        </p:txBody>
      </p:sp>
      <p:sp>
        <p:nvSpPr>
          <p:cNvPr id="110" name="Rectangle 10"/>
          <p:cNvSpPr txBox="1"/>
          <p:nvPr/>
        </p:nvSpPr>
        <p:spPr>
          <a:xfrm>
            <a:off x="5621701" y="3001828"/>
            <a:ext cx="11951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Low</a:t>
            </a:r>
          </a:p>
        </p:txBody>
      </p:sp>
      <p:sp>
        <p:nvSpPr>
          <p:cNvPr id="111" name="Rectangle 11"/>
          <p:cNvSpPr txBox="1"/>
          <p:nvPr/>
        </p:nvSpPr>
        <p:spPr>
          <a:xfrm>
            <a:off x="7220550" y="3001828"/>
            <a:ext cx="11951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High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4"/>
      <p:bldP build="whole" bldLvl="1" animBg="1" rev="0" advAuto="0" spid="110" grpId="5"/>
      <p:bldP build="whole" bldLvl="1" animBg="1" rev="0" advAuto="0" spid="108" grpId="6"/>
      <p:bldP build="whole" bldLvl="1" animBg="1" rev="0" advAuto="0" spid="109" grpId="3"/>
      <p:bldP build="p" bldLvl="1" animBg="1" rev="0" advAuto="0" spid="105" grpId="2"/>
      <p:bldP build="whole" bldLvl="1" animBg="1" rev="0" advAuto="0" spid="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Gaussian processes</a:t>
            </a:r>
          </a:p>
        </p:txBody>
      </p:sp>
      <p:sp>
        <p:nvSpPr>
          <p:cNvPr id="114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TextBox 15"/>
          <p:cNvSpPr txBox="1"/>
          <p:nvPr/>
        </p:nvSpPr>
        <p:spPr>
          <a:xfrm>
            <a:off x="763545" y="1129778"/>
            <a:ext cx="7616909" cy="135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Assume </a:t>
            </a:r>
            <a14:m>
              <m:oMath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</m:e>
                </m:d>
              </m:oMath>
            </a14:m>
            <a:r>
              <a:t> follows a </a:t>
            </a:r>
            <a:r>
              <a:rPr b="1"/>
              <a:t>Gaussian process </a:t>
            </a:r>
            <a:r>
              <a:t>(GP) prior (Santner et al. 2003; Rasmussen &amp; Williams 2006):</a:t>
            </a:r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lvl="1">
              <a:defRPr sz="2000">
                <a:solidFill>
                  <a:srgbClr val="00206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e>
                  </m:d>
                  <m:r>
                    <a:rPr xmlns:a="http://schemas.openxmlformats.org/drawingml/2006/main" sz="20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∼</m:t>
                  </m:r>
                  <m:r>
                    <m:rPr>
                      <m:sty m:val="p"/>
                    </m:rPr>
                    <a:rPr xmlns:a="http://schemas.openxmlformats.org/drawingml/2006/main" sz="20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m:rPr>
                      <m:sty m:val="p"/>
                    </m:rPr>
                    <a:rPr xmlns:a="http://schemas.openxmlformats.org/drawingml/2006/main" sz="20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P</m:t>
                  </m:r>
                  <m:d>
                    <m:dPr>
                      <m:ctrlP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e>
                  </m:d>
                </m:oMath>
              </m:oMathPara>
            </a14:m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6411" y="2712318"/>
            <a:ext cx="4110200" cy="28298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tangle 4"/>
          <p:cNvSpPr txBox="1"/>
          <p:nvPr/>
        </p:nvSpPr>
        <p:spPr>
          <a:xfrm>
            <a:off x="785182" y="3099042"/>
            <a:ext cx="3713665" cy="205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Mean function:</a:t>
            </a:r>
          </a:p>
          <a:p>
            <a:pPr>
              <a:defRPr b="1" i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>
                <a:solidFill>
                  <a:srgbClr val="00206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  <m:scr m:val="double-struck"/>
                    </m:rP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μ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>
              <a:latin typeface="Segoe UI"/>
              <a:ea typeface="Segoe UI"/>
              <a:cs typeface="Segoe UI"/>
              <a:sym typeface="Segoe UI"/>
            </a:endParaRPr>
          </a:p>
          <a:p>
            <a:pPr>
              <a:defRPr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 b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Covariance function:</a:t>
            </a:r>
          </a:p>
          <a:p>
            <a:pPr>
              <a:defRPr b="1" i="1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>
                <a:solidFill>
                  <a:srgbClr val="00206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Cov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8" descr="Picture 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4999" y="1077434"/>
            <a:ext cx="6501146" cy="360376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Gaussian processes</a:t>
            </a:r>
          </a:p>
        </p:txBody>
      </p:sp>
      <p:sp>
        <p:nvSpPr>
          <p:cNvPr id="121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TextBox 13"/>
          <p:cNvSpPr txBox="1"/>
          <p:nvPr/>
        </p:nvSpPr>
        <p:spPr>
          <a:xfrm>
            <a:off x="4230328" y="4680735"/>
            <a:ext cx="101052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123" name="TextBox 18"/>
          <p:cNvSpPr txBox="1"/>
          <p:nvPr/>
        </p:nvSpPr>
        <p:spPr>
          <a:xfrm rot="16200000">
            <a:off x="373043" y="2550756"/>
            <a:ext cx="12515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124" name="TextBox 19"/>
          <p:cNvSpPr txBox="1"/>
          <p:nvPr/>
        </p:nvSpPr>
        <p:spPr>
          <a:xfrm>
            <a:off x="75456" y="1359349"/>
            <a:ext cx="189583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CC0498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Prediction</a:t>
            </a:r>
          </a:p>
        </p:txBody>
      </p:sp>
      <p:sp>
        <p:nvSpPr>
          <p:cNvPr id="125" name="TextBox 20"/>
          <p:cNvSpPr txBox="1"/>
          <p:nvPr/>
        </p:nvSpPr>
        <p:spPr>
          <a:xfrm>
            <a:off x="5631167" y="4281087"/>
            <a:ext cx="436567" cy="1828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sub>
                  </m:sSub>
                </m:oMath>
              </m:oMathPara>
            </a14:m>
            <a:endParaRPr sz="2000"/>
          </a:p>
        </p:txBody>
      </p:sp>
      <p:sp>
        <p:nvSpPr>
          <p:cNvPr id="126" name="Straight Connector 22"/>
          <p:cNvSpPr/>
          <p:nvPr/>
        </p:nvSpPr>
        <p:spPr>
          <a:xfrm flipH="1">
            <a:off x="5799825" y="1955270"/>
            <a:ext cx="1" cy="2464429"/>
          </a:xfrm>
          <a:prstGeom prst="line">
            <a:avLst/>
          </a:prstGeom>
          <a:ln w="22225">
            <a:solidFill>
              <a:srgbClr val="000000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Straight Connector 23"/>
          <p:cNvSpPr/>
          <p:nvPr/>
        </p:nvSpPr>
        <p:spPr>
          <a:xfrm flipH="1" flipV="1">
            <a:off x="1580846" y="1941878"/>
            <a:ext cx="4218981" cy="1"/>
          </a:xfrm>
          <a:prstGeom prst="line">
            <a:avLst/>
          </a:prstGeom>
          <a:ln w="22225">
            <a:solidFill>
              <a:srgbClr val="CC0498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TextBox 27"/>
          <p:cNvSpPr txBox="1"/>
          <p:nvPr/>
        </p:nvSpPr>
        <p:spPr>
          <a:xfrm>
            <a:off x="390164" y="1705617"/>
            <a:ext cx="829437" cy="3483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limUpp>
                    <m:e>
                      <m:sSub>
                        <m:e>
                          <m:r>
                            <a:rPr xmlns:a="http://schemas.openxmlformats.org/drawingml/2006/main" sz="20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xmlns:a="http://schemas.openxmlformats.org/drawingml/2006/main" sz="20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e>
                    <m:lim>
                      <m:r>
                        <m:rPr>
                          <m:sty m:val="p"/>
                        </m:rPr>
                        <a:rPr xmlns:a="http://schemas.openxmlformats.org/drawingml/2006/main" sz="20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lim>
                  </m:limUpp>
                  <m:r>
                    <a:rPr xmlns:a="http://schemas.openxmlformats.org/drawingml/2006/main" sz="2000" i="1">
                      <a:solidFill>
                        <a:srgbClr val="CC0498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xmlns:a="http://schemas.openxmlformats.org/drawingml/2006/main" sz="20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xmlns:a="http://schemas.openxmlformats.org/drawingml/2006/main" sz="20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CC0498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000">
              <a:solidFill>
                <a:srgbClr val="CC0498"/>
              </a:solidFill>
            </a:endParaRPr>
          </a:p>
        </p:txBody>
      </p:sp>
      <p:sp>
        <p:nvSpPr>
          <p:cNvPr id="129" name="Rectangle 32"/>
          <p:cNvSpPr/>
          <p:nvPr/>
        </p:nvSpPr>
        <p:spPr>
          <a:xfrm>
            <a:off x="5722823" y="1742287"/>
            <a:ext cx="126628" cy="417488"/>
          </a:xfrm>
          <a:prstGeom prst="rect">
            <a:avLst/>
          </a:prstGeom>
          <a:solidFill>
            <a:srgbClr val="CC0498"/>
          </a:solidFill>
          <a:ln w="38100">
            <a:solidFill>
              <a:srgbClr val="CC049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ight Brace 33"/>
          <p:cNvSpPr/>
          <p:nvPr/>
        </p:nvSpPr>
        <p:spPr>
          <a:xfrm>
            <a:off x="5887951" y="1742287"/>
            <a:ext cx="133257" cy="417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964"/>
                  <a:pt x="10800" y="2153"/>
                </a:cubicBezTo>
                <a:lnTo>
                  <a:pt x="10800" y="8647"/>
                </a:lnTo>
                <a:cubicBezTo>
                  <a:pt x="10800" y="9836"/>
                  <a:pt x="15635" y="10800"/>
                  <a:pt x="21600" y="10800"/>
                </a:cubicBezTo>
                <a:cubicBezTo>
                  <a:pt x="15635" y="10800"/>
                  <a:pt x="10800" y="11764"/>
                  <a:pt x="10800" y="12953"/>
                </a:cubicBezTo>
                <a:lnTo>
                  <a:pt x="10800" y="19447"/>
                </a:lnTo>
                <a:cubicBezTo>
                  <a:pt x="10800" y="20636"/>
                  <a:pt x="5965" y="21600"/>
                  <a:pt x="0" y="21600"/>
                </a:cubicBezTo>
              </a:path>
            </a:pathLst>
          </a:custGeom>
          <a:ln w="25400">
            <a:solidFill>
              <a:srgbClr val="CC0498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31" name="Straight Connector 35"/>
          <p:cNvSpPr/>
          <p:nvPr/>
        </p:nvSpPr>
        <p:spPr>
          <a:xfrm>
            <a:off x="6134053" y="1955270"/>
            <a:ext cx="435098" cy="1124100"/>
          </a:xfrm>
          <a:prstGeom prst="line">
            <a:avLst/>
          </a:prstGeom>
          <a:ln w="19050">
            <a:solidFill>
              <a:srgbClr val="CC0498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Box 37"/>
          <p:cNvSpPr txBox="1"/>
          <p:nvPr/>
        </p:nvSpPr>
        <p:spPr>
          <a:xfrm>
            <a:off x="5845545" y="3126445"/>
            <a:ext cx="1895832" cy="74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000">
                <a:solidFill>
                  <a:srgbClr val="CC049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Uncertainty</a:t>
            </a:r>
          </a:p>
          <a:p>
            <a:pPr>
              <a:defRPr sz="2000">
                <a:solidFill>
                  <a:srgbClr val="CC0498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sub>
                  </m:sSub>
                  <m:d>
                    <m:dPr>
                      <m:ctrlPr>
                        <a:rPr xmlns:a="http://schemas.openxmlformats.org/drawingml/2006/main" sz="2100" i="1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1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xmlns:a="http://schemas.openxmlformats.org/drawingml/2006/main" sz="21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e>
                  </m:d>
                </m:oMath>
              </m:oMathPara>
            </a14:m>
          </a:p>
        </p:txBody>
      </p:sp>
      <p:sp>
        <p:nvSpPr>
          <p:cNvPr id="133" name="Oval 43"/>
          <p:cNvSpPr/>
          <p:nvPr/>
        </p:nvSpPr>
        <p:spPr>
          <a:xfrm>
            <a:off x="1580846" y="3499536"/>
            <a:ext cx="320899" cy="320899"/>
          </a:xfrm>
          <a:prstGeom prst="ellipse">
            <a:avLst/>
          </a:prstGeom>
          <a:ln w="508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Oval 46"/>
          <p:cNvSpPr/>
          <p:nvPr/>
        </p:nvSpPr>
        <p:spPr>
          <a:xfrm>
            <a:off x="3145308" y="4035300"/>
            <a:ext cx="320899" cy="320899"/>
          </a:xfrm>
          <a:prstGeom prst="ellipse">
            <a:avLst/>
          </a:prstGeom>
          <a:ln w="508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Oval 47"/>
          <p:cNvSpPr/>
          <p:nvPr/>
        </p:nvSpPr>
        <p:spPr>
          <a:xfrm>
            <a:off x="3786783" y="2953161"/>
            <a:ext cx="320899" cy="320899"/>
          </a:xfrm>
          <a:prstGeom prst="ellipse">
            <a:avLst/>
          </a:prstGeom>
          <a:ln w="508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Oval 48"/>
          <p:cNvSpPr/>
          <p:nvPr/>
        </p:nvSpPr>
        <p:spPr>
          <a:xfrm>
            <a:off x="5037192" y="2066615"/>
            <a:ext cx="320899" cy="320899"/>
          </a:xfrm>
          <a:prstGeom prst="ellipse">
            <a:avLst/>
          </a:prstGeom>
          <a:ln w="508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Oval 49"/>
          <p:cNvSpPr/>
          <p:nvPr/>
        </p:nvSpPr>
        <p:spPr>
          <a:xfrm>
            <a:off x="6281832" y="1528995"/>
            <a:ext cx="320899" cy="320899"/>
          </a:xfrm>
          <a:prstGeom prst="ellipse">
            <a:avLst/>
          </a:prstGeom>
          <a:ln w="50800">
            <a:solidFill>
              <a:srgbClr val="C55A1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extBox 50"/>
          <p:cNvSpPr txBox="1"/>
          <p:nvPr/>
        </p:nvSpPr>
        <p:spPr>
          <a:xfrm>
            <a:off x="1442435" y="3174534"/>
            <a:ext cx="251515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2000">
                <a:solidFill>
                  <a:srgbClr val="C55A11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Data </a:t>
            </a:r>
          </a:p>
        </p:txBody>
      </p:sp>
      <p:sp>
        <p:nvSpPr>
          <p:cNvPr id="139" name="There are information other than data points!"/>
          <p:cNvSpPr txBox="1"/>
          <p:nvPr/>
        </p:nvSpPr>
        <p:spPr>
          <a:xfrm>
            <a:off x="1957941" y="5562266"/>
            <a:ext cx="525526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Adelle Sans Devanagari Regular"/>
                <a:ea typeface="Adelle Sans Devanagari Regular"/>
                <a:cs typeface="Adelle Sans Devanagari Regular"/>
                <a:sym typeface="Adelle Sans Devanagari Regular"/>
              </a:defRPr>
            </a:lvl1pPr>
          </a:lstStyle>
          <a:p>
            <a:pPr/>
            <a:r>
              <a:t>There are information other than data points!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5"/>
      <p:bldP build="whole" bldLvl="1" animBg="1" rev="0" advAuto="0" spid="128" grpId="3"/>
      <p:bldP build="whole" bldLvl="1" animBg="1" rev="0" advAuto="0" spid="126" grpId="2"/>
      <p:bldP build="whole" bldLvl="1" animBg="1" rev="0" advAuto="0" spid="129" grpId="9"/>
      <p:bldP build="whole" bldLvl="1" animBg="1" rev="0" advAuto="0" spid="125" grpId="1"/>
      <p:bldP build="whole" bldLvl="1" animBg="1" rev="0" advAuto="0" spid="131" grpId="6"/>
      <p:bldP build="whole" bldLvl="1" animBg="1" rev="0" advAuto="0" spid="130" grpId="7"/>
      <p:bldP build="whole" bldLvl="1" animBg="1" rev="0" advAuto="0" spid="124" grpId="4"/>
      <p:bldP build="whole" bldLvl="1" animBg="1" rev="0" advAuto="0" spid="132" grpId="8"/>
      <p:bldP build="whole" bldLvl="1" animBg="1" rev="0" advAuto="0" spid="139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Boundaries as prior information</a:t>
            </a:r>
          </a:p>
        </p:txBody>
      </p:sp>
      <p:sp>
        <p:nvSpPr>
          <p:cNvPr id="142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TextBox 24"/>
          <p:cNvSpPr txBox="1"/>
          <p:nvPr/>
        </p:nvSpPr>
        <p:spPr>
          <a:xfrm>
            <a:off x="644010" y="1308938"/>
            <a:ext cx="7855978" cy="257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This </a:t>
            </a:r>
            <a:r>
              <a:rPr b="1"/>
              <a:t>boundary information</a:t>
            </a:r>
            <a:r>
              <a:rPr b="1">
                <a:solidFill>
                  <a:srgbClr val="FA0ABB"/>
                </a:solidFill>
              </a:rPr>
              <a:t> </a:t>
            </a:r>
            <a:r>
              <a:t>informs our </a:t>
            </a:r>
            <a:r>
              <a:rPr b="1">
                <a:solidFill>
                  <a:srgbClr val="0000FF"/>
                </a:solidFill>
              </a:rPr>
              <a:t>prior beliefs </a:t>
            </a:r>
            <a:r>
              <a:t>on </a:t>
            </a:r>
            <a14:m>
              <m:oMath>
                <m:r>
                  <a:rPr xmlns:a="http://schemas.openxmlformats.org/drawingml/2006/main" sz="19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… so it should be </a:t>
            </a:r>
            <a:r>
              <a:rPr b="1"/>
              <a:t>integrated</a:t>
            </a:r>
            <a:r>
              <a:t> into the </a:t>
            </a:r>
            <a:r>
              <a:rPr b="1">
                <a:solidFill>
                  <a:srgbClr val="0000FF"/>
                </a:solidFill>
              </a:rPr>
              <a:t>prior</a:t>
            </a:r>
            <a:r>
              <a:t>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𝐺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</m:ctrlPr>
                    <m:begChr m:val="{"/>
                    <m:endChr m:val="}"/>
                  </m:dPr>
                  <m:e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e>
                </m:d>
              </m:oMath>
            </a14:m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Improved</a:t>
            </a:r>
            <a:r>
              <a:rPr b="1"/>
              <a:t> predictions</a:t>
            </a:r>
            <a:r>
              <a:t> &amp; faster </a:t>
            </a:r>
            <a:r>
              <a:rPr b="1"/>
              <a:t>posterior contraction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More </a:t>
            </a:r>
            <a:r>
              <a:rPr b="1"/>
              <a:t>interpretable</a:t>
            </a:r>
            <a:r>
              <a:t> model for users</a:t>
            </a:r>
          </a:p>
        </p:txBody>
      </p:sp>
      <p:pic>
        <p:nvPicPr>
          <p:cNvPr id="144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929" y="3815246"/>
            <a:ext cx="3475326" cy="2402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Vernon et al (2019), JUQ</a:t>
            </a:r>
          </a:p>
        </p:txBody>
      </p:sp>
      <p:sp>
        <p:nvSpPr>
          <p:cNvPr id="147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TextBox 15"/>
          <p:cNvSpPr txBox="1"/>
          <p:nvPr/>
        </p:nvSpPr>
        <p:spPr>
          <a:xfrm>
            <a:off x="499005" y="4315628"/>
            <a:ext cx="8145989" cy="156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30000"/>
              </a:lnSpc>
              <a:buSzPct val="100000"/>
              <a:buFont typeface="Arial"/>
              <a:buChar char="•"/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Projection-based </a:t>
            </a:r>
            <a:r>
              <a:rPr b="0"/>
              <a:t>GP model </a:t>
            </a:r>
            <a:endParaRPr b="0"/>
          </a:p>
          <a:p>
            <a:pPr marL="342900" indent="-342900">
              <a:lnSpc>
                <a:spcPct val="130000"/>
              </a:lnSpc>
              <a:buSzPct val="100000"/>
              <a:buFont typeface="Arial"/>
              <a:buChar char="•"/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Flexible boundary forms: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</m:t>
                    </m:r>
                  </m:sup>
                </m:sSup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∣</m:t>
                </m:r>
                <m:sSub>
                  <m:e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∈</m:t>
                </m:r>
                <m:sSub>
                  <m:e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b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b="1">
                <a:solidFill>
                  <a:srgbClr val="FF2600"/>
                </a:solidFill>
              </a:rPr>
              <a:t>Not straightforward</a:t>
            </a:r>
            <a:r>
              <a:t> to derive closed forms for integrating </a:t>
            </a:r>
            <a:r>
              <a:rPr b="1">
                <a:solidFill>
                  <a:srgbClr val="FF2600"/>
                </a:solidFill>
              </a:rPr>
              <a:t>multiple boundaries</a:t>
            </a:r>
          </a:p>
        </p:txBody>
      </p:sp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30864"/>
          <a:stretch>
            <a:fillRect/>
          </a:stretch>
        </p:blipFill>
        <p:spPr>
          <a:xfrm>
            <a:off x="429507" y="1449109"/>
            <a:ext cx="7890242" cy="2331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/>
        </p:nvSpPr>
        <p:spPr>
          <a:xfrm>
            <a:off x="1069092" y="141715"/>
            <a:ext cx="7333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Boundary assumptions</a:t>
            </a:r>
          </a:p>
        </p:txBody>
      </p:sp>
      <p:sp>
        <p:nvSpPr>
          <p:cNvPr id="152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TextBox 15"/>
          <p:cNvSpPr txBox="1"/>
          <p:nvPr/>
        </p:nvSpPr>
        <p:spPr>
          <a:xfrm>
            <a:off x="362021" y="2290655"/>
            <a:ext cx="3891600" cy="32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Dirichlet</a:t>
            </a:r>
            <a:r>
              <a:rPr b="0"/>
              <a:t> </a:t>
            </a:r>
            <a:r>
              <a:t>boundaries</a:t>
            </a:r>
            <a:r>
              <a:rPr b="0"/>
              <a:t> of </a:t>
            </a:r>
            <a14:m>
              <m:oMath>
                <m:r>
                  <a:rPr xmlns:a="http://schemas.openxmlformats.org/drawingml/2006/main" sz="19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rPr b="0"/>
              <a:t> (known values of </a:t>
            </a:r>
            <a14:m>
              <m:oMath>
                <m:r>
                  <a:rPr xmlns:a="http://schemas.openxmlformats.org/drawingml/2006/main" sz="19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rPr b="0"/>
              <a:t> along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𝜕</m:t>
                </m:r>
                <m:sSup>
                  <m:e>
                    <m:d>
                      <m:dPr>
                        <m:ctrlP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  <m:begChr m:val="["/>
                        <m:endChr m:val="]"/>
                      </m:dPr>
                      <m:e>
                        <m:r>
                          <a:rPr xmlns:a="http://schemas.openxmlformats.org/drawingml/2006/ma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e>
                  <m:sup>
                    <m:r>
                      <a:rPr xmlns:a="http://schemas.openxmlformats.org/drawingml/2006/ma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sup>
                </m:sSup>
              </m:oMath>
            </a14:m>
            <a:r>
              <a:rPr b="0"/>
              <a:t>)</a:t>
            </a:r>
            <a:endParaRPr b="0"/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Assume </a:t>
            </a:r>
            <a:r>
              <a:rPr b="1"/>
              <a:t>boundaries</a:t>
            </a:r>
            <a:r>
              <a:t> of the form</a:t>
            </a:r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 algn="ctr">
              <a:defRPr sz="2000">
                <a:solidFill>
                  <a:srgbClr val="00206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e>
                </m:d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rPr>
                <a:latin typeface="Segoe UI"/>
                <a:ea typeface="Segoe UI"/>
                <a:cs typeface="Segoe UI"/>
                <a:sym typeface="Segoe UI"/>
              </a:rPr>
              <a:t> or </a:t>
            </a:r>
            <a14:m>
              <m:oMath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e>
                </m:d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20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0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endParaRPr>
              <a:latin typeface="Segoe UI"/>
              <a:ea typeface="Segoe UI"/>
              <a:cs typeface="Segoe UI"/>
              <a:sym typeface="Segoe UI"/>
            </a:endParaRPr>
          </a:p>
        </p:txBody>
      </p:sp>
      <p:grpSp>
        <p:nvGrpSpPr>
          <p:cNvPr id="169" name="Group"/>
          <p:cNvGrpSpPr/>
          <p:nvPr/>
        </p:nvGrpSpPr>
        <p:grpSpPr>
          <a:xfrm>
            <a:off x="4747350" y="1952922"/>
            <a:ext cx="4414728" cy="3878772"/>
            <a:chOff x="0" y="0"/>
            <a:chExt cx="4414727" cy="3878771"/>
          </a:xfrm>
        </p:grpSpPr>
        <p:grpSp>
          <p:nvGrpSpPr>
            <p:cNvPr id="166" name="Group"/>
            <p:cNvGrpSpPr/>
            <p:nvPr/>
          </p:nvGrpSpPr>
          <p:grpSpPr>
            <a:xfrm>
              <a:off x="0" y="0"/>
              <a:ext cx="4414728" cy="3878772"/>
              <a:chOff x="0" y="0"/>
              <a:chExt cx="4414727" cy="3878771"/>
            </a:xfrm>
          </p:grpSpPr>
          <p:pic>
            <p:nvPicPr>
              <p:cNvPr id="154" name="Picture 23" descr="Picture 2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4233129" cy="32602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5" name="Oval 25"/>
              <p:cNvSpPr/>
              <p:nvPr/>
            </p:nvSpPr>
            <p:spPr>
              <a:xfrm>
                <a:off x="2562257" y="1052762"/>
                <a:ext cx="134297" cy="145645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6" name="Oval 27"/>
              <p:cNvSpPr/>
              <p:nvPr/>
            </p:nvSpPr>
            <p:spPr>
              <a:xfrm>
                <a:off x="1524835" y="1359400"/>
                <a:ext cx="134298" cy="145645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7" name="Oval 28"/>
              <p:cNvSpPr/>
              <p:nvPr/>
            </p:nvSpPr>
            <p:spPr>
              <a:xfrm>
                <a:off x="2580615" y="1765190"/>
                <a:ext cx="134297" cy="145645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" name="Oval 31"/>
              <p:cNvSpPr/>
              <p:nvPr/>
            </p:nvSpPr>
            <p:spPr>
              <a:xfrm>
                <a:off x="1730481" y="926072"/>
                <a:ext cx="134297" cy="145645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9" name="Oval 32"/>
              <p:cNvSpPr/>
              <p:nvPr/>
            </p:nvSpPr>
            <p:spPr>
              <a:xfrm>
                <a:off x="2268475" y="1673380"/>
                <a:ext cx="134297" cy="145646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0" name="Freeform 34"/>
              <p:cNvSpPr/>
              <p:nvPr/>
            </p:nvSpPr>
            <p:spPr>
              <a:xfrm>
                <a:off x="2335622" y="1380948"/>
                <a:ext cx="1619480" cy="1123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910" y="16676"/>
                      <a:pt x="3820" y="11753"/>
                      <a:pt x="5437" y="10376"/>
                    </a:cubicBezTo>
                    <a:cubicBezTo>
                      <a:pt x="7053" y="9000"/>
                      <a:pt x="8229" y="14576"/>
                      <a:pt x="9698" y="13341"/>
                    </a:cubicBezTo>
                    <a:cubicBezTo>
                      <a:pt x="11167" y="12106"/>
                      <a:pt x="12612" y="4341"/>
                      <a:pt x="14253" y="2965"/>
                    </a:cubicBezTo>
                    <a:cubicBezTo>
                      <a:pt x="15894" y="1588"/>
                      <a:pt x="18318" y="5576"/>
                      <a:pt x="19543" y="5082"/>
                    </a:cubicBezTo>
                    <a:cubicBezTo>
                      <a:pt x="20767" y="4588"/>
                      <a:pt x="21184" y="2294"/>
                      <a:pt x="21600" y="0"/>
                    </a:cubicBezTo>
                  </a:path>
                </a:pathLst>
              </a:custGeom>
              <a:noFill/>
              <a:ln w="92075" cap="flat">
                <a:solidFill>
                  <a:srgbClr val="FA0AB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1" name="Freeform 35"/>
              <p:cNvSpPr/>
              <p:nvPr/>
            </p:nvSpPr>
            <p:spPr>
              <a:xfrm>
                <a:off x="394024" y="1313252"/>
                <a:ext cx="1916936" cy="124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2" fill="norm" stroke="1" extrusionOk="0">
                    <a:moveTo>
                      <a:pt x="21600" y="20872"/>
                    </a:moveTo>
                    <a:cubicBezTo>
                      <a:pt x="20741" y="17921"/>
                      <a:pt x="19883" y="14970"/>
                      <a:pt x="18621" y="14197"/>
                    </a:cubicBezTo>
                    <a:cubicBezTo>
                      <a:pt x="17359" y="13425"/>
                      <a:pt x="15497" y="17349"/>
                      <a:pt x="14028" y="16237"/>
                    </a:cubicBezTo>
                    <a:cubicBezTo>
                      <a:pt x="12559" y="15124"/>
                      <a:pt x="11131" y="8604"/>
                      <a:pt x="9807" y="7523"/>
                    </a:cubicBezTo>
                    <a:cubicBezTo>
                      <a:pt x="8483" y="6441"/>
                      <a:pt x="7407" y="10891"/>
                      <a:pt x="6083" y="9748"/>
                    </a:cubicBezTo>
                    <a:cubicBezTo>
                      <a:pt x="4759" y="8604"/>
                      <a:pt x="2876" y="2053"/>
                      <a:pt x="1862" y="663"/>
                    </a:cubicBezTo>
                    <a:cubicBezTo>
                      <a:pt x="848" y="-728"/>
                      <a:pt x="424" y="338"/>
                      <a:pt x="0" y="1404"/>
                    </a:cubicBezTo>
                  </a:path>
                </a:pathLst>
              </a:custGeom>
              <a:noFill/>
              <a:ln w="92075" cap="flat">
                <a:solidFill>
                  <a:srgbClr val="FA0AB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2" name="TextBox 39"/>
              <p:cNvSpPr txBox="1"/>
              <p:nvPr/>
            </p:nvSpPr>
            <p:spPr>
              <a:xfrm>
                <a:off x="2129359" y="3177731"/>
                <a:ext cx="2285369" cy="701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>
                    <a:solidFill>
                      <a:srgbClr val="FA0ABB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/>
                <a:r>
                  <a:t>Known boundaries</a:t>
                </a:r>
              </a:p>
            </p:txBody>
          </p:sp>
          <p:sp>
            <p:nvSpPr>
              <p:cNvPr id="163" name="Straight Arrow Connector 40"/>
              <p:cNvSpPr/>
              <p:nvPr/>
            </p:nvSpPr>
            <p:spPr>
              <a:xfrm flipH="1" flipV="1">
                <a:off x="1638930" y="2278063"/>
                <a:ext cx="1569716" cy="886450"/>
              </a:xfrm>
              <a:prstGeom prst="line">
                <a:avLst/>
              </a:prstGeom>
              <a:noFill/>
              <a:ln w="25400" cap="flat">
                <a:solidFill>
                  <a:srgbClr val="FA0ABB"/>
                </a:solidFill>
                <a:prstDash val="sysDash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" name="Straight Arrow Connector 41"/>
              <p:cNvSpPr/>
              <p:nvPr/>
            </p:nvSpPr>
            <p:spPr>
              <a:xfrm flipH="1" flipV="1">
                <a:off x="3026798" y="2077259"/>
                <a:ext cx="181847" cy="1087253"/>
              </a:xfrm>
              <a:prstGeom prst="line">
                <a:avLst/>
              </a:prstGeom>
              <a:noFill/>
              <a:ln w="25400" cap="flat">
                <a:solidFill>
                  <a:srgbClr val="FA0ABB"/>
                </a:solidFill>
                <a:prstDash val="sysDash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" name="TextBox 43"/>
              <p:cNvSpPr txBox="1"/>
              <p:nvPr/>
            </p:nvSpPr>
            <p:spPr>
              <a:xfrm rot="1620590">
                <a:off x="1607956" y="2912542"/>
                <a:ext cx="650306" cy="235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>
                    <m:oMathParaPr>
                      <m:jc m:val="centerGroup"/>
                    </m:oMathParaPr>
                    <m:oMath>
                      <m:sSub>
                        <m:e>
                          <m:r>
                            <a:rPr xmlns:a="http://schemas.openxmlformats.org/drawingml/2006/main" sz="20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xmlns:a="http://schemas.openxmlformats.org/drawingml/2006/main" sz="20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000" i="1">
                          <a:solidFill>
                            <a:srgbClr val="FA0AB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000" i="1">
                          <a:solidFill>
                            <a:srgbClr val="FA0AB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000">
                  <a:solidFill>
                    <a:srgbClr val="FA0ABB"/>
                  </a:solidFill>
                </a:endParaRPr>
              </a:p>
            </p:txBody>
          </p:sp>
        </p:grpSp>
        <p:sp>
          <p:nvSpPr>
            <p:cNvPr id="167" name="Oval 33"/>
            <p:cNvSpPr/>
            <p:nvPr/>
          </p:nvSpPr>
          <p:spPr>
            <a:xfrm>
              <a:off x="3026798" y="1285957"/>
              <a:ext cx="134297" cy="145645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TextBox 42"/>
            <p:cNvSpPr txBox="1"/>
            <p:nvPr/>
          </p:nvSpPr>
          <p:spPr>
            <a:xfrm rot="19764683">
              <a:off x="3549109" y="2130615"/>
              <a:ext cx="649332" cy="235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latinLnBrk="1"/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000" i="1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xmlns:a="http://schemas.openxmlformats.org/drawingml/2006/main" sz="2000" i="1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2000" i="1">
                        <a:solidFill>
                          <a:srgbClr val="FA0AB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000" i="1">
                        <a:solidFill>
                          <a:srgbClr val="FA0ABB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sz="2000">
                <a:solidFill>
                  <a:srgbClr val="FA0ABB"/>
                </a:solidFill>
              </a:endParaRPr>
            </a:p>
          </p:txBody>
        </p:sp>
      </p:grpSp>
      <p:sp>
        <p:nvSpPr>
          <p:cNvPr id="170" name="TextBox 2"/>
          <p:cNvSpPr txBox="1"/>
          <p:nvPr/>
        </p:nvSpPr>
        <p:spPr>
          <a:xfrm>
            <a:off x="362021" y="1285267"/>
            <a:ext cx="829471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To address this, we need to make some </a:t>
            </a:r>
            <a:r>
              <a:t>assumptions</a:t>
            </a:r>
            <a:r>
              <a:rPr b="1"/>
              <a:t> </a:t>
            </a:r>
            <a:r>
              <a:t>on </a:t>
            </a:r>
            <a:r>
              <a:t>boundaries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/>
        </p:nvSpPr>
        <p:spPr>
          <a:xfrm>
            <a:off x="1104637" y="73001"/>
            <a:ext cx="7333001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90000"/>
              </a:lnSpc>
              <a:defRPr b="1" sz="2800">
                <a:solidFill>
                  <a:srgbClr val="20386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1-d BdryMat</a:t>
            </a:r>
            <a:r>
              <a:rPr>
                <a:solidFill>
                  <a:srgbClr val="002060"/>
                </a:solidFill>
              </a:rPr>
              <a:t>érn covariance 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(Ding et al. 2019)</a:t>
            </a:r>
          </a:p>
        </p:txBody>
      </p:sp>
      <p:sp>
        <p:nvSpPr>
          <p:cNvPr id="173" name="Slide Number Placeholder 1"/>
          <p:cNvSpPr txBox="1"/>
          <p:nvPr>
            <p:ph type="sldNum" sz="quarter" idx="2"/>
          </p:nvPr>
        </p:nvSpPr>
        <p:spPr>
          <a:xfrm>
            <a:off x="8508628" y="6551285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TextBox 4"/>
          <p:cNvSpPr txBox="1"/>
          <p:nvPr/>
        </p:nvSpPr>
        <p:spPr>
          <a:xfrm>
            <a:off x="637635" y="1099896"/>
            <a:ext cx="8006655" cy="161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Definition</a:t>
            </a:r>
            <a:r>
              <a:rPr b="0"/>
              <a:t>: 1-d </a:t>
            </a:r>
            <a:r>
              <a:t>BdryMatérn</a:t>
            </a:r>
            <a:r>
              <a:rPr b="0"/>
              <a:t> covariance (smoothness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𝜈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rPr b="0"/>
              <a:t>):</a:t>
            </a:r>
            <a:endParaRPr b="0"/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pic>
        <p:nvPicPr>
          <p:cNvPr id="175" name="Screen Shot 2024-10-25 at 00.38.27.png" descr="Screen Shot 2024-10-25 at 00.38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706" y="2233651"/>
            <a:ext cx="5462588" cy="15596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Equation"/>
          <p:cNvSpPr txBox="1"/>
          <p:nvPr/>
        </p:nvSpPr>
        <p:spPr>
          <a:xfrm>
            <a:off x="3478387" y="4636980"/>
            <a:ext cx="2187226" cy="6600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lim>
                  </m:limUpp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</p:txBody>
      </p:sp>
      <p:sp>
        <p:nvSpPr>
          <p:cNvPr id="177" name="TextBox 4"/>
          <p:cNvSpPr txBox="1"/>
          <p:nvPr/>
        </p:nvSpPr>
        <p:spPr>
          <a:xfrm>
            <a:off x="568672" y="3754491"/>
            <a:ext cx="8006656" cy="131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Definition</a:t>
            </a:r>
            <a:r>
              <a:rPr b="0"/>
              <a:t>:  </a:t>
            </a:r>
            <a:r>
              <a:t>BdryMatérn</a:t>
            </a:r>
            <a:r>
              <a:rPr b="0"/>
              <a:t> covariance (smoothness </a:t>
            </a:r>
            <a14:m>
              <m:oMath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𝜈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00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rPr b="0"/>
              <a:t>):</a:t>
            </a:r>
            <a:endParaRPr b="0"/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178" name="TextBox 4"/>
          <p:cNvSpPr txBox="1"/>
          <p:nvPr/>
        </p:nvSpPr>
        <p:spPr>
          <a:xfrm>
            <a:off x="637635" y="5208514"/>
            <a:ext cx="800665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  <a:p>
            <a:pPr>
              <a:defRPr b="1"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Benefits</a:t>
            </a:r>
            <a:r>
              <a:rPr b="0"/>
              <a:t>: simple closed forms for high-dimensional setting with multiple boundaries</a:t>
            </a:r>
            <a:endParaRPr b="0"/>
          </a:p>
          <a:p>
            <a:pPr>
              <a:defRPr sz="20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