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7" r:id="rId3"/>
    <p:sldId id="2865" r:id="rId4"/>
    <p:sldId id="2858" r:id="rId5"/>
    <p:sldId id="2859" r:id="rId6"/>
    <p:sldId id="270" r:id="rId7"/>
    <p:sldId id="272" r:id="rId8"/>
    <p:sldId id="273" r:id="rId9"/>
    <p:sldId id="274" r:id="rId10"/>
    <p:sldId id="2863" r:id="rId11"/>
    <p:sldId id="2862" r:id="rId12"/>
    <p:sldId id="2866" r:id="rId13"/>
    <p:sldId id="28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7C865-DDD3-4653-99DE-E1E02E02897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98C4-E74C-4326-8D5D-C497F92C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4317-279C-0560-091F-A3932061F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FFF39-5CA8-F103-DC62-CEEBFE7CC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D7AF2-AB87-1BE0-9096-94C35A65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F1817-506B-788F-F4B3-ED4FDD68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2D116-EB7A-5A4C-0AE9-C46B4A5C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0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2287-3BF2-79D2-6991-2A726A51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AD06A-9632-A3FE-3CA7-75DBEC7F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00EF5-36B8-E661-D114-C04AA9DA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B5C1B-72EB-B2FB-4952-3C57B0C9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53015-7ADF-FB04-F227-A760B0A0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48BCD-ECB0-4AB2-EB9B-32F8F6811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DEF9B-871E-B33B-8A09-22A06B94C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B30B-38AD-FC14-AC1F-207DD10A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263D-977E-DD78-3EA6-15191FEC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F15D5-0201-08B6-650E-812909F5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4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0EEB-E1C6-6116-3610-5444B9DD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F807-F88A-EF7D-76F1-0B4E07E3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1DDB-6BDC-A8E4-7E9B-7750C2A2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868DF-2701-0D62-C235-78D8FE8E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C6712-7EA0-5D49-26B8-015527C5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F05F-57E0-BC0C-B8BD-A92FA080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0C884-BF85-29E3-0F26-B1E245DD3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7CDA-1437-5FED-16E0-2CD51328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5F723-7B6D-ED5F-F44B-22838375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98DBD-764D-2CB0-EC2E-2C63DF7C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5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5BB1-A4B8-9209-6FB8-0CE8B34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720C-A925-AB23-73FC-B5248372E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A7ECC-E0D8-DD24-D11E-17F32649F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F3814-904E-7AF8-9114-E4CCC7AE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5C40F-232A-3F31-59EA-59EA0336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9FD1E-7990-43E2-04BA-75146E1F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A31-0A7D-9161-E810-9F4FE9D2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74D4F-B099-86C4-4167-DB2C7E40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803D3-2FCA-7C88-77CE-404F6D198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BB9FF-0CD5-22E3-AEC1-C359782FB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9FD33-58B1-09F5-BAF1-66EC9ABD3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E3FAD-FC5F-575F-F778-FE26F776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087AB-5761-3ECA-16A0-38E6484B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A6574-DD56-BF55-71CD-CC3962D7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FE11-AAB4-4CCE-FB9C-944F0E26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8F073-A841-C195-4B26-C7D11D50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A3E7D-0CA1-9205-CC74-0A21F089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21164-A266-AD33-CD06-2E08C8C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9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E59D1-A536-5366-1680-67927430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613CF-2F4B-64BB-78F2-A30493D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43928-CA6D-06C7-AB66-309C8BF6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7701-A869-3074-A71A-26D9346A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377AE-09A3-2C38-1C71-1DB31D86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7C586-C557-C44A-D4C5-2E97A15F8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A55EB-5FCB-152B-47A6-548B1803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51F80-B8DD-FE3D-5575-0C7DBAD3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04C06-8A83-E07D-E9DC-BB91E422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2CAB-9B5A-AB15-4319-65767269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9724E-40E9-8644-90E3-226B1FE0D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CCBCB-17E8-2739-36CF-8C7CFF1BE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D3DD2-E746-B0DB-F6AC-B097238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F0E82-C09C-8736-ED64-85DF601D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4EEC3-F8CB-585B-284E-47C96F74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31D72-CA06-FDE8-D1B1-C05AB73F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59072-123D-8F7E-B407-AD44FB2B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66F03-8EA3-AB4D-BB36-F60D24598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1A89-AC12-7CA7-6755-2D574BEA7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B5D24-839C-0B70-A938-A8A526655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18E6-CA8F-465A-ACEE-16D707C2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s://cds.cern.ch/record/920152/files/p9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C6D07-DA93-B148-8834-5EAEF44BF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4CFF7F-3288-B4B0-7710-7BB66A04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F0BABD-4D44-1B4C-9A40-9CC84168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ED12E0-DE93-4484-7D15-196968D7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01349-A3A9-2A1C-5E90-905E9FB9987E}"/>
              </a:ext>
            </a:extLst>
          </p:cNvPr>
          <p:cNvSpPr txBox="1"/>
          <p:nvPr/>
        </p:nvSpPr>
        <p:spPr>
          <a:xfrm>
            <a:off x="2458401" y="2062002"/>
            <a:ext cx="776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SVT FPC Development at LBL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432B9-5EDF-237E-54BA-F283BA850AB4}"/>
              </a:ext>
            </a:extLst>
          </p:cNvPr>
          <p:cNvSpPr txBox="1"/>
          <p:nvPr/>
        </p:nvSpPr>
        <p:spPr>
          <a:xfrm>
            <a:off x="5244645" y="3470512"/>
            <a:ext cx="1702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Zhengwei Xue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</a:p>
        </p:txBody>
      </p:sp>
    </p:spTree>
    <p:extLst>
      <p:ext uri="{BB962C8B-B14F-4D97-AF65-F5344CB8AC3E}">
        <p14:creationId xmlns:p14="http://schemas.microsoft.com/office/powerpoint/2010/main" val="45672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A1A73-60AD-E300-3435-9F4ACD87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A0552-797A-86E1-CE16-B31D95BA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F9A43-33B4-CA4F-5F05-7010AD28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D0D3F5-723C-3D9E-5AEE-D244A1FCDDA3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LTU/STFC FPC: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7525028-16ED-FDFD-562B-6AE26F207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F1AF5-6A7B-EBB7-C674-5893D79D9997}"/>
              </a:ext>
            </a:extLst>
          </p:cNvPr>
          <p:cNvSpPr txBox="1"/>
          <p:nvPr/>
        </p:nvSpPr>
        <p:spPr>
          <a:xfrm>
            <a:off x="457002" y="3798401"/>
            <a:ext cx="3344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2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image of </a:t>
            </a:r>
            <a:r>
              <a:rPr lang="en-US" sz="1200" dirty="0" err="1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sz="12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interconnections, From ALICE Silicon Strip Detector, Link is </a:t>
            </a:r>
            <a:r>
              <a:rPr lang="en-US" sz="12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Here</a:t>
            </a:r>
            <a:r>
              <a:rPr lang="en-US" sz="12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reference only.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0587FD-1BC2-8074-B5C1-501891199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93" y="1805752"/>
            <a:ext cx="2635838" cy="20435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5F8EB8-5905-FAD1-86D3-357D40BC78D7}"/>
              </a:ext>
            </a:extLst>
          </p:cNvPr>
          <p:cNvSpPr/>
          <p:nvPr/>
        </p:nvSpPr>
        <p:spPr>
          <a:xfrm>
            <a:off x="8515558" y="2459791"/>
            <a:ext cx="1791979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layer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5FE26B-A874-FFC5-81C0-1A2159395919}"/>
              </a:ext>
            </a:extLst>
          </p:cNvPr>
          <p:cNvSpPr/>
          <p:nvPr/>
        </p:nvSpPr>
        <p:spPr>
          <a:xfrm>
            <a:off x="8516591" y="2187222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Main-Top-Al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B496D7-0D8E-470D-6588-626D62539814}"/>
              </a:ext>
            </a:extLst>
          </p:cNvPr>
          <p:cNvSpPr/>
          <p:nvPr/>
        </p:nvSpPr>
        <p:spPr>
          <a:xfrm>
            <a:off x="8516591" y="1910467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Main-Top-Pi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4A1270-4D73-27F3-B656-4EACF67A5917}"/>
              </a:ext>
            </a:extLst>
          </p:cNvPr>
          <p:cNvSpPr/>
          <p:nvPr/>
        </p:nvSpPr>
        <p:spPr>
          <a:xfrm>
            <a:off x="8516591" y="1640617"/>
            <a:ext cx="2442492" cy="2761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Main-Spacer layer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7F0AA5-01A6-54A7-61B3-B3938DB091CC}"/>
              </a:ext>
            </a:extLst>
          </p:cNvPr>
          <p:cNvSpPr/>
          <p:nvPr/>
        </p:nvSpPr>
        <p:spPr>
          <a:xfrm>
            <a:off x="8516591" y="1356716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Main-Bottom-Al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CEB999-8174-BE88-9D0D-C79612C9B334}"/>
              </a:ext>
            </a:extLst>
          </p:cNvPr>
          <p:cNvSpPr/>
          <p:nvPr/>
        </p:nvSpPr>
        <p:spPr>
          <a:xfrm>
            <a:off x="8516591" y="1086859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Main-Bottom-Pi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BD1E6F-46B2-4A66-8D6B-2667B3CF105E}"/>
              </a:ext>
            </a:extLst>
          </p:cNvPr>
          <p:cNvSpPr/>
          <p:nvPr/>
        </p:nvSpPr>
        <p:spPr>
          <a:xfrm>
            <a:off x="8699347" y="1086860"/>
            <a:ext cx="257750" cy="1106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96B2AF-A876-9675-DA14-A5F9D51A4FAF}"/>
              </a:ext>
            </a:extLst>
          </p:cNvPr>
          <p:cNvSpPr/>
          <p:nvPr/>
        </p:nvSpPr>
        <p:spPr>
          <a:xfrm>
            <a:off x="8717424" y="2448842"/>
            <a:ext cx="257750" cy="286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A852DF-4E59-B5ED-8619-69B050D6A10A}"/>
              </a:ext>
            </a:extLst>
          </p:cNvPr>
          <p:cNvSpPr/>
          <p:nvPr/>
        </p:nvSpPr>
        <p:spPr>
          <a:xfrm>
            <a:off x="8515558" y="2742718"/>
            <a:ext cx="1791979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layer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CEA18E-1848-30FB-B6F3-B0964C259D31}"/>
              </a:ext>
            </a:extLst>
          </p:cNvPr>
          <p:cNvSpPr/>
          <p:nvPr/>
        </p:nvSpPr>
        <p:spPr>
          <a:xfrm>
            <a:off x="8515558" y="3027573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Bridge-Top-Al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0D9E26-F7EF-8116-9BAA-939F2D808824}"/>
              </a:ext>
            </a:extLst>
          </p:cNvPr>
          <p:cNvSpPr/>
          <p:nvPr/>
        </p:nvSpPr>
        <p:spPr>
          <a:xfrm>
            <a:off x="8515558" y="3312428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Bridge-Top-Pi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3C8851-5C14-BA60-1C97-90E912FC4D73}"/>
              </a:ext>
            </a:extLst>
          </p:cNvPr>
          <p:cNvSpPr/>
          <p:nvPr/>
        </p:nvSpPr>
        <p:spPr>
          <a:xfrm>
            <a:off x="8515558" y="3597283"/>
            <a:ext cx="2442492" cy="2761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Bridge-Spacer layer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2B6633-BE12-1443-1430-08BEAA4F3BCB}"/>
              </a:ext>
            </a:extLst>
          </p:cNvPr>
          <p:cNvSpPr/>
          <p:nvPr/>
        </p:nvSpPr>
        <p:spPr>
          <a:xfrm>
            <a:off x="8515558" y="3882138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Bridge-Bottom-Al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E8BCD8-C757-0448-9783-FC68679D5FF3}"/>
              </a:ext>
            </a:extLst>
          </p:cNvPr>
          <p:cNvSpPr/>
          <p:nvPr/>
        </p:nvSpPr>
        <p:spPr>
          <a:xfrm>
            <a:off x="8515558" y="4158299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Bridge-Bottom-Pi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CFC0EC-3C7C-0AE0-7E8C-75D783372F51}"/>
              </a:ext>
            </a:extLst>
          </p:cNvPr>
          <p:cNvSpPr/>
          <p:nvPr/>
        </p:nvSpPr>
        <p:spPr>
          <a:xfrm>
            <a:off x="8717424" y="2750314"/>
            <a:ext cx="257750" cy="258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11C1F5-A718-5995-D2E8-0C621FDD1AAD}"/>
              </a:ext>
            </a:extLst>
          </p:cNvPr>
          <p:cNvSpPr txBox="1"/>
          <p:nvPr/>
        </p:nvSpPr>
        <p:spPr>
          <a:xfrm>
            <a:off x="10949721" y="155321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FPC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88A355-8C3D-F3B2-EF17-836E3567B70E}"/>
              </a:ext>
            </a:extLst>
          </p:cNvPr>
          <p:cNvSpPr txBox="1"/>
          <p:nvPr/>
        </p:nvSpPr>
        <p:spPr>
          <a:xfrm>
            <a:off x="10910880" y="329102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FPC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ADD4A3-135C-F795-5644-B3A7FBFAE958}"/>
              </a:ext>
            </a:extLst>
          </p:cNvPr>
          <p:cNvSpPr txBox="1"/>
          <p:nvPr/>
        </p:nvSpPr>
        <p:spPr>
          <a:xfrm>
            <a:off x="152400" y="4707718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single-point Tape Automated Bonding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LTU's FPC can achieve inter-layer connections.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589CB67-03D0-D927-BD74-039652D89708}"/>
              </a:ext>
            </a:extLst>
          </p:cNvPr>
          <p:cNvSpPr/>
          <p:nvPr/>
        </p:nvSpPr>
        <p:spPr>
          <a:xfrm>
            <a:off x="4657124" y="3199951"/>
            <a:ext cx="2442492" cy="22904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Main-Cover layer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68C8557-A9DA-C935-0122-304486B91E6F}"/>
              </a:ext>
            </a:extLst>
          </p:cNvPr>
          <p:cNvSpPr/>
          <p:nvPr/>
        </p:nvSpPr>
        <p:spPr>
          <a:xfrm>
            <a:off x="4658157" y="2927382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Main-Top-Al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5217C5-C086-DF6E-8600-7A0502D395C2}"/>
              </a:ext>
            </a:extLst>
          </p:cNvPr>
          <p:cNvSpPr/>
          <p:nvPr/>
        </p:nvSpPr>
        <p:spPr>
          <a:xfrm>
            <a:off x="4658157" y="2650627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Main-Top-Pi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DA8F528-4AD4-5126-E6AA-139FF0F12AB6}"/>
              </a:ext>
            </a:extLst>
          </p:cNvPr>
          <p:cNvSpPr/>
          <p:nvPr/>
        </p:nvSpPr>
        <p:spPr>
          <a:xfrm>
            <a:off x="4658157" y="2380777"/>
            <a:ext cx="2442492" cy="27616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Main-Spacer layer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109437-3341-866D-1E61-B2ABD6ABE18F}"/>
              </a:ext>
            </a:extLst>
          </p:cNvPr>
          <p:cNvSpPr/>
          <p:nvPr/>
        </p:nvSpPr>
        <p:spPr>
          <a:xfrm>
            <a:off x="4658157" y="2096876"/>
            <a:ext cx="2442492" cy="276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Main-Bottom-Al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41B130-188F-C26E-2516-43D9C693DA76}"/>
              </a:ext>
            </a:extLst>
          </p:cNvPr>
          <p:cNvSpPr/>
          <p:nvPr/>
        </p:nvSpPr>
        <p:spPr>
          <a:xfrm>
            <a:off x="4658157" y="1827019"/>
            <a:ext cx="2442492" cy="2761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Main-Bottom-Pi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A212453-7EF6-159C-927D-72C4FCC83ED0}"/>
              </a:ext>
            </a:extLst>
          </p:cNvPr>
          <p:cNvSpPr/>
          <p:nvPr/>
        </p:nvSpPr>
        <p:spPr>
          <a:xfrm>
            <a:off x="4840913" y="2380776"/>
            <a:ext cx="257750" cy="552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498C7D-8E7A-BBB2-F88F-11EE08E911C7}"/>
              </a:ext>
            </a:extLst>
          </p:cNvPr>
          <p:cNvSpPr txBox="1"/>
          <p:nvPr/>
        </p:nvSpPr>
        <p:spPr>
          <a:xfrm>
            <a:off x="4184901" y="3718239"/>
            <a:ext cx="382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Intra-board bonding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plated through hole can achieve the same functionality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0FB62EB-9CD8-12BE-F28F-FDB9B303CF87}"/>
              </a:ext>
            </a:extLst>
          </p:cNvPr>
          <p:cNvSpPr txBox="1"/>
          <p:nvPr/>
        </p:nvSpPr>
        <p:spPr>
          <a:xfrm>
            <a:off x="8390004" y="4685187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inter-board bonding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bridge FPC to main FPC</a:t>
            </a:r>
          </a:p>
        </p:txBody>
      </p:sp>
    </p:spTree>
    <p:extLst>
      <p:ext uri="{BB962C8B-B14F-4D97-AF65-F5344CB8AC3E}">
        <p14:creationId xmlns:p14="http://schemas.microsoft.com/office/powerpoint/2010/main" val="132891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20003-F60C-CFD8-3D64-91D4DDAA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4B6BB-34E1-15D7-28D8-EB20B8FA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19132-F146-1939-C3EA-2BCD60DF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8A702-91C4-CF3F-97CC-765CC380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9794"/>
            <a:ext cx="2254366" cy="32005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B5CBF2-752C-EC1E-2D0D-6A7122AD794D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LTU/STFC FPC: material budget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A10183-5B07-50B6-24B2-34EECA03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2C3CD-B2EB-AD75-DCA7-EAC3C0585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62" y="4455811"/>
            <a:ext cx="1784442" cy="46992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9E2667-33D7-3E4E-0EBC-DB478A00A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47633"/>
              </p:ext>
            </p:extLst>
          </p:nvPr>
        </p:nvGraphicFramePr>
        <p:xfrm>
          <a:off x="3645292" y="3745143"/>
          <a:ext cx="8502866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237">
                  <a:extLst>
                    <a:ext uri="{9D8B030D-6E8A-4147-A177-3AD203B41FA5}">
                      <a16:colId xmlns:a16="http://schemas.microsoft.com/office/drawing/2014/main" val="2938325120"/>
                    </a:ext>
                  </a:extLst>
                </a:gridCol>
                <a:gridCol w="1141977">
                  <a:extLst>
                    <a:ext uri="{9D8B030D-6E8A-4147-A177-3AD203B41FA5}">
                      <a16:colId xmlns:a16="http://schemas.microsoft.com/office/drawing/2014/main" val="421247016"/>
                    </a:ext>
                  </a:extLst>
                </a:gridCol>
                <a:gridCol w="902127">
                  <a:extLst>
                    <a:ext uri="{9D8B030D-6E8A-4147-A177-3AD203B41FA5}">
                      <a16:colId xmlns:a16="http://schemas.microsoft.com/office/drawing/2014/main" val="2205499051"/>
                    </a:ext>
                  </a:extLst>
                </a:gridCol>
                <a:gridCol w="603710">
                  <a:extLst>
                    <a:ext uri="{9D8B030D-6E8A-4147-A177-3AD203B41FA5}">
                      <a16:colId xmlns:a16="http://schemas.microsoft.com/office/drawing/2014/main" val="2258856136"/>
                    </a:ext>
                  </a:extLst>
                </a:gridCol>
                <a:gridCol w="944763">
                  <a:extLst>
                    <a:ext uri="{9D8B030D-6E8A-4147-A177-3AD203B41FA5}">
                      <a16:colId xmlns:a16="http://schemas.microsoft.com/office/drawing/2014/main" val="739467185"/>
                    </a:ext>
                  </a:extLst>
                </a:gridCol>
                <a:gridCol w="944763">
                  <a:extLst>
                    <a:ext uri="{9D8B030D-6E8A-4147-A177-3AD203B41FA5}">
                      <a16:colId xmlns:a16="http://schemas.microsoft.com/office/drawing/2014/main" val="3007510571"/>
                    </a:ext>
                  </a:extLst>
                </a:gridCol>
                <a:gridCol w="1450277">
                  <a:extLst>
                    <a:ext uri="{9D8B030D-6E8A-4147-A177-3AD203B41FA5}">
                      <a16:colId xmlns:a16="http://schemas.microsoft.com/office/drawing/2014/main" val="3096349679"/>
                    </a:ext>
                  </a:extLst>
                </a:gridCol>
                <a:gridCol w="699608">
                  <a:extLst>
                    <a:ext uri="{9D8B030D-6E8A-4147-A177-3AD203B41FA5}">
                      <a16:colId xmlns:a16="http://schemas.microsoft.com/office/drawing/2014/main" val="1259505441"/>
                    </a:ext>
                  </a:extLst>
                </a:gridCol>
                <a:gridCol w="684404">
                  <a:extLst>
                    <a:ext uri="{9D8B030D-6E8A-4147-A177-3AD203B41FA5}">
                      <a16:colId xmlns:a16="http://schemas.microsoft.com/office/drawing/2014/main" val="379966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LTU FPC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OMNI FPC  in 2st set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51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X0(cm)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X0(%)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X0(cm)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X0(%)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70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 layers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13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Dielectric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20+25+25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Polyimide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58+175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Soldermask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Ink + Arlon 528K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65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019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056857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42685DE-D47E-C2E7-BBF5-FC2283078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035" y="1673743"/>
            <a:ext cx="3462806" cy="1461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3662B1-063A-C36D-3348-770403211330}"/>
              </a:ext>
            </a:extLst>
          </p:cNvPr>
          <p:cNvSpPr/>
          <p:nvPr/>
        </p:nvSpPr>
        <p:spPr>
          <a:xfrm>
            <a:off x="8899035" y="1605277"/>
            <a:ext cx="2658533" cy="29633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Soldermask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 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182E4-B7BC-572E-A726-61CD7885ED57}"/>
              </a:ext>
            </a:extLst>
          </p:cNvPr>
          <p:cNvSpPr/>
          <p:nvPr/>
        </p:nvSpPr>
        <p:spPr>
          <a:xfrm>
            <a:off x="8899036" y="1913123"/>
            <a:ext cx="2658533" cy="29633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(25.4 um)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C9B57-EB62-BE34-11A8-85D4761D9095}"/>
              </a:ext>
            </a:extLst>
          </p:cNvPr>
          <p:cNvSpPr/>
          <p:nvPr/>
        </p:nvSpPr>
        <p:spPr>
          <a:xfrm>
            <a:off x="8899036" y="2217924"/>
            <a:ext cx="2658533" cy="2963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Dielectric (175 um)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68DEFD-0896-972D-F68A-304D21281272}"/>
              </a:ext>
            </a:extLst>
          </p:cNvPr>
          <p:cNvSpPr/>
          <p:nvPr/>
        </p:nvSpPr>
        <p:spPr>
          <a:xfrm>
            <a:off x="8899035" y="2499702"/>
            <a:ext cx="2658533" cy="29633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(25.4 um)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AB1ACB-7585-728D-FD9E-D888C31C4F3E}"/>
              </a:ext>
            </a:extLst>
          </p:cNvPr>
          <p:cNvSpPr/>
          <p:nvPr/>
        </p:nvSpPr>
        <p:spPr>
          <a:xfrm>
            <a:off x="8899035" y="2804503"/>
            <a:ext cx="2658533" cy="2733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Soldermask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 um)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B02570-861F-3BAD-499D-B1C28685FC19}"/>
              </a:ext>
            </a:extLst>
          </p:cNvPr>
          <p:cNvSpPr txBox="1"/>
          <p:nvPr/>
        </p:nvSpPr>
        <p:spPr>
          <a:xfrm>
            <a:off x="4783122" y="2983779"/>
            <a:ext cx="262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of LTU FPC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A5D48-A454-72BE-01EC-71644ED465E9}"/>
              </a:ext>
            </a:extLst>
          </p:cNvPr>
          <p:cNvSpPr txBox="1"/>
          <p:nvPr/>
        </p:nvSpPr>
        <p:spPr>
          <a:xfrm>
            <a:off x="9135805" y="3059668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of OMNI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A5E56-5E12-6ADE-2CFA-5423AF305497}"/>
              </a:ext>
            </a:extLst>
          </p:cNvPr>
          <p:cNvSpPr txBox="1"/>
          <p:nvPr/>
        </p:nvSpPr>
        <p:spPr>
          <a:xfrm>
            <a:off x="132454" y="5311370"/>
            <a:ext cx="381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use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-polyimide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adhesiveless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material, LTU can produce FPCs with a very small material budget.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498953-B2BC-0AAA-CE9F-13B3E4514A7A}"/>
              </a:ext>
            </a:extLst>
          </p:cNvPr>
          <p:cNvCxnSpPr>
            <a:cxnSpLocks/>
          </p:cNvCxnSpPr>
          <p:nvPr/>
        </p:nvCxnSpPr>
        <p:spPr>
          <a:xfrm>
            <a:off x="5181600" y="1794794"/>
            <a:ext cx="20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1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62262-7C94-DAB1-1928-4F89B23E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E9FD-02FA-B79E-C651-BDC8DC5A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B7B3C-1242-979F-1365-85F7B9FA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4CAAC-D70D-3792-0F40-572FCB27FCE6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LTU/STFC FPC: material budget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DAB577-5F7E-87E4-5F1A-F18BEDB98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3D014-9942-8F4F-D703-915114A4C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7" y="822360"/>
            <a:ext cx="11901508" cy="1754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8A099-B649-5E5A-027F-F45F7ACD9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03" y="2918330"/>
            <a:ext cx="5261667" cy="20407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DC9F1F-4A6E-63BA-FC91-7CE9EC27881E}"/>
              </a:ext>
            </a:extLst>
          </p:cNvPr>
          <p:cNvSpPr txBox="1"/>
          <p:nvPr/>
        </p:nvSpPr>
        <p:spPr>
          <a:xfrm>
            <a:off x="6006911" y="3455954"/>
            <a:ext cx="5868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and space for the differential trace in LTU/STFC FPC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70 um and 130 um. However, the minimum width and space that OMNI can produce are both 6 mil (152 um).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OMNI FPC will be larger than LTU/STFC FPC. Roughly calculated, the area will increase by 10~15%. That will also increase the contribution of material budget.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63308E-4A7E-4FDC-3180-99DE2CE135B3}"/>
              </a:ext>
            </a:extLst>
          </p:cNvPr>
          <p:cNvSpPr/>
          <p:nvPr/>
        </p:nvSpPr>
        <p:spPr>
          <a:xfrm>
            <a:off x="617575" y="2112382"/>
            <a:ext cx="11120770" cy="9210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62CBB0-2069-62D6-C87E-56B91C7B6790}"/>
              </a:ext>
            </a:extLst>
          </p:cNvPr>
          <p:cNvSpPr/>
          <p:nvPr/>
        </p:nvSpPr>
        <p:spPr>
          <a:xfrm>
            <a:off x="4630738" y="1123950"/>
            <a:ext cx="130175" cy="757238"/>
          </a:xfrm>
          <a:custGeom>
            <a:avLst/>
            <a:gdLst>
              <a:gd name="connsiteX0" fmla="*/ 0 w 130175"/>
              <a:gd name="connsiteY0" fmla="*/ 757238 h 757238"/>
              <a:gd name="connsiteX1" fmla="*/ 0 w 130175"/>
              <a:gd name="connsiteY1" fmla="*/ 531813 h 757238"/>
              <a:gd name="connsiteX2" fmla="*/ 69850 w 130175"/>
              <a:gd name="connsiteY2" fmla="*/ 461963 h 757238"/>
              <a:gd name="connsiteX3" fmla="*/ 69850 w 130175"/>
              <a:gd name="connsiteY3" fmla="*/ 0 h 757238"/>
              <a:gd name="connsiteX4" fmla="*/ 130175 w 130175"/>
              <a:gd name="connsiteY4" fmla="*/ 0 h 757238"/>
              <a:gd name="connsiteX5" fmla="*/ 130175 w 130175"/>
              <a:gd name="connsiteY5" fmla="*/ 490538 h 757238"/>
              <a:gd name="connsiteX6" fmla="*/ 34925 w 130175"/>
              <a:gd name="connsiteY6" fmla="*/ 585788 h 757238"/>
              <a:gd name="connsiteX7" fmla="*/ 34925 w 130175"/>
              <a:gd name="connsiteY7" fmla="*/ 725488 h 757238"/>
              <a:gd name="connsiteX8" fmla="*/ 0 w 130175"/>
              <a:gd name="connsiteY8" fmla="*/ 757238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75" h="757238">
                <a:moveTo>
                  <a:pt x="0" y="757238"/>
                </a:moveTo>
                <a:lnTo>
                  <a:pt x="0" y="531813"/>
                </a:lnTo>
                <a:lnTo>
                  <a:pt x="69850" y="461963"/>
                </a:lnTo>
                <a:lnTo>
                  <a:pt x="69850" y="0"/>
                </a:lnTo>
                <a:lnTo>
                  <a:pt x="130175" y="0"/>
                </a:lnTo>
                <a:lnTo>
                  <a:pt x="130175" y="490538"/>
                </a:lnTo>
                <a:lnTo>
                  <a:pt x="34925" y="585788"/>
                </a:lnTo>
                <a:lnTo>
                  <a:pt x="34925" y="725488"/>
                </a:lnTo>
                <a:lnTo>
                  <a:pt x="0" y="757238"/>
                </a:lnTo>
                <a:close/>
              </a:path>
            </a:pathLst>
          </a:cu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7A9CC45-2282-3B72-7F37-17991DA02B5F}"/>
              </a:ext>
            </a:extLst>
          </p:cNvPr>
          <p:cNvSpPr/>
          <p:nvPr/>
        </p:nvSpPr>
        <p:spPr>
          <a:xfrm>
            <a:off x="10529888" y="1138827"/>
            <a:ext cx="130175" cy="757238"/>
          </a:xfrm>
          <a:custGeom>
            <a:avLst/>
            <a:gdLst>
              <a:gd name="connsiteX0" fmla="*/ 0 w 130175"/>
              <a:gd name="connsiteY0" fmla="*/ 757238 h 757238"/>
              <a:gd name="connsiteX1" fmla="*/ 0 w 130175"/>
              <a:gd name="connsiteY1" fmla="*/ 531813 h 757238"/>
              <a:gd name="connsiteX2" fmla="*/ 69850 w 130175"/>
              <a:gd name="connsiteY2" fmla="*/ 461963 h 757238"/>
              <a:gd name="connsiteX3" fmla="*/ 69850 w 130175"/>
              <a:gd name="connsiteY3" fmla="*/ 0 h 757238"/>
              <a:gd name="connsiteX4" fmla="*/ 130175 w 130175"/>
              <a:gd name="connsiteY4" fmla="*/ 0 h 757238"/>
              <a:gd name="connsiteX5" fmla="*/ 130175 w 130175"/>
              <a:gd name="connsiteY5" fmla="*/ 490538 h 757238"/>
              <a:gd name="connsiteX6" fmla="*/ 34925 w 130175"/>
              <a:gd name="connsiteY6" fmla="*/ 585788 h 757238"/>
              <a:gd name="connsiteX7" fmla="*/ 34925 w 130175"/>
              <a:gd name="connsiteY7" fmla="*/ 725488 h 757238"/>
              <a:gd name="connsiteX8" fmla="*/ 0 w 130175"/>
              <a:gd name="connsiteY8" fmla="*/ 757238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75" h="757238">
                <a:moveTo>
                  <a:pt x="0" y="757238"/>
                </a:moveTo>
                <a:lnTo>
                  <a:pt x="0" y="531813"/>
                </a:lnTo>
                <a:lnTo>
                  <a:pt x="69850" y="461963"/>
                </a:lnTo>
                <a:lnTo>
                  <a:pt x="69850" y="0"/>
                </a:lnTo>
                <a:lnTo>
                  <a:pt x="130175" y="0"/>
                </a:lnTo>
                <a:lnTo>
                  <a:pt x="130175" y="490538"/>
                </a:lnTo>
                <a:lnTo>
                  <a:pt x="34925" y="585788"/>
                </a:lnTo>
                <a:lnTo>
                  <a:pt x="34925" y="725488"/>
                </a:lnTo>
                <a:lnTo>
                  <a:pt x="0" y="757238"/>
                </a:lnTo>
                <a:close/>
              </a:path>
            </a:pathLst>
          </a:cu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D5C265A-FB6C-B31B-C727-DC0AC0B45A57}"/>
              </a:ext>
            </a:extLst>
          </p:cNvPr>
          <p:cNvSpPr/>
          <p:nvPr/>
        </p:nvSpPr>
        <p:spPr>
          <a:xfrm>
            <a:off x="7882467" y="1595967"/>
            <a:ext cx="52916" cy="294216"/>
          </a:xfrm>
          <a:custGeom>
            <a:avLst/>
            <a:gdLst>
              <a:gd name="connsiteX0" fmla="*/ 52916 w 52916"/>
              <a:gd name="connsiteY0" fmla="*/ 294216 h 294216"/>
              <a:gd name="connsiteX1" fmla="*/ 52916 w 52916"/>
              <a:gd name="connsiteY1" fmla="*/ 0 h 294216"/>
              <a:gd name="connsiteX2" fmla="*/ 0 w 52916"/>
              <a:gd name="connsiteY2" fmla="*/ 0 h 294216"/>
              <a:gd name="connsiteX3" fmla="*/ 0 w 52916"/>
              <a:gd name="connsiteY3" fmla="*/ 247650 h 294216"/>
              <a:gd name="connsiteX4" fmla="*/ 52916 w 52916"/>
              <a:gd name="connsiteY4" fmla="*/ 294216 h 29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6" h="294216">
                <a:moveTo>
                  <a:pt x="52916" y="294216"/>
                </a:moveTo>
                <a:lnTo>
                  <a:pt x="52916" y="0"/>
                </a:lnTo>
                <a:lnTo>
                  <a:pt x="0" y="0"/>
                </a:lnTo>
                <a:lnTo>
                  <a:pt x="0" y="247650"/>
                </a:lnTo>
                <a:lnTo>
                  <a:pt x="52916" y="294216"/>
                </a:lnTo>
                <a:close/>
              </a:path>
            </a:pathLst>
          </a:cu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CD2AF59-9A03-70D1-390B-7F85A876CA2D}"/>
              </a:ext>
            </a:extLst>
          </p:cNvPr>
          <p:cNvSpPr/>
          <p:nvPr/>
        </p:nvSpPr>
        <p:spPr>
          <a:xfrm>
            <a:off x="1983317" y="1595967"/>
            <a:ext cx="52916" cy="294216"/>
          </a:xfrm>
          <a:custGeom>
            <a:avLst/>
            <a:gdLst>
              <a:gd name="connsiteX0" fmla="*/ 52916 w 52916"/>
              <a:gd name="connsiteY0" fmla="*/ 294216 h 294216"/>
              <a:gd name="connsiteX1" fmla="*/ 52916 w 52916"/>
              <a:gd name="connsiteY1" fmla="*/ 0 h 294216"/>
              <a:gd name="connsiteX2" fmla="*/ 0 w 52916"/>
              <a:gd name="connsiteY2" fmla="*/ 0 h 294216"/>
              <a:gd name="connsiteX3" fmla="*/ 0 w 52916"/>
              <a:gd name="connsiteY3" fmla="*/ 247650 h 294216"/>
              <a:gd name="connsiteX4" fmla="*/ 52916 w 52916"/>
              <a:gd name="connsiteY4" fmla="*/ 294216 h 29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6" h="294216">
                <a:moveTo>
                  <a:pt x="52916" y="294216"/>
                </a:moveTo>
                <a:lnTo>
                  <a:pt x="52916" y="0"/>
                </a:lnTo>
                <a:lnTo>
                  <a:pt x="0" y="0"/>
                </a:lnTo>
                <a:lnTo>
                  <a:pt x="0" y="247650"/>
                </a:lnTo>
                <a:lnTo>
                  <a:pt x="52916" y="294216"/>
                </a:lnTo>
                <a:close/>
              </a:path>
            </a:pathLst>
          </a:cu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1EDE27-AA3F-E051-57C4-ED94255BFDD8}"/>
              </a:ext>
            </a:extLst>
          </p:cNvPr>
          <p:cNvSpPr/>
          <p:nvPr/>
        </p:nvSpPr>
        <p:spPr>
          <a:xfrm>
            <a:off x="9240003" y="2479259"/>
            <a:ext cx="265807" cy="25149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D9FD3E-7816-B005-4D9E-5FF922DAB4BA}"/>
              </a:ext>
            </a:extLst>
          </p:cNvPr>
          <p:cNvSpPr txBox="1"/>
          <p:nvPr/>
        </p:nvSpPr>
        <p:spPr>
          <a:xfrm>
            <a:off x="9154330" y="2416765"/>
            <a:ext cx="19289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       W</a:t>
            </a:r>
            <a:r>
              <a:rPr lang="en-US" altLang="zh-CN" dirty="0"/>
              <a:t>idened area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5C222C-6403-EEB7-4938-CBEF6FB1C28A}"/>
              </a:ext>
            </a:extLst>
          </p:cNvPr>
          <p:cNvCxnSpPr>
            <a:cxnSpLocks/>
          </p:cNvCxnSpPr>
          <p:nvPr/>
        </p:nvCxnSpPr>
        <p:spPr>
          <a:xfrm flipH="1">
            <a:off x="396949" y="2027274"/>
            <a:ext cx="441251" cy="1219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28266F-8EE1-F16A-FAA1-58EA4169E2DE}"/>
              </a:ext>
            </a:extLst>
          </p:cNvPr>
          <p:cNvCxnSpPr>
            <a:cxnSpLocks/>
          </p:cNvCxnSpPr>
          <p:nvPr/>
        </p:nvCxnSpPr>
        <p:spPr>
          <a:xfrm>
            <a:off x="1058825" y="2027274"/>
            <a:ext cx="4689845" cy="1148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8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87087-3BAA-AE69-2654-43FE913C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09EB2-1D73-5106-D1D9-822AED8B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9E6E4-8CC2-9E4C-A240-9C9B84A7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D04C2-F051-E4BC-1905-8BF739A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8B3F0-D3CC-7C00-4808-6D52C31F69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8571F-694F-186E-C4A3-F752547601B0}"/>
              </a:ext>
            </a:extLst>
          </p:cNvPr>
          <p:cNvSpPr txBox="1"/>
          <p:nvPr/>
        </p:nvSpPr>
        <p:spPr>
          <a:xfrm>
            <a:off x="664832" y="1162942"/>
            <a:ext cx="105492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educe 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aterial budget of FPC: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 is seeking to collaborate with professional flexible PCB manufacturers, with the aim of significantly reducing the thickness of the dielectric layer in their FPC.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 FPC based on LTU design: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bridge FPC to main FPC: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eeking some technology to assembly one FPC to another (e.g.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 an alternative, the bridge FPC and main FPC can also be designed as a single unit;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higher integration interface;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prototype FPC and interface board share the same structure as the STCF/LTU FPC has been designed, but we may skip this if the costs are too high.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transmission tests: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integrity (interesting factors include: reflections, cross talk, skew, jitter and attenuation);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integrity (interesting factors include: IR drop and noise pick up);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2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90C3-6220-9E46-F006-423D93D8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18"/>
            <a:ext cx="12192000" cy="581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 from Sep 12,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E4F8-8F6D-6D1C-1E18-178174537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400"/>
            <a:ext cx="7766613" cy="5904076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a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Al-based FPC prototypes from OMNI: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metal layer with 25 cm long differential lines for high-speed data transmission;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Soldering and vias facilitated by selective Cu plating;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IBERT test done with FPGA suggests that these FPC support GTY communication @10Gbps;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high frequency signal transmission property based on S21 measured up to 4 GHz;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material budget of the FPC is 0.136% X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(TBC).</a:t>
            </a: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the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otal material budget; </a:t>
            </a:r>
          </a:p>
          <a:p>
            <a:pPr lvl="1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 FPC based on LTU/STFC design but modified to be consistent with vendor’s design rules if there is no objection.</a:t>
            </a:r>
          </a:p>
          <a:p>
            <a:pPr lvl="1"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6087F-3B75-1F30-213A-14366B68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D76F0-146B-C789-453F-49107037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43CF2-DD13-25C5-AD7E-2C690886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E40853E-5CF7-C2B4-4536-A5AA7AEFC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B5A2F-2FF8-7C4B-106F-4B9A8F23A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953" y="739554"/>
            <a:ext cx="3903280" cy="2957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A949B6-3D83-F9E7-B8A2-97F0F947B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613" y="3995700"/>
            <a:ext cx="4341960" cy="22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DEE11-4F61-FB13-A849-7B6E7E92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12,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D7ABD-73B9-095C-F7E1-5C80C247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Zhengwei</a:t>
            </a:r>
            <a:r>
              <a:rPr lang="en-US" dirty="0"/>
              <a:t>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DD09C-E19D-D9A5-10CA-55E13002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F527-A14A-D900-3A83-7E0E23B6D1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74688"/>
            <a:ext cx="6510338" cy="59055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FPC prototype includes: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strips have interface pins that share the same structure as the LTU/STFC design;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interface board;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strips are used to test the effect of AC coupling on the signal;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strip for the physical property test;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trace width/distance is 6/6 mil. 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Plan: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 the interface board;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 this FPC prototype, design a more complete FPC with the same interfaces as LTU/STFC board; 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ECAFBF3-469B-CDEE-094F-ED230D06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47A10-8DB5-CE9D-D3C0-FB8D880CD6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24036" y="1088725"/>
            <a:ext cx="5290446" cy="2374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B26AC-A173-C706-A773-176A69E88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94" y="3493742"/>
            <a:ext cx="2226377" cy="3020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B01CC5-4C34-FC3F-67CD-90DFBB63B014}"/>
              </a:ext>
            </a:extLst>
          </p:cNvPr>
          <p:cNvSpPr txBox="1"/>
          <p:nvPr/>
        </p:nvSpPr>
        <p:spPr>
          <a:xfrm>
            <a:off x="10880203" y="118640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6B358-88B1-2E1B-9E6C-D3EA2B4B6E18}"/>
              </a:ext>
            </a:extLst>
          </p:cNvPr>
          <p:cNvSpPr txBox="1"/>
          <p:nvPr/>
        </p:nvSpPr>
        <p:spPr>
          <a:xfrm>
            <a:off x="10020071" y="5584609"/>
            <a:ext cx="162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Interface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F30878-5AC3-F023-A873-321443FE16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FPC and interface board prototype for 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</a:t>
            </a:r>
          </a:p>
        </p:txBody>
      </p:sp>
    </p:spTree>
    <p:extLst>
      <p:ext uri="{BB962C8B-B14F-4D97-AF65-F5344CB8AC3E}">
        <p14:creationId xmlns:p14="http://schemas.microsoft.com/office/powerpoint/2010/main" val="91142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2BCDF-FF3A-BA45-3B3A-0BAC3918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ED669-9BEE-00B0-3535-38DB0B5E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1E9A7-E2C9-B787-7D7C-59B3DCCF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C65030-284A-06FE-367A-C230D817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7" y="619653"/>
            <a:ext cx="9296878" cy="45087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C0E360-C0BB-9FCB-9F41-2CB15816018E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FPC connects for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AncASIC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D93DB85-50BD-A3E4-A250-531C6539C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B04CD-5262-70A5-CB70-EC5AE36D9200}"/>
              </a:ext>
            </a:extLst>
          </p:cNvPr>
          <p:cNvSpPr txBox="1"/>
          <p:nvPr/>
        </p:nvSpPr>
        <p:spPr>
          <a:xfrm>
            <a:off x="8398747" y="4239387"/>
            <a:ext cx="378180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ratings: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 data: 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5.12Gbps/10Gbps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80Mbps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160Mbps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80Mbps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2C653-FB24-E545-DF8E-2907AE4793FC}"/>
              </a:ext>
            </a:extLst>
          </p:cNvPr>
          <p:cNvSpPr txBox="1"/>
          <p:nvPr/>
        </p:nvSpPr>
        <p:spPr>
          <a:xfrm rot="16200000">
            <a:off x="317362" y="1566575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To power supply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CDA58D-6C1E-BB89-B2C7-911E424F5616}"/>
              </a:ext>
            </a:extLst>
          </p:cNvPr>
          <p:cNvSpPr/>
          <p:nvPr/>
        </p:nvSpPr>
        <p:spPr>
          <a:xfrm>
            <a:off x="319119" y="4081047"/>
            <a:ext cx="7834281" cy="10473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0DBA1-E255-086F-A784-7C7249D94E24}"/>
              </a:ext>
            </a:extLst>
          </p:cNvPr>
          <p:cNvSpPr/>
          <p:nvPr/>
        </p:nvSpPr>
        <p:spPr>
          <a:xfrm>
            <a:off x="385602" y="636868"/>
            <a:ext cx="8013145" cy="157855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30264-5481-7B47-9232-1827F552B036}"/>
              </a:ext>
            </a:extLst>
          </p:cNvPr>
          <p:cNvSpPr/>
          <p:nvPr/>
        </p:nvSpPr>
        <p:spPr>
          <a:xfrm>
            <a:off x="9378056" y="3305636"/>
            <a:ext cx="261612" cy="2941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F15F61-64CD-35EE-3FC7-881ACAD5B2B1}"/>
              </a:ext>
            </a:extLst>
          </p:cNvPr>
          <p:cNvSpPr txBox="1"/>
          <p:nvPr/>
        </p:nvSpPr>
        <p:spPr>
          <a:xfrm>
            <a:off x="9689491" y="326802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 </a:t>
            </a:r>
          </a:p>
        </p:txBody>
      </p:sp>
    </p:spTree>
    <p:extLst>
      <p:ext uri="{BB962C8B-B14F-4D97-AF65-F5344CB8AC3E}">
        <p14:creationId xmlns:p14="http://schemas.microsoft.com/office/powerpoint/2010/main" val="391662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6114D-DEA4-7149-A536-7A48DC2A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11,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7619B-B593-75B3-2C2F-926378E0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97C51-441E-8197-E0BB-EA0B759F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8E6-CA8F-465A-ACEE-16D707C29E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446DC-1700-956E-6F2D-4EA98365C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54" y="3130909"/>
            <a:ext cx="11696469" cy="1641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B995E7-DE76-8544-0164-D126A0B1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09" y="901166"/>
            <a:ext cx="9585360" cy="200517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54B06D-678A-B043-6A51-12834053CA61}"/>
              </a:ext>
            </a:extLst>
          </p:cNvPr>
          <p:cNvSpPr txBox="1">
            <a:spLocks/>
          </p:cNvSpPr>
          <p:nvPr/>
        </p:nvSpPr>
        <p:spPr>
          <a:xfrm>
            <a:off x="0" y="12618"/>
            <a:ext cx="12192000" cy="581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FPC from LTU/STFC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A87AF3-28F3-7C75-2FBE-09FD666A1302}"/>
              </a:ext>
            </a:extLst>
          </p:cNvPr>
          <p:cNvSpPr txBox="1"/>
          <p:nvPr/>
        </p:nvSpPr>
        <p:spPr>
          <a:xfrm>
            <a:off x="678256" y="5241212"/>
            <a:ext cx="1124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design consists of one main FPC and four bridge FPCs (which include two types: A and B), and the main FPC is bonded to the bridge-FPC by single-point Tape Automated Bonding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6527418-895D-1E0C-DE37-8A036F352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E6084E5-F7D4-0B4A-D5A8-D620B275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FA8950-F495-0C25-871B-88EA75EB45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in main FPC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36EB6-E8C1-FB5C-E95B-C457617A9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4" y="1020274"/>
            <a:ext cx="11894161" cy="1041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4D8558-1738-BBFF-AE75-E8D0D118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57" y="2262556"/>
            <a:ext cx="2838412" cy="3714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E47FAD-0879-F426-A416-A6E8F92E3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1211572" y="3725827"/>
            <a:ext cx="4200026" cy="1110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A5EA1C-0835-6D3E-1AEB-CA2E6D28B7B8}"/>
              </a:ext>
            </a:extLst>
          </p:cNvPr>
          <p:cNvSpPr txBox="1"/>
          <p:nvPr/>
        </p:nvSpPr>
        <p:spPr>
          <a:xfrm>
            <a:off x="266599" y="5793897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connector: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FH28D-30S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780815-B728-FCE1-808A-71E99E149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161" y="2471852"/>
            <a:ext cx="2508379" cy="2527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EFFA4E-68F6-F370-28DE-CBC3E338DD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1885" y="3720593"/>
            <a:ext cx="4242018" cy="14923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1CED9C-BD13-995B-A726-6A68EB2E2B5F}"/>
              </a:ext>
            </a:extLst>
          </p:cNvPr>
          <p:cNvSpPr txBox="1"/>
          <p:nvPr/>
        </p:nvSpPr>
        <p:spPr>
          <a:xfrm>
            <a:off x="3241707" y="3720593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 in(DC power)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0B171-6F54-CA50-9678-ECDF2FDB4BFE}"/>
              </a:ext>
            </a:extLst>
          </p:cNvPr>
          <p:cNvSpPr txBox="1"/>
          <p:nvPr/>
        </p:nvSpPr>
        <p:spPr>
          <a:xfrm>
            <a:off x="1077017" y="2722639"/>
            <a:ext cx="92365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I_ return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(DC power)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80769-3176-F787-5AEB-E4C01D49EFFA}"/>
              </a:ext>
            </a:extLst>
          </p:cNvPr>
          <p:cNvSpPr txBox="1"/>
          <p:nvPr/>
        </p:nvSpPr>
        <p:spPr>
          <a:xfrm>
            <a:off x="3657087" y="5747755"/>
            <a:ext cx="4427302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signal: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control (maximum 160 Mbps) *3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 (maximum 10Gbps) Data*4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and space: 70um and 130um,</a:t>
            </a:r>
            <a:r>
              <a:rPr lang="en-US" sz="14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reference only.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47714C-A308-AEDC-0043-29DD5A6EE530}"/>
              </a:ext>
            </a:extLst>
          </p:cNvPr>
          <p:cNvSpPr txBox="1"/>
          <p:nvPr/>
        </p:nvSpPr>
        <p:spPr>
          <a:xfrm>
            <a:off x="4857027" y="33173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 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620C0D-E84D-E673-EE43-D6820EF932DA}"/>
              </a:ext>
            </a:extLst>
          </p:cNvPr>
          <p:cNvSpPr txBox="1"/>
          <p:nvPr/>
        </p:nvSpPr>
        <p:spPr>
          <a:xfrm>
            <a:off x="6276929" y="327736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 in</a:t>
            </a:r>
          </a:p>
        </p:txBody>
      </p:sp>
      <p:sp>
        <p:nvSpPr>
          <p:cNvPr id="49" name="Arrow: Left 48">
            <a:extLst>
              <a:ext uri="{FF2B5EF4-FFF2-40B4-BE49-F238E27FC236}">
                <a16:creationId xmlns:a16="http://schemas.microsoft.com/office/drawing/2014/main" id="{A56E844F-4CEB-003D-CA70-931C38EE32A2}"/>
              </a:ext>
            </a:extLst>
          </p:cNvPr>
          <p:cNvSpPr/>
          <p:nvPr/>
        </p:nvSpPr>
        <p:spPr>
          <a:xfrm>
            <a:off x="1564247" y="4105414"/>
            <a:ext cx="346030" cy="42288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FEBC94E-7E07-E539-DE56-AD5725B44597}"/>
              </a:ext>
            </a:extLst>
          </p:cNvPr>
          <p:cNvCxnSpPr>
            <a:cxnSpLocks/>
          </p:cNvCxnSpPr>
          <p:nvPr/>
        </p:nvCxnSpPr>
        <p:spPr>
          <a:xfrm>
            <a:off x="1867977" y="2983859"/>
            <a:ext cx="482023" cy="8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DB28E7-BE2C-D117-3FBD-C51DBF515EB8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774647" y="4532122"/>
            <a:ext cx="2096091" cy="12156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20FF4A2-A16F-AFC2-4F22-B36E94ABEFC5}"/>
              </a:ext>
            </a:extLst>
          </p:cNvPr>
          <p:cNvSpPr txBox="1"/>
          <p:nvPr/>
        </p:nvSpPr>
        <p:spPr>
          <a:xfrm>
            <a:off x="639425" y="1960842"/>
            <a:ext cx="123912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Perforation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A664D7-C431-B2DC-3B49-52FA36A3647A}"/>
              </a:ext>
            </a:extLst>
          </p:cNvPr>
          <p:cNvCxnSpPr>
            <a:cxnSpLocks/>
          </p:cNvCxnSpPr>
          <p:nvPr/>
        </p:nvCxnSpPr>
        <p:spPr>
          <a:xfrm>
            <a:off x="1342071" y="2321597"/>
            <a:ext cx="1184778" cy="63187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94653-A539-43B4-02D3-1A005EE8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17E9-7EC8-4E8E-A48B-241E3751986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1E546-F01A-8E89-302C-1F1E4C8CBEE4}"/>
              </a:ext>
            </a:extLst>
          </p:cNvPr>
          <p:cNvSpPr txBox="1"/>
          <p:nvPr/>
        </p:nvSpPr>
        <p:spPr>
          <a:xfrm>
            <a:off x="8527436" y="5169923"/>
            <a:ext cx="33314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-M-FPC-to-B-FPC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-Main-Top-to-GND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-Main-FPC-to-PCBs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178A7-8B9F-67BC-6C1E-8E00D9174FC6}"/>
              </a:ext>
            </a:extLst>
          </p:cNvPr>
          <p:cNvSpPr/>
          <p:nvPr/>
        </p:nvSpPr>
        <p:spPr>
          <a:xfrm>
            <a:off x="8632647" y="5533747"/>
            <a:ext cx="220461" cy="212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AD69CA-91A2-AADF-6BEB-021C18652D86}"/>
              </a:ext>
            </a:extLst>
          </p:cNvPr>
          <p:cNvSpPr/>
          <p:nvPr/>
        </p:nvSpPr>
        <p:spPr>
          <a:xfrm>
            <a:off x="8632647" y="5260200"/>
            <a:ext cx="220461" cy="21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594F5-90EC-BBA3-4B9B-FC7D4EBC5C01}"/>
              </a:ext>
            </a:extLst>
          </p:cNvPr>
          <p:cNvSpPr/>
          <p:nvPr/>
        </p:nvSpPr>
        <p:spPr>
          <a:xfrm>
            <a:off x="8632647" y="5812295"/>
            <a:ext cx="220461" cy="212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934B82-C158-5283-244B-96452C895FF9}"/>
              </a:ext>
            </a:extLst>
          </p:cNvPr>
          <p:cNvSpPr/>
          <p:nvPr/>
        </p:nvSpPr>
        <p:spPr>
          <a:xfrm>
            <a:off x="5311896" y="2438419"/>
            <a:ext cx="1155700" cy="2289037"/>
          </a:xfrm>
          <a:custGeom>
            <a:avLst/>
            <a:gdLst>
              <a:gd name="connsiteX0" fmla="*/ 0 w 1155700"/>
              <a:gd name="connsiteY0" fmla="*/ 0 h 2336800"/>
              <a:gd name="connsiteX1" fmla="*/ 1155700 w 1155700"/>
              <a:gd name="connsiteY1" fmla="*/ 0 h 2336800"/>
              <a:gd name="connsiteX2" fmla="*/ 1155700 w 1155700"/>
              <a:gd name="connsiteY2" fmla="*/ 939800 h 2336800"/>
              <a:gd name="connsiteX3" fmla="*/ 946150 w 1155700"/>
              <a:gd name="connsiteY3" fmla="*/ 939800 h 2336800"/>
              <a:gd name="connsiteX4" fmla="*/ 946150 w 1155700"/>
              <a:gd name="connsiteY4" fmla="*/ 2336800 h 2336800"/>
              <a:gd name="connsiteX5" fmla="*/ 241300 w 1155700"/>
              <a:gd name="connsiteY5" fmla="*/ 2336800 h 2336800"/>
              <a:gd name="connsiteX6" fmla="*/ 241300 w 1155700"/>
              <a:gd name="connsiteY6" fmla="*/ 990600 h 2336800"/>
              <a:gd name="connsiteX7" fmla="*/ 12700 w 1155700"/>
              <a:gd name="connsiteY7" fmla="*/ 990600 h 2336800"/>
              <a:gd name="connsiteX8" fmla="*/ 0 w 1155700"/>
              <a:gd name="connsiteY8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00" h="2336800">
                <a:moveTo>
                  <a:pt x="0" y="0"/>
                </a:moveTo>
                <a:lnTo>
                  <a:pt x="1155700" y="0"/>
                </a:lnTo>
                <a:lnTo>
                  <a:pt x="1155700" y="939800"/>
                </a:lnTo>
                <a:lnTo>
                  <a:pt x="946150" y="939800"/>
                </a:lnTo>
                <a:lnTo>
                  <a:pt x="946150" y="2336800"/>
                </a:lnTo>
                <a:lnTo>
                  <a:pt x="241300" y="2336800"/>
                </a:lnTo>
                <a:lnTo>
                  <a:pt x="241300" y="990600"/>
                </a:lnTo>
                <a:lnTo>
                  <a:pt x="12700" y="990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2A9835-2359-A222-75F9-1FFA5BC52545}"/>
              </a:ext>
            </a:extLst>
          </p:cNvPr>
          <p:cNvSpPr/>
          <p:nvPr/>
        </p:nvSpPr>
        <p:spPr>
          <a:xfrm>
            <a:off x="2613341" y="2141535"/>
            <a:ext cx="253494" cy="38117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5278E4-C64F-43E0-BB06-B64E22554ADC}"/>
              </a:ext>
            </a:extLst>
          </p:cNvPr>
          <p:cNvSpPr/>
          <p:nvPr/>
        </p:nvSpPr>
        <p:spPr>
          <a:xfrm>
            <a:off x="11353800" y="3906879"/>
            <a:ext cx="266700" cy="8205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986FEC-51FC-5E96-75D8-EBB6BABFD532}"/>
              </a:ext>
            </a:extLst>
          </p:cNvPr>
          <p:cNvSpPr/>
          <p:nvPr/>
        </p:nvSpPr>
        <p:spPr>
          <a:xfrm>
            <a:off x="5342817" y="3642353"/>
            <a:ext cx="158750" cy="11406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152B79-F88A-C3EA-4C3C-5441AE39CA72}"/>
              </a:ext>
            </a:extLst>
          </p:cNvPr>
          <p:cNvSpPr/>
          <p:nvPr/>
        </p:nvSpPr>
        <p:spPr>
          <a:xfrm>
            <a:off x="6308846" y="3652189"/>
            <a:ext cx="189672" cy="1108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F6102-A10B-3F04-9ADA-D4A9F07376D1}"/>
              </a:ext>
            </a:extLst>
          </p:cNvPr>
          <p:cNvSpPr/>
          <p:nvPr/>
        </p:nvSpPr>
        <p:spPr>
          <a:xfrm>
            <a:off x="10709640" y="3878796"/>
            <a:ext cx="266700" cy="8761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DC7BD21-310F-06F2-0B93-6ADD1881CFE5}"/>
              </a:ext>
            </a:extLst>
          </p:cNvPr>
          <p:cNvSpPr/>
          <p:nvPr/>
        </p:nvSpPr>
        <p:spPr>
          <a:xfrm>
            <a:off x="2960907" y="2600506"/>
            <a:ext cx="645717" cy="3237220"/>
          </a:xfrm>
          <a:custGeom>
            <a:avLst/>
            <a:gdLst>
              <a:gd name="connsiteX0" fmla="*/ 0 w 647700"/>
              <a:gd name="connsiteY0" fmla="*/ 31750 h 3219450"/>
              <a:gd name="connsiteX1" fmla="*/ 0 w 647700"/>
              <a:gd name="connsiteY1" fmla="*/ 3219450 h 3219450"/>
              <a:gd name="connsiteX2" fmla="*/ 647700 w 647700"/>
              <a:gd name="connsiteY2" fmla="*/ 3219450 h 3219450"/>
              <a:gd name="connsiteX3" fmla="*/ 647700 w 647700"/>
              <a:gd name="connsiteY3" fmla="*/ 1885950 h 3219450"/>
              <a:gd name="connsiteX4" fmla="*/ 285750 w 647700"/>
              <a:gd name="connsiteY4" fmla="*/ 1885950 h 3219450"/>
              <a:gd name="connsiteX5" fmla="*/ 285750 w 647700"/>
              <a:gd name="connsiteY5" fmla="*/ 0 h 3219450"/>
              <a:gd name="connsiteX6" fmla="*/ 0 w 647700"/>
              <a:gd name="connsiteY6" fmla="*/ 317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" h="3219450">
                <a:moveTo>
                  <a:pt x="0" y="31750"/>
                </a:moveTo>
                <a:lnTo>
                  <a:pt x="0" y="3219450"/>
                </a:lnTo>
                <a:lnTo>
                  <a:pt x="647700" y="3219450"/>
                </a:lnTo>
                <a:lnTo>
                  <a:pt x="647700" y="1885950"/>
                </a:lnTo>
                <a:lnTo>
                  <a:pt x="285750" y="1885950"/>
                </a:lnTo>
                <a:lnTo>
                  <a:pt x="285750" y="0"/>
                </a:lnTo>
                <a:lnTo>
                  <a:pt x="0" y="3175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D00178-3120-E137-7008-1589A48536BE}"/>
              </a:ext>
            </a:extLst>
          </p:cNvPr>
          <p:cNvSpPr txBox="1"/>
          <p:nvPr/>
        </p:nvSpPr>
        <p:spPr>
          <a:xfrm>
            <a:off x="9480170" y="1797219"/>
            <a:ext cx="21403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I_in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I_return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GND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A1615B-AAEA-130E-7A24-4369DF60E912}"/>
              </a:ext>
            </a:extLst>
          </p:cNvPr>
          <p:cNvSpPr/>
          <p:nvPr/>
        </p:nvSpPr>
        <p:spPr>
          <a:xfrm>
            <a:off x="9871248" y="1848739"/>
            <a:ext cx="246898" cy="246898"/>
          </a:xfrm>
          <a:prstGeom prst="rect">
            <a:avLst/>
          </a:prstGeom>
          <a:solidFill>
            <a:srgbClr val="BF00FF"/>
          </a:solidFill>
          <a:ln>
            <a:solidFill>
              <a:srgbClr val="B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F7E414-F9BE-7ECE-1179-D6427EA0DAEE}"/>
              </a:ext>
            </a:extLst>
          </p:cNvPr>
          <p:cNvSpPr/>
          <p:nvPr/>
        </p:nvSpPr>
        <p:spPr>
          <a:xfrm>
            <a:off x="10454058" y="2144340"/>
            <a:ext cx="246898" cy="246898"/>
          </a:xfrm>
          <a:prstGeom prst="rect">
            <a:avLst/>
          </a:prstGeom>
          <a:solidFill>
            <a:srgbClr val="00A5DD"/>
          </a:solidFill>
          <a:ln>
            <a:solidFill>
              <a:srgbClr val="00A5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9B9D24B-3ED5-B94A-AD52-26CB229BC7A4}"/>
              </a:ext>
            </a:extLst>
          </p:cNvPr>
          <p:cNvSpPr/>
          <p:nvPr/>
        </p:nvSpPr>
        <p:spPr>
          <a:xfrm>
            <a:off x="10462742" y="2444027"/>
            <a:ext cx="246898" cy="24689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F3EFB3-CC26-5ED3-0545-4EFBDB27432B}"/>
              </a:ext>
            </a:extLst>
          </p:cNvPr>
          <p:cNvSpPr/>
          <p:nvPr/>
        </p:nvSpPr>
        <p:spPr>
          <a:xfrm>
            <a:off x="10178686" y="1848739"/>
            <a:ext cx="246898" cy="246898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3B1533D-598A-598F-C010-26AC44A3EF50}"/>
              </a:ext>
            </a:extLst>
          </p:cNvPr>
          <p:cNvSpPr/>
          <p:nvPr/>
        </p:nvSpPr>
        <p:spPr>
          <a:xfrm>
            <a:off x="9574903" y="1848787"/>
            <a:ext cx="246898" cy="24689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C28BF7C-3497-07FB-B023-DEEABA9F46C7}"/>
              </a:ext>
            </a:extLst>
          </p:cNvPr>
          <p:cNvSpPr/>
          <p:nvPr/>
        </p:nvSpPr>
        <p:spPr>
          <a:xfrm>
            <a:off x="10468458" y="1841940"/>
            <a:ext cx="246898" cy="246898"/>
          </a:xfrm>
          <a:prstGeom prst="rect">
            <a:avLst/>
          </a:prstGeom>
          <a:solidFill>
            <a:srgbClr val="6EDD00"/>
          </a:solidFill>
          <a:ln>
            <a:solidFill>
              <a:srgbClr val="6ED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7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45C27-51BC-7A69-ABF0-DA239DD1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7" y="1306252"/>
            <a:ext cx="11758325" cy="1082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CE91-A61D-1920-B50B-A50CC87B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0" y="2764475"/>
            <a:ext cx="2863447" cy="3997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5AEF8-7CE4-0A1C-B23C-9560148BD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62" y="3019617"/>
            <a:ext cx="2654153" cy="2460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9C997-DA62-6257-1D26-3DE8E5F06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128" y="3076805"/>
            <a:ext cx="6345827" cy="2596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F0A5BB-B543-561C-A482-A61E46F1165C}"/>
              </a:ext>
            </a:extLst>
          </p:cNvPr>
          <p:cNvSpPr txBox="1"/>
          <p:nvPr/>
        </p:nvSpPr>
        <p:spPr>
          <a:xfrm>
            <a:off x="1869712" y="419039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I_RETURN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67282-ACDE-C794-ECBF-77C51BB1C148}"/>
              </a:ext>
            </a:extLst>
          </p:cNvPr>
          <p:cNvSpPr txBox="1"/>
          <p:nvPr/>
        </p:nvSpPr>
        <p:spPr>
          <a:xfrm>
            <a:off x="2118962" y="476319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GND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4C2BBE5-4E81-30DA-BFA8-C2630C204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F79455-65D2-7B0F-C0DF-0036E23DA7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 in main FPC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47E1A-6266-F614-E9F2-7DE3DC23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17E9-7EC8-4E8E-A48B-241E37519860}" type="slidenum">
              <a:rPr lang="en-US" smtClean="0"/>
              <a:t>7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A455961-0DE1-2B50-9656-05876086C022}"/>
              </a:ext>
            </a:extLst>
          </p:cNvPr>
          <p:cNvSpPr/>
          <p:nvPr/>
        </p:nvSpPr>
        <p:spPr>
          <a:xfrm>
            <a:off x="1462482" y="3309630"/>
            <a:ext cx="645717" cy="3237220"/>
          </a:xfrm>
          <a:custGeom>
            <a:avLst/>
            <a:gdLst>
              <a:gd name="connsiteX0" fmla="*/ 0 w 647700"/>
              <a:gd name="connsiteY0" fmla="*/ 31750 h 3219450"/>
              <a:gd name="connsiteX1" fmla="*/ 0 w 647700"/>
              <a:gd name="connsiteY1" fmla="*/ 3219450 h 3219450"/>
              <a:gd name="connsiteX2" fmla="*/ 647700 w 647700"/>
              <a:gd name="connsiteY2" fmla="*/ 3219450 h 3219450"/>
              <a:gd name="connsiteX3" fmla="*/ 647700 w 647700"/>
              <a:gd name="connsiteY3" fmla="*/ 1885950 h 3219450"/>
              <a:gd name="connsiteX4" fmla="*/ 285750 w 647700"/>
              <a:gd name="connsiteY4" fmla="*/ 1885950 h 3219450"/>
              <a:gd name="connsiteX5" fmla="*/ 285750 w 647700"/>
              <a:gd name="connsiteY5" fmla="*/ 0 h 3219450"/>
              <a:gd name="connsiteX6" fmla="*/ 0 w 647700"/>
              <a:gd name="connsiteY6" fmla="*/ 317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" h="3219450">
                <a:moveTo>
                  <a:pt x="0" y="31750"/>
                </a:moveTo>
                <a:lnTo>
                  <a:pt x="0" y="3219450"/>
                </a:lnTo>
                <a:lnTo>
                  <a:pt x="647700" y="3219450"/>
                </a:lnTo>
                <a:lnTo>
                  <a:pt x="647700" y="1885950"/>
                </a:lnTo>
                <a:lnTo>
                  <a:pt x="285750" y="1885950"/>
                </a:lnTo>
                <a:lnTo>
                  <a:pt x="285750" y="0"/>
                </a:lnTo>
                <a:lnTo>
                  <a:pt x="0" y="3175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13E789-9CFC-6463-CE62-0722890D1383}"/>
              </a:ext>
            </a:extLst>
          </p:cNvPr>
          <p:cNvSpPr/>
          <p:nvPr/>
        </p:nvSpPr>
        <p:spPr>
          <a:xfrm>
            <a:off x="4051300" y="3041650"/>
            <a:ext cx="1155700" cy="2336800"/>
          </a:xfrm>
          <a:custGeom>
            <a:avLst/>
            <a:gdLst>
              <a:gd name="connsiteX0" fmla="*/ 0 w 1155700"/>
              <a:gd name="connsiteY0" fmla="*/ 0 h 2336800"/>
              <a:gd name="connsiteX1" fmla="*/ 1155700 w 1155700"/>
              <a:gd name="connsiteY1" fmla="*/ 0 h 2336800"/>
              <a:gd name="connsiteX2" fmla="*/ 1155700 w 1155700"/>
              <a:gd name="connsiteY2" fmla="*/ 939800 h 2336800"/>
              <a:gd name="connsiteX3" fmla="*/ 946150 w 1155700"/>
              <a:gd name="connsiteY3" fmla="*/ 939800 h 2336800"/>
              <a:gd name="connsiteX4" fmla="*/ 946150 w 1155700"/>
              <a:gd name="connsiteY4" fmla="*/ 2336800 h 2336800"/>
              <a:gd name="connsiteX5" fmla="*/ 241300 w 1155700"/>
              <a:gd name="connsiteY5" fmla="*/ 2336800 h 2336800"/>
              <a:gd name="connsiteX6" fmla="*/ 241300 w 1155700"/>
              <a:gd name="connsiteY6" fmla="*/ 990600 h 2336800"/>
              <a:gd name="connsiteX7" fmla="*/ 12700 w 1155700"/>
              <a:gd name="connsiteY7" fmla="*/ 990600 h 2336800"/>
              <a:gd name="connsiteX8" fmla="*/ 0 w 1155700"/>
              <a:gd name="connsiteY8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00" h="2336800">
                <a:moveTo>
                  <a:pt x="0" y="0"/>
                </a:moveTo>
                <a:lnTo>
                  <a:pt x="1155700" y="0"/>
                </a:lnTo>
                <a:lnTo>
                  <a:pt x="1155700" y="939800"/>
                </a:lnTo>
                <a:lnTo>
                  <a:pt x="946150" y="939800"/>
                </a:lnTo>
                <a:lnTo>
                  <a:pt x="946150" y="2336800"/>
                </a:lnTo>
                <a:lnTo>
                  <a:pt x="241300" y="2336800"/>
                </a:lnTo>
                <a:lnTo>
                  <a:pt x="241300" y="990600"/>
                </a:lnTo>
                <a:lnTo>
                  <a:pt x="12700" y="990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956ED3-3722-6452-63F0-7722887F264B}"/>
              </a:ext>
            </a:extLst>
          </p:cNvPr>
          <p:cNvSpPr/>
          <p:nvPr/>
        </p:nvSpPr>
        <p:spPr>
          <a:xfrm>
            <a:off x="4101581" y="4123266"/>
            <a:ext cx="158750" cy="1075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3148D7-C5FE-DC91-BAE7-8AB88BF657EC}"/>
              </a:ext>
            </a:extLst>
          </p:cNvPr>
          <p:cNvSpPr/>
          <p:nvPr/>
        </p:nvSpPr>
        <p:spPr>
          <a:xfrm>
            <a:off x="5035031" y="4123265"/>
            <a:ext cx="158750" cy="1075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F8E6839-C8D2-2FAA-C18F-9B4F7E16B0E6}"/>
              </a:ext>
            </a:extLst>
          </p:cNvPr>
          <p:cNvSpPr/>
          <p:nvPr/>
        </p:nvSpPr>
        <p:spPr>
          <a:xfrm>
            <a:off x="6176584" y="3021994"/>
            <a:ext cx="1155700" cy="2336800"/>
          </a:xfrm>
          <a:custGeom>
            <a:avLst/>
            <a:gdLst>
              <a:gd name="connsiteX0" fmla="*/ 0 w 1155700"/>
              <a:gd name="connsiteY0" fmla="*/ 0 h 2336800"/>
              <a:gd name="connsiteX1" fmla="*/ 1155700 w 1155700"/>
              <a:gd name="connsiteY1" fmla="*/ 0 h 2336800"/>
              <a:gd name="connsiteX2" fmla="*/ 1155700 w 1155700"/>
              <a:gd name="connsiteY2" fmla="*/ 939800 h 2336800"/>
              <a:gd name="connsiteX3" fmla="*/ 946150 w 1155700"/>
              <a:gd name="connsiteY3" fmla="*/ 939800 h 2336800"/>
              <a:gd name="connsiteX4" fmla="*/ 946150 w 1155700"/>
              <a:gd name="connsiteY4" fmla="*/ 2336800 h 2336800"/>
              <a:gd name="connsiteX5" fmla="*/ 241300 w 1155700"/>
              <a:gd name="connsiteY5" fmla="*/ 2336800 h 2336800"/>
              <a:gd name="connsiteX6" fmla="*/ 241300 w 1155700"/>
              <a:gd name="connsiteY6" fmla="*/ 990600 h 2336800"/>
              <a:gd name="connsiteX7" fmla="*/ 12700 w 1155700"/>
              <a:gd name="connsiteY7" fmla="*/ 990600 h 2336800"/>
              <a:gd name="connsiteX8" fmla="*/ 0 w 1155700"/>
              <a:gd name="connsiteY8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00" h="2336800">
                <a:moveTo>
                  <a:pt x="0" y="0"/>
                </a:moveTo>
                <a:lnTo>
                  <a:pt x="1155700" y="0"/>
                </a:lnTo>
                <a:lnTo>
                  <a:pt x="1155700" y="939800"/>
                </a:lnTo>
                <a:lnTo>
                  <a:pt x="946150" y="939800"/>
                </a:lnTo>
                <a:lnTo>
                  <a:pt x="946150" y="2336800"/>
                </a:lnTo>
                <a:lnTo>
                  <a:pt x="241300" y="2336800"/>
                </a:lnTo>
                <a:lnTo>
                  <a:pt x="241300" y="990600"/>
                </a:lnTo>
                <a:lnTo>
                  <a:pt x="12700" y="990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B966DE-7CE0-2148-3A56-0E420E5E9540}"/>
              </a:ext>
            </a:extLst>
          </p:cNvPr>
          <p:cNvSpPr/>
          <p:nvPr/>
        </p:nvSpPr>
        <p:spPr>
          <a:xfrm>
            <a:off x="6215099" y="4168206"/>
            <a:ext cx="158750" cy="1075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81DA9B-AC11-DFC2-76D1-A1E3FD2309FD}"/>
              </a:ext>
            </a:extLst>
          </p:cNvPr>
          <p:cNvSpPr/>
          <p:nvPr/>
        </p:nvSpPr>
        <p:spPr>
          <a:xfrm>
            <a:off x="7146406" y="4195448"/>
            <a:ext cx="158750" cy="1075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788A31-A0EF-C11A-930B-06986F51939D}"/>
              </a:ext>
            </a:extLst>
          </p:cNvPr>
          <p:cNvSpPr/>
          <p:nvPr/>
        </p:nvSpPr>
        <p:spPr>
          <a:xfrm>
            <a:off x="11070214" y="4441492"/>
            <a:ext cx="346152" cy="8289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CC9C82-5D38-A421-B529-0805565A3FE0}"/>
              </a:ext>
            </a:extLst>
          </p:cNvPr>
          <p:cNvSpPr/>
          <p:nvPr/>
        </p:nvSpPr>
        <p:spPr>
          <a:xfrm>
            <a:off x="1134533" y="2800750"/>
            <a:ext cx="253494" cy="38117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48C2E4-76E5-A7FB-C283-C3BE041E3806}"/>
              </a:ext>
            </a:extLst>
          </p:cNvPr>
          <p:cNvSpPr txBox="1"/>
          <p:nvPr/>
        </p:nvSpPr>
        <p:spPr>
          <a:xfrm>
            <a:off x="8725358" y="5551748"/>
            <a:ext cx="33314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-M-FPC-to-B-FPC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-Main-Top-to-GND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-Main-FPC-to-PCBs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54D5D6-C50B-0469-F0B7-346A845DC62D}"/>
              </a:ext>
            </a:extLst>
          </p:cNvPr>
          <p:cNvSpPr/>
          <p:nvPr/>
        </p:nvSpPr>
        <p:spPr>
          <a:xfrm>
            <a:off x="8830569" y="5915572"/>
            <a:ext cx="220461" cy="212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65F554-BA2B-A42F-EC6C-BD351DED56CB}"/>
              </a:ext>
            </a:extLst>
          </p:cNvPr>
          <p:cNvSpPr/>
          <p:nvPr/>
        </p:nvSpPr>
        <p:spPr>
          <a:xfrm>
            <a:off x="8830569" y="5642025"/>
            <a:ext cx="220461" cy="21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47DFA0-84F6-1908-01F7-5716423A300A}"/>
              </a:ext>
            </a:extLst>
          </p:cNvPr>
          <p:cNvSpPr/>
          <p:nvPr/>
        </p:nvSpPr>
        <p:spPr>
          <a:xfrm>
            <a:off x="8830569" y="6194120"/>
            <a:ext cx="220461" cy="212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A75F3A-2B03-A142-22A7-29FE675F5159}"/>
              </a:ext>
            </a:extLst>
          </p:cNvPr>
          <p:cNvSpPr/>
          <p:nvPr/>
        </p:nvSpPr>
        <p:spPr>
          <a:xfrm>
            <a:off x="11786934" y="4444871"/>
            <a:ext cx="269894" cy="86385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8395A0C-27A0-2768-5769-CD381971C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0A5148-E0BD-EF79-C28A-B7DDFB07A9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in Bridge FPC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4648A-D5F8-8BB4-5AAA-14C11577A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71" y="1053348"/>
            <a:ext cx="3189985" cy="4406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3E502F-6092-7910-60B3-5450873FA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800" y="1530379"/>
            <a:ext cx="2031746" cy="3638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267AA-0C3A-9064-25C1-6AA8007DE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857" y="1424116"/>
            <a:ext cx="2459784" cy="3851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E9482D-96A0-A20A-676F-022C8E3D6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038" y="1359222"/>
            <a:ext cx="2303406" cy="39810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1B646F-8C34-B19D-15AD-C4C4C8EEE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0522" y="1602999"/>
            <a:ext cx="2181478" cy="3652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9A4B17-DD4B-9A65-5343-564E2BD87DB3}"/>
              </a:ext>
            </a:extLst>
          </p:cNvPr>
          <p:cNvSpPr txBox="1"/>
          <p:nvPr/>
        </p:nvSpPr>
        <p:spPr>
          <a:xfrm>
            <a:off x="3365596" y="518391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F4AFA-B404-567B-2921-D76C4A29E95D}"/>
              </a:ext>
            </a:extLst>
          </p:cNvPr>
          <p:cNvSpPr txBox="1"/>
          <p:nvPr/>
        </p:nvSpPr>
        <p:spPr>
          <a:xfrm>
            <a:off x="5677009" y="5275360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0D2CF-F374-F75A-8A59-EBD001F111E5}"/>
              </a:ext>
            </a:extLst>
          </p:cNvPr>
          <p:cNvSpPr txBox="1"/>
          <p:nvPr/>
        </p:nvSpPr>
        <p:spPr>
          <a:xfrm>
            <a:off x="7776490" y="5255000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Spacer layer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448EB1-C906-C71D-B04A-E0EA249FD75F}"/>
              </a:ext>
            </a:extLst>
          </p:cNvPr>
          <p:cNvSpPr txBox="1"/>
          <p:nvPr/>
        </p:nvSpPr>
        <p:spPr>
          <a:xfrm>
            <a:off x="10224096" y="5255000"/>
            <a:ext cx="140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1F9F1C-565A-63F2-FDAF-B153AC470033}"/>
              </a:ext>
            </a:extLst>
          </p:cNvPr>
          <p:cNvSpPr txBox="1"/>
          <p:nvPr/>
        </p:nvSpPr>
        <p:spPr>
          <a:xfrm>
            <a:off x="1357677" y="515558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0AAD2A-2377-758C-AB42-E577346C45A9}"/>
              </a:ext>
            </a:extLst>
          </p:cNvPr>
          <p:cNvSpPr txBox="1"/>
          <p:nvPr/>
        </p:nvSpPr>
        <p:spPr>
          <a:xfrm>
            <a:off x="749898" y="5606327"/>
            <a:ext cx="4289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I_in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-M-FPC-to-B-FPC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I_OUT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-Bridge-Top-to-GND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GND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-Bridge-FPC-to-PCBs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B3BA4-F356-90F0-E7C2-A31BFB8B5BF0}"/>
              </a:ext>
            </a:extLst>
          </p:cNvPr>
          <p:cNvSpPr txBox="1"/>
          <p:nvPr/>
        </p:nvSpPr>
        <p:spPr>
          <a:xfrm>
            <a:off x="7641941" y="5896963"/>
            <a:ext cx="3920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Trace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idth and space: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70um and 130um,</a:t>
            </a:r>
            <a:r>
              <a:rPr lang="en-US" sz="18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reference only.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673B-B8A5-DE43-1253-9D48D141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17E9-7EC8-4E8E-A48B-241E37519860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BA4E1-5418-41AA-822C-0BE2F2F2CE30}"/>
              </a:ext>
            </a:extLst>
          </p:cNvPr>
          <p:cNvSpPr/>
          <p:nvPr/>
        </p:nvSpPr>
        <p:spPr>
          <a:xfrm>
            <a:off x="821059" y="5671220"/>
            <a:ext cx="246898" cy="2468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A689-46E0-9580-EF10-67BDC00EB27C}"/>
              </a:ext>
            </a:extLst>
          </p:cNvPr>
          <p:cNvSpPr/>
          <p:nvPr/>
        </p:nvSpPr>
        <p:spPr>
          <a:xfrm>
            <a:off x="821059" y="5957557"/>
            <a:ext cx="246898" cy="24689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45C84-8D24-1D31-DFA8-5213F7A62205}"/>
              </a:ext>
            </a:extLst>
          </p:cNvPr>
          <p:cNvSpPr/>
          <p:nvPr/>
        </p:nvSpPr>
        <p:spPr>
          <a:xfrm>
            <a:off x="821059" y="6263806"/>
            <a:ext cx="246898" cy="24689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15D95-6BD8-8EFA-CEC3-87FCCC5DBE3E}"/>
              </a:ext>
            </a:extLst>
          </p:cNvPr>
          <p:cNvSpPr/>
          <p:nvPr/>
        </p:nvSpPr>
        <p:spPr>
          <a:xfrm>
            <a:off x="3421418" y="4064000"/>
            <a:ext cx="585432" cy="2984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C1705-E85F-9CE2-BFE2-2BB94F3863E8}"/>
              </a:ext>
            </a:extLst>
          </p:cNvPr>
          <p:cNvSpPr/>
          <p:nvPr/>
        </p:nvSpPr>
        <p:spPr>
          <a:xfrm>
            <a:off x="4562365" y="1688903"/>
            <a:ext cx="117585" cy="16511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2C7A6D-8FB4-2BF3-FC5B-3CBE4C4A2B41}"/>
              </a:ext>
            </a:extLst>
          </p:cNvPr>
          <p:cNvSpPr/>
          <p:nvPr/>
        </p:nvSpPr>
        <p:spPr>
          <a:xfrm>
            <a:off x="3625850" y="4392083"/>
            <a:ext cx="501758" cy="574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8BDA80-C1D9-0557-958B-20E795F81B16}"/>
              </a:ext>
            </a:extLst>
          </p:cNvPr>
          <p:cNvSpPr/>
          <p:nvPr/>
        </p:nvSpPr>
        <p:spPr>
          <a:xfrm>
            <a:off x="3568700" y="3750733"/>
            <a:ext cx="609600" cy="298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ADE1C-D142-2CB2-6BDC-C6AC360A5FE6}"/>
              </a:ext>
            </a:extLst>
          </p:cNvPr>
          <p:cNvSpPr/>
          <p:nvPr/>
        </p:nvSpPr>
        <p:spPr>
          <a:xfrm>
            <a:off x="4742690" y="1605490"/>
            <a:ext cx="179515" cy="17346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B2CDD3-4CDE-10AF-8C2A-0857778147F3}"/>
              </a:ext>
            </a:extLst>
          </p:cNvPr>
          <p:cNvSpPr/>
          <p:nvPr/>
        </p:nvSpPr>
        <p:spPr>
          <a:xfrm>
            <a:off x="1926385" y="5989307"/>
            <a:ext cx="220461" cy="212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3AAB7C-5140-CD30-8279-B21482AB043F}"/>
              </a:ext>
            </a:extLst>
          </p:cNvPr>
          <p:cNvSpPr/>
          <p:nvPr/>
        </p:nvSpPr>
        <p:spPr>
          <a:xfrm>
            <a:off x="1926385" y="5702970"/>
            <a:ext cx="220461" cy="21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A9C91E-FD32-5B7B-45DC-30845417A15C}"/>
              </a:ext>
            </a:extLst>
          </p:cNvPr>
          <p:cNvSpPr/>
          <p:nvPr/>
        </p:nvSpPr>
        <p:spPr>
          <a:xfrm>
            <a:off x="1926384" y="6282917"/>
            <a:ext cx="220461" cy="212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F040A7-E31D-E4E2-C06F-909CCCDF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8" y="607954"/>
            <a:ext cx="2811621" cy="477868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1523915-3D73-FD63-4494-66EC0454F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88B8FCD-ED72-11E3-67F2-8159CCA344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in Bridge FPC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BEA3F-504C-41DB-5896-68300F209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991" y="1471360"/>
            <a:ext cx="1882242" cy="384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D3C288-7BBA-CB55-153D-FC7514B1E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625" y="1410821"/>
            <a:ext cx="2105846" cy="3970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81F93E-CAE2-A810-3260-DF7E16238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2825" y="1621546"/>
            <a:ext cx="2428297" cy="3838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E6552-040D-434B-2B03-0EBD56339A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9221" y="1415979"/>
            <a:ext cx="2265680" cy="3970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34B315-66D6-4862-C3FF-1BFD9567A982}"/>
              </a:ext>
            </a:extLst>
          </p:cNvPr>
          <p:cNvSpPr txBox="1"/>
          <p:nvPr/>
        </p:nvSpPr>
        <p:spPr>
          <a:xfrm>
            <a:off x="3294069" y="527536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DFE70-7232-AC10-EDF1-5C1A22466264}"/>
              </a:ext>
            </a:extLst>
          </p:cNvPr>
          <p:cNvSpPr txBox="1"/>
          <p:nvPr/>
        </p:nvSpPr>
        <p:spPr>
          <a:xfrm>
            <a:off x="5911111" y="5275360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D8103-B607-2BD6-08BE-79BDB3DCA152}"/>
              </a:ext>
            </a:extLst>
          </p:cNvPr>
          <p:cNvSpPr txBox="1"/>
          <p:nvPr/>
        </p:nvSpPr>
        <p:spPr>
          <a:xfrm>
            <a:off x="7776490" y="5255000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Spacer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AC588-902F-A699-9EFD-58F8BDDC46C8}"/>
              </a:ext>
            </a:extLst>
          </p:cNvPr>
          <p:cNvSpPr txBox="1"/>
          <p:nvPr/>
        </p:nvSpPr>
        <p:spPr>
          <a:xfrm>
            <a:off x="10224096" y="5255000"/>
            <a:ext cx="140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D827F5-C949-F316-B0CE-6232BE3B1D34}"/>
              </a:ext>
            </a:extLst>
          </p:cNvPr>
          <p:cNvSpPr txBox="1"/>
          <p:nvPr/>
        </p:nvSpPr>
        <p:spPr>
          <a:xfrm>
            <a:off x="1612634" y="5136279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F0200-928A-B6B9-C0A8-8672252F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17E9-7EC8-4E8E-A48B-241E37519860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B2E5B-EFE9-D9FB-B68A-2A7ED17ABDEC}"/>
              </a:ext>
            </a:extLst>
          </p:cNvPr>
          <p:cNvSpPr txBox="1"/>
          <p:nvPr/>
        </p:nvSpPr>
        <p:spPr>
          <a:xfrm>
            <a:off x="749898" y="5606327"/>
            <a:ext cx="4289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I_in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-M-FPC-to-B-FPC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I_OUT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-Bridge-Top-to-GND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GND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SpTAB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-Bridge-FPC-to-PCBs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5E91F6-04D4-6209-A00B-8E672A250AD6}"/>
              </a:ext>
            </a:extLst>
          </p:cNvPr>
          <p:cNvSpPr/>
          <p:nvPr/>
        </p:nvSpPr>
        <p:spPr>
          <a:xfrm>
            <a:off x="821059" y="5671220"/>
            <a:ext cx="246898" cy="2468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D6B27-DD7A-4659-853F-211A0C9197AF}"/>
              </a:ext>
            </a:extLst>
          </p:cNvPr>
          <p:cNvSpPr/>
          <p:nvPr/>
        </p:nvSpPr>
        <p:spPr>
          <a:xfrm>
            <a:off x="821059" y="5957557"/>
            <a:ext cx="246898" cy="24689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70040-DFE8-1870-CAD7-284E2E64185C}"/>
              </a:ext>
            </a:extLst>
          </p:cNvPr>
          <p:cNvSpPr/>
          <p:nvPr/>
        </p:nvSpPr>
        <p:spPr>
          <a:xfrm>
            <a:off x="821059" y="6263806"/>
            <a:ext cx="246898" cy="24689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E3EA0B-9F52-D13B-57DF-0A4CD3178F3E}"/>
              </a:ext>
            </a:extLst>
          </p:cNvPr>
          <p:cNvSpPr/>
          <p:nvPr/>
        </p:nvSpPr>
        <p:spPr>
          <a:xfrm>
            <a:off x="1926385" y="5989307"/>
            <a:ext cx="220461" cy="2128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FF79B-7ABB-F4AE-31B8-DB3C41A1DAA5}"/>
              </a:ext>
            </a:extLst>
          </p:cNvPr>
          <p:cNvSpPr/>
          <p:nvPr/>
        </p:nvSpPr>
        <p:spPr>
          <a:xfrm>
            <a:off x="1926385" y="5702970"/>
            <a:ext cx="220461" cy="212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9CF61-464F-B209-81FD-349C0AAE2C2A}"/>
              </a:ext>
            </a:extLst>
          </p:cNvPr>
          <p:cNvSpPr/>
          <p:nvPr/>
        </p:nvSpPr>
        <p:spPr>
          <a:xfrm>
            <a:off x="1926384" y="6282917"/>
            <a:ext cx="220461" cy="212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3EBFE9-BC34-9C2F-387B-18BC82370929}"/>
              </a:ext>
            </a:extLst>
          </p:cNvPr>
          <p:cNvSpPr/>
          <p:nvPr/>
        </p:nvSpPr>
        <p:spPr>
          <a:xfrm>
            <a:off x="4455480" y="1573563"/>
            <a:ext cx="117585" cy="16511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1525B4-1B61-6C62-9621-E913C6B79839}"/>
              </a:ext>
            </a:extLst>
          </p:cNvPr>
          <p:cNvSpPr/>
          <p:nvPr/>
        </p:nvSpPr>
        <p:spPr>
          <a:xfrm>
            <a:off x="3684841" y="4475304"/>
            <a:ext cx="501758" cy="574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51D2FF-13B8-4445-B5CA-E8E3C657925C}"/>
              </a:ext>
            </a:extLst>
          </p:cNvPr>
          <p:cNvSpPr/>
          <p:nvPr/>
        </p:nvSpPr>
        <p:spPr>
          <a:xfrm>
            <a:off x="3576998" y="3806565"/>
            <a:ext cx="68512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60882C-07F9-7E22-AD26-A5F798716FE9}"/>
              </a:ext>
            </a:extLst>
          </p:cNvPr>
          <p:cNvSpPr/>
          <p:nvPr/>
        </p:nvSpPr>
        <p:spPr>
          <a:xfrm>
            <a:off x="4635805" y="1490150"/>
            <a:ext cx="225466" cy="18677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64185-F24B-C01F-3276-40558A5368D7}"/>
              </a:ext>
            </a:extLst>
          </p:cNvPr>
          <p:cNvSpPr txBox="1"/>
          <p:nvPr/>
        </p:nvSpPr>
        <p:spPr>
          <a:xfrm>
            <a:off x="7641941" y="5896963"/>
            <a:ext cx="3920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Trace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idth and space: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70um and 130um,</a:t>
            </a:r>
            <a:r>
              <a:rPr lang="en-US" sz="18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reference only.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1017</Words>
  <Application>Microsoft Office PowerPoint</Application>
  <PresentationFormat>Widescreen</PresentationFormat>
  <Paragraphs>211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Summary and Outlook from Sep 12,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Zhengwei Xve</dc:creator>
  <cp:lastModifiedBy>Zhengwei Xve</cp:lastModifiedBy>
  <cp:revision>6</cp:revision>
  <dcterms:created xsi:type="dcterms:W3CDTF">2025-02-10T22:46:07Z</dcterms:created>
  <dcterms:modified xsi:type="dcterms:W3CDTF">2025-02-11T17:56:34Z</dcterms:modified>
</cp:coreProperties>
</file>