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7" r:id="rId2"/>
  </p:sldMasterIdLst>
  <p:notesMasterIdLst>
    <p:notesMasterId r:id="rId9"/>
  </p:notesMasterIdLst>
  <p:handoutMasterIdLst>
    <p:handoutMasterId r:id="rId10"/>
  </p:handoutMasterIdLst>
  <p:sldIdLst>
    <p:sldId id="286" r:id="rId3"/>
    <p:sldId id="508" r:id="rId4"/>
    <p:sldId id="509" r:id="rId5"/>
    <p:sldId id="510" r:id="rId6"/>
    <p:sldId id="511" r:id="rId7"/>
    <p:sldId id="51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0" userDrawn="1">
          <p15:clr>
            <a:srgbClr val="A4A3A4"/>
          </p15:clr>
        </p15:guide>
        <p15:guide id="2" orient="horz" pos="1010" userDrawn="1">
          <p15:clr>
            <a:srgbClr val="A4A3A4"/>
          </p15:clr>
        </p15:guide>
        <p15:guide id="3" orient="horz" pos="3630" userDrawn="1">
          <p15:clr>
            <a:srgbClr val="A4A3A4"/>
          </p15:clr>
        </p15:guide>
        <p15:guide id="4" orient="horz" pos="2309" userDrawn="1">
          <p15:clr>
            <a:srgbClr val="A4A3A4"/>
          </p15:clr>
        </p15:guide>
        <p15:guide id="5" pos="5471" userDrawn="1">
          <p15:clr>
            <a:srgbClr val="A4A3A4"/>
          </p15:clr>
        </p15:guide>
        <p15:guide id="6" pos="295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2075" userDrawn="1">
          <p15:clr>
            <a:srgbClr val="A4A3A4"/>
          </p15:clr>
        </p15:guide>
        <p15:guide id="9" pos="3889" userDrawn="1">
          <p15:clr>
            <a:srgbClr val="A4A3A4"/>
          </p15:clr>
        </p15:guide>
        <p15:guide id="10" pos="3679" userDrawn="1">
          <p15:clr>
            <a:srgbClr val="A4A3A4"/>
          </p15:clr>
        </p15:guide>
        <p15:guide id="11" pos="2852" userDrawn="1">
          <p15:clr>
            <a:srgbClr val="A4A3A4"/>
          </p15:clr>
        </p15:guide>
        <p15:guide id="12" pos="18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203BE2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5"/>
    <p:restoredTop sz="93048"/>
  </p:normalViewPr>
  <p:slideViewPr>
    <p:cSldViewPr snapToGrid="0" snapToObjects="1">
      <p:cViewPr varScale="1">
        <p:scale>
          <a:sx n="119" d="100"/>
          <a:sy n="119" d="100"/>
        </p:scale>
        <p:origin x="1200" y="112"/>
      </p:cViewPr>
      <p:guideLst>
        <p:guide orient="horz" pos="2560"/>
        <p:guide orient="horz" pos="1010"/>
        <p:guide orient="horz" pos="3630"/>
        <p:guide orient="horz" pos="2309"/>
        <p:guide pos="5471"/>
        <p:guide pos="295"/>
        <p:guide/>
        <p:guide pos="2075"/>
        <p:guide pos="3889"/>
        <p:guide pos="3679"/>
        <p:guide pos="2852"/>
        <p:guide pos="18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-4192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D2C41-C2D0-FF45-8B99-3885B7F78EB1}" type="datetimeFigureOut">
              <a:rPr lang="en-US" smtClean="0"/>
              <a:t>5/15/19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C406-2681-664E-BB07-370330405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6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48ED6-3360-EB40-9D40-476C2156E9E8}" type="datetimeFigureOut">
              <a:rPr lang="en-US" smtClean="0"/>
              <a:t>5/15/19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10DA6-9909-7D4F-83A2-7593F71DD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52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0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60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9144000" cy="63137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91939"/>
            <a:ext cx="9144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91" y="4891939"/>
            <a:ext cx="8226425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9144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88" y="2538981"/>
            <a:ext cx="8226426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594" y="186643"/>
            <a:ext cx="2842337" cy="10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3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0"/>
            <a:ext cx="9143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43" y="123515"/>
            <a:ext cx="2064288" cy="8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0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52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5" y="3886651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241093" indent="0" algn="ctr">
              <a:buNone/>
              <a:defRPr/>
            </a:lvl2pPr>
            <a:lvl3pPr marL="482186" indent="0" algn="ctr">
              <a:buNone/>
              <a:defRPr/>
            </a:lvl3pPr>
            <a:lvl4pPr marL="723279" indent="0" algn="ctr">
              <a:buNone/>
              <a:defRPr/>
            </a:lvl4pPr>
            <a:lvl5pPr marL="964372" indent="0" algn="ctr">
              <a:buNone/>
              <a:defRPr/>
            </a:lvl5pPr>
            <a:lvl6pPr marL="1205465" indent="0" algn="ctr">
              <a:buNone/>
              <a:defRPr/>
            </a:lvl6pPr>
            <a:lvl7pPr marL="1446558" indent="0" algn="ctr">
              <a:buNone/>
              <a:defRPr/>
            </a:lvl7pPr>
            <a:lvl8pPr marL="1687651" indent="0" algn="ctr">
              <a:buNone/>
              <a:defRPr/>
            </a:lvl8pPr>
            <a:lvl9pPr marL="19287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221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943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" y="0"/>
            <a:ext cx="9143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56884" y="6417781"/>
            <a:ext cx="516675" cy="365125"/>
          </a:xfrm>
        </p:spPr>
        <p:txBody>
          <a:bodyPr/>
          <a:lstStyle/>
          <a:p>
            <a:pPr>
              <a:defRPr/>
            </a:pPr>
            <a:fld id="{D260E43B-7F43-FA45-AAB7-E054FD6CC4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1" y="123515"/>
            <a:ext cx="2477816" cy="8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32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52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5" y="3886651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241093" indent="0" algn="ctr">
              <a:buNone/>
              <a:defRPr/>
            </a:lvl2pPr>
            <a:lvl3pPr marL="482186" indent="0" algn="ctr">
              <a:buNone/>
              <a:defRPr/>
            </a:lvl3pPr>
            <a:lvl4pPr marL="723279" indent="0" algn="ctr">
              <a:buNone/>
              <a:defRPr/>
            </a:lvl4pPr>
            <a:lvl5pPr marL="964372" indent="0" algn="ctr">
              <a:buNone/>
              <a:defRPr/>
            </a:lvl5pPr>
            <a:lvl6pPr marL="1205465" indent="0" algn="ctr">
              <a:buNone/>
              <a:defRPr/>
            </a:lvl6pPr>
            <a:lvl7pPr marL="1446558" indent="0" algn="ctr">
              <a:buNone/>
              <a:defRPr/>
            </a:lvl7pPr>
            <a:lvl8pPr marL="1687651" indent="0" algn="ctr">
              <a:buNone/>
              <a:defRPr/>
            </a:lvl8pPr>
            <a:lvl9pPr marL="192874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99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7" y="6356354"/>
            <a:ext cx="516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58720" y="-142629"/>
            <a:ext cx="9447494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461" y="6323778"/>
            <a:ext cx="9166199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2" tIns="34282" rIns="68562" bIns="34282" anchor="ctr"/>
          <a:lstStyle/>
          <a:p>
            <a:pPr algn="ctr" defTabSz="342812">
              <a:defRPr/>
            </a:pPr>
            <a:endParaRPr lang="en-US" sz="135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342812">
              <a:defRPr/>
            </a:pPr>
            <a:endParaRPr lang="en-US" sz="135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44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3" r:id="rId4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Courier New"/>
        <a:buChar char="o"/>
        <a:defRPr sz="1500" kern="1200">
          <a:solidFill>
            <a:srgbClr val="1F497D"/>
          </a:solidFill>
          <a:latin typeface="+mj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rgbClr val="1F497D"/>
          </a:solidFill>
          <a:latin typeface="+mj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1F497D"/>
          </a:solidFill>
          <a:latin typeface="+mj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1F497D"/>
          </a:solidFill>
          <a:latin typeface="+mj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7" y="6356354"/>
            <a:ext cx="516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260E43B-7F43-FA45-AAB7-E054FD6CC4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58720" y="-142629"/>
            <a:ext cx="9447494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461" y="6323778"/>
            <a:ext cx="9166199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2" tIns="34282" rIns="68562" bIns="34282" anchor="ctr"/>
          <a:lstStyle/>
          <a:p>
            <a:pPr marL="0" marR="0" lvl="0" indent="0" algn="ctr" defTabSz="34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lvl="0" indent="0" algn="ctr" defTabSz="3428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44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7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0" r:id="rId2"/>
    <p:sldLayoutId id="2147483681" r:id="rId3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Courier New"/>
        <a:buChar char="o"/>
        <a:defRPr sz="1500" kern="1200">
          <a:solidFill>
            <a:srgbClr val="1F497D"/>
          </a:solidFill>
          <a:latin typeface="+mj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rgbClr val="1F497D"/>
          </a:solidFill>
          <a:latin typeface="+mj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1F497D"/>
          </a:solidFill>
          <a:latin typeface="+mj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1F497D"/>
          </a:solidFill>
          <a:latin typeface="+mj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87094" y="4526204"/>
            <a:ext cx="6169819" cy="776279"/>
          </a:xfrm>
        </p:spPr>
        <p:txBody>
          <a:bodyPr>
            <a:normAutofit/>
          </a:bodyPr>
          <a:lstStyle/>
          <a:p>
            <a:r>
              <a:rPr lang="en-US" b="1" dirty="0" err="1"/>
              <a:t>G.Velev</a:t>
            </a:r>
            <a:endParaRPr lang="en-US" b="1" dirty="0"/>
          </a:p>
          <a:p>
            <a:r>
              <a:rPr lang="en-US" sz="1425" dirty="0"/>
              <a:t>US Magnet Development Program</a:t>
            </a:r>
          </a:p>
        </p:txBody>
      </p:sp>
      <p:sp>
        <p:nvSpPr>
          <p:cNvPr id="3" name="Rectangle 2"/>
          <p:cNvSpPr/>
          <p:nvPr/>
        </p:nvSpPr>
        <p:spPr>
          <a:xfrm>
            <a:off x="1487094" y="2729787"/>
            <a:ext cx="616981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IPAC2019</a:t>
            </a:r>
            <a:endParaRPr lang="en-US" sz="1500" dirty="0">
              <a:solidFill>
                <a:schemeClr val="bg1"/>
              </a:solidFill>
            </a:endParaRPr>
          </a:p>
          <a:p>
            <a:pPr algn="ctr"/>
            <a:r>
              <a:rPr lang="en-US" sz="1500" dirty="0">
                <a:solidFill>
                  <a:schemeClr val="bg1"/>
                </a:solidFill>
              </a:rPr>
              <a:t>May  19- May 24, 2019</a:t>
            </a:r>
          </a:p>
        </p:txBody>
      </p:sp>
    </p:spTree>
    <p:extLst>
      <p:ext uri="{BB962C8B-B14F-4D97-AF65-F5344CB8AC3E}">
        <p14:creationId xmlns:p14="http://schemas.microsoft.com/office/powerpoint/2010/main" val="173575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522F3-01A5-F043-868A-A72860BC8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Presntations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93789-D4C5-9D43-B141-8900D0603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7409"/>
            <a:ext cx="8229600" cy="4525963"/>
          </a:xfrm>
        </p:spPr>
        <p:txBody>
          <a:bodyPr/>
          <a:lstStyle/>
          <a:p>
            <a:r>
              <a:rPr lang="en-US" dirty="0"/>
              <a:t>From Fermilab there  are  2  </a:t>
            </a:r>
            <a:r>
              <a:rPr lang="en-US" dirty="0" err="1"/>
              <a:t>presntations</a:t>
            </a:r>
            <a:r>
              <a:rPr lang="en-US" dirty="0"/>
              <a:t> related to  MDP</a:t>
            </a:r>
          </a:p>
          <a:p>
            <a:pPr lvl="1"/>
            <a:r>
              <a:rPr lang="en-US" dirty="0"/>
              <a:t>FERMILAB SUPERCONDUCTING Nb</a:t>
            </a:r>
            <a:r>
              <a:rPr lang="en-US" baseline="-25000" dirty="0"/>
              <a:t>3</a:t>
            </a:r>
            <a:r>
              <a:rPr lang="en-US" dirty="0"/>
              <a:t>Sn HIGH FIELD MAGNET R&amp;D PROGRAM </a:t>
            </a:r>
          </a:p>
          <a:p>
            <a:pPr marL="342900" lvl="1" indent="0">
              <a:buNone/>
            </a:pPr>
            <a:r>
              <a:rPr lang="en-US" dirty="0"/>
              <a:t>	G. Velev et al.</a:t>
            </a:r>
          </a:p>
          <a:p>
            <a:pPr marL="1271587" lvl="3" indent="-285750"/>
            <a:r>
              <a:rPr lang="en-US" dirty="0"/>
              <a:t>	Conductor  R&amp;D</a:t>
            </a:r>
            <a:endParaRPr lang="en-US" b="1" cap="all" dirty="0"/>
          </a:p>
          <a:p>
            <a:pPr marL="1271587" lvl="3" indent="-285750"/>
            <a:r>
              <a:rPr lang="en-US" dirty="0"/>
              <a:t>	Materials and technology </a:t>
            </a:r>
          </a:p>
          <a:p>
            <a:pPr marL="1271587" lvl="3" indent="-285750"/>
            <a:r>
              <a:rPr lang="en-US" dirty="0"/>
              <a:t>	Nb3Sn  Magnet R&amp;D</a:t>
            </a:r>
          </a:p>
          <a:p>
            <a:pPr marL="1271587" lvl="3" indent="-285750"/>
            <a:r>
              <a:rPr lang="en-US" dirty="0"/>
              <a:t>	Magnet test facility </a:t>
            </a:r>
          </a:p>
          <a:p>
            <a:pPr marL="342900" lvl="1" indent="0">
              <a:buNone/>
            </a:pPr>
            <a:endParaRPr lang="en-US" dirty="0"/>
          </a:p>
          <a:p>
            <a:pPr lvl="1"/>
            <a:r>
              <a:rPr lang="en-US" dirty="0"/>
              <a:t> Magnet design optimization for future hadron colliders </a:t>
            </a:r>
          </a:p>
          <a:p>
            <a:pPr marL="685800" lvl="2" indent="0">
              <a:buNone/>
            </a:pPr>
            <a:r>
              <a:rPr lang="en-US" dirty="0"/>
              <a:t>V. V.  </a:t>
            </a:r>
            <a:r>
              <a:rPr lang="en-US" dirty="0" err="1"/>
              <a:t>Kashikhin</a:t>
            </a:r>
            <a:r>
              <a:rPr lang="en-US" dirty="0"/>
              <a:t> et al. </a:t>
            </a:r>
          </a:p>
          <a:p>
            <a:pPr lvl="2">
              <a:buFontTx/>
              <a:buChar char="-"/>
            </a:pPr>
            <a:r>
              <a:rPr lang="en-US"/>
              <a:t>HTS </a:t>
            </a:r>
            <a:r>
              <a:rPr lang="en-US" dirty="0"/>
              <a:t>R&amp;D proposal, discussed </a:t>
            </a:r>
            <a:r>
              <a:rPr lang="en-US"/>
              <a:t>on the </a:t>
            </a:r>
          </a:p>
          <a:p>
            <a:pPr lvl="2">
              <a:buFontTx/>
              <a:buChar char="-"/>
            </a:pPr>
            <a:r>
              <a:rPr lang="en-US"/>
              <a:t>MDP </a:t>
            </a:r>
            <a:r>
              <a:rPr lang="en-US" dirty="0"/>
              <a:t>meeting  on May 1</a:t>
            </a:r>
            <a:r>
              <a:rPr lang="en-US" baseline="30000" dirty="0"/>
              <a:t>st</a:t>
            </a:r>
            <a:r>
              <a:rPr lang="en-US" dirty="0"/>
              <a:t> 	</a:t>
            </a:r>
          </a:p>
          <a:p>
            <a:pPr marL="685800" lvl="2" indent="0">
              <a:buNone/>
            </a:pPr>
            <a:endParaRPr lang="en-US" dirty="0"/>
          </a:p>
          <a:p>
            <a:pPr marL="685800" lvl="2" indent="0">
              <a:buNone/>
            </a:pPr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pPr marL="342900" lvl="1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A533B-EB6C-8241-BF07-C3BDF7EDE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0E43B-7F43-FA45-AAB7-E054FD6CC4E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600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3E11E-3777-1046-9A88-5A595A712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Conductor R&amp;D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C0256-CE2F-BA43-81C2-5E9D31B49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1250572"/>
          </a:xfrm>
        </p:spPr>
        <p:txBody>
          <a:bodyPr/>
          <a:lstStyle/>
          <a:p>
            <a:r>
              <a:rPr lang="en-US" dirty="0"/>
              <a:t>Covers FNAL  contribution with OSU and </a:t>
            </a:r>
            <a:r>
              <a:rPr lang="en-US" dirty="0" err="1"/>
              <a:t>Hypertech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APS </a:t>
            </a:r>
          </a:p>
          <a:p>
            <a:pPr lvl="1"/>
            <a:r>
              <a:rPr lang="en-US" dirty="0"/>
              <a:t>High specific heat ©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E9A6D-B16F-6C43-8CA2-8591E5C44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0E43B-7F43-FA45-AAB7-E054FD6CC4E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26365B-CA13-4321-8CCB-DE4DB5EEC5B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389" y="3195390"/>
            <a:ext cx="3107822" cy="24738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C2A445-CD0D-45D0-B175-E625BD530EF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3790" y="3195390"/>
            <a:ext cx="2433094" cy="220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27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AEB87-13CC-A142-B123-68E6BEF87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Materials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435CA-4731-B140-8023-41A900794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874055"/>
          </a:xfrm>
        </p:spPr>
        <p:txBody>
          <a:bodyPr/>
          <a:lstStyle/>
          <a:p>
            <a:r>
              <a:rPr lang="en-US" dirty="0"/>
              <a:t>Importance for  quench </a:t>
            </a:r>
            <a:r>
              <a:rPr lang="en-US" dirty="0" err="1"/>
              <a:t>traning</a:t>
            </a:r>
            <a:r>
              <a:rPr lang="en-US" dirty="0"/>
              <a:t> rate </a:t>
            </a:r>
          </a:p>
          <a:p>
            <a:r>
              <a:rPr lang="en-US" dirty="0"/>
              <a:t>10  stack experiments – what result can be obtained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78926-2E4C-FD43-BA01-F717F82EF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0E43B-7F43-FA45-AAB7-E054FD6CC4E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F3E528-1A2F-7C4D-A699-B5D2D210EF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08436" y="2848441"/>
            <a:ext cx="3175074" cy="24954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580E0F-9998-3E4C-A580-8984B6A31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540" y="2479252"/>
            <a:ext cx="2259344" cy="323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33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391C0-D80D-614C-9777-4A27FF64B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 R&amp;D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11554-CFFF-A144-B8C4-BCF0C323E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1143001"/>
          </a:xfrm>
        </p:spPr>
        <p:txBody>
          <a:bodyPr/>
          <a:lstStyle/>
          <a:p>
            <a:r>
              <a:rPr lang="en-US" dirty="0"/>
              <a:t>15 T </a:t>
            </a:r>
          </a:p>
          <a:p>
            <a:pPr lvl="1"/>
            <a:r>
              <a:rPr lang="en-US" dirty="0"/>
              <a:t>Short discussion of the design </a:t>
            </a:r>
          </a:p>
          <a:p>
            <a:pPr lvl="1"/>
            <a:r>
              <a:rPr lang="en-US" dirty="0"/>
              <a:t>Current status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539FE-BD80-A24C-8206-E3752984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0E43B-7F43-FA45-AAB7-E054FD6CC4E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D5B354-692C-D14E-9B40-FF83326F897C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14" y="3006770"/>
            <a:ext cx="3062102" cy="25226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BE81CB-29DE-144E-B52D-D7259F71B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635761" y="2291492"/>
            <a:ext cx="4217895" cy="316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9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9C086-B50E-8B4C-8E87-1E7AF49ED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1143000"/>
          </a:xfrm>
        </p:spPr>
        <p:txBody>
          <a:bodyPr/>
          <a:lstStyle/>
          <a:p>
            <a:r>
              <a:rPr lang="en-US" dirty="0"/>
              <a:t>HFVMTF – only stand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10015-33C2-EF49-B3FA-171CE2B3B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1315118"/>
          </a:xfrm>
        </p:spPr>
        <p:txBody>
          <a:bodyPr/>
          <a:lstStyle/>
          <a:p>
            <a:r>
              <a:rPr lang="en-US" dirty="0"/>
              <a:t>Discussing why?</a:t>
            </a:r>
          </a:p>
          <a:p>
            <a:r>
              <a:rPr lang="en-US" dirty="0"/>
              <a:t>What tests? </a:t>
            </a:r>
          </a:p>
          <a:p>
            <a:r>
              <a:rPr lang="en-US" dirty="0"/>
              <a:t>Specifications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BFC49-CC3F-6E47-B915-F61E0EE8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0E43B-7F43-FA45-AAB7-E054FD6CC4E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D794556-7B67-5243-9DF8-81E763C64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831151"/>
              </p:ext>
            </p:extLst>
          </p:nvPr>
        </p:nvGraphicFramePr>
        <p:xfrm>
          <a:off x="1996216" y="3184264"/>
          <a:ext cx="4178674" cy="24497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3166">
                  <a:extLst>
                    <a:ext uri="{9D8B030D-6E8A-4147-A177-3AD203B41FA5}">
                      <a16:colId xmlns:a16="http://schemas.microsoft.com/office/drawing/2014/main" val="1581680019"/>
                    </a:ext>
                  </a:extLst>
                </a:gridCol>
                <a:gridCol w="1315508">
                  <a:extLst>
                    <a:ext uri="{9D8B030D-6E8A-4147-A177-3AD203B41FA5}">
                      <a16:colId xmlns:a16="http://schemas.microsoft.com/office/drawing/2014/main" val="3740742033"/>
                    </a:ext>
                  </a:extLst>
                </a:gridCol>
              </a:tblGrid>
              <a:tr h="22270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kern="800">
                          <a:effectLst/>
                        </a:rPr>
                        <a:t>Parameter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kern="800">
                          <a:effectLst/>
                        </a:rPr>
                        <a:t>Requirement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5861398"/>
                  </a:ext>
                </a:extLst>
              </a:tr>
              <a:tr h="22270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kern="800">
                          <a:effectLst/>
                        </a:rPr>
                        <a:t>Operating temperatures, [K]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kern="800">
                          <a:effectLst/>
                        </a:rPr>
                        <a:t>1.9-4.5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377825" marT="0" marB="0"/>
                </a:tc>
                <a:extLst>
                  <a:ext uri="{0D108BD9-81ED-4DB2-BD59-A6C34878D82A}">
                    <a16:rowId xmlns:a16="http://schemas.microsoft.com/office/drawing/2014/main" val="387295091"/>
                  </a:ext>
                </a:extLst>
              </a:tr>
              <a:tr h="22270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kern="800">
                          <a:effectLst/>
                        </a:rPr>
                        <a:t>Max. energy of the cold mass, [MJ]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kern="800">
                          <a:effectLst/>
                        </a:rPr>
                        <a:t>15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377825" marT="0" marB="0"/>
                </a:tc>
                <a:extLst>
                  <a:ext uri="{0D108BD9-81ED-4DB2-BD59-A6C34878D82A}">
                    <a16:rowId xmlns:a16="http://schemas.microsoft.com/office/drawing/2014/main" val="2727103735"/>
                  </a:ext>
                </a:extLst>
              </a:tr>
              <a:tr h="4454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kern="800">
                          <a:effectLst/>
                        </a:rPr>
                        <a:t>Max. magnet diameter and length, </a:t>
                      </a:r>
                      <a:r>
                        <a:rPr lang="en-US" sz="1000">
                          <a:effectLst/>
                        </a:rPr>
                        <a:t>[m]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1.4/3.0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377825" marT="0" marB="0"/>
                </a:tc>
                <a:extLst>
                  <a:ext uri="{0D108BD9-81ED-4DB2-BD59-A6C34878D82A}">
                    <a16:rowId xmlns:a16="http://schemas.microsoft.com/office/drawing/2014/main" val="2599132235"/>
                  </a:ext>
                </a:extLst>
              </a:tr>
              <a:tr h="22270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kern="800">
                          <a:effectLst/>
                        </a:rPr>
                        <a:t>Max. weight of the cold mass, </a:t>
                      </a:r>
                      <a:r>
                        <a:rPr lang="en-US" sz="1000">
                          <a:effectLst/>
                        </a:rPr>
                        <a:t>[t]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377825" marT="0" marB="0"/>
                </a:tc>
                <a:extLst>
                  <a:ext uri="{0D108BD9-81ED-4DB2-BD59-A6C34878D82A}">
                    <a16:rowId xmlns:a16="http://schemas.microsoft.com/office/drawing/2014/main" val="3692964705"/>
                  </a:ext>
                </a:extLst>
              </a:tr>
              <a:tr h="22270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kern="800">
                          <a:effectLst/>
                        </a:rPr>
                        <a:t>Max. number of quenches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15000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377825" marT="0" marB="0"/>
                </a:tc>
                <a:extLst>
                  <a:ext uri="{0D108BD9-81ED-4DB2-BD59-A6C34878D82A}">
                    <a16:rowId xmlns:a16="http://schemas.microsoft.com/office/drawing/2014/main" val="1687338740"/>
                  </a:ext>
                </a:extLst>
              </a:tr>
              <a:tr h="22270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kern="800">
                          <a:effectLst/>
                        </a:rPr>
                        <a:t>Max. number of thermal cycles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2000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377825" marT="0" marB="0"/>
                </a:tc>
                <a:extLst>
                  <a:ext uri="{0D108BD9-81ED-4DB2-BD59-A6C34878D82A}">
                    <a16:rowId xmlns:a16="http://schemas.microsoft.com/office/drawing/2014/main" val="2213347461"/>
                  </a:ext>
                </a:extLst>
              </a:tr>
              <a:tr h="22270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Cool down and warm up speed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Variable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377825" marT="0" marB="0"/>
                </a:tc>
                <a:extLst>
                  <a:ext uri="{0D108BD9-81ED-4DB2-BD59-A6C34878D82A}">
                    <a16:rowId xmlns:a16="http://schemas.microsoft.com/office/drawing/2014/main" val="3271489201"/>
                  </a:ext>
                </a:extLst>
              </a:tr>
              <a:tr h="22270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Magnet test position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Vertical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377825" marT="0" marB="0"/>
                </a:tc>
                <a:extLst>
                  <a:ext uri="{0D108BD9-81ED-4DB2-BD59-A6C34878D82A}">
                    <a16:rowId xmlns:a16="http://schemas.microsoft.com/office/drawing/2014/main" val="1035390470"/>
                  </a:ext>
                </a:extLst>
              </a:tr>
              <a:tr h="22270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Life span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effectLst/>
                        </a:rPr>
                        <a:t>25 years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377825" marT="0" marB="0"/>
                </a:tc>
                <a:extLst>
                  <a:ext uri="{0D108BD9-81ED-4DB2-BD59-A6C34878D82A}">
                    <a16:rowId xmlns:a16="http://schemas.microsoft.com/office/drawing/2014/main" val="1630452500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3116D978-1613-0446-B7CF-345B972CD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912" y="2915323"/>
            <a:ext cx="123812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Table 1: HFVMTF parameters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807988"/>
      </p:ext>
    </p:extLst>
  </p:cSld>
  <p:clrMapOvr>
    <a:masterClrMapping/>
  </p:clrMapOvr>
</p:sld>
</file>

<file path=ppt/theme/theme1.xml><?xml version="1.0" encoding="utf-8"?>
<a:theme xmlns:a="http://schemas.openxmlformats.org/drawingml/2006/main" name="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56533</TotalTime>
  <Words>173</Words>
  <Application>Microsoft Macintosh PowerPoint</Application>
  <PresentationFormat>On-screen Show (4:3)</PresentationFormat>
  <Paragraphs>63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Courier New</vt:lpstr>
      <vt:lpstr>Franklin Gothic Book</vt:lpstr>
      <vt:lpstr>Franklin Gothic Medium</vt:lpstr>
      <vt:lpstr>Times New Roman</vt:lpstr>
      <vt:lpstr>ATAP No Footer</vt:lpstr>
      <vt:lpstr>1_ATAP No Footer</vt:lpstr>
      <vt:lpstr>PowerPoint Presentation</vt:lpstr>
      <vt:lpstr>Presntations </vt:lpstr>
      <vt:lpstr>Conductor R&amp;D</vt:lpstr>
      <vt:lpstr>Materials technology</vt:lpstr>
      <vt:lpstr>Magnet R&amp;D</vt:lpstr>
      <vt:lpstr>HFVMTF – only stand  </vt:lpstr>
    </vt:vector>
  </TitlesOfParts>
  <Company>Lawrence Berkekley Nationl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teid05</dc:creator>
  <cp:lastModifiedBy>Gueorgui Velev</cp:lastModifiedBy>
  <cp:revision>390</cp:revision>
  <cp:lastPrinted>2017-05-27T00:54:31Z</cp:lastPrinted>
  <dcterms:created xsi:type="dcterms:W3CDTF">2015-07-10T17:44:33Z</dcterms:created>
  <dcterms:modified xsi:type="dcterms:W3CDTF">2019-05-15T18:21:46Z</dcterms:modified>
</cp:coreProperties>
</file>