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1" r:id="rId1"/>
  </p:sldMasterIdLst>
  <p:notesMasterIdLst>
    <p:notesMasterId r:id="rId29"/>
  </p:notesMasterIdLst>
  <p:sldIdLst>
    <p:sldId id="270" r:id="rId2"/>
    <p:sldId id="2541" r:id="rId3"/>
    <p:sldId id="2567" r:id="rId4"/>
    <p:sldId id="2571" r:id="rId5"/>
    <p:sldId id="2568" r:id="rId6"/>
    <p:sldId id="2575" r:id="rId7"/>
    <p:sldId id="2557" r:id="rId8"/>
    <p:sldId id="2576" r:id="rId9"/>
    <p:sldId id="2572" r:id="rId10"/>
    <p:sldId id="2570" r:id="rId11"/>
    <p:sldId id="2558" r:id="rId12"/>
    <p:sldId id="2578" r:id="rId13"/>
    <p:sldId id="2556" r:id="rId14"/>
    <p:sldId id="2577" r:id="rId15"/>
    <p:sldId id="2569" r:id="rId16"/>
    <p:sldId id="2573" r:id="rId17"/>
    <p:sldId id="2559" r:id="rId18"/>
    <p:sldId id="2560" r:id="rId19"/>
    <p:sldId id="2566" r:id="rId20"/>
    <p:sldId id="2561" r:id="rId21"/>
    <p:sldId id="2547" r:id="rId22"/>
    <p:sldId id="2574" r:id="rId23"/>
    <p:sldId id="2579" r:id="rId24"/>
    <p:sldId id="2580" r:id="rId25"/>
    <p:sldId id="2554" r:id="rId26"/>
    <p:sldId id="2563" r:id="rId27"/>
    <p:sldId id="25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" initials="S" lastIdx="1" clrIdx="0">
    <p:extLst>
      <p:ext uri="{19B8F6BF-5375-455C-9EA6-DF929625EA0E}">
        <p15:presenceInfo xmlns:p15="http://schemas.microsoft.com/office/powerpoint/2012/main" userId="Stefano" providerId="None"/>
      </p:ext>
    </p:extLst>
  </p:cmAuthor>
  <p:cmAuthor id="2" name="Stefano Sorti" initials="SS" lastIdx="1" clrIdx="1">
    <p:extLst>
      <p:ext uri="{19B8F6BF-5375-455C-9EA6-DF929625EA0E}">
        <p15:presenceInfo xmlns:p15="http://schemas.microsoft.com/office/powerpoint/2012/main" userId="Stefano Sort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BE4"/>
    <a:srgbClr val="82ACC6"/>
    <a:srgbClr val="F46100"/>
    <a:srgbClr val="D8EEC0"/>
    <a:srgbClr val="4297B7"/>
    <a:srgbClr val="3F7F47"/>
    <a:srgbClr val="714E9F"/>
    <a:srgbClr val="FF2592"/>
    <a:srgbClr val="E9E34E"/>
    <a:srgbClr val="283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ABFE14-F4CE-4A8A-853F-42CFA781D7BF}" v="359" dt="2025-03-18T15:53:33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74" autoAdjust="0"/>
    <p:restoredTop sz="91634" autoAdjust="0"/>
  </p:normalViewPr>
  <p:slideViewPr>
    <p:cSldViewPr snapToGrid="0" snapToObjects="1" showGuides="1">
      <p:cViewPr varScale="1">
        <p:scale>
          <a:sx n="88" d="100"/>
          <a:sy n="88" d="100"/>
        </p:scale>
        <p:origin x="620" y="60"/>
      </p:cViewPr>
      <p:guideLst>
        <p:guide orient="horz" pos="216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A6A44-FC37-401D-8BF0-B1AF436C1187}" type="datetimeFigureOut">
              <a:rPr lang="it-IT" smtClean="0"/>
              <a:t>18/03/2025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793E5-EE3A-4FD6-8289-13B21F0CF1FB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0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0BCB9-4B17-883A-06C3-9F72EAB13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5D188-539C-1531-EC56-F0ADE67C2F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598C25-8E2C-E413-A937-52FE94144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5B8FE-799D-2833-407E-C6D5E04A7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3735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36B94-A8C6-2117-0149-1A5FD9ADD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4F451A-074E-16E4-F60F-154BDA0A16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091C7-FED6-80F4-3C8C-6B8A4B0602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A7D2BE-439C-BD11-5012-78DC3F1EB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142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852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9569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9231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917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153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928B5-EFE7-729F-7993-C310E63C5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0D7BF8-DE20-2821-DA69-5E4D8B457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56E745-F52D-D745-DE28-22ABAE2893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6CF10-C596-3474-21B3-FB55EDD14A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210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A7EF-52D3-586E-3B05-C41D16F48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683B4F-10AE-A170-5BA6-189711739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8E182-6A4B-53FF-4632-224B5399B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FCBCB-DEB0-D499-3A35-F22686E1DC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288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878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47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1ACE4-C2B4-BAA6-D791-D5BEFB7E7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10A767-9B5B-8A63-D50D-7D87896C92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324F97-E8F1-944F-DDCF-159355FD3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88EE3-D3ED-61A5-1C6D-B22C772682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4018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13129-E232-0338-6730-604A0C89A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0336B-29BD-AA70-B965-64586B23B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2463EA-A9F9-7B8B-4352-115B53E0E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A5C5C-7A8E-F873-9408-A7D53B4192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30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3159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F24E0-DC16-CC55-2997-8813F2E2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5C66B5-510B-410E-E60E-8DDE8AA07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D2AB9-6225-8478-DD21-332C730A5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298C8-90F8-79C7-477C-E80EA3053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98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5CCA-417C-BAC8-28ED-5F8C9AD57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D9F8A-DF92-AF8D-D463-9C2E05BFE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2E766B-EEA8-FEA4-A566-75F7C0786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511727-2381-B538-FE53-BF482BE50F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63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51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EAF3-319A-85C3-A2C7-E4AFBF83D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40EC2A-A418-AD95-A971-CB341BFF2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AF2D3B-A0DC-4BD9-BCF9-F2D637B742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9DC77-383F-7895-A8EB-D9F9B4179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38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3759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88F27-3657-C458-175A-E50A0FE89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E081C2-8393-126B-AE87-FE4760DAC1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80714-BA14-9DC7-AAB2-7C22F835C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9F617-293C-0BE1-775A-F7317FC38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793E5-EE3A-4FD6-8289-13B21F0CF1F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233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C925861-376C-6146-B10D-7FF8D3B9A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2221374"/>
            <a:ext cx="7527294" cy="2629509"/>
          </a:xfrm>
        </p:spPr>
        <p:txBody>
          <a:bodyPr/>
          <a:lstStyle/>
          <a:p>
            <a:r>
              <a:rPr lang="it-IT" dirty="0"/>
              <a:t>Fare clic sull'icona per inserire un'immagine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EA1C37-6459-B049-9FC3-CBFB1DF31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531380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EACC6D7-2098-C04C-863E-1C489AFAB9F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438400" y="5005519"/>
            <a:ext cx="7315200" cy="73017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200" cap="none" spc="0" baseline="0">
                <a:solidFill>
                  <a:srgbClr val="28365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Istituto Nazionale di Fisica Nucleare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43648-EC3D-BE43-A087-162E85B7B2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5" y="1402481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sp>
        <p:nvSpPr>
          <p:cNvPr id="10" name="Segnaposto testo 3">
            <a:extLst>
              <a:ext uri="{FF2B5EF4-FFF2-40B4-BE49-F238E27FC236}">
                <a16:creationId xmlns:a16="http://schemas.microsoft.com/office/drawing/2014/main" id="{42120736-D7DC-D54A-BC28-5263CCB271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7123" y="5808660"/>
            <a:ext cx="4729453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relatore</a:t>
            </a:r>
          </a:p>
        </p:txBody>
      </p:sp>
      <p:sp>
        <p:nvSpPr>
          <p:cNvPr id="8" name="Parallelogramma 7">
            <a:extLst>
              <a:ext uri="{FF2B5EF4-FFF2-40B4-BE49-F238E27FC236}">
                <a16:creationId xmlns:a16="http://schemas.microsoft.com/office/drawing/2014/main" id="{AFB68A2C-12C1-F44A-9745-8DEE5DEAEC8E}"/>
              </a:ext>
            </a:extLst>
          </p:cNvPr>
          <p:cNvSpPr/>
          <p:nvPr userDrawn="1"/>
        </p:nvSpPr>
        <p:spPr>
          <a:xfrm flipV="1">
            <a:off x="6001554" y="2219324"/>
            <a:ext cx="8124753" cy="2631559"/>
          </a:xfrm>
          <a:prstGeom prst="parallelogram">
            <a:avLst>
              <a:gd name="adj" fmla="val 47402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C2659881-7594-E14E-8132-EFA8CF997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445" y="2219325"/>
            <a:ext cx="3939909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23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39B0B72A-A6C1-1249-88B9-6D9907833940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8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4699C15A-FD59-674C-B5BB-AD3BA9887745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4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666" y="2339471"/>
            <a:ext cx="6096001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55A3EF7-880F-5B4D-A6F4-242C1C67F6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465" y="136525"/>
            <a:ext cx="4953002" cy="6128808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BB11BE-9127-D841-A036-D1F80B8F5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5666" y="3605785"/>
            <a:ext cx="5122333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3884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070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989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455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795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ASC2024 - S.Sorti - Toward HTS real-time simulations  - 5LOr1A06</a:t>
            </a:r>
            <a:endParaRPr lang="it-IT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5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1934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67868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135D087-2E08-4457-A775-5C8A15B18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AA3BA0C-8E86-41D6-9316-22AC20E30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005" y="6356349"/>
            <a:ext cx="5911517" cy="365125"/>
          </a:xfrm>
        </p:spPr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521D14F-79C2-4A7F-AE14-F8DDF776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6511" y="6372606"/>
            <a:ext cx="1530927" cy="365125"/>
          </a:xfrm>
        </p:spPr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55D9D69F-2C26-427C-A381-30F7FB42CF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69D1377-7106-476E-BE62-9BCD1596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42" y="245256"/>
            <a:ext cx="10108887" cy="72811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05851DBC-8465-4A95-8C49-F8AE8191C6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712"/>
          <a:stretch/>
        </p:blipFill>
        <p:spPr>
          <a:xfrm>
            <a:off x="10673123" y="245256"/>
            <a:ext cx="1518877" cy="7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47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ERTI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9" name="Segnaposto testo 3">
            <a:extLst>
              <a:ext uri="{FF2B5EF4-FFF2-40B4-BE49-F238E27FC236}">
                <a16:creationId xmlns:a16="http://schemas.microsoft.com/office/drawing/2014/main" id="{0B738FA7-77CE-5442-A946-89B02CF38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4005" y="6212534"/>
            <a:ext cx="2965450" cy="590932"/>
          </a:xfrm>
        </p:spPr>
        <p:txBody>
          <a:bodyPr anchor="ctr" anchorCtr="1"/>
          <a:lstStyle>
            <a:lvl1pPr marL="0" indent="0">
              <a:buNone/>
              <a:defRPr/>
            </a:lvl1pPr>
          </a:lstStyle>
          <a:p>
            <a:pPr lvl="0"/>
            <a:r>
              <a:rPr lang="it-IT" dirty="0"/>
              <a:t>Inserire data</a:t>
            </a:r>
          </a:p>
        </p:txBody>
      </p:sp>
      <p:pic>
        <p:nvPicPr>
          <p:cNvPr id="11" name="Immagine 10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87281E72-E017-C946-BD0B-FC962B4D3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41" y="538226"/>
            <a:ext cx="2686255" cy="1649528"/>
          </a:xfrm>
          <a:prstGeom prst="rect">
            <a:avLst/>
          </a:prstGeom>
        </p:spPr>
      </p:pic>
      <p:sp>
        <p:nvSpPr>
          <p:cNvPr id="13" name="Segnaposto immagine 12">
            <a:extLst>
              <a:ext uri="{FF2B5EF4-FFF2-40B4-BE49-F238E27FC236}">
                <a16:creationId xmlns:a16="http://schemas.microsoft.com/office/drawing/2014/main" id="{6E9FE7C0-73C1-4141-AA4B-2FC6FD3F94F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71000" y="762000"/>
            <a:ext cx="2921000" cy="5334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2743587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539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EPRTI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65AE2A7E-927D-4B57-B64A-3BC102C42E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" y="0"/>
            <a:ext cx="12183535" cy="274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65" y="3429000"/>
            <a:ext cx="8580695" cy="1089529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11" name="Immagine 3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1EC46982-8F86-1646-85E2-CC96D5687E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947" y="3243804"/>
            <a:ext cx="2314588" cy="14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421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NE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ASC2024 - S.Sorti - Toward HTS real-time simulations  - 5LOr1A06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77215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SCUR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ASC2024 - S.Sorti - Toward HTS real-time simulations  - 5LOr1A06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4369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4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NDO FOTO SCURA_box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immagine 3">
            <a:extLst>
              <a:ext uri="{FF2B5EF4-FFF2-40B4-BE49-F238E27FC236}">
                <a16:creationId xmlns:a16="http://schemas.microsoft.com/office/drawing/2014/main" id="{9138E99E-1F07-D041-8818-1CE2AD2CF6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ASC2024 - S.Sorti - Toward HTS real-time simulations  - 5LOr1A06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03E513-6E3B-FD40-83E7-4A25CC1D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9E1088F-5AD7-6F4C-A34D-16EA33B5D842}"/>
              </a:ext>
            </a:extLst>
          </p:cNvPr>
          <p:cNvSpPr/>
          <p:nvPr userDrawn="1"/>
        </p:nvSpPr>
        <p:spPr>
          <a:xfrm>
            <a:off x="8159505" y="758952"/>
            <a:ext cx="3443590" cy="5330952"/>
          </a:xfrm>
          <a:prstGeom prst="rect">
            <a:avLst/>
          </a:prstGeom>
          <a:solidFill>
            <a:schemeClr val="bg1">
              <a:lumMod val="95000"/>
              <a:lumOff val="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299FF3-353A-9C41-A2AB-F30B56B6767F}"/>
              </a:ext>
            </a:extLst>
          </p:cNvPr>
          <p:cNvSpPr txBox="1">
            <a:spLocks/>
          </p:cNvSpPr>
          <p:nvPr userDrawn="1"/>
        </p:nvSpPr>
        <p:spPr>
          <a:xfrm>
            <a:off x="8412423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4E36ABE-CF9E-A24F-BF3A-1DB7650D98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7578" y="6361475"/>
            <a:ext cx="65232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64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 BIANCA-Mar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69268" y="6356350"/>
            <a:ext cx="6951132" cy="365125"/>
          </a:xfrm>
        </p:spPr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1330552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C743FB-07CC-4F31-9F87-3ED9A368E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399" y="1543050"/>
            <a:ext cx="8963025" cy="4191000"/>
          </a:xfrm>
        </p:spPr>
        <p:txBody>
          <a:bodyPr/>
          <a:lstStyle>
            <a:lvl1pPr marL="18288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1pPr>
            <a:lvl2pPr marL="6858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 marL="11430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 marL="16002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 marL="2057400" indent="-182880"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7FCD1E-CAC3-47D4-B4E3-3638E74636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3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UOTA BI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25199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8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FOTO CHI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4EFA5F-72C9-8D4A-A0C8-421511FAFC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393AE7-DBE5-9042-B12E-12F62FFA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6525"/>
            <a:ext cx="12192000" cy="590931"/>
          </a:xfrm>
        </p:spPr>
        <p:txBody>
          <a:bodyPr wrap="square" anchor="ctr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BE1A332-CAE0-D347-AEAC-1E99E8D3B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30554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9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132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5091" y="127381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A6D6D798-1883-974D-96D0-4E82B243DEDE}" type="slidenum">
              <a:rPr lang="it-IT" smtClean="0"/>
              <a:t>‹#›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F2BF5E6-30D1-3E49-BCD8-2D81D3171FD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1380755" y="6356350"/>
            <a:ext cx="71526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2" r:id="rId2"/>
    <p:sldLayoutId id="2147483728" r:id="rId3"/>
    <p:sldLayoutId id="2147483723" r:id="rId4"/>
    <p:sldLayoutId id="2147483725" r:id="rId5"/>
    <p:sldLayoutId id="2147483729" r:id="rId6"/>
    <p:sldLayoutId id="2147483724" r:id="rId7"/>
    <p:sldLayoutId id="2147483731" r:id="rId8"/>
    <p:sldLayoutId id="2147483727" r:id="rId9"/>
    <p:sldLayoutId id="2147483730" r:id="rId10"/>
    <p:sldLayoutId id="2147483726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9" r:id="rId17"/>
    <p:sldLayoutId id="2147483720" r:id="rId18"/>
    <p:sldLayoutId id="2147483732" r:id="rId19"/>
    <p:sldLayoutId id="2147483733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0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7.emf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FAEFA3D1-D5B1-4843-B081-FF100B848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31" y="3843151"/>
            <a:ext cx="7188898" cy="1588127"/>
          </a:xfrm>
        </p:spPr>
        <p:txBody>
          <a:bodyPr/>
          <a:lstStyle/>
          <a:p>
            <a:r>
              <a:rPr lang="en-GB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Reduced Order Models Toward Real Time Computation for HTS Magnets</a:t>
            </a:r>
            <a:endParaRPr lang="en-GB" sz="1050" dirty="0">
              <a:solidFill>
                <a:schemeClr val="accent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09F1B0-9FB8-4F97-87A9-F96CC9764CD1}"/>
              </a:ext>
            </a:extLst>
          </p:cNvPr>
          <p:cNvSpPr txBox="1"/>
          <p:nvPr/>
        </p:nvSpPr>
        <p:spPr>
          <a:xfrm>
            <a:off x="965199" y="5977711"/>
            <a:ext cx="80086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S. Sorti, </a:t>
            </a:r>
            <a:r>
              <a:rPr lang="it-IT" sz="200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on </a:t>
            </a:r>
            <a:r>
              <a:rPr lang="it-IT" sz="2000" dirty="0" err="1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behalf</a:t>
            </a:r>
            <a:r>
              <a:rPr lang="it-IT" sz="200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 of LASA HTS team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568819-0995-41F8-B5C1-699641D05795}"/>
              </a:ext>
            </a:extLst>
          </p:cNvPr>
          <p:cNvSpPr txBox="1"/>
          <p:nvPr/>
        </p:nvSpPr>
        <p:spPr>
          <a:xfrm>
            <a:off x="8242300" y="5916156"/>
            <a:ext cx="2984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17/03/2025</a:t>
            </a:r>
            <a:endParaRPr lang="it-IT" sz="2400" dirty="0"/>
          </a:p>
        </p:txBody>
      </p:sp>
      <p:pic>
        <p:nvPicPr>
          <p:cNvPr id="102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313E0FBD-94EC-CCD1-C2BE-55D71D2BA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508" y="3369180"/>
            <a:ext cx="2999272" cy="15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D26E609-675C-34FD-EF34-410DCA6D4637}"/>
              </a:ext>
            </a:extLst>
          </p:cNvPr>
          <p:cNvSpPr txBox="1"/>
          <p:nvPr/>
        </p:nvSpPr>
        <p:spPr>
          <a:xfrm>
            <a:off x="6695440" y="5466954"/>
            <a:ext cx="44392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LBL </a:t>
            </a:r>
            <a:r>
              <a:rPr lang="it-IT" sz="2400" b="1" i="0" dirty="0" err="1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modeling</a:t>
            </a:r>
            <a:r>
              <a:rPr lang="it-IT" sz="2400" b="1" i="0" dirty="0">
                <a:solidFill>
                  <a:schemeClr val="accent1"/>
                </a:solidFill>
                <a:effectLst/>
                <a:latin typeface="Roboto" panose="02000000000000000000" pitchFamily="2" charset="0"/>
              </a:rPr>
              <a:t> WG meeting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64156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44DF3-0EE6-C3BB-2A11-20769137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2BE6BB9-BB58-84F7-A3AC-ECF3BBE1D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6694356" cy="469237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2CAE85A-B39B-754F-15DD-56A63A3DE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Volume Integral Formulation 1/3</a:t>
            </a:r>
          </a:p>
        </p:txBody>
      </p:sp>
      <p:pic>
        <p:nvPicPr>
          <p:cNvPr id="14" name="Immagine 13" descr="Immagine che contiene design, illustrazione&#10;&#10;Descrizione generata automaticamente con attendibilità media">
            <a:extLst>
              <a:ext uri="{FF2B5EF4-FFF2-40B4-BE49-F238E27FC236}">
                <a16:creationId xmlns:a16="http://schemas.microsoft.com/office/drawing/2014/main" id="{CDB844F3-AA2D-34E8-2910-036E4866E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111" y="1020219"/>
            <a:ext cx="3560517" cy="3401128"/>
          </a:xfrm>
          <a:prstGeom prst="rect">
            <a:avLst/>
          </a:prstGeom>
        </p:spPr>
      </p:pic>
      <p:pic>
        <p:nvPicPr>
          <p:cNvPr id="15" name="Picture 10" descr="\documentclass{article}&#10;\usepackage{amsmath}&#10;\pagestyle{empty}&#10;\usepackage{mathrsfs}&#10;\usepackage{amsmath}&#10;\usepackage{mathtools}&#10;\usepackage{amsfonts}&#10;\usepackage{array}&#10;\usepackage{color}&#10;\begin{document}&#10;\begin{equation*}&#10; \eta (\boldsymbol{B}_{e}(\boldsymbol{r}, t),\boldsymbol{J}, T)\cdot \boldsymbol{J}(\boldsymbol{r}, t) +\frac{\mu_{0}}{4 \pi}\int_{\mathscr{V}} \frac{1}{\left|\boldsymbol{r}-\boldsymbol{r}^{\prime}\right|}  \cdot \frac{\partial \boldsymbol{J}\left(\boldsymbol{r}^{\prime}, t\right)}{\partial t} \text{d} \text{V}^{\prime}&#10;=-\frac{\partial \boldsymbol{A}_{e}(\boldsymbol{r}, t)}{\partial t}  \label{eq:conductor}&#10;\end{equation*}&#10;\end{document}" title="IguanaTex Bitmap Display">
            <a:extLst>
              <a:ext uri="{FF2B5EF4-FFF2-40B4-BE49-F238E27FC236}">
                <a16:creationId xmlns:a16="http://schemas.microsoft.com/office/drawing/2014/main" id="{3F7BC620-5592-AA7C-C222-A80A52372E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55" y="5440442"/>
            <a:ext cx="8597369" cy="655178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18A9669-4A1C-7564-8755-7F3FA7D51F17}"/>
              </a:ext>
            </a:extLst>
          </p:cNvPr>
          <p:cNvSpPr txBox="1"/>
          <p:nvPr/>
        </p:nvSpPr>
        <p:spPr>
          <a:xfrm>
            <a:off x="8420696" y="4545716"/>
            <a:ext cx="3646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i="1" dirty="0">
                <a:solidFill>
                  <a:schemeClr val="tx2">
                    <a:lumMod val="75000"/>
                  </a:schemeClr>
                </a:solidFill>
              </a:rPr>
              <a:t>The model applied to a twisted multi-filamentary homogenized strand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4D1F178E-F25A-BA1A-7A35-933CB0DB87B9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Main features of the model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EB4B4DD-2D7F-4026-AC28-2CD31111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CE342C-ACA0-FB45-904F-9AF8591D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10</a:t>
            </a:fld>
            <a:endParaRPr lang="it-IT" dirty="0"/>
          </a:p>
        </p:txBody>
      </p:sp>
      <p:sp>
        <p:nvSpPr>
          <p:cNvPr id="3" name="Segnaposto testo 3">
            <a:extLst>
              <a:ext uri="{FF2B5EF4-FFF2-40B4-BE49-F238E27FC236}">
                <a16:creationId xmlns:a16="http://schemas.microsoft.com/office/drawing/2014/main" id="{77F7E87F-7A70-F062-A1CB-B16A7559805A}"/>
              </a:ext>
            </a:extLst>
          </p:cNvPr>
          <p:cNvSpPr txBox="1">
            <a:spLocks/>
          </p:cNvSpPr>
          <p:nvPr/>
        </p:nvSpPr>
        <p:spPr>
          <a:xfrm>
            <a:off x="724639" y="1236651"/>
            <a:ext cx="7207418" cy="43929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3">
                  <a:lumMod val="50000"/>
                </a:schemeClr>
              </a:buClr>
              <a:buFont typeface="Wingdings 2" panose="05020102010507070707" pitchFamily="18" charset="2"/>
              <a:buChar char=""/>
              <a:defRPr sz="14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800" dirty="0"/>
              <a:t>The chosen model for testing model order reduction is an integral formulation in </a:t>
            </a:r>
            <a:r>
              <a:rPr lang="en-US" sz="2800" b="1" dirty="0"/>
              <a:t>T</a:t>
            </a:r>
            <a:r>
              <a:rPr lang="en-US" sz="2800" dirty="0"/>
              <a:t>.</a:t>
            </a:r>
            <a:br>
              <a:rPr lang="en-US" sz="2800" dirty="0"/>
            </a:br>
            <a:r>
              <a:rPr lang="en-US" sz="2800" b="1" dirty="0"/>
              <a:t>Main reasons:</a:t>
            </a:r>
            <a:endParaRPr lang="en-US" b="1" dirty="0"/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/>
              <a:t>key variables (J, B) ready for manipulation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/>
              <a:t>have a compact set of degrees of freedom </a:t>
            </a:r>
            <a:br>
              <a:rPr lang="en-GB" sz="2400" dirty="0"/>
            </a:br>
            <a:r>
              <a:rPr lang="en-GB" sz="1900" dirty="0"/>
              <a:t>(few DOFs for parts not reduced)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/>
              <a:t>accurate computation of measurements everywhere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GB" sz="2400" dirty="0"/>
              <a:t>prioritize computational efficiency of ROM over model-building cost, since the focus is on </a:t>
            </a:r>
            <a:r>
              <a:rPr lang="en-GB" sz="2400" b="1" dirty="0"/>
              <a:t>as-built magnets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063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13441" y="1511656"/>
                <a:ext cx="10108886" cy="3945716"/>
              </a:xfrm>
            </p:spPr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Still, overcoming some VIM limitations: quadratic edge elements</a:t>
                </a: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r>
                  <a:rPr lang="en-US" sz="2400" dirty="0"/>
                  <a:t>Given </a:t>
                </a:r>
                <a14:m>
                  <m:oMath xmlns:m="http://schemas.openxmlformats.org/officeDocument/2006/math">
                    <m:r>
                      <a:rPr lang="it-IT" sz="24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sz="2400" dirty="0"/>
                  <a:t> we get linear gradients. Using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it-IT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𝒘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as shape functions:</a:t>
                </a:r>
              </a:p>
              <a:p>
                <a:pPr>
                  <a:lnSpc>
                    <a:spcPct val="100000"/>
                  </a:lnSpc>
                </a:pPr>
                <a:endParaRPr lang="en-US" sz="2800" dirty="0"/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13441" y="1511656"/>
                <a:ext cx="10108886" cy="3945716"/>
              </a:xfrm>
              <a:blipFill>
                <a:blip r:embed="rId4"/>
                <a:stretch>
                  <a:fillRect l="-724" t="-10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Volume Integral Formulation 2/3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2E68BC14-3F11-3E6B-15DA-C115345C92F3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Main features of the model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8CBD97F-6187-626C-AD76-FB6D8C4A2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7A39CE-91D8-4893-5431-3CABE133F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11</a:t>
            </a:fld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BED665-EE04-78D8-8203-06E2CC66B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213" y="1919133"/>
            <a:ext cx="6836129" cy="685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E7BA0-2CF1-62FF-F8E9-906B9D997D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821"/>
          <a:stretch/>
        </p:blipFill>
        <p:spPr>
          <a:xfrm>
            <a:off x="931156" y="2524650"/>
            <a:ext cx="3590044" cy="11701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15C0DD-B0BC-1150-A8FF-EB7A425252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6220" y="1680959"/>
            <a:ext cx="2025754" cy="1854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FF3B542-A868-A66C-BFD5-B0C26B523056}"/>
              </a:ext>
            </a:extLst>
          </p:cNvPr>
          <p:cNvSpPr txBox="1"/>
          <p:nvPr/>
        </p:nvSpPr>
        <p:spPr>
          <a:xfrm>
            <a:off x="5767884" y="2888923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i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1,i</a:t>
            </a:r>
            <a:r>
              <a:rPr lang="it-IT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it-IT" i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2,i</a:t>
            </a:r>
            <a:r>
              <a:rPr lang="it-IT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it-IT" i="1" baseline="-25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3,i </a:t>
            </a:r>
            <a:r>
              <a:rPr lang="en-GB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coordinates of the edge</a:t>
            </a:r>
            <a:endParaRPr lang="en-GB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95EC635-9085-396D-F91E-41D5F82351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54" y="4300275"/>
            <a:ext cx="3667929" cy="1932645"/>
          </a:xfrm>
          <a:prstGeom prst="rect">
            <a:avLst/>
          </a:prstGeom>
        </p:spPr>
      </p:pic>
      <p:sp>
        <p:nvSpPr>
          <p:cNvPr id="23" name="Right Brace 22">
            <a:extLst>
              <a:ext uri="{FF2B5EF4-FFF2-40B4-BE49-F238E27FC236}">
                <a16:creationId xmlns:a16="http://schemas.microsoft.com/office/drawing/2014/main" id="{2A3C8BE1-210D-B6E9-234E-B0B9AFA3D119}"/>
              </a:ext>
            </a:extLst>
          </p:cNvPr>
          <p:cNvSpPr/>
          <p:nvPr/>
        </p:nvSpPr>
        <p:spPr>
          <a:xfrm>
            <a:off x="7564936" y="4277953"/>
            <a:ext cx="303396" cy="1903755"/>
          </a:xfrm>
          <a:prstGeom prst="rightBrace">
            <a:avLst>
              <a:gd name="adj1" fmla="val 8728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A4BD4B7-6F2E-0C6D-A150-200045490749}"/>
              </a:ext>
            </a:extLst>
          </p:cNvPr>
          <p:cNvCxnSpPr>
            <a:cxnSpLocks/>
          </p:cNvCxnSpPr>
          <p:nvPr/>
        </p:nvCxnSpPr>
        <p:spPr>
          <a:xfrm>
            <a:off x="4180114" y="4521200"/>
            <a:ext cx="32366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6EBB7E-D988-4EE6-D42E-D3FD03739623}"/>
              </a:ext>
            </a:extLst>
          </p:cNvPr>
          <p:cNvCxnSpPr>
            <a:cxnSpLocks/>
          </p:cNvCxnSpPr>
          <p:nvPr/>
        </p:nvCxnSpPr>
        <p:spPr>
          <a:xfrm>
            <a:off x="3577771" y="5324654"/>
            <a:ext cx="38390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9B6393B-0C0E-392C-8762-6BB744C994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3676" y="4673520"/>
            <a:ext cx="3339467" cy="26853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8EF215D-F793-2B6F-5503-70757CEC24E1}"/>
              </a:ext>
            </a:extLst>
          </p:cNvPr>
          <p:cNvSpPr txBox="1"/>
          <p:nvPr/>
        </p:nvSpPr>
        <p:spPr>
          <a:xfrm>
            <a:off x="4676995" y="4259590"/>
            <a:ext cx="294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Full. Singularity solved with </a:t>
            </a:r>
            <a:br>
              <a:rPr lang="en-GB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noProof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sphere interaction method</a:t>
            </a:r>
          </a:p>
        </p:txBody>
      </p:sp>
      <p:pic>
        <p:nvPicPr>
          <p:cNvPr id="33" name="Picture 32" descr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003EAB73-8BF0-449A-9CE7-3A9EBE4C41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157071" y="4439709"/>
            <a:ext cx="3424852" cy="5162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E4FF406-79EE-7BC7-21DC-916928B9982D}"/>
              </a:ext>
            </a:extLst>
          </p:cNvPr>
          <p:cNvSpPr txBox="1"/>
          <p:nvPr/>
        </p:nvSpPr>
        <p:spPr>
          <a:xfrm>
            <a:off x="4272626" y="5067156"/>
            <a:ext cx="294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parse. To be reassembled </a:t>
            </a:r>
            <a:b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every time-step</a:t>
            </a:r>
            <a:endParaRPr lang="en-GB" sz="14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012007-9E5B-44A4-6621-E58D0C347A0D}"/>
                  </a:ext>
                </a:extLst>
              </p:cNvPr>
              <p:cNvSpPr txBox="1"/>
              <p:nvPr/>
            </p:nvSpPr>
            <p:spPr>
              <a:xfrm>
                <a:off x="8144235" y="5067156"/>
                <a:ext cx="354046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GB" sz="1600" noProof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Seems like PEEC, but SPD matrices.</a:t>
                </a:r>
                <a:br>
                  <a:rPr lang="en-GB" sz="1600" noProof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GB" sz="1600" noProof="0" dirty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→</a:t>
                </a:r>
                <a:r>
                  <a:rPr lang="en-GB" sz="1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Explicit solvers, with [M] Cholesky-decomposed (x = A\b in </a:t>
                </a:r>
                <a14:m>
                  <m:oMath xmlns:m="http://schemas.openxmlformats.org/officeDocument/2006/math">
                    <m:r>
                      <a:rPr lang="en-GB" sz="1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GB" sz="1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GB" sz="160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it-IT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p>
                        <m:r>
                          <a:rPr lang="it-IT" sz="1600" b="0" i="1" dirty="0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GB" sz="1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GB" sz="160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br>
                  <a:rPr lang="en-GB" sz="1600" noProof="0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endParaRPr lang="en-GB" sz="1600" noProof="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4012007-9E5B-44A4-6621-E58D0C347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4235" y="5067156"/>
                <a:ext cx="3540462" cy="1077218"/>
              </a:xfrm>
              <a:prstGeom prst="rect">
                <a:avLst/>
              </a:prstGeom>
              <a:blipFill>
                <a:blip r:embed="rId11"/>
                <a:stretch>
                  <a:fillRect l="-1033" t="-1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FFAACE7-4576-BAFE-01AA-312FD0525BB9}"/>
              </a:ext>
            </a:extLst>
          </p:cNvPr>
          <p:cNvCxnSpPr>
            <a:cxnSpLocks/>
          </p:cNvCxnSpPr>
          <p:nvPr/>
        </p:nvCxnSpPr>
        <p:spPr>
          <a:xfrm>
            <a:off x="4141883" y="5939916"/>
            <a:ext cx="3274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42F1DED-7C42-4DE7-2938-4400AB30BA72}"/>
              </a:ext>
            </a:extLst>
          </p:cNvPr>
          <p:cNvSpPr txBox="1"/>
          <p:nvPr/>
        </p:nvSpPr>
        <p:spPr>
          <a:xfrm>
            <a:off x="4272626" y="5682418"/>
            <a:ext cx="2941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</a:t>
            </a:r>
            <a:r>
              <a:rPr lang="it-IT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-like</a:t>
            </a: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Can include also</a:t>
            </a:r>
            <a:b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current</a:t>
            </a:r>
            <a:endParaRPr lang="en-GB" sz="1400" noProof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78B1B7-0826-1D59-2778-16CBCCD124C2}"/>
              </a:ext>
            </a:extLst>
          </p:cNvPr>
          <p:cNvSpPr txBox="1"/>
          <p:nvPr/>
        </p:nvSpPr>
        <p:spPr>
          <a:xfrm>
            <a:off x="7975600" y="367244"/>
            <a:ext cx="243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Tree-cotree </a:t>
            </a:r>
            <a:r>
              <a:rPr lang="en-GB" noProof="0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degauging</a:t>
            </a:r>
            <a:r>
              <a:rPr lang="en-GB" noProof="0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still working!</a:t>
            </a:r>
          </a:p>
        </p:txBody>
      </p:sp>
    </p:spTree>
    <p:extLst>
      <p:ext uri="{BB962C8B-B14F-4D97-AF65-F5344CB8AC3E}">
        <p14:creationId xmlns:p14="http://schemas.microsoft.com/office/powerpoint/2010/main" val="2381910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762F8-C464-B0B9-150E-D122D1792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B0C025-0EB3-467F-2ADA-1D6009BE83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6384045" cy="459448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400" noProof="0" dirty="0"/>
              <a:t>Homogenization of conductor:</a:t>
            </a:r>
          </a:p>
          <a:p>
            <a:pPr marL="960120" lvl="1" indent="-4572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200" noProof="0" dirty="0"/>
              <a:t> merge turns in single mesh element;</a:t>
            </a:r>
          </a:p>
          <a:p>
            <a:pPr marL="960120" lvl="1" indent="-4572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200" noProof="0" dirty="0"/>
              <a:t>Radial currents for NI coils;</a:t>
            </a:r>
          </a:p>
          <a:p>
            <a:pPr marL="960120" lvl="1" indent="-457200">
              <a:lnSpc>
                <a:spcPct val="10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2200" dirty="0"/>
              <a:t>Fast quality check:</a:t>
            </a:r>
          </a:p>
          <a:p>
            <a:pPr marL="960120" lvl="1" indent="-457200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GB" sz="2200" noProof="0" dirty="0"/>
              <a:t>Cu</a:t>
            </a:r>
            <a:r>
              <a:rPr lang="en-GB" sz="2200" dirty="0" err="1"/>
              <a:t>rrent</a:t>
            </a:r>
            <a:r>
              <a:rPr lang="en-GB" sz="2200" dirty="0"/>
              <a:t>-sharing with stabilizer.</a:t>
            </a:r>
            <a:endParaRPr lang="en-GB" sz="2200" noProof="0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Not trivial multiply-connected domain.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Compared with common literature models</a:t>
            </a:r>
            <a:br>
              <a:rPr lang="en-US" sz="2400" dirty="0"/>
            </a:br>
            <a:r>
              <a:rPr lang="en-US" sz="2400" dirty="0"/>
              <a:t>for NI coils (</a:t>
            </a:r>
            <a:r>
              <a:rPr lang="en-US" sz="2400" dirty="0" err="1"/>
              <a:t>Mataira</a:t>
            </a:r>
            <a:r>
              <a:rPr lang="en-US" sz="2400" dirty="0"/>
              <a:t> et al.), experimental</a:t>
            </a:r>
            <a:br>
              <a:rPr lang="en-US" sz="2400" dirty="0"/>
            </a:br>
            <a:r>
              <a:rPr lang="en-US" sz="2400" dirty="0"/>
              <a:t>validation in pipeline.</a:t>
            </a:r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FA86BF1-A545-7AD6-0159-FCB17C2CA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Volume Integral Formulation 3/3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6BD4EBBF-D580-A271-9437-DA297E40E884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Main features of the model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9D5CD23-2E57-A4F8-2920-228961E2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7371" y="6356349"/>
            <a:ext cx="8975151" cy="365125"/>
          </a:xfrm>
        </p:spPr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D6F11C4-9866-DEBA-2418-A2E018E59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12</a:t>
            </a:fld>
            <a:endParaRPr lang="it-IT" dirty="0"/>
          </a:p>
        </p:txBody>
      </p:sp>
      <p:pic>
        <p:nvPicPr>
          <p:cNvPr id="3" name="Picture 2" descr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F56DC6E3-B5B9-7DCE-587F-9715F42CD6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35636"/>
          <a:stretch/>
        </p:blipFill>
        <p:spPr>
          <a:xfrm>
            <a:off x="4155847" y="2711724"/>
            <a:ext cx="2204367" cy="51621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05C3ACF7-A441-DE25-BC46-C8356A3FAA7F}"/>
              </a:ext>
            </a:extLst>
          </p:cNvPr>
          <p:cNvGrpSpPr/>
          <p:nvPr/>
        </p:nvGrpSpPr>
        <p:grpSpPr>
          <a:xfrm>
            <a:off x="9928604" y="875562"/>
            <a:ext cx="1951339" cy="1771851"/>
            <a:chOff x="9593943" y="3464564"/>
            <a:chExt cx="2329834" cy="211553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D92B6C3-4BF0-2495-36E7-AE9A5512F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1986"/>
            <a:stretch/>
          </p:blipFill>
          <p:spPr>
            <a:xfrm>
              <a:off x="9593943" y="5145201"/>
              <a:ext cx="2329834" cy="4348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239B91-D13D-F9BF-A67B-1484FEFB5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57526" y="3464564"/>
              <a:ext cx="1929606" cy="1598894"/>
            </a:xfrm>
            <a:prstGeom prst="rect">
              <a:avLst/>
            </a:prstGeom>
          </p:spPr>
        </p:pic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DA90B347-AAF9-DD42-FE81-F39DDB4566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7766" y="2945226"/>
            <a:ext cx="5097755" cy="120825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DCB12DD-6165-2D8B-671E-8B632F0A8D64}"/>
              </a:ext>
            </a:extLst>
          </p:cNvPr>
          <p:cNvGrpSpPr/>
          <p:nvPr/>
        </p:nvGrpSpPr>
        <p:grpSpPr>
          <a:xfrm>
            <a:off x="6214180" y="322337"/>
            <a:ext cx="3203657" cy="2378636"/>
            <a:chOff x="6214180" y="557652"/>
            <a:chExt cx="3203657" cy="2378636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EE02D72A-30F8-5295-436E-80CDFEA6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14180" y="557652"/>
              <a:ext cx="3203657" cy="237863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A4B6317-943B-FA36-39A8-0FEE6046118F}"/>
                </a:ext>
              </a:extLst>
            </p:cNvPr>
            <p:cNvSpPr txBox="1"/>
            <p:nvPr/>
          </p:nvSpPr>
          <p:spPr>
            <a:xfrm>
              <a:off x="6897011" y="628654"/>
              <a:ext cx="18379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i="1" dirty="0">
                  <a:solidFill>
                    <a:schemeClr val="tx2">
                      <a:lumMod val="75000"/>
                    </a:schemeClr>
                  </a:solidFill>
                </a:rPr>
                <a:t>Mesh for 30-40 turns</a:t>
              </a:r>
              <a:endParaRPr lang="en-GB" sz="1400" i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88F85F4C-483F-48C6-6063-34E917719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1748" y="4321664"/>
            <a:ext cx="4301548" cy="23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1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13441" y="1511655"/>
                <a:ext cx="5538503" cy="4575551"/>
              </a:xfrm>
            </p:spPr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800" dirty="0"/>
                  <a:t>To understand the principle, consider a linear system.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800" dirty="0"/>
                  <a:t>By linear system theory, eigenvectors of sys. matrix</a:t>
                </a:r>
                <a:br>
                  <a:rPr lang="en-US" sz="2800" dirty="0"/>
                </a:br>
                <a:r>
                  <a:rPr lang="en-US" sz="2800" dirty="0"/>
                  <a:t>are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b="1" dirty="0"/>
                  <a:t>natural modes.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800" dirty="0"/>
                  <a:t>A given input(s) may excite</a:t>
                </a:r>
                <a:br>
                  <a:rPr lang="en-US" sz="2800" dirty="0"/>
                </a:br>
                <a:r>
                  <a:rPr lang="en-US" sz="2800" dirty="0"/>
                  <a:t>only </a:t>
                </a:r>
                <a:r>
                  <a:rPr lang="en-US" sz="2800" b="1" dirty="0"/>
                  <a:t>a subset of modes</a:t>
                </a:r>
                <a:r>
                  <a:rPr lang="en-US" sz="2800" dirty="0"/>
                  <a:t>;</a:t>
                </a:r>
                <a:br>
                  <a:rPr lang="en-US" sz="2800" dirty="0"/>
                </a:br>
                <a:r>
                  <a:rPr lang="en-US" sz="2800" dirty="0"/>
                  <a:t>discarding the others gives </a:t>
                </a:r>
                <a:br>
                  <a:rPr lang="en-US" sz="2800" dirty="0"/>
                </a:br>
                <a:r>
                  <a:rPr lang="en-US" sz="2800" dirty="0"/>
                  <a:t>a reduced order model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800" dirty="0"/>
              </a:p>
            </p:txBody>
          </p:sp>
        </mc:Choice>
        <mc:Fallback xmlns="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13441" y="1511655"/>
                <a:ext cx="5538503" cy="4575551"/>
              </a:xfrm>
              <a:blipFill>
                <a:blip r:embed="rId3"/>
                <a:stretch>
                  <a:fillRect l="-1760" t="-13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Reduced-order models</a:t>
            </a:r>
            <a:endParaRPr lang="en-US" sz="320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CBEF688A-4BB9-4504-FE60-7C9BB94BEB24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The principle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E4BA7EE-103D-F771-0B3D-95278015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1BC8654-E447-58C1-F538-507A1DA6D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13</a:t>
            </a:fld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851B84-4A34-86D7-5A3A-F4D13846C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342" y="1242510"/>
            <a:ext cx="6280096" cy="47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27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28928-6F0C-475B-5349-D53525069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069EC6AA-09B1-869B-D2EF-AAF6E1F0F256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13442" y="1511655"/>
                <a:ext cx="5317244" cy="5101089"/>
              </a:xfrm>
            </p:spPr>
            <p:txBody>
              <a:bodyPr anchor="t">
                <a:norm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sz="2400" dirty="0"/>
                  <a:t>A dynamic linear system </a:t>
                </a:r>
                <a:br>
                  <a:rPr lang="en-US" sz="2400" dirty="0"/>
                </a:br>
                <a:r>
                  <a:rPr lang="en-US" dirty="0"/>
                  <a:t>(resistive coil on aluminum frame).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Model reduced with Proper Orthogonal decomposition (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):</a:t>
                </a:r>
                <a:br>
                  <a:rPr lang="en-US" sz="2400" dirty="0"/>
                </a:br>
                <a:r>
                  <a:rPr lang="en-US" sz="2400" dirty="0"/>
                  <a:t>37500 </a:t>
                </a:r>
                <a:r>
                  <a:rPr lang="en-US" sz="2400" dirty="0" err="1"/>
                  <a:t>dofs</a:t>
                </a:r>
                <a:r>
                  <a:rPr lang="en-US" sz="2400" dirty="0"/>
                  <a:t> → 3 </a:t>
                </a:r>
                <a:r>
                  <a:rPr lang="en-US" sz="2400" dirty="0" err="1"/>
                  <a:t>dofs</a:t>
                </a:r>
                <a:br>
                  <a:rPr lang="en-US" sz="2400" dirty="0"/>
                </a:br>
                <a:endParaRPr lang="en-US" sz="2400" dirty="0"/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Model updated by reconstructing the measured currents “modes” (with Kalman Filter) and substituting it into the numerical model.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sz="2400" dirty="0"/>
                  <a:t>Faster-than-RT running</a:t>
                </a:r>
              </a:p>
              <a:p>
                <a:pPr>
                  <a:lnSpc>
                    <a:spcPct val="100000"/>
                  </a:lnSpc>
                </a:pPr>
                <a:endParaRPr lang="en-US" sz="2400" dirty="0"/>
              </a:p>
              <a:p>
                <a:pPr marL="0" indent="0">
                  <a:lnSpc>
                    <a:spcPct val="100000"/>
                  </a:lnSpc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069EC6AA-09B1-869B-D2EF-AAF6E1F0F2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13442" y="1511655"/>
                <a:ext cx="5317244" cy="5101089"/>
              </a:xfrm>
              <a:blipFill>
                <a:blip r:embed="rId3"/>
                <a:stretch>
                  <a:fillRect l="-1376" t="-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AF34CB0F-7EF0-3B25-AE01-B3A9ED0D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Reduced-order models</a:t>
            </a:r>
            <a:endParaRPr lang="en-US" sz="320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25590C79-572C-C45A-69FD-FA9AE8EF00C3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First application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0DC3AF0-C0AD-2391-D5AD-E6D8D800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EAD9E-0EA4-AD0D-73AE-EB5A9AC6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14</a:t>
            </a:fld>
            <a:endParaRPr lang="it-IT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6ECCA26-0859-BB6E-5AFD-6BE7F7176625}"/>
              </a:ext>
            </a:extLst>
          </p:cNvPr>
          <p:cNvGrpSpPr/>
          <p:nvPr/>
        </p:nvGrpSpPr>
        <p:grpSpPr>
          <a:xfrm>
            <a:off x="6040440" y="4308839"/>
            <a:ext cx="6151560" cy="2105770"/>
            <a:chOff x="6040440" y="4050693"/>
            <a:chExt cx="6151560" cy="21057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4DB8A7-DE3E-80EA-1671-54B96A3B3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40440" y="4050693"/>
              <a:ext cx="4496363" cy="210577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D583531-8433-9EF8-4E27-5BBF20D2A6FB}"/>
                </a:ext>
              </a:extLst>
            </p:cNvPr>
            <p:cNvCxnSpPr/>
            <p:nvPr/>
          </p:nvCxnSpPr>
          <p:spPr>
            <a:xfrm>
              <a:off x="10579611" y="4420808"/>
              <a:ext cx="48622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C42984E-EFAA-66EB-A681-8D93695D410F}"/>
                </a:ext>
              </a:extLst>
            </p:cNvPr>
            <p:cNvCxnSpPr/>
            <p:nvPr/>
          </p:nvCxnSpPr>
          <p:spPr>
            <a:xfrm>
              <a:off x="10579611" y="4856236"/>
              <a:ext cx="486229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866E13-20A3-5EB8-0E14-5CE7C2560128}"/>
                </a:ext>
              </a:extLst>
            </p:cNvPr>
            <p:cNvSpPr txBox="1"/>
            <p:nvPr/>
          </p:nvSpPr>
          <p:spPr>
            <a:xfrm>
              <a:off x="10533971" y="4478083"/>
              <a:ext cx="164544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  <a:t>Simulation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AE5902C-54A0-1197-EFA5-457341D11804}"/>
                </a:ext>
              </a:extLst>
            </p:cNvPr>
            <p:cNvSpPr txBox="1"/>
            <p:nvPr/>
          </p:nvSpPr>
          <p:spPr>
            <a:xfrm>
              <a:off x="10546557" y="4863494"/>
              <a:ext cx="16454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  <a:t>Estimation</a:t>
              </a:r>
              <a:br>
                <a:rPr lang="en-GB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en-GB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  <a:t>from measurement with Kalman Filter</a:t>
              </a:r>
            </a:p>
          </p:txBody>
        </p:sp>
      </p:grpSp>
      <p:pic>
        <p:nvPicPr>
          <p:cNvPr id="16" name="Picture 15" descr="A machine with wires and a blue and orange switch&#10;&#10;AI-generated content may be incorrect.">
            <a:extLst>
              <a:ext uri="{FF2B5EF4-FFF2-40B4-BE49-F238E27FC236}">
                <a16:creationId xmlns:a16="http://schemas.microsoft.com/office/drawing/2014/main" id="{7EE6CD25-BF12-7016-EDC3-5F4288849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844" y="-116624"/>
            <a:ext cx="2987414" cy="298741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96493A1-FAEF-E6E0-DF74-C8E6755E4D7B}"/>
              </a:ext>
            </a:extLst>
          </p:cNvPr>
          <p:cNvGrpSpPr/>
          <p:nvPr/>
        </p:nvGrpSpPr>
        <p:grpSpPr>
          <a:xfrm>
            <a:off x="10546557" y="2770898"/>
            <a:ext cx="1413865" cy="1602381"/>
            <a:chOff x="7619024" y="743557"/>
            <a:chExt cx="2460091" cy="27881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13C517-893E-4BC4-1869-60C188120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19024" y="743557"/>
              <a:ext cx="2460091" cy="2788103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53493A-9571-4B91-6FF8-16F7B1BB3ED1}"/>
                </a:ext>
              </a:extLst>
            </p:cNvPr>
            <p:cNvSpPr/>
            <p:nvPr/>
          </p:nvSpPr>
          <p:spPr>
            <a:xfrm>
              <a:off x="7619024" y="3300288"/>
              <a:ext cx="319314" cy="23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264D9CE7-CFBB-42BA-A090-79AD9F16C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500" y="153836"/>
            <a:ext cx="2275994" cy="25769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F0495B-BD4F-0A60-C19E-D6133F7A89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8471" y="2823785"/>
            <a:ext cx="4208086" cy="149660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5294D8-6BC7-041C-25D4-CE5AB57074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1602" y="3166332"/>
            <a:ext cx="5195613" cy="84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1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420CA-5708-3C4B-1870-CF3F5E89C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91D0EC2-D2A3-68D4-2AF0-AB545BA33C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7639530" cy="2273267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 nonlinear yoke model was included in the formulation </a:t>
            </a:r>
            <a:br>
              <a:rPr lang="en-US" dirty="0"/>
            </a:br>
            <a:r>
              <a:rPr lang="en-US" sz="1800" dirty="0"/>
              <a:t>(but temporarily discontinued)</a:t>
            </a:r>
          </a:p>
          <a:p>
            <a:pPr>
              <a:lnSpc>
                <a:spcPct val="100000"/>
              </a:lnSpc>
            </a:pPr>
            <a:r>
              <a:rPr lang="en-US" dirty="0"/>
              <a:t>The reduced order model makes it practicable to execute the following algorithm: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ECA8B7F-09CB-6E13-033D-55EBE109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Data-driven models</a:t>
            </a:r>
            <a:endParaRPr lang="en-US" sz="3200" dirty="0"/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92E15F5A-2270-DFA1-E200-2C4046C81F66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MOR for Model-updating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DE11C6-5070-50A7-569E-61ECFCF2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41005" y="6356349"/>
            <a:ext cx="8155909" cy="365125"/>
          </a:xfrm>
        </p:spPr>
        <p:txBody>
          <a:bodyPr/>
          <a:lstStyle/>
          <a:p>
            <a:pPr algn="r"/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64C596-B59E-355A-1DD2-7A6094B1A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15</a:t>
            </a:fld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99159-0C17-B906-4E8F-6BAB4F210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615" y="154161"/>
            <a:ext cx="2725702" cy="1005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0601F79-29B6-0866-B7E3-1EE9F50089B4}"/>
              </a:ext>
            </a:extLst>
          </p:cNvPr>
          <p:cNvGrpSpPr/>
          <p:nvPr/>
        </p:nvGrpSpPr>
        <p:grpSpPr>
          <a:xfrm>
            <a:off x="1189134" y="2668441"/>
            <a:ext cx="5775910" cy="1999384"/>
            <a:chOff x="1592939" y="2601413"/>
            <a:chExt cx="6917224" cy="23944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FBB5B87-CA94-A9FB-A2B0-C91A092A4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572" t="6735"/>
            <a:stretch/>
          </p:blipFill>
          <p:spPr>
            <a:xfrm>
              <a:off x="2634341" y="3142341"/>
              <a:ext cx="3403601" cy="152752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400B9D5-BE6B-E442-90AF-0246E339A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98571" y="3323465"/>
              <a:ext cx="573474" cy="1055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F7C79C-86B4-B364-2909-7116E9A2AD0B}"/>
                </a:ext>
              </a:extLst>
            </p:cNvPr>
            <p:cNvSpPr txBox="1"/>
            <p:nvPr/>
          </p:nvSpPr>
          <p:spPr>
            <a:xfrm>
              <a:off x="5464941" y="2601413"/>
              <a:ext cx="1770744" cy="884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  <a:t>Nonlinear magnetization field correction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F127F9-596B-A4CB-D5CD-7F3238806E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7942" y="3877161"/>
              <a:ext cx="701477" cy="1290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FD344F-1180-836C-CB2E-33B142C83BBA}"/>
                </a:ext>
              </a:extLst>
            </p:cNvPr>
            <p:cNvSpPr txBox="1"/>
            <p:nvPr/>
          </p:nvSpPr>
          <p:spPr>
            <a:xfrm>
              <a:off x="6739419" y="3540288"/>
              <a:ext cx="1770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S</a:t>
              </a:r>
              <a:r>
                <a:rPr lang="en-GB" sz="14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im</a:t>
              </a: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. Error w.r.t</a:t>
              </a:r>
              <a:b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measurement</a:t>
              </a:r>
              <a:endParaRPr lang="en-GB" sz="1400" noProof="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87B5F7E-E891-FD69-4042-35EAC9EE5F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7997" y="4448612"/>
              <a:ext cx="631373" cy="1161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B33985-BF2F-B070-D749-FD504FA99124}"/>
                </a:ext>
              </a:extLst>
            </p:cNvPr>
            <p:cNvSpPr txBox="1"/>
            <p:nvPr/>
          </p:nvSpPr>
          <p:spPr>
            <a:xfrm>
              <a:off x="1592939" y="4411099"/>
              <a:ext cx="1770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S</a:t>
              </a:r>
              <a:r>
                <a:rPr lang="en-GB" sz="140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imulation</a:t>
              </a:r>
              <a:r>
                <a:rPr lang="en-GB" sz="1400" dirty="0">
                  <a:solidFill>
                    <a:schemeClr val="tx2"/>
                  </a:solidFill>
                  <a:cs typeface="Arial" panose="020B0604020202020204" pitchFamily="34" charset="0"/>
                </a:rPr>
                <a:t> of measurement</a:t>
              </a:r>
              <a:endParaRPr lang="en-GB" sz="1400" noProof="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B19F964-A4D9-DCCE-3DFC-F9E207DBAD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85113" y="4427420"/>
              <a:ext cx="637671" cy="1173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1BACB1-8F58-71F8-E28A-2E3386615FF4}"/>
                </a:ext>
              </a:extLst>
            </p:cNvPr>
            <p:cNvSpPr txBox="1"/>
            <p:nvPr/>
          </p:nvSpPr>
          <p:spPr>
            <a:xfrm>
              <a:off x="6722784" y="4403256"/>
              <a:ext cx="1770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1400" noProof="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Don’t</a:t>
              </a:r>
              <a:r>
                <a:rPr lang="it-IT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  <a:t> touch </a:t>
              </a:r>
              <a:r>
                <a:rPr lang="it-IT" sz="1400" noProof="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not</a:t>
              </a:r>
              <a:br>
                <a:rPr lang="it-IT" sz="1400" noProof="0" dirty="0">
                  <a:solidFill>
                    <a:schemeClr val="tx2"/>
                  </a:solidFill>
                  <a:cs typeface="Arial" panose="020B0604020202020204" pitchFamily="34" charset="0"/>
                </a:rPr>
              </a:br>
              <a:r>
                <a:rPr lang="it-IT" sz="1400" noProof="0" dirty="0" err="1">
                  <a:solidFill>
                    <a:schemeClr val="tx2"/>
                  </a:solidFill>
                  <a:cs typeface="Arial" panose="020B0604020202020204" pitchFamily="34" charset="0"/>
                </a:rPr>
                <a:t>measured</a:t>
              </a:r>
              <a:endParaRPr lang="en-GB" sz="1400" noProof="0" dirty="0">
                <a:solidFill>
                  <a:schemeClr val="tx2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DE646A04-3A3E-536F-E544-D3B5693F9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294" y="1046797"/>
            <a:ext cx="3287438" cy="18742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0A49EB-6C8E-761C-4704-32292CD19C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406" y="4688002"/>
            <a:ext cx="4592594" cy="19229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F355BA-ED65-A5EA-B6D7-2A3707C254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099" y="3078329"/>
            <a:ext cx="3424060" cy="3245533"/>
          </a:xfrm>
          <a:prstGeom prst="rect">
            <a:avLst/>
          </a:prstGeom>
        </p:spPr>
      </p:pic>
      <p:sp>
        <p:nvSpPr>
          <p:cNvPr id="33" name="Right Brace 32">
            <a:extLst>
              <a:ext uri="{FF2B5EF4-FFF2-40B4-BE49-F238E27FC236}">
                <a16:creationId xmlns:a16="http://schemas.microsoft.com/office/drawing/2014/main" id="{86CCE373-39EC-46FC-5B00-0A75244CC2D9}"/>
              </a:ext>
            </a:extLst>
          </p:cNvPr>
          <p:cNvSpPr/>
          <p:nvPr/>
        </p:nvSpPr>
        <p:spPr>
          <a:xfrm>
            <a:off x="10961159" y="3192029"/>
            <a:ext cx="207584" cy="3131833"/>
          </a:xfrm>
          <a:prstGeom prst="rightBrace">
            <a:avLst>
              <a:gd name="adj1" fmla="val 141181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E831A3-B311-0ADC-0EB5-BE6A419D3BE7}"/>
              </a:ext>
            </a:extLst>
          </p:cNvPr>
          <p:cNvSpPr txBox="1"/>
          <p:nvPr/>
        </p:nvSpPr>
        <p:spPr>
          <a:xfrm>
            <a:off x="11242618" y="3192029"/>
            <a:ext cx="615553" cy="3128663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GB" sz="1400" noProof="0" dirty="0">
                <a:solidFill>
                  <a:schemeClr val="tx2"/>
                </a:solidFill>
                <a:cs typeface="Arial" panose="020B0604020202020204" pitchFamily="34" charset="0"/>
              </a:rPr>
              <a:t>Updated by integral measurements,</a:t>
            </a:r>
          </a:p>
          <a:p>
            <a:pPr algn="ctr"/>
            <a:r>
              <a:rPr lang="en-GB" sz="1400" noProof="0" dirty="0">
                <a:solidFill>
                  <a:schemeClr val="tx2"/>
                </a:solidFill>
                <a:cs typeface="Arial" panose="020B0604020202020204" pitchFamily="34" charset="0"/>
              </a:rPr>
              <a:t>Improving also local field map! </a:t>
            </a:r>
          </a:p>
        </p:txBody>
      </p:sp>
    </p:spTree>
    <p:extLst>
      <p:ext uri="{BB962C8B-B14F-4D97-AF65-F5344CB8AC3E}">
        <p14:creationId xmlns:p14="http://schemas.microsoft.com/office/powerpoint/2010/main" val="36720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20650-2CDF-9BF8-C020-EA6382B4C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0E754C8-CB08-7FCD-2894-739511A95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0892404" cy="4191000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Background and project-driven motivation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and data-driven models 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(resistive magnet examples)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Reduced-models for superconducting magnets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Ongoing activities and future outlooks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romanUcPeriod"/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AF767A0-B3C6-C831-CE91-70C2A0F2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2B58B56B-FFE4-205C-2F54-64A6B97E2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278EBE2-3816-6005-C4F1-33BB3D880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A017B7-AC69-7DD2-AC04-B2FFDED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428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ourvideo">
            <a:hlinkClick r:id="" action="ppaction://media"/>
            <a:extLst>
              <a:ext uri="{FF2B5EF4-FFF2-40B4-BE49-F238E27FC236}">
                <a16:creationId xmlns:a16="http://schemas.microsoft.com/office/drawing/2014/main" id="{5160B0F6-F520-3CDD-6C3C-37D0096FAB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034" y="1079886"/>
            <a:ext cx="6264302" cy="4698227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349030"/>
            <a:ext cx="5716387" cy="5263714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We want to model the behavior coils in self-field, transport-current imposed. 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Ideal reduced-order model should then be able to cover arbitrarily charging profile during </a:t>
            </a:r>
            <a:r>
              <a:rPr lang="en-US" sz="2400" b="1" dirty="0"/>
              <a:t>operation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The chosen model-order-reduction technique is the </a:t>
            </a:r>
            <a:r>
              <a:rPr lang="en-US" sz="2400" b="1" dirty="0"/>
              <a:t>Proper Orthogonal Decomposition </a:t>
            </a:r>
            <a:r>
              <a:rPr lang="en-US" sz="2400" dirty="0"/>
              <a:t>(POD)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POD exploits linear projection of variables onto an ad-hoc subspace reducing the size </a:t>
            </a:r>
            <a:r>
              <a:rPr lang="en-US" sz="2400" b="1" dirty="0"/>
              <a:t>most </a:t>
            </a:r>
            <a:r>
              <a:rPr lang="en-US" sz="2400" dirty="0"/>
              <a:t>of the problem. Recalls modal reduction for linear system. </a:t>
            </a:r>
            <a:r>
              <a:rPr lang="en-US" sz="2400" u="sng" dirty="0"/>
              <a:t>Works with any model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Simulation and model-order reduction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6A60CFE-D737-0443-BC6B-C5589C8F76FD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Speeding up the simulations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2E8DC91A-922A-45B8-CAA8-3F847CBD9E6F}"/>
              </a:ext>
            </a:extLst>
          </p:cNvPr>
          <p:cNvCxnSpPr/>
          <p:nvPr/>
        </p:nvCxnSpPr>
        <p:spPr>
          <a:xfrm flipH="1">
            <a:off x="7687339" y="3428999"/>
            <a:ext cx="244549" cy="3827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7FF94C-7910-6491-1F28-03267BAB6CE5}"/>
              </a:ext>
            </a:extLst>
          </p:cNvPr>
          <p:cNvSpPr txBox="1"/>
          <p:nvPr/>
        </p:nvSpPr>
        <p:spPr>
          <a:xfrm>
            <a:off x="8586534" y="2444055"/>
            <a:ext cx="67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|J|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6B6FCF-3958-975B-0CEA-68931E016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364CF7C-63AF-00F1-C4B2-FFF45EFED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887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4"/>
            <a:ext cx="6404988" cy="261487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Subspace for POD is selected by taking an “overall” simulation and performing the Singular Value Decomposition of the result: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Simulation and model-order reduction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6A60CFE-D737-0443-BC6B-C5589C8F76FD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Reduced-order-model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9B2E835-1EF1-233F-8D25-CF41D5D9A0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43"/>
          <a:stretch/>
        </p:blipFill>
        <p:spPr>
          <a:xfrm>
            <a:off x="7615127" y="114529"/>
            <a:ext cx="3027700" cy="2356633"/>
          </a:xfrm>
          <a:prstGeom prst="rect">
            <a:avLst/>
          </a:prstGeom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090B5BC9-B1B2-7EAC-6EC1-88A298AAE34B}"/>
              </a:ext>
            </a:extLst>
          </p:cNvPr>
          <p:cNvSpPr/>
          <p:nvPr/>
        </p:nvSpPr>
        <p:spPr>
          <a:xfrm>
            <a:off x="9047092" y="2571937"/>
            <a:ext cx="393404" cy="781493"/>
          </a:xfrm>
          <a:prstGeom prst="downArrow">
            <a:avLst>
              <a:gd name="adj1" fmla="val 44594"/>
              <a:gd name="adj2" fmla="val 6621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3FD1B5C-3D71-D69D-C723-A48DE4097F02}"/>
              </a:ext>
            </a:extLst>
          </p:cNvPr>
          <p:cNvGrpSpPr/>
          <p:nvPr/>
        </p:nvGrpSpPr>
        <p:grpSpPr>
          <a:xfrm>
            <a:off x="385839" y="3088649"/>
            <a:ext cx="7174438" cy="3006971"/>
            <a:chOff x="1208176" y="2781912"/>
            <a:chExt cx="4887824" cy="2048599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8B5632AC-8DCA-5E3B-BBB5-725CFE3AC1F9}"/>
                </a:ext>
              </a:extLst>
            </p:cNvPr>
            <p:cNvGrpSpPr/>
            <p:nvPr/>
          </p:nvGrpSpPr>
          <p:grpSpPr>
            <a:xfrm>
              <a:off x="1393922" y="2781912"/>
              <a:ext cx="4702078" cy="1801696"/>
              <a:chOff x="1393922" y="2916563"/>
              <a:chExt cx="4702078" cy="1801696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0701D676-0A3E-017A-876D-10161FFD04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9105"/>
              <a:stretch/>
            </p:blipFill>
            <p:spPr bwMode="auto">
              <a:xfrm>
                <a:off x="1393922" y="2916563"/>
                <a:ext cx="4702078" cy="17719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A4C61577-7B4F-21CF-DD5A-EA634F1B0353}"/>
                  </a:ext>
                </a:extLst>
              </p:cNvPr>
              <p:cNvSpPr/>
              <p:nvPr/>
            </p:nvSpPr>
            <p:spPr>
              <a:xfrm>
                <a:off x="4074289" y="3159889"/>
                <a:ext cx="486136" cy="1435260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2800" b="1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08856CB4-D37B-28EE-031B-6D3016BE776D}"/>
                      </a:ext>
                    </a:extLst>
                  </p:cNvPr>
                  <p:cNvSpPr txBox="1"/>
                  <p:nvPr/>
                </p:nvSpPr>
                <p:spPr>
                  <a:xfrm>
                    <a:off x="4602053" y="4261184"/>
                    <a:ext cx="850605" cy="4570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l"/>
                    <a:r>
                      <a:rPr lang="it-IT" sz="3600" b="1" dirty="0">
                        <a:solidFill>
                          <a:schemeClr val="accent2"/>
                        </a:solidFill>
                      </a:rPr>
                      <a:t>[</a:t>
                    </a:r>
                    <a14:m>
                      <m:oMath xmlns:m="http://schemas.openxmlformats.org/officeDocument/2006/math">
                        <m:r>
                          <a:rPr lang="it-IT" sz="3600" b="1" i="1" dirty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𝝍</m:t>
                        </m:r>
                      </m:oMath>
                    </a14:m>
                    <a:r>
                      <a:rPr lang="it-IT" sz="3600" b="1" dirty="0">
                        <a:solidFill>
                          <a:schemeClr val="accent2"/>
                        </a:solidFill>
                      </a:rPr>
                      <a:t>]</a:t>
                    </a:r>
                  </a:p>
                </p:txBody>
              </p:sp>
            </mc:Choice>
            <mc:Fallback xmlns="">
              <p:sp>
                <p:nvSpPr>
                  <p:cNvPr id="24" name="CasellaDiTesto 23">
                    <a:extLst>
                      <a:ext uri="{FF2B5EF4-FFF2-40B4-BE49-F238E27FC236}">
                        <a16:creationId xmlns:a16="http://schemas.microsoft.com/office/drawing/2014/main" id="{08856CB4-D37B-28EE-031B-6D3016BE776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02053" y="4261184"/>
                    <a:ext cx="850605" cy="4570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5736" t="-15094" b="-3490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D7E70EA9-3058-6FF2-C11F-27E14AAA57BD}"/>
                </a:ext>
              </a:extLst>
            </p:cNvPr>
            <p:cNvSpPr txBox="1"/>
            <p:nvPr/>
          </p:nvSpPr>
          <p:spPr>
            <a:xfrm>
              <a:off x="2331684" y="4460498"/>
              <a:ext cx="371492" cy="37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800" dirty="0">
                  <a:solidFill>
                    <a:schemeClr val="tx2"/>
                  </a:solidFill>
                  <a:latin typeface="Franklin Gothic Book" panose="020B05030201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E9A03BD6-FB8C-FEA4-C9B6-E854AC9AA865}"/>
                </a:ext>
              </a:extLst>
            </p:cNvPr>
            <p:cNvCxnSpPr/>
            <p:nvPr/>
          </p:nvCxnSpPr>
          <p:spPr>
            <a:xfrm>
              <a:off x="1637276" y="4645164"/>
              <a:ext cx="6944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6FF5F01C-FCFB-E993-C9AD-02B8C92811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84738" y="3025238"/>
              <a:ext cx="0" cy="1332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3DC6545-B5E3-E028-AFD5-A8648B3715FF}"/>
                </a:ext>
              </a:extLst>
            </p:cNvPr>
            <p:cNvSpPr txBox="1"/>
            <p:nvPr/>
          </p:nvSpPr>
          <p:spPr>
            <a:xfrm>
              <a:off x="1208176" y="2828773"/>
              <a:ext cx="371492" cy="37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it-IT" sz="2800" dirty="0">
                  <a:solidFill>
                    <a:schemeClr val="tx2"/>
                  </a:solidFill>
                  <a:latin typeface="Franklin Gothic Book" panose="020B05030201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44098D-C415-7604-B1B0-6BE6D27C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FB7031-BB26-60E3-8207-D241C328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18</a:t>
            </a:fld>
            <a:endParaRPr lang="it-IT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21DBEC-44CD-3D76-4F53-99CFC4BE68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9286" y="3439969"/>
            <a:ext cx="2627234" cy="23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56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F0A91583-6A61-968C-08E2-FFEAE18A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627" y="1128489"/>
            <a:ext cx="3742001" cy="47669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713441" y="1511654"/>
                <a:ext cx="10034387" cy="4185203"/>
              </a:xfrm>
            </p:spPr>
            <p:txBody>
              <a:bodyPr anchor="t">
                <a:normAutofit fontScale="92500" lnSpcReduction="10000"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GB" sz="2400" dirty="0"/>
                  <a:t>Number of “modes” needed function of the desired </a:t>
                </a:r>
                <a:br>
                  <a:rPr lang="en-GB" sz="2400" dirty="0"/>
                </a:br>
                <a:r>
                  <a:rPr lang="en-GB" sz="2400" dirty="0"/>
                  <a:t>accuracy: singular values express </a:t>
                </a:r>
                <a:br>
                  <a:rPr lang="en-GB" sz="2400" dirty="0"/>
                </a:br>
                <a:r>
                  <a:rPr lang="en-GB" sz="2400" dirty="0"/>
                  <a:t>their “energy”. We thus transform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𝑟𝑒𝑑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𝑓𝑢𝑙𝑙</m:t>
                        </m:r>
                      </m:sub>
                    </m:sSub>
                  </m:oMath>
                </a14:m>
                <a:endParaRPr lang="en-GB" sz="2400" b="1" dirty="0"/>
              </a:p>
              <a:p>
                <a:pPr>
                  <a:lnSpc>
                    <a:spcPct val="100000"/>
                  </a:lnSpc>
                </a:pPr>
                <a:r>
                  <a:rPr lang="en-GB" sz="2400" dirty="0"/>
                  <a:t>With the same transformation, </a:t>
                </a:r>
                <a:br>
                  <a:rPr lang="en-GB" sz="2400" dirty="0"/>
                </a:br>
                <a:r>
                  <a:rPr lang="en-GB" sz="2400" dirty="0"/>
                  <a:t>back to the </a:t>
                </a:r>
                <a:r>
                  <a:rPr lang="en-GB" sz="2400" b="1" dirty="0"/>
                  <a:t>full set of current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2400" dirty="0"/>
                  <a:t>The weak-form problem is reduced (in blue):</a:t>
                </a:r>
              </a:p>
              <a:p>
                <a:pPr>
                  <a:lnSpc>
                    <a:spcPct val="100000"/>
                  </a:lnSpc>
                </a:pPr>
                <a:endParaRPr lang="en-GB" sz="2400" dirty="0"/>
              </a:p>
              <a:p>
                <a:pPr>
                  <a:lnSpc>
                    <a:spcPct val="100000"/>
                  </a:lnSpc>
                </a:pPr>
                <a:endParaRPr lang="en-GB" sz="2400" dirty="0"/>
              </a:p>
              <a:p>
                <a:pPr>
                  <a:lnSpc>
                    <a:spcPct val="100000"/>
                  </a:lnSpc>
                </a:pPr>
                <a:r>
                  <a:rPr lang="en-GB" sz="2400" noProof="0" dirty="0"/>
                  <a:t>Still, must re-compute in every gauss point, </a:t>
                </a:r>
                <a:br>
                  <a:rPr lang="en-GB" sz="2400" noProof="0" dirty="0"/>
                </a:br>
                <a:r>
                  <a:rPr lang="en-GB" sz="2400" noProof="0" dirty="0"/>
                  <a:t>so R is only partially reduced:</a:t>
                </a:r>
              </a:p>
              <a:p>
                <a:pPr>
                  <a:lnSpc>
                    <a:spcPct val="10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4" name="Segnaposto testo 3">
                <a:extLst>
                  <a:ext uri="{FF2B5EF4-FFF2-40B4-BE49-F238E27FC236}">
                    <a16:creationId xmlns:a16="http://schemas.microsoft.com/office/drawing/2014/main" id="{2D8455A8-F007-45B9-BB64-6AC4C2124B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713441" y="1511654"/>
                <a:ext cx="10034387" cy="4185203"/>
              </a:xfrm>
              <a:blipFill>
                <a:blip r:embed="rId5"/>
                <a:stretch>
                  <a:fillRect l="-608" t="-17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Simulation and model-order reduction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6A60CFE-D737-0443-BC6B-C5589C8F76FD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Reduced-order-model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44098D-C415-7604-B1B0-6BE6D27C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0FB7031-BB26-60E3-8207-D241C328A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19</a:t>
            </a:fld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27B4D-06AA-525E-0A1D-3458BFC30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0357" y="5607601"/>
            <a:ext cx="3634855" cy="575483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 title="IguanaTex Bitmap Display">
            <a:extLst>
              <a:ext uri="{FF2B5EF4-FFF2-40B4-BE49-F238E27FC236}">
                <a16:creationId xmlns:a16="http://schemas.microsoft.com/office/drawing/2014/main" id="{A9E059F0-1024-D4EA-C086-3BAE95A4423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11862" y="3859137"/>
            <a:ext cx="4681212" cy="7055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5D56489-6FCA-58DE-5BCC-DFA749DE60D8}"/>
              </a:ext>
            </a:extLst>
          </p:cNvPr>
          <p:cNvSpPr/>
          <p:nvPr/>
        </p:nvSpPr>
        <p:spPr>
          <a:xfrm>
            <a:off x="1836057" y="4049486"/>
            <a:ext cx="595086" cy="406374"/>
          </a:xfrm>
          <a:prstGeom prst="rect">
            <a:avLst/>
          </a:prstGeom>
          <a:noFill/>
          <a:ln w="19050">
            <a:solidFill>
              <a:srgbClr val="4FBB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0470C7-56AB-1A7F-E9EA-A04AD33081A7}"/>
              </a:ext>
            </a:extLst>
          </p:cNvPr>
          <p:cNvSpPr/>
          <p:nvPr/>
        </p:nvSpPr>
        <p:spPr>
          <a:xfrm>
            <a:off x="2445656" y="3780343"/>
            <a:ext cx="420349" cy="406374"/>
          </a:xfrm>
          <a:prstGeom prst="rect">
            <a:avLst/>
          </a:prstGeom>
          <a:noFill/>
          <a:ln w="19050">
            <a:solidFill>
              <a:srgbClr val="4FBB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A6811D-6C55-2808-C5FD-EBBF244C1C5A}"/>
              </a:ext>
            </a:extLst>
          </p:cNvPr>
          <p:cNvSpPr/>
          <p:nvPr/>
        </p:nvSpPr>
        <p:spPr>
          <a:xfrm>
            <a:off x="4064064" y="4008740"/>
            <a:ext cx="348279" cy="406374"/>
          </a:xfrm>
          <a:prstGeom prst="rect">
            <a:avLst/>
          </a:prstGeom>
          <a:noFill/>
          <a:ln w="19050">
            <a:solidFill>
              <a:srgbClr val="4FBB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32BE20-FAA4-BA10-E274-E9F3C13A1F0F}"/>
              </a:ext>
            </a:extLst>
          </p:cNvPr>
          <p:cNvSpPr/>
          <p:nvPr/>
        </p:nvSpPr>
        <p:spPr>
          <a:xfrm>
            <a:off x="5885825" y="4008740"/>
            <a:ext cx="420349" cy="406374"/>
          </a:xfrm>
          <a:prstGeom prst="rect">
            <a:avLst/>
          </a:prstGeom>
          <a:noFill/>
          <a:ln w="19050">
            <a:solidFill>
              <a:srgbClr val="4FBB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6FACB-C026-7CF1-DD2D-1149968FE6CA}"/>
              </a:ext>
            </a:extLst>
          </p:cNvPr>
          <p:cNvSpPr/>
          <p:nvPr/>
        </p:nvSpPr>
        <p:spPr>
          <a:xfrm>
            <a:off x="4836485" y="4008740"/>
            <a:ext cx="389037" cy="406374"/>
          </a:xfrm>
          <a:prstGeom prst="rect">
            <a:avLst/>
          </a:prstGeom>
          <a:noFill/>
          <a:ln w="19050">
            <a:solidFill>
              <a:srgbClr val="4FBB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F5D4B7-85D8-A3D9-4088-BCE1FB33F052}"/>
              </a:ext>
            </a:extLst>
          </p:cNvPr>
          <p:cNvSpPr/>
          <p:nvPr/>
        </p:nvSpPr>
        <p:spPr>
          <a:xfrm>
            <a:off x="3606752" y="4008740"/>
            <a:ext cx="420349" cy="406374"/>
          </a:xfrm>
          <a:prstGeom prst="rect">
            <a:avLst/>
          </a:prstGeom>
          <a:noFill/>
          <a:ln w="19050">
            <a:solidFill>
              <a:srgbClr val="4FBBE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4CCF54-6B05-B404-3A46-66FBD53AB5A4}"/>
              </a:ext>
            </a:extLst>
          </p:cNvPr>
          <p:cNvSpPr/>
          <p:nvPr/>
        </p:nvSpPr>
        <p:spPr>
          <a:xfrm>
            <a:off x="3497121" y="5598846"/>
            <a:ext cx="784593" cy="575482"/>
          </a:xfrm>
          <a:prstGeom prst="rect">
            <a:avLst/>
          </a:prstGeom>
          <a:noFill/>
          <a:ln w="19050">
            <a:solidFill>
              <a:srgbClr val="4FBBE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CE66FC-1922-17BE-9C0D-D251052F0D21}"/>
              </a:ext>
            </a:extLst>
          </p:cNvPr>
          <p:cNvSpPr/>
          <p:nvPr/>
        </p:nvSpPr>
        <p:spPr>
          <a:xfrm>
            <a:off x="5046659" y="5598846"/>
            <a:ext cx="784593" cy="575482"/>
          </a:xfrm>
          <a:prstGeom prst="rect">
            <a:avLst/>
          </a:prstGeom>
          <a:noFill/>
          <a:ln w="19050">
            <a:solidFill>
              <a:srgbClr val="4FBBE4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B0182A-8D8A-BE67-6901-72356B4BE18E}"/>
              </a:ext>
            </a:extLst>
          </p:cNvPr>
          <p:cNvSpPr/>
          <p:nvPr/>
        </p:nvSpPr>
        <p:spPr>
          <a:xfrm>
            <a:off x="2191657" y="5620228"/>
            <a:ext cx="609599" cy="554100"/>
          </a:xfrm>
          <a:prstGeom prst="rect">
            <a:avLst/>
          </a:prstGeom>
          <a:noFill/>
          <a:ln w="19050">
            <a:solidFill>
              <a:srgbClr val="4FBBE4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895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Baseline Motivation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B20857C6-6748-2D43-E7E2-48ECFA0AE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D137A08-8A9A-DB61-2AA7-1BEB0CEE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7E9CBE2-A6AA-F314-12AC-E305038A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</a:t>
            </a:fld>
            <a:endParaRPr lang="it-IT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8474F92-2FCE-988E-6456-23C8EE45B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0" t="18434" r="15981"/>
          <a:stretch/>
        </p:blipFill>
        <p:spPr bwMode="auto">
          <a:xfrm>
            <a:off x="6307653" y="1195150"/>
            <a:ext cx="5561652" cy="3322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Segnaposto testo 3">
            <a:extLst>
              <a:ext uri="{FF2B5EF4-FFF2-40B4-BE49-F238E27FC236}">
                <a16:creationId xmlns:a16="http://schemas.microsoft.com/office/drawing/2014/main" id="{B7D76235-BE86-BDBE-7C81-9F6DC0C804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195150"/>
            <a:ext cx="5382559" cy="4842595"/>
          </a:xfrm>
        </p:spPr>
        <p:txBody>
          <a:bodyPr anchor="t">
            <a:normAutofit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2400" b="1" i="1" noProof="0" dirty="0"/>
              <a:t>Long Term Goal: </a:t>
            </a:r>
            <a:br>
              <a:rPr lang="en-GB" sz="2400" b="1" i="1" noProof="0" dirty="0"/>
            </a:br>
            <a:r>
              <a:rPr lang="en-GB" sz="2400" i="1" noProof="0" dirty="0"/>
              <a:t>Treat superconducting device like many other complex modern systems: Real-Time sensors &amp; models  for a complete </a:t>
            </a:r>
            <a:br>
              <a:rPr lang="en-GB" sz="2400" i="1" noProof="0" dirty="0"/>
            </a:br>
            <a:r>
              <a:rPr lang="en-GB" sz="2400" i="1" noProof="0" dirty="0"/>
              <a:t>control over its </a:t>
            </a:r>
            <a:br>
              <a:rPr lang="en-GB" sz="2400" i="1" noProof="0" dirty="0"/>
            </a:br>
            <a:r>
              <a:rPr lang="en-GB" sz="2400" i="1" noProof="0" dirty="0"/>
              <a:t>operation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2400" b="1" i="1" dirty="0"/>
              <a:t>Today Goal:</a:t>
            </a:r>
            <a:br>
              <a:rPr lang="en-GB" sz="2400" i="1" dirty="0"/>
            </a:br>
            <a:r>
              <a:rPr lang="en-GB" sz="2400" i="1" dirty="0"/>
              <a:t>share a small brick for</a:t>
            </a:r>
            <a:br>
              <a:rPr lang="en-GB" sz="2400" i="1" dirty="0"/>
            </a:br>
            <a:r>
              <a:rPr lang="en-GB" sz="2400" i="1" dirty="0"/>
              <a:t>the goal above, to feed</a:t>
            </a:r>
            <a:br>
              <a:rPr lang="en-GB" sz="2400" i="1" dirty="0"/>
            </a:br>
            <a:r>
              <a:rPr lang="en-GB" sz="2400" i="1" dirty="0"/>
              <a:t>interest in the topic and</a:t>
            </a:r>
            <a:br>
              <a:rPr lang="en-GB" sz="2400" i="1" dirty="0"/>
            </a:br>
            <a:r>
              <a:rPr lang="en-GB" sz="2400" i="1" dirty="0"/>
              <a:t>in exchanges or collab.</a:t>
            </a: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CFEA77F-6503-B8A9-A87B-60AD93376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306" y="3207987"/>
            <a:ext cx="4699914" cy="26202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840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5"/>
            <a:ext cx="6404988" cy="48609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400" dirty="0"/>
              <a:t>We can compare accuracy in transient response and power as function of the modes against </a:t>
            </a:r>
            <a:r>
              <a:rPr lang="en-GB" sz="2400" b="1" dirty="0"/>
              <a:t>new cycles</a:t>
            </a:r>
          </a:p>
          <a:p>
            <a:pPr>
              <a:lnSpc>
                <a:spcPct val="100000"/>
              </a:lnSpc>
            </a:pPr>
            <a:r>
              <a:rPr lang="en-GB" sz="2400" dirty="0"/>
              <a:t>The weak-form equations have now the size of the selected modes (10 vs 10000). Only step not reduced is the [</a:t>
            </a:r>
            <a:r>
              <a:rPr lang="el-GR" sz="24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ρ</a:t>
            </a:r>
            <a:r>
              <a:rPr lang="en-GB" sz="2400" dirty="0"/>
              <a:t>] update (same number of quadrature points)</a:t>
            </a:r>
            <a:br>
              <a:rPr lang="en-GB" sz="2400" dirty="0"/>
            </a:b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→still, 50-100 times faster </a:t>
            </a:r>
            <a:b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(“real time” on a good workstation, as</a:t>
            </a:r>
            <a:b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N=21 took 170 s, against 2h of the full </a:t>
            </a:r>
            <a:b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model)</a:t>
            </a:r>
            <a:endParaRPr lang="en-GB" sz="2400" dirty="0"/>
          </a:p>
          <a:p>
            <a:pPr>
              <a:lnSpc>
                <a:spcPct val="100000"/>
              </a:lnSpc>
            </a:pPr>
            <a:endParaRPr lang="en-GB" sz="2400" dirty="0"/>
          </a:p>
          <a:p>
            <a:pPr>
              <a:lnSpc>
                <a:spcPct val="100000"/>
              </a:lnSpc>
            </a:pPr>
            <a:endParaRPr lang="en-GB" dirty="0"/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Simulation and model-order reduction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6A60CFE-D737-0443-BC6B-C5589C8F76FD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Reduced-order-model validation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78CDDD3-ED1E-2E7C-944F-EE5DDF999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41" y="762380"/>
            <a:ext cx="5012697" cy="318294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01079D3A-112E-98BA-65D4-BEE031AF1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336" y="4214469"/>
            <a:ext cx="5454066" cy="2823831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A5052F17-BB8F-529A-535D-403EACB4E06A}"/>
              </a:ext>
            </a:extLst>
          </p:cNvPr>
          <p:cNvCxnSpPr/>
          <p:nvPr/>
        </p:nvCxnSpPr>
        <p:spPr>
          <a:xfrm flipH="1">
            <a:off x="8832745" y="3945325"/>
            <a:ext cx="276447" cy="37611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EA9ECA9-8D58-34EE-DBA5-261D982F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910381-8F6D-E55E-934B-3F40EFAE8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3048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uppo 33">
            <a:extLst>
              <a:ext uri="{FF2B5EF4-FFF2-40B4-BE49-F238E27FC236}">
                <a16:creationId xmlns:a16="http://schemas.microsoft.com/office/drawing/2014/main" id="{1549ACC8-7C6A-060E-A14D-20C6A84FF374}"/>
              </a:ext>
            </a:extLst>
          </p:cNvPr>
          <p:cNvGrpSpPr/>
          <p:nvPr/>
        </p:nvGrpSpPr>
        <p:grpSpPr>
          <a:xfrm>
            <a:off x="5195779" y="3572652"/>
            <a:ext cx="6726197" cy="2586023"/>
            <a:chOff x="5341241" y="969055"/>
            <a:chExt cx="6726197" cy="2586023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28EBEB0-4AB5-5405-6F08-C730ED7E0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1241" y="969055"/>
              <a:ext cx="5834610" cy="1060838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E07246E-5CBE-3060-897C-61B2092B2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33321" y="2191215"/>
              <a:ext cx="4034117" cy="288654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2B8B4DD-062D-591A-4894-26546732A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27383" y="2660089"/>
              <a:ext cx="4752574" cy="894989"/>
            </a:xfrm>
            <a:prstGeom prst="rect">
              <a:avLst/>
            </a:prstGeom>
          </p:spPr>
        </p:pic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744E5A48-FCFC-63A8-6E7A-3A6851E0C1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9951" y="1739154"/>
              <a:ext cx="786642" cy="7827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EE01F69F-0620-7669-BDFB-6F6AF28DC1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10218" y="1697167"/>
              <a:ext cx="347240" cy="433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901371"/>
            <a:ext cx="4500478" cy="3976915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We proposed an optimization algorithm based on </a:t>
            </a:r>
            <a:r>
              <a:rPr lang="en-US" sz="2400" dirty="0" err="1"/>
              <a:t>Pontryagin's</a:t>
            </a:r>
            <a:r>
              <a:rPr lang="en-US" sz="2400" dirty="0"/>
              <a:t> Minimum Principle.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100s of iterations = lumped or reduced order model. 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For the moment, VIM + zero-D thermal, incoming thermal FEM.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Application Example: </a:t>
            </a:r>
            <a:r>
              <a:rPr lang="en-GB" dirty="0"/>
              <a:t>Optimal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543E2-B496-438F-B917-3F048814C97E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Recap and upgrade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CE00C68-C15F-E8C9-22E8-A5D019FB2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981381-0C3B-F049-FA3D-1F3381754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21</a:t>
            </a:fld>
            <a:endParaRPr lang="it-IT" dirty="0"/>
          </a:p>
        </p:txBody>
      </p:sp>
      <p:pic>
        <p:nvPicPr>
          <p:cNvPr id="3" name="Immagine 11">
            <a:extLst>
              <a:ext uri="{FF2B5EF4-FFF2-40B4-BE49-F238E27FC236}">
                <a16:creationId xmlns:a16="http://schemas.microsoft.com/office/drawing/2014/main" id="{FA39BAE1-390E-936C-F85A-86351005E45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88" r="6657"/>
          <a:stretch/>
        </p:blipFill>
        <p:spPr>
          <a:xfrm>
            <a:off x="5049950" y="1195606"/>
            <a:ext cx="7017488" cy="22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73F22-5C4B-EF7C-C11E-6B0701DC5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D80FB-A0B5-825D-3A32-909A68030B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0892404" cy="4191000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Background and project-driven motivation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and data-driven models 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(resistive magnet examples)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for superconducting magnets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Ongoing activities and future outlooks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romanUcPeriod"/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D3D5D00-6716-DFB9-83CB-6019F95AE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96D85D4E-33E8-41C6-E00E-4E7DC09A4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2244B97-0DED-46F9-C30B-AEC42C78F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925671-C7DB-4F9A-F7CA-F4C31EFC5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3327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1B76-B578-D7AD-E341-94A2B7016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B5E9B16-8D24-81F1-C706-AC0EB777F5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5"/>
            <a:ext cx="5282859" cy="4860951"/>
          </a:xfrm>
        </p:spPr>
        <p:txBody>
          <a:bodyPr anchor="t">
            <a:normAutofit/>
          </a:bodyPr>
          <a:lstStyle/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/>
              <a:t>80</a:t>
            </a:r>
            <a:r>
              <a:rPr lang="en-US" sz="2400" b="1" dirty="0"/>
              <a:t>% </a:t>
            </a:r>
            <a:r>
              <a:rPr lang="en-US" sz="2400" dirty="0"/>
              <a:t>ready thermal model with WIP non-linear LN</a:t>
            </a:r>
            <a:r>
              <a:rPr lang="en-US" sz="2400" baseline="-25000" dirty="0"/>
              <a:t>2</a:t>
            </a:r>
            <a:r>
              <a:rPr lang="en-US" sz="2400" dirty="0"/>
              <a:t> cooling</a:t>
            </a:r>
            <a:br>
              <a:rPr lang="en-US" sz="2400" dirty="0"/>
            </a:br>
            <a:r>
              <a:rPr lang="en-US" dirty="0"/>
              <a:t>(preparing validation for LN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/>
              <a:t>70% </a:t>
            </a:r>
            <a:r>
              <a:rPr lang="en-US" sz="2400" dirty="0"/>
              <a:t>ready Multi-Level FMM, to then build “real magnets” models</a:t>
            </a:r>
            <a:br>
              <a:rPr lang="en-US" sz="2400" dirty="0"/>
            </a:br>
            <a:r>
              <a:rPr lang="en-US" dirty="0"/>
              <a:t>(debugging stage)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/>
              <a:t>10% </a:t>
            </a:r>
            <a:r>
              <a:rPr lang="en-US" sz="2400" dirty="0"/>
              <a:t>ready mechanical model</a:t>
            </a:r>
            <a:br>
              <a:rPr lang="en-US" sz="2400" dirty="0"/>
            </a:br>
            <a:r>
              <a:rPr lang="en-US" dirty="0"/>
              <a:t>(just preliminary writing)</a:t>
            </a:r>
          </a:p>
          <a:p>
            <a: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400" b="1" dirty="0"/>
              <a:t>0% </a:t>
            </a:r>
            <a:r>
              <a:rPr lang="en-US" sz="2400" dirty="0"/>
              <a:t>memory consumption reduction for FPGA</a:t>
            </a:r>
          </a:p>
          <a:p>
            <a:pPr>
              <a:lnSpc>
                <a:spcPct val="100000"/>
              </a:lnSpc>
            </a:pPr>
            <a:endParaRPr lang="en-US" sz="2800" b="1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A61FBED-8605-095E-2248-577382154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Improvements</a:t>
            </a:r>
            <a:r>
              <a:rPr lang="it-IT" dirty="0"/>
              <a:t>, software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E807B5-55DD-77A9-23E0-488757F5D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A7F9D64-2CAD-C456-63AC-2437E05A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23</a:t>
            </a:fld>
            <a:endParaRPr lang="it-IT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9170C94-E640-3657-BBAD-708E7737B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9130" y="1208746"/>
            <a:ext cx="5486784" cy="23045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EBCC9E-208F-36CB-8F74-55BC3F2B3C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400" r="17716" b="9649"/>
          <a:stretch/>
        </p:blipFill>
        <p:spPr>
          <a:xfrm>
            <a:off x="9007749" y="3639798"/>
            <a:ext cx="2612573" cy="2815275"/>
          </a:xfrm>
          <a:prstGeom prst="rect">
            <a:avLst/>
          </a:prstGeom>
        </p:spPr>
      </p:pic>
      <p:pic>
        <p:nvPicPr>
          <p:cNvPr id="3074" name="Picture 2" descr="Multi Level Fast Multipol Method (MLFMM)">
            <a:extLst>
              <a:ext uri="{FF2B5EF4-FFF2-40B4-BE49-F238E27FC236}">
                <a16:creationId xmlns:a16="http://schemas.microsoft.com/office/drawing/2014/main" id="{29DCF3AB-40E8-1458-5CFC-5C990B632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90" y="4209354"/>
            <a:ext cx="1653914" cy="16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6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2CC3B-0F8C-B241-E87F-B1456CF4A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9F7DE47-5A24-AA4E-7DED-A24D3DC14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5"/>
            <a:ext cx="5282859" cy="48609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Once improvements are completed</a:t>
            </a:r>
            <a:r>
              <a:rPr lang="en-US" sz="2400" b="1" dirty="0"/>
              <a:t>, simulate ESMA </a:t>
            </a:r>
            <a:r>
              <a:rPr lang="en-US" sz="2400" dirty="0"/>
              <a:t>and compare to LBE calculations.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Models should also be used for </a:t>
            </a:r>
            <a:br>
              <a:rPr lang="en-US" sz="2400" dirty="0"/>
            </a:br>
            <a:r>
              <a:rPr lang="en-US" sz="2400" b="1" dirty="0"/>
              <a:t>sensor definitions</a:t>
            </a:r>
            <a:r>
              <a:rPr lang="en-US" sz="2400" dirty="0"/>
              <a:t>, i.e. simulate where and which sensors to put for running</a:t>
            </a:r>
            <a:br>
              <a:rPr lang="en-US" sz="2400" dirty="0"/>
            </a:br>
            <a:r>
              <a:rPr lang="en-US" sz="2400" dirty="0"/>
              <a:t>Kalman Filters or similar.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sz="2400" dirty="0"/>
              <a:t>Many more order reduction techniques to be explored!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800" b="1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3F1E1CD-7AFA-A445-14A4-F65372CC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, software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7066324-A91A-A3A7-0362-177B1EDEA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E8AE55-4F20-CB6B-AAE2-05D5038E2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24</a:t>
            </a:fld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40B7B7-FFB6-B5D1-B313-1B25071A1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684" y="1511655"/>
            <a:ext cx="6308316" cy="34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135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5"/>
            <a:ext cx="5938696" cy="4860951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Our target is now the </a:t>
            </a:r>
            <a:r>
              <a:rPr lang="en-US" sz="2400" b="1" dirty="0"/>
              <a:t>implementation on FPGA</a:t>
            </a:r>
            <a:r>
              <a:rPr lang="en-US" sz="2400" dirty="0"/>
              <a:t> (arriving in ~2 months), having a reduced order model run in real-time on online hardware.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Indeed, this model must follow real device → </a:t>
            </a:r>
            <a:r>
              <a:rPr lang="en-US" sz="2400" b="1" dirty="0"/>
              <a:t>model validation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In theory, possible to provide </a:t>
            </a:r>
            <a:r>
              <a:rPr lang="en-US" sz="2400" b="1" dirty="0"/>
              <a:t>closed-loop</a:t>
            </a:r>
            <a:r>
              <a:rPr lang="en-US" sz="2400" dirty="0"/>
              <a:t> control for Power Supply, but for a later stage.</a:t>
            </a:r>
          </a:p>
          <a:p>
            <a:pPr>
              <a:lnSpc>
                <a:spcPct val="100000"/>
              </a:lnSpc>
            </a:pPr>
            <a:endParaRPr lang="en-US" sz="2800" b="1" dirty="0"/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Validation</a:t>
            </a:r>
            <a:r>
              <a:rPr lang="it-IT" dirty="0"/>
              <a:t>, hardware</a:t>
            </a:r>
          </a:p>
        </p:txBody>
      </p:sp>
      <p:pic>
        <p:nvPicPr>
          <p:cNvPr id="8" name="Immagine 7" descr="Immagine che contiene schermata, Elementi grafici, Carattere, cerchio&#10;&#10;Descrizione generata automaticamente">
            <a:extLst>
              <a:ext uri="{FF2B5EF4-FFF2-40B4-BE49-F238E27FC236}">
                <a16:creationId xmlns:a16="http://schemas.microsoft.com/office/drawing/2014/main" id="{2FE64F1E-6E0E-42E4-E08B-6CF75F778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1169" y="1138840"/>
            <a:ext cx="1499191" cy="1499191"/>
          </a:xfrm>
          <a:prstGeom prst="rect">
            <a:avLst/>
          </a:prstGeom>
        </p:spPr>
      </p:pic>
      <p:pic>
        <p:nvPicPr>
          <p:cNvPr id="2052" name="Picture 4" descr="Computer power supply icon,logo illustration design template 22772105  Vector Art at Vecteezy">
            <a:extLst>
              <a:ext uri="{FF2B5EF4-FFF2-40B4-BE49-F238E27FC236}">
                <a16:creationId xmlns:a16="http://schemas.microsoft.com/office/drawing/2014/main" id="{34D36E8E-8A86-B78D-A554-B0EB93ED8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394" y="1059981"/>
            <a:ext cx="1656907" cy="165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CE16C19C-C9D8-A2A8-D599-7837D6CB9A25}"/>
              </a:ext>
            </a:extLst>
          </p:cNvPr>
          <p:cNvCxnSpPr>
            <a:cxnSpLocks/>
          </p:cNvCxnSpPr>
          <p:nvPr/>
        </p:nvCxnSpPr>
        <p:spPr>
          <a:xfrm rot="16200000" flipV="1">
            <a:off x="7685832" y="2877940"/>
            <a:ext cx="1407345" cy="629311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a gomito 23">
            <a:extLst>
              <a:ext uri="{FF2B5EF4-FFF2-40B4-BE49-F238E27FC236}">
                <a16:creationId xmlns:a16="http://schemas.microsoft.com/office/drawing/2014/main" id="{617D894E-2EF1-AA9E-4CC6-0786726DDE14}"/>
              </a:ext>
            </a:extLst>
          </p:cNvPr>
          <p:cNvCxnSpPr>
            <a:cxnSpLocks/>
          </p:cNvCxnSpPr>
          <p:nvPr/>
        </p:nvCxnSpPr>
        <p:spPr>
          <a:xfrm rot="16200000" flipH="1">
            <a:off x="8207154" y="2397144"/>
            <a:ext cx="1371098" cy="1209710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51910AB6-1162-B94F-39AF-9AF0DD68D7F6}"/>
              </a:ext>
            </a:extLst>
          </p:cNvPr>
          <p:cNvCxnSpPr>
            <a:cxnSpLocks/>
          </p:cNvCxnSpPr>
          <p:nvPr/>
        </p:nvCxnSpPr>
        <p:spPr>
          <a:xfrm flipH="1">
            <a:off x="8818240" y="1923700"/>
            <a:ext cx="1127868" cy="0"/>
          </a:xfrm>
          <a:prstGeom prst="straightConnector1">
            <a:avLst/>
          </a:prstGeom>
          <a:ln w="57150">
            <a:solidFill>
              <a:schemeClr val="accent3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D5E9FAC-681F-323A-2D99-1D29919DD559}"/>
              </a:ext>
            </a:extLst>
          </p:cNvPr>
          <p:cNvSpPr txBox="1"/>
          <p:nvPr/>
        </p:nvSpPr>
        <p:spPr>
          <a:xfrm rot="5400000">
            <a:off x="10320048" y="3384964"/>
            <a:ext cx="1671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Measurements</a:t>
            </a:r>
            <a:endParaRPr lang="it-IT" dirty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8D45417-BC4E-FF98-4B28-C886DF162808}"/>
              </a:ext>
            </a:extLst>
          </p:cNvPr>
          <p:cNvSpPr txBox="1"/>
          <p:nvPr/>
        </p:nvSpPr>
        <p:spPr>
          <a:xfrm>
            <a:off x="8683245" y="2585785"/>
            <a:ext cx="747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dirty="0">
                <a:solidFill>
                  <a:srgbClr val="F46100"/>
                </a:solidFill>
                <a:latin typeface="+mj-lt"/>
                <a:cs typeface="Arial" panose="020B0604020202020204" pitchFamily="34" charset="0"/>
              </a:rPr>
              <a:t>Input</a:t>
            </a: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04BF82CD-E220-A86E-E1AA-1F9F92A64045}"/>
              </a:ext>
            </a:extLst>
          </p:cNvPr>
          <p:cNvCxnSpPr>
            <a:cxnSpLocks/>
          </p:cNvCxnSpPr>
          <p:nvPr/>
        </p:nvCxnSpPr>
        <p:spPr>
          <a:xfrm>
            <a:off x="9589563" y="3001999"/>
            <a:ext cx="1191201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3699632B-9803-F1EB-BBB9-6207A08EE5E6}"/>
              </a:ext>
            </a:extLst>
          </p:cNvPr>
          <p:cNvSpPr txBox="1"/>
          <p:nvPr/>
        </p:nvSpPr>
        <p:spPr>
          <a:xfrm>
            <a:off x="9256393" y="1387267"/>
            <a:ext cx="362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3200" b="1" dirty="0">
                <a:solidFill>
                  <a:srgbClr val="82AC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C57140-6D6E-14CA-4D96-79BBA5ED6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AF06F58-12A9-8B6B-86DE-DEAA5E39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25</a:t>
            </a:fld>
            <a:endParaRPr lang="it-IT" dirty="0"/>
          </a:p>
        </p:txBody>
      </p:sp>
      <p:pic>
        <p:nvPicPr>
          <p:cNvPr id="14" name="Picture 13" descr="A close-up of a device&#10;&#10;AI-generated content may be incorrect.">
            <a:extLst>
              <a:ext uri="{FF2B5EF4-FFF2-40B4-BE49-F238E27FC236}">
                <a16:creationId xmlns:a16="http://schemas.microsoft.com/office/drawing/2014/main" id="{DE96233A-1474-EF5D-6FA5-E94F718F0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916" y="3471233"/>
            <a:ext cx="4137464" cy="2750903"/>
          </a:xfrm>
          <a:prstGeom prst="rect">
            <a:avLst/>
          </a:prstGeom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F68CDB91-2720-1C99-7AA6-05A3ED810AE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821200" y="3569463"/>
            <a:ext cx="3002271" cy="1297124"/>
          </a:xfrm>
          <a:prstGeom prst="bentConnector3">
            <a:avLst>
              <a:gd name="adj1" fmla="val -953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244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10056159" cy="4655229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800" dirty="0"/>
              <a:t>Advanced automation tools are promising wide-range solutions for the various problems still affecting HTS.</a:t>
            </a:r>
          </a:p>
          <a:p>
            <a:pPr>
              <a:lnSpc>
                <a:spcPct val="100000"/>
              </a:lnSpc>
            </a:pPr>
            <a:r>
              <a:rPr lang="en-GB" sz="2800" dirty="0"/>
              <a:t>The main obstacle to overcome in this pursuit is the availability of accurate models for real-time operations.</a:t>
            </a:r>
          </a:p>
          <a:p>
            <a:pPr>
              <a:lnSpc>
                <a:spcPct val="100000"/>
              </a:lnSpc>
            </a:pPr>
            <a:r>
              <a:rPr lang="en-GB" sz="2800" dirty="0"/>
              <a:t>Our WIP proposal is to rely on model-order reduction techniques, together with data-driven corrections, on the way to a digital twin</a:t>
            </a:r>
            <a:endParaRPr lang="en-US" sz="2800" dirty="0"/>
          </a:p>
          <a:p>
            <a:pPr marL="0" indent="0">
              <a:lnSpc>
                <a:spcPct val="100000"/>
              </a:lnSpc>
              <a:buNone/>
            </a:pPr>
            <a:endParaRPr lang="en-US" sz="2800" dirty="0"/>
          </a:p>
          <a:p>
            <a:pPr marL="0" indent="0" algn="ctr">
              <a:lnSpc>
                <a:spcPct val="100000"/>
              </a:lnSpc>
              <a:buNone/>
            </a:pPr>
            <a:r>
              <a:rPr lang="en-US" sz="3600" b="1" dirty="0"/>
              <a:t>Thanks for your attention! Questions? </a:t>
            </a:r>
            <a:endParaRPr lang="en-US" sz="3200" b="1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r>
              <a:rPr lang="it-IT" dirty="0"/>
              <a:t> and </a:t>
            </a:r>
            <a:r>
              <a:rPr lang="it-IT" dirty="0" err="1"/>
              <a:t>outlook</a:t>
            </a:r>
            <a:endParaRPr lang="it-IT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230A2B1-BA3C-87D7-B058-84EA7CF7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8C5B5D-8BA5-5429-4B26-258002BE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6411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5262-9B4C-B3BC-926A-A7FF40DE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63590BA-B3F7-FBF9-9DE1-9107B7E95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10056159" cy="4655229"/>
          </a:xfrm>
        </p:spPr>
        <p:txBody>
          <a:bodyPr anchor="t">
            <a:norm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S. Sorti, L. Balconi, G. Crespi, L. Rossi, C. Santini and M. Statera, "Enhanced Model for Non-Insulated HTS Coils," in </a:t>
            </a:r>
            <a:r>
              <a:rPr lang="en-GB" sz="1600" b="0" i="1" dirty="0">
                <a:solidFill>
                  <a:srgbClr val="333333"/>
                </a:solidFill>
                <a:effectLst/>
                <a:latin typeface="HelveticaNeue Regular"/>
              </a:rPr>
              <a:t>IEEE Transactions on Applied Superconductivity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, </a:t>
            </a:r>
            <a:r>
              <a:rPr lang="en-GB" sz="16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: 10.1109/TASC.2025.3546873.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S. Sorti, L. Balconi, L. Rossi, C. Santini and M. Statera, "Toward Real-Time Electromagnetic Simulations of HTS Non-Insulated Coils Through Proper Orthogonal Decomposition," in </a:t>
            </a:r>
            <a:r>
              <a:rPr lang="en-GB" sz="1600" b="0" i="1" dirty="0">
                <a:solidFill>
                  <a:srgbClr val="333333"/>
                </a:solidFill>
                <a:effectLst/>
                <a:latin typeface="HelveticaNeue Regular"/>
              </a:rPr>
              <a:t>IEEE Transactions on Applied Superconductivity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, vol. 35, no. 5, pp. 1-5, Aug. 2025, Art no. 4901505, </a:t>
            </a:r>
            <a:r>
              <a:rPr lang="en-GB" sz="16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: 10.1109/TASC.2025.3526741.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L. Balconi, E. De Matteis, L. Rossi, C. Santini, S. Sorti and M. Statera, "Nonlinear Optimal Control of No-Insulation and Controlled-Insulation HTS Coils and Magnets," in </a:t>
            </a:r>
            <a:r>
              <a:rPr lang="en-GB" sz="1600" b="0" i="1" dirty="0">
                <a:solidFill>
                  <a:srgbClr val="333333"/>
                </a:solidFill>
                <a:effectLst/>
                <a:latin typeface="HelveticaNeue Regular"/>
              </a:rPr>
              <a:t>IEEE Transactions on Applied Superconductivity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, vol. 34, no. 5, pp. 1-5, Aug. 2024, Art no. 4604405, </a:t>
            </a:r>
            <a:r>
              <a:rPr lang="en-GB" sz="1600" b="0" i="0" dirty="0" err="1">
                <a:solidFill>
                  <a:srgbClr val="333333"/>
                </a:solidFill>
                <a:effectLst/>
                <a:latin typeface="HelveticaNeue Regular"/>
              </a:rPr>
              <a:t>doi</a:t>
            </a:r>
            <a:r>
              <a:rPr lang="en-GB" sz="1600" b="0" i="0" dirty="0">
                <a:solidFill>
                  <a:srgbClr val="333333"/>
                </a:solidFill>
                <a:effectLst/>
                <a:latin typeface="HelveticaNeue Regular"/>
              </a:rPr>
              <a:t>: 10.1109/TASC.2024.3369009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S. Sorti, et al. "Data-driven </a:t>
            </a:r>
            <a:r>
              <a:rPr lang="en-GB" sz="16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of nonlinear materials in normal-conducting magnets."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Accelerators and Beams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25.5 (2022): 052401.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S. Sorti, et al. "Data-driven simulation of transient fields in air–coil magnets for accelerators." </a:t>
            </a:r>
            <a:r>
              <a:rPr lang="en-GB" sz="16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Nuclear Instruments and Methods in Physics Research Section A: Accelerators, Spectrometers, Detectors and Associated Equipment</a:t>
            </a:r>
            <a:r>
              <a:rPr lang="en-GB" sz="16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1011 (2021): 165571.</a:t>
            </a:r>
            <a:endParaRPr lang="en-US" sz="16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6E50DE4-9D73-E0D1-0C3D-4CC73A9CB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INFN MI, LASA Selected Bibliography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F121ECB-0E72-B093-1D67-94160137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960768-FC9B-B4D6-014D-77B3D1837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27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7040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452F-44B1-D00F-F62F-1DA520435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DFBA8A-5425-81DA-5A44-22A7A56A56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0892404" cy="4191000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Background and project-driven motivation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Reduced-models and data-driven models </a:t>
            </a:r>
            <a:br>
              <a:rPr lang="en-US" sz="3200" dirty="0"/>
            </a:br>
            <a:r>
              <a:rPr lang="en-US" dirty="0"/>
              <a:t>(resistive magnet examples)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Reduced-models for superconducting magnets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Ongoing activities and future outlooks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romanUcPeriod"/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03A5B80B-1E34-B094-587B-395FC4D33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1296AD4F-4838-9711-1DE2-444F5C9DB3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16B3F8A-21AF-5160-CA87-71210B45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1A10E5C-CABC-9891-AD57-CDDC50BC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280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A4CC0-6BD3-0197-664D-E55E0BE7F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6FBD13-F1D0-125C-6285-7AA8ADF0AD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0892404" cy="4191000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Background and project-driven motivation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and data-driven models </a:t>
            </a:r>
            <a:br>
              <a:rPr lang="en-US" sz="3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(resistive magnet examples)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for superconducting magnets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Ongoing activities and future outlooks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romanUcPeriod"/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03450AF-79BC-296A-049F-F5881DCB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272679D8-2F39-F484-DFFD-FEB7B3AC3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C5D4E61-E0A2-181F-A790-8AD3E6CD1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1C568BE-5419-B6D1-6666-970DDA650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5740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1086C-C964-75CF-B8B8-494297B69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74BB33C7-C309-E20B-D597-FEE1C85CD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355" b="1300"/>
          <a:stretch/>
        </p:blipFill>
        <p:spPr>
          <a:xfrm>
            <a:off x="9873204" y="986115"/>
            <a:ext cx="2194233" cy="1924806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379DA0A-7B4E-12B2-11DF-4C576A0C7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6"/>
            <a:ext cx="4865555" cy="3048770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Italian </a:t>
            </a:r>
            <a:r>
              <a:rPr lang="en-US" sz="2800" b="1" dirty="0"/>
              <a:t>PNRR-IRIS project </a:t>
            </a:r>
            <a:r>
              <a:rPr lang="en-US" sz="2800" dirty="0"/>
              <a:t>is building a Metal-Insulated, all-HTS, flat-racetracks dipole.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3 years project: 2023-2025, no time for “exotic” solutions.</a:t>
            </a: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F8755BC-EAE6-2E03-F602-E5C2FD6BD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Background and Project-Driven Motivation</a:t>
            </a:r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F4A42855-ACE9-95B3-F901-8DE34850A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68C0B2D6-641D-6547-058A-9ADB1CA2C7BE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The quest for HTS NI coils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72674D4-1504-E2B4-4D05-1CA645F3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48C586DB-23F2-3B0F-EF35-F38B73E0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5</a:t>
            </a:fld>
            <a:endParaRPr lang="it-IT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F4681-928E-9C8E-92DA-C6D9346C52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788" y="899988"/>
            <a:ext cx="5636158" cy="4872120"/>
          </a:xfrm>
          <a:prstGeom prst="rect">
            <a:avLst/>
          </a:prstGeom>
          <a:effectLst>
            <a:outerShdw blurRad="152400" dist="863600" dir="1440000" sx="92000" sy="92000" algn="l" rotWithShape="0">
              <a:prstClr val="black">
                <a:alpha val="15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4AC34D-B613-83DC-9231-F4C5BF4ED93A}"/>
              </a:ext>
            </a:extLst>
          </p:cNvPr>
          <p:cNvGrpSpPr/>
          <p:nvPr/>
        </p:nvGrpSpPr>
        <p:grpSpPr>
          <a:xfrm>
            <a:off x="7432147" y="5651922"/>
            <a:ext cx="4343824" cy="646331"/>
            <a:chOff x="10956098" y="3075135"/>
            <a:chExt cx="5824309" cy="866618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41328E6B-9D51-9F53-1941-CE03F59CC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105" y="3236283"/>
              <a:ext cx="1826302" cy="54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C9AB49-83DE-6E7A-F7B2-6216B6110AAC}"/>
                </a:ext>
              </a:extLst>
            </p:cNvPr>
            <p:cNvSpPr txBox="1"/>
            <p:nvPr/>
          </p:nvSpPr>
          <p:spPr>
            <a:xfrm>
              <a:off x="10956098" y="3075135"/>
              <a:ext cx="3753943" cy="866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Engineering Design </a:t>
              </a:r>
              <a:b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and Construction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CCE6635C-7C23-E81B-27D0-0B93420C87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5498661"/>
                  </p:ext>
                </p:extLst>
              </p:nvPr>
            </p:nvGraphicFramePr>
            <p:xfrm>
              <a:off x="892105" y="4141623"/>
              <a:ext cx="5097800" cy="1953998"/>
            </p:xfrm>
            <a:graphic>
              <a:graphicData uri="http://schemas.openxmlformats.org/drawingml/2006/table">
                <a:tbl>
                  <a:tblPr>
                    <a:tableStyleId>{3B4B98B0-60AC-42C2-AFA5-B58CD77FA1E5}</a:tableStyleId>
                  </a:tblPr>
                  <a:tblGrid>
                    <a:gridCol w="2720050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606139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771611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4992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Central field B0 (min. accept)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10 (8)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Free aperture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14:m>
                            <m:oMath xmlns:m="http://schemas.openxmlformats.org/officeDocument/2006/math">
                              <m:r>
                                <a:rPr lang="en-GB" sz="1600" kern="1200" noProof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∅</m:t>
                              </m:r>
                            </m:oMath>
                          </a14:m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70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4992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Good field region uniformity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±1.5%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Operating temperature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K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Critical current margin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&gt;20%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5208383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CCE6635C-7C23-E81B-27D0-0B93420C87A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65498661"/>
                  </p:ext>
                </p:extLst>
              </p:nvPr>
            </p:nvGraphicFramePr>
            <p:xfrm>
              <a:off x="892105" y="4141623"/>
              <a:ext cx="5097800" cy="1953998"/>
            </p:xfrm>
            <a:graphic>
              <a:graphicData uri="http://schemas.openxmlformats.org/drawingml/2006/table">
                <a:tbl>
                  <a:tblPr>
                    <a:tableStyleId>{3B4B98B0-60AC-42C2-AFA5-B58CD77FA1E5}</a:tableStyleId>
                  </a:tblPr>
                  <a:tblGrid>
                    <a:gridCol w="2720050">
                      <a:extLst>
                        <a:ext uri="{9D8B030D-6E8A-4147-A177-3AD203B41FA5}">
                          <a16:colId xmlns:a16="http://schemas.microsoft.com/office/drawing/2014/main" val="113922037"/>
                        </a:ext>
                      </a:extLst>
                    </a:gridCol>
                    <a:gridCol w="606139">
                      <a:extLst>
                        <a:ext uri="{9D8B030D-6E8A-4147-A177-3AD203B41FA5}">
                          <a16:colId xmlns:a16="http://schemas.microsoft.com/office/drawing/2014/main" val="1490116165"/>
                        </a:ext>
                      </a:extLst>
                    </a:gridCol>
                    <a:gridCol w="1771611">
                      <a:extLst>
                        <a:ext uri="{9D8B030D-6E8A-4147-A177-3AD203B41FA5}">
                          <a16:colId xmlns:a16="http://schemas.microsoft.com/office/drawing/2014/main" val="198259223"/>
                        </a:ext>
                      </a:extLst>
                    </a:gridCol>
                  </a:tblGrid>
                  <a:tr h="4992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Central field B0 (min. accept)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10 (8)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684971173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Free aperture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mm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5234" marR="5234" marT="5234" marB="0" anchor="ctr">
                        <a:blipFill>
                          <a:blip r:embed="rId7"/>
                          <a:stretch>
                            <a:fillRect l="-187629" t="-159615" r="-344" b="-3865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0920697"/>
                      </a:ext>
                    </a:extLst>
                  </a:tr>
                  <a:tr h="499228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Good field region uniformity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±1.5%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534289640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Operating temperature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K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2734506"/>
                      </a:ext>
                    </a:extLst>
                  </a:tr>
                  <a:tr h="318514"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b="1" kern="1200" noProof="0" dirty="0">
                              <a:solidFill>
                                <a:schemeClr val="tx1"/>
                              </a:solidFill>
                            </a:rPr>
                            <a:t>Critical current margin</a:t>
                          </a:r>
                          <a:endParaRPr lang="en-GB" sz="1600" b="1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N/A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fontAlgn="ctr" latinLnBrk="0" hangingPunct="1"/>
                          <a:r>
                            <a:rPr lang="en-GB" sz="1600" kern="1200" noProof="0" dirty="0">
                              <a:solidFill>
                                <a:schemeClr val="tx1"/>
                              </a:solidFill>
                            </a:rPr>
                            <a:t>&gt;20%</a:t>
                          </a:r>
                          <a:endParaRPr lang="en-GB" sz="1600" kern="1200" noProof="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234" marR="5234" marT="5234" marB="0" anchor="ctr"/>
                    </a:tc>
                    <a:extLst>
                      <a:ext uri="{0D108BD9-81ED-4DB2-BD59-A6C34878D82A}">
                        <a16:rowId xmlns:a16="http://schemas.microsoft.com/office/drawing/2014/main" val="152083833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3333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1FA8F-6F87-69B6-B2A7-3AAE81E4F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36079F58-0C32-B8D4-4F85-48DB9BB01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355" b="1300"/>
          <a:stretch/>
        </p:blipFill>
        <p:spPr>
          <a:xfrm>
            <a:off x="9873204" y="986115"/>
            <a:ext cx="2194233" cy="1924806"/>
          </a:xfrm>
          <a:prstGeom prst="rect">
            <a:avLst/>
          </a:prstGeo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FA64F5-CC4E-BA89-BDAA-CE5E4779E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5719279" cy="415211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A lot of work from an expert consultant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quench protection</a:t>
            </a:r>
            <a:r>
              <a:rPr lang="en-US" sz="2400" dirty="0"/>
              <a:t>. Strong points, after more than 1 year:</a:t>
            </a:r>
          </a:p>
          <a:p>
            <a:pPr marL="1074420" lvl="1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2400" dirty="0"/>
              <a:t>Magnet too big to be self- </a:t>
            </a:r>
            <a:br>
              <a:rPr lang="en-US" sz="2400" dirty="0"/>
            </a:br>
            <a:r>
              <a:rPr lang="en-US" sz="2400" dirty="0"/>
              <a:t>or classically- protected</a:t>
            </a:r>
          </a:p>
          <a:p>
            <a:pPr marL="1074420" lvl="1" indent="-571500">
              <a:lnSpc>
                <a:spcPct val="100000"/>
              </a:lnSpc>
              <a:buFont typeface="+mj-lt"/>
              <a:buAutoNum type="romanUcPeriod"/>
            </a:pPr>
            <a:r>
              <a:rPr lang="en-US" sz="2400" dirty="0"/>
              <a:t>Very hard to quench (E&gt;50 J)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Shift to </a:t>
            </a:r>
            <a:r>
              <a:rPr lang="en-US" sz="2400" b="1" dirty="0"/>
              <a:t>no quench </a:t>
            </a:r>
            <a:r>
              <a:rPr lang="en-US" sz="2400" dirty="0"/>
              <a:t>paradigm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22F46C2-8024-F957-AC44-FA43836E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Background and Project-Driven Motivation</a:t>
            </a:r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E824C758-B4F8-FDE3-8700-4234D58D3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BC0E5CD7-6BCE-A70C-8907-454E064FD2BB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The quest for protecting HTS NI coils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FE3B5AD-8311-0C5C-82ED-5DFEC6691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16E02A9-3431-51BA-9E07-8E6C9A6A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6</a:t>
            </a:fld>
            <a:endParaRPr lang="it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ABB912-918D-D3BB-D324-A36249AB5F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9" t="303" r="-1"/>
          <a:stretch/>
        </p:blipFill>
        <p:spPr>
          <a:xfrm>
            <a:off x="8349421" y="3593926"/>
            <a:ext cx="2350930" cy="3057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24DE961-E096-9E9A-7CE3-AE95D24CB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908" y="2135151"/>
            <a:ext cx="2160627" cy="3057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AF8180-6FF6-9788-B610-3D528F50A6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8837"/>
          <a:stretch/>
        </p:blipFill>
        <p:spPr>
          <a:xfrm>
            <a:off x="7576696" y="1082518"/>
            <a:ext cx="2363027" cy="3048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827B51-0738-D97B-E1C8-4C79EE19A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6927" y="3264074"/>
            <a:ext cx="2345740" cy="30571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F59443-AD75-13C6-7655-CA4DC7C4B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4853" y="2922121"/>
            <a:ext cx="2104479" cy="27416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A6B5831-52B7-6217-57CC-B92F69F1CAE3}"/>
              </a:ext>
            </a:extLst>
          </p:cNvPr>
          <p:cNvGrpSpPr/>
          <p:nvPr/>
        </p:nvGrpSpPr>
        <p:grpSpPr>
          <a:xfrm>
            <a:off x="872478" y="5122519"/>
            <a:ext cx="3321935" cy="1116519"/>
            <a:chOff x="335665" y="5355997"/>
            <a:chExt cx="3321935" cy="1116519"/>
          </a:xfrm>
        </p:grpSpPr>
        <p:pic>
          <p:nvPicPr>
            <p:cNvPr id="2050" name="Picture 2" descr="Little Beast Engineering logo.">
              <a:extLst>
                <a:ext uri="{FF2B5EF4-FFF2-40B4-BE49-F238E27FC236}">
                  <a16:creationId xmlns:a16="http://schemas.microsoft.com/office/drawing/2014/main" id="{A6BB8F05-E94E-1B32-882A-A51408C03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1390" y="5355997"/>
              <a:ext cx="1726210" cy="111651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F08404-3E52-B615-571D-99DCFBC98B59}"/>
                </a:ext>
              </a:extLst>
            </p:cNvPr>
            <p:cNvSpPr txBox="1"/>
            <p:nvPr/>
          </p:nvSpPr>
          <p:spPr>
            <a:xfrm>
              <a:off x="335665" y="5620801"/>
              <a:ext cx="1940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Consultancy for </a:t>
              </a:r>
              <a:b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</a:br>
              <a:r>
                <a:rPr kumimoji="0" lang="en-GB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Quench Protection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9061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8455A8-F007-45B9-BB64-6AC4C2124B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6794799" cy="439290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For this purpose, the magnet is having a </a:t>
            </a:r>
            <a:r>
              <a:rPr lang="en-US" sz="2400" b="1" dirty="0"/>
              <a:t>closed loop control in power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Online empirical algorithm (ASG knowhow)</a:t>
            </a:r>
            <a:br>
              <a:rPr lang="en-US" sz="2400" dirty="0"/>
            </a:br>
            <a:r>
              <a:rPr lang="en-US" sz="2400" dirty="0"/>
              <a:t>for </a:t>
            </a:r>
            <a:r>
              <a:rPr lang="en-US" sz="2400" b="1" dirty="0"/>
              <a:t>power estimation</a:t>
            </a:r>
            <a:r>
              <a:rPr lang="en-US" sz="2400" dirty="0"/>
              <a:t>: stop ramping or reduce current if P&gt;P</a:t>
            </a:r>
            <a:r>
              <a:rPr lang="en-US" sz="2400" baseline="-25000" dirty="0"/>
              <a:t>lim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Still, sub-optimal solution: </a:t>
            </a:r>
          </a:p>
          <a:p>
            <a:pPr marL="101727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Integral quantity </a:t>
            </a:r>
            <a:r>
              <a:rPr lang="en-US" dirty="0"/>
              <a:t>(= works for major issues)</a:t>
            </a:r>
          </a:p>
          <a:p>
            <a:pPr marL="101727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US" sz="2400" dirty="0"/>
              <a:t>Unquantified accuracy </a:t>
            </a:r>
            <a:r>
              <a:rPr lang="en-US" dirty="0"/>
              <a:t>(=algorithm not </a:t>
            </a:r>
            <a:br>
              <a:rPr lang="en-US" dirty="0"/>
            </a:br>
            <a:r>
              <a:rPr lang="en-US" dirty="0"/>
              <a:t>knowing physics)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82626A5-8968-4430-9FE1-53359B951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Background and Project-Driven Motivation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CBDEB045-F9B7-D85C-8B27-D344963C4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79967A3-5197-EB86-AA4C-FAD6DA312757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The embryonal work 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77F6E2B-7F40-F753-2AE4-0338D3BEA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C31528B-E89B-2EA4-3A12-80265799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7</a:t>
            </a:fld>
            <a:endParaRPr lang="it-IT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A6428BB-2B91-F261-1A91-7D25801F8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268" y="1123406"/>
            <a:ext cx="3686392" cy="52329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F27DE3D-A2FE-8581-D5AF-81470C6AED82}"/>
              </a:ext>
            </a:extLst>
          </p:cNvPr>
          <p:cNvCxnSpPr>
            <a:cxnSpLocks/>
          </p:cNvCxnSpPr>
          <p:nvPr/>
        </p:nvCxnSpPr>
        <p:spPr>
          <a:xfrm flipH="1">
            <a:off x="3643344" y="5053911"/>
            <a:ext cx="4100027" cy="0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FCBA947-8D60-DE50-4432-CA2BAE353872}"/>
              </a:ext>
            </a:extLst>
          </p:cNvPr>
          <p:cNvSpPr txBox="1"/>
          <p:nvPr/>
        </p:nvSpPr>
        <p:spPr>
          <a:xfrm>
            <a:off x="4034999" y="5053911"/>
            <a:ext cx="3323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i="1" noProof="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simulations are too heavy to run in the algorithm!</a:t>
            </a:r>
          </a:p>
        </p:txBody>
      </p:sp>
    </p:spTree>
    <p:extLst>
      <p:ext uri="{BB962C8B-B14F-4D97-AF65-F5344CB8AC3E}">
        <p14:creationId xmlns:p14="http://schemas.microsoft.com/office/powerpoint/2010/main" val="1430808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BA50D-8A4C-BA2C-508F-FB2D3DE3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0EFBB3-87F8-83C5-8C14-027FCE5E23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1" y="1511655"/>
            <a:ext cx="6794799" cy="4392906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The desired solution would be a robust description of the </a:t>
            </a:r>
            <a:r>
              <a:rPr lang="en-US" sz="2800" b="1" dirty="0"/>
              <a:t>whole system</a:t>
            </a:r>
            <a:r>
              <a:rPr lang="en-US" sz="28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Ideally able to infer the non-measured quantities by an optimal combination of a </a:t>
            </a:r>
            <a:r>
              <a:rPr lang="en-US" sz="2800" b="1" dirty="0"/>
              <a:t>physical model and data </a:t>
            </a:r>
            <a:r>
              <a:rPr lang="en-US" sz="2800" dirty="0"/>
              <a:t>(Kalman Filter).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Furthermore, this digital object should follow the real device through the entire </a:t>
            </a:r>
            <a:br>
              <a:rPr lang="en-US" sz="2800" dirty="0"/>
            </a:br>
            <a:r>
              <a:rPr lang="en-US" sz="2800" dirty="0"/>
              <a:t>operative life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digital twin</a:t>
            </a:r>
            <a:endParaRPr lang="en-US" sz="2000" b="1" dirty="0"/>
          </a:p>
          <a:p>
            <a:pPr>
              <a:lnSpc>
                <a:spcPct val="100000"/>
              </a:lnSpc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19D2552-2345-9FAA-725F-F5D84B84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Background and Project-Driven Motivation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708402BB-E1C1-CF5E-EB89-CC1C4105D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E53B12A-E456-42E8-B628-2D80A53982F4}"/>
              </a:ext>
            </a:extLst>
          </p:cNvPr>
          <p:cNvSpPr txBox="1"/>
          <p:nvPr/>
        </p:nvSpPr>
        <p:spPr>
          <a:xfrm>
            <a:off x="713442" y="762380"/>
            <a:ext cx="6094324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</a:pPr>
            <a:r>
              <a:rPr lang="en-US" sz="2800" spc="-60" dirty="0">
                <a:solidFill>
                  <a:schemeClr val="accent1"/>
                </a:solidFill>
                <a:latin typeface="Franklin Gothic Book" panose="020B0503020102020204" pitchFamily="34" charset="0"/>
                <a:ea typeface="+mj-ea"/>
                <a:cs typeface="+mj-cs"/>
              </a:rPr>
              <a:t>The desired work </a:t>
            </a:r>
            <a:endParaRPr lang="en-GB" sz="2800" spc="-60" dirty="0">
              <a:solidFill>
                <a:schemeClr val="accent1"/>
              </a:solidFill>
              <a:latin typeface="Franklin Gothic Book" panose="020B0503020102020204" pitchFamily="34" charset="0"/>
              <a:ea typeface="+mj-ea"/>
              <a:cs typeface="+mj-cs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476FF42-4B6E-D648-A3C7-BFDC2B056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EECDF2-BB30-34ED-A9EE-B9E4536C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8</a:t>
            </a:fld>
            <a:endParaRPr lang="it-IT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D04F616-119A-61CA-F5BF-87BDC56D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42" y="4238002"/>
            <a:ext cx="4744694" cy="226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0">
            <a:extLst>
              <a:ext uri="{FF2B5EF4-FFF2-40B4-BE49-F238E27FC236}">
                <a16:creationId xmlns:a16="http://schemas.microsoft.com/office/drawing/2014/main" id="{3243A0B2-B9EA-1C62-4F1D-FB69FE556E4D}"/>
              </a:ext>
            </a:extLst>
          </p:cNvPr>
          <p:cNvSpPr txBox="1"/>
          <p:nvPr/>
        </p:nvSpPr>
        <p:spPr>
          <a:xfrm>
            <a:off x="4625369" y="5635418"/>
            <a:ext cx="2496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 err="1">
                <a:solidFill>
                  <a:schemeClr val="tx2">
                    <a:lumMod val="75000"/>
                  </a:schemeClr>
                </a:solidFill>
              </a:rPr>
              <a:t>Reprinted</a:t>
            </a:r>
            <a:r>
              <a:rPr lang="it-IT" sz="1600" i="1" dirty="0">
                <a:solidFill>
                  <a:schemeClr val="tx2">
                    <a:lumMod val="75000"/>
                  </a:schemeClr>
                </a:solidFill>
              </a:rPr>
              <a:t> from Banerjee, Bonny, et al. "Digital Twin: A Quick </a:t>
            </a:r>
            <a:r>
              <a:rPr lang="it-IT" sz="1600" i="1" dirty="0" err="1">
                <a:solidFill>
                  <a:schemeClr val="tx2">
                    <a:lumMod val="75000"/>
                  </a:schemeClr>
                </a:solidFill>
              </a:rPr>
              <a:t>Overview</a:t>
            </a:r>
            <a:r>
              <a:rPr lang="it-IT" sz="1600" i="1" dirty="0">
                <a:solidFill>
                  <a:schemeClr val="tx2">
                    <a:lumMod val="75000"/>
                  </a:schemeClr>
                </a:solidFill>
              </a:rPr>
              <a:t>."</a:t>
            </a:r>
          </a:p>
        </p:txBody>
      </p:sp>
      <p:pic>
        <p:nvPicPr>
          <p:cNvPr id="17" name="Picture 16" descr="A cartoon characters holding a video game&#10;&#10;AI-generated content may be incorrect.">
            <a:extLst>
              <a:ext uri="{FF2B5EF4-FFF2-40B4-BE49-F238E27FC236}">
                <a16:creationId xmlns:a16="http://schemas.microsoft.com/office/drawing/2014/main" id="{E703D381-851F-7CF8-17D7-2C62C7CD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357" y="1381365"/>
            <a:ext cx="3872081" cy="243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4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C1AC9-18AE-395A-8BB9-7AC30FE7E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6EB921B-59E0-BD8E-E5CF-8B37D0208B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3442" y="1511656"/>
            <a:ext cx="10892404" cy="4191000"/>
          </a:xfrm>
        </p:spPr>
        <p:txBody>
          <a:bodyPr anchor="t"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Background and project-driven motivation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/>
              <a:t>Reduced-models and data-driven models </a:t>
            </a:r>
            <a:br>
              <a:rPr lang="en-US" sz="3200" dirty="0"/>
            </a:br>
            <a:r>
              <a:rPr lang="en-US" dirty="0"/>
              <a:t>(+ resistive magnet examples)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Reduced-models for superconducting magnets</a:t>
            </a:r>
          </a:p>
          <a:p>
            <a:pPr marL="571500" indent="-5715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romanUcPeriod"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Ongoing activities and future outlooks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buFont typeface="+mj-lt"/>
              <a:buAutoNum type="romanUcPeriod"/>
            </a:pPr>
            <a:endParaRPr lang="en-US" sz="2400" dirty="0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36D1B3C-1C2B-67C0-83F6-A854AB22D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  <a:endParaRPr lang="it-IT" dirty="0"/>
          </a:p>
        </p:txBody>
      </p:sp>
      <p:pic>
        <p:nvPicPr>
          <p:cNvPr id="6" name="Picture 2" descr="Graphics at the University of Milan “La Statale” – EG Italian Chapter">
            <a:extLst>
              <a:ext uri="{FF2B5EF4-FFF2-40B4-BE49-F238E27FC236}">
                <a16:creationId xmlns:a16="http://schemas.microsoft.com/office/drawing/2014/main" id="{93E9227E-0462-1868-91D4-D3601CE4D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7" r="21861"/>
          <a:stretch/>
        </p:blipFill>
        <p:spPr bwMode="auto">
          <a:xfrm>
            <a:off x="9987636" y="341659"/>
            <a:ext cx="716344" cy="64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C69DAFE-4A09-6D2F-C515-71B37208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S.Sorti</a:t>
            </a:r>
            <a:r>
              <a:rPr lang="en-US" dirty="0"/>
              <a:t> - </a:t>
            </a:r>
            <a:r>
              <a:rPr lang="en-GB" dirty="0"/>
              <a:t>Reduced order models toward real time computation for HTS magnets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9516788-2883-FEA6-26DD-25688C42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D798-1883-974D-96D0-4E82B243DEDE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699064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4.7131"/>
  <p:tag name="ORIGINALWIDTH" val="3867.266"/>
  <p:tag name="LATEXADDIN" val="\documentclass{article}&#10;\usepackage{amsmath}&#10;\pagestyle{empty}&#10;\usepackage{mathrsfs}&#10;\usepackage{amsmath}&#10;\usepackage{mathtools}&#10;\usepackage{amsfonts}&#10;\usepackage{array}&#10;\usepackage{color}&#10;\begin{document}&#10;\begin{equation*}&#10; \eta (\boldsymbol{B}_{e}(\boldsymbol{r}, t),\boldsymbol{J}, T)\cdot \boldsymbol{J}(\boldsymbol{r}, t) +\frac{\mu_{0}}{4 \pi}\int_{\mathscr{V}} \frac{1}{\left|\boldsymbol{r}-\boldsymbol{r}^{\prime}\right|}  \cdot \frac{\partial \boldsymbol{J}\left(\boldsymbol{r}^{\prime}, t\right)}{\partial t} \text{d} \text{V}^{\prime}&#10;=-\frac{\partial \boldsymbol{A}_{e}(\boldsymbol{r}, t)}{\partial t}  \label{eq:conductor}&#10;\end{equation*}&#10;\end{document}"/>
  <p:tag name="IGUANATEXSIZE" val="20"/>
  <p:tag name="IGUANATEXCURSOR" val="61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756.281"/>
  <p:tag name="LATEXADDIN" val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/>
  <p:tag name="IGUANATEXSIZE" val="20"/>
  <p:tag name="IGUANATEXCURSOR" val="2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756.281"/>
  <p:tag name="LATEXADDIN" val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/>
  <p:tag name="IGUANATEXSIZE" val="20"/>
  <p:tag name="IGUANATEXCURSOR" val="2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4.7169"/>
  <p:tag name="ORIGINALWIDTH" val="1756.281"/>
  <p:tag name="LATEXADDIN" val="\documentclass{article}&#10;\usepackage{amsmath}&#10;\pagestyle{empty}&#10;\begin{document}&#10;&#10;\begin{equation*}&#10;[M] \frac{\text{d} \boldsymbol{I}(t)}{\text{d}t}&#10;+ [R(\boldsymbol{I}(t))] \boldsymbol{I}(t)&#10;= \boldsymbol{U}(t)&#10;\end{equation*}&#10;&#10;&#10;\end{document}"/>
  <p:tag name="IGUANATEXSIZE" val="20"/>
  <p:tag name="IGUANATEXCURSOR" val="210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Cornice">
  <a:themeElements>
    <a:clrScheme name="COLORI INFN 1">
      <a:dk1>
        <a:srgbClr val="000000"/>
      </a:dk1>
      <a:lt1>
        <a:srgbClr val="FFFFFF"/>
      </a:lt1>
      <a:dk2>
        <a:srgbClr val="273551"/>
      </a:dk2>
      <a:lt2>
        <a:srgbClr val="E9E9E9"/>
      </a:lt2>
      <a:accent1>
        <a:srgbClr val="3284A4"/>
      </a:accent1>
      <a:accent2>
        <a:srgbClr val="F46100"/>
      </a:accent2>
      <a:accent3>
        <a:srgbClr val="82ACC6"/>
      </a:accent3>
      <a:accent4>
        <a:srgbClr val="FF2600"/>
      </a:accent4>
      <a:accent5>
        <a:srgbClr val="36C695"/>
      </a:accent5>
      <a:accent6>
        <a:srgbClr val="D5393D"/>
      </a:accent6>
      <a:hlink>
        <a:srgbClr val="B5B581"/>
      </a:hlink>
      <a:folHlink>
        <a:srgbClr val="7C7B58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nic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zione standard23" id="{E42BDCAE-85FE-704E-AE37-D2DDF47C09FC}" vid="{0E677682-999B-404C-9EFE-01FC36AE42E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Cornice</Template>
  <TotalTime>15007</TotalTime>
  <Words>2199</Words>
  <Application>Microsoft Office PowerPoint</Application>
  <PresentationFormat>Widescreen</PresentationFormat>
  <Paragraphs>260</Paragraphs>
  <Slides>27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Cornice</vt:lpstr>
      <vt:lpstr>Reduced Order Models Toward Real Time Computation for HTS Magnets</vt:lpstr>
      <vt:lpstr>Baseline Motivation</vt:lpstr>
      <vt:lpstr>Outline</vt:lpstr>
      <vt:lpstr>Outline</vt:lpstr>
      <vt:lpstr>Background and Project-Driven Motivation</vt:lpstr>
      <vt:lpstr>Background and Project-Driven Motivation</vt:lpstr>
      <vt:lpstr>Background and Project-Driven Motivation</vt:lpstr>
      <vt:lpstr>Background and Project-Driven Motivation</vt:lpstr>
      <vt:lpstr>Outline</vt:lpstr>
      <vt:lpstr>Volume Integral Formulation 1/3</vt:lpstr>
      <vt:lpstr>Volume Integral Formulation 2/3</vt:lpstr>
      <vt:lpstr>Volume Integral Formulation 3/3</vt:lpstr>
      <vt:lpstr>Reduced-order models</vt:lpstr>
      <vt:lpstr>Reduced-order models</vt:lpstr>
      <vt:lpstr>Data-driven models</vt:lpstr>
      <vt:lpstr>Outline</vt:lpstr>
      <vt:lpstr>Simulation and model-order reduction</vt:lpstr>
      <vt:lpstr>Simulation and model-order reduction</vt:lpstr>
      <vt:lpstr>Simulation and model-order reduction</vt:lpstr>
      <vt:lpstr>Simulation and model-order reduction</vt:lpstr>
      <vt:lpstr>Application Example: Optimal Control</vt:lpstr>
      <vt:lpstr>Outline</vt:lpstr>
      <vt:lpstr>Improvements, software</vt:lpstr>
      <vt:lpstr>Experimental validation, software</vt:lpstr>
      <vt:lpstr>Experimental Validation, hardware</vt:lpstr>
      <vt:lpstr>Conclusion and outlook</vt:lpstr>
      <vt:lpstr>INFN MI, LASA Selected 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Francesca Cuicchio</dc:creator>
  <cp:lastModifiedBy>Stefano Sorti</cp:lastModifiedBy>
  <cp:revision>265</cp:revision>
  <dcterms:created xsi:type="dcterms:W3CDTF">2021-01-25T12:14:57Z</dcterms:created>
  <dcterms:modified xsi:type="dcterms:W3CDTF">2025-03-19T04:00:10Z</dcterms:modified>
</cp:coreProperties>
</file>