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858" r:id="rId4"/>
    <p:sldId id="2859" r:id="rId5"/>
    <p:sldId id="2860" r:id="rId6"/>
    <p:sldId id="2861" r:id="rId7"/>
    <p:sldId id="28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75D86-019D-46EA-8877-B45A61190F61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6975D-D1F5-40FF-B6BA-DBE9E9CD9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1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C8DC5-B262-5C1F-15A1-621073997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B9ADF-D2D8-D76E-B623-F9D96D2EB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AB544-2518-6ED1-2F0D-EE040CE4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F4300-A90C-E4A2-3A8E-F29915C1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8C00E-3613-B9F5-FDC2-25CEE8F91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A95D-60CB-4377-AB7C-8F718B1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6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3BA6-F24A-45D8-0A11-52AAC0AD7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A3B9B-B35E-706E-B7C2-6C9774F2A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29361-775D-C3BA-2F5E-407495A9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F639D-359B-8F6B-9B9A-DB2F85F8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01C8D-DD19-127E-C225-45A0C1B0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A95D-60CB-4377-AB7C-8F718B1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9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4B7D1D-D932-F81C-2B16-EBDFF7D07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C715E-2276-85E5-4478-A869E6355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B7226-49DC-CE37-9493-DF2646759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B3DC5-5A15-74E1-A787-A6E14557E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76E21-077D-9646-FA51-73EAB959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A95D-60CB-4377-AB7C-8F718B1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0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0699-FDCE-1346-807E-E3F608B9F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43E8A-AA2E-0C4C-813C-17ABF162C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6D0780-77A5-8FF7-35D0-0879B752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79476"/>
            <a:ext cx="2743200" cy="278524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March 18, 2025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A30AB3C-0A29-B667-2823-579401EE5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3007" y="6579476"/>
            <a:ext cx="4133194" cy="26560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Zhengwei Xue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D93171-4F65-C748-C640-F31C23A3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9476"/>
            <a:ext cx="2743200" cy="278524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5D146B9-B2FB-2A44-961F-0DC0BE25A4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15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8EFF-B5C9-D040-A74B-D25302D8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3246"/>
            <a:ext cx="12192000" cy="688646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01F20-6B0C-1345-8E4B-84637EC6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5400"/>
            <a:ext cx="12192000" cy="5904076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9F46D-59AE-CE4E-B79F-581C896B1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79476"/>
            <a:ext cx="2743200" cy="278524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March 18,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7862A-769F-D54D-A684-AE227EA9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3007" y="6579476"/>
            <a:ext cx="4133194" cy="26560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Zhengwei Xue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91A18-D0E1-E149-A010-B338B9C9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79476"/>
            <a:ext cx="2743200" cy="278524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5D146B9-B2FB-2A44-961F-0DC0BE25A4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77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CAB5C-4666-BE40-B002-54C9A1EF6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F2EE7-B79A-8741-93D6-5CAD78703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05086-0E19-194A-9EA6-18ADFE00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7C30E-2655-1340-B60B-DB979AD1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B0DA7-79FD-8F48-B6A0-C062C795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52B9-8CD7-4A41-97B3-8696FBCD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94833-461A-EC4D-A43E-51925C49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06CBE-5658-F64B-9684-87DB42586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1F027-FE76-9041-865B-31CBCCBFB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AC4D-1B87-0544-947E-181185C0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6AE01-D77C-0E4E-AA5D-C9CFF595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50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D486-E9CA-D848-B1DE-18675952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B0151-6831-834F-AE89-F7C0D3F2F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881AB-621C-624A-8B89-5076AD17D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C98EB-01EE-4E41-A1C6-5C43EEB02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CC2748-68D4-D445-8CE0-0C84DEDEA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8A434-7E45-CE4A-8E94-9B7234BE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A63A68-556C-7347-BDF7-CDB8A0EE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90D18-F457-A143-8D30-72A7EA01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8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CEF01-F48B-3049-B901-31F03869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D3EE1-F74E-8E44-8564-C00AA5AE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AB8CB-951F-6845-90F4-48D8710F4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5F1A1-410B-8144-ABE8-372821A4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11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CAC74E-9092-2243-AED5-F7829FCA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9AE057-02C8-7143-9185-0AD987E7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5C0B2-D249-AC47-B2C7-1C5F2419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77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1D20-607E-2F41-9373-10A5C8B51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9F16-6719-1647-B377-53ACE24FE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A3C48-5C5C-E042-AA73-64CAB0418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0EA18-9E29-B348-9EAC-FD53CCEE6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5D5CF-470F-0B4E-8045-66FCFAAB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CED24-8CC6-984A-9F45-97CA81F3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4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61DC1-615B-4022-24F9-20094EA5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FC20-584C-4B9E-1FAA-3D092BAA3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94229-D033-2D30-18C2-3B4F760E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85923-61D9-13AF-C5E4-5FC60322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415E6-20C6-A9C0-5EBF-8E32BE08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A95D-60CB-4377-AB7C-8F718B1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43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90E8-44EE-7F4A-BBC7-9589F58E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1FBC6E-1B0E-F64D-AE81-D68B76E65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04638-8716-4B4B-8CC5-C83C71B2C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50686-807C-2F4E-8064-48643DA7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D0AC3-6364-1C42-9292-B76664AD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2DEED-275C-BE4D-9DD9-9DC0D37B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67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72BE8-7884-DE45-A3AF-64C8CCD8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C70F6-9AE0-0C43-B8A2-FA5E7441F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967C8-3CDD-184F-B546-F6007141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2CE58-9733-3041-9D95-791A73B9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57AD5-BCBE-354A-A005-4A5E964F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54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F6395F-C4F7-5B4C-BF02-C155CD4AA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5E06E-2AED-B94F-89C6-4887B739A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9D7B7-F237-994C-9256-0ED5EE42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7D33A-730A-BC43-88E1-CF03AB56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B8D4D-3F1A-2047-9CEE-16CE20F6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7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8695E-CC17-BFD4-DE79-2212013B0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3FA97-98CF-A4AA-06C0-273BBFF92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A3E9-13BE-68EC-CC15-D566B7FC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C76F1-3F18-5C5F-B19F-1BE3ED42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4E08B-0B9B-6ECA-9F9B-AED57F48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A95D-60CB-4377-AB7C-8F718B1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6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42E0-43AC-7400-3E74-6313DB47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9D4D8-7B92-1230-E3A2-442533075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27FAA-FED3-D146-F515-E9F85CA7B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DD62F-7090-5621-A3CA-203620AC1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84D00-268F-E0BC-DCE6-E7BE86EF0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BAAD3-41D9-E5DB-95AF-ED9D5091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A95D-60CB-4377-AB7C-8F718B1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8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EBA4-77F6-6A28-7C10-9F0ED509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0E1DE-2C56-2DB5-31DE-6A790F32E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CE9B0-FA96-459A-F2CE-0A2B605F6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39AA1-B597-580F-C46F-C55CF09D3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58BAE-E6C3-0676-3B38-18C6F59D6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C5CEC-D45F-8293-1B20-AC5CBFF4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D48EE-0A96-9ADE-7F28-2555AF41A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BABE8C-413A-B503-0AF6-E0C5BB0A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A95D-60CB-4377-AB7C-8F718B1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1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783B7-F041-0C28-0EC0-FD4F65553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0384C-A864-2901-3DEF-9CAEFDEC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A3175-821A-9828-04D4-8001FFF9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4441B-6916-5374-A015-9EA3EA1A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A95D-60CB-4377-AB7C-8F718B1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8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B1409-23FD-756B-3F2E-2D81224AF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A1724-AAEB-671D-09EA-EB299385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B5876-40A8-8CDA-D844-9ACDDF6C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A95D-60CB-4377-AB7C-8F718B1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7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C36A-E3EB-879B-3DD8-3F2D78C4B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389C-698B-C115-6456-D85CDBB70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3DA0A-4BE3-D8CD-FE81-F04AB43A6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462C2-CF0B-3C2C-CB28-2A9AE9C0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9E5F2-E31D-435A-83FF-0FADBD0C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0B614-A725-DBD4-6BC8-1AD42E38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A95D-60CB-4377-AB7C-8F718B1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2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C7A2-E805-EF81-E744-60B4CB57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D1E5AC-505B-DFF4-84DF-7AB3D710A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F8620-F56F-9F07-3722-A0AFBD71C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C07E2-D21A-11E7-E558-06626A5AD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3A837-9143-AB30-8E5E-643AA248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664DC-BC3B-F718-466C-C45B2E1C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A95D-60CB-4377-AB7C-8F718B1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A34AA5-A66C-AE81-B0EA-6D0AD65BA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102F3-7BB6-0B6F-9C64-C7D6FE38C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DBBA2-441E-F1E5-7BC9-873FDA16C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18,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9B952-7FD2-AB19-468A-8F9881736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E5-16F9-6F06-AABC-76C4D1F82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95D-60CB-4377-AB7C-8F718B144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7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7CEFAC-47FA-9D4C-9087-8504CCBE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0BD4F-FD8C-C846-8774-9E4619AC3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F3AA0-6FB2-4B44-ACED-0BBCD4BD4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18,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D37A0-DE20-9C42-86B8-CD4DD4F98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9AF34-AD4A-054C-BD73-0EBE9A597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146B9-B2FB-2A44-961F-0DC0BE25A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2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gbt-fpga/lpgbt-fpga" TargetMode="External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A60CD-5E49-3679-E84C-264E263C24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VLDB+ evaluation kit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E4329-9D05-C423-6CEB-C4C7A22FB0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Zhengwei Xue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LBNL EIC Meeting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3/18/25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29D19-2D93-6DB1-FB7B-28830E9D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69DBC-79BA-9CC8-E903-8A08D870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C1D09-05FF-FDF5-4097-820E55BD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A95D-60CB-4377-AB7C-8F718B1446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78361-99EE-507F-15A1-098E1ADEE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9EB3-8033-9401-3B19-4B7C9483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6171-7A3D-39F3-BAF7-2384A7CF0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" y="675400"/>
            <a:ext cx="5873027" cy="5904076"/>
          </a:xfrm>
        </p:spPr>
        <p:txBody>
          <a:bodyPr>
            <a:normAutofit/>
          </a:bodyPr>
          <a:lstStyle/>
          <a:p>
            <a:pPr lvl="1" algn="just"/>
            <a:r>
              <a:rPr lang="en-US" sz="1800" dirty="0"/>
              <a:t>The Low Power Giga Bit Transceiver (</a:t>
            </a:r>
            <a:r>
              <a:rPr lang="en-US" sz="1800" dirty="0" err="1"/>
              <a:t>lpGBT</a:t>
            </a:r>
            <a:r>
              <a:rPr lang="en-US" sz="1800" dirty="0"/>
              <a:t>) is a radiation tolerant ASIC used to implement high speed bidirectional optical links for high-energy physics experiment;</a:t>
            </a:r>
          </a:p>
          <a:p>
            <a:pPr lvl="1" algn="just"/>
            <a:r>
              <a:rPr lang="en-US" sz="1800" dirty="0"/>
              <a:t>Versatile Transceiver-plus (</a:t>
            </a:r>
            <a:r>
              <a:rPr lang="en-US" sz="1800" dirty="0" err="1"/>
              <a:t>VTRx</a:t>
            </a:r>
            <a:r>
              <a:rPr lang="en-US" sz="1800" dirty="0"/>
              <a:t>+) </a:t>
            </a:r>
            <a:r>
              <a:rPr lang="en-US" altLang="zh-CN" sz="1800" dirty="0"/>
              <a:t>is an optical link module for data transmission;</a:t>
            </a:r>
          </a:p>
          <a:p>
            <a:pPr marL="457200" lvl="1" indent="0" algn="just">
              <a:buNone/>
            </a:pPr>
            <a:endParaRPr lang="en-US" sz="1800" dirty="0"/>
          </a:p>
          <a:p>
            <a:pPr lvl="1" algn="just"/>
            <a:r>
              <a:rPr lang="en-US" sz="1600" dirty="0" err="1"/>
              <a:t>lpGBT</a:t>
            </a:r>
            <a:r>
              <a:rPr lang="en-US" sz="1600" dirty="0"/>
              <a:t> and </a:t>
            </a:r>
            <a:r>
              <a:rPr lang="en-US" sz="1600" dirty="0" err="1"/>
              <a:t>VTRx</a:t>
            </a:r>
            <a:r>
              <a:rPr lang="en-US" sz="1600" dirty="0"/>
              <a:t>+ are planned to be used for </a:t>
            </a:r>
            <a:r>
              <a:rPr lang="en-US" sz="1600" dirty="0">
                <a:hlinkClick r:id="rId2" action="ppaction://hlinksldjump"/>
              </a:rPr>
              <a:t>AncASIC</a:t>
            </a:r>
            <a:r>
              <a:rPr lang="en-US" sz="1600" dirty="0"/>
              <a:t> and </a:t>
            </a:r>
            <a:r>
              <a:rPr lang="en-US" sz="1600" dirty="0">
                <a:hlinkClick r:id="rId3" action="ppaction://hlinksldjump"/>
              </a:rPr>
              <a:t>AC-LGAD</a:t>
            </a:r>
            <a:r>
              <a:rPr lang="en-US" sz="1600" dirty="0"/>
              <a:t>;</a:t>
            </a:r>
          </a:p>
          <a:p>
            <a:pPr lvl="2" algn="just"/>
            <a:r>
              <a:rPr lang="en-US" sz="1600" dirty="0"/>
              <a:t>In outer barrel and Disk area of SVT, </a:t>
            </a:r>
            <a:r>
              <a:rPr lang="en-US" sz="1600" dirty="0" err="1"/>
              <a:t>lpGBT</a:t>
            </a:r>
            <a:r>
              <a:rPr lang="en-US" sz="1600" dirty="0"/>
              <a:t> will receive command from control room, and it will </a:t>
            </a:r>
            <a:r>
              <a:rPr lang="en-US" sz="1600" b="1" dirty="0"/>
              <a:t>initiate communication and send control commands </a:t>
            </a:r>
            <a:r>
              <a:rPr lang="en-US" sz="1600" dirty="0"/>
              <a:t>to AncASIC;</a:t>
            </a:r>
          </a:p>
          <a:p>
            <a:pPr lvl="2" algn="just"/>
            <a:r>
              <a:rPr lang="en-US" sz="1600" dirty="0"/>
              <a:t>For AC-LGAD, </a:t>
            </a:r>
            <a:r>
              <a:rPr lang="en-US" sz="1600" dirty="0" err="1"/>
              <a:t>lpGBT</a:t>
            </a:r>
            <a:r>
              <a:rPr lang="en-US" sz="1600" dirty="0"/>
              <a:t> is planned to be used in </a:t>
            </a:r>
            <a:r>
              <a:rPr lang="en-US" sz="1600" b="1" dirty="0"/>
              <a:t>slow-control &amp; data transmission</a:t>
            </a:r>
            <a:r>
              <a:rPr lang="en-US" sz="1600" dirty="0"/>
              <a:t>.</a:t>
            </a:r>
          </a:p>
          <a:p>
            <a:pPr lvl="2" algn="just"/>
            <a:endParaRPr lang="en-US" sz="1400" dirty="0"/>
          </a:p>
          <a:p>
            <a:pPr lvl="1" algn="just"/>
            <a:r>
              <a:rPr lang="en-US" sz="1800" dirty="0"/>
              <a:t>The VLDB+ is a board designed to provide an evaluation kit for </a:t>
            </a:r>
            <a:r>
              <a:rPr lang="en-US" sz="1800" dirty="0" err="1"/>
              <a:t>lpGBT</a:t>
            </a:r>
            <a:r>
              <a:rPr lang="en-US" sz="1800" dirty="0"/>
              <a:t>, </a:t>
            </a:r>
            <a:r>
              <a:rPr lang="en-US" altLang="zh-CN" sz="1800" dirty="0"/>
              <a:t>w</a:t>
            </a:r>
            <a:r>
              <a:rPr lang="en-US" sz="1800" dirty="0"/>
              <a:t>ith the VLDB+, we can:</a:t>
            </a:r>
          </a:p>
          <a:p>
            <a:pPr lvl="2" algn="just"/>
            <a:r>
              <a:rPr lang="en-US" sz="1600" dirty="0"/>
              <a:t>get familiar with the </a:t>
            </a:r>
            <a:r>
              <a:rPr lang="en-US" sz="1600" dirty="0" err="1"/>
              <a:t>lpGBT</a:t>
            </a:r>
            <a:endParaRPr lang="en-US" sz="1600" dirty="0"/>
          </a:p>
          <a:p>
            <a:pPr lvl="2" algn="just"/>
            <a:r>
              <a:rPr lang="en-US" sz="1600" dirty="0"/>
              <a:t>test our custom front-end system communication to the </a:t>
            </a:r>
            <a:r>
              <a:rPr lang="en-US" sz="1600" dirty="0" err="1"/>
              <a:t>lpGBT</a:t>
            </a:r>
            <a:endParaRPr lang="en-US" sz="1600" dirty="0"/>
          </a:p>
          <a:p>
            <a:pPr lvl="2" algn="just"/>
            <a:r>
              <a:rPr lang="en-US" sz="1600" dirty="0"/>
              <a:t>emulate a full </a:t>
            </a:r>
            <a:r>
              <a:rPr lang="en-US" sz="1600" dirty="0" err="1"/>
              <a:t>lpGBT</a:t>
            </a:r>
            <a:r>
              <a:rPr lang="en-US" sz="1600" dirty="0"/>
              <a:t> system with a FPGA</a:t>
            </a:r>
          </a:p>
          <a:p>
            <a:pPr lvl="1" algn="just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E3512-A838-A9F8-0F69-7E1F4431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March 18, 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BA424-6298-29D8-7786-9375E1E2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Zhengwei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Xue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5FED5-ED0B-EC9C-A3EA-9F08D1DD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146B9-B2FB-2A44-961F-0DC0BE25A4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D2615D6-F65F-C020-A7A9-B46C12C3C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607243-278A-0AD9-A54F-A82389403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9341" y="894797"/>
            <a:ext cx="5095875" cy="5676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F3F03B-D6EA-2A3C-EF32-F4F3730E09B3}"/>
              </a:ext>
            </a:extLst>
          </p:cNvPr>
          <p:cNvSpPr txBox="1"/>
          <p:nvPr/>
        </p:nvSpPr>
        <p:spPr>
          <a:xfrm>
            <a:off x="8822611" y="1865172"/>
            <a:ext cx="73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lpGBT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5BB87E-5365-CC0A-5B83-C49BB49E2E1D}"/>
              </a:ext>
            </a:extLst>
          </p:cNvPr>
          <p:cNvSpPr txBox="1"/>
          <p:nvPr/>
        </p:nvSpPr>
        <p:spPr>
          <a:xfrm>
            <a:off x="9283227" y="283554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VTRX+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807A77-CDFF-3F89-28F5-A23D2BBA215B}"/>
              </a:ext>
            </a:extLst>
          </p:cNvPr>
          <p:cNvSpPr txBox="1"/>
          <p:nvPr/>
        </p:nvSpPr>
        <p:spPr>
          <a:xfrm>
            <a:off x="7290654" y="839567"/>
            <a:ext cx="1900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2* FMC connector</a:t>
            </a:r>
          </a:p>
          <a:p>
            <a:r>
              <a:rPr lang="en-US" dirty="0">
                <a:solidFill>
                  <a:schemeClr val="bg1"/>
                </a:solidFill>
              </a:rPr>
              <a:t>(On the back)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950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145BD-74E0-EABE-31BB-7A4149EF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Things that have been completed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E0D98-F403-4206-A3F3-413A7E24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70D89-8F92-185C-D699-570DC67F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235B8-77EC-2073-34F3-4C7D17F5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1127BD-1A07-19B8-703D-604D82C8F0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9" y="675400"/>
            <a:ext cx="5818104" cy="241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F753B4-2B17-E0A6-C8B9-E0D0F5D5C269}"/>
              </a:ext>
            </a:extLst>
          </p:cNvPr>
          <p:cNvSpPr txBox="1"/>
          <p:nvPr/>
        </p:nvSpPr>
        <p:spPr>
          <a:xfrm>
            <a:off x="6580041" y="807774"/>
            <a:ext cx="53139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lpGBT</a:t>
            </a:r>
            <a:r>
              <a:rPr lang="en-US" sz="16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group provides an official FPGA demo project: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gbt-fpga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/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lpgbt-fpga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· GitLab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project integrates functions such as downlink data encoding, uplink data decoding, and link status checking.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utilize the full functionality of the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lpGBT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being able to read and write the values of the internal registers of the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lpGBT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essential, which is not including in the demo;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IC/EC configuration interfaces can be used for the configuration of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lpGBT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registers. So, I developed an IC/EC control module and import it to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lpgbt-fpga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project. Here are some important considerations: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rate of IC/EC is 80 Mbps (2-bit width &amp; 40 MHz drive clock 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 stuffing is used in the IC/EC Frame;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bit order is unusual and not clear in the manual, as shown in the image near the middle bottom of this page.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the above tasks, I have an FPGA project that can configure the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lpGBT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VLDB+.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2E5CC1-F542-C1AC-CFA8-174467D63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90" y="2360891"/>
            <a:ext cx="3553322" cy="4071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4E720-262E-C19E-BCD3-C28576E6D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092" y="4705630"/>
            <a:ext cx="2316961" cy="13488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5D1D17-B4B8-7C6F-D8F7-91EAC6D687D7}"/>
              </a:ext>
            </a:extLst>
          </p:cNvPr>
          <p:cNvSpPr txBox="1"/>
          <p:nvPr/>
        </p:nvSpPr>
        <p:spPr>
          <a:xfrm>
            <a:off x="4001338" y="6018473"/>
            <a:ext cx="234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Byte: ED (8b11101101)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81AB66-342C-ED3C-E8D4-64E7287985AD}"/>
              </a:ext>
            </a:extLst>
          </p:cNvPr>
          <p:cNvSpPr txBox="1"/>
          <p:nvPr/>
        </p:nvSpPr>
        <p:spPr>
          <a:xfrm>
            <a:off x="3652563" y="5224856"/>
            <a:ext cx="62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IC[1]</a:t>
            </a:r>
          </a:p>
          <a:p>
            <a:r>
              <a:rPr lang="en-US" dirty="0"/>
              <a:t>IC[0]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2B3AE282-CCDC-3B07-32EB-440601959F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4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B3BA-0B19-9FCB-5DB5-E5E84D42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Things need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007AA-C72F-805D-C24C-55B0FA86D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48" y="1699611"/>
            <a:ext cx="6331504" cy="590407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For now, the </a:t>
            </a:r>
            <a:r>
              <a:rPr lang="en-US" sz="1800" dirty="0" err="1"/>
              <a:t>lpGBT</a:t>
            </a:r>
            <a:r>
              <a:rPr lang="en-US" sz="1800" dirty="0"/>
              <a:t> on VLDB+ is initialized by </a:t>
            </a:r>
            <a:r>
              <a:rPr lang="en-US" sz="1800" dirty="0" err="1"/>
              <a:t>PiGBT</a:t>
            </a:r>
            <a:r>
              <a:rPr lang="en-US" sz="1800" dirty="0"/>
              <a:t> (a customized </a:t>
            </a:r>
            <a:r>
              <a:rPr lang="en-US" sz="1800" dirty="0" err="1"/>
              <a:t>RaspberryPi</a:t>
            </a:r>
            <a:r>
              <a:rPr lang="en-US" sz="1800" dirty="0"/>
              <a:t>) and its software. I will implement this process using an FPGA.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In the readout system of a real chip, testing is performed using VLDB+. Taking ETROC2, which is a readout chip developed for the Endcap Timing Layer (ETL), as an example:</a:t>
            </a:r>
          </a:p>
          <a:p>
            <a:pPr lvl="1"/>
            <a:r>
              <a:rPr lang="en-US" sz="1800" dirty="0"/>
              <a:t>First, </a:t>
            </a:r>
            <a:r>
              <a:rPr lang="en-US" altLang="zh-CN" sz="1800" dirty="0"/>
              <a:t>d</a:t>
            </a:r>
            <a:r>
              <a:rPr lang="en-US" sz="1800" dirty="0"/>
              <a:t>evelop an FPGA project using </a:t>
            </a:r>
            <a:r>
              <a:rPr lang="en-US" sz="1800" dirty="0" err="1"/>
              <a:t>lpGBT</a:t>
            </a:r>
            <a:r>
              <a:rPr lang="en-US" sz="1800" dirty="0"/>
              <a:t> &amp; </a:t>
            </a:r>
            <a:r>
              <a:rPr lang="en-US" sz="1800" dirty="0" err="1"/>
              <a:t>VTRx</a:t>
            </a:r>
            <a:r>
              <a:rPr lang="en-US" sz="1800" dirty="0"/>
              <a:t>+ as intermediaries to enable the FPGA to configure the ETROC2 by I2C.</a:t>
            </a:r>
          </a:p>
          <a:p>
            <a:pPr lvl="1"/>
            <a:r>
              <a:rPr lang="en-US" sz="1800" dirty="0"/>
              <a:t>Then, acquire data from ETROC2.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B24B5-FBC1-70F0-4554-8BCFF50F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AB791-8087-2B36-02F4-88C38035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0DEBE-3B15-6F94-FED5-CCF74FE3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2C6A95-6597-D621-1148-9BEF1231E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71526" y="2065869"/>
            <a:ext cx="4237629" cy="285460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1477367-11CC-0727-AAE9-4520E2B0C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0" y="0"/>
            <a:ext cx="1766764" cy="3804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E59852-9659-AA9D-7BCA-F9699A00B0E2}"/>
              </a:ext>
            </a:extLst>
          </p:cNvPr>
          <p:cNvSpPr txBox="1"/>
          <p:nvPr/>
        </p:nvSpPr>
        <p:spPr>
          <a:xfrm>
            <a:off x="8523380" y="5611985"/>
            <a:ext cx="73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PiGBT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1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EF51-A781-D7F2-8BF4-B7EE9773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Outer Barrel and Disk Readout Electronics in SVT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BA84B-8251-4F0A-74EE-8A8D9227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54C75-C9FB-D09D-48CD-3EDA38BF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2D17A-FC86-E380-588F-BDC35FC4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6A447D-CF72-9801-9194-1F302291D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133236-FA75-D773-01E6-9630B62CD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48" y="1178972"/>
            <a:ext cx="9628303" cy="43650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AF3041-DDC8-D4E9-03D5-3EA6E9134FFF}"/>
              </a:ext>
            </a:extLst>
          </p:cNvPr>
          <p:cNvSpPr txBox="1"/>
          <p:nvPr/>
        </p:nvSpPr>
        <p:spPr>
          <a:xfrm>
            <a:off x="1187750" y="5544013"/>
            <a:ext cx="9031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outer barrel and Disk area of SVT,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lpGBT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receive command from control room, and it will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initiate communication and send control commands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AncASIC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high-speed data is transmitted by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VTRx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directly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1E60AC-DD4B-519C-5FF5-6AB11057D410}"/>
              </a:ext>
            </a:extLst>
          </p:cNvPr>
          <p:cNvSpPr txBox="1"/>
          <p:nvPr/>
        </p:nvSpPr>
        <p:spPr>
          <a:xfrm>
            <a:off x="10475710" y="600803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Back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8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F7373-EACF-0E82-9E0B-1A1DCA1A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Schematic of ETL Readout Board (for reference)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C6775D3-2891-ACB4-5732-4438436D4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387" y="803935"/>
            <a:ext cx="5139170" cy="431252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DF5A4-92E6-B0EB-CDC9-9411B0FA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18,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DEFB4-17C5-68D1-A583-6193C074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Zhengwei Xue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9B272-569E-1464-1C6F-7B673738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46B9-B2FB-2A44-961F-0DC0BE25A4F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2D9DC5-771E-BCED-8AE8-8BB21CF01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876329" y="890823"/>
            <a:ext cx="2615852" cy="54104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2C722D-43B1-D584-AB5B-66DC03F25E9A}"/>
              </a:ext>
            </a:extLst>
          </p:cNvPr>
          <p:cNvSpPr txBox="1"/>
          <p:nvPr/>
        </p:nvSpPr>
        <p:spPr>
          <a:xfrm>
            <a:off x="8205053" y="1712199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VTRx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E6B2AE-E253-15CA-034C-8DF92A621147}"/>
              </a:ext>
            </a:extLst>
          </p:cNvPr>
          <p:cNvSpPr txBox="1"/>
          <p:nvPr/>
        </p:nvSpPr>
        <p:spPr>
          <a:xfrm>
            <a:off x="9241169" y="310468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lpGBT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7514E8-D96B-16A9-D8E8-9750E253733B}"/>
              </a:ext>
            </a:extLst>
          </p:cNvPr>
          <p:cNvSpPr txBox="1"/>
          <p:nvPr/>
        </p:nvSpPr>
        <p:spPr>
          <a:xfrm>
            <a:off x="9241168" y="387691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lpGBT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CEB00F-6A88-AE71-11BB-EA3B956F9F43}"/>
              </a:ext>
            </a:extLst>
          </p:cNvPr>
          <p:cNvSpPr txBox="1"/>
          <p:nvPr/>
        </p:nvSpPr>
        <p:spPr>
          <a:xfrm>
            <a:off x="601843" y="5367321"/>
            <a:ext cx="592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and commands are both transmitted through the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lpGBT</a:t>
            </a:r>
            <a:r>
              <a:rPr lang="en-US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C903D9-1D95-B4B8-ABE5-8FE8A281AA9F}"/>
              </a:ext>
            </a:extLst>
          </p:cNvPr>
          <p:cNvSpPr txBox="1"/>
          <p:nvPr/>
        </p:nvSpPr>
        <p:spPr>
          <a:xfrm>
            <a:off x="11015758" y="606135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17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584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1_Office Theme</vt:lpstr>
      <vt:lpstr>VLDB+ evaluation kit </vt:lpstr>
      <vt:lpstr>Introduction</vt:lpstr>
      <vt:lpstr>Things that have been completed</vt:lpstr>
      <vt:lpstr>Things need to do</vt:lpstr>
      <vt:lpstr>Outer Barrel and Disk Readout Electronics in SVT</vt:lpstr>
      <vt:lpstr>Schematic of ETL Readout Board (for reference)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Zhengwei Xve</dc:creator>
  <cp:lastModifiedBy>Zhengwei Xve</cp:lastModifiedBy>
  <cp:revision>16</cp:revision>
  <dcterms:created xsi:type="dcterms:W3CDTF">2024-09-16T17:29:19Z</dcterms:created>
  <dcterms:modified xsi:type="dcterms:W3CDTF">2025-03-18T22:31:01Z</dcterms:modified>
</cp:coreProperties>
</file>