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7" r:id="rId2"/>
  </p:sldMasterIdLst>
  <p:notesMasterIdLst>
    <p:notesMasterId r:id="rId33"/>
  </p:notesMasterIdLst>
  <p:handoutMasterIdLst>
    <p:handoutMasterId r:id="rId34"/>
  </p:handoutMasterIdLst>
  <p:sldIdLst>
    <p:sldId id="1266" r:id="rId3"/>
    <p:sldId id="1238" r:id="rId4"/>
    <p:sldId id="1269" r:id="rId5"/>
    <p:sldId id="1268" r:id="rId6"/>
    <p:sldId id="1290" r:id="rId7"/>
    <p:sldId id="1291" r:id="rId8"/>
    <p:sldId id="1296" r:id="rId9"/>
    <p:sldId id="1315" r:id="rId10"/>
    <p:sldId id="1297" r:id="rId11"/>
    <p:sldId id="1292" r:id="rId12"/>
    <p:sldId id="1301" r:id="rId13"/>
    <p:sldId id="1302" r:id="rId14"/>
    <p:sldId id="1299" r:id="rId15"/>
    <p:sldId id="1303" r:id="rId16"/>
    <p:sldId id="1300" r:id="rId17"/>
    <p:sldId id="1304" r:id="rId18"/>
    <p:sldId id="1305" r:id="rId19"/>
    <p:sldId id="1306" r:id="rId20"/>
    <p:sldId id="1307" r:id="rId21"/>
    <p:sldId id="1308" r:id="rId22"/>
    <p:sldId id="1309" r:id="rId23"/>
    <p:sldId id="1310" r:id="rId24"/>
    <p:sldId id="1285" r:id="rId25"/>
    <p:sldId id="1293" r:id="rId26"/>
    <p:sldId id="1311" r:id="rId27"/>
    <p:sldId id="1312" r:id="rId28"/>
    <p:sldId id="1313" r:id="rId29"/>
    <p:sldId id="1263" r:id="rId30"/>
    <p:sldId id="1289" r:id="rId31"/>
    <p:sldId id="131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2BDAFA-E961-45AA-8E34-76944E7F5140}">
          <p14:sldIdLst>
            <p14:sldId id="1266"/>
            <p14:sldId id="1238"/>
            <p14:sldId id="1269"/>
            <p14:sldId id="1268"/>
            <p14:sldId id="1290"/>
            <p14:sldId id="1291"/>
            <p14:sldId id="1296"/>
            <p14:sldId id="1315"/>
            <p14:sldId id="1297"/>
            <p14:sldId id="1292"/>
            <p14:sldId id="1301"/>
            <p14:sldId id="1302"/>
            <p14:sldId id="1299"/>
            <p14:sldId id="1303"/>
            <p14:sldId id="1300"/>
            <p14:sldId id="1304"/>
            <p14:sldId id="1305"/>
            <p14:sldId id="1306"/>
            <p14:sldId id="1307"/>
            <p14:sldId id="1308"/>
            <p14:sldId id="1309"/>
            <p14:sldId id="1310"/>
            <p14:sldId id="1285"/>
            <p14:sldId id="1293"/>
            <p14:sldId id="1311"/>
            <p14:sldId id="1312"/>
            <p14:sldId id="1313"/>
            <p14:sldId id="1263"/>
            <p14:sldId id="1289"/>
            <p14:sldId id="1314"/>
          </p14:sldIdLst>
        </p14:section>
        <p14:section name="Untitled Section" id="{BA336F6A-9CE9-43BE-8B66-2D27497DC5C4}">
          <p14:sldIdLst/>
        </p14:section>
      </p14:sectionLst>
    </p:ext>
    <p:ext uri="{EFAFB233-063F-42B5-8137-9DF3F51BA10A}">
      <p15:sldGuideLst xmlns:p15="http://schemas.microsoft.com/office/powerpoint/2012/main">
        <p15:guide id="1" orient="horz" pos="2560" userDrawn="1">
          <p15:clr>
            <a:srgbClr val="A4A3A4"/>
          </p15:clr>
        </p15:guide>
        <p15:guide id="2" orient="horz" pos="1010" userDrawn="1">
          <p15:clr>
            <a:srgbClr val="A4A3A4"/>
          </p15:clr>
        </p15:guide>
        <p15:guide id="3" orient="horz" pos="3630" userDrawn="1">
          <p15:clr>
            <a:srgbClr val="A4A3A4"/>
          </p15:clr>
        </p15:guide>
        <p15:guide id="4" orient="horz" pos="2309" userDrawn="1">
          <p15:clr>
            <a:srgbClr val="A4A3A4"/>
          </p15:clr>
        </p15:guide>
        <p15:guide id="5" pos="5471" userDrawn="1">
          <p15:clr>
            <a:srgbClr val="A4A3A4"/>
          </p15:clr>
        </p15:guide>
        <p15:guide id="6" pos="295" userDrawn="1">
          <p15:clr>
            <a:srgbClr val="A4A3A4"/>
          </p15:clr>
        </p15:guide>
        <p15:guide id="7" userDrawn="1">
          <p15:clr>
            <a:srgbClr val="A4A3A4"/>
          </p15:clr>
        </p15:guide>
        <p15:guide id="8" pos="2075" userDrawn="1">
          <p15:clr>
            <a:srgbClr val="A4A3A4"/>
          </p15:clr>
        </p15:guide>
        <p15:guide id="9" pos="3889" userDrawn="1">
          <p15:clr>
            <a:srgbClr val="A4A3A4"/>
          </p15:clr>
        </p15:guide>
        <p15:guide id="10" pos="3679" userDrawn="1">
          <p15:clr>
            <a:srgbClr val="A4A3A4"/>
          </p15:clr>
        </p15:guide>
        <p15:guide id="11" pos="2852" userDrawn="1">
          <p15:clr>
            <a:srgbClr val="A4A3A4"/>
          </p15:clr>
        </p15:guide>
        <p15:guide id="12" pos="1871"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BE2"/>
    <a:srgbClr val="663300"/>
    <a:srgbClr val="FF33CC"/>
    <a:srgbClr val="FF9900"/>
    <a:srgbClr val="006600"/>
    <a:srgbClr val="1F497D"/>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04"/>
    <p:restoredTop sz="93077"/>
  </p:normalViewPr>
  <p:slideViewPr>
    <p:cSldViewPr snapToGrid="0" snapToObjects="1">
      <p:cViewPr varScale="1">
        <p:scale>
          <a:sx n="172" d="100"/>
          <a:sy n="172" d="100"/>
        </p:scale>
        <p:origin x="1914" y="120"/>
      </p:cViewPr>
      <p:guideLst>
        <p:guide orient="horz" pos="2560"/>
        <p:guide orient="horz" pos="1010"/>
        <p:guide orient="horz" pos="3630"/>
        <p:guide orient="horz" pos="2309"/>
        <p:guide pos="5471"/>
        <p:guide pos="295"/>
        <p:guide/>
        <p:guide pos="2075"/>
        <p:guide pos="3889"/>
        <p:guide pos="3679"/>
        <p:guide pos="2852"/>
        <p:guide pos="1871"/>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14" d="100"/>
          <a:sy n="114" d="100"/>
        </p:scale>
        <p:origin x="-419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9D2C41-C2D0-FF45-8B99-3885B7F78EB1}" type="datetimeFigureOut">
              <a:rPr lang="en-US" smtClean="0"/>
              <a:t>6/5/2019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9AC406-2681-664E-BB07-370330405AEA}" type="slidenum">
              <a:rPr lang="en-US" smtClean="0"/>
              <a:t>‹#›</a:t>
            </a:fld>
            <a:endParaRPr lang="en-US" dirty="0"/>
          </a:p>
        </p:txBody>
      </p:sp>
    </p:spTree>
    <p:extLst>
      <p:ext uri="{BB962C8B-B14F-4D97-AF65-F5344CB8AC3E}">
        <p14:creationId xmlns:p14="http://schemas.microsoft.com/office/powerpoint/2010/main" val="461368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48ED6-3360-EB40-9D40-476C2156E9E8}" type="datetimeFigureOut">
              <a:rPr lang="en-US" smtClean="0"/>
              <a:t>6/5/2019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10DA6-9909-7D4F-83A2-7593F71DDB5D}" type="slidenum">
              <a:rPr lang="en-US" smtClean="0"/>
              <a:t>‹#›</a:t>
            </a:fld>
            <a:endParaRPr lang="en-US" dirty="0"/>
          </a:p>
        </p:txBody>
      </p:sp>
    </p:spTree>
    <p:extLst>
      <p:ext uri="{BB962C8B-B14F-4D97-AF65-F5344CB8AC3E}">
        <p14:creationId xmlns:p14="http://schemas.microsoft.com/office/powerpoint/2010/main" val="32502528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10DA6-9909-7D4F-83A2-7593F71DDB5D}" type="slidenum">
              <a:rPr lang="en-US" smtClean="0"/>
              <a:t>1</a:t>
            </a:fld>
            <a:endParaRPr lang="en-US" dirty="0"/>
          </a:p>
        </p:txBody>
      </p:sp>
    </p:spTree>
    <p:extLst>
      <p:ext uri="{BB962C8B-B14F-4D97-AF65-F5344CB8AC3E}">
        <p14:creationId xmlns:p14="http://schemas.microsoft.com/office/powerpoint/2010/main" val="4259057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10DA6-9909-7D4F-83A2-7593F71DDB5D}" type="slidenum">
              <a:rPr lang="en-US" smtClean="0"/>
              <a:t>2</a:t>
            </a:fld>
            <a:endParaRPr lang="en-US" dirty="0"/>
          </a:p>
        </p:txBody>
      </p:sp>
    </p:spTree>
    <p:extLst>
      <p:ext uri="{BB962C8B-B14F-4D97-AF65-F5344CB8AC3E}">
        <p14:creationId xmlns:p14="http://schemas.microsoft.com/office/powerpoint/2010/main" val="2896889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3" y="0"/>
            <a:ext cx="9143999" cy="1143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707572" y="0"/>
            <a:ext cx="6436428" cy="1143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260E43B-7F43-FA45-AAB7-E054FD6CC4E3}" type="slidenum">
              <a:rPr lang="en-US" smtClean="0"/>
              <a:t>‹#›</a:t>
            </a:fld>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1643" y="123515"/>
            <a:ext cx="2064288" cy="889536"/>
          </a:xfrm>
          <a:prstGeom prst="rect">
            <a:avLst/>
          </a:prstGeom>
        </p:spPr>
      </p:pic>
    </p:spTree>
    <p:extLst>
      <p:ext uri="{BB962C8B-B14F-4D97-AF65-F5344CB8AC3E}">
        <p14:creationId xmlns:p14="http://schemas.microsoft.com/office/powerpoint/2010/main" val="220510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descr="20160714_001-2-Edit_bluepp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
            <a:ext cx="9144000" cy="6313727"/>
          </a:xfrm>
          <a:prstGeom prst="rect">
            <a:avLst/>
          </a:prstGeom>
        </p:spPr>
      </p:pic>
      <p:sp>
        <p:nvSpPr>
          <p:cNvPr id="11" name="Rectangle 10"/>
          <p:cNvSpPr/>
          <p:nvPr userDrawn="1"/>
        </p:nvSpPr>
        <p:spPr>
          <a:xfrm>
            <a:off x="0" y="4891939"/>
            <a:ext cx="9144000" cy="1421788"/>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458791" y="4891939"/>
            <a:ext cx="8226425" cy="805052"/>
          </a:xfrm>
        </p:spPr>
        <p:txBody>
          <a:bodyPr anchor="b" anchorCtr="0"/>
          <a:lstStyle>
            <a:lvl1pPr marL="0" indent="0" algn="ctr">
              <a:buNone/>
              <a:defRPr>
                <a:solidFill>
                  <a:schemeClr val="bg1"/>
                </a:solidFill>
                <a:latin typeface="+mn-lt"/>
                <a:cs typeface="Helvetic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2183808"/>
            <a:ext cx="9144000" cy="2183808"/>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 Placeholder 5"/>
          <p:cNvSpPr>
            <a:spLocks noGrp="1"/>
          </p:cNvSpPr>
          <p:nvPr>
            <p:ph type="body" sz="quarter" idx="10"/>
          </p:nvPr>
        </p:nvSpPr>
        <p:spPr>
          <a:xfrm>
            <a:off x="458788" y="2538981"/>
            <a:ext cx="8226426" cy="1574800"/>
          </a:xfrm>
        </p:spPr>
        <p:txBody>
          <a:bodyPr anchor="ctr" anchorCtr="1">
            <a:normAutofit/>
          </a:bodyPr>
          <a:lstStyle>
            <a:lvl1pPr marL="0" indent="0" algn="ctr">
              <a:buNone/>
              <a:defRPr sz="2700">
                <a:solidFill>
                  <a:schemeClr val="bg1"/>
                </a:solidFill>
                <a:latin typeface="+mj-lt"/>
              </a:defRPr>
            </a:lvl1pPr>
          </a:lstStyle>
          <a:p>
            <a:pPr lvl="0"/>
            <a:r>
              <a:rPr lang="en-US" dirty="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8594" y="186643"/>
            <a:ext cx="2842337" cy="1020399"/>
          </a:xfrm>
          <a:prstGeom prst="rect">
            <a:avLst/>
          </a:prstGeom>
        </p:spPr>
      </p:pic>
    </p:spTree>
    <p:extLst>
      <p:ext uri="{BB962C8B-B14F-4D97-AF65-F5344CB8AC3E}">
        <p14:creationId xmlns:p14="http://schemas.microsoft.com/office/powerpoint/2010/main" val="132333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313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642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43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descr="20160714_001-2-Edit_bluepp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
            <a:ext cx="9144000" cy="6313727"/>
          </a:xfrm>
          <a:prstGeom prst="rect">
            <a:avLst/>
          </a:prstGeom>
        </p:spPr>
      </p:pic>
      <p:sp>
        <p:nvSpPr>
          <p:cNvPr id="11" name="Rectangle 10"/>
          <p:cNvSpPr/>
          <p:nvPr userDrawn="1"/>
        </p:nvSpPr>
        <p:spPr>
          <a:xfrm>
            <a:off x="0" y="4891939"/>
            <a:ext cx="9144000" cy="1421788"/>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 name="Subtitle 2"/>
          <p:cNvSpPr>
            <a:spLocks noGrp="1"/>
          </p:cNvSpPr>
          <p:nvPr>
            <p:ph type="subTitle" idx="1"/>
          </p:nvPr>
        </p:nvSpPr>
        <p:spPr>
          <a:xfrm>
            <a:off x="458791" y="4891939"/>
            <a:ext cx="8226425" cy="805052"/>
          </a:xfrm>
        </p:spPr>
        <p:txBody>
          <a:bodyPr anchor="b" anchorCtr="0"/>
          <a:lstStyle>
            <a:lvl1pPr marL="0" indent="0" algn="ctr">
              <a:buNone/>
              <a:defRPr>
                <a:solidFill>
                  <a:schemeClr val="bg1"/>
                </a:solidFill>
                <a:latin typeface="+mn-lt"/>
                <a:cs typeface="Helvetic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2183808"/>
            <a:ext cx="9144000" cy="2183808"/>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Text Placeholder 5"/>
          <p:cNvSpPr>
            <a:spLocks noGrp="1"/>
          </p:cNvSpPr>
          <p:nvPr>
            <p:ph type="body" sz="quarter" idx="10"/>
          </p:nvPr>
        </p:nvSpPr>
        <p:spPr>
          <a:xfrm>
            <a:off x="458788" y="2538981"/>
            <a:ext cx="8226426" cy="1574800"/>
          </a:xfrm>
        </p:spPr>
        <p:txBody>
          <a:bodyPr anchor="ctr" anchorCtr="1">
            <a:normAutofit/>
          </a:bodyPr>
          <a:lstStyle>
            <a:lvl1pPr marL="0" indent="0" algn="ctr">
              <a:buNone/>
              <a:defRPr sz="2700">
                <a:solidFill>
                  <a:schemeClr val="bg1"/>
                </a:solidFill>
                <a:latin typeface="+mj-lt"/>
              </a:defRPr>
            </a:lvl1pPr>
          </a:lstStyle>
          <a:p>
            <a:pPr lvl="0"/>
            <a:r>
              <a:rPr lang="en-US" dirty="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8594" y="186643"/>
            <a:ext cx="2842337" cy="1020399"/>
          </a:xfrm>
          <a:prstGeom prst="rect">
            <a:avLst/>
          </a:prstGeom>
        </p:spPr>
      </p:pic>
    </p:spTree>
    <p:extLst>
      <p:ext uri="{BB962C8B-B14F-4D97-AF65-F5344CB8AC3E}">
        <p14:creationId xmlns:p14="http://schemas.microsoft.com/office/powerpoint/2010/main" val="427418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6" y="2130852"/>
            <a:ext cx="7773293" cy="1470049"/>
          </a:xfrm>
        </p:spPr>
        <p:txBody>
          <a:bodyPr/>
          <a:lstStyle/>
          <a:p>
            <a:r>
              <a:rPr lang="en-US"/>
              <a:t>Click to edit Master title style</a:t>
            </a:r>
          </a:p>
        </p:txBody>
      </p:sp>
      <p:sp>
        <p:nvSpPr>
          <p:cNvPr id="3" name="Subtitle 2"/>
          <p:cNvSpPr>
            <a:spLocks noGrp="1"/>
          </p:cNvSpPr>
          <p:nvPr>
            <p:ph type="subTitle" idx="1"/>
          </p:nvPr>
        </p:nvSpPr>
        <p:spPr>
          <a:xfrm>
            <a:off x="1371825" y="3886651"/>
            <a:ext cx="6400354" cy="1752451"/>
          </a:xfrm>
        </p:spPr>
        <p:txBody>
          <a:bodyPr/>
          <a:lstStyle>
            <a:lvl1pPr marL="0" indent="0" algn="ctr">
              <a:buNone/>
              <a:defRPr/>
            </a:lvl1pPr>
            <a:lvl2pPr marL="241093" indent="0" algn="ctr">
              <a:buNone/>
              <a:defRPr/>
            </a:lvl2pPr>
            <a:lvl3pPr marL="482186" indent="0" algn="ctr">
              <a:buNone/>
              <a:defRPr/>
            </a:lvl3pPr>
            <a:lvl4pPr marL="723279" indent="0" algn="ctr">
              <a:buNone/>
              <a:defRPr/>
            </a:lvl4pPr>
            <a:lvl5pPr marL="964372" indent="0" algn="ctr">
              <a:buNone/>
              <a:defRPr/>
            </a:lvl5pPr>
            <a:lvl6pPr marL="1205465" indent="0" algn="ctr">
              <a:buNone/>
              <a:defRPr/>
            </a:lvl6pPr>
            <a:lvl7pPr marL="1446558" indent="0" algn="ctr">
              <a:buNone/>
              <a:defRPr/>
            </a:lvl7pPr>
            <a:lvl8pPr marL="1687651" indent="0" algn="ctr">
              <a:buNone/>
              <a:defRPr/>
            </a:lvl8pPr>
            <a:lvl9pPr marL="1928744" indent="0" algn="ctr">
              <a:buNone/>
              <a:defRPr/>
            </a:lvl9pPr>
          </a:lstStyle>
          <a:p>
            <a:r>
              <a:rPr lang="en-US"/>
              <a:t>Click to edit Master subtitle style</a:t>
            </a:r>
          </a:p>
        </p:txBody>
      </p:sp>
    </p:spTree>
    <p:extLst>
      <p:ext uri="{BB962C8B-B14F-4D97-AF65-F5344CB8AC3E}">
        <p14:creationId xmlns:p14="http://schemas.microsoft.com/office/powerpoint/2010/main" val="2412996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70127" y="6356354"/>
            <a:ext cx="516675" cy="365125"/>
          </a:xfrm>
          <a:prstGeom prst="rect">
            <a:avLst/>
          </a:prstGeom>
        </p:spPr>
        <p:txBody>
          <a:bodyPr vert="horz" lIns="91440" tIns="45720" rIns="91440" bIns="45720" rtlCol="0" anchor="ctr"/>
          <a:lstStyle>
            <a:lvl1pPr algn="r">
              <a:defRPr sz="750">
                <a:solidFill>
                  <a:srgbClr val="898989"/>
                </a:solidFill>
              </a:defRPr>
            </a:lvl1pPr>
          </a:lstStyle>
          <a:p>
            <a:fld id="{D260E43B-7F43-FA45-AAB7-E054FD6CC4E3}" type="slidenum">
              <a:rPr lang="en-US" smtClean="0"/>
              <a:pPr/>
              <a:t>‹#›</a:t>
            </a:fld>
            <a:endParaRPr lang="en-US" dirty="0"/>
          </a:p>
        </p:txBody>
      </p:sp>
      <p:grpSp>
        <p:nvGrpSpPr>
          <p:cNvPr id="10" name="Group 9"/>
          <p:cNvGrpSpPr/>
          <p:nvPr userDrawn="1"/>
        </p:nvGrpSpPr>
        <p:grpSpPr>
          <a:xfrm>
            <a:off x="-158720" y="-142629"/>
            <a:ext cx="9447494"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userDrawn="1"/>
        </p:nvSpPr>
        <p:spPr>
          <a:xfrm>
            <a:off x="461" y="6323778"/>
            <a:ext cx="9166199"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algn="ctr" defTabSz="342812">
              <a:defRPr/>
            </a:pPr>
            <a:endParaRPr lang="en-US" sz="1350" dirty="0">
              <a:solidFill>
                <a:srgbClr val="FFFFFF"/>
              </a:solidFill>
              <a:latin typeface="Arial" charset="0"/>
              <a:ea typeface="ＭＳ Ｐゴシック" charset="0"/>
              <a:cs typeface="ＭＳ Ｐゴシック" charset="0"/>
            </a:endParaRPr>
          </a:p>
          <a:p>
            <a:pPr algn="ctr" defTabSz="342812">
              <a:defRPr/>
            </a:pPr>
            <a:endParaRPr lang="en-US" sz="1350" dirty="0">
              <a:solidFill>
                <a:srgbClr val="FFFFFF"/>
              </a:solidFill>
              <a:latin typeface="Arial" charset="0"/>
              <a:ea typeface="ＭＳ Ｐゴシック" charset="0"/>
              <a:cs typeface="ＭＳ Ｐゴシック" charset="0"/>
            </a:endParaRPr>
          </a:p>
        </p:txBody>
      </p:sp>
      <p:pic>
        <p:nvPicPr>
          <p:cNvPr id="48" name="Picture 47" descr="RGB_White-Seal_White-Mark_SC_Horizontal–400dpi.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66644" y="6457861"/>
            <a:ext cx="1570468" cy="263614"/>
          </a:xfrm>
          <a:prstGeom prst="rect">
            <a:avLst/>
          </a:prstGeom>
        </p:spPr>
      </p:pic>
      <p:sp>
        <p:nvSpPr>
          <p:cNvPr id="49" name="Rectangle 48">
            <a:extLst>
              <a:ext uri="{FF2B5EF4-FFF2-40B4-BE49-F238E27FC236}">
                <a16:creationId xmlns:a16="http://schemas.microsoft.com/office/drawing/2014/main" id="{B08FBF34-4E67-6C47-A78A-9C135843AE40}"/>
              </a:ext>
            </a:extLst>
          </p:cNvPr>
          <p:cNvSpPr/>
          <p:nvPr userDrawn="1"/>
        </p:nvSpPr>
        <p:spPr>
          <a:xfrm>
            <a:off x="3" y="0"/>
            <a:ext cx="9143999" cy="1143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0" name="Title 1">
            <a:extLst>
              <a:ext uri="{FF2B5EF4-FFF2-40B4-BE49-F238E27FC236}">
                <a16:creationId xmlns:a16="http://schemas.microsoft.com/office/drawing/2014/main" id="{24CD79B7-4787-7344-A8E3-991F38CC2D9C}"/>
              </a:ext>
            </a:extLst>
          </p:cNvPr>
          <p:cNvSpPr txBox="1">
            <a:spLocks/>
          </p:cNvSpPr>
          <p:nvPr userDrawn="1"/>
        </p:nvSpPr>
        <p:spPr>
          <a:xfrm>
            <a:off x="2707572" y="0"/>
            <a:ext cx="6436428" cy="1143000"/>
          </a:xfrm>
          <a:prstGeom prst="rect">
            <a:avLst/>
          </a:prstGeom>
        </p:spPr>
        <p:txBody>
          <a:bodyPr/>
          <a:lstStyle>
            <a:lvl1pPr algn="ctr" defTabSz="342900" rtl="0" eaLnBrk="1" latinLnBrk="0" hangingPunct="1">
              <a:spcBef>
                <a:spcPct val="0"/>
              </a:spcBef>
              <a:buNone/>
              <a:defRPr sz="2100" kern="1200">
                <a:solidFill>
                  <a:schemeClr val="bg1"/>
                </a:solidFill>
                <a:latin typeface="+mj-lt"/>
                <a:ea typeface="+mj-ea"/>
                <a:cs typeface="+mj-cs"/>
              </a:defRPr>
            </a:lvl1pPr>
          </a:lstStyle>
          <a:p>
            <a:r>
              <a:rPr lang="en-US"/>
              <a:t>Click to edit Master title style</a:t>
            </a:r>
            <a:endParaRPr lang="en-US" dirty="0"/>
          </a:p>
        </p:txBody>
      </p:sp>
      <p:pic>
        <p:nvPicPr>
          <p:cNvPr id="51" name="Picture 50">
            <a:extLst>
              <a:ext uri="{FF2B5EF4-FFF2-40B4-BE49-F238E27FC236}">
                <a16:creationId xmlns:a16="http://schemas.microsoft.com/office/drawing/2014/main" id="{11AF6C34-0601-C649-8859-7C59EC754F8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21643" y="123515"/>
            <a:ext cx="2064288" cy="889536"/>
          </a:xfrm>
          <a:prstGeom prst="rect">
            <a:avLst/>
          </a:prstGeom>
        </p:spPr>
      </p:pic>
    </p:spTree>
    <p:extLst>
      <p:ext uri="{BB962C8B-B14F-4D97-AF65-F5344CB8AC3E}">
        <p14:creationId xmlns:p14="http://schemas.microsoft.com/office/powerpoint/2010/main" val="1905364349"/>
      </p:ext>
    </p:extLst>
  </p:cSld>
  <p:clrMap bg1="lt1" tx1="dk1" bg2="lt2" tx2="dk2" accent1="accent1" accent2="accent2" accent3="accent3" accent4="accent4" accent5="accent5" accent6="accent6" hlink="hlink" folHlink="folHlink"/>
  <p:sldLayoutIdLst>
    <p:sldLayoutId id="2147483670" r:id="rId1"/>
    <p:sldLayoutId id="2147483669" r:id="rId2"/>
    <p:sldLayoutId id="2147483684" r:id="rId3"/>
    <p:sldLayoutId id="2147483685" r:id="rId4"/>
  </p:sldLayoutIdLst>
  <p:hf sldNum="0" hdr="0" dt="0"/>
  <p:txStyles>
    <p:titleStyle>
      <a:lvl1pPr algn="ctr" defTabSz="3429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70127" y="6356354"/>
            <a:ext cx="516675" cy="365125"/>
          </a:xfrm>
          <a:prstGeom prst="rect">
            <a:avLst/>
          </a:prstGeom>
        </p:spPr>
        <p:txBody>
          <a:bodyPr vert="horz" lIns="91440" tIns="45720" rIns="91440" bIns="45720" rtlCol="0" anchor="ctr"/>
          <a:lstStyle>
            <a:lvl1pPr algn="r">
              <a:defRPr sz="750">
                <a:solidFill>
                  <a:srgbClr val="898989"/>
                </a:solidFill>
              </a:defRPr>
            </a:lvl1pPr>
          </a:lstStyle>
          <a:p>
            <a:pPr>
              <a:defRPr/>
            </a:pPr>
            <a:fld id="{D260E43B-7F43-FA45-AAB7-E054FD6CC4E3}" type="slidenum">
              <a:rPr lang="en-US" smtClean="0"/>
              <a:pPr>
                <a:defRPr/>
              </a:pPr>
              <a:t>‹#›</a:t>
            </a:fld>
            <a:endParaRPr lang="en-US" dirty="0"/>
          </a:p>
        </p:txBody>
      </p:sp>
      <p:grpSp>
        <p:nvGrpSpPr>
          <p:cNvPr id="10" name="Group 9"/>
          <p:cNvGrpSpPr/>
          <p:nvPr userDrawn="1"/>
        </p:nvGrpSpPr>
        <p:grpSpPr>
          <a:xfrm>
            <a:off x="-158720" y="-142629"/>
            <a:ext cx="9447494"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userDrawn="1"/>
        </p:nvSpPr>
        <p:spPr>
          <a:xfrm>
            <a:off x="461" y="6323778"/>
            <a:ext cx="9166199"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marL="0" marR="0" lvl="0" indent="0" algn="ctr" defTabSz="34281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a:p>
            <a:pPr marL="0" marR="0" lvl="0" indent="0" algn="ctr" defTabSz="34281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pic>
        <p:nvPicPr>
          <p:cNvPr id="48" name="Picture 47" descr="RGB_White-Seal_White-Mark_SC_Horizontal–400dpi.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6644" y="6457861"/>
            <a:ext cx="1570468" cy="263614"/>
          </a:xfrm>
          <a:prstGeom prst="rect">
            <a:avLst/>
          </a:prstGeom>
        </p:spPr>
      </p:pic>
    </p:spTree>
    <p:extLst>
      <p:ext uri="{BB962C8B-B14F-4D97-AF65-F5344CB8AC3E}">
        <p14:creationId xmlns:p14="http://schemas.microsoft.com/office/powerpoint/2010/main" val="14489794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Lst>
  <p:hf sldNum="0" hdr="0" dt="0"/>
  <p:txStyles>
    <p:titleStyle>
      <a:lvl1pPr algn="ctr" defTabSz="3429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87090" y="5018033"/>
            <a:ext cx="6169819" cy="1048428"/>
          </a:xfrm>
        </p:spPr>
        <p:txBody>
          <a:bodyPr>
            <a:normAutofit/>
          </a:bodyPr>
          <a:lstStyle/>
          <a:p>
            <a:r>
              <a:rPr lang="en-US" sz="2800" b="1" dirty="0"/>
              <a:t>Ramesh Gupta</a:t>
            </a:r>
          </a:p>
          <a:p>
            <a:r>
              <a:rPr lang="en-US" sz="2800" b="1" dirty="0"/>
              <a:t>for Magnet Division at BNL</a:t>
            </a:r>
          </a:p>
        </p:txBody>
      </p:sp>
      <p:sp>
        <p:nvSpPr>
          <p:cNvPr id="3" name="Rectangle 2"/>
          <p:cNvSpPr/>
          <p:nvPr/>
        </p:nvSpPr>
        <p:spPr>
          <a:xfrm>
            <a:off x="243840" y="2319016"/>
            <a:ext cx="8503920" cy="1938992"/>
          </a:xfrm>
          <a:prstGeom prst="rect">
            <a:avLst/>
          </a:prstGeom>
        </p:spPr>
        <p:txBody>
          <a:bodyPr wrap="square">
            <a:spAutoFit/>
          </a:bodyPr>
          <a:lstStyle/>
          <a:p>
            <a:pPr algn="ctr"/>
            <a:r>
              <a:rPr lang="en-US" sz="3600" b="1" dirty="0">
                <a:solidFill>
                  <a:schemeClr val="bg1"/>
                </a:solidFill>
              </a:rPr>
              <a:t>Initial Thinking on the </a:t>
            </a:r>
            <a:r>
              <a:rPr lang="en-US" sz="3600" b="1" dirty="0" err="1">
                <a:solidFill>
                  <a:schemeClr val="bg1"/>
                </a:solidFill>
              </a:rPr>
              <a:t>ReBCO</a:t>
            </a:r>
            <a:r>
              <a:rPr lang="en-US" sz="3600" b="1" dirty="0">
                <a:solidFill>
                  <a:schemeClr val="bg1"/>
                </a:solidFill>
              </a:rPr>
              <a:t> Based </a:t>
            </a:r>
          </a:p>
          <a:p>
            <a:pPr algn="ctr"/>
            <a:r>
              <a:rPr lang="en-US" sz="3600" b="1" dirty="0">
                <a:solidFill>
                  <a:schemeClr val="bg1"/>
                </a:solidFill>
              </a:rPr>
              <a:t>R&amp;D Program at BNL for USMDP</a:t>
            </a:r>
          </a:p>
          <a:p>
            <a:pPr algn="ctr"/>
            <a:endParaRPr lang="en-US" sz="2000" dirty="0">
              <a:solidFill>
                <a:schemeClr val="bg1"/>
              </a:solidFill>
            </a:endParaRPr>
          </a:p>
          <a:p>
            <a:pPr algn="ctr"/>
            <a:r>
              <a:rPr lang="en-US" sz="2800" dirty="0">
                <a:solidFill>
                  <a:schemeClr val="bg1"/>
                </a:solidFill>
              </a:rPr>
              <a:t>MDP Videoconference on June 5, 2019</a:t>
            </a:r>
          </a:p>
        </p:txBody>
      </p:sp>
    </p:spTree>
    <p:extLst>
      <p:ext uri="{BB962C8B-B14F-4D97-AF65-F5344CB8AC3E}">
        <p14:creationId xmlns:p14="http://schemas.microsoft.com/office/powerpoint/2010/main" val="74081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62D-8EA5-4F2B-B783-C3572B05800A}"/>
              </a:ext>
            </a:extLst>
          </p:cNvPr>
          <p:cNvSpPr>
            <a:spLocks noGrp="1"/>
          </p:cNvSpPr>
          <p:nvPr>
            <p:ph type="title"/>
          </p:nvPr>
        </p:nvSpPr>
        <p:spPr>
          <a:xfrm>
            <a:off x="2449484" y="0"/>
            <a:ext cx="6694516" cy="1143000"/>
          </a:xfrm>
        </p:spPr>
        <p:txBody>
          <a:bodyPr>
            <a:normAutofit/>
          </a:bodyPr>
          <a:lstStyle/>
          <a:p>
            <a:r>
              <a:rPr lang="en-US" sz="3200" dirty="0"/>
              <a:t>CORC Coils in the STTR Program</a:t>
            </a:r>
          </a:p>
        </p:txBody>
      </p:sp>
      <p:pic>
        <p:nvPicPr>
          <p:cNvPr id="5" name="Picture 4">
            <a:extLst>
              <a:ext uri="{FF2B5EF4-FFF2-40B4-BE49-F238E27FC236}">
                <a16:creationId xmlns:a16="http://schemas.microsoft.com/office/drawing/2014/main" id="{67E4EFAD-E617-48F4-81EA-4AD3BFA8E56F}"/>
              </a:ext>
            </a:extLst>
          </p:cNvPr>
          <p:cNvPicPr>
            <a:picLocks noChangeAspect="1"/>
          </p:cNvPicPr>
          <p:nvPr/>
        </p:nvPicPr>
        <p:blipFill>
          <a:blip r:embed="rId2"/>
          <a:stretch>
            <a:fillRect/>
          </a:stretch>
        </p:blipFill>
        <p:spPr>
          <a:xfrm>
            <a:off x="0" y="3528752"/>
            <a:ext cx="4501662" cy="2743200"/>
          </a:xfrm>
          <a:prstGeom prst="rect">
            <a:avLst/>
          </a:prstGeom>
        </p:spPr>
      </p:pic>
      <p:pic>
        <p:nvPicPr>
          <p:cNvPr id="3" name="Picture 2">
            <a:extLst>
              <a:ext uri="{FF2B5EF4-FFF2-40B4-BE49-F238E27FC236}">
                <a16:creationId xmlns:a16="http://schemas.microsoft.com/office/drawing/2014/main" id="{E0A2AAC8-8CD9-4D61-AAC4-CE41ABC9E520}"/>
              </a:ext>
            </a:extLst>
          </p:cNvPr>
          <p:cNvPicPr>
            <a:picLocks noChangeAspect="1"/>
          </p:cNvPicPr>
          <p:nvPr/>
        </p:nvPicPr>
        <p:blipFill rotWithShape="1">
          <a:blip r:embed="rId3"/>
          <a:srcRect l="5" r="23547"/>
          <a:stretch/>
        </p:blipFill>
        <p:spPr>
          <a:xfrm>
            <a:off x="3000644" y="1192876"/>
            <a:ext cx="6079928" cy="4846320"/>
          </a:xfrm>
          <a:prstGeom prst="rect">
            <a:avLst/>
          </a:prstGeom>
        </p:spPr>
      </p:pic>
      <p:sp>
        <p:nvSpPr>
          <p:cNvPr id="6" name="TextBox 5">
            <a:extLst>
              <a:ext uri="{FF2B5EF4-FFF2-40B4-BE49-F238E27FC236}">
                <a16:creationId xmlns:a16="http://schemas.microsoft.com/office/drawing/2014/main" id="{562A1CB7-E946-4205-B9F0-CDA276C42DDB}"/>
              </a:ext>
            </a:extLst>
          </p:cNvPr>
          <p:cNvSpPr txBox="1"/>
          <p:nvPr/>
        </p:nvSpPr>
        <p:spPr>
          <a:xfrm rot="-5400000">
            <a:off x="3542347" y="2621678"/>
            <a:ext cx="1024063" cy="307777"/>
          </a:xfrm>
          <a:prstGeom prst="rect">
            <a:avLst/>
          </a:prstGeom>
          <a:noFill/>
        </p:spPr>
        <p:txBody>
          <a:bodyPr wrap="none" rtlCol="0">
            <a:spAutoFit/>
          </a:bodyPr>
          <a:lstStyle/>
          <a:p>
            <a:r>
              <a:rPr lang="en-US" sz="1400" b="1" dirty="0">
                <a:solidFill>
                  <a:srgbClr val="663300"/>
                </a:solidFill>
              </a:rPr>
              <a:t>CORC Coils</a:t>
            </a:r>
          </a:p>
        </p:txBody>
      </p:sp>
      <p:sp>
        <p:nvSpPr>
          <p:cNvPr id="7" name="TextBox 6">
            <a:extLst>
              <a:ext uri="{FF2B5EF4-FFF2-40B4-BE49-F238E27FC236}">
                <a16:creationId xmlns:a16="http://schemas.microsoft.com/office/drawing/2014/main" id="{3A0FEAD7-D3CA-4209-B033-A36288B0426F}"/>
              </a:ext>
            </a:extLst>
          </p:cNvPr>
          <p:cNvSpPr txBox="1"/>
          <p:nvPr/>
        </p:nvSpPr>
        <p:spPr>
          <a:xfrm rot="-5400000">
            <a:off x="4065781" y="2359055"/>
            <a:ext cx="714261" cy="523220"/>
          </a:xfrm>
          <a:prstGeom prst="rect">
            <a:avLst/>
          </a:prstGeom>
          <a:noFill/>
        </p:spPr>
        <p:txBody>
          <a:bodyPr wrap="square" rtlCol="0">
            <a:spAutoFit/>
          </a:bodyPr>
          <a:lstStyle/>
          <a:p>
            <a:r>
              <a:rPr lang="en-US" sz="1400" b="1" dirty="0">
                <a:solidFill>
                  <a:srgbClr val="FF33CC"/>
                </a:solidFill>
              </a:rPr>
              <a:t>Nb</a:t>
            </a:r>
            <a:r>
              <a:rPr lang="en-US" sz="1400" b="1" baseline="-25000" dirty="0">
                <a:solidFill>
                  <a:srgbClr val="FF33CC"/>
                </a:solidFill>
              </a:rPr>
              <a:t>3</a:t>
            </a:r>
            <a:r>
              <a:rPr lang="en-US" sz="1400" b="1" dirty="0">
                <a:solidFill>
                  <a:srgbClr val="FF33CC"/>
                </a:solidFill>
              </a:rPr>
              <a:t>Sn Coils</a:t>
            </a:r>
          </a:p>
        </p:txBody>
      </p:sp>
      <p:sp>
        <p:nvSpPr>
          <p:cNvPr id="8" name="TextBox 7">
            <a:extLst>
              <a:ext uri="{FF2B5EF4-FFF2-40B4-BE49-F238E27FC236}">
                <a16:creationId xmlns:a16="http://schemas.microsoft.com/office/drawing/2014/main" id="{613540CD-4B1F-4F26-ABA1-27016127E557}"/>
              </a:ext>
            </a:extLst>
          </p:cNvPr>
          <p:cNvSpPr txBox="1"/>
          <p:nvPr/>
        </p:nvSpPr>
        <p:spPr>
          <a:xfrm>
            <a:off x="63428" y="1224505"/>
            <a:ext cx="3142211" cy="2308324"/>
          </a:xfrm>
          <a:prstGeom prst="rect">
            <a:avLst/>
          </a:prstGeom>
          <a:noFill/>
        </p:spPr>
        <p:txBody>
          <a:bodyPr wrap="square" rtlCol="0">
            <a:spAutoFit/>
          </a:bodyPr>
          <a:lstStyle/>
          <a:p>
            <a:r>
              <a:rPr lang="en-US" b="1" dirty="0">
                <a:solidFill>
                  <a:srgbClr val="663300"/>
                </a:solidFill>
              </a:rPr>
              <a:t>CORC coils:</a:t>
            </a:r>
          </a:p>
          <a:p>
            <a:pPr lvl="1"/>
            <a:r>
              <a:rPr lang="en-US" b="1" dirty="0">
                <a:solidFill>
                  <a:srgbClr val="663300"/>
                </a:solidFill>
              </a:rPr>
              <a:t>6 and 8 turns, running</a:t>
            </a:r>
          </a:p>
          <a:p>
            <a:pPr lvl="1"/>
            <a:r>
              <a:rPr lang="en-US" b="1" dirty="0">
                <a:solidFill>
                  <a:srgbClr val="663300"/>
                </a:solidFill>
              </a:rPr>
              <a:t>in series with Nb3Sn coils</a:t>
            </a:r>
          </a:p>
          <a:p>
            <a:endParaRPr lang="en-US" dirty="0"/>
          </a:p>
          <a:p>
            <a:r>
              <a:rPr lang="en-US" dirty="0"/>
              <a:t>Hybrid field: 13.1 T @10 kA</a:t>
            </a:r>
          </a:p>
          <a:p>
            <a:r>
              <a:rPr lang="en-US" dirty="0"/>
              <a:t>		   : 14.4 T @11 kA</a:t>
            </a:r>
          </a:p>
          <a:p>
            <a:pPr lvl="1"/>
            <a:r>
              <a:rPr lang="en-US" dirty="0"/>
              <a:t>(peak field in Nb3Sn coils reduced by CORC coils)</a:t>
            </a:r>
          </a:p>
        </p:txBody>
      </p:sp>
      <p:sp>
        <p:nvSpPr>
          <p:cNvPr id="9" name="TextBox 8">
            <a:extLst>
              <a:ext uri="{FF2B5EF4-FFF2-40B4-BE49-F238E27FC236}">
                <a16:creationId xmlns:a16="http://schemas.microsoft.com/office/drawing/2014/main" id="{7B59475B-1BFE-45DA-9F48-B144087223C0}"/>
              </a:ext>
            </a:extLst>
          </p:cNvPr>
          <p:cNvSpPr txBox="1"/>
          <p:nvPr/>
        </p:nvSpPr>
        <p:spPr>
          <a:xfrm>
            <a:off x="6711142" y="1367089"/>
            <a:ext cx="1710725"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800" b="1" dirty="0">
                <a:solidFill>
                  <a:srgbClr val="FFFF00"/>
                </a:solidFill>
              </a:rPr>
              <a:t>2-d model</a:t>
            </a:r>
          </a:p>
        </p:txBody>
      </p:sp>
    </p:spTree>
    <p:extLst>
      <p:ext uri="{BB962C8B-B14F-4D97-AF65-F5344CB8AC3E}">
        <p14:creationId xmlns:p14="http://schemas.microsoft.com/office/powerpoint/2010/main" val="3429192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10010-021A-4A9A-A763-8297591168B6}"/>
              </a:ext>
            </a:extLst>
          </p:cNvPr>
          <p:cNvSpPr>
            <a:spLocks noGrp="1"/>
          </p:cNvSpPr>
          <p:nvPr>
            <p:ph type="title"/>
          </p:nvPr>
        </p:nvSpPr>
        <p:spPr>
          <a:xfrm>
            <a:off x="2743200" y="0"/>
            <a:ext cx="6400800" cy="1143000"/>
          </a:xfrm>
        </p:spPr>
        <p:txBody>
          <a:bodyPr>
            <a:normAutofit/>
          </a:bodyPr>
          <a:lstStyle/>
          <a:p>
            <a:r>
              <a:rPr lang="en-US" sz="2800" dirty="0"/>
              <a:t>CORC Coils (with 6 and 8 turns) </a:t>
            </a:r>
            <a:br>
              <a:rPr lang="en-US" sz="2800" dirty="0"/>
            </a:br>
            <a:r>
              <a:rPr lang="en-US" sz="2800" dirty="0"/>
              <a:t>inside the Nb</a:t>
            </a:r>
            <a:r>
              <a:rPr lang="en-US" sz="2800" baseline="-25000" dirty="0"/>
              <a:t>3</a:t>
            </a:r>
            <a:r>
              <a:rPr lang="en-US" sz="2800" dirty="0"/>
              <a:t>Sn coils</a:t>
            </a:r>
          </a:p>
        </p:txBody>
      </p:sp>
      <p:pic>
        <p:nvPicPr>
          <p:cNvPr id="4" name="Picture 3">
            <a:extLst>
              <a:ext uri="{FF2B5EF4-FFF2-40B4-BE49-F238E27FC236}">
                <a16:creationId xmlns:a16="http://schemas.microsoft.com/office/drawing/2014/main" id="{44F87AC8-C8D3-4BC1-9DC0-92AF2CE3D4CF}"/>
              </a:ext>
            </a:extLst>
          </p:cNvPr>
          <p:cNvPicPr>
            <a:picLocks noChangeAspect="1"/>
          </p:cNvPicPr>
          <p:nvPr/>
        </p:nvPicPr>
        <p:blipFill rotWithShape="1">
          <a:blip r:embed="rId2"/>
          <a:srcRect l="26997" t="13725" r="42004" b="4884"/>
          <a:stretch/>
        </p:blipFill>
        <p:spPr>
          <a:xfrm>
            <a:off x="493324" y="1554480"/>
            <a:ext cx="2834640" cy="4206240"/>
          </a:xfrm>
          <a:prstGeom prst="rect">
            <a:avLst/>
          </a:prstGeom>
        </p:spPr>
      </p:pic>
      <p:pic>
        <p:nvPicPr>
          <p:cNvPr id="6" name="Picture 5">
            <a:extLst>
              <a:ext uri="{FF2B5EF4-FFF2-40B4-BE49-F238E27FC236}">
                <a16:creationId xmlns:a16="http://schemas.microsoft.com/office/drawing/2014/main" id="{742EF38E-DD9C-49F9-B6A1-85B723208ABC}"/>
              </a:ext>
            </a:extLst>
          </p:cNvPr>
          <p:cNvPicPr>
            <a:picLocks noChangeAspect="1"/>
          </p:cNvPicPr>
          <p:nvPr/>
        </p:nvPicPr>
        <p:blipFill rotWithShape="1">
          <a:blip r:embed="rId3"/>
          <a:srcRect l="10996" t="3111" r="34002" b="-427"/>
          <a:stretch/>
        </p:blipFill>
        <p:spPr>
          <a:xfrm>
            <a:off x="3918373" y="1237263"/>
            <a:ext cx="5029200" cy="5029200"/>
          </a:xfrm>
          <a:prstGeom prst="rect">
            <a:avLst/>
          </a:prstGeom>
        </p:spPr>
      </p:pic>
      <p:sp>
        <p:nvSpPr>
          <p:cNvPr id="7" name="TextBox 6">
            <a:extLst>
              <a:ext uri="{FF2B5EF4-FFF2-40B4-BE49-F238E27FC236}">
                <a16:creationId xmlns:a16="http://schemas.microsoft.com/office/drawing/2014/main" id="{B2CCB7BC-3DFC-4E54-9CB6-5C47ABE6F710}"/>
              </a:ext>
            </a:extLst>
          </p:cNvPr>
          <p:cNvSpPr txBox="1"/>
          <p:nvPr/>
        </p:nvSpPr>
        <p:spPr>
          <a:xfrm>
            <a:off x="4278489" y="5435466"/>
            <a:ext cx="1924755"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dirty="0">
                <a:solidFill>
                  <a:srgbClr val="FFFF00"/>
                </a:solidFill>
              </a:rPr>
              <a:t>One side only for clarity</a:t>
            </a:r>
          </a:p>
        </p:txBody>
      </p:sp>
    </p:spTree>
    <p:extLst>
      <p:ext uri="{BB962C8B-B14F-4D97-AF65-F5344CB8AC3E}">
        <p14:creationId xmlns:p14="http://schemas.microsoft.com/office/powerpoint/2010/main" val="596124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10010-021A-4A9A-A763-8297591168B6}"/>
              </a:ext>
            </a:extLst>
          </p:cNvPr>
          <p:cNvSpPr>
            <a:spLocks noGrp="1"/>
          </p:cNvSpPr>
          <p:nvPr>
            <p:ph type="title"/>
          </p:nvPr>
        </p:nvSpPr>
        <p:spPr>
          <a:xfrm>
            <a:off x="2743200" y="0"/>
            <a:ext cx="6400800" cy="1143000"/>
          </a:xfrm>
        </p:spPr>
        <p:txBody>
          <a:bodyPr/>
          <a:lstStyle/>
          <a:p>
            <a:r>
              <a:rPr lang="en-US" dirty="0"/>
              <a:t>3-d modeling of the 6&amp;8 turn CORC Coil</a:t>
            </a:r>
            <a:br>
              <a:rPr lang="en-US" dirty="0"/>
            </a:br>
            <a:r>
              <a:rPr lang="en-US" dirty="0"/>
              <a:t>(with 20 node BRICK in OPERA3d)</a:t>
            </a:r>
          </a:p>
        </p:txBody>
      </p:sp>
      <p:pic>
        <p:nvPicPr>
          <p:cNvPr id="4" name="Picture 3">
            <a:extLst>
              <a:ext uri="{FF2B5EF4-FFF2-40B4-BE49-F238E27FC236}">
                <a16:creationId xmlns:a16="http://schemas.microsoft.com/office/drawing/2014/main" id="{D0C822A6-D9B9-4A63-BD6B-67C662EC4E09}"/>
              </a:ext>
            </a:extLst>
          </p:cNvPr>
          <p:cNvPicPr>
            <a:picLocks noChangeAspect="1"/>
          </p:cNvPicPr>
          <p:nvPr/>
        </p:nvPicPr>
        <p:blipFill rotWithShape="1">
          <a:blip r:embed="rId2"/>
          <a:srcRect l="17006" t="4880" r="28993" b="1343"/>
          <a:stretch/>
        </p:blipFill>
        <p:spPr>
          <a:xfrm>
            <a:off x="0" y="1402080"/>
            <a:ext cx="4937760" cy="4846320"/>
          </a:xfrm>
          <a:prstGeom prst="rect">
            <a:avLst/>
          </a:prstGeom>
        </p:spPr>
      </p:pic>
      <p:pic>
        <p:nvPicPr>
          <p:cNvPr id="5" name="Picture 4">
            <a:extLst>
              <a:ext uri="{FF2B5EF4-FFF2-40B4-BE49-F238E27FC236}">
                <a16:creationId xmlns:a16="http://schemas.microsoft.com/office/drawing/2014/main" id="{79CC8807-74B7-45D2-BA3F-3CB634965D52}"/>
              </a:ext>
            </a:extLst>
          </p:cNvPr>
          <p:cNvPicPr>
            <a:picLocks noChangeAspect="1"/>
          </p:cNvPicPr>
          <p:nvPr/>
        </p:nvPicPr>
        <p:blipFill rotWithShape="1">
          <a:blip r:embed="rId3"/>
          <a:srcRect l="21500" t="13724" r="33502" b="1347"/>
          <a:stretch/>
        </p:blipFill>
        <p:spPr>
          <a:xfrm>
            <a:off x="4983480" y="1234440"/>
            <a:ext cx="4114800" cy="4389120"/>
          </a:xfrm>
          <a:prstGeom prst="rect">
            <a:avLst/>
          </a:prstGeom>
        </p:spPr>
      </p:pic>
      <p:sp>
        <p:nvSpPr>
          <p:cNvPr id="6" name="TextBox 5">
            <a:extLst>
              <a:ext uri="{FF2B5EF4-FFF2-40B4-BE49-F238E27FC236}">
                <a16:creationId xmlns:a16="http://schemas.microsoft.com/office/drawing/2014/main" id="{8C44E996-B68B-43F7-B8CB-1D1D3DF7715C}"/>
              </a:ext>
            </a:extLst>
          </p:cNvPr>
          <p:cNvSpPr txBox="1"/>
          <p:nvPr/>
        </p:nvSpPr>
        <p:spPr>
          <a:xfrm>
            <a:off x="5610577" y="5520266"/>
            <a:ext cx="2692400" cy="646331"/>
          </a:xfrm>
          <a:prstGeom prst="rect">
            <a:avLst/>
          </a:prstGeom>
          <a:noFill/>
        </p:spPr>
        <p:txBody>
          <a:bodyPr wrap="square" rtlCol="0">
            <a:spAutoFit/>
          </a:bodyPr>
          <a:lstStyle/>
          <a:p>
            <a:r>
              <a:rPr lang="en-US" b="1" dirty="0"/>
              <a:t>Modeling includes, leads and transition regions</a:t>
            </a:r>
          </a:p>
        </p:txBody>
      </p:sp>
      <p:sp>
        <p:nvSpPr>
          <p:cNvPr id="7" name="TextBox 6">
            <a:extLst>
              <a:ext uri="{FF2B5EF4-FFF2-40B4-BE49-F238E27FC236}">
                <a16:creationId xmlns:a16="http://schemas.microsoft.com/office/drawing/2014/main" id="{BBE75552-914B-418A-A240-C06BF82134AC}"/>
              </a:ext>
            </a:extLst>
          </p:cNvPr>
          <p:cNvSpPr txBox="1"/>
          <p:nvPr/>
        </p:nvSpPr>
        <p:spPr>
          <a:xfrm>
            <a:off x="1607408" y="1269999"/>
            <a:ext cx="2271584" cy="369332"/>
          </a:xfrm>
          <a:prstGeom prst="rect">
            <a:avLst/>
          </a:prstGeom>
          <a:noFill/>
        </p:spPr>
        <p:txBody>
          <a:bodyPr wrap="none" rtlCol="0">
            <a:spAutoFit/>
          </a:bodyPr>
          <a:lstStyle/>
          <a:p>
            <a:r>
              <a:rPr lang="en-US" dirty="0"/>
              <a:t>Two double pancakes</a:t>
            </a:r>
          </a:p>
        </p:txBody>
      </p:sp>
      <p:sp>
        <p:nvSpPr>
          <p:cNvPr id="8" name="TextBox 7">
            <a:extLst>
              <a:ext uri="{FF2B5EF4-FFF2-40B4-BE49-F238E27FC236}">
                <a16:creationId xmlns:a16="http://schemas.microsoft.com/office/drawing/2014/main" id="{7C0DEA6A-8C1C-4846-9584-D32D126D90A5}"/>
              </a:ext>
            </a:extLst>
          </p:cNvPr>
          <p:cNvSpPr txBox="1"/>
          <p:nvPr/>
        </p:nvSpPr>
        <p:spPr>
          <a:xfrm>
            <a:off x="6956777" y="1217414"/>
            <a:ext cx="2202593" cy="369332"/>
          </a:xfrm>
          <a:prstGeom prst="rect">
            <a:avLst/>
          </a:prstGeom>
          <a:noFill/>
        </p:spPr>
        <p:txBody>
          <a:bodyPr wrap="square" rtlCol="0">
            <a:spAutoFit/>
          </a:bodyPr>
          <a:lstStyle/>
          <a:p>
            <a:r>
              <a:rPr lang="en-US" dirty="0"/>
              <a:t>One double pancake</a:t>
            </a:r>
          </a:p>
        </p:txBody>
      </p:sp>
    </p:spTree>
    <p:extLst>
      <p:ext uri="{BB962C8B-B14F-4D97-AF65-F5344CB8AC3E}">
        <p14:creationId xmlns:p14="http://schemas.microsoft.com/office/powerpoint/2010/main" val="570362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10010-021A-4A9A-A763-8297591168B6}"/>
              </a:ext>
            </a:extLst>
          </p:cNvPr>
          <p:cNvSpPr>
            <a:spLocks noGrp="1"/>
          </p:cNvSpPr>
          <p:nvPr>
            <p:ph type="title"/>
          </p:nvPr>
        </p:nvSpPr>
        <p:spPr>
          <a:xfrm>
            <a:off x="2477911" y="0"/>
            <a:ext cx="6666089" cy="1004711"/>
          </a:xfrm>
        </p:spPr>
        <p:txBody>
          <a:bodyPr>
            <a:noAutofit/>
          </a:bodyPr>
          <a:lstStyle/>
          <a:p>
            <a:r>
              <a:rPr lang="en-US" sz="2800" dirty="0"/>
              <a:t>Field on the Hybrid coils at 10 kA (1)</a:t>
            </a:r>
            <a:br>
              <a:rPr lang="en-US" sz="2800" dirty="0"/>
            </a:br>
            <a:r>
              <a:rPr lang="en-US" sz="2800" dirty="0"/>
              <a:t>(6 &amp; 8 turn CORC cable coil with Nb</a:t>
            </a:r>
            <a:r>
              <a:rPr lang="en-US" sz="2800" baseline="-25000" dirty="0"/>
              <a:t>3</a:t>
            </a:r>
            <a:r>
              <a:rPr lang="en-US" sz="2800" dirty="0"/>
              <a:t>coils)</a:t>
            </a:r>
          </a:p>
        </p:txBody>
      </p:sp>
      <p:pic>
        <p:nvPicPr>
          <p:cNvPr id="4" name="Picture 3">
            <a:extLst>
              <a:ext uri="{FF2B5EF4-FFF2-40B4-BE49-F238E27FC236}">
                <a16:creationId xmlns:a16="http://schemas.microsoft.com/office/drawing/2014/main" id="{92717467-FBC8-4DC4-9CAC-8C5AE7288F47}"/>
              </a:ext>
            </a:extLst>
          </p:cNvPr>
          <p:cNvPicPr>
            <a:picLocks noChangeAspect="1"/>
          </p:cNvPicPr>
          <p:nvPr/>
        </p:nvPicPr>
        <p:blipFill>
          <a:blip r:embed="rId2"/>
          <a:stretch>
            <a:fillRect/>
          </a:stretch>
        </p:blipFill>
        <p:spPr>
          <a:xfrm>
            <a:off x="0" y="1144215"/>
            <a:ext cx="9144000" cy="5167881"/>
          </a:xfrm>
          <a:prstGeom prst="rect">
            <a:avLst/>
          </a:prstGeom>
        </p:spPr>
      </p:pic>
    </p:spTree>
    <p:extLst>
      <p:ext uri="{BB962C8B-B14F-4D97-AF65-F5344CB8AC3E}">
        <p14:creationId xmlns:p14="http://schemas.microsoft.com/office/powerpoint/2010/main" val="362886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10010-021A-4A9A-A763-8297591168B6}"/>
              </a:ext>
            </a:extLst>
          </p:cNvPr>
          <p:cNvSpPr>
            <a:spLocks noGrp="1"/>
          </p:cNvSpPr>
          <p:nvPr>
            <p:ph type="title"/>
          </p:nvPr>
        </p:nvSpPr>
        <p:spPr>
          <a:xfrm>
            <a:off x="2477911" y="0"/>
            <a:ext cx="6666089" cy="1003103"/>
          </a:xfrm>
        </p:spPr>
        <p:txBody>
          <a:bodyPr>
            <a:noAutofit/>
          </a:bodyPr>
          <a:lstStyle/>
          <a:p>
            <a:r>
              <a:rPr lang="en-US" sz="2800" dirty="0"/>
              <a:t>Field on the Hybrid coils at 10 kA (2)</a:t>
            </a:r>
            <a:br>
              <a:rPr lang="en-US" sz="2800" dirty="0"/>
            </a:br>
            <a:r>
              <a:rPr lang="en-US" sz="2800" dirty="0"/>
              <a:t>(6 &amp; 8 turn CORC cable coil with Nb</a:t>
            </a:r>
            <a:r>
              <a:rPr lang="en-US" sz="2800" baseline="-25000" dirty="0"/>
              <a:t>3</a:t>
            </a:r>
            <a:r>
              <a:rPr lang="en-US" sz="2800" dirty="0"/>
              <a:t>coils)</a:t>
            </a:r>
          </a:p>
        </p:txBody>
      </p:sp>
      <p:pic>
        <p:nvPicPr>
          <p:cNvPr id="5" name="Picture 4">
            <a:extLst>
              <a:ext uri="{FF2B5EF4-FFF2-40B4-BE49-F238E27FC236}">
                <a16:creationId xmlns:a16="http://schemas.microsoft.com/office/drawing/2014/main" id="{477D9904-007B-4EE4-9E19-67A3C2448FB4}"/>
              </a:ext>
            </a:extLst>
          </p:cNvPr>
          <p:cNvPicPr>
            <a:picLocks noChangeAspect="1"/>
          </p:cNvPicPr>
          <p:nvPr/>
        </p:nvPicPr>
        <p:blipFill>
          <a:blip r:embed="rId2"/>
          <a:stretch>
            <a:fillRect/>
          </a:stretch>
        </p:blipFill>
        <p:spPr>
          <a:xfrm>
            <a:off x="0" y="1003103"/>
            <a:ext cx="9144000" cy="5167881"/>
          </a:xfrm>
          <a:prstGeom prst="rect">
            <a:avLst/>
          </a:prstGeom>
        </p:spPr>
      </p:pic>
    </p:spTree>
    <p:extLst>
      <p:ext uri="{BB962C8B-B14F-4D97-AF65-F5344CB8AC3E}">
        <p14:creationId xmlns:p14="http://schemas.microsoft.com/office/powerpoint/2010/main" val="2935620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10010-021A-4A9A-A763-8297591168B6}"/>
              </a:ext>
            </a:extLst>
          </p:cNvPr>
          <p:cNvSpPr>
            <a:spLocks noGrp="1"/>
          </p:cNvSpPr>
          <p:nvPr>
            <p:ph type="title"/>
          </p:nvPr>
        </p:nvSpPr>
        <p:spPr>
          <a:xfrm>
            <a:off x="2619022" y="45156"/>
            <a:ext cx="6400800" cy="953911"/>
          </a:xfrm>
        </p:spPr>
        <p:txBody>
          <a:bodyPr>
            <a:normAutofit/>
          </a:bodyPr>
          <a:lstStyle/>
          <a:p>
            <a:r>
              <a:rPr lang="en-US" sz="3200" dirty="0"/>
              <a:t>Hybrid Magnet Model with Iron</a:t>
            </a:r>
          </a:p>
        </p:txBody>
      </p:sp>
      <p:pic>
        <p:nvPicPr>
          <p:cNvPr id="4" name="Picture 3">
            <a:extLst>
              <a:ext uri="{FF2B5EF4-FFF2-40B4-BE49-F238E27FC236}">
                <a16:creationId xmlns:a16="http://schemas.microsoft.com/office/drawing/2014/main" id="{3F4D19FC-E40F-4538-BAA2-68F0569645D2}"/>
              </a:ext>
            </a:extLst>
          </p:cNvPr>
          <p:cNvPicPr>
            <a:picLocks noChangeAspect="1"/>
          </p:cNvPicPr>
          <p:nvPr/>
        </p:nvPicPr>
        <p:blipFill>
          <a:blip r:embed="rId2"/>
          <a:stretch>
            <a:fillRect/>
          </a:stretch>
        </p:blipFill>
        <p:spPr>
          <a:xfrm>
            <a:off x="0" y="1042614"/>
            <a:ext cx="9144000" cy="5167881"/>
          </a:xfrm>
          <a:prstGeom prst="rect">
            <a:avLst/>
          </a:prstGeom>
        </p:spPr>
      </p:pic>
    </p:spTree>
    <p:extLst>
      <p:ext uri="{BB962C8B-B14F-4D97-AF65-F5344CB8AC3E}">
        <p14:creationId xmlns:p14="http://schemas.microsoft.com/office/powerpoint/2010/main" val="1304024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4A4EA-FA7E-4B84-BF10-B060549710D1}"/>
              </a:ext>
            </a:extLst>
          </p:cNvPr>
          <p:cNvSpPr>
            <a:spLocks noGrp="1"/>
          </p:cNvSpPr>
          <p:nvPr>
            <p:ph type="title"/>
          </p:nvPr>
        </p:nvSpPr>
        <p:spPr>
          <a:xfrm>
            <a:off x="2398890" y="118534"/>
            <a:ext cx="6745110" cy="801511"/>
          </a:xfrm>
        </p:spPr>
        <p:txBody>
          <a:bodyPr>
            <a:normAutofit/>
          </a:bodyPr>
          <a:lstStyle/>
          <a:p>
            <a:r>
              <a:rPr lang="en-US" sz="2800" dirty="0"/>
              <a:t>Coil Winding and the Mechanical Structure</a:t>
            </a:r>
          </a:p>
        </p:txBody>
      </p:sp>
      <p:sp>
        <p:nvSpPr>
          <p:cNvPr id="4" name="TextBox 3">
            <a:extLst>
              <a:ext uri="{FF2B5EF4-FFF2-40B4-BE49-F238E27FC236}">
                <a16:creationId xmlns:a16="http://schemas.microsoft.com/office/drawing/2014/main" id="{FC40F0CF-27C2-4D74-AE01-C5629B6E0254}"/>
              </a:ext>
            </a:extLst>
          </p:cNvPr>
          <p:cNvSpPr txBox="1"/>
          <p:nvPr/>
        </p:nvSpPr>
        <p:spPr>
          <a:xfrm>
            <a:off x="0" y="1320800"/>
            <a:ext cx="9144000" cy="477053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b="1" dirty="0"/>
              <a:t>BNL and ACT are working together on developing the coil winding techniques and on the mechanical structure.</a:t>
            </a:r>
          </a:p>
          <a:p>
            <a:pPr marL="285750" indent="-285750">
              <a:spcBef>
                <a:spcPts val="1200"/>
              </a:spcBef>
              <a:buFont typeface="Arial" panose="020B0604020202020204" pitchFamily="34" charset="0"/>
              <a:buChar char="•"/>
            </a:pPr>
            <a:r>
              <a:rPr lang="en-US" sz="2400" b="1" dirty="0"/>
              <a:t>BNL task in STTR is to help ACT with the design, etc.. ACT will purchase the parts and wind the coil (limited budget of STTR precluded BNL to actually wind the coils).</a:t>
            </a:r>
          </a:p>
          <a:p>
            <a:pPr marL="285750" indent="-285750">
              <a:spcBef>
                <a:spcPts val="1200"/>
              </a:spcBef>
              <a:buFont typeface="Arial" panose="020B0604020202020204" pitchFamily="34" charset="0"/>
              <a:buChar char="•"/>
            </a:pPr>
            <a:r>
              <a:rPr lang="en-US" sz="2400" b="1" dirty="0"/>
              <a:t>BNL will design, purchase all parts and wind the coil for MDP with the ACT supplied cable.</a:t>
            </a:r>
          </a:p>
          <a:p>
            <a:pPr marL="285750" indent="-285750">
              <a:spcBef>
                <a:spcPts val="1200"/>
              </a:spcBef>
              <a:buFont typeface="Arial" panose="020B0604020202020204" pitchFamily="34" charset="0"/>
              <a:buChar char="•"/>
            </a:pPr>
            <a:r>
              <a:rPr lang="en-US" sz="2400" b="1" dirty="0"/>
              <a:t>This presentation will include the initial BNL design geared for efficiency and providing mechanical support to individual cable.</a:t>
            </a:r>
          </a:p>
          <a:p>
            <a:pPr marL="285750" indent="-285750">
              <a:spcBef>
                <a:spcPts val="1200"/>
              </a:spcBef>
              <a:buFont typeface="Arial" panose="020B0604020202020204" pitchFamily="34" charset="0"/>
              <a:buChar char="•"/>
            </a:pPr>
            <a:r>
              <a:rPr lang="en-US" sz="2400" b="1" dirty="0"/>
              <a:t>As such major forces on the CORC cable are in horizontal direction but vertical forces also become significant on certain turns.</a:t>
            </a:r>
          </a:p>
        </p:txBody>
      </p:sp>
    </p:spTree>
    <p:extLst>
      <p:ext uri="{BB962C8B-B14F-4D97-AF65-F5344CB8AC3E}">
        <p14:creationId xmlns:p14="http://schemas.microsoft.com/office/powerpoint/2010/main" val="2065441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D739-204F-4421-8F4A-654E7B0C6155}"/>
              </a:ext>
            </a:extLst>
          </p:cNvPr>
          <p:cNvSpPr>
            <a:spLocks noGrp="1"/>
          </p:cNvSpPr>
          <p:nvPr>
            <p:ph type="title"/>
          </p:nvPr>
        </p:nvSpPr>
        <p:spPr>
          <a:xfrm>
            <a:off x="2549236" y="0"/>
            <a:ext cx="6594764" cy="1041862"/>
          </a:xfrm>
        </p:spPr>
        <p:txBody>
          <a:bodyPr>
            <a:normAutofit/>
          </a:bodyPr>
          <a:lstStyle/>
          <a:p>
            <a:r>
              <a:rPr lang="en-US" sz="3200" dirty="0"/>
              <a:t>The Basic Design Concept</a:t>
            </a:r>
          </a:p>
        </p:txBody>
      </p:sp>
      <p:pic>
        <p:nvPicPr>
          <p:cNvPr id="3" name="Content Placeholder 6">
            <a:extLst>
              <a:ext uri="{FF2B5EF4-FFF2-40B4-BE49-F238E27FC236}">
                <a16:creationId xmlns:a16="http://schemas.microsoft.com/office/drawing/2014/main" id="{3953C48C-6C28-41D0-B2B4-F48945788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25" y="2723912"/>
            <a:ext cx="6081884" cy="3383280"/>
          </a:xfrm>
          <a:prstGeom prst="rect">
            <a:avLst/>
          </a:prstGeom>
        </p:spPr>
      </p:pic>
      <p:sp>
        <p:nvSpPr>
          <p:cNvPr id="4" name="TextBox 3">
            <a:extLst>
              <a:ext uri="{FF2B5EF4-FFF2-40B4-BE49-F238E27FC236}">
                <a16:creationId xmlns:a16="http://schemas.microsoft.com/office/drawing/2014/main" id="{7C312606-B1A4-4AF1-9E08-2B84E8FC5A19}"/>
              </a:ext>
            </a:extLst>
          </p:cNvPr>
          <p:cNvSpPr txBox="1"/>
          <p:nvPr/>
        </p:nvSpPr>
        <p:spPr>
          <a:xfrm>
            <a:off x="0" y="1110074"/>
            <a:ext cx="9144000" cy="1754326"/>
          </a:xfrm>
          <a:prstGeom prst="rect">
            <a:avLst/>
          </a:prstGeom>
          <a:noFill/>
        </p:spPr>
        <p:txBody>
          <a:bodyPr wrap="square" rtlCol="0">
            <a:spAutoFit/>
          </a:bodyPr>
          <a:lstStyle/>
          <a:p>
            <a:r>
              <a:rPr lang="en-US" dirty="0"/>
              <a:t>The conductor is placed inside the groves machined in the SS plates (or 3-d printed). Each turn is fully captured (with thin epoxy) and thus fully supported. We may need to work with the cable to place it in the grooves. Major component of the Lorentz force is horizontal which can be taken by the thickness of the plate, as and if needed (as such CORC coil lean on Nb</a:t>
            </a:r>
            <a:r>
              <a:rPr lang="en-US" baseline="-25000" dirty="0"/>
              <a:t>3</a:t>
            </a:r>
            <a:r>
              <a:rPr lang="en-US" dirty="0"/>
              <a:t>Sn coils). Small component of the vertical Lorentz force can be taken by the structure between the grove. The two turns nearly touch each other for the maximum current density. </a:t>
            </a:r>
          </a:p>
        </p:txBody>
      </p:sp>
      <p:sp>
        <p:nvSpPr>
          <p:cNvPr id="5" name="Arrow: Down 4">
            <a:extLst>
              <a:ext uri="{FF2B5EF4-FFF2-40B4-BE49-F238E27FC236}">
                <a16:creationId xmlns:a16="http://schemas.microsoft.com/office/drawing/2014/main" id="{12541FD3-375A-4805-A8C7-AD01D041BCF1}"/>
              </a:ext>
            </a:extLst>
          </p:cNvPr>
          <p:cNvSpPr/>
          <p:nvPr/>
        </p:nvSpPr>
        <p:spPr>
          <a:xfrm>
            <a:off x="5062503" y="3499556"/>
            <a:ext cx="96519" cy="50235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90403D4-C630-4B7A-B0EC-BB00E8BE4273}"/>
              </a:ext>
            </a:extLst>
          </p:cNvPr>
          <p:cNvSpPr txBox="1"/>
          <p:nvPr/>
        </p:nvSpPr>
        <p:spPr>
          <a:xfrm>
            <a:off x="4469836" y="3160638"/>
            <a:ext cx="2382575" cy="369332"/>
          </a:xfrm>
          <a:prstGeom prst="rect">
            <a:avLst/>
          </a:prstGeom>
          <a:noFill/>
        </p:spPr>
        <p:txBody>
          <a:bodyPr wrap="none" rtlCol="0">
            <a:spAutoFit/>
          </a:bodyPr>
          <a:lstStyle/>
          <a:p>
            <a:r>
              <a:rPr lang="en-US" dirty="0"/>
              <a:t>Groove in the top plate</a:t>
            </a:r>
          </a:p>
        </p:txBody>
      </p:sp>
      <p:sp>
        <p:nvSpPr>
          <p:cNvPr id="7" name="Arrow: Down 6">
            <a:extLst>
              <a:ext uri="{FF2B5EF4-FFF2-40B4-BE49-F238E27FC236}">
                <a16:creationId xmlns:a16="http://schemas.microsoft.com/office/drawing/2014/main" id="{EFFFDC07-9A48-4875-ACD8-3FBB4C3280AE}"/>
              </a:ext>
            </a:extLst>
          </p:cNvPr>
          <p:cNvSpPr/>
          <p:nvPr/>
        </p:nvSpPr>
        <p:spPr>
          <a:xfrm rot="5400000">
            <a:off x="6202957" y="4780772"/>
            <a:ext cx="96519" cy="49953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9FC9585-6B8C-4E5E-B28D-60540C78C565}"/>
              </a:ext>
            </a:extLst>
          </p:cNvPr>
          <p:cNvSpPr txBox="1"/>
          <p:nvPr/>
        </p:nvSpPr>
        <p:spPr>
          <a:xfrm>
            <a:off x="6473043" y="4843819"/>
            <a:ext cx="2716389" cy="646331"/>
          </a:xfrm>
          <a:prstGeom prst="rect">
            <a:avLst/>
          </a:prstGeom>
          <a:noFill/>
        </p:spPr>
        <p:txBody>
          <a:bodyPr wrap="square" rtlCol="0">
            <a:spAutoFit/>
          </a:bodyPr>
          <a:lstStyle/>
          <a:p>
            <a:r>
              <a:rPr lang="en-US" dirty="0"/>
              <a:t>Cable placed inside the groove of the bottom plate</a:t>
            </a:r>
          </a:p>
        </p:txBody>
      </p:sp>
      <p:sp>
        <p:nvSpPr>
          <p:cNvPr id="9" name="Arrow: Down 8">
            <a:extLst>
              <a:ext uri="{FF2B5EF4-FFF2-40B4-BE49-F238E27FC236}">
                <a16:creationId xmlns:a16="http://schemas.microsoft.com/office/drawing/2014/main" id="{901781EF-C35E-44B6-B054-6B4C9B687453}"/>
              </a:ext>
            </a:extLst>
          </p:cNvPr>
          <p:cNvSpPr/>
          <p:nvPr/>
        </p:nvSpPr>
        <p:spPr>
          <a:xfrm rot="5400000">
            <a:off x="5379996" y="3459505"/>
            <a:ext cx="96519" cy="16459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18EF36A-EA0B-4892-9FFC-1CE8D09AC8DF}"/>
              </a:ext>
            </a:extLst>
          </p:cNvPr>
          <p:cNvSpPr txBox="1"/>
          <p:nvPr/>
        </p:nvSpPr>
        <p:spPr>
          <a:xfrm>
            <a:off x="6191955" y="4102882"/>
            <a:ext cx="3074529" cy="369332"/>
          </a:xfrm>
          <a:prstGeom prst="rect">
            <a:avLst/>
          </a:prstGeom>
          <a:noFill/>
        </p:spPr>
        <p:txBody>
          <a:bodyPr wrap="square" rtlCol="0">
            <a:spAutoFit/>
          </a:bodyPr>
          <a:lstStyle/>
          <a:p>
            <a:r>
              <a:rPr lang="en-US" dirty="0"/>
              <a:t>Cable in the transition region</a:t>
            </a:r>
          </a:p>
        </p:txBody>
      </p:sp>
      <p:sp>
        <p:nvSpPr>
          <p:cNvPr id="11" name="TextBox 10">
            <a:extLst>
              <a:ext uri="{FF2B5EF4-FFF2-40B4-BE49-F238E27FC236}">
                <a16:creationId xmlns:a16="http://schemas.microsoft.com/office/drawing/2014/main" id="{7AD3035B-6991-4923-AB6A-2583FA15615B}"/>
              </a:ext>
            </a:extLst>
          </p:cNvPr>
          <p:cNvSpPr txBox="1"/>
          <p:nvPr/>
        </p:nvSpPr>
        <p:spPr>
          <a:xfrm>
            <a:off x="5606927" y="3518644"/>
            <a:ext cx="2927474" cy="646331"/>
          </a:xfrm>
          <a:prstGeom prst="rect">
            <a:avLst/>
          </a:prstGeom>
          <a:noFill/>
        </p:spPr>
        <p:txBody>
          <a:bodyPr wrap="square" rtlCol="0">
            <a:spAutoFit/>
          </a:bodyPr>
          <a:lstStyle/>
          <a:p>
            <a:r>
              <a:rPr lang="en-US" dirty="0"/>
              <a:t>Top plates also captures the cable in the bottom layer  </a:t>
            </a:r>
          </a:p>
        </p:txBody>
      </p:sp>
      <p:sp>
        <p:nvSpPr>
          <p:cNvPr id="12" name="TextBox 11">
            <a:extLst>
              <a:ext uri="{FF2B5EF4-FFF2-40B4-BE49-F238E27FC236}">
                <a16:creationId xmlns:a16="http://schemas.microsoft.com/office/drawing/2014/main" id="{04F934FC-759C-42AB-AB24-8EFB85E86D41}"/>
              </a:ext>
            </a:extLst>
          </p:cNvPr>
          <p:cNvSpPr txBox="1"/>
          <p:nvPr/>
        </p:nvSpPr>
        <p:spPr>
          <a:xfrm>
            <a:off x="4046509" y="5954440"/>
            <a:ext cx="4818050" cy="338554"/>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600" b="1" dirty="0"/>
              <a:t>All CAD models and design engineering by Steve Plate</a:t>
            </a:r>
          </a:p>
        </p:txBody>
      </p:sp>
    </p:spTree>
    <p:extLst>
      <p:ext uri="{BB962C8B-B14F-4D97-AF65-F5344CB8AC3E}">
        <p14:creationId xmlns:p14="http://schemas.microsoft.com/office/powerpoint/2010/main" val="3621850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5E81-91C6-47ED-BF4F-9801BCF8D925}"/>
              </a:ext>
            </a:extLst>
          </p:cNvPr>
          <p:cNvSpPr>
            <a:spLocks noGrp="1"/>
          </p:cNvSpPr>
          <p:nvPr>
            <p:ph type="title"/>
          </p:nvPr>
        </p:nvSpPr>
        <p:spPr>
          <a:xfrm>
            <a:off x="2489199" y="0"/>
            <a:ext cx="6513689" cy="1100667"/>
          </a:xfrm>
        </p:spPr>
        <p:txBody>
          <a:bodyPr>
            <a:normAutofit fontScale="90000"/>
          </a:bodyPr>
          <a:lstStyle/>
          <a:p>
            <a:r>
              <a:rPr lang="en-US" sz="4000" dirty="0"/>
              <a:t>Overall Design of a </a:t>
            </a:r>
            <a:br>
              <a:rPr lang="en-US" sz="4000" dirty="0"/>
            </a:br>
            <a:r>
              <a:rPr lang="en-US" sz="4000" dirty="0"/>
              <a:t>Double Pancake Package</a:t>
            </a:r>
          </a:p>
        </p:txBody>
      </p:sp>
      <p:pic>
        <p:nvPicPr>
          <p:cNvPr id="3" name="Content Placeholder 7">
            <a:extLst>
              <a:ext uri="{FF2B5EF4-FFF2-40B4-BE49-F238E27FC236}">
                <a16:creationId xmlns:a16="http://schemas.microsoft.com/office/drawing/2014/main" id="{382D375E-F0FA-486E-9492-D4B33A2AC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88" y="4193848"/>
            <a:ext cx="8829834" cy="2035384"/>
          </a:xfrm>
          <a:prstGeom prst="rect">
            <a:avLst/>
          </a:prstGeom>
        </p:spPr>
      </p:pic>
      <p:pic>
        <p:nvPicPr>
          <p:cNvPr id="5" name="Picture 4">
            <a:extLst>
              <a:ext uri="{FF2B5EF4-FFF2-40B4-BE49-F238E27FC236}">
                <a16:creationId xmlns:a16="http://schemas.microsoft.com/office/drawing/2014/main" id="{7D5AB335-F92C-44C9-8332-14C207F83E16}"/>
              </a:ext>
            </a:extLst>
          </p:cNvPr>
          <p:cNvPicPr>
            <a:picLocks noChangeAspect="1"/>
          </p:cNvPicPr>
          <p:nvPr/>
        </p:nvPicPr>
        <p:blipFill>
          <a:blip r:embed="rId3"/>
          <a:stretch>
            <a:fillRect/>
          </a:stretch>
        </p:blipFill>
        <p:spPr>
          <a:xfrm>
            <a:off x="0" y="1143000"/>
            <a:ext cx="7315200" cy="3050848"/>
          </a:xfrm>
          <a:prstGeom prst="rect">
            <a:avLst/>
          </a:prstGeom>
        </p:spPr>
      </p:pic>
      <p:sp>
        <p:nvSpPr>
          <p:cNvPr id="6" name="TextBox 5">
            <a:extLst>
              <a:ext uri="{FF2B5EF4-FFF2-40B4-BE49-F238E27FC236}">
                <a16:creationId xmlns:a16="http://schemas.microsoft.com/office/drawing/2014/main" id="{3B80DF2A-9D1F-4C95-84F9-B40DFF8C7A55}"/>
              </a:ext>
            </a:extLst>
          </p:cNvPr>
          <p:cNvSpPr txBox="1"/>
          <p:nvPr/>
        </p:nvSpPr>
        <p:spPr>
          <a:xfrm>
            <a:off x="6369860" y="2545644"/>
            <a:ext cx="2690737" cy="923330"/>
          </a:xfrm>
          <a:prstGeom prst="rect">
            <a:avLst/>
          </a:prstGeom>
          <a:noFill/>
        </p:spPr>
        <p:txBody>
          <a:bodyPr wrap="none" rtlCol="0">
            <a:spAutoFit/>
          </a:bodyPr>
          <a:lstStyle/>
          <a:p>
            <a:r>
              <a:rPr lang="en-US" dirty="0"/>
              <a:t>Horizontal Gap: 31 mm</a:t>
            </a:r>
          </a:p>
          <a:p>
            <a:r>
              <a:rPr lang="en-US" dirty="0"/>
              <a:t>Space for Hall Probe, etc.</a:t>
            </a:r>
          </a:p>
          <a:p>
            <a:r>
              <a:rPr lang="en-US" dirty="0"/>
              <a:t>		: ~0.8 mm</a:t>
            </a:r>
          </a:p>
        </p:txBody>
      </p:sp>
      <p:sp>
        <p:nvSpPr>
          <p:cNvPr id="7" name="TextBox 6">
            <a:extLst>
              <a:ext uri="{FF2B5EF4-FFF2-40B4-BE49-F238E27FC236}">
                <a16:creationId xmlns:a16="http://schemas.microsoft.com/office/drawing/2014/main" id="{594728DE-8986-4D31-96D3-D2EE70D8EB88}"/>
              </a:ext>
            </a:extLst>
          </p:cNvPr>
          <p:cNvSpPr txBox="1"/>
          <p:nvPr/>
        </p:nvSpPr>
        <p:spPr>
          <a:xfrm>
            <a:off x="6312151" y="5462657"/>
            <a:ext cx="2690737" cy="83099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600" b="1" dirty="0">
                <a:solidFill>
                  <a:srgbClr val="FFFF00"/>
                </a:solidFill>
              </a:rPr>
              <a:t>Two such packages will be inserted inside the common coil dipole DCC017</a:t>
            </a:r>
          </a:p>
        </p:txBody>
      </p:sp>
    </p:spTree>
    <p:extLst>
      <p:ext uri="{BB962C8B-B14F-4D97-AF65-F5344CB8AC3E}">
        <p14:creationId xmlns:p14="http://schemas.microsoft.com/office/powerpoint/2010/main" val="3129487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50BD-F1F4-42BA-ADD6-0E0A3562CE7A}"/>
              </a:ext>
            </a:extLst>
          </p:cNvPr>
          <p:cNvSpPr>
            <a:spLocks noGrp="1"/>
          </p:cNvSpPr>
          <p:nvPr>
            <p:ph type="title"/>
          </p:nvPr>
        </p:nvSpPr>
        <p:spPr>
          <a:xfrm>
            <a:off x="2782710" y="135467"/>
            <a:ext cx="6146801" cy="869244"/>
          </a:xfrm>
        </p:spPr>
        <p:txBody>
          <a:bodyPr>
            <a:normAutofit/>
          </a:bodyPr>
          <a:lstStyle/>
          <a:p>
            <a:r>
              <a:rPr lang="en-US" sz="3600" dirty="0"/>
              <a:t>Key Coil Winding Steps (1)</a:t>
            </a:r>
          </a:p>
        </p:txBody>
      </p:sp>
      <p:pic>
        <p:nvPicPr>
          <p:cNvPr id="3" name="Picture 2">
            <a:extLst>
              <a:ext uri="{FF2B5EF4-FFF2-40B4-BE49-F238E27FC236}">
                <a16:creationId xmlns:a16="http://schemas.microsoft.com/office/drawing/2014/main" id="{A9961F1F-58DB-40C0-8B2E-F7DDB0636621}"/>
              </a:ext>
            </a:extLst>
          </p:cNvPr>
          <p:cNvPicPr>
            <a:picLocks noChangeAspect="1"/>
          </p:cNvPicPr>
          <p:nvPr/>
        </p:nvPicPr>
        <p:blipFill>
          <a:blip r:embed="rId2"/>
          <a:stretch>
            <a:fillRect/>
          </a:stretch>
        </p:blipFill>
        <p:spPr>
          <a:xfrm>
            <a:off x="137160" y="1096386"/>
            <a:ext cx="8869680" cy="5182284"/>
          </a:xfrm>
          <a:prstGeom prst="rect">
            <a:avLst/>
          </a:prstGeom>
        </p:spPr>
      </p:pic>
    </p:spTree>
    <p:extLst>
      <p:ext uri="{BB962C8B-B14F-4D97-AF65-F5344CB8AC3E}">
        <p14:creationId xmlns:p14="http://schemas.microsoft.com/office/powerpoint/2010/main" val="290836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170AF-5531-44EF-9AB4-111F97536935}"/>
              </a:ext>
            </a:extLst>
          </p:cNvPr>
          <p:cNvSpPr>
            <a:spLocks noGrp="1"/>
          </p:cNvSpPr>
          <p:nvPr>
            <p:ph type="title"/>
          </p:nvPr>
        </p:nvSpPr>
        <p:spPr>
          <a:xfrm>
            <a:off x="2743201" y="90488"/>
            <a:ext cx="6172199" cy="962457"/>
          </a:xfrm>
        </p:spPr>
        <p:txBody>
          <a:bodyPr>
            <a:normAutofit fontScale="90000"/>
          </a:bodyPr>
          <a:lstStyle/>
          <a:p>
            <a:r>
              <a:rPr lang="en-US" sz="3600" dirty="0"/>
              <a:t>Purpose of the BNL Program</a:t>
            </a:r>
            <a:br>
              <a:rPr lang="en-US" sz="3600" dirty="0"/>
            </a:br>
            <a:r>
              <a:rPr lang="en-US" sz="3600" dirty="0"/>
              <a:t>(as stated in the FWP for USMDP)</a:t>
            </a:r>
          </a:p>
        </p:txBody>
      </p:sp>
      <p:sp>
        <p:nvSpPr>
          <p:cNvPr id="3" name="Content Placeholder 2">
            <a:extLst>
              <a:ext uri="{FF2B5EF4-FFF2-40B4-BE49-F238E27FC236}">
                <a16:creationId xmlns:a16="http://schemas.microsoft.com/office/drawing/2014/main" id="{3EBAE43F-EAC1-4C13-9322-E9DF84A1BF89}"/>
              </a:ext>
            </a:extLst>
          </p:cNvPr>
          <p:cNvSpPr>
            <a:spLocks noGrp="1"/>
          </p:cNvSpPr>
          <p:nvPr>
            <p:ph idx="1"/>
          </p:nvPr>
        </p:nvSpPr>
        <p:spPr>
          <a:xfrm>
            <a:off x="88669" y="1219200"/>
            <a:ext cx="9055331" cy="5166360"/>
          </a:xfrm>
        </p:spPr>
        <p:txBody>
          <a:bodyPr>
            <a:normAutofit/>
          </a:bodyPr>
          <a:lstStyle/>
          <a:p>
            <a:pPr>
              <a:spcBef>
                <a:spcPts val="1200"/>
              </a:spcBef>
              <a:buFont typeface="Wingdings" panose="05000000000000000000" pitchFamily="2" charset="2"/>
              <a:buChar char="v"/>
            </a:pPr>
            <a:r>
              <a:rPr lang="en-US" sz="2400" b="1" dirty="0"/>
              <a:t>	Develop very high field magnet technologies based on Nb</a:t>
            </a:r>
            <a:r>
              <a:rPr lang="en-US" sz="2400" b="1" baseline="-25000" dirty="0"/>
              <a:t>3</a:t>
            </a:r>
            <a:r>
              <a:rPr lang="en-US" sz="2400" b="1" dirty="0"/>
              <a:t>Sn and HTS. </a:t>
            </a:r>
          </a:p>
          <a:p>
            <a:pPr>
              <a:spcBef>
                <a:spcPts val="1200"/>
              </a:spcBef>
              <a:buFont typeface="Wingdings" panose="05000000000000000000" pitchFamily="2" charset="2"/>
              <a:buChar char="v"/>
            </a:pPr>
            <a:r>
              <a:rPr lang="en-US" sz="2400" b="1" dirty="0"/>
              <a:t>Take advantage of the unique test bed based on the existing 10 T Nb</a:t>
            </a:r>
            <a:r>
              <a:rPr lang="en-US" sz="2400" b="1" baseline="-25000" dirty="0"/>
              <a:t>3</a:t>
            </a:r>
            <a:r>
              <a:rPr lang="en-US" sz="2400" b="1" dirty="0"/>
              <a:t>Sn common dipole DCC017 with a large open space. </a:t>
            </a:r>
          </a:p>
          <a:p>
            <a:pPr lvl="1">
              <a:spcBef>
                <a:spcPts val="1200"/>
              </a:spcBef>
              <a:buFont typeface="Wingdings" panose="05000000000000000000" pitchFamily="2" charset="2"/>
              <a:buChar char="ü"/>
            </a:pPr>
            <a:r>
              <a:rPr lang="en-US" sz="2400" b="1" dirty="0"/>
              <a:t>Facilitate a rapid-turn-around, low cost high field test facility for carrying out innovative and/or systematic R&amp;D with new racetrack insert coils becoming an integral part of the magnet without requiring disassembly of the background field magnet.   </a:t>
            </a:r>
          </a:p>
          <a:p>
            <a:pPr lvl="1">
              <a:spcBef>
                <a:spcPts val="1200"/>
              </a:spcBef>
              <a:buFont typeface="Wingdings" panose="05000000000000000000" pitchFamily="2" charset="2"/>
              <a:buChar char="ü"/>
            </a:pPr>
            <a:r>
              <a:rPr lang="en-US" sz="2400" b="1" dirty="0">
                <a:solidFill>
                  <a:srgbClr val="002060"/>
                </a:solidFill>
              </a:rPr>
              <a:t>Utilize the unique geometry of the dipole DCC017 providing background field of 10 T to perform quench, magnetization and other studies of partial to several turns of high current cables, including those requiring large bend radii.</a:t>
            </a:r>
          </a:p>
        </p:txBody>
      </p:sp>
    </p:spTree>
    <p:extLst>
      <p:ext uri="{BB962C8B-B14F-4D97-AF65-F5344CB8AC3E}">
        <p14:creationId xmlns:p14="http://schemas.microsoft.com/office/powerpoint/2010/main" val="1290871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50BD-F1F4-42BA-ADD6-0E0A3562CE7A}"/>
              </a:ext>
            </a:extLst>
          </p:cNvPr>
          <p:cNvSpPr>
            <a:spLocks noGrp="1"/>
          </p:cNvSpPr>
          <p:nvPr>
            <p:ph type="title"/>
          </p:nvPr>
        </p:nvSpPr>
        <p:spPr>
          <a:xfrm>
            <a:off x="2782710" y="135467"/>
            <a:ext cx="6146801" cy="869244"/>
          </a:xfrm>
        </p:spPr>
        <p:txBody>
          <a:bodyPr>
            <a:normAutofit/>
          </a:bodyPr>
          <a:lstStyle/>
          <a:p>
            <a:r>
              <a:rPr lang="en-US" sz="3600" dirty="0"/>
              <a:t>Key Coil Winding Steps (2)</a:t>
            </a:r>
          </a:p>
        </p:txBody>
      </p:sp>
      <p:pic>
        <p:nvPicPr>
          <p:cNvPr id="3" name="Content Placeholder 4">
            <a:extLst>
              <a:ext uri="{FF2B5EF4-FFF2-40B4-BE49-F238E27FC236}">
                <a16:creationId xmlns:a16="http://schemas.microsoft.com/office/drawing/2014/main" id="{D1728FF4-52E4-4028-B71B-BFDCC9553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 y="2034469"/>
            <a:ext cx="9052560" cy="3956424"/>
          </a:xfrm>
          <a:prstGeom prst="rect">
            <a:avLst/>
          </a:prstGeom>
        </p:spPr>
      </p:pic>
      <p:sp>
        <p:nvSpPr>
          <p:cNvPr id="7" name="Title 1">
            <a:extLst>
              <a:ext uri="{FF2B5EF4-FFF2-40B4-BE49-F238E27FC236}">
                <a16:creationId xmlns:a16="http://schemas.microsoft.com/office/drawing/2014/main" id="{1FD54F18-24FA-4FA3-A540-E4E927592349}"/>
              </a:ext>
            </a:extLst>
          </p:cNvPr>
          <p:cNvSpPr txBox="1">
            <a:spLocks/>
          </p:cNvSpPr>
          <p:nvPr/>
        </p:nvSpPr>
        <p:spPr>
          <a:xfrm>
            <a:off x="143933" y="10876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ysClr val="windowText" lastClr="000000"/>
                </a:solidFill>
                <a:effectLst/>
                <a:uLnTx/>
                <a:uFillTx/>
                <a:latin typeface="Calibri Light" panose="020F0302020204030204"/>
                <a:ea typeface="+mj-ea"/>
                <a:cs typeface="+mj-cs"/>
              </a:rPr>
              <a:t>Fully enclose Layer “A” by installing Filler #2</a:t>
            </a:r>
            <a:endParaRPr kumimoji="0" lang="en-US" sz="32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8" name="TextBox 7">
            <a:extLst>
              <a:ext uri="{FF2B5EF4-FFF2-40B4-BE49-F238E27FC236}">
                <a16:creationId xmlns:a16="http://schemas.microsoft.com/office/drawing/2014/main" id="{FEEFCF3C-49C3-4CEE-BF97-365AD5432DC0}"/>
              </a:ext>
            </a:extLst>
          </p:cNvPr>
          <p:cNvSpPr txBox="1"/>
          <p:nvPr/>
        </p:nvSpPr>
        <p:spPr>
          <a:xfrm>
            <a:off x="6748992" y="5107122"/>
            <a:ext cx="2298668" cy="646331"/>
          </a:xfrm>
          <a:prstGeom prst="rect">
            <a:avLst/>
          </a:prstGeom>
          <a:noFill/>
        </p:spPr>
        <p:txBody>
          <a:bodyPr wrap="square" rtlCol="0">
            <a:spAutoFit/>
          </a:bodyPr>
          <a:lstStyle/>
          <a:p>
            <a:pPr defTabSz="914400"/>
            <a:r>
              <a:rPr lang="en-US" dirty="0">
                <a:solidFill>
                  <a:prstClr val="black"/>
                </a:solidFill>
                <a:latin typeface="Calibri" panose="020F0502020204030204"/>
              </a:rPr>
              <a:t>Track grooves for Layer “B” are visible</a:t>
            </a:r>
          </a:p>
        </p:txBody>
      </p:sp>
    </p:spTree>
    <p:extLst>
      <p:ext uri="{BB962C8B-B14F-4D97-AF65-F5344CB8AC3E}">
        <p14:creationId xmlns:p14="http://schemas.microsoft.com/office/powerpoint/2010/main" val="2090381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50BD-F1F4-42BA-ADD6-0E0A3562CE7A}"/>
              </a:ext>
            </a:extLst>
          </p:cNvPr>
          <p:cNvSpPr>
            <a:spLocks noGrp="1"/>
          </p:cNvSpPr>
          <p:nvPr>
            <p:ph type="title"/>
          </p:nvPr>
        </p:nvSpPr>
        <p:spPr>
          <a:xfrm>
            <a:off x="2782710" y="135467"/>
            <a:ext cx="6146801" cy="869244"/>
          </a:xfrm>
        </p:spPr>
        <p:txBody>
          <a:bodyPr>
            <a:normAutofit/>
          </a:bodyPr>
          <a:lstStyle/>
          <a:p>
            <a:r>
              <a:rPr lang="en-US" sz="3600" dirty="0"/>
              <a:t>Key Coil Winding Steps (3)</a:t>
            </a:r>
          </a:p>
        </p:txBody>
      </p:sp>
      <p:pic>
        <p:nvPicPr>
          <p:cNvPr id="3" name="Content Placeholder 4">
            <a:extLst>
              <a:ext uri="{FF2B5EF4-FFF2-40B4-BE49-F238E27FC236}">
                <a16:creationId xmlns:a16="http://schemas.microsoft.com/office/drawing/2014/main" id="{C31E06BD-42B5-4A95-9C38-3AE5CAA82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8476"/>
            <a:ext cx="9144000" cy="3903866"/>
          </a:xfrm>
          <a:prstGeom prst="rect">
            <a:avLst/>
          </a:prstGeom>
        </p:spPr>
      </p:pic>
      <p:sp>
        <p:nvSpPr>
          <p:cNvPr id="5" name="Title 1">
            <a:extLst>
              <a:ext uri="{FF2B5EF4-FFF2-40B4-BE49-F238E27FC236}">
                <a16:creationId xmlns:a16="http://schemas.microsoft.com/office/drawing/2014/main" id="{651CA53A-7D46-4D8A-B4A6-031FD4266776}"/>
              </a:ext>
            </a:extLst>
          </p:cNvPr>
          <p:cNvSpPr txBox="1">
            <a:spLocks/>
          </p:cNvSpPr>
          <p:nvPr/>
        </p:nvSpPr>
        <p:spPr>
          <a:xfrm>
            <a:off x="646289" y="1433689"/>
            <a:ext cx="6262511" cy="973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ysClr val="windowText" lastClr="000000"/>
                </a:solidFill>
                <a:effectLst/>
                <a:uLnTx/>
                <a:uFillTx/>
                <a:latin typeface="Calibri Light" panose="020F0302020204030204"/>
                <a:ea typeface="+mj-ea"/>
                <a:cs typeface="+mj-cs"/>
              </a:rPr>
              <a:t>Segmented Track “B” clamps coil</a:t>
            </a:r>
            <a:endParaRPr kumimoji="0" lang="en-US" sz="32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280412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4A4EA-FA7E-4B84-BF10-B060549710D1}"/>
              </a:ext>
            </a:extLst>
          </p:cNvPr>
          <p:cNvSpPr>
            <a:spLocks noGrp="1"/>
          </p:cNvSpPr>
          <p:nvPr>
            <p:ph type="title"/>
          </p:nvPr>
        </p:nvSpPr>
        <p:spPr>
          <a:xfrm>
            <a:off x="2895600" y="118534"/>
            <a:ext cx="6248400" cy="801511"/>
          </a:xfrm>
        </p:spPr>
        <p:txBody>
          <a:bodyPr>
            <a:normAutofit/>
          </a:bodyPr>
          <a:lstStyle/>
          <a:p>
            <a:r>
              <a:rPr lang="en-US" sz="2800" dirty="0"/>
              <a:t>CORC Coil for MDP</a:t>
            </a:r>
          </a:p>
        </p:txBody>
      </p:sp>
      <p:sp>
        <p:nvSpPr>
          <p:cNvPr id="4" name="TextBox 3">
            <a:extLst>
              <a:ext uri="{FF2B5EF4-FFF2-40B4-BE49-F238E27FC236}">
                <a16:creationId xmlns:a16="http://schemas.microsoft.com/office/drawing/2014/main" id="{FC40F0CF-27C2-4D74-AE01-C5629B6E0254}"/>
              </a:ext>
            </a:extLst>
          </p:cNvPr>
          <p:cNvSpPr txBox="1"/>
          <p:nvPr/>
        </p:nvSpPr>
        <p:spPr>
          <a:xfrm>
            <a:off x="0" y="1282007"/>
            <a:ext cx="9144000" cy="507831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b="1" dirty="0"/>
              <a:t>As mentioned earlier, the CORC coil for MDP will have a total 8 turns (4 + 4), instead of 28 in the STTR coil.</a:t>
            </a:r>
          </a:p>
          <a:p>
            <a:pPr marL="285750" indent="-285750">
              <a:spcBef>
                <a:spcPts val="1200"/>
              </a:spcBef>
              <a:buFont typeface="Arial" panose="020B0604020202020204" pitchFamily="34" charset="0"/>
              <a:buChar char="•"/>
            </a:pPr>
            <a:r>
              <a:rPr lang="en-US" sz="2400" b="1" dirty="0"/>
              <a:t>A significant amount of cable (~13 meters) for quench studies.</a:t>
            </a:r>
          </a:p>
          <a:p>
            <a:pPr marL="285750" indent="-285750">
              <a:spcBef>
                <a:spcPts val="1200"/>
              </a:spcBef>
              <a:buFont typeface="Arial" panose="020B0604020202020204" pitchFamily="34" charset="0"/>
              <a:buChar char="•"/>
            </a:pPr>
            <a:r>
              <a:rPr lang="en-US" sz="2400" b="1" dirty="0"/>
              <a:t>There are three options for designing and placing this insert coil:</a:t>
            </a:r>
          </a:p>
          <a:p>
            <a:pPr marL="914400" lvl="1" indent="-457200">
              <a:spcBef>
                <a:spcPts val="1200"/>
              </a:spcBef>
              <a:buFont typeface="+mj-lt"/>
              <a:buAutoNum type="arabicPeriod"/>
            </a:pPr>
            <a:r>
              <a:rPr lang="en-US" sz="2400" b="1" dirty="0"/>
              <a:t>Two 4 turns form a double pancake with S-transition to reverse the direction of current with ~15 mm gap for instrumentation.</a:t>
            </a:r>
          </a:p>
          <a:p>
            <a:pPr marL="914400" lvl="1" indent="-457200">
              <a:spcBef>
                <a:spcPts val="1200"/>
              </a:spcBef>
              <a:buFont typeface="+mj-lt"/>
              <a:buAutoNum type="arabicPeriod"/>
            </a:pPr>
            <a:r>
              <a:rPr lang="en-US" sz="2400" b="1" dirty="0"/>
              <a:t>Small gap in the middle but more gap and support structure on either side.</a:t>
            </a:r>
          </a:p>
          <a:p>
            <a:pPr marL="914400" lvl="1" indent="-457200">
              <a:spcBef>
                <a:spcPts val="1200"/>
              </a:spcBef>
              <a:buFont typeface="+mj-lt"/>
              <a:buAutoNum type="arabicPeriod"/>
            </a:pPr>
            <a:r>
              <a:rPr lang="en-US" sz="2400" b="1" dirty="0"/>
              <a:t>A double pancake making contact to the Nb3Sn coils on one side and gap on the other side.</a:t>
            </a:r>
          </a:p>
          <a:p>
            <a:pPr>
              <a:spcBef>
                <a:spcPts val="1200"/>
              </a:spcBef>
            </a:pPr>
            <a:r>
              <a:rPr lang="en-US" sz="2400" b="1" dirty="0"/>
              <a:t>The baseline design is option #1. But we may evaluate others as well. </a:t>
            </a:r>
          </a:p>
        </p:txBody>
      </p:sp>
    </p:spTree>
    <p:extLst>
      <p:ext uri="{BB962C8B-B14F-4D97-AF65-F5344CB8AC3E}">
        <p14:creationId xmlns:p14="http://schemas.microsoft.com/office/powerpoint/2010/main" val="1532762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5D470-962D-4A8C-BA35-8A840BCB00CE}"/>
              </a:ext>
            </a:extLst>
          </p:cNvPr>
          <p:cNvSpPr>
            <a:spLocks noGrp="1"/>
          </p:cNvSpPr>
          <p:nvPr>
            <p:ph type="title"/>
          </p:nvPr>
        </p:nvSpPr>
        <p:spPr>
          <a:xfrm>
            <a:off x="2504902" y="49877"/>
            <a:ext cx="6245629" cy="892233"/>
          </a:xfrm>
        </p:spPr>
        <p:txBody>
          <a:bodyPr>
            <a:normAutofit fontScale="90000"/>
          </a:bodyPr>
          <a:lstStyle/>
          <a:p>
            <a:r>
              <a:rPr lang="en-US" sz="3600" dirty="0"/>
              <a:t>Initial Design of MDP 4-turn Coil</a:t>
            </a:r>
          </a:p>
        </p:txBody>
      </p:sp>
      <p:pic>
        <p:nvPicPr>
          <p:cNvPr id="4" name="Content Placeholder 4">
            <a:extLst>
              <a:ext uri="{FF2B5EF4-FFF2-40B4-BE49-F238E27FC236}">
                <a16:creationId xmlns:a16="http://schemas.microsoft.com/office/drawing/2014/main" id="{56283E4A-28CA-4DA0-A898-8AEC2454A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3101"/>
            <a:ext cx="9144000" cy="3018942"/>
          </a:xfrm>
          <a:prstGeom prst="rect">
            <a:avLst/>
          </a:prstGeom>
        </p:spPr>
      </p:pic>
      <p:sp>
        <p:nvSpPr>
          <p:cNvPr id="5" name="Title 1">
            <a:extLst>
              <a:ext uri="{FF2B5EF4-FFF2-40B4-BE49-F238E27FC236}">
                <a16:creationId xmlns:a16="http://schemas.microsoft.com/office/drawing/2014/main" id="{4DBD5A9B-7739-4D4A-B859-5CFC646C622A}"/>
              </a:ext>
            </a:extLst>
          </p:cNvPr>
          <p:cNvSpPr txBox="1">
            <a:spLocks/>
          </p:cNvSpPr>
          <p:nvPr/>
        </p:nvSpPr>
        <p:spPr>
          <a:xfrm>
            <a:off x="493888" y="1296458"/>
            <a:ext cx="780344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Step 1: Base Track for Layer “A”</a:t>
            </a:r>
          </a:p>
        </p:txBody>
      </p:sp>
    </p:spTree>
    <p:extLst>
      <p:ext uri="{BB962C8B-B14F-4D97-AF65-F5344CB8AC3E}">
        <p14:creationId xmlns:p14="http://schemas.microsoft.com/office/powerpoint/2010/main" val="3896128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62D-8EA5-4F2B-B783-C3572B05800A}"/>
              </a:ext>
            </a:extLst>
          </p:cNvPr>
          <p:cNvSpPr>
            <a:spLocks noGrp="1"/>
          </p:cNvSpPr>
          <p:nvPr>
            <p:ph type="title"/>
          </p:nvPr>
        </p:nvSpPr>
        <p:spPr>
          <a:xfrm>
            <a:off x="1252451" y="0"/>
            <a:ext cx="7891550" cy="964276"/>
          </a:xfrm>
        </p:spPr>
        <p:txBody>
          <a:bodyPr/>
          <a:lstStyle/>
          <a:p>
            <a:r>
              <a:rPr lang="en-US" sz="2400" dirty="0"/>
              <a:t>Special 4-turn Double Pancake Coil in support Structure</a:t>
            </a:r>
            <a:br>
              <a:rPr lang="en-US" dirty="0"/>
            </a:br>
            <a:r>
              <a:rPr lang="en-US" sz="1800" dirty="0"/>
              <a:t>(current in the 2 pancakes in opposite direction and a gap in between)</a:t>
            </a:r>
          </a:p>
        </p:txBody>
      </p:sp>
      <p:pic>
        <p:nvPicPr>
          <p:cNvPr id="3" name="Content Placeholder 4">
            <a:extLst>
              <a:ext uri="{FF2B5EF4-FFF2-40B4-BE49-F238E27FC236}">
                <a16:creationId xmlns:a16="http://schemas.microsoft.com/office/drawing/2014/main" id="{46AA346F-3F41-4710-996A-01FE864D2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7217"/>
            <a:ext cx="9144000" cy="3476236"/>
          </a:xfrm>
          <a:prstGeom prst="rect">
            <a:avLst/>
          </a:prstGeom>
        </p:spPr>
      </p:pic>
      <p:sp>
        <p:nvSpPr>
          <p:cNvPr id="4" name="Title 1">
            <a:extLst>
              <a:ext uri="{FF2B5EF4-FFF2-40B4-BE49-F238E27FC236}">
                <a16:creationId xmlns:a16="http://schemas.microsoft.com/office/drawing/2014/main" id="{2F128FDF-C83F-4705-A768-D8F423B99A44}"/>
              </a:ext>
            </a:extLst>
          </p:cNvPr>
          <p:cNvSpPr txBox="1">
            <a:spLocks/>
          </p:cNvSpPr>
          <p:nvPr/>
        </p:nvSpPr>
        <p:spPr>
          <a:xfrm>
            <a:off x="177594" y="1219200"/>
            <a:ext cx="5774319" cy="609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Step 5: Install Base Track for Layer “B”</a:t>
            </a:r>
          </a:p>
        </p:txBody>
      </p:sp>
      <p:sp>
        <p:nvSpPr>
          <p:cNvPr id="5" name="TextBox 4">
            <a:extLst>
              <a:ext uri="{FF2B5EF4-FFF2-40B4-BE49-F238E27FC236}">
                <a16:creationId xmlns:a16="http://schemas.microsoft.com/office/drawing/2014/main" id="{CC457309-BCF6-469D-A4D1-F6D47A6BD494}"/>
              </a:ext>
            </a:extLst>
          </p:cNvPr>
          <p:cNvSpPr txBox="1"/>
          <p:nvPr/>
        </p:nvSpPr>
        <p:spPr>
          <a:xfrm>
            <a:off x="243840" y="3429000"/>
            <a:ext cx="1474123" cy="830997"/>
          </a:xfrm>
          <a:prstGeom prst="rect">
            <a:avLst/>
          </a:prstGeom>
          <a:noFill/>
        </p:spPr>
        <p:txBody>
          <a:bodyPr wrap="square" rtlCol="0">
            <a:spAutoFit/>
          </a:bodyPr>
          <a:lstStyle/>
          <a:p>
            <a:r>
              <a:rPr lang="en-US" sz="2400" b="1" dirty="0">
                <a:solidFill>
                  <a:srgbClr val="203BE2"/>
                </a:solidFill>
              </a:rPr>
              <a:t>Baseline Option</a:t>
            </a:r>
          </a:p>
        </p:txBody>
      </p:sp>
      <p:sp>
        <p:nvSpPr>
          <p:cNvPr id="6" name="TextBox 5">
            <a:extLst>
              <a:ext uri="{FF2B5EF4-FFF2-40B4-BE49-F238E27FC236}">
                <a16:creationId xmlns:a16="http://schemas.microsoft.com/office/drawing/2014/main" id="{85572965-3059-47F0-89CD-6EC74781DFEF}"/>
              </a:ext>
            </a:extLst>
          </p:cNvPr>
          <p:cNvSpPr txBox="1"/>
          <p:nvPr/>
        </p:nvSpPr>
        <p:spPr>
          <a:xfrm>
            <a:off x="5893" y="5202526"/>
            <a:ext cx="9138108" cy="872547"/>
          </a:xfrm>
          <a:prstGeom prst="rect">
            <a:avLst/>
          </a:prstGeom>
          <a:noFill/>
        </p:spPr>
        <p:txBody>
          <a:bodyPr wrap="square" rtlCol="0">
            <a:spAutoFit/>
          </a:bodyPr>
          <a:lstStyle/>
          <a:p>
            <a:pPr>
              <a:lnSpc>
                <a:spcPct val="150000"/>
              </a:lnSpc>
            </a:pPr>
            <a:r>
              <a:rPr lang="en-US" dirty="0"/>
              <a:t>S-turn in transition region changes the direction of the current between the two pancakes.</a:t>
            </a:r>
          </a:p>
          <a:p>
            <a:pPr>
              <a:lnSpc>
                <a:spcPct val="150000"/>
              </a:lnSpc>
            </a:pPr>
            <a:r>
              <a:rPr lang="en-US" dirty="0"/>
              <a:t>It should tolerate some horizontal motion (as was the case for the splice during the last test).</a:t>
            </a:r>
          </a:p>
        </p:txBody>
      </p:sp>
    </p:spTree>
    <p:extLst>
      <p:ext uri="{BB962C8B-B14F-4D97-AF65-F5344CB8AC3E}">
        <p14:creationId xmlns:p14="http://schemas.microsoft.com/office/powerpoint/2010/main" val="532582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988A-9466-4957-A7C6-24300C87DC23}"/>
              </a:ext>
            </a:extLst>
          </p:cNvPr>
          <p:cNvSpPr>
            <a:spLocks noGrp="1"/>
          </p:cNvSpPr>
          <p:nvPr>
            <p:ph type="title"/>
          </p:nvPr>
        </p:nvSpPr>
        <p:spPr>
          <a:xfrm>
            <a:off x="2466108" y="0"/>
            <a:ext cx="6677891" cy="1143000"/>
          </a:xfrm>
        </p:spPr>
        <p:txBody>
          <a:bodyPr>
            <a:normAutofit fontScale="90000"/>
          </a:bodyPr>
          <a:lstStyle/>
          <a:p>
            <a:r>
              <a:rPr lang="en-US" sz="4400" dirty="0"/>
              <a:t>Initial Discussions (1)</a:t>
            </a:r>
            <a:br>
              <a:rPr lang="en-US" sz="3200" dirty="0"/>
            </a:br>
            <a:r>
              <a:rPr lang="en-US" sz="3200" dirty="0"/>
              <a:t>(Notes from Xiaorong Wang)</a:t>
            </a:r>
          </a:p>
        </p:txBody>
      </p:sp>
      <p:sp>
        <p:nvSpPr>
          <p:cNvPr id="3" name="TextBox 2">
            <a:extLst>
              <a:ext uri="{FF2B5EF4-FFF2-40B4-BE49-F238E27FC236}">
                <a16:creationId xmlns:a16="http://schemas.microsoft.com/office/drawing/2014/main" id="{08F0F152-8C62-4C64-8C57-6E431177C5CF}"/>
              </a:ext>
            </a:extLst>
          </p:cNvPr>
          <p:cNvSpPr txBox="1"/>
          <p:nvPr/>
        </p:nvSpPr>
        <p:spPr>
          <a:xfrm>
            <a:off x="1" y="1137458"/>
            <a:ext cx="9033164" cy="5117363"/>
          </a:xfrm>
          <a:prstGeom prst="rect">
            <a:avLst/>
          </a:prstGeom>
          <a:noFill/>
        </p:spPr>
        <p:txBody>
          <a:bodyPr wrap="square" rtlCol="0">
            <a:spAutoFit/>
          </a:bodyPr>
          <a:lstStyle/>
          <a:p>
            <a:pPr marL="342900" marR="0" lvl="0" indent="-342900" algn="just">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Powering scheme</a:t>
            </a:r>
          </a:p>
          <a:p>
            <a:pPr marL="742950" marR="0" lvl="1" indent="-285750" algn="just">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Baseline: the CORC® coil will be connected in series with the power supply for the Nb</a:t>
            </a:r>
            <a:r>
              <a:rPr lang="en-US" baseline="-25000" dirty="0">
                <a:latin typeface="Calibri" panose="020F0502020204030204" pitchFamily="34" charset="0"/>
                <a:ea typeface="Calibri" panose="020F0502020204030204" pitchFamily="34" charset="0"/>
                <a:cs typeface="Times New Roman" panose="02020603050405020304" pitchFamily="18" charset="0"/>
              </a:rPr>
              <a:t>3</a:t>
            </a:r>
            <a:r>
              <a:rPr lang="en-US" dirty="0">
                <a:latin typeface="Calibri" panose="020F0502020204030204" pitchFamily="34" charset="0"/>
                <a:ea typeface="Calibri" panose="020F0502020204030204" pitchFamily="34" charset="0"/>
                <a:cs typeface="Times New Roman" panose="02020603050405020304" pitchFamily="18" charset="0"/>
              </a:rPr>
              <a:t>Sn magnet up to 10 kA. </a:t>
            </a:r>
          </a:p>
          <a:p>
            <a:pPr marL="742950" marR="0" lvl="1" indent="-285750" algn="just">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BNL is working to set up a 17 kA power supply to power the CORC® coil separately. </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Driving questions for the quench experiments</a:t>
            </a:r>
          </a:p>
          <a:p>
            <a:pPr marL="742950" marR="0" lvl="1" indent="-285750" algn="just">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Can we study the transition behavior of the coil with the series-powering scheme? [see required information below] If yes, how does the coil transition in 10 T background field? Is the transition smooth with the capability to ramp the current up and down along the transition? </a:t>
            </a:r>
          </a:p>
          <a:p>
            <a:pPr marL="742950" marR="0" lvl="1" indent="-285750" algn="just">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Considering the margin of the CORC® coil at various fields, can we induce a quench with a heater? What is the total power generated by the heater to induce a quench at various background fields? Does the normal zone propagate during a quench at various background fields? Can we measure the propagation velocity? </a:t>
            </a:r>
          </a:p>
          <a:p>
            <a:pPr marL="742950" marR="0" lvl="1" indent="-285750" algn="just">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How does current distribute between tapes at the front of growing normal zone? </a:t>
            </a:r>
          </a:p>
          <a:p>
            <a:pPr marL="742950" marR="0" lvl="1" indent="-285750" algn="just">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Can we detect the local temperature rise due to the heater with different instrumentations such as acoustic and fiber-optic sensors? How does different instrumentations compare with each other? </a:t>
            </a:r>
          </a:p>
        </p:txBody>
      </p:sp>
    </p:spTree>
    <p:extLst>
      <p:ext uri="{BB962C8B-B14F-4D97-AF65-F5344CB8AC3E}">
        <p14:creationId xmlns:p14="http://schemas.microsoft.com/office/powerpoint/2010/main" val="3375446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988A-9466-4957-A7C6-24300C87DC23}"/>
              </a:ext>
            </a:extLst>
          </p:cNvPr>
          <p:cNvSpPr>
            <a:spLocks noGrp="1"/>
          </p:cNvSpPr>
          <p:nvPr>
            <p:ph type="title"/>
          </p:nvPr>
        </p:nvSpPr>
        <p:spPr>
          <a:xfrm>
            <a:off x="2466108" y="0"/>
            <a:ext cx="6677891" cy="1143000"/>
          </a:xfrm>
        </p:spPr>
        <p:txBody>
          <a:bodyPr>
            <a:normAutofit fontScale="90000"/>
          </a:bodyPr>
          <a:lstStyle/>
          <a:p>
            <a:r>
              <a:rPr lang="en-US" sz="4400" dirty="0"/>
              <a:t>Initial Discussions (2)</a:t>
            </a:r>
            <a:br>
              <a:rPr lang="en-US" sz="3200" dirty="0"/>
            </a:br>
            <a:r>
              <a:rPr lang="en-US" sz="3200" dirty="0"/>
              <a:t>(Notes from Xiaorong Wang)</a:t>
            </a:r>
          </a:p>
        </p:txBody>
      </p:sp>
      <p:sp>
        <p:nvSpPr>
          <p:cNvPr id="3" name="TextBox 2">
            <a:extLst>
              <a:ext uri="{FF2B5EF4-FFF2-40B4-BE49-F238E27FC236}">
                <a16:creationId xmlns:a16="http://schemas.microsoft.com/office/drawing/2014/main" id="{08F0F152-8C62-4C64-8C57-6E431177C5CF}"/>
              </a:ext>
            </a:extLst>
          </p:cNvPr>
          <p:cNvSpPr txBox="1"/>
          <p:nvPr/>
        </p:nvSpPr>
        <p:spPr>
          <a:xfrm>
            <a:off x="49877" y="1208116"/>
            <a:ext cx="8955578" cy="4729821"/>
          </a:xfrm>
          <a:prstGeom prst="rect">
            <a:avLst/>
          </a:prstGeom>
          <a:noFill/>
        </p:spPr>
        <p:txBody>
          <a:bodyPr wrap="square" rtlCol="0">
            <a:spAutoFit/>
          </a:bodyPr>
          <a:lstStyle/>
          <a:p>
            <a:pPr marL="742950" marR="0" lvl="1" indent="-285750" algn="just">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With the fiber-optic sensor, can we tell if the coil starts the transition in the peak field region? </a:t>
            </a:r>
          </a:p>
          <a:p>
            <a:pPr marL="742950" marR="0" lvl="1" indent="-285750" algn="just">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Does the transition current of the CORC® coil depend on the number of ramping? Any impact of the current/Lorentz force cycling? Similarly, does the quench energy reduce after cycling? Does the normal zone propagates faster after cycling? Does the current sharing behavior change after cycling? Does the transition current of the CORC® coil depend on the ramp rate? </a:t>
            </a:r>
          </a:p>
          <a:p>
            <a:pPr marL="742950" marR="0" lvl="1" indent="-285750" algn="just">
              <a:lnSpc>
                <a:spcPct val="107000"/>
              </a:lnSpc>
              <a:spcBef>
                <a:spcPts val="0"/>
              </a:spcBef>
              <a:spcAft>
                <a:spcPts val="80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Can we probe the MIITs limit for the CORC® coil at 10 T? This can potentially degrade the CORC® coil and should be performed toward the end of the test campaign. </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Information needed to design the experiments and plan the required instrumentation:</a:t>
            </a: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Coil design or dimensions to determine locations of potential instrumentation </a:t>
            </a:r>
          </a:p>
          <a:p>
            <a:pPr marL="742950" marR="0" lvl="1" indent="-285750" algn="just">
              <a:lnSpc>
                <a:spcPct val="107000"/>
              </a:lnSpc>
              <a:spcBef>
                <a:spcPts val="0"/>
              </a:spcBef>
              <a:spcAft>
                <a:spcPts val="80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Predicted short-sample performance for the CORC® coil at 4.2 K, different fields up to 10 T. The peak field region in the CORC® coil and the fields at other specific locations. This information can help to optimize the location(s) of the spot heater(s). </a:t>
            </a:r>
          </a:p>
          <a:p>
            <a:pPr marR="0" lvl="1" algn="just">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6246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988A-9466-4957-A7C6-24300C87DC23}"/>
              </a:ext>
            </a:extLst>
          </p:cNvPr>
          <p:cNvSpPr>
            <a:spLocks noGrp="1"/>
          </p:cNvSpPr>
          <p:nvPr>
            <p:ph type="title"/>
          </p:nvPr>
        </p:nvSpPr>
        <p:spPr>
          <a:xfrm>
            <a:off x="2466108" y="0"/>
            <a:ext cx="6677891" cy="1143000"/>
          </a:xfrm>
        </p:spPr>
        <p:txBody>
          <a:bodyPr>
            <a:normAutofit fontScale="90000"/>
          </a:bodyPr>
          <a:lstStyle/>
          <a:p>
            <a:r>
              <a:rPr lang="en-US" sz="4400" dirty="0"/>
              <a:t>Initial Discussions (3)</a:t>
            </a:r>
            <a:br>
              <a:rPr lang="en-US" sz="3200" dirty="0"/>
            </a:br>
            <a:r>
              <a:rPr lang="en-US" sz="3200" dirty="0"/>
              <a:t>(Notes from Xiaorong Wang)</a:t>
            </a:r>
          </a:p>
        </p:txBody>
      </p:sp>
      <p:sp>
        <p:nvSpPr>
          <p:cNvPr id="3" name="TextBox 2">
            <a:extLst>
              <a:ext uri="{FF2B5EF4-FFF2-40B4-BE49-F238E27FC236}">
                <a16:creationId xmlns:a16="http://schemas.microsoft.com/office/drawing/2014/main" id="{08F0F152-8C62-4C64-8C57-6E431177C5CF}"/>
              </a:ext>
            </a:extLst>
          </p:cNvPr>
          <p:cNvSpPr txBox="1"/>
          <p:nvPr/>
        </p:nvSpPr>
        <p:spPr>
          <a:xfrm>
            <a:off x="49877" y="1208116"/>
            <a:ext cx="8955578" cy="2552686"/>
          </a:xfrm>
          <a:prstGeom prst="rect">
            <a:avLst/>
          </a:prstGeom>
          <a:noFill/>
        </p:spPr>
        <p:txBody>
          <a:bodyPr wrap="square" rtlCol="0">
            <a:spAutoFit/>
          </a:bodyPr>
          <a:lstStyle/>
          <a:p>
            <a:pPr marL="45720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Desired instrumentation:</a:t>
            </a: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Acoustic sensors to detect temperature rise and quench (coordinate with Maxim)</a:t>
            </a: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Hall sensor array to detect local current sharing between tapes and propagation of normal zone (Maxim)</a:t>
            </a:r>
          </a:p>
          <a:p>
            <a:pPr marL="742950" marR="0" lvl="1" indent="-285750">
              <a:lnSpc>
                <a:spcPct val="107000"/>
              </a:lnSpc>
              <a:spcBef>
                <a:spcPts val="0"/>
              </a:spcBef>
              <a:spcAft>
                <a:spcPts val="80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Fiber optic sensor to measure temperature profile along the conductor (coordinate with Justin)</a:t>
            </a:r>
          </a:p>
          <a:p>
            <a:pPr marL="742950" marR="0" lvl="1" indent="-285750">
              <a:lnSpc>
                <a:spcPct val="107000"/>
              </a:lnSpc>
              <a:spcBef>
                <a:spcPts val="0"/>
              </a:spcBef>
              <a:spcAft>
                <a:spcPts val="80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Voltage taps in the conductor terminal (installed by ACT or during coil fabrication)</a:t>
            </a:r>
          </a:p>
        </p:txBody>
      </p:sp>
      <p:sp>
        <p:nvSpPr>
          <p:cNvPr id="4" name="TextBox 3">
            <a:extLst>
              <a:ext uri="{FF2B5EF4-FFF2-40B4-BE49-F238E27FC236}">
                <a16:creationId xmlns:a16="http://schemas.microsoft.com/office/drawing/2014/main" id="{58E9AC3B-7C2D-4809-BFCD-90EE7214E309}"/>
              </a:ext>
            </a:extLst>
          </p:cNvPr>
          <p:cNvSpPr txBox="1"/>
          <p:nvPr/>
        </p:nvSpPr>
        <p:spPr>
          <a:xfrm>
            <a:off x="49877" y="4466706"/>
            <a:ext cx="9094122"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spcBef>
                <a:spcPts val="1200"/>
              </a:spcBef>
              <a:buFont typeface="Wingdings" panose="05000000000000000000" pitchFamily="2" charset="2"/>
              <a:buChar char="Ø"/>
            </a:pPr>
            <a:r>
              <a:rPr lang="en-US" dirty="0">
                <a:solidFill>
                  <a:srgbClr val="203BE2"/>
                </a:solidFill>
              </a:rPr>
              <a:t>At this initial stage, we need to do high level planning in terms of evaluating what we want to do, what is technically important, what can be done with the resources we have, what space is needed to do various experiments, what groups involved in planning, etc. ,…</a:t>
            </a:r>
          </a:p>
          <a:p>
            <a:pPr marL="285750" indent="-285750">
              <a:spcBef>
                <a:spcPts val="1200"/>
              </a:spcBef>
              <a:buFont typeface="Wingdings" panose="05000000000000000000" pitchFamily="2" charset="2"/>
              <a:buChar char="Ø"/>
            </a:pPr>
            <a:r>
              <a:rPr lang="en-US" dirty="0">
                <a:solidFill>
                  <a:srgbClr val="203BE2"/>
                </a:solidFill>
              </a:rPr>
              <a:t>For most of this we need to have a separate smaller group working meeting. We should do that soon, perhaps about now.</a:t>
            </a:r>
          </a:p>
        </p:txBody>
      </p:sp>
    </p:spTree>
    <p:extLst>
      <p:ext uri="{BB962C8B-B14F-4D97-AF65-F5344CB8AC3E}">
        <p14:creationId xmlns:p14="http://schemas.microsoft.com/office/powerpoint/2010/main" val="584228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14598-F242-4702-B6D3-10CC2C42E1F0}"/>
              </a:ext>
            </a:extLst>
          </p:cNvPr>
          <p:cNvSpPr>
            <a:spLocks noGrp="1"/>
          </p:cNvSpPr>
          <p:nvPr>
            <p:ph type="title"/>
          </p:nvPr>
        </p:nvSpPr>
        <p:spPr/>
        <p:txBody>
          <a:bodyPr>
            <a:normAutofit/>
          </a:bodyPr>
          <a:lstStyle/>
          <a:p>
            <a:r>
              <a:rPr lang="en-US" sz="4000" dirty="0"/>
              <a:t>Summary and Conclusions</a:t>
            </a:r>
          </a:p>
        </p:txBody>
      </p:sp>
      <p:sp>
        <p:nvSpPr>
          <p:cNvPr id="3" name="Content Placeholder 2">
            <a:extLst>
              <a:ext uri="{FF2B5EF4-FFF2-40B4-BE49-F238E27FC236}">
                <a16:creationId xmlns:a16="http://schemas.microsoft.com/office/drawing/2014/main" id="{45AFEC5C-77AD-4901-9A49-245645AB997C}"/>
              </a:ext>
            </a:extLst>
          </p:cNvPr>
          <p:cNvSpPr>
            <a:spLocks noGrp="1"/>
          </p:cNvSpPr>
          <p:nvPr>
            <p:ph idx="1"/>
          </p:nvPr>
        </p:nvSpPr>
        <p:spPr>
          <a:xfrm>
            <a:off x="0" y="1295400"/>
            <a:ext cx="9163050" cy="5334000"/>
          </a:xfrm>
        </p:spPr>
        <p:txBody>
          <a:bodyPr>
            <a:normAutofit/>
          </a:bodyPr>
          <a:lstStyle/>
          <a:p>
            <a:pPr marL="274320" indent="-274320">
              <a:spcBef>
                <a:spcPts val="1800"/>
              </a:spcBef>
            </a:pPr>
            <a:r>
              <a:rPr lang="en-US" sz="2400" b="1" dirty="0">
                <a:solidFill>
                  <a:schemeClr val="tx1"/>
                </a:solidFill>
              </a:rPr>
              <a:t>Our initial thinking on the </a:t>
            </a:r>
            <a:r>
              <a:rPr lang="en-US" sz="2400" b="1" dirty="0" err="1">
                <a:solidFill>
                  <a:schemeClr val="tx1"/>
                </a:solidFill>
              </a:rPr>
              <a:t>ReBCO</a:t>
            </a:r>
            <a:r>
              <a:rPr lang="en-US" sz="2400" b="1" dirty="0">
                <a:solidFill>
                  <a:schemeClr val="tx1"/>
                </a:solidFill>
              </a:rPr>
              <a:t> based R&amp;D program for USMDP has been laid out. We welcome input from collaboration.</a:t>
            </a:r>
          </a:p>
          <a:p>
            <a:pPr marL="274320" indent="-274320">
              <a:spcBef>
                <a:spcPts val="1800"/>
              </a:spcBef>
            </a:pPr>
            <a:r>
              <a:rPr lang="en-US" sz="2400" b="1" dirty="0">
                <a:solidFill>
                  <a:schemeClr val="tx1"/>
                </a:solidFill>
              </a:rPr>
              <a:t>Common coil dipole DCC017 has been designed as a test facility magnet. We would like this R&amp;D to progress with that philosophy.</a:t>
            </a:r>
          </a:p>
          <a:p>
            <a:pPr marL="274320" indent="-274320">
              <a:spcBef>
                <a:spcPts val="1800"/>
              </a:spcBef>
            </a:pPr>
            <a:r>
              <a:rPr lang="en-US" sz="2400" b="1" dirty="0">
                <a:solidFill>
                  <a:schemeClr val="tx1"/>
                </a:solidFill>
              </a:rPr>
              <a:t>Please let us know if you would like to join and we would include you in smaller group discussions.</a:t>
            </a:r>
          </a:p>
          <a:p>
            <a:pPr marL="274320" indent="-274320">
              <a:spcBef>
                <a:spcPts val="1800"/>
              </a:spcBef>
            </a:pPr>
            <a:r>
              <a:rPr lang="en-US" sz="2400" b="1" dirty="0">
                <a:solidFill>
                  <a:schemeClr val="tx1"/>
                </a:solidFill>
              </a:rPr>
              <a:t>Task #1 is primarily for magnetization studies but other components can be included as long as it fits with the resources. </a:t>
            </a:r>
          </a:p>
          <a:p>
            <a:pPr marL="274320" indent="-274320">
              <a:spcBef>
                <a:spcPts val="1800"/>
              </a:spcBef>
            </a:pPr>
            <a:r>
              <a:rPr lang="en-US" sz="2400" b="1" dirty="0">
                <a:solidFill>
                  <a:schemeClr val="tx1"/>
                </a:solidFill>
              </a:rPr>
              <a:t>Task#2 for quench studies has been just started. We need significant planning, etc. </a:t>
            </a:r>
          </a:p>
        </p:txBody>
      </p:sp>
    </p:spTree>
    <p:extLst>
      <p:ext uri="{BB962C8B-B14F-4D97-AF65-F5344CB8AC3E}">
        <p14:creationId xmlns:p14="http://schemas.microsoft.com/office/powerpoint/2010/main" val="435174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FBC7-5656-4671-8C5F-C0C868AE91C4}"/>
              </a:ext>
            </a:extLst>
          </p:cNvPr>
          <p:cNvSpPr>
            <a:spLocks noGrp="1"/>
          </p:cNvSpPr>
          <p:nvPr>
            <p:ph type="title"/>
          </p:nvPr>
        </p:nvSpPr>
        <p:spPr>
          <a:xfrm>
            <a:off x="310342" y="2643447"/>
            <a:ext cx="8007927" cy="1143000"/>
          </a:xfrm>
        </p:spPr>
        <p:txBody>
          <a:bodyPr/>
          <a:lstStyle/>
          <a:p>
            <a:r>
              <a:rPr lang="en-US" dirty="0"/>
              <a:t>Extra Slides</a:t>
            </a:r>
          </a:p>
        </p:txBody>
      </p:sp>
    </p:spTree>
    <p:extLst>
      <p:ext uri="{BB962C8B-B14F-4D97-AF65-F5344CB8AC3E}">
        <p14:creationId xmlns:p14="http://schemas.microsoft.com/office/powerpoint/2010/main" val="1465933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2582486" y="76200"/>
            <a:ext cx="6409113" cy="863602"/>
          </a:xfrm>
        </p:spPr>
        <p:txBody>
          <a:bodyPr>
            <a:noAutofit/>
          </a:bodyPr>
          <a:lstStyle/>
          <a:p>
            <a:r>
              <a:rPr lang="en-US" altLang="en-US" sz="3200" dirty="0"/>
              <a:t>High Level Goals/Tasks for Year 1</a:t>
            </a:r>
            <a:br>
              <a:rPr lang="en-US" altLang="en-US" sz="3200" dirty="0"/>
            </a:br>
            <a:r>
              <a:rPr lang="en-US" altLang="en-US" sz="2400" dirty="0"/>
              <a:t>(details to be developed with the collaboration)</a:t>
            </a:r>
          </a:p>
        </p:txBody>
      </p:sp>
      <p:sp>
        <p:nvSpPr>
          <p:cNvPr id="29699" name="Rectangle 3" descr="Water droplets"/>
          <p:cNvSpPr>
            <a:spLocks noGrp="1" noChangeArrowheads="1"/>
          </p:cNvSpPr>
          <p:nvPr>
            <p:ph type="body" idx="4294967295"/>
          </p:nvPr>
        </p:nvSpPr>
        <p:spPr>
          <a:xfrm>
            <a:off x="69272" y="1269534"/>
            <a:ext cx="9005455" cy="3010132"/>
          </a:xfrm>
        </p:spPr>
        <p:txBody>
          <a:bodyPr>
            <a:noAutofit/>
          </a:bodyPr>
          <a:lstStyle/>
          <a:p>
            <a:pPr marL="514350" indent="-514350">
              <a:spcBef>
                <a:spcPct val="30000"/>
              </a:spcBef>
              <a:buFont typeface="+mj-lt"/>
              <a:buAutoNum type="arabicPeriod"/>
            </a:pPr>
            <a:r>
              <a:rPr lang="en-US" altLang="en-US" sz="3200" b="1" dirty="0">
                <a:solidFill>
                  <a:srgbClr val="002060"/>
                </a:solidFill>
              </a:rPr>
              <a:t>Magnetization studies (@4K, up to 10 T) in an HTS coil with field primarily parallel to the wide face of the </a:t>
            </a:r>
            <a:r>
              <a:rPr lang="en-US" altLang="en-US" sz="3200" b="1" dirty="0" err="1">
                <a:solidFill>
                  <a:srgbClr val="002060"/>
                </a:solidFill>
              </a:rPr>
              <a:t>ReBCO</a:t>
            </a:r>
            <a:r>
              <a:rPr lang="en-US" altLang="en-US" sz="3200" b="1" dirty="0">
                <a:solidFill>
                  <a:srgbClr val="002060"/>
                </a:solidFill>
              </a:rPr>
              <a:t> tape </a:t>
            </a:r>
          </a:p>
          <a:p>
            <a:pPr marL="514350" indent="-514350">
              <a:spcBef>
                <a:spcPct val="30000"/>
              </a:spcBef>
              <a:buFont typeface="+mj-lt"/>
              <a:buAutoNum type="arabicPeriod"/>
            </a:pPr>
            <a:r>
              <a:rPr lang="en-US" altLang="en-US" sz="3200" b="1" dirty="0">
                <a:solidFill>
                  <a:srgbClr val="002060"/>
                </a:solidFill>
              </a:rPr>
              <a:t>Quench studies in a few turn coil made with CORC cable</a:t>
            </a:r>
          </a:p>
          <a:p>
            <a:pPr>
              <a:spcBef>
                <a:spcPct val="30000"/>
              </a:spcBef>
            </a:pPr>
            <a:endParaRPr lang="en-US" altLang="en-US" sz="3200" b="1" dirty="0">
              <a:solidFill>
                <a:srgbClr val="0000CC"/>
              </a:solidFill>
            </a:endParaRPr>
          </a:p>
        </p:txBody>
      </p:sp>
      <p:sp>
        <p:nvSpPr>
          <p:cNvPr id="3" name="TextBox 2">
            <a:extLst>
              <a:ext uri="{FF2B5EF4-FFF2-40B4-BE49-F238E27FC236}">
                <a16:creationId xmlns:a16="http://schemas.microsoft.com/office/drawing/2014/main" id="{C7883DB0-8C53-4DBD-95C9-024BCDC98A98}"/>
              </a:ext>
            </a:extLst>
          </p:cNvPr>
          <p:cNvSpPr txBox="1"/>
          <p:nvPr/>
        </p:nvSpPr>
        <p:spPr>
          <a:xfrm>
            <a:off x="385764" y="4279666"/>
            <a:ext cx="8688964" cy="1538883"/>
          </a:xfrm>
          <a:prstGeom prst="rect">
            <a:avLst/>
          </a:prstGeom>
          <a:noFill/>
        </p:spPr>
        <p:txBody>
          <a:bodyPr wrap="square" rtlCol="0">
            <a:spAutoFit/>
          </a:bodyPr>
          <a:lstStyle/>
          <a:p>
            <a:pPr marL="457200" indent="-457200">
              <a:spcBef>
                <a:spcPts val="1200"/>
              </a:spcBef>
              <a:buFont typeface="Wingdings" panose="05000000000000000000" pitchFamily="2" charset="2"/>
              <a:buChar char="Ø"/>
            </a:pPr>
            <a:r>
              <a:rPr lang="en-US" sz="2800" b="1" dirty="0">
                <a:solidFill>
                  <a:srgbClr val="006600"/>
                </a:solidFill>
                <a:latin typeface="Arial" panose="020B0604020202020204" pitchFamily="34" charset="0"/>
                <a:cs typeface="Arial" panose="020B0604020202020204" pitchFamily="34" charset="0"/>
              </a:rPr>
              <a:t>Funding became available in late May. </a:t>
            </a:r>
          </a:p>
          <a:p>
            <a:pPr marL="457200" indent="-457200">
              <a:spcBef>
                <a:spcPts val="1200"/>
              </a:spcBef>
              <a:buFont typeface="Wingdings" panose="05000000000000000000" pitchFamily="2" charset="2"/>
              <a:buChar char="Ø"/>
            </a:pPr>
            <a:r>
              <a:rPr lang="en-US" sz="2800" b="1" dirty="0">
                <a:solidFill>
                  <a:srgbClr val="006600"/>
                </a:solidFill>
                <a:latin typeface="Arial" panose="020B0604020202020204" pitchFamily="34" charset="0"/>
                <a:cs typeface="Arial" panose="020B0604020202020204" pitchFamily="34" charset="0"/>
              </a:rPr>
              <a:t>We hope to finish these tasks by the end of this year, definitely by April 2020 (within a year).</a:t>
            </a:r>
          </a:p>
        </p:txBody>
      </p:sp>
    </p:spTree>
    <p:extLst>
      <p:ext uri="{BB962C8B-B14F-4D97-AF65-F5344CB8AC3E}">
        <p14:creationId xmlns:p14="http://schemas.microsoft.com/office/powerpoint/2010/main" val="1449716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62D-8EA5-4F2B-B783-C3572B05800A}"/>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208647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170AF-5531-44EF-9AB4-111F97536935}"/>
              </a:ext>
            </a:extLst>
          </p:cNvPr>
          <p:cNvSpPr>
            <a:spLocks noGrp="1"/>
          </p:cNvSpPr>
          <p:nvPr>
            <p:ph type="title"/>
          </p:nvPr>
        </p:nvSpPr>
        <p:spPr>
          <a:xfrm>
            <a:off x="2743201" y="90488"/>
            <a:ext cx="5309061" cy="808037"/>
          </a:xfrm>
        </p:spPr>
        <p:txBody>
          <a:bodyPr>
            <a:normAutofit fontScale="90000"/>
          </a:bodyPr>
          <a:lstStyle/>
          <a:p>
            <a:r>
              <a:rPr lang="en-US" sz="5400" dirty="0"/>
              <a:t>Initial   Thinking</a:t>
            </a:r>
          </a:p>
        </p:txBody>
      </p:sp>
      <p:sp>
        <p:nvSpPr>
          <p:cNvPr id="3" name="Content Placeholder 2">
            <a:extLst>
              <a:ext uri="{FF2B5EF4-FFF2-40B4-BE49-F238E27FC236}">
                <a16:creationId xmlns:a16="http://schemas.microsoft.com/office/drawing/2014/main" id="{3EBAE43F-EAC1-4C13-9322-E9DF84A1BF89}"/>
              </a:ext>
            </a:extLst>
          </p:cNvPr>
          <p:cNvSpPr>
            <a:spLocks noGrp="1"/>
          </p:cNvSpPr>
          <p:nvPr>
            <p:ph idx="1"/>
          </p:nvPr>
        </p:nvSpPr>
        <p:spPr>
          <a:xfrm>
            <a:off x="0" y="1167160"/>
            <a:ext cx="9144000" cy="5057775"/>
          </a:xfrm>
        </p:spPr>
        <p:txBody>
          <a:bodyPr>
            <a:normAutofit fontScale="85000" lnSpcReduction="10000"/>
          </a:bodyPr>
          <a:lstStyle/>
          <a:p>
            <a:pPr marL="0" indent="0">
              <a:spcBef>
                <a:spcPts val="1200"/>
              </a:spcBef>
              <a:buNone/>
            </a:pPr>
            <a:r>
              <a:rPr lang="en-US" sz="3800" u="sng" dirty="0"/>
              <a:t>Carryout both tasks in parallel</a:t>
            </a:r>
          </a:p>
          <a:p>
            <a:pPr marL="514350" indent="-514350">
              <a:spcBef>
                <a:spcPts val="1200"/>
              </a:spcBef>
              <a:buFont typeface="+mj-lt"/>
              <a:buAutoNum type="arabicPeriod"/>
            </a:pPr>
            <a:r>
              <a:rPr lang="en-US" sz="3200" dirty="0"/>
              <a:t>Start on task #1: Conductor (HTS tape) is available for winding new coils now. The test setup for this task requires minimum upgrade since the last experiment when the HTS tape coils were tested with field primarily perpendicular to the wide face. Initial studies started.</a:t>
            </a:r>
          </a:p>
          <a:p>
            <a:pPr marL="514350" indent="-514350">
              <a:spcBef>
                <a:spcPts val="1200"/>
              </a:spcBef>
              <a:buFont typeface="+mj-lt"/>
              <a:buAutoNum type="arabicPeriod"/>
            </a:pPr>
            <a:r>
              <a:rPr lang="en-US" sz="3200" dirty="0"/>
              <a:t>Design/discussion on task#2: CORC coil requires a significant design, planning and interaction with collaborators, in addition to the cable. Upgrade in test setup (independent higher current in CORC insert coil), though not essential, would enhance the test program. Status/progress and initial thoughts will be presented.</a:t>
            </a:r>
          </a:p>
        </p:txBody>
      </p:sp>
    </p:spTree>
    <p:extLst>
      <p:ext uri="{BB962C8B-B14F-4D97-AF65-F5344CB8AC3E}">
        <p14:creationId xmlns:p14="http://schemas.microsoft.com/office/powerpoint/2010/main" val="1826055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973" y="88856"/>
            <a:ext cx="5229587" cy="978315"/>
          </a:xfrm>
          <a:effectLst>
            <a:outerShdw blurRad="50800" dist="38100" dir="2700000" algn="tl" rotWithShape="0">
              <a:prstClr val="black">
                <a:alpha val="40000"/>
              </a:prstClr>
            </a:outerShdw>
          </a:effectLst>
        </p:spPr>
        <p:txBody>
          <a:bodyPr>
            <a:noAutofit/>
          </a:bodyPr>
          <a:lstStyle/>
          <a:p>
            <a:pPr>
              <a:lnSpc>
                <a:spcPts val="3200"/>
              </a:lnSpc>
              <a:spcBef>
                <a:spcPts val="1200"/>
              </a:spcBef>
            </a:pPr>
            <a:r>
              <a:rPr lang="en-US" sz="3600" dirty="0"/>
              <a:t>The Test Bed: DCC017</a:t>
            </a:r>
          </a:p>
        </p:txBody>
      </p:sp>
      <p:sp>
        <p:nvSpPr>
          <p:cNvPr id="7" name="Text Box 4"/>
          <p:cNvSpPr txBox="1">
            <a:spLocks noChangeArrowheads="1"/>
          </p:cNvSpPr>
          <p:nvPr/>
        </p:nvSpPr>
        <p:spPr bwMode="auto">
          <a:xfrm>
            <a:off x="38631" y="1172263"/>
            <a:ext cx="9066738" cy="13849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buChar char="•"/>
              <a:defRPr sz="3200">
                <a:solidFill>
                  <a:schemeClr val="tx1"/>
                </a:solidFill>
                <a:latin typeface="Times New Roman" pitchFamily="18" charset="0"/>
              </a:defRPr>
            </a:lvl1pPr>
            <a:lvl2pPr marL="742950" indent="-285750">
              <a:buChar char="–"/>
              <a:defRPr sz="2800">
                <a:solidFill>
                  <a:schemeClr val="tx1"/>
                </a:solidFill>
                <a:latin typeface="Times New Roman" pitchFamily="18" charset="0"/>
              </a:defRPr>
            </a:lvl2pPr>
            <a:lvl3pPr marL="1143000" indent="-228600">
              <a:buChar char="•"/>
              <a:defRPr sz="2400">
                <a:solidFill>
                  <a:schemeClr val="tx1"/>
                </a:solidFill>
                <a:latin typeface="Times New Roman" pitchFamily="18" charset="0"/>
              </a:defRPr>
            </a:lvl3pPr>
            <a:lvl4pPr marL="1600200" indent="-228600">
              <a:buChar char="–"/>
              <a:defRPr sz="2000">
                <a:solidFill>
                  <a:schemeClr val="tx1"/>
                </a:solidFill>
                <a:latin typeface="Times New Roman" pitchFamily="18" charset="0"/>
              </a:defRPr>
            </a:lvl4pPr>
            <a:lvl5pPr marL="2057400" indent="-22860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lang="en-US" altLang="en-US" sz="2800" b="1" u="sng" dirty="0">
                <a:solidFill>
                  <a:srgbClr val="0033CC"/>
                </a:solidFill>
                <a:latin typeface="Arial" charset="0"/>
              </a:rPr>
              <a:t>A unique feature of BNL’s common coil dipole</a:t>
            </a:r>
            <a:r>
              <a:rPr lang="en-US" altLang="en-US" sz="2800" dirty="0">
                <a:solidFill>
                  <a:srgbClr val="0033CC"/>
                </a:solidFill>
                <a:latin typeface="Arial" charset="0"/>
              </a:rPr>
              <a:t>: </a:t>
            </a:r>
          </a:p>
          <a:p>
            <a:pPr marL="457200" indent="-457200">
              <a:buFont typeface="Wingdings" panose="05000000000000000000" pitchFamily="2" charset="2"/>
              <a:buChar char="Ø"/>
            </a:pPr>
            <a:r>
              <a:rPr lang="en-US" altLang="en-US" sz="2800" dirty="0">
                <a:solidFill>
                  <a:srgbClr val="006600"/>
                </a:solidFill>
                <a:latin typeface="Arial" charset="0"/>
              </a:rPr>
              <a:t>large open space for inserting &amp; testing “coils” without any disassembly (rapid around, lower cost)</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13755" t="12593" r="12910" b="-1483"/>
          <a:stretch/>
        </p:blipFill>
        <p:spPr>
          <a:xfrm rot="5400000">
            <a:off x="-70394" y="2762208"/>
            <a:ext cx="2816352" cy="2560320"/>
          </a:xfrm>
          <a:prstGeom prst="rect">
            <a:avLst/>
          </a:prstGeom>
          <a:solidFill>
            <a:srgbClr val="FFFF00"/>
          </a:solidFill>
        </p:spPr>
      </p:pic>
      <p:sp>
        <p:nvSpPr>
          <p:cNvPr id="20" name="TextBox 19"/>
          <p:cNvSpPr txBox="1"/>
          <p:nvPr/>
        </p:nvSpPr>
        <p:spPr>
          <a:xfrm>
            <a:off x="57622" y="5536774"/>
            <a:ext cx="2680546" cy="830997"/>
          </a:xfrm>
          <a:prstGeom prst="rect">
            <a:avLst/>
          </a:prstGeom>
          <a:noFill/>
        </p:spPr>
        <p:txBody>
          <a:bodyPr wrap="square" rtlCol="0">
            <a:spAutoFit/>
          </a:bodyPr>
          <a:lstStyle/>
          <a:p>
            <a:r>
              <a:rPr lang="en-US" sz="1600" b="1" dirty="0"/>
              <a:t>BNL Nb</a:t>
            </a:r>
            <a:r>
              <a:rPr lang="en-US" sz="1600" b="1" baseline="-25000" dirty="0"/>
              <a:t>3</a:t>
            </a:r>
            <a:r>
              <a:rPr lang="en-US" sz="1600" b="1" dirty="0"/>
              <a:t>Sn common coil dipole DCC017 without insert coils</a:t>
            </a:r>
          </a:p>
        </p:txBody>
      </p:sp>
      <p:sp>
        <p:nvSpPr>
          <p:cNvPr id="3" name="TextBox 2"/>
          <p:cNvSpPr txBox="1"/>
          <p:nvPr/>
        </p:nvSpPr>
        <p:spPr>
          <a:xfrm>
            <a:off x="1600200" y="3682068"/>
            <a:ext cx="800918" cy="523220"/>
          </a:xfrm>
          <a:prstGeom prst="rect">
            <a:avLst/>
          </a:prstGeom>
          <a:noFill/>
        </p:spPr>
        <p:txBody>
          <a:bodyPr wrap="square" rtlCol="0">
            <a:spAutoFit/>
          </a:bodyPr>
          <a:lstStyle/>
          <a:p>
            <a:r>
              <a:rPr lang="en-US" sz="1400" b="1" dirty="0">
                <a:solidFill>
                  <a:srgbClr val="FFFF00"/>
                </a:solidFill>
              </a:rPr>
              <a:t>Empty space</a:t>
            </a:r>
          </a:p>
        </p:txBody>
      </p:sp>
      <p:sp>
        <p:nvSpPr>
          <p:cNvPr id="4" name="Notched Right Arrow 3"/>
          <p:cNvSpPr/>
          <p:nvPr/>
        </p:nvSpPr>
        <p:spPr bwMode="auto">
          <a:xfrm rot="10800000">
            <a:off x="1371600" y="3848437"/>
            <a:ext cx="304800" cy="209878"/>
          </a:xfrm>
          <a:prstGeom prst="notched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pitchFamily="48" charset="-128"/>
            </a:endParaRPr>
          </a:p>
        </p:txBody>
      </p:sp>
      <p:grpSp>
        <p:nvGrpSpPr>
          <p:cNvPr id="8" name="Group 7"/>
          <p:cNvGrpSpPr/>
          <p:nvPr/>
        </p:nvGrpSpPr>
        <p:grpSpPr>
          <a:xfrm>
            <a:off x="5813163" y="2634192"/>
            <a:ext cx="3284174" cy="3491355"/>
            <a:chOff x="2664604" y="2637832"/>
            <a:chExt cx="3284174" cy="3491355"/>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29349" t="4348" r="2173" b="4348"/>
            <a:stretch/>
          </p:blipFill>
          <p:spPr>
            <a:xfrm rot="5400000">
              <a:off x="2830484" y="2637832"/>
              <a:ext cx="2834640" cy="2834640"/>
            </a:xfrm>
            <a:prstGeom prst="rect">
              <a:avLst/>
            </a:prstGeom>
          </p:spPr>
        </p:pic>
        <p:sp>
          <p:nvSpPr>
            <p:cNvPr id="21" name="TextBox 20"/>
            <p:cNvSpPr txBox="1"/>
            <p:nvPr/>
          </p:nvSpPr>
          <p:spPr>
            <a:xfrm>
              <a:off x="2664604" y="5544412"/>
              <a:ext cx="3284174" cy="584775"/>
            </a:xfrm>
            <a:prstGeom prst="rect">
              <a:avLst/>
            </a:prstGeom>
            <a:noFill/>
          </p:spPr>
          <p:txBody>
            <a:bodyPr wrap="square" rtlCol="0">
              <a:spAutoFit/>
            </a:bodyPr>
            <a:lstStyle/>
            <a:p>
              <a:pPr algn="ctr"/>
              <a:r>
                <a:rPr lang="en-US" sz="1600" b="1" dirty="0"/>
                <a:t>HTS coils inside Nb</a:t>
              </a:r>
              <a:r>
                <a:rPr lang="en-US" sz="1600" b="1" baseline="-25000" dirty="0"/>
                <a:t>3</a:t>
              </a:r>
              <a:r>
                <a:rPr lang="en-US" sz="1600" b="1" dirty="0"/>
                <a:t>Sn dipole - early experience of HTS/LTS hybrid dipole</a:t>
              </a:r>
            </a:p>
          </p:txBody>
        </p:sp>
        <p:sp>
          <p:nvSpPr>
            <p:cNvPr id="12" name="TextBox 11"/>
            <p:cNvSpPr txBox="1"/>
            <p:nvPr/>
          </p:nvSpPr>
          <p:spPr>
            <a:xfrm>
              <a:off x="3634887" y="2637832"/>
              <a:ext cx="1343608" cy="430887"/>
            </a:xfrm>
            <a:prstGeom prst="rect">
              <a:avLst/>
            </a:prstGeom>
            <a:noFill/>
          </p:spPr>
          <p:txBody>
            <a:bodyPr wrap="square" rtlCol="0">
              <a:spAutoFit/>
            </a:bodyPr>
            <a:lstStyle/>
            <a:p>
              <a:r>
                <a:rPr lang="en-US" sz="1100" b="1" dirty="0">
                  <a:solidFill>
                    <a:srgbClr val="FFFF00"/>
                  </a:solidFill>
                </a:rPr>
                <a:t>Insert coils in Empty space</a:t>
              </a:r>
            </a:p>
          </p:txBody>
        </p:sp>
        <p:sp>
          <p:nvSpPr>
            <p:cNvPr id="13" name="Notched Right Arrow 12"/>
            <p:cNvSpPr/>
            <p:nvPr/>
          </p:nvSpPr>
          <p:spPr bwMode="auto">
            <a:xfrm rot="5400000">
              <a:off x="4049352" y="3158955"/>
              <a:ext cx="304800" cy="209878"/>
            </a:xfrm>
            <a:prstGeom prst="notched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pitchFamily="48" charset="-128"/>
              </a:endParaRPr>
            </a:p>
          </p:txBody>
        </p:sp>
      </p:grpSp>
      <p:pic>
        <p:nvPicPr>
          <p:cNvPr id="17" name="Picture 2" descr="E:\sbir-sttr\PBL\FY15-PhaseII\pic\HTS Insert Coil in Common Coil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 t="1" r="18334" b="1071"/>
          <a:stretch/>
        </p:blipFill>
        <p:spPr bwMode="auto">
          <a:xfrm>
            <a:off x="2834640" y="2651760"/>
            <a:ext cx="2967564" cy="28346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49040" y="2578608"/>
            <a:ext cx="2118599" cy="369332"/>
          </a:xfrm>
          <a:prstGeom prst="rect">
            <a:avLst/>
          </a:prstGeom>
          <a:noFill/>
        </p:spPr>
        <p:txBody>
          <a:bodyPr wrap="square" rtlCol="0">
            <a:spAutoFit/>
          </a:bodyPr>
          <a:lstStyle/>
          <a:p>
            <a:pPr algn="r"/>
            <a:r>
              <a:rPr lang="en-US" sz="1800" b="1" dirty="0">
                <a:solidFill>
                  <a:srgbClr val="FFFF00"/>
                </a:solidFill>
              </a:rPr>
              <a:t>Original structure</a:t>
            </a:r>
          </a:p>
        </p:txBody>
      </p:sp>
      <p:sp>
        <p:nvSpPr>
          <p:cNvPr id="10" name="Down Arrow 9"/>
          <p:cNvSpPr/>
          <p:nvPr/>
        </p:nvSpPr>
        <p:spPr bwMode="auto">
          <a:xfrm>
            <a:off x="4602599" y="2928913"/>
            <a:ext cx="228600" cy="456998"/>
          </a:xfrm>
          <a:prstGeom prst="downArrow">
            <a:avLst/>
          </a:prstGeom>
          <a:solidFill>
            <a:srgbClr val="FFFF00"/>
          </a:solidFill>
          <a:ln w="9525" cap="flat" cmpd="sng" algn="ctr">
            <a:solidFill>
              <a:schemeClr val="accent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2" name="TextBox 21"/>
          <p:cNvSpPr txBox="1"/>
          <p:nvPr/>
        </p:nvSpPr>
        <p:spPr>
          <a:xfrm>
            <a:off x="2738168" y="5123637"/>
            <a:ext cx="1757632" cy="369332"/>
          </a:xfrm>
          <a:prstGeom prst="rect">
            <a:avLst/>
          </a:prstGeom>
          <a:noFill/>
        </p:spPr>
        <p:txBody>
          <a:bodyPr wrap="square" rtlCol="0">
            <a:spAutoFit/>
          </a:bodyPr>
          <a:lstStyle/>
          <a:p>
            <a:pPr algn="r"/>
            <a:r>
              <a:rPr lang="en-US" sz="1800" b="1" dirty="0">
                <a:solidFill>
                  <a:srgbClr val="FF0000"/>
                </a:solidFill>
              </a:rPr>
              <a:t>New structure</a:t>
            </a:r>
          </a:p>
        </p:txBody>
      </p:sp>
      <p:sp>
        <p:nvSpPr>
          <p:cNvPr id="23" name="Down Arrow 22"/>
          <p:cNvSpPr/>
          <p:nvPr/>
        </p:nvSpPr>
        <p:spPr bwMode="auto">
          <a:xfrm rot="10800000">
            <a:off x="3460865" y="4572000"/>
            <a:ext cx="228600" cy="609398"/>
          </a:xfrm>
          <a:prstGeom prst="downArrow">
            <a:avLst/>
          </a:prstGeom>
          <a:solidFill>
            <a:srgbClr val="FF0000"/>
          </a:solidFill>
          <a:ln w="9525" cap="flat" cmpd="sng" algn="ctr">
            <a:solidFill>
              <a:schemeClr val="accent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4" name="TextBox 23"/>
          <p:cNvSpPr txBox="1"/>
          <p:nvPr/>
        </p:nvSpPr>
        <p:spPr>
          <a:xfrm>
            <a:off x="2702816" y="5530205"/>
            <a:ext cx="3124687" cy="830997"/>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600" b="1" dirty="0">
                <a:solidFill>
                  <a:srgbClr val="00B050"/>
                </a:solidFill>
              </a:rPr>
              <a:t>New HTS coils with the existing Nb</a:t>
            </a:r>
            <a:r>
              <a:rPr lang="en-US" sz="1600" b="1" baseline="-25000" dirty="0">
                <a:solidFill>
                  <a:srgbClr val="00B050"/>
                </a:solidFill>
              </a:rPr>
              <a:t>3</a:t>
            </a:r>
            <a:r>
              <a:rPr lang="en-US" sz="1600" b="1" dirty="0">
                <a:solidFill>
                  <a:srgbClr val="00B050"/>
                </a:solidFill>
              </a:rPr>
              <a:t>Sn coils and become part of the magnet </a:t>
            </a:r>
          </a:p>
        </p:txBody>
      </p:sp>
    </p:spTree>
    <p:extLst>
      <p:ext uri="{BB962C8B-B14F-4D97-AF65-F5344CB8AC3E}">
        <p14:creationId xmlns:p14="http://schemas.microsoft.com/office/powerpoint/2010/main" val="2378535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2834640" y="92710"/>
            <a:ext cx="6237306" cy="808037"/>
          </a:xfrm>
        </p:spPr>
        <p:txBody>
          <a:bodyPr/>
          <a:lstStyle/>
          <a:p>
            <a:r>
              <a:rPr lang="en-US" altLang="en-US" sz="2800" dirty="0"/>
              <a:t>Parameters of BNL Dipole DCC017</a:t>
            </a:r>
          </a:p>
        </p:txBody>
      </p:sp>
      <p:sp>
        <p:nvSpPr>
          <p:cNvPr id="17413" name="Text Box 1031"/>
          <p:cNvSpPr txBox="1">
            <a:spLocks noChangeArrowheads="1"/>
          </p:cNvSpPr>
          <p:nvPr/>
        </p:nvSpPr>
        <p:spPr bwMode="auto">
          <a:xfrm>
            <a:off x="4343400" y="1143000"/>
            <a:ext cx="4724400" cy="52322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buChar char="•"/>
              <a:defRPr sz="3200">
                <a:solidFill>
                  <a:schemeClr val="tx1"/>
                </a:solidFill>
                <a:latin typeface="Times New Roman" pitchFamily="18" charset="0"/>
              </a:defRPr>
            </a:lvl1pPr>
            <a:lvl2pPr>
              <a:buChar char="–"/>
              <a:defRPr sz="2800">
                <a:solidFill>
                  <a:schemeClr val="tx1"/>
                </a:solidFill>
                <a:latin typeface="Times New Roman" pitchFamily="18" charset="0"/>
              </a:defRPr>
            </a:lvl2pPr>
            <a:lvl3pPr marL="1143000" indent="-228600">
              <a:buChar char="•"/>
              <a:defRPr sz="2400">
                <a:solidFill>
                  <a:schemeClr val="tx1"/>
                </a:solidFill>
                <a:latin typeface="Times New Roman" pitchFamily="18" charset="0"/>
              </a:defRPr>
            </a:lvl3pPr>
            <a:lvl4pPr marL="1600200" indent="-228600">
              <a:buChar char="–"/>
              <a:defRPr sz="2000">
                <a:solidFill>
                  <a:schemeClr val="tx1"/>
                </a:solidFill>
                <a:latin typeface="Times New Roman" pitchFamily="18" charset="0"/>
              </a:defRPr>
            </a:lvl4pPr>
            <a:lvl5pPr marL="2057400" indent="-228600">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182880" indent="-182880">
              <a:spcBef>
                <a:spcPct val="0"/>
              </a:spcBef>
            </a:pPr>
            <a:r>
              <a:rPr lang="en-US" altLang="en-US" sz="2200" dirty="0"/>
              <a:t> Two layer, 2-in-1 common coil design</a:t>
            </a:r>
          </a:p>
          <a:p>
            <a:pPr marL="182880" indent="-182880">
              <a:spcBef>
                <a:spcPct val="0"/>
              </a:spcBef>
            </a:pPr>
            <a:r>
              <a:rPr lang="en-US" altLang="en-US" sz="2200" dirty="0"/>
              <a:t> 10.2 T bore field, 10.7 T peak field at 10.8 kA short sample current</a:t>
            </a:r>
            <a:endParaRPr lang="en-US" altLang="en-US" sz="2200" dirty="0">
              <a:solidFill>
                <a:srgbClr val="FF0000"/>
              </a:solidFill>
            </a:endParaRPr>
          </a:p>
          <a:p>
            <a:pPr marL="182880" indent="-182880">
              <a:spcBef>
                <a:spcPct val="0"/>
              </a:spcBef>
            </a:pPr>
            <a:r>
              <a:rPr lang="en-US" altLang="en-US" sz="2200" dirty="0">
                <a:solidFill>
                  <a:srgbClr val="FF0000"/>
                </a:solidFill>
              </a:rPr>
              <a:t> </a:t>
            </a:r>
            <a:r>
              <a:rPr lang="en-US" altLang="en-US" sz="2200" b="1" dirty="0">
                <a:solidFill>
                  <a:srgbClr val="FF0000"/>
                </a:solidFill>
              </a:rPr>
              <a:t>31 mm horizontal aperture</a:t>
            </a:r>
          </a:p>
          <a:p>
            <a:pPr marL="182880" indent="-182880">
              <a:spcBef>
                <a:spcPct val="0"/>
              </a:spcBef>
            </a:pPr>
            <a:r>
              <a:rPr lang="en-US" altLang="en-US" sz="2200" b="1" dirty="0">
                <a:solidFill>
                  <a:srgbClr val="FF0000"/>
                </a:solidFill>
              </a:rPr>
              <a:t> 335 mm vertical aperture</a:t>
            </a:r>
          </a:p>
          <a:p>
            <a:pPr marL="971550" lvl="2" indent="-285750">
              <a:spcBef>
                <a:spcPct val="0"/>
              </a:spcBef>
              <a:buFont typeface="Wingdings" panose="05000000000000000000" pitchFamily="2" charset="2"/>
              <a:buChar char="Ø"/>
            </a:pPr>
            <a:r>
              <a:rPr lang="en-US" altLang="en-US" sz="1800" b="1" dirty="0">
                <a:solidFill>
                  <a:srgbClr val="FF0000"/>
                </a:solidFill>
              </a:rPr>
              <a:t>  </a:t>
            </a:r>
            <a:r>
              <a:rPr lang="en-US" altLang="en-US" b="1" dirty="0">
                <a:solidFill>
                  <a:srgbClr val="FF0000"/>
                </a:solidFill>
              </a:rPr>
              <a:t>A unique feature for insert  coil or cable testing</a:t>
            </a:r>
            <a:endParaRPr lang="en-US" altLang="en-US" dirty="0"/>
          </a:p>
          <a:p>
            <a:pPr marL="182880" indent="-182880">
              <a:spcBef>
                <a:spcPct val="0"/>
              </a:spcBef>
            </a:pPr>
            <a:r>
              <a:rPr lang="en-US" altLang="en-US" sz="2200" dirty="0"/>
              <a:t> 0.8 mm, 30 strand Rutherford cable</a:t>
            </a:r>
          </a:p>
          <a:p>
            <a:pPr marL="182880" indent="-182880">
              <a:spcBef>
                <a:spcPct val="0"/>
              </a:spcBef>
            </a:pPr>
            <a:r>
              <a:rPr lang="en-US" altLang="en-US" sz="2200" dirty="0"/>
              <a:t> 70 mm minimum bend radius </a:t>
            </a:r>
          </a:p>
          <a:p>
            <a:pPr marL="182880" indent="-182880">
              <a:spcBef>
                <a:spcPct val="0"/>
              </a:spcBef>
            </a:pPr>
            <a:r>
              <a:rPr lang="en-US" altLang="en-US" sz="2200" dirty="0"/>
              <a:t> 85 mm coil height </a:t>
            </a:r>
          </a:p>
          <a:p>
            <a:pPr marL="182880" indent="-182880">
              <a:spcBef>
                <a:spcPct val="0"/>
              </a:spcBef>
            </a:pPr>
            <a:r>
              <a:rPr lang="en-US" altLang="en-US" sz="2200" dirty="0"/>
              <a:t>614 mm coil length </a:t>
            </a:r>
          </a:p>
          <a:p>
            <a:pPr marL="182880" indent="-182880">
              <a:spcBef>
                <a:spcPct val="0"/>
              </a:spcBef>
            </a:pPr>
            <a:r>
              <a:rPr lang="en-US" altLang="en-US" sz="2200" dirty="0"/>
              <a:t> One spacer in body and one in ends</a:t>
            </a:r>
          </a:p>
          <a:p>
            <a:pPr marL="182880" indent="-182880">
              <a:spcBef>
                <a:spcPct val="0"/>
              </a:spcBef>
            </a:pPr>
            <a:r>
              <a:rPr lang="en-US" altLang="en-US" sz="2200" dirty="0"/>
              <a:t> Iron over ends</a:t>
            </a:r>
          </a:p>
          <a:p>
            <a:pPr marL="182880" indent="-182880">
              <a:spcBef>
                <a:spcPct val="0"/>
              </a:spcBef>
            </a:pPr>
            <a:r>
              <a:rPr lang="en-US" altLang="en-US" sz="2200" dirty="0"/>
              <a:t> Iron bobbin</a:t>
            </a:r>
          </a:p>
          <a:p>
            <a:pPr marL="182880" indent="-182880">
              <a:spcBef>
                <a:spcPct val="0"/>
              </a:spcBef>
            </a:pPr>
            <a:r>
              <a:rPr lang="en-US" altLang="en-US" sz="2200" dirty="0"/>
              <a:t> Stored </a:t>
            </a:r>
            <a:r>
              <a:rPr lang="en-US" altLang="en-US" sz="2200" dirty="0" err="1"/>
              <a:t>Energy@Quench</a:t>
            </a:r>
            <a:r>
              <a:rPr lang="en-US" altLang="en-US" sz="2200" dirty="0"/>
              <a:t> ~0.2 MJ</a:t>
            </a:r>
          </a:p>
        </p:txBody>
      </p:sp>
      <p:pic>
        <p:nvPicPr>
          <p:cNvPr id="9" name="Picture 8">
            <a:extLst>
              <a:ext uri="{FF2B5EF4-FFF2-40B4-BE49-F238E27FC236}">
                <a16:creationId xmlns:a16="http://schemas.microsoft.com/office/drawing/2014/main" id="{62FD9FA0-AFB0-4699-8141-34288CE1520A}"/>
              </a:ext>
            </a:extLst>
          </p:cNvPr>
          <p:cNvPicPr>
            <a:picLocks noChangeAspect="1"/>
          </p:cNvPicPr>
          <p:nvPr/>
        </p:nvPicPr>
        <p:blipFill>
          <a:blip r:embed="rId2"/>
          <a:stretch>
            <a:fillRect/>
          </a:stretch>
        </p:blipFill>
        <p:spPr>
          <a:xfrm>
            <a:off x="136157" y="1067948"/>
            <a:ext cx="3950550" cy="5486876"/>
          </a:xfrm>
          <a:prstGeom prst="rect">
            <a:avLst/>
          </a:prstGeom>
        </p:spPr>
      </p:pic>
    </p:spTree>
    <p:extLst>
      <p:ext uri="{BB962C8B-B14F-4D97-AF65-F5344CB8AC3E}">
        <p14:creationId xmlns:p14="http://schemas.microsoft.com/office/powerpoint/2010/main" val="3668564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62D-8EA5-4F2B-B783-C3572B05800A}"/>
              </a:ext>
            </a:extLst>
          </p:cNvPr>
          <p:cNvSpPr>
            <a:spLocks noGrp="1"/>
          </p:cNvSpPr>
          <p:nvPr>
            <p:ph type="title"/>
          </p:nvPr>
        </p:nvSpPr>
        <p:spPr>
          <a:xfrm>
            <a:off x="2569341" y="57584"/>
            <a:ext cx="6478385" cy="914400"/>
          </a:xfrm>
        </p:spPr>
        <p:txBody>
          <a:bodyPr>
            <a:normAutofit/>
          </a:bodyPr>
          <a:lstStyle/>
          <a:p>
            <a:r>
              <a:rPr lang="en-US" sz="3200" dirty="0"/>
              <a:t>Preparation/Planning for Task #1</a:t>
            </a:r>
          </a:p>
        </p:txBody>
      </p:sp>
      <p:pic>
        <p:nvPicPr>
          <p:cNvPr id="6" name="Picture 5">
            <a:extLst>
              <a:ext uri="{FF2B5EF4-FFF2-40B4-BE49-F238E27FC236}">
                <a16:creationId xmlns:a16="http://schemas.microsoft.com/office/drawing/2014/main" id="{FBA5A3B5-9B4C-4BDA-A1EC-6667A6312C89}"/>
              </a:ext>
            </a:extLst>
          </p:cNvPr>
          <p:cNvPicPr>
            <a:picLocks noChangeAspect="1"/>
          </p:cNvPicPr>
          <p:nvPr/>
        </p:nvPicPr>
        <p:blipFill rotWithShape="1">
          <a:blip r:embed="rId2"/>
          <a:srcRect l="3" r="42996" b="3837"/>
          <a:stretch/>
        </p:blipFill>
        <p:spPr>
          <a:xfrm>
            <a:off x="133003" y="1240763"/>
            <a:ext cx="5212080" cy="5029200"/>
          </a:xfrm>
          <a:prstGeom prst="rect">
            <a:avLst/>
          </a:prstGeom>
        </p:spPr>
      </p:pic>
      <p:pic>
        <p:nvPicPr>
          <p:cNvPr id="8" name="Picture 7">
            <a:extLst>
              <a:ext uri="{FF2B5EF4-FFF2-40B4-BE49-F238E27FC236}">
                <a16:creationId xmlns:a16="http://schemas.microsoft.com/office/drawing/2014/main" id="{38898989-6581-474E-B46F-8EC0B551D146}"/>
              </a:ext>
            </a:extLst>
          </p:cNvPr>
          <p:cNvPicPr>
            <a:picLocks noChangeAspect="1"/>
          </p:cNvPicPr>
          <p:nvPr/>
        </p:nvPicPr>
        <p:blipFill>
          <a:blip r:embed="rId3"/>
          <a:stretch>
            <a:fillRect/>
          </a:stretch>
        </p:blipFill>
        <p:spPr>
          <a:xfrm>
            <a:off x="5984688" y="3108960"/>
            <a:ext cx="3054724" cy="3200400"/>
          </a:xfrm>
          <a:prstGeom prst="rect">
            <a:avLst/>
          </a:prstGeom>
        </p:spPr>
      </p:pic>
      <p:sp>
        <p:nvSpPr>
          <p:cNvPr id="9" name="TextBox 8">
            <a:extLst>
              <a:ext uri="{FF2B5EF4-FFF2-40B4-BE49-F238E27FC236}">
                <a16:creationId xmlns:a16="http://schemas.microsoft.com/office/drawing/2014/main" id="{38AB7CFA-C786-45E4-9D07-35A71662E8D3}"/>
              </a:ext>
            </a:extLst>
          </p:cNvPr>
          <p:cNvSpPr txBox="1"/>
          <p:nvPr/>
        </p:nvSpPr>
        <p:spPr>
          <a:xfrm>
            <a:off x="1280159" y="1152698"/>
            <a:ext cx="2438400" cy="646331"/>
          </a:xfrm>
          <a:prstGeom prst="rect">
            <a:avLst/>
          </a:prstGeom>
          <a:noFill/>
        </p:spPr>
        <p:txBody>
          <a:bodyPr wrap="square" rtlCol="0">
            <a:spAutoFit/>
          </a:bodyPr>
          <a:lstStyle/>
          <a:p>
            <a:r>
              <a:rPr lang="en-US" b="1" dirty="0">
                <a:solidFill>
                  <a:srgbClr val="C00000"/>
                </a:solidFill>
              </a:rPr>
              <a:t>HTS insert coil for field parallel studies</a:t>
            </a:r>
          </a:p>
        </p:txBody>
      </p:sp>
      <p:sp>
        <p:nvSpPr>
          <p:cNvPr id="10" name="Arrow: Down 9">
            <a:extLst>
              <a:ext uri="{FF2B5EF4-FFF2-40B4-BE49-F238E27FC236}">
                <a16:creationId xmlns:a16="http://schemas.microsoft.com/office/drawing/2014/main" id="{2699F547-E2B7-44FC-8BDC-541C1B500AFA}"/>
              </a:ext>
            </a:extLst>
          </p:cNvPr>
          <p:cNvSpPr/>
          <p:nvPr/>
        </p:nvSpPr>
        <p:spPr>
          <a:xfrm>
            <a:off x="2928851" y="1475863"/>
            <a:ext cx="116378" cy="2937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A154E9E-6BD1-43AA-95F9-8CB6452CB33D}"/>
              </a:ext>
            </a:extLst>
          </p:cNvPr>
          <p:cNvSpPr txBox="1"/>
          <p:nvPr/>
        </p:nvSpPr>
        <p:spPr>
          <a:xfrm>
            <a:off x="6301164" y="2512604"/>
            <a:ext cx="2438400" cy="923330"/>
          </a:xfrm>
          <a:prstGeom prst="rect">
            <a:avLst/>
          </a:prstGeom>
          <a:noFill/>
        </p:spPr>
        <p:txBody>
          <a:bodyPr wrap="square" rtlCol="0">
            <a:spAutoFit/>
          </a:bodyPr>
          <a:lstStyle/>
          <a:p>
            <a:r>
              <a:rPr lang="en-US" b="1" dirty="0">
                <a:solidFill>
                  <a:srgbClr val="C00000"/>
                </a:solidFill>
              </a:rPr>
              <a:t>HTS insert coil for field perpendicular studies</a:t>
            </a:r>
          </a:p>
          <a:p>
            <a:r>
              <a:rPr lang="en-US" b="1" dirty="0">
                <a:solidFill>
                  <a:srgbClr val="C00000"/>
                </a:solidFill>
              </a:rPr>
              <a:t>(already done)</a:t>
            </a:r>
          </a:p>
        </p:txBody>
      </p:sp>
      <p:sp>
        <p:nvSpPr>
          <p:cNvPr id="12" name="TextBox 11">
            <a:extLst>
              <a:ext uri="{FF2B5EF4-FFF2-40B4-BE49-F238E27FC236}">
                <a16:creationId xmlns:a16="http://schemas.microsoft.com/office/drawing/2014/main" id="{54AB881B-8B06-421E-A900-5E2FDFA2B081}"/>
              </a:ext>
            </a:extLst>
          </p:cNvPr>
          <p:cNvSpPr txBox="1"/>
          <p:nvPr/>
        </p:nvSpPr>
        <p:spPr>
          <a:xfrm>
            <a:off x="4283826" y="1085251"/>
            <a:ext cx="4929525" cy="1754326"/>
          </a:xfrm>
          <a:prstGeom prst="rect">
            <a:avLst/>
          </a:prstGeom>
          <a:noFill/>
        </p:spPr>
        <p:txBody>
          <a:bodyPr wrap="square" rtlCol="0">
            <a:spAutoFit/>
          </a:bodyPr>
          <a:lstStyle/>
          <a:p>
            <a:r>
              <a:rPr lang="en-US" dirty="0"/>
              <a:t>Gap for insert coil: 31 mm</a:t>
            </a:r>
          </a:p>
          <a:p>
            <a:r>
              <a:rPr lang="en-US" dirty="0"/>
              <a:t>Coil aperture (minimum bend diameter): 10 mm</a:t>
            </a:r>
          </a:p>
          <a:p>
            <a:r>
              <a:rPr lang="en-US" dirty="0"/>
              <a:t>Coil width: 10 mm </a:t>
            </a:r>
          </a:p>
          <a:p>
            <a:pPr lvl="1"/>
            <a:r>
              <a:rPr lang="en-US" dirty="0"/>
              <a:t>(this allows 1 mm for insulation/clearances)</a:t>
            </a:r>
          </a:p>
          <a:p>
            <a:r>
              <a:rPr lang="en-US" dirty="0"/>
              <a:t>Coil length: ~300 mm</a:t>
            </a:r>
          </a:p>
          <a:p>
            <a:endParaRPr lang="en-US" dirty="0"/>
          </a:p>
        </p:txBody>
      </p:sp>
      <p:sp>
        <p:nvSpPr>
          <p:cNvPr id="13" name="TextBox 12">
            <a:extLst>
              <a:ext uri="{FF2B5EF4-FFF2-40B4-BE49-F238E27FC236}">
                <a16:creationId xmlns:a16="http://schemas.microsoft.com/office/drawing/2014/main" id="{26EA89C6-570A-4382-BE40-8320ACA96368}"/>
              </a:ext>
            </a:extLst>
          </p:cNvPr>
          <p:cNvSpPr txBox="1"/>
          <p:nvPr/>
        </p:nvSpPr>
        <p:spPr>
          <a:xfrm>
            <a:off x="1341119" y="4981569"/>
            <a:ext cx="2122517"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1" dirty="0">
                <a:solidFill>
                  <a:srgbClr val="C00000"/>
                </a:solidFill>
              </a:rPr>
              <a:t>Bending tests being performed to ensure that 10 mm bend diameter is ok </a:t>
            </a:r>
          </a:p>
        </p:txBody>
      </p:sp>
    </p:spTree>
    <p:extLst>
      <p:ext uri="{BB962C8B-B14F-4D97-AF65-F5344CB8AC3E}">
        <p14:creationId xmlns:p14="http://schemas.microsoft.com/office/powerpoint/2010/main" val="242748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1E14-A729-4B22-B6DB-4848BB9BD599}"/>
              </a:ext>
            </a:extLst>
          </p:cNvPr>
          <p:cNvSpPr>
            <a:spLocks noGrp="1"/>
          </p:cNvSpPr>
          <p:nvPr>
            <p:ph type="title"/>
          </p:nvPr>
        </p:nvSpPr>
        <p:spPr>
          <a:xfrm>
            <a:off x="2676698" y="0"/>
            <a:ext cx="6467302" cy="1025236"/>
          </a:xfrm>
        </p:spPr>
        <p:txBody>
          <a:bodyPr>
            <a:normAutofit/>
          </a:bodyPr>
          <a:lstStyle/>
          <a:p>
            <a:r>
              <a:rPr lang="en-US" sz="2800" dirty="0"/>
              <a:t>Plot from Bill Sampson</a:t>
            </a:r>
            <a:br>
              <a:rPr lang="en-US" sz="2800" dirty="0"/>
            </a:br>
            <a:r>
              <a:rPr lang="en-US" sz="2800" dirty="0"/>
              <a:t>(inserted &lt;30 minutes ago)</a:t>
            </a:r>
          </a:p>
        </p:txBody>
      </p:sp>
      <p:pic>
        <p:nvPicPr>
          <p:cNvPr id="3" name="Picture 2">
            <a:extLst>
              <a:ext uri="{FF2B5EF4-FFF2-40B4-BE49-F238E27FC236}">
                <a16:creationId xmlns:a16="http://schemas.microsoft.com/office/drawing/2014/main" id="{EFFA0728-C170-4CDA-9106-D0C7BBF92DEA}"/>
              </a:ext>
            </a:extLst>
          </p:cNvPr>
          <p:cNvPicPr>
            <a:picLocks noChangeAspect="1"/>
          </p:cNvPicPr>
          <p:nvPr/>
        </p:nvPicPr>
        <p:blipFill>
          <a:blip r:embed="rId2"/>
          <a:stretch>
            <a:fillRect/>
          </a:stretch>
        </p:blipFill>
        <p:spPr>
          <a:xfrm>
            <a:off x="0" y="1251661"/>
            <a:ext cx="9144000" cy="4853442"/>
          </a:xfrm>
          <a:prstGeom prst="rect">
            <a:avLst/>
          </a:prstGeom>
        </p:spPr>
      </p:pic>
      <p:sp>
        <p:nvSpPr>
          <p:cNvPr id="4" name="TextBox 3">
            <a:extLst>
              <a:ext uri="{FF2B5EF4-FFF2-40B4-BE49-F238E27FC236}">
                <a16:creationId xmlns:a16="http://schemas.microsoft.com/office/drawing/2014/main" id="{02862EE3-01C9-4A52-BFF4-68AEDDB1BFD9}"/>
              </a:ext>
            </a:extLst>
          </p:cNvPr>
          <p:cNvSpPr txBox="1"/>
          <p:nvPr/>
        </p:nvSpPr>
        <p:spPr>
          <a:xfrm>
            <a:off x="7157258" y="1662545"/>
            <a:ext cx="1986742" cy="1477328"/>
          </a:xfrm>
          <a:prstGeom prst="rect">
            <a:avLst/>
          </a:prstGeom>
          <a:noFill/>
        </p:spPr>
        <p:txBody>
          <a:bodyPr wrap="square" rtlCol="0">
            <a:spAutoFit/>
          </a:bodyPr>
          <a:lstStyle/>
          <a:p>
            <a:r>
              <a:rPr lang="en-US" dirty="0"/>
              <a:t>Cable bent at 10 mm diameter on SC layer on tension (blue) and on compression</a:t>
            </a:r>
          </a:p>
        </p:txBody>
      </p:sp>
    </p:spTree>
    <p:extLst>
      <p:ext uri="{BB962C8B-B14F-4D97-AF65-F5344CB8AC3E}">
        <p14:creationId xmlns:p14="http://schemas.microsoft.com/office/powerpoint/2010/main" val="1923365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62D-8EA5-4F2B-B783-C3572B05800A}"/>
              </a:ext>
            </a:extLst>
          </p:cNvPr>
          <p:cNvSpPr>
            <a:spLocks noGrp="1"/>
          </p:cNvSpPr>
          <p:nvPr>
            <p:ph type="title"/>
          </p:nvPr>
        </p:nvSpPr>
        <p:spPr>
          <a:xfrm>
            <a:off x="2504902" y="116378"/>
            <a:ext cx="6639098" cy="847898"/>
          </a:xfrm>
        </p:spPr>
        <p:txBody>
          <a:bodyPr>
            <a:normAutofit/>
          </a:bodyPr>
          <a:lstStyle/>
          <a:p>
            <a:r>
              <a:rPr lang="en-US" sz="4400" dirty="0"/>
              <a:t>Initial Thinking</a:t>
            </a:r>
          </a:p>
        </p:txBody>
      </p:sp>
      <p:sp>
        <p:nvSpPr>
          <p:cNvPr id="3" name="TextBox 2">
            <a:extLst>
              <a:ext uri="{FF2B5EF4-FFF2-40B4-BE49-F238E27FC236}">
                <a16:creationId xmlns:a16="http://schemas.microsoft.com/office/drawing/2014/main" id="{5D3C4E2F-CF09-4842-BB27-B7ED0C8608F1}"/>
              </a:ext>
            </a:extLst>
          </p:cNvPr>
          <p:cNvSpPr txBox="1"/>
          <p:nvPr/>
        </p:nvSpPr>
        <p:spPr>
          <a:xfrm>
            <a:off x="216131" y="1257146"/>
            <a:ext cx="8235142" cy="2062103"/>
          </a:xfrm>
          <a:prstGeom prst="rect">
            <a:avLst/>
          </a:prstGeom>
          <a:noFill/>
        </p:spPr>
        <p:txBody>
          <a:bodyPr wrap="square" rtlCol="0">
            <a:spAutoFit/>
          </a:bodyPr>
          <a:lstStyle/>
          <a:p>
            <a:r>
              <a:rPr lang="en-US" sz="3200" b="1" u="sng" dirty="0"/>
              <a:t>Basic Configuration:</a:t>
            </a:r>
          </a:p>
          <a:p>
            <a:pPr marL="285750" indent="-285750">
              <a:buFont typeface="Arial" panose="020B0604020202020204" pitchFamily="34" charset="0"/>
              <a:buChar char="•"/>
            </a:pPr>
            <a:r>
              <a:rPr lang="en-US" sz="2400" b="1" dirty="0"/>
              <a:t>Two apertures allow two types of coils</a:t>
            </a:r>
          </a:p>
          <a:p>
            <a:pPr marL="285750" indent="-285750">
              <a:buFont typeface="Arial" panose="020B0604020202020204" pitchFamily="34" charset="0"/>
              <a:buChar char="•"/>
            </a:pPr>
            <a:r>
              <a:rPr lang="en-US" sz="2400" b="1" dirty="0"/>
              <a:t>One coil with full Nomex insulation</a:t>
            </a:r>
          </a:p>
          <a:p>
            <a:pPr marL="285750" indent="-285750">
              <a:buFont typeface="Arial" panose="020B0604020202020204" pitchFamily="34" charset="0"/>
              <a:buChar char="•"/>
            </a:pPr>
            <a:r>
              <a:rPr lang="en-US" sz="2400" b="1" dirty="0"/>
              <a:t>Another coil with “No” or “Partial” insulation (no insulation in the end region - ~ 5cm or so non-insulated region)</a:t>
            </a:r>
          </a:p>
        </p:txBody>
      </p:sp>
      <p:sp>
        <p:nvSpPr>
          <p:cNvPr id="5" name="TextBox 4">
            <a:extLst>
              <a:ext uri="{FF2B5EF4-FFF2-40B4-BE49-F238E27FC236}">
                <a16:creationId xmlns:a16="http://schemas.microsoft.com/office/drawing/2014/main" id="{BCE2DC93-94AE-4B0D-9907-99821E1E381C}"/>
              </a:ext>
            </a:extLst>
          </p:cNvPr>
          <p:cNvSpPr txBox="1"/>
          <p:nvPr/>
        </p:nvSpPr>
        <p:spPr>
          <a:xfrm>
            <a:off x="74814" y="3612119"/>
            <a:ext cx="9069186" cy="2554545"/>
          </a:xfrm>
          <a:prstGeom prst="rect">
            <a:avLst/>
          </a:prstGeom>
          <a:noFill/>
        </p:spPr>
        <p:txBody>
          <a:bodyPr wrap="square" rtlCol="0">
            <a:spAutoFit/>
          </a:bodyPr>
          <a:lstStyle/>
          <a:p>
            <a:r>
              <a:rPr lang="en-US" sz="3200" b="1" u="sng" dirty="0"/>
              <a:t>Goals:</a:t>
            </a:r>
          </a:p>
          <a:p>
            <a:pPr marL="285750" indent="-285750">
              <a:buFont typeface="Arial" panose="020B0604020202020204" pitchFamily="34" charset="0"/>
              <a:buChar char="•"/>
            </a:pPr>
            <a:r>
              <a:rPr lang="en-US" sz="2400" b="1" dirty="0"/>
              <a:t>Basic: Measure magnetization at various applied fields</a:t>
            </a:r>
          </a:p>
          <a:p>
            <a:pPr marL="285750" indent="-285750">
              <a:buFont typeface="Arial" panose="020B0604020202020204" pitchFamily="34" charset="0"/>
              <a:buChar char="•"/>
            </a:pPr>
            <a:r>
              <a:rPr lang="en-US" sz="2400" b="1" dirty="0"/>
              <a:t>Additional: Perform quench studies (requires more planning)</a:t>
            </a:r>
          </a:p>
          <a:p>
            <a:pPr marL="800100" lvl="1" indent="-342900">
              <a:buFont typeface="Wingdings" panose="05000000000000000000" pitchFamily="2" charset="2"/>
              <a:buChar char="Ø"/>
            </a:pPr>
            <a:r>
              <a:rPr lang="en-US" sz="2000" b="1" dirty="0"/>
              <a:t>What do we want to study?</a:t>
            </a:r>
          </a:p>
          <a:p>
            <a:pPr marL="800100" lvl="1" indent="-342900">
              <a:buFont typeface="Wingdings" panose="05000000000000000000" pitchFamily="2" charset="2"/>
              <a:buChar char="Ø"/>
            </a:pPr>
            <a:r>
              <a:rPr lang="en-US" sz="2000" b="1" dirty="0"/>
              <a:t>Instrumentations?</a:t>
            </a:r>
          </a:p>
          <a:p>
            <a:pPr marL="800100" lvl="1" indent="-342900">
              <a:buFont typeface="Wingdings" panose="05000000000000000000" pitchFamily="2" charset="2"/>
              <a:buChar char="Ø"/>
            </a:pPr>
            <a:r>
              <a:rPr lang="en-US" sz="2000" b="1" dirty="0"/>
              <a:t>Allow coil to be destroyed?</a:t>
            </a:r>
          </a:p>
          <a:p>
            <a:pPr marL="800100" lvl="1" indent="-342900">
              <a:buFont typeface="Wingdings" panose="05000000000000000000" pitchFamily="2" charset="2"/>
              <a:buChar char="Ø"/>
            </a:pPr>
            <a:r>
              <a:rPr lang="en-US" sz="2000" b="1" dirty="0"/>
              <a:t>Impact of partial insulation on field quality and quench protection</a:t>
            </a:r>
          </a:p>
        </p:txBody>
      </p:sp>
    </p:spTree>
    <p:extLst>
      <p:ext uri="{BB962C8B-B14F-4D97-AF65-F5344CB8AC3E}">
        <p14:creationId xmlns:p14="http://schemas.microsoft.com/office/powerpoint/2010/main" val="122885832"/>
      </p:ext>
    </p:extLst>
  </p:cSld>
  <p:clrMapOvr>
    <a:masterClrMapping/>
  </p:clrMapOvr>
</p:sld>
</file>

<file path=ppt/theme/theme1.xml><?xml version="1.0" encoding="utf-8"?>
<a:theme xmlns:a="http://schemas.openxmlformats.org/drawingml/2006/main" name="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64020</TotalTime>
  <Words>1854</Words>
  <Application>Microsoft Office PowerPoint</Application>
  <PresentationFormat>On-screen Show (4:3)</PresentationFormat>
  <Paragraphs>161</Paragraphs>
  <Slides>30</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ＭＳ Ｐゴシック</vt:lpstr>
      <vt:lpstr>Arial</vt:lpstr>
      <vt:lpstr>Calibri</vt:lpstr>
      <vt:lpstr>Calibri Light</vt:lpstr>
      <vt:lpstr>Courier New</vt:lpstr>
      <vt:lpstr>Franklin Gothic Book</vt:lpstr>
      <vt:lpstr>Franklin Gothic Medium</vt:lpstr>
      <vt:lpstr>Helvetica</vt:lpstr>
      <vt:lpstr>Symbol</vt:lpstr>
      <vt:lpstr>Times New Roman</vt:lpstr>
      <vt:lpstr>Wingdings</vt:lpstr>
      <vt:lpstr>ATAP No Footer</vt:lpstr>
      <vt:lpstr>1_ATAP No Footer</vt:lpstr>
      <vt:lpstr>PowerPoint Presentation</vt:lpstr>
      <vt:lpstr>Purpose of the BNL Program (as stated in the FWP for USMDP)</vt:lpstr>
      <vt:lpstr>High Level Goals/Tasks for Year 1 (details to be developed with the collaboration)</vt:lpstr>
      <vt:lpstr>Initial   Thinking</vt:lpstr>
      <vt:lpstr>The Test Bed: DCC017</vt:lpstr>
      <vt:lpstr>Parameters of BNL Dipole DCC017</vt:lpstr>
      <vt:lpstr>Preparation/Planning for Task #1</vt:lpstr>
      <vt:lpstr>Plot from Bill Sampson (inserted &lt;30 minutes ago)</vt:lpstr>
      <vt:lpstr>Initial Thinking</vt:lpstr>
      <vt:lpstr>CORC Coils in the STTR Program</vt:lpstr>
      <vt:lpstr>CORC Coils (with 6 and 8 turns)  inside the Nb3Sn coils</vt:lpstr>
      <vt:lpstr>3-d modeling of the 6&amp;8 turn CORC Coil (with 20 node BRICK in OPERA3d)</vt:lpstr>
      <vt:lpstr>Field on the Hybrid coils at 10 kA (1) (6 &amp; 8 turn CORC cable coil with Nb3coils)</vt:lpstr>
      <vt:lpstr>Field on the Hybrid coils at 10 kA (2) (6 &amp; 8 turn CORC cable coil with Nb3coils)</vt:lpstr>
      <vt:lpstr>Hybrid Magnet Model with Iron</vt:lpstr>
      <vt:lpstr>Coil Winding and the Mechanical Structure</vt:lpstr>
      <vt:lpstr>The Basic Design Concept</vt:lpstr>
      <vt:lpstr>Overall Design of a  Double Pancake Package</vt:lpstr>
      <vt:lpstr>Key Coil Winding Steps (1)</vt:lpstr>
      <vt:lpstr>Key Coil Winding Steps (2)</vt:lpstr>
      <vt:lpstr>Key Coil Winding Steps (3)</vt:lpstr>
      <vt:lpstr>CORC Coil for MDP</vt:lpstr>
      <vt:lpstr>Initial Design of MDP 4-turn Coil</vt:lpstr>
      <vt:lpstr>Special 4-turn Double Pancake Coil in support Structure (current in the 2 pancakes in opposite direction and a gap in between)</vt:lpstr>
      <vt:lpstr>Initial Discussions (1) (Notes from Xiaorong Wang)</vt:lpstr>
      <vt:lpstr>Initial Discussions (2) (Notes from Xiaorong Wang)</vt:lpstr>
      <vt:lpstr>Initial Discussions (3) (Notes from Xiaorong Wang)</vt:lpstr>
      <vt:lpstr>Summary and Conclusions</vt:lpstr>
      <vt:lpstr>Extra Slides</vt:lpstr>
      <vt:lpstr>PowerPoint Presentation</vt:lpstr>
    </vt:vector>
  </TitlesOfParts>
  <Company>Lawrence Berkekley Nationl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teid05</dc:creator>
  <cp:lastModifiedBy>Gupta, Ramesh C</cp:lastModifiedBy>
  <cp:revision>790</cp:revision>
  <cp:lastPrinted>2019-05-15T18:36:20Z</cp:lastPrinted>
  <dcterms:created xsi:type="dcterms:W3CDTF">2015-07-10T17:44:33Z</dcterms:created>
  <dcterms:modified xsi:type="dcterms:W3CDTF">2019-06-05T19:36:16Z</dcterms:modified>
</cp:coreProperties>
</file>