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696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EED82-FACC-40FC-8BA2-90F2F37E4A9D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89908-2EF6-4548-87D8-4703FD269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19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48441-CBC7-43AA-9CB6-9B45CBB56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8AE65C-4A72-449B-B455-FEE07A4C6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9CCF5-0AAC-4CBA-AEDD-536ECC0D9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5B3E-AABB-44AA-BE30-093AF5680180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24EDE-097C-429C-94AB-776CD41C7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A640A-9DF2-4C08-B00C-3912114B4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49CE-A1ED-4834-ABF0-74C6AF77D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6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F7998-B6E6-4979-9EB7-1C9405662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7CB71B-DE28-4A98-8D45-FF7A7656BB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88937-B026-4248-8632-105F41D02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4A824-6BAB-4316-9F45-1F2F1B23F7D3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A21F2-6359-4C85-9D86-6FDA1768D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799D2-39A4-40BA-8506-AAEC2377A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49CE-A1ED-4834-ABF0-74C6AF77D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0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6A477C-FDE0-45A1-99F9-B89B3EBE29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DDF3B4-A614-4A75-B6D9-780E064C2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BF779-D132-4851-83BF-95AB990FA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D9EF-3563-4737-BEA4-FB386C995A6F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79595-F545-40EF-82A3-BBB8A8937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AF0AA-19DE-4D12-AC30-AA391A23A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49CE-A1ED-4834-ABF0-74C6AF77D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7CE75-F4C3-4C7E-9942-D652D2555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53C94-037F-4A1C-A0AD-6E41079DA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47EC0-8825-4CCE-8A89-0B27BB522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AE6F-4A3D-4939-9EBE-A2828645779C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51DDB-FC1B-4642-8707-6512E4D6F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679A2-FF86-411D-B260-28D22846D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49CE-A1ED-4834-ABF0-74C6AF77D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2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ED98A-AC21-4C67-96D0-A1E2E2965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C2585B-00B8-432F-B36A-5DED035ED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25DD8-0916-45E7-903C-07AED5D0D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67DE-1B05-463C-8763-6AA03259ABF7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6D57C-9904-494B-A5CF-57F7FE5FA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B1D35-B20D-4112-9DEE-D474DCAC4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49CE-A1ED-4834-ABF0-74C6AF77D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9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38F18-AA88-43D3-94D0-A8FE35653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650B8-D440-4938-92D7-93FB26D894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545481-FB37-4245-A379-AC1471109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2107B-FE17-419E-BDE2-4A99B6212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127BC-408E-471D-BAEC-3AC7848CD073}" type="datetime1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87F81-4FE2-4BDF-A33D-945E6775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CDD4B-DE46-45F4-8DFD-7B6655DA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49CE-A1ED-4834-ABF0-74C6AF77D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6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8AF46-4CCE-4E3F-9CAC-1B53BF35C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64563-7C5F-43EC-A944-2C8DC9441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67433A-7D72-4B1A-A6F1-3EB9E28F1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65BFDC-33DD-4E96-82F8-996CCFA544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546F96-408C-422E-BF30-A3FC37C427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87C65D-FDD9-4802-A18B-B4169FA47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F4DF-A312-4AED-B410-BF20860D9977}" type="datetime1">
              <a:rPr lang="en-US" smtClean="0"/>
              <a:t>6/5/2019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272633-9609-4871-8AB1-70854549C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0F9CBC-3CCD-427C-8BAE-8BE00C69E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49CE-A1ED-4834-ABF0-74C6AF77D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7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A8F19-8DB9-4731-8DFA-01DEF4784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CEEAC7-433A-4E87-84EA-553C0F6CE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49E9-3E8E-4DC3-994C-22AC42175F4E}" type="datetime1">
              <a:rPr lang="en-US" smtClean="0"/>
              <a:t>6/5/2019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23B94F-74C8-4CC1-859C-60752E277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BC8437-1E35-4831-BD1E-83EB2F2C7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49CE-A1ED-4834-ABF0-74C6AF77D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4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3EFA90-B6D9-4452-91C8-24C46B80A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6814-8AB7-4B9E-BEB9-5E330A55CE1C}" type="datetime1">
              <a:rPr lang="en-US" smtClean="0"/>
              <a:t>6/5/2019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0B4A86-BED5-46E1-9709-A8066D705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59839-8FDC-41EB-8877-CDEDCED8D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49CE-A1ED-4834-ABF0-74C6AF77D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7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83FA1-222A-4137-A018-0352BE4E8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3C823-A997-4E60-A4B3-265C498A7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57A7FD-F805-4B74-B6BB-CE3400D0D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7EDF0-CE44-415B-B703-19A82397C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A472-A3EB-40D1-A7EB-30518D13A8B2}" type="datetime1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08DD3-8E5F-4948-BA59-CFBBDE0AF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49FE5A-DD09-48FD-9406-A5EE6FB8E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49CE-A1ED-4834-ABF0-74C6AF77D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9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A2E31-8EFA-45E6-8F18-4F8EAC14F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3D90A1-2447-407A-8CA5-A6E22DE385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8715C3-BB52-4FCA-810D-2CF901DE0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24684-66EF-42B2-97FB-13A0F1A16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7730-7EC2-4EC3-A8A0-8DDB40716E1E}" type="datetime1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F0FB1-BE28-4206-8F03-AE4FDC19B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CFBB7-1FA0-47E3-998F-5D856BAA1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49CE-A1ED-4834-ABF0-74C6AF77D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1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1E7237-9091-4787-9B48-617C9930B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EBAD6-45A7-4AB7-AC61-01EB3B10A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9D4FA-17F8-4C98-A5E5-A7C86A2DC3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9CE89-880C-4D46-97CE-04E25B669D8E}" type="datetime1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DB390-5054-4584-AE46-7C5D3DEEA9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3E8AA-4693-46E3-9C25-367BF770F2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A49CE-A1ED-4834-ABF0-74C6AF77D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3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134EC-0281-4763-B04E-FA98CAFA08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MDPCT1 test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1951DD-9684-475E-B091-60D9DAC43E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Stoyan Stoynev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89EC7A-23B1-491E-B268-F50F89FBE883}"/>
              </a:ext>
            </a:extLst>
          </p:cNvPr>
          <p:cNvSpPr txBox="1"/>
          <p:nvPr/>
        </p:nvSpPr>
        <p:spPr>
          <a:xfrm>
            <a:off x="874643" y="6149009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 June 2019</a:t>
            </a:r>
          </a:p>
        </p:txBody>
      </p:sp>
    </p:spTree>
    <p:extLst>
      <p:ext uri="{BB962C8B-B14F-4D97-AF65-F5344CB8AC3E}">
        <p14:creationId xmlns:p14="http://schemas.microsoft.com/office/powerpoint/2010/main" val="3068804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E750E-6BC9-4569-84FB-E3BC185BB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Strain Gauges (readings) vs I</a:t>
            </a:r>
            <a:r>
              <a:rPr lang="en-US" baseline="30000" dirty="0"/>
              <a:t>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1B691F-72DC-4D51-BFE3-622AD576A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49CE-A1ED-4834-ABF0-74C6AF77D1AD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A1555B-9188-4866-944E-6904F2206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33" y="1298713"/>
            <a:ext cx="2966017" cy="24781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95D8EC-01BB-4269-8874-0AB7F7AFE044}"/>
              </a:ext>
            </a:extLst>
          </p:cNvPr>
          <p:cNvSpPr txBox="1"/>
          <p:nvPr/>
        </p:nvSpPr>
        <p:spPr>
          <a:xfrm>
            <a:off x="1206500" y="1977945"/>
            <a:ext cx="1106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Pole</a:t>
            </a:r>
          </a:p>
          <a:p>
            <a:r>
              <a:rPr lang="en-US" dirty="0">
                <a:solidFill>
                  <a:srgbClr val="0070C0"/>
                </a:solidFill>
              </a:rPr>
              <a:t>C2_LE_AZ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CBD975-5C5C-42F5-BDFF-22A08D489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900" y="1339326"/>
            <a:ext cx="2857500" cy="237430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F2BD3E5-CF7B-40D0-BDFD-7395EC4225C8}"/>
              </a:ext>
            </a:extLst>
          </p:cNvPr>
          <p:cNvSpPr txBox="1"/>
          <p:nvPr/>
        </p:nvSpPr>
        <p:spPr>
          <a:xfrm>
            <a:off x="3848171" y="1764282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Pole</a:t>
            </a:r>
          </a:p>
          <a:p>
            <a:r>
              <a:rPr lang="en-US" dirty="0">
                <a:solidFill>
                  <a:srgbClr val="0070C0"/>
                </a:solidFill>
              </a:rPr>
              <a:t>C2_RE_AZ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02C422-649B-407F-AAA1-FEF8CA81DB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83" y="4112163"/>
            <a:ext cx="2951662" cy="247815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FC13AF3-0668-478C-AB17-EF3A7EFCCE2B}"/>
              </a:ext>
            </a:extLst>
          </p:cNvPr>
          <p:cNvSpPr/>
          <p:nvPr/>
        </p:nvSpPr>
        <p:spPr>
          <a:xfrm>
            <a:off x="1092946" y="4591735"/>
            <a:ext cx="1333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Pole</a:t>
            </a:r>
          </a:p>
          <a:p>
            <a:r>
              <a:rPr lang="en-US" dirty="0">
                <a:solidFill>
                  <a:srgbClr val="0070C0"/>
                </a:solidFill>
              </a:rPr>
              <a:t>C3_LE_AZ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D799378-D0D7-47D6-9C82-10E6402525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8245" y="4123763"/>
            <a:ext cx="2857500" cy="236911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AC79D4-FC8E-4556-ACA2-7F7A6F733FB2}"/>
              </a:ext>
            </a:extLst>
          </p:cNvPr>
          <p:cNvSpPr/>
          <p:nvPr/>
        </p:nvSpPr>
        <p:spPr>
          <a:xfrm>
            <a:off x="4008001" y="4520522"/>
            <a:ext cx="1333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Pole</a:t>
            </a:r>
          </a:p>
          <a:p>
            <a:r>
              <a:rPr lang="en-US" dirty="0">
                <a:solidFill>
                  <a:srgbClr val="0070C0"/>
                </a:solidFill>
              </a:rPr>
              <a:t>C3_RE_AZ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A1C74B3-8892-46D3-9A6C-95C5DC0AEF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68244" y="4225592"/>
            <a:ext cx="2816223" cy="239759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0765119-1F0F-456B-BA1E-73EB955AAF33}"/>
              </a:ext>
            </a:extLst>
          </p:cNvPr>
          <p:cNvSpPr/>
          <p:nvPr/>
        </p:nvSpPr>
        <p:spPr>
          <a:xfrm>
            <a:off x="7735046" y="5410447"/>
            <a:ext cx="1333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Pole</a:t>
            </a:r>
          </a:p>
          <a:p>
            <a:r>
              <a:rPr lang="en-US" dirty="0">
                <a:solidFill>
                  <a:srgbClr val="0070C0"/>
                </a:solidFill>
              </a:rPr>
              <a:t>C3_LE_LG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1875DCA-E352-4E7C-9BD5-34C15D8B11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05262" y="1339326"/>
            <a:ext cx="3002892" cy="247815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6BB35AB-43AE-49F3-B78D-D0E5E2FD6DCB}"/>
              </a:ext>
            </a:extLst>
          </p:cNvPr>
          <p:cNvSpPr txBox="1"/>
          <p:nvPr/>
        </p:nvSpPr>
        <p:spPr>
          <a:xfrm>
            <a:off x="8076355" y="1764281"/>
            <a:ext cx="1104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Pole</a:t>
            </a:r>
          </a:p>
          <a:p>
            <a:r>
              <a:rPr lang="en-US" dirty="0">
                <a:solidFill>
                  <a:srgbClr val="0070C0"/>
                </a:solidFill>
              </a:rPr>
              <a:t>C2_LE_LG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051163-F502-4CDF-9FE0-148251C435E6}"/>
              </a:ext>
            </a:extLst>
          </p:cNvPr>
          <p:cNvSpPr txBox="1"/>
          <p:nvPr/>
        </p:nvSpPr>
        <p:spPr>
          <a:xfrm>
            <a:off x="10632653" y="464089"/>
            <a:ext cx="1303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Ignore signs</a:t>
            </a:r>
          </a:p>
        </p:txBody>
      </p:sp>
    </p:spTree>
    <p:extLst>
      <p:ext uri="{BB962C8B-B14F-4D97-AF65-F5344CB8AC3E}">
        <p14:creationId xmlns:p14="http://schemas.microsoft.com/office/powerpoint/2010/main" val="2674449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E750E-6BC9-4569-84FB-E3BC185BB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Strain Gauges (readings) vs I</a:t>
            </a:r>
            <a:r>
              <a:rPr lang="en-US" baseline="30000" dirty="0"/>
              <a:t>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1B691F-72DC-4D51-BFE3-622AD576A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49CE-A1ED-4834-ABF0-74C6AF77D1AD}" type="slidenum">
              <a:rPr lang="en-US" smtClean="0"/>
              <a:t>11</a:t>
            </a:fld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BA784D6-F869-44EC-B032-2A1091DC1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9198" y="4258109"/>
            <a:ext cx="3056904" cy="262218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6134F7C-C227-4833-9639-A0F1A2B070B2}"/>
              </a:ext>
            </a:extLst>
          </p:cNvPr>
          <p:cNvSpPr txBox="1"/>
          <p:nvPr/>
        </p:nvSpPr>
        <p:spPr>
          <a:xfrm>
            <a:off x="9003455" y="4754344"/>
            <a:ext cx="1568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Coil</a:t>
            </a:r>
          </a:p>
          <a:p>
            <a:r>
              <a:rPr lang="en-US" dirty="0">
                <a:solidFill>
                  <a:srgbClr val="0070C0"/>
                </a:solidFill>
              </a:rPr>
              <a:t>C3_LE_P_T_AZ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31D8122-FB5F-4C39-AD1C-591E0E19CC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243" y="4343798"/>
            <a:ext cx="2796696" cy="237093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E70B3FC-6C35-4E3B-850C-45DF711A459E}"/>
              </a:ext>
            </a:extLst>
          </p:cNvPr>
          <p:cNvSpPr txBox="1"/>
          <p:nvPr/>
        </p:nvSpPr>
        <p:spPr>
          <a:xfrm>
            <a:off x="838200" y="5846544"/>
            <a:ext cx="1914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Coil</a:t>
            </a:r>
          </a:p>
          <a:p>
            <a:r>
              <a:rPr lang="en-US" dirty="0">
                <a:solidFill>
                  <a:srgbClr val="0070C0"/>
                </a:solidFill>
              </a:rPr>
              <a:t>C3_LE_MP_NT_AZ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58EF04E-B2CC-48EF-A75C-75BEC7B059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4746" y="4258109"/>
            <a:ext cx="3037732" cy="254230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45245E8-610E-4735-BC47-096DE24D5158}"/>
              </a:ext>
            </a:extLst>
          </p:cNvPr>
          <p:cNvSpPr txBox="1"/>
          <p:nvPr/>
        </p:nvSpPr>
        <p:spPr>
          <a:xfrm>
            <a:off x="3503555" y="4754344"/>
            <a:ext cx="1717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Coil</a:t>
            </a:r>
          </a:p>
          <a:p>
            <a:r>
              <a:rPr lang="en-US" dirty="0">
                <a:solidFill>
                  <a:srgbClr val="0070C0"/>
                </a:solidFill>
              </a:rPr>
              <a:t>C3_LE_P_NT_AZ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2573D85-1F82-4EA2-9436-524B2AA828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244" y="1644253"/>
            <a:ext cx="2862618" cy="237093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6EBF093-C609-49E0-9E02-641E4FD93609}"/>
              </a:ext>
            </a:extLst>
          </p:cNvPr>
          <p:cNvSpPr txBox="1"/>
          <p:nvPr/>
        </p:nvSpPr>
        <p:spPr>
          <a:xfrm>
            <a:off x="838199" y="3088532"/>
            <a:ext cx="1914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Coil</a:t>
            </a:r>
          </a:p>
          <a:p>
            <a:r>
              <a:rPr lang="en-US" dirty="0">
                <a:solidFill>
                  <a:srgbClr val="0070C0"/>
                </a:solidFill>
              </a:rPr>
              <a:t>C2_LE_MP_NT_AZ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D2243025-8946-4DB7-A114-A159EF7888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6833" y="1684337"/>
            <a:ext cx="2909318" cy="243912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5406A6F9-30BC-4814-815C-8843EC3765E2}"/>
              </a:ext>
            </a:extLst>
          </p:cNvPr>
          <p:cNvSpPr txBox="1"/>
          <p:nvPr/>
        </p:nvSpPr>
        <p:spPr>
          <a:xfrm>
            <a:off x="3581938" y="2183387"/>
            <a:ext cx="1717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Coil</a:t>
            </a:r>
          </a:p>
          <a:p>
            <a:r>
              <a:rPr lang="en-US" dirty="0">
                <a:solidFill>
                  <a:srgbClr val="0070C0"/>
                </a:solidFill>
              </a:rPr>
              <a:t>C2_LE_P_NT_AZ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CF1E42D-FF6C-4D5A-94F5-55096816FD9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15871" y="1584046"/>
            <a:ext cx="3079656" cy="263970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60436A1-5483-42B8-AD7D-F7B7CBCAA8A8}"/>
              </a:ext>
            </a:extLst>
          </p:cNvPr>
          <p:cNvSpPr txBox="1"/>
          <p:nvPr/>
        </p:nvSpPr>
        <p:spPr>
          <a:xfrm>
            <a:off x="8127155" y="2066444"/>
            <a:ext cx="17924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Coil</a:t>
            </a:r>
          </a:p>
          <a:p>
            <a:r>
              <a:rPr lang="en-US" dirty="0">
                <a:solidFill>
                  <a:srgbClr val="0070C0"/>
                </a:solidFill>
              </a:rPr>
              <a:t>C2_RE_MP_T_AZ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36E0AA-540D-4E02-A0A3-DC53B57477E0}"/>
              </a:ext>
            </a:extLst>
          </p:cNvPr>
          <p:cNvSpPr txBox="1"/>
          <p:nvPr/>
        </p:nvSpPr>
        <p:spPr>
          <a:xfrm>
            <a:off x="10632653" y="464089"/>
            <a:ext cx="1303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Ignore signs</a:t>
            </a:r>
          </a:p>
        </p:txBody>
      </p:sp>
    </p:spTree>
    <p:extLst>
      <p:ext uri="{BB962C8B-B14F-4D97-AF65-F5344CB8AC3E}">
        <p14:creationId xmlns:p14="http://schemas.microsoft.com/office/powerpoint/2010/main" val="3370820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E750E-6BC9-4569-84FB-E3BC185BB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Plan (at 1.9 K)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C94479-4310-4203-8CAF-F7C5DCEE7D28}"/>
              </a:ext>
            </a:extLst>
          </p:cNvPr>
          <p:cNvSpPr/>
          <p:nvPr/>
        </p:nvSpPr>
        <p:spPr>
          <a:xfrm>
            <a:off x="962439" y="1690688"/>
            <a:ext cx="10267122" cy="4424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25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 1.9 K operation with 60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mΩ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dump resistor (90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mΩ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if MIITs are too high):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just">
              <a:spcBef>
                <a:spcPts val="25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Manual trip at 5 kA (no protection delays; MIITs check)</a:t>
            </a:r>
          </a:p>
          <a:p>
            <a:pPr marL="742950" marR="0" lvl="1" indent="-285750" algn="just">
              <a:spcBef>
                <a:spcPts val="25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Magnetic measurements – Z-scan (could be at 4.5 K if 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 allows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742950" marR="0" lvl="1" indent="-285750" algn="just">
              <a:spcBef>
                <a:spcPts val="25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maximum current will be limited to 15 MIITs projected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spcBef>
                <a:spcPts val="25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Quench Training at 20/50 A/s to 9.502 kA (13 T) or to a plateau </a:t>
            </a:r>
          </a:p>
          <a:p>
            <a:pPr marL="1143000" marR="0" lvl="2" indent="-228600" algn="just">
              <a:spcBef>
                <a:spcPts val="25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Plateau is 5 quenches with no improvement above 50 A  </a:t>
            </a:r>
          </a:p>
          <a:p>
            <a:pPr marL="1143000" marR="0" lvl="2" indent="-228600" algn="just">
              <a:spcBef>
                <a:spcPts val="25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More than one detraining (above 200 A) quench or multiple detraining quenches at above 50 A will urge a team review meeting</a:t>
            </a:r>
          </a:p>
          <a:p>
            <a:pPr marL="1143000" marR="0" lvl="2" indent="-228600" algn="just">
              <a:spcBef>
                <a:spcPts val="25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Flux-jump measurements to be taken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Decision to be taken to proceed or not to 10.335 kA (14 T) based on data analysis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Ramp rate studies (80 A/s if no plateau; 10/100/200/300/400 A/s otherwise)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Magnetic measurements – see the Magnetic measurements plan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Studies if plateau reached 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Temperature dependence studies (2.1/2.7/3.4/4.0/4.5 K)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F522D6-5794-4B45-BA14-F4A9E960C171}"/>
              </a:ext>
            </a:extLst>
          </p:cNvPr>
          <p:cNvSpPr txBox="1"/>
          <p:nvPr/>
        </p:nvSpPr>
        <p:spPr>
          <a:xfrm>
            <a:off x="10886358" y="1896268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Done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7083D6B-397D-4C4E-BDB9-75FD71DE812C}"/>
              </a:ext>
            </a:extLst>
          </p:cNvPr>
          <p:cNvCxnSpPr>
            <a:cxnSpLocks/>
          </p:cNvCxnSpPr>
          <p:nvPr/>
        </p:nvCxnSpPr>
        <p:spPr>
          <a:xfrm flipH="1">
            <a:off x="7349381" y="2080934"/>
            <a:ext cx="3412738" cy="112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4CF58E3-ACBE-4CB5-ABAB-2F29FD98D47A}"/>
              </a:ext>
            </a:extLst>
          </p:cNvPr>
          <p:cNvCxnSpPr>
            <a:cxnSpLocks/>
          </p:cNvCxnSpPr>
          <p:nvPr/>
        </p:nvCxnSpPr>
        <p:spPr>
          <a:xfrm flipH="1">
            <a:off x="7988425" y="2193406"/>
            <a:ext cx="2897933" cy="334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45AA13A-BD4E-492E-ADD3-BA4877AEE72A}"/>
              </a:ext>
            </a:extLst>
          </p:cNvPr>
          <p:cNvCxnSpPr>
            <a:cxnSpLocks/>
          </p:cNvCxnSpPr>
          <p:nvPr/>
        </p:nvCxnSpPr>
        <p:spPr>
          <a:xfrm flipH="1">
            <a:off x="7812344" y="2824554"/>
            <a:ext cx="2897933" cy="334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24B1D84-D7F1-4DEC-8824-B207CE85F49D}"/>
              </a:ext>
            </a:extLst>
          </p:cNvPr>
          <p:cNvSpPr txBox="1"/>
          <p:nvPr/>
        </p:nvSpPr>
        <p:spPr>
          <a:xfrm>
            <a:off x="10918181" y="2618478"/>
            <a:ext cx="1234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In progress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10184E-F74A-4402-B14A-2216D43A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49CE-A1ED-4834-ABF0-74C6AF77D1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5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E750E-6BC9-4569-84FB-E3BC185BB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Magnet VT schematics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918408-F216-4973-BA9A-497F9A386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040" y="1440420"/>
            <a:ext cx="4700423" cy="51698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28F5B8-7C2B-4F3C-B64D-71B25EC51A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132" y="4025348"/>
            <a:ext cx="3895682" cy="26763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73BA177-704A-40B7-8C99-6EEE2EC0CC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9609" y="439220"/>
            <a:ext cx="4054191" cy="3225064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89C414-35C1-4FED-8A7C-EAD3AFA96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49CE-A1ED-4834-ABF0-74C6AF77D1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48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E750E-6BC9-4569-84FB-E3BC185BB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Quench history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B9984F-7A24-4C96-9E42-664EDF5B22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23" y="3429000"/>
            <a:ext cx="5690357" cy="34097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BE6568-0F90-4593-94CE-1DBF543D6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6106" y="3429000"/>
            <a:ext cx="5492050" cy="3409757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D9B364A-2184-4219-90C0-D2CCCC124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35826"/>
              </p:ext>
            </p:extLst>
          </p:nvPr>
        </p:nvGraphicFramePr>
        <p:xfrm>
          <a:off x="6811617" y="302868"/>
          <a:ext cx="4147932" cy="2775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2644">
                  <a:extLst>
                    <a:ext uri="{9D8B030D-6E8A-4147-A177-3AD203B41FA5}">
                      <a16:colId xmlns:a16="http://schemas.microsoft.com/office/drawing/2014/main" val="2103507102"/>
                    </a:ext>
                  </a:extLst>
                </a:gridCol>
                <a:gridCol w="1382644">
                  <a:extLst>
                    <a:ext uri="{9D8B030D-6E8A-4147-A177-3AD203B41FA5}">
                      <a16:colId xmlns:a16="http://schemas.microsoft.com/office/drawing/2014/main" val="485453060"/>
                    </a:ext>
                  </a:extLst>
                </a:gridCol>
                <a:gridCol w="1382644">
                  <a:extLst>
                    <a:ext uri="{9D8B030D-6E8A-4147-A177-3AD203B41FA5}">
                      <a16:colId xmlns:a16="http://schemas.microsoft.com/office/drawing/2014/main" val="3653716304"/>
                    </a:ext>
                  </a:extLst>
                </a:gridCol>
              </a:tblGrid>
              <a:tr h="5323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Short-sample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6180331"/>
                  </a:ext>
                </a:extLst>
              </a:tr>
              <a:tr h="3204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 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Current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7775749"/>
                  </a:ext>
                </a:extLst>
              </a:tr>
              <a:tr h="3204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 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4.5 K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 K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1142873"/>
                  </a:ext>
                </a:extLst>
              </a:tr>
              <a:tr h="3204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 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kA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6913342"/>
                  </a:ext>
                </a:extLst>
              </a:tr>
              <a:tr h="3204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Coil 2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 dirty="0">
                          <a:effectLst/>
                        </a:rPr>
                        <a:t>11.3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9664201"/>
                  </a:ext>
                </a:extLst>
              </a:tr>
              <a:tr h="3204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Coil 3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 dirty="0">
                          <a:effectLst/>
                        </a:rPr>
                        <a:t>11.3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2045693"/>
                  </a:ext>
                </a:extLst>
              </a:tr>
              <a:tr h="3204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Coil 4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 dirty="0">
                          <a:effectLst/>
                        </a:rPr>
                        <a:t>12.7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1060386"/>
                  </a:ext>
                </a:extLst>
              </a:tr>
              <a:tr h="3204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Coil 5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baseline="0">
                          <a:effectLst/>
                        </a:rPr>
                        <a:t>12.8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594036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D9C4B47-4F9E-45CF-B32B-0DB7BA73DBA0}"/>
              </a:ext>
            </a:extLst>
          </p:cNvPr>
          <p:cNvSpPr txBox="1"/>
          <p:nvPr/>
        </p:nvSpPr>
        <p:spPr>
          <a:xfrm>
            <a:off x="2320971" y="2061432"/>
            <a:ext cx="1521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13 T ~ 9.5 kA</a:t>
            </a:r>
          </a:p>
          <a:p>
            <a:r>
              <a:rPr lang="en-US" b="1" dirty="0"/>
              <a:t>14 T ~ 10.2 kA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4AA54-161D-4A53-8319-2476B1053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49CE-A1ED-4834-ABF0-74C6AF77D1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67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E750E-6BC9-4569-84FB-E3BC185BB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Quench history and locations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B98043-77FA-4AF2-ACD2-850A11A0A934}"/>
              </a:ext>
            </a:extLst>
          </p:cNvPr>
          <p:cNvSpPr txBox="1"/>
          <p:nvPr/>
        </p:nvSpPr>
        <p:spPr>
          <a:xfrm>
            <a:off x="9365746" y="4708729"/>
            <a:ext cx="2529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Locations (day-by-day)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0FF6C8-D433-4192-A604-B93B6EA2F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49CE-A1ED-4834-ABF0-74C6AF77D1AD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BE9C941-75D0-4C32-9181-AB5D27658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88280"/>
              </p:ext>
            </p:extLst>
          </p:nvPr>
        </p:nvGraphicFramePr>
        <p:xfrm>
          <a:off x="8150796" y="3280338"/>
          <a:ext cx="1079108" cy="3457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9108">
                  <a:extLst>
                    <a:ext uri="{9D8B030D-6E8A-4147-A177-3AD203B41FA5}">
                      <a16:colId xmlns:a16="http://schemas.microsoft.com/office/drawing/2014/main" val="746762574"/>
                    </a:ext>
                  </a:extLst>
                </a:gridCol>
              </a:tblGrid>
              <a:tr h="29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4c5_c4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978016"/>
                  </a:ext>
                </a:extLst>
              </a:tr>
              <a:tr h="29318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6630312"/>
                  </a:ext>
                </a:extLst>
              </a:tr>
              <a:tr h="29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5c4_c5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0799545"/>
                  </a:ext>
                </a:extLst>
              </a:tr>
              <a:tr h="29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5d6_d5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2619508"/>
                  </a:ext>
                </a:extLst>
              </a:tr>
              <a:tr h="29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4d3_d4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1102970"/>
                  </a:ext>
                </a:extLst>
              </a:tr>
              <a:tr h="29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4d5_d6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0071304"/>
                  </a:ext>
                </a:extLst>
              </a:tr>
              <a:tr h="29318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7133096"/>
                  </a:ext>
                </a:extLst>
              </a:tr>
              <a:tr h="29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2368421"/>
                  </a:ext>
                </a:extLst>
              </a:tr>
              <a:tr h="29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5d6_d5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734370"/>
                  </a:ext>
                </a:extLst>
              </a:tr>
              <a:tr h="29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4d5_d6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3505627"/>
                  </a:ext>
                </a:extLst>
              </a:tr>
              <a:tr h="29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4c5_c4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748086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05A6B02E-4C32-41C6-A8F7-C57F6ABBE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7146" y="192351"/>
            <a:ext cx="3607626" cy="28655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3BEEB8D-10BB-4624-B9A2-005307C797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91" y="2160104"/>
            <a:ext cx="7062438" cy="437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831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E750E-6BC9-4569-84FB-E3BC185BB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MIITs (seen)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96DF0A-26F5-4D64-932D-19BE50FC7203}"/>
              </a:ext>
            </a:extLst>
          </p:cNvPr>
          <p:cNvSpPr txBox="1"/>
          <p:nvPr/>
        </p:nvSpPr>
        <p:spPr>
          <a:xfrm>
            <a:off x="9624076" y="627796"/>
            <a:ext cx="1908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15 MIITs ~ 300 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228912-60B4-4964-8E20-CC5180DF49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786" y="1690688"/>
            <a:ext cx="8402290" cy="5029309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4DEAA-BD04-41C8-9E3D-F5CA34370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49CE-A1ED-4834-ABF0-74C6AF77D1AD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78AF3F-BE11-4FF1-B29C-406FE4A7426D}"/>
              </a:ext>
            </a:extLst>
          </p:cNvPr>
          <p:cNvSpPr txBox="1"/>
          <p:nvPr/>
        </p:nvSpPr>
        <p:spPr>
          <a:xfrm>
            <a:off x="5286142" y="30162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1D35EE-EF27-4E3C-BAED-2B14217DF098}"/>
              </a:ext>
            </a:extLst>
          </p:cNvPr>
          <p:cNvSpPr txBox="1"/>
          <p:nvPr/>
        </p:nvSpPr>
        <p:spPr>
          <a:xfrm>
            <a:off x="4902383" y="1972269"/>
            <a:ext cx="1367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Data lost,</a:t>
            </a:r>
          </a:p>
          <a:p>
            <a:r>
              <a:rPr lang="en-US" dirty="0">
                <a:solidFill>
                  <a:srgbClr val="0070C0"/>
                </a:solidFill>
              </a:rPr>
              <a:t>approximate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B4B8A58-684B-4B03-8FB2-A365C82DACC8}"/>
              </a:ext>
            </a:extLst>
          </p:cNvPr>
          <p:cNvCxnSpPr>
            <a:endCxn id="4" idx="0"/>
          </p:cNvCxnSpPr>
          <p:nvPr/>
        </p:nvCxnSpPr>
        <p:spPr>
          <a:xfrm>
            <a:off x="5436183" y="2716695"/>
            <a:ext cx="0" cy="299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874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E750E-6BC9-4569-84FB-E3BC185BB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Instrumentation status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CB461C-6E87-4A45-9197-89DB2967BA0C}"/>
              </a:ext>
            </a:extLst>
          </p:cNvPr>
          <p:cNvSpPr txBox="1"/>
          <p:nvPr/>
        </p:nvSpPr>
        <p:spPr>
          <a:xfrm>
            <a:off x="838200" y="1359384"/>
            <a:ext cx="1057142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Voltage taps: one dead and one inactive (both by-passed by using longer segments)</a:t>
            </a:r>
          </a:p>
          <a:p>
            <a:endParaRPr lang="en-US" sz="2400" dirty="0"/>
          </a:p>
          <a:p>
            <a:r>
              <a:rPr lang="en-US" sz="2400" dirty="0"/>
              <a:t>Strain </a:t>
            </a:r>
            <a:r>
              <a:rPr lang="en-US" sz="2400" dirty="0" err="1"/>
              <a:t>Guages</a:t>
            </a:r>
            <a:endParaRPr lang="en-US" sz="2400" dirty="0"/>
          </a:p>
          <a:p>
            <a:r>
              <a:rPr lang="en-US" sz="2400" dirty="0"/>
              <a:t>   - Skin gauges - OK</a:t>
            </a:r>
          </a:p>
          <a:p>
            <a:r>
              <a:rPr lang="en-US" sz="2400" dirty="0"/>
              <a:t>   - Bullet gauges – two (on different bullets) dead, the rest are OK</a:t>
            </a:r>
          </a:p>
          <a:p>
            <a:r>
              <a:rPr lang="en-US" sz="2400" dirty="0"/>
              <a:t>   - Pole gauges – layer 3 and 4: all gone or inactive</a:t>
            </a:r>
          </a:p>
          <a:p>
            <a:r>
              <a:rPr lang="en-US" sz="2400" dirty="0"/>
              <a:t>                               layer 1: OK</a:t>
            </a:r>
          </a:p>
          <a:p>
            <a:r>
              <a:rPr lang="en-US" sz="2400" dirty="0"/>
              <a:t>   - Coil gauges – one switched off (problems during ramp up), </a:t>
            </a:r>
          </a:p>
          <a:p>
            <a:r>
              <a:rPr lang="en-US" sz="2400" dirty="0"/>
              <a:t>                              another off for technical reasons (could be recovered if needed)  </a:t>
            </a:r>
          </a:p>
          <a:p>
            <a:endParaRPr lang="en-US" sz="2400" dirty="0"/>
          </a:p>
          <a:p>
            <a:r>
              <a:rPr lang="en-US" sz="2400" dirty="0"/>
              <a:t>Quench antennas: </a:t>
            </a:r>
          </a:p>
          <a:p>
            <a:r>
              <a:rPr lang="en-US" sz="2400" dirty="0"/>
              <a:t>      no known issues but only sensitive to quenches in Layer 1 (didn’t happen yet)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Acoustic sensors</a:t>
            </a:r>
          </a:p>
          <a:p>
            <a:r>
              <a:rPr lang="en-US" sz="2400" dirty="0"/>
              <a:t>      we don’t see any useful data (very noisy signal)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EA5871-879C-4F87-B002-EBA7E308E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49CE-A1ED-4834-ABF0-74C6AF77D1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69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E750E-6BC9-4569-84FB-E3BC185BB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CB461C-6E87-4A45-9197-89DB2967BA0C}"/>
              </a:ext>
            </a:extLst>
          </p:cNvPr>
          <p:cNvSpPr txBox="1"/>
          <p:nvPr/>
        </p:nvSpPr>
        <p:spPr>
          <a:xfrm>
            <a:off x="838200" y="1359384"/>
            <a:ext cx="1025171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Recovering after electronics issues</a:t>
            </a:r>
          </a:p>
          <a:p>
            <a:r>
              <a:rPr lang="en-US" sz="2400" dirty="0"/>
              <a:t>      - three of the key computers showed problems and </a:t>
            </a:r>
          </a:p>
          <a:p>
            <a:r>
              <a:rPr lang="en-US" sz="2400" dirty="0"/>
              <a:t>         at one point or another were unable to boot	</a:t>
            </a:r>
          </a:p>
          <a:p>
            <a:r>
              <a:rPr lang="en-US" sz="2400" dirty="0"/>
              <a:t>      - could have been some subtle networking problem </a:t>
            </a:r>
          </a:p>
          <a:p>
            <a:r>
              <a:rPr lang="en-US" sz="2400" dirty="0"/>
              <a:t>      - the problems were tackled separately after no common cause found</a:t>
            </a:r>
          </a:p>
          <a:p>
            <a:endParaRPr lang="en-US" sz="2400" dirty="0"/>
          </a:p>
          <a:p>
            <a:r>
              <a:rPr lang="en-US" sz="2400" dirty="0"/>
              <a:t>A manual trip showed systems working as expected now</a:t>
            </a:r>
          </a:p>
          <a:p>
            <a:endParaRPr lang="en-US" sz="2400" dirty="0"/>
          </a:p>
          <a:p>
            <a:r>
              <a:rPr lang="en-US" sz="2400" dirty="0"/>
              <a:t>Debugging of the acoustic system (above ground)</a:t>
            </a:r>
          </a:p>
          <a:p>
            <a:endParaRPr lang="en-US" sz="2400" dirty="0"/>
          </a:p>
          <a:p>
            <a:r>
              <a:rPr lang="en-US" sz="2400" dirty="0"/>
              <a:t>Cooling back to 1.9 K </a:t>
            </a:r>
          </a:p>
          <a:p>
            <a:r>
              <a:rPr lang="en-US" sz="2400" dirty="0"/>
              <a:t>(to safe </a:t>
            </a:r>
            <a:r>
              <a:rPr lang="en-US" sz="2400" dirty="0" err="1"/>
              <a:t>LHe</a:t>
            </a:r>
            <a:r>
              <a:rPr lang="en-US" sz="2400" dirty="0"/>
              <a:t> we had to lower the liquid level and the temperature dropped to 4 K)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1B691F-72DC-4D51-BFE3-622AD576A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49CE-A1ED-4834-ABF0-74C6AF77D1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26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E750E-6BC9-4569-84FB-E3BC185BB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1B691F-72DC-4D51-BFE3-622AD576A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49CE-A1ED-4834-ABF0-74C6AF77D1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5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548</Words>
  <Application>Microsoft Office PowerPoint</Application>
  <PresentationFormat>Widescreen</PresentationFormat>
  <Paragraphs>130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MDPCT1 test status</vt:lpstr>
      <vt:lpstr>Run Plan (at 1.9 K)</vt:lpstr>
      <vt:lpstr>Magnet VT schematics</vt:lpstr>
      <vt:lpstr>Quench history</vt:lpstr>
      <vt:lpstr>Quench history and locations</vt:lpstr>
      <vt:lpstr>MIITs (seen)</vt:lpstr>
      <vt:lpstr>Instrumentation status</vt:lpstr>
      <vt:lpstr>Current status</vt:lpstr>
      <vt:lpstr>Spare</vt:lpstr>
      <vt:lpstr>Strain Gauges (readings) vs I2</vt:lpstr>
      <vt:lpstr>Strain Gauges (readings) vs I2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MDPCT1 status</dc:title>
  <dc:creator>Stoyan E. Stoynev x 30907N</dc:creator>
  <cp:lastModifiedBy>Stoyan E. Stoynev x 30907N</cp:lastModifiedBy>
  <cp:revision>21</cp:revision>
  <dcterms:created xsi:type="dcterms:W3CDTF">2019-06-04T22:09:07Z</dcterms:created>
  <dcterms:modified xsi:type="dcterms:W3CDTF">2019-06-05T19:59:59Z</dcterms:modified>
</cp:coreProperties>
</file>