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6"/>
  </p:notesMasterIdLst>
  <p:sldIdLst>
    <p:sldId id="286" r:id="rId2"/>
    <p:sldId id="324" r:id="rId3"/>
    <p:sldId id="303" r:id="rId4"/>
    <p:sldId id="309" r:id="rId5"/>
    <p:sldId id="329" r:id="rId6"/>
    <p:sldId id="325" r:id="rId7"/>
    <p:sldId id="326" r:id="rId8"/>
    <p:sldId id="320" r:id="rId9"/>
    <p:sldId id="331" r:id="rId10"/>
    <p:sldId id="335" r:id="rId11"/>
    <p:sldId id="334" r:id="rId12"/>
    <p:sldId id="319" r:id="rId13"/>
    <p:sldId id="327" r:id="rId14"/>
    <p:sldId id="328"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Libre Franklin" panose="020B060402020202020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412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idzfQVIWH7eBrOTfrWb9yfIKZ2K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9" autoAdjust="0"/>
    <p:restoredTop sz="94634"/>
  </p:normalViewPr>
  <p:slideViewPr>
    <p:cSldViewPr snapToGrid="0">
      <p:cViewPr varScale="1">
        <p:scale>
          <a:sx n="161" d="100"/>
          <a:sy n="161" d="100"/>
        </p:scale>
        <p:origin x="2466" y="12"/>
      </p:cViewPr>
      <p:guideLst>
        <p:guide orient="horz" pos="2160"/>
        <p:guide pos="4128"/>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4" name="Google Shape;4;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5" name="Google Shape;5;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6" name="Google Shape;6;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7" name="Google Shape;7;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8" name="Google Shape;8;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9" name="Google Shape;9;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0" name="Google Shape;10;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1" name="Google Shape;11;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2" name="Google Shape;12;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 name="Google Shape;13;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4" name="Google Shape;14;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5" name="Google Shape;15;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6" name="Google Shape;16;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7" name="Google Shape;17;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8" name="Google Shape;18;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9" name="Google Shape;19;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0" name="Google Shape;20;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1" name="Google Shape;21;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2" name="Google Shape;22;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3" name="Google Shape;23;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4" name="Google Shape;24;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5" name="Google Shape;25;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6" name="Google Shape;26;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7" name="Google Shape;27;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8" name="Google Shape;28;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9" name="Google Shape;29;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0" name="Google Shape;30;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1" name="Google Shape;31;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2" name="Google Shape;32;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3" name="Google Shape;33;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4" name="Google Shape;34;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5" name="Google Shape;35;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6" name="Google Shape;36;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7" name="Google Shape;37;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8" name="Google Shape;38;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9" name="Google Shape;39;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40" name="Google Shape;40;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41" name="Google Shape;41;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42" name="Google Shape;42;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43" name="Google Shape;43;n"/>
          <p:cNvSpPr txBox="1"/>
          <p:nvPr/>
        </p:nvSpPr>
        <p:spPr>
          <a:xfrm>
            <a:off x="0" y="0"/>
            <a:ext cx="29718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44" name="Google Shape;44;n"/>
          <p:cNvSpPr txBox="1">
            <a:spLocks noGrp="1"/>
          </p:cNvSpPr>
          <p:nvPr>
            <p:ph type="dt" idx="10"/>
          </p:nvPr>
        </p:nvSpPr>
        <p:spPr>
          <a:xfrm>
            <a:off x="3884613" y="0"/>
            <a:ext cx="2908300" cy="393700"/>
          </a:xfrm>
          <a:prstGeom prst="rect">
            <a:avLst/>
          </a:prstGeom>
          <a:noFill/>
          <a:ln>
            <a:noFill/>
          </a:ln>
        </p:spPr>
        <p:txBody>
          <a:bodyPr spcFirstLastPara="1" wrap="square" lIns="90000" tIns="46800" rIns="90000" bIns="46800" anchor="t" anchorCtr="0">
            <a:noAutofit/>
          </a:bodyPr>
          <a:lstStyle>
            <a:lvl1pPr marR="0" lvl="0" algn="r" rtl="0">
              <a:lnSpc>
                <a:spcPct val="100000"/>
              </a:lnSpc>
              <a:spcBef>
                <a:spcPts val="0"/>
              </a:spcBef>
              <a:spcAft>
                <a:spcPts val="0"/>
              </a:spcAft>
              <a:buClr>
                <a:srgbClr val="000000"/>
              </a:buClr>
              <a:buSzPts val="1200"/>
              <a:buFont typeface="Times New Roman"/>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9pPr>
          </a:lstStyle>
          <a:p>
            <a:endParaRPr/>
          </a:p>
        </p:txBody>
      </p:sp>
      <p:sp>
        <p:nvSpPr>
          <p:cNvPr id="45" name="Google Shape;45;n"/>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46" name="Google Shape;46;n"/>
          <p:cNvSpPr txBox="1">
            <a:spLocks noGrp="1"/>
          </p:cNvSpPr>
          <p:nvPr>
            <p:ph type="body" idx="1"/>
          </p:nvPr>
        </p:nvSpPr>
        <p:spPr>
          <a:xfrm>
            <a:off x="685800" y="4343400"/>
            <a:ext cx="5422900" cy="4051300"/>
          </a:xfrm>
          <a:prstGeom prst="rect">
            <a:avLst/>
          </a:prstGeom>
          <a:noFill/>
          <a:ln>
            <a:noFill/>
          </a:ln>
        </p:spPr>
        <p:txBody>
          <a:bodyPr spcFirstLastPara="1" wrap="square" lIns="90000" tIns="46800" rIns="90000" bIns="468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rgbClr val="000000"/>
                </a:solidFill>
                <a:latin typeface="Times New Roman"/>
                <a:ea typeface="Times New Roman"/>
                <a:cs typeface="Times New Roman"/>
                <a:sym typeface="Times New Roman"/>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rgbClr val="000000"/>
                </a:solidFill>
                <a:latin typeface="Times New Roman"/>
                <a:ea typeface="Times New Roman"/>
                <a:cs typeface="Times New Roman"/>
                <a:sym typeface="Times New Roman"/>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rgbClr val="000000"/>
                </a:solidFill>
                <a:latin typeface="Times New Roman"/>
                <a:ea typeface="Times New Roman"/>
                <a:cs typeface="Times New Roman"/>
                <a:sym typeface="Times New Roman"/>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rgbClr val="000000"/>
                </a:solidFill>
                <a:latin typeface="Times New Roman"/>
                <a:ea typeface="Times New Roman"/>
                <a:cs typeface="Times New Roman"/>
                <a:sym typeface="Times New Roman"/>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rgbClr val="000000"/>
                </a:solidFill>
                <a:latin typeface="Times New Roman"/>
                <a:ea typeface="Times New Roman"/>
                <a:cs typeface="Times New Roman"/>
                <a:sym typeface="Times New Roman"/>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47" name="Google Shape;47;n"/>
          <p:cNvSpPr txBox="1"/>
          <p:nvPr/>
        </p:nvSpPr>
        <p:spPr>
          <a:xfrm>
            <a:off x="0" y="8685213"/>
            <a:ext cx="29718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48" name="Google Shape;48;n"/>
          <p:cNvSpPr txBox="1">
            <a:spLocks noGrp="1"/>
          </p:cNvSpPr>
          <p:nvPr>
            <p:ph type="sldNum" idx="12"/>
          </p:nvPr>
        </p:nvSpPr>
        <p:spPr>
          <a:xfrm>
            <a:off x="3884613" y="8685213"/>
            <a:ext cx="2908300" cy="393700"/>
          </a:xfrm>
          <a:prstGeom prst="rect">
            <a:avLst/>
          </a:prstGeom>
          <a:noFill/>
          <a:ln>
            <a:noFill/>
          </a:ln>
        </p:spPr>
        <p:txBody>
          <a:bodyPr spcFirstLastPara="1" wrap="square" lIns="90000" tIns="46800" rIns="90000" bIns="468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868195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7:notes"/>
          <p:cNvSpPr>
            <a:spLocks noGrp="1" noRot="1" noChangeAspect="1"/>
          </p:cNvSpPr>
          <p:nvPr>
            <p:ph type="sldImg" idx="2"/>
          </p:nvPr>
        </p:nvSpPr>
        <p:spPr>
          <a:xfrm>
            <a:off x="430213" y="696913"/>
            <a:ext cx="6084887" cy="342265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114" name="Google Shape;114;p27:notes"/>
          <p:cNvSpPr txBox="1">
            <a:spLocks noGrp="1"/>
          </p:cNvSpPr>
          <p:nvPr>
            <p:ph type="body" idx="1"/>
          </p:nvPr>
        </p:nvSpPr>
        <p:spPr>
          <a:xfrm>
            <a:off x="701040" y="4415790"/>
            <a:ext cx="5543409" cy="4118822"/>
          </a:xfrm>
          <a:prstGeom prst="rect">
            <a:avLst/>
          </a:prstGeom>
          <a:noFill/>
          <a:ln>
            <a:noFill/>
          </a:ln>
        </p:spPr>
        <p:txBody>
          <a:bodyPr spcFirstLastPara="1" wrap="square" lIns="91700" tIns="47675" rIns="91700" bIns="47675" anchor="t" anchorCtr="0">
            <a:noAutofit/>
          </a:bodyPr>
          <a:lstStyle/>
          <a:p>
            <a:pPr marL="0" lvl="0" indent="0" algn="l" rtl="0">
              <a:lnSpc>
                <a:spcPct val="100000"/>
              </a:lnSpc>
              <a:spcBef>
                <a:spcPts val="0"/>
              </a:spcBef>
              <a:spcAft>
                <a:spcPts val="0"/>
              </a:spcAft>
              <a:buSzPts val="1400"/>
              <a:buNone/>
            </a:pPr>
            <a:endParaRPr dirty="0"/>
          </a:p>
        </p:txBody>
      </p:sp>
      <p:sp>
        <p:nvSpPr>
          <p:cNvPr id="115" name="Google Shape;115;p27:notes"/>
          <p:cNvSpPr txBox="1">
            <a:spLocks noGrp="1"/>
          </p:cNvSpPr>
          <p:nvPr>
            <p:ph type="sldNum" idx="12"/>
          </p:nvPr>
        </p:nvSpPr>
        <p:spPr>
          <a:xfrm>
            <a:off x="3970938" y="8829966"/>
            <a:ext cx="2972929" cy="400262"/>
          </a:xfrm>
          <a:prstGeom prst="rect">
            <a:avLst/>
          </a:prstGeom>
          <a:noFill/>
          <a:ln>
            <a:noFill/>
          </a:ln>
        </p:spPr>
        <p:txBody>
          <a:bodyPr spcFirstLastPara="1" wrap="square" lIns="91700" tIns="47675" rIns="91700" bIns="47675" anchor="b" anchorCtr="0">
            <a:noAutofit/>
          </a:bodyPr>
          <a:lstStyle/>
          <a:p>
            <a:pPr marL="0" lvl="0" indent="0" algn="r" rtl="0">
              <a:lnSpc>
                <a:spcPct val="100000"/>
              </a:lnSpc>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2066663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notes"/>
          <p:cNvSpPr txBox="1">
            <a:spLocks noGrp="1"/>
          </p:cNvSpPr>
          <p:nvPr>
            <p:ph type="body" idx="1"/>
          </p:nvPr>
        </p:nvSpPr>
        <p:spPr>
          <a:xfrm>
            <a:off x="685800" y="4343400"/>
            <a:ext cx="5422900" cy="40513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22" name="Google Shape;122;p1: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7996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txBox="1">
            <a:spLocks noGrp="1"/>
          </p:cNvSpPr>
          <p:nvPr>
            <p:ph type="body" idx="1"/>
          </p:nvPr>
        </p:nvSpPr>
        <p:spPr>
          <a:xfrm>
            <a:off x="685800" y="4343400"/>
            <a:ext cx="5422900" cy="40513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29" name="Google Shape;129;p2: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4454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txBox="1">
            <a:spLocks noGrp="1"/>
          </p:cNvSpPr>
          <p:nvPr>
            <p:ph type="body" idx="1"/>
          </p:nvPr>
        </p:nvSpPr>
        <p:spPr>
          <a:xfrm>
            <a:off x="685800" y="4343400"/>
            <a:ext cx="5422900" cy="40513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38" name="Google Shape;138;p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9176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4:notes"/>
          <p:cNvSpPr txBox="1">
            <a:spLocks noGrp="1"/>
          </p:cNvSpPr>
          <p:nvPr>
            <p:ph type="body" idx="1"/>
          </p:nvPr>
        </p:nvSpPr>
        <p:spPr>
          <a:xfrm>
            <a:off x="685800" y="4343400"/>
            <a:ext cx="5422900" cy="40513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48" name="Google Shape;148;p4: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0306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5:notes"/>
          <p:cNvSpPr txBox="1">
            <a:spLocks noGrp="1"/>
          </p:cNvSpPr>
          <p:nvPr>
            <p:ph type="body" idx="1"/>
          </p:nvPr>
        </p:nvSpPr>
        <p:spPr>
          <a:xfrm>
            <a:off x="685800" y="4343400"/>
            <a:ext cx="5422900" cy="40513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58" name="Google Shape;158;p5: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1264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DOE template">
  <p:cSld name="1_DOE template">
    <p:spTree>
      <p:nvGrpSpPr>
        <p:cNvPr id="1" name="Shape 87"/>
        <p:cNvGrpSpPr/>
        <p:nvPr/>
      </p:nvGrpSpPr>
      <p:grpSpPr>
        <a:xfrm>
          <a:off x="0" y="0"/>
          <a:ext cx="0" cy="0"/>
          <a:chOff x="0" y="0"/>
          <a:chExt cx="0" cy="0"/>
        </a:xfrm>
      </p:grpSpPr>
      <p:sp>
        <p:nvSpPr>
          <p:cNvPr id="88" name="Google Shape;88;p24"/>
          <p:cNvSpPr/>
          <p:nvPr/>
        </p:nvSpPr>
        <p:spPr>
          <a:xfrm>
            <a:off x="0" y="1"/>
            <a:ext cx="12192000" cy="855663"/>
          </a:xfrm>
          <a:prstGeom prst="rect">
            <a:avLst/>
          </a:prstGeom>
          <a:solidFill>
            <a:srgbClr val="1F497D"/>
          </a:solidFill>
          <a:ln>
            <a:noFill/>
          </a:ln>
          <a:effectLst>
            <a:outerShdw blurRad="50800" dist="38100" dir="5400000" algn="t" rotWithShape="0">
              <a:srgbClr val="000000">
                <a:alpha val="39215"/>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89" name="Google Shape;89;p24"/>
          <p:cNvSpPr txBox="1">
            <a:spLocks noGrp="1"/>
          </p:cNvSpPr>
          <p:nvPr>
            <p:ph type="title"/>
          </p:nvPr>
        </p:nvSpPr>
        <p:spPr>
          <a:xfrm>
            <a:off x="0" y="12579"/>
            <a:ext cx="12192000" cy="843086"/>
          </a:xfrm>
          <a:prstGeom prst="rect">
            <a:avLst/>
          </a:prstGeom>
          <a:solidFill>
            <a:srgbClr val="00395A"/>
          </a:solidFill>
          <a:ln>
            <a:noFill/>
          </a:ln>
          <a:effectLst>
            <a:outerShdw blurRad="50800" dist="38100" dir="2700000" algn="tl" rotWithShape="0">
              <a:srgbClr val="000000">
                <a:alpha val="42352"/>
              </a:srgbClr>
            </a:outerShdw>
          </a:effectLst>
        </p:spPr>
        <p:txBody>
          <a:bodyPr spcFirstLastPara="1" wrap="square" lIns="91425" tIns="45700" rIns="91425" bIns="45700" anchor="ctr" anchorCtr="0">
            <a:normAutofit/>
          </a:bodyPr>
          <a:lstStyle>
            <a:lvl1pPr lvl="0" algn="ctr">
              <a:lnSpc>
                <a:spcPct val="100000"/>
              </a:lnSpc>
              <a:spcBef>
                <a:spcPts val="0"/>
              </a:spcBef>
              <a:spcAft>
                <a:spcPts val="0"/>
              </a:spcAft>
              <a:buClr>
                <a:srgbClr val="FFFFFF"/>
              </a:buClr>
              <a:buSzPts val="2800"/>
              <a:buFont typeface="Arial"/>
              <a:buNone/>
              <a:defRPr sz="28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4"/>
          <p:cNvSpPr txBox="1">
            <a:spLocks noGrp="1"/>
          </p:cNvSpPr>
          <p:nvPr>
            <p:ph type="sldNum" idx="12"/>
          </p:nvPr>
        </p:nvSpPr>
        <p:spPr>
          <a:xfrm>
            <a:off x="10972800" y="6400800"/>
            <a:ext cx="688900" cy="347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000"/>
              <a:buFont typeface="Times New Roman"/>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1" name="Google Shape;91;p24"/>
          <p:cNvSpPr txBox="1">
            <a:spLocks noGrp="1"/>
          </p:cNvSpPr>
          <p:nvPr>
            <p:ph type="body" idx="1"/>
          </p:nvPr>
        </p:nvSpPr>
        <p:spPr>
          <a:xfrm>
            <a:off x="533400" y="1447800"/>
            <a:ext cx="11052100" cy="4525963"/>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a:solidFill>
                  <a:schemeClr val="dk1"/>
                </a:solidFill>
                <a:latin typeface="Calibri"/>
                <a:ea typeface="Calibri"/>
                <a:cs typeface="Calibri"/>
                <a:sym typeface="Calibri"/>
              </a:defRPr>
            </a:lvl1pPr>
            <a:lvl2pPr marL="914400" lvl="1" indent="-355600" algn="l">
              <a:lnSpc>
                <a:spcPct val="100000"/>
              </a:lnSpc>
              <a:spcBef>
                <a:spcPts val="400"/>
              </a:spcBef>
              <a:spcAft>
                <a:spcPts val="0"/>
              </a:spcAft>
              <a:buClr>
                <a:schemeClr val="dk1"/>
              </a:buClr>
              <a:buSzPts val="2000"/>
              <a:buChar char="o"/>
              <a:defRPr>
                <a:solidFill>
                  <a:schemeClr val="dk1"/>
                </a:solidFill>
                <a:latin typeface="Calibri"/>
                <a:ea typeface="Calibri"/>
                <a:cs typeface="Calibri"/>
                <a:sym typeface="Calibri"/>
              </a:defRPr>
            </a:lvl2pPr>
            <a:lvl3pPr marL="1371600" lvl="2" indent="-355600" algn="l">
              <a:lnSpc>
                <a:spcPct val="100000"/>
              </a:lnSpc>
              <a:spcBef>
                <a:spcPts val="400"/>
              </a:spcBef>
              <a:spcAft>
                <a:spcPts val="0"/>
              </a:spcAft>
              <a:buClr>
                <a:schemeClr val="dk1"/>
              </a:buClr>
              <a:buSzPts val="2000"/>
              <a:buChar char="•"/>
              <a:defRPr>
                <a:solidFill>
                  <a:schemeClr val="dk1"/>
                </a:solidFill>
                <a:latin typeface="Calibri"/>
                <a:ea typeface="Calibri"/>
                <a:cs typeface="Calibri"/>
                <a:sym typeface="Calibri"/>
              </a:defRPr>
            </a:lvl3pPr>
            <a:lvl4pPr marL="1828800" lvl="3" indent="-355600" algn="l">
              <a:lnSpc>
                <a:spcPct val="100000"/>
              </a:lnSpc>
              <a:spcBef>
                <a:spcPts val="400"/>
              </a:spcBef>
              <a:spcAft>
                <a:spcPts val="0"/>
              </a:spcAft>
              <a:buClr>
                <a:schemeClr val="dk1"/>
              </a:buClr>
              <a:buSzPts val="2000"/>
              <a:buChar char="–"/>
              <a:defRPr>
                <a:solidFill>
                  <a:schemeClr val="dk1"/>
                </a:solidFill>
                <a:latin typeface="Calibri"/>
                <a:ea typeface="Calibri"/>
                <a:cs typeface="Calibri"/>
                <a:sym typeface="Calibri"/>
              </a:defRPr>
            </a:lvl4pPr>
            <a:lvl5pPr marL="2286000" lvl="4" indent="-355600" algn="l">
              <a:lnSpc>
                <a:spcPct val="100000"/>
              </a:lnSpc>
              <a:spcBef>
                <a:spcPts val="400"/>
              </a:spcBef>
              <a:spcAft>
                <a:spcPts val="0"/>
              </a:spcAft>
              <a:buClr>
                <a:schemeClr val="dk1"/>
              </a:buClr>
              <a:buSzPts val="2000"/>
              <a:buChar char="»"/>
              <a:defRPr>
                <a:solidFill>
                  <a:schemeClr val="dk1"/>
                </a:solidFill>
                <a:latin typeface="Calibri"/>
                <a:ea typeface="Calibri"/>
                <a:cs typeface="Calibri"/>
                <a:sym typeface="Calibri"/>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22400" y="152400"/>
            <a:ext cx="9085580" cy="609600"/>
          </a:xfrm>
        </p:spPr>
        <p:txBody>
          <a:bodyPr>
            <a:normAutofit/>
          </a:bodyPr>
          <a:lstStyle>
            <a:lvl1pPr>
              <a:defRPr sz="2800">
                <a:solidFill>
                  <a:schemeClr val="tx2">
                    <a:lumMod val="75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tx2">
                    <a:lumMod val="75000"/>
                  </a:schemeClr>
                </a:solidFill>
              </a:defRPr>
            </a:lvl1pPr>
          </a:lstStyle>
          <a:p>
            <a:r>
              <a:rPr lang="en-US"/>
              <a:t>10/24/2013</a:t>
            </a:r>
            <a:endParaRPr lang="en-US" dirty="0"/>
          </a:p>
        </p:txBody>
      </p:sp>
      <p:sp>
        <p:nvSpPr>
          <p:cNvPr id="4" name="Footer Placeholder 3"/>
          <p:cNvSpPr>
            <a:spLocks noGrp="1"/>
          </p:cNvSpPr>
          <p:nvPr>
            <p:ph type="ftr" sz="quarter" idx="11"/>
          </p:nvPr>
        </p:nvSpPr>
        <p:spPr/>
        <p:txBody>
          <a:bodyPr/>
          <a:lstStyle>
            <a:lvl1pPr>
              <a:defRPr>
                <a:solidFill>
                  <a:schemeClr val="tx2">
                    <a:lumMod val="75000"/>
                  </a:schemeClr>
                </a:solidFill>
              </a:defRPr>
            </a:lvl1pPr>
          </a:lstStyle>
          <a:p>
            <a:r>
              <a:rPr lang="en-US"/>
              <a:t>Conceptual Design Review - Magnet Structure</a:t>
            </a:r>
            <a:endParaRPr lang="en-US" dirty="0"/>
          </a:p>
        </p:txBody>
      </p:sp>
      <p:sp>
        <p:nvSpPr>
          <p:cNvPr id="5" name="Slide Number Placeholder 4"/>
          <p:cNvSpPr>
            <a:spLocks noGrp="1"/>
          </p:cNvSpPr>
          <p:nvPr>
            <p:ph type="sldNum" sz="quarter" idx="12"/>
          </p:nvPr>
        </p:nvSpPr>
        <p:spPr/>
        <p:txBody>
          <a:bodyPr/>
          <a:lstStyle>
            <a:lvl1pPr>
              <a:defRPr>
                <a:solidFill>
                  <a:schemeClr val="tx2">
                    <a:lumMod val="75000"/>
                  </a:schemeClr>
                </a:solidFill>
              </a:defRPr>
            </a:lvl1pPr>
          </a:lstStyle>
          <a:p>
            <a:fld id="{E99BABBE-8C37-4EA0-B4C8-2876D6EC6807}" type="slidenum">
              <a:rPr lang="en-US" smtClean="0"/>
              <a:pPr/>
              <a:t>‹#›</a:t>
            </a:fld>
            <a:endParaRPr lang="en-US" dirty="0"/>
          </a:p>
        </p:txBody>
      </p:sp>
      <p:pic>
        <p:nvPicPr>
          <p:cNvPr id="10" name="Picture 3"/>
          <p:cNvPicPr>
            <a:picLocks noChangeAspect="1" noChangeArrowheads="1"/>
          </p:cNvPicPr>
          <p:nvPr userDrawn="1"/>
        </p:nvPicPr>
        <p:blipFill>
          <a:blip r:embed="rId2" cstate="print"/>
          <a:srcRect/>
          <a:stretch>
            <a:fillRect/>
          </a:stretch>
        </p:blipFill>
        <p:spPr bwMode="auto">
          <a:xfrm>
            <a:off x="203200" y="152401"/>
            <a:ext cx="1219200" cy="924751"/>
          </a:xfrm>
          <a:prstGeom prst="rect">
            <a:avLst/>
          </a:prstGeom>
          <a:noFill/>
          <a:ln w="9525">
            <a:noFill/>
            <a:miter lim="800000"/>
            <a:headEnd/>
            <a:tailEnd/>
          </a:ln>
        </p:spPr>
      </p:pic>
      <p:cxnSp>
        <p:nvCxnSpPr>
          <p:cNvPr id="11" name="Straight Connector 10"/>
          <p:cNvCxnSpPr/>
          <p:nvPr userDrawn="1"/>
        </p:nvCxnSpPr>
        <p:spPr>
          <a:xfrm>
            <a:off x="1422400" y="838200"/>
            <a:ext cx="10363200"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5" descr="FRIB_ppt_bottom.jpg"/>
          <p:cNvPicPr>
            <a:picLocks noChangeAspect="1"/>
          </p:cNvPicPr>
          <p:nvPr userDrawn="1"/>
        </p:nvPicPr>
        <p:blipFill rotWithShape="1">
          <a:blip r:embed="rId3" cstate="print"/>
          <a:srcRect r="76846"/>
          <a:stretch/>
        </p:blipFill>
        <p:spPr bwMode="auto">
          <a:xfrm>
            <a:off x="10566400" y="228733"/>
            <a:ext cx="1502117" cy="386043"/>
          </a:xfrm>
          <a:prstGeom prst="rect">
            <a:avLst/>
          </a:prstGeom>
          <a:noFill/>
          <a:ln w="9525">
            <a:noFill/>
            <a:miter lim="800000"/>
            <a:headEnd/>
            <a:tailEnd/>
          </a:ln>
        </p:spPr>
      </p:pic>
    </p:spTree>
    <p:extLst>
      <p:ext uri="{BB962C8B-B14F-4D97-AF65-F5344CB8AC3E}">
        <p14:creationId xmlns:p14="http://schemas.microsoft.com/office/powerpoint/2010/main" val="1630693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3_Custom Layout">
    <p:spTree>
      <p:nvGrpSpPr>
        <p:cNvPr id="1" name="Shape 92"/>
        <p:cNvGrpSpPr/>
        <p:nvPr/>
      </p:nvGrpSpPr>
      <p:grpSpPr>
        <a:xfrm>
          <a:off x="0" y="0"/>
          <a:ext cx="0" cy="0"/>
          <a:chOff x="0" y="0"/>
          <a:chExt cx="0" cy="0"/>
        </a:xfrm>
      </p:grpSpPr>
      <p:sp>
        <p:nvSpPr>
          <p:cNvPr id="93" name="Google Shape;93;p37"/>
          <p:cNvSpPr txBox="1">
            <a:spLocks noGrp="1"/>
          </p:cNvSpPr>
          <p:nvPr>
            <p:ph type="title"/>
          </p:nvPr>
        </p:nvSpPr>
        <p:spPr>
          <a:xfrm>
            <a:off x="1422400" y="152400"/>
            <a:ext cx="9085580" cy="609600"/>
          </a:xfrm>
          <a:prstGeom prst="rect">
            <a:avLst/>
          </a:prstGeom>
          <a:solidFill>
            <a:srgbClr val="00395A"/>
          </a:solidFill>
          <a:ln>
            <a:noFill/>
          </a:ln>
          <a:effectLst>
            <a:outerShdw blurRad="50800" dist="38100" dir="2700000" algn="tl" rotWithShape="0">
              <a:srgbClr val="000000">
                <a:alpha val="41960"/>
              </a:srgbClr>
            </a:outerShdw>
          </a:effectLst>
        </p:spPr>
        <p:txBody>
          <a:bodyPr spcFirstLastPara="1" wrap="square" lIns="91425" tIns="45700" rIns="91425" bIns="45700" anchor="ctr" anchorCtr="0">
            <a:normAutofit/>
          </a:bodyPr>
          <a:lstStyle>
            <a:lvl1pPr lvl="0" algn="ctr">
              <a:lnSpc>
                <a:spcPct val="100000"/>
              </a:lnSpc>
              <a:spcBef>
                <a:spcPts val="0"/>
              </a:spcBef>
              <a:spcAft>
                <a:spcPts val="0"/>
              </a:spcAft>
              <a:buSzPts val="2800"/>
              <a:buNone/>
              <a:defRPr sz="2800">
                <a:solidFill>
                  <a:srgbClr val="C4BD9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C4BD97"/>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5" name="Google Shape;95;p3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C4BD97"/>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6" name="Google Shape;96;p37"/>
          <p:cNvSpPr txBox="1">
            <a:spLocks noGrp="1"/>
          </p:cNvSpPr>
          <p:nvPr>
            <p:ph type="sldNum" idx="12"/>
          </p:nvPr>
        </p:nvSpPr>
        <p:spPr>
          <a:xfrm>
            <a:off x="10902210" y="6360285"/>
            <a:ext cx="679216"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000"/>
              <a:buNone/>
              <a:defRPr sz="1000" b="0" i="0" u="none" strike="noStrike" cap="none">
                <a:solidFill>
                  <a:srgbClr val="C4BD97"/>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C4BD97"/>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C4BD97"/>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C4BD97"/>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C4BD97"/>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C4BD97"/>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C4BD97"/>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C4BD97"/>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C4BD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7" name="Google Shape;97;p37"/>
          <p:cNvPicPr preferRelativeResize="0"/>
          <p:nvPr/>
        </p:nvPicPr>
        <p:blipFill rotWithShape="1">
          <a:blip r:embed="rId2">
            <a:alphaModFix/>
          </a:blip>
          <a:srcRect/>
          <a:stretch/>
        </p:blipFill>
        <p:spPr>
          <a:xfrm>
            <a:off x="203200" y="152401"/>
            <a:ext cx="1219200" cy="924751"/>
          </a:xfrm>
          <a:prstGeom prst="rect">
            <a:avLst/>
          </a:prstGeom>
          <a:noFill/>
          <a:ln>
            <a:noFill/>
          </a:ln>
        </p:spPr>
      </p:pic>
      <p:cxnSp>
        <p:nvCxnSpPr>
          <p:cNvPr id="98" name="Google Shape;98;p37"/>
          <p:cNvCxnSpPr/>
          <p:nvPr/>
        </p:nvCxnSpPr>
        <p:spPr>
          <a:xfrm>
            <a:off x="1422400" y="838200"/>
            <a:ext cx="10363200" cy="0"/>
          </a:xfrm>
          <a:prstGeom prst="straightConnector1">
            <a:avLst/>
          </a:prstGeom>
          <a:noFill/>
          <a:ln w="19050" cap="flat" cmpd="sng">
            <a:solidFill>
              <a:srgbClr val="C4BD97"/>
            </a:solidFill>
            <a:prstDash val="solid"/>
            <a:round/>
            <a:headEnd type="none" w="sm" len="sm"/>
            <a:tailEnd type="none" w="sm" len="sm"/>
          </a:ln>
        </p:spPr>
      </p:cxnSp>
      <p:pic>
        <p:nvPicPr>
          <p:cNvPr id="99" name="Google Shape;99;p37" descr="FRIB_ppt_bottom.jpg"/>
          <p:cNvPicPr preferRelativeResize="0"/>
          <p:nvPr/>
        </p:nvPicPr>
        <p:blipFill rotWithShape="1">
          <a:blip r:embed="rId3">
            <a:alphaModFix/>
          </a:blip>
          <a:srcRect r="76846"/>
          <a:stretch/>
        </p:blipFill>
        <p:spPr>
          <a:xfrm>
            <a:off x="10566400" y="228733"/>
            <a:ext cx="1502117" cy="386043"/>
          </a:xfrm>
          <a:prstGeom prst="rect">
            <a:avLst/>
          </a:prstGeom>
          <a:noFill/>
          <a:ln>
            <a:noFill/>
          </a:ln>
        </p:spPr>
      </p:pic>
    </p:spTree>
    <p:extLst>
      <p:ext uri="{BB962C8B-B14F-4D97-AF65-F5344CB8AC3E}">
        <p14:creationId xmlns:p14="http://schemas.microsoft.com/office/powerpoint/2010/main" val="4177236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Custom Layout">
  <p:cSld name="3_Custom Layout">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1422400" y="152400"/>
            <a:ext cx="9085580" cy="609600"/>
          </a:xfrm>
          <a:prstGeom prst="rect">
            <a:avLst/>
          </a:prstGeom>
          <a:solidFill>
            <a:srgbClr val="00395A"/>
          </a:solidFill>
          <a:ln>
            <a:noFill/>
          </a:ln>
          <a:effectLst>
            <a:outerShdw blurRad="50800" dist="38100" dir="2700000" algn="tl" rotWithShape="0">
              <a:srgbClr val="000000">
                <a:alpha val="41960"/>
              </a:srgbClr>
            </a:outerShdw>
          </a:effectLst>
        </p:spPr>
        <p:txBody>
          <a:bodyPr spcFirstLastPara="1" wrap="square" lIns="91425" tIns="45700" rIns="91425" bIns="45700" anchor="ctr" anchorCtr="0">
            <a:normAutofit/>
          </a:bodyPr>
          <a:lstStyle>
            <a:lvl1pPr lvl="0" algn="ctr">
              <a:lnSpc>
                <a:spcPct val="100000"/>
              </a:lnSpc>
              <a:spcBef>
                <a:spcPts val="0"/>
              </a:spcBef>
              <a:spcAft>
                <a:spcPts val="0"/>
              </a:spcAft>
              <a:buSzPts val="2800"/>
              <a:buNone/>
              <a:defRPr sz="2800">
                <a:solidFill>
                  <a:srgbClr val="C4BD9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C4BD97"/>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3" name="Google Shape;103;p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C4BD97"/>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4" name="Google Shape;104;p6"/>
          <p:cNvSpPr txBox="1">
            <a:spLocks noGrp="1"/>
          </p:cNvSpPr>
          <p:nvPr>
            <p:ph type="sldNum" idx="12"/>
          </p:nvPr>
        </p:nvSpPr>
        <p:spPr>
          <a:xfrm>
            <a:off x="10902210" y="6360285"/>
            <a:ext cx="679216"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000"/>
              <a:buNone/>
              <a:defRPr sz="1000" b="0" i="0" u="none" strike="noStrike" cap="none">
                <a:solidFill>
                  <a:srgbClr val="C4BD97"/>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C4BD97"/>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C4BD97"/>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C4BD97"/>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C4BD97"/>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C4BD97"/>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C4BD97"/>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C4BD97"/>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C4BD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5" name="Google Shape;105;p6"/>
          <p:cNvPicPr preferRelativeResize="0"/>
          <p:nvPr/>
        </p:nvPicPr>
        <p:blipFill rotWithShape="1">
          <a:blip r:embed="rId2">
            <a:alphaModFix/>
          </a:blip>
          <a:srcRect/>
          <a:stretch/>
        </p:blipFill>
        <p:spPr>
          <a:xfrm>
            <a:off x="203200" y="152401"/>
            <a:ext cx="1219200" cy="924751"/>
          </a:xfrm>
          <a:prstGeom prst="rect">
            <a:avLst/>
          </a:prstGeom>
          <a:noFill/>
          <a:ln>
            <a:noFill/>
          </a:ln>
        </p:spPr>
      </p:pic>
      <p:cxnSp>
        <p:nvCxnSpPr>
          <p:cNvPr id="106" name="Google Shape;106;p6"/>
          <p:cNvCxnSpPr/>
          <p:nvPr/>
        </p:nvCxnSpPr>
        <p:spPr>
          <a:xfrm>
            <a:off x="1422400" y="838200"/>
            <a:ext cx="10363200" cy="0"/>
          </a:xfrm>
          <a:prstGeom prst="straightConnector1">
            <a:avLst/>
          </a:prstGeom>
          <a:noFill/>
          <a:ln w="19050" cap="flat" cmpd="sng">
            <a:solidFill>
              <a:srgbClr val="C4BD97"/>
            </a:solidFill>
            <a:prstDash val="solid"/>
            <a:round/>
            <a:headEnd type="none" w="sm" len="sm"/>
            <a:tailEnd type="none" w="sm" len="sm"/>
          </a:ln>
        </p:spPr>
      </p:cxnSp>
      <p:pic>
        <p:nvPicPr>
          <p:cNvPr id="107" name="Google Shape;107;p6" descr="FRIB_ppt_bottom.jpg"/>
          <p:cNvPicPr preferRelativeResize="0"/>
          <p:nvPr/>
        </p:nvPicPr>
        <p:blipFill rotWithShape="1">
          <a:blip r:embed="rId3">
            <a:alphaModFix/>
          </a:blip>
          <a:srcRect r="76846"/>
          <a:stretch/>
        </p:blipFill>
        <p:spPr>
          <a:xfrm>
            <a:off x="10566400" y="228733"/>
            <a:ext cx="1502117" cy="386043"/>
          </a:xfrm>
          <a:prstGeom prst="rect">
            <a:avLst/>
          </a:prstGeom>
          <a:noFill/>
          <a:ln>
            <a:noFill/>
          </a:ln>
        </p:spPr>
      </p:pic>
    </p:spTree>
    <p:extLst>
      <p:ext uri="{BB962C8B-B14F-4D97-AF65-F5344CB8AC3E}">
        <p14:creationId xmlns:p14="http://schemas.microsoft.com/office/powerpoint/2010/main" val="32552910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0" y="0"/>
            <a:ext cx="12192000" cy="914400"/>
          </a:xfrm>
          <a:prstGeom prst="rect">
            <a:avLst/>
          </a:prstGeom>
          <a:solidFill>
            <a:srgbClr val="00395A"/>
          </a:solidFill>
          <a:ln>
            <a:noFill/>
          </a:ln>
          <a:effectLst>
            <a:outerShdw blurRad="50800" dist="38100" dir="2700000" algn="tl" rotWithShape="0">
              <a:srgbClr val="000000">
                <a:alpha val="42352"/>
              </a:srgbClr>
            </a:outerShdw>
          </a:effectLst>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1" name="Google Shape;51;p23"/>
          <p:cNvSpPr txBox="1">
            <a:spLocks noGrp="1"/>
          </p:cNvSpPr>
          <p:nvPr>
            <p:ph type="body" idx="1"/>
          </p:nvPr>
        </p:nvSpPr>
        <p:spPr>
          <a:xfrm>
            <a:off x="596556" y="1600201"/>
            <a:ext cx="10979261" cy="4525963"/>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1pPr>
            <a:lvl2pPr marL="914400" marR="0" lvl="1" indent="-355600" algn="l" rtl="0">
              <a:lnSpc>
                <a:spcPct val="100000"/>
              </a:lnSpc>
              <a:spcBef>
                <a:spcPts val="400"/>
              </a:spcBef>
              <a:spcAft>
                <a:spcPts val="0"/>
              </a:spcAft>
              <a:buClr>
                <a:srgbClr val="1F497D"/>
              </a:buClr>
              <a:buSzPts val="2000"/>
              <a:buFont typeface="Courier New"/>
              <a:buChar char="o"/>
              <a:defRPr sz="2000" b="0" i="0" u="none" strike="noStrike" cap="none">
                <a:solidFill>
                  <a:srgbClr val="1F497D"/>
                </a:solidFill>
                <a:latin typeface="Calibri"/>
                <a:ea typeface="Calibri"/>
                <a:cs typeface="Calibri"/>
                <a:sym typeface="Calibri"/>
              </a:defRPr>
            </a:lvl2pPr>
            <a:lvl3pPr marL="1371600" marR="0" lvl="2" indent="-355600" algn="l" rtl="0">
              <a:lnSpc>
                <a:spcPct val="100000"/>
              </a:lnSpc>
              <a:spcBef>
                <a:spcPts val="400"/>
              </a:spcBef>
              <a:spcAft>
                <a:spcPts val="0"/>
              </a:spcAft>
              <a:buClr>
                <a:srgbClr val="1F497D"/>
              </a:buClr>
              <a:buSzPts val="2000"/>
              <a:buFont typeface="Arial"/>
              <a:buChar char="•"/>
              <a:defRPr sz="2000" b="0" i="0" u="none" strike="noStrike" cap="none">
                <a:solidFill>
                  <a:srgbClr val="1F497D"/>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1F497D"/>
              </a:buClr>
              <a:buSzPts val="2000"/>
              <a:buFont typeface="Arial"/>
              <a:buChar char="–"/>
              <a:defRPr sz="2000" b="0" i="0" u="none" strike="noStrike" cap="none">
                <a:solidFill>
                  <a:srgbClr val="1F497D"/>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1F497D"/>
              </a:buClr>
              <a:buSzPts val="2000"/>
              <a:buFont typeface="Arial"/>
              <a:buChar char="»"/>
              <a:defRPr sz="2000" b="0" i="0" u="none" strike="noStrike" cap="none">
                <a:solidFill>
                  <a:srgbClr val="1F497D"/>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grpSp>
        <p:nvGrpSpPr>
          <p:cNvPr id="52" name="Google Shape;52;p23"/>
          <p:cNvGrpSpPr/>
          <p:nvPr/>
        </p:nvGrpSpPr>
        <p:grpSpPr>
          <a:xfrm>
            <a:off x="-211627" y="-142630"/>
            <a:ext cx="12596657" cy="7137993"/>
            <a:chOff x="-158720" y="-142630"/>
            <a:chExt cx="9447492" cy="7137993"/>
          </a:xfrm>
        </p:grpSpPr>
        <p:grpSp>
          <p:nvGrpSpPr>
            <p:cNvPr id="53" name="Google Shape;53;p23"/>
            <p:cNvGrpSpPr/>
            <p:nvPr/>
          </p:nvGrpSpPr>
          <p:grpSpPr>
            <a:xfrm>
              <a:off x="467806" y="6873248"/>
              <a:ext cx="8217866" cy="122115"/>
              <a:chOff x="467806" y="6873248"/>
              <a:chExt cx="8217866" cy="122115"/>
            </a:xfrm>
          </p:grpSpPr>
          <p:cxnSp>
            <p:nvCxnSpPr>
              <p:cNvPr id="54" name="Google Shape;54;p23"/>
              <p:cNvCxnSpPr/>
              <p:nvPr/>
            </p:nvCxnSpPr>
            <p:spPr>
              <a:xfrm>
                <a:off x="467806"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55" name="Google Shape;55;p23"/>
              <p:cNvCxnSpPr/>
              <p:nvPr/>
            </p:nvCxnSpPr>
            <p:spPr>
              <a:xfrm>
                <a:off x="8685672" y="6873248"/>
                <a:ext cx="0" cy="122115"/>
              </a:xfrm>
              <a:prstGeom prst="straightConnector1">
                <a:avLst/>
              </a:prstGeom>
              <a:noFill/>
              <a:ln w="9525" cap="flat" cmpd="sng">
                <a:solidFill>
                  <a:schemeClr val="dk1"/>
                </a:solidFill>
                <a:prstDash val="dot"/>
                <a:round/>
                <a:headEnd type="none" w="sm" len="sm"/>
                <a:tailEnd type="none" w="sm" len="sm"/>
              </a:ln>
            </p:spPr>
          </p:cxnSp>
          <p:grpSp>
            <p:nvGrpSpPr>
              <p:cNvPr id="56" name="Google Shape;56;p23"/>
              <p:cNvGrpSpPr/>
              <p:nvPr/>
            </p:nvGrpSpPr>
            <p:grpSpPr>
              <a:xfrm>
                <a:off x="5715000" y="6873248"/>
                <a:ext cx="457200" cy="122115"/>
                <a:chOff x="5715000" y="6873248"/>
                <a:chExt cx="457200" cy="122115"/>
              </a:xfrm>
            </p:grpSpPr>
            <p:cxnSp>
              <p:nvCxnSpPr>
                <p:cNvPr id="57" name="Google Shape;57;p23"/>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58" name="Google Shape;58;p23"/>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59" name="Google Shape;59;p23"/>
              <p:cNvGrpSpPr/>
              <p:nvPr/>
            </p:nvGrpSpPr>
            <p:grpSpPr>
              <a:xfrm>
                <a:off x="2971800" y="6873248"/>
                <a:ext cx="457200" cy="122115"/>
                <a:chOff x="5715000" y="6873248"/>
                <a:chExt cx="457200" cy="122115"/>
              </a:xfrm>
            </p:grpSpPr>
            <p:cxnSp>
              <p:nvCxnSpPr>
                <p:cNvPr id="60" name="Google Shape;60;p23"/>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61" name="Google Shape;61;p23"/>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grpSp>
          <p:nvGrpSpPr>
            <p:cNvPr id="62" name="Google Shape;62;p23"/>
            <p:cNvGrpSpPr/>
            <p:nvPr/>
          </p:nvGrpSpPr>
          <p:grpSpPr>
            <a:xfrm>
              <a:off x="467806" y="-142630"/>
              <a:ext cx="8217866" cy="122115"/>
              <a:chOff x="467806" y="6873248"/>
              <a:chExt cx="8217866" cy="122115"/>
            </a:xfrm>
          </p:grpSpPr>
          <p:cxnSp>
            <p:nvCxnSpPr>
              <p:cNvPr id="63" name="Google Shape;63;p23"/>
              <p:cNvCxnSpPr/>
              <p:nvPr/>
            </p:nvCxnSpPr>
            <p:spPr>
              <a:xfrm>
                <a:off x="467806"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64" name="Google Shape;64;p23"/>
              <p:cNvCxnSpPr/>
              <p:nvPr/>
            </p:nvCxnSpPr>
            <p:spPr>
              <a:xfrm>
                <a:off x="8685672" y="6873248"/>
                <a:ext cx="0" cy="122115"/>
              </a:xfrm>
              <a:prstGeom prst="straightConnector1">
                <a:avLst/>
              </a:prstGeom>
              <a:noFill/>
              <a:ln w="9525" cap="flat" cmpd="sng">
                <a:solidFill>
                  <a:schemeClr val="dk1"/>
                </a:solidFill>
                <a:prstDash val="dot"/>
                <a:round/>
                <a:headEnd type="none" w="sm" len="sm"/>
                <a:tailEnd type="none" w="sm" len="sm"/>
              </a:ln>
            </p:spPr>
          </p:cxnSp>
          <p:grpSp>
            <p:nvGrpSpPr>
              <p:cNvPr id="65" name="Google Shape;65;p23"/>
              <p:cNvGrpSpPr/>
              <p:nvPr/>
            </p:nvGrpSpPr>
            <p:grpSpPr>
              <a:xfrm>
                <a:off x="5715000" y="6873248"/>
                <a:ext cx="457200" cy="122115"/>
                <a:chOff x="5715000" y="6873248"/>
                <a:chExt cx="457200" cy="122115"/>
              </a:xfrm>
            </p:grpSpPr>
            <p:cxnSp>
              <p:nvCxnSpPr>
                <p:cNvPr id="66" name="Google Shape;66;p23"/>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67" name="Google Shape;67;p23"/>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68" name="Google Shape;68;p23"/>
              <p:cNvGrpSpPr/>
              <p:nvPr/>
            </p:nvGrpSpPr>
            <p:grpSpPr>
              <a:xfrm>
                <a:off x="2971800" y="6873248"/>
                <a:ext cx="457200" cy="122115"/>
                <a:chOff x="5715000" y="6873248"/>
                <a:chExt cx="457200" cy="122115"/>
              </a:xfrm>
            </p:grpSpPr>
            <p:cxnSp>
              <p:nvCxnSpPr>
                <p:cNvPr id="69" name="Google Shape;69;p23"/>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70" name="Google Shape;70;p23"/>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grpSp>
          <p:nvGrpSpPr>
            <p:cNvPr id="71" name="Google Shape;71;p23"/>
            <p:cNvGrpSpPr/>
            <p:nvPr/>
          </p:nvGrpSpPr>
          <p:grpSpPr>
            <a:xfrm>
              <a:off x="-158720" y="1082008"/>
              <a:ext cx="122113" cy="5151249"/>
              <a:chOff x="-158720" y="1082008"/>
              <a:chExt cx="122113" cy="5151249"/>
            </a:xfrm>
          </p:grpSpPr>
          <p:cxnSp>
            <p:nvCxnSpPr>
              <p:cNvPr id="72" name="Google Shape;72;p23"/>
              <p:cNvCxnSpPr/>
              <p:nvPr/>
            </p:nvCxnSpPr>
            <p:spPr>
              <a:xfrm>
                <a:off x="-97662" y="1082008"/>
                <a:ext cx="0" cy="122115"/>
              </a:xfrm>
              <a:prstGeom prst="straightConnector1">
                <a:avLst/>
              </a:prstGeom>
              <a:noFill/>
              <a:ln w="9525" cap="flat" cmpd="sng">
                <a:solidFill>
                  <a:schemeClr val="dk1"/>
                </a:solidFill>
                <a:prstDash val="dot"/>
                <a:round/>
                <a:headEnd type="none" w="sm" len="sm"/>
                <a:tailEnd type="none" w="sm" len="sm"/>
              </a:ln>
            </p:spPr>
          </p:cxnSp>
          <p:cxnSp>
            <p:nvCxnSpPr>
              <p:cNvPr id="73" name="Google Shape;73;p23"/>
              <p:cNvCxnSpPr/>
              <p:nvPr/>
            </p:nvCxnSpPr>
            <p:spPr>
              <a:xfrm>
                <a:off x="-97662" y="1539143"/>
                <a:ext cx="0" cy="122115"/>
              </a:xfrm>
              <a:prstGeom prst="straightConnector1">
                <a:avLst/>
              </a:prstGeom>
              <a:noFill/>
              <a:ln w="9525" cap="flat" cmpd="sng">
                <a:solidFill>
                  <a:schemeClr val="dk1"/>
                </a:solidFill>
                <a:prstDash val="dot"/>
                <a:round/>
                <a:headEnd type="none" w="sm" len="sm"/>
                <a:tailEnd type="none" w="sm" len="sm"/>
              </a:ln>
            </p:spPr>
          </p:cxnSp>
          <p:cxnSp>
            <p:nvCxnSpPr>
              <p:cNvPr id="74" name="Google Shape;74;p23"/>
              <p:cNvCxnSpPr/>
              <p:nvPr/>
            </p:nvCxnSpPr>
            <p:spPr>
              <a:xfrm>
                <a:off x="-97662" y="6111142"/>
                <a:ext cx="0" cy="122115"/>
              </a:xfrm>
              <a:prstGeom prst="straightConnector1">
                <a:avLst/>
              </a:prstGeom>
              <a:noFill/>
              <a:ln w="9525" cap="flat" cmpd="sng">
                <a:solidFill>
                  <a:schemeClr val="dk1"/>
                </a:solidFill>
                <a:prstDash val="dot"/>
                <a:round/>
                <a:headEnd type="none" w="sm" len="sm"/>
                <a:tailEnd type="none" w="sm" len="sm"/>
              </a:ln>
            </p:spPr>
          </p:cxnSp>
          <p:cxnSp>
            <p:nvCxnSpPr>
              <p:cNvPr id="75" name="Google Shape;75;p23"/>
              <p:cNvCxnSpPr/>
              <p:nvPr/>
            </p:nvCxnSpPr>
            <p:spPr>
              <a:xfrm rot="10800000">
                <a:off x="-158720" y="4075647"/>
                <a:ext cx="122113" cy="0"/>
              </a:xfrm>
              <a:prstGeom prst="straightConnector1">
                <a:avLst/>
              </a:prstGeom>
              <a:noFill/>
              <a:ln w="9525" cap="flat" cmpd="sng">
                <a:solidFill>
                  <a:schemeClr val="dk1"/>
                </a:solidFill>
                <a:prstDash val="dot"/>
                <a:round/>
                <a:headEnd type="none" w="sm" len="sm"/>
                <a:tailEnd type="none" w="sm" len="sm"/>
              </a:ln>
            </p:spPr>
          </p:cxnSp>
          <p:cxnSp>
            <p:nvCxnSpPr>
              <p:cNvPr id="76" name="Google Shape;76;p23"/>
              <p:cNvCxnSpPr/>
              <p:nvPr/>
            </p:nvCxnSpPr>
            <p:spPr>
              <a:xfrm rot="10800000">
                <a:off x="-158720" y="3679446"/>
                <a:ext cx="122113" cy="0"/>
              </a:xfrm>
              <a:prstGeom prst="straightConnector1">
                <a:avLst/>
              </a:prstGeom>
              <a:noFill/>
              <a:ln w="9525" cap="flat" cmpd="sng">
                <a:solidFill>
                  <a:schemeClr val="dk1"/>
                </a:solidFill>
                <a:prstDash val="dot"/>
                <a:round/>
                <a:headEnd type="none" w="sm" len="sm"/>
                <a:tailEnd type="none" w="sm" len="sm"/>
              </a:ln>
            </p:spPr>
          </p:cxnSp>
          <p:cxnSp>
            <p:nvCxnSpPr>
              <p:cNvPr id="77" name="Google Shape;77;p23"/>
              <p:cNvCxnSpPr/>
              <p:nvPr/>
            </p:nvCxnSpPr>
            <p:spPr>
              <a:xfrm rot="10800000">
                <a:off x="-158720" y="5773880"/>
                <a:ext cx="122113" cy="0"/>
              </a:xfrm>
              <a:prstGeom prst="straightConnector1">
                <a:avLst/>
              </a:prstGeom>
              <a:noFill/>
              <a:ln w="9525" cap="flat" cmpd="sng">
                <a:solidFill>
                  <a:schemeClr val="dk1"/>
                </a:solidFill>
                <a:prstDash val="dot"/>
                <a:round/>
                <a:headEnd type="none" w="sm" len="sm"/>
                <a:tailEnd type="none" w="sm" len="sm"/>
              </a:ln>
            </p:spPr>
          </p:cxnSp>
        </p:grpSp>
        <p:grpSp>
          <p:nvGrpSpPr>
            <p:cNvPr id="78" name="Google Shape;78;p23"/>
            <p:cNvGrpSpPr/>
            <p:nvPr/>
          </p:nvGrpSpPr>
          <p:grpSpPr>
            <a:xfrm>
              <a:off x="9166659" y="1082008"/>
              <a:ext cx="122113" cy="5151249"/>
              <a:chOff x="-158720" y="1082008"/>
              <a:chExt cx="122113" cy="5151249"/>
            </a:xfrm>
          </p:grpSpPr>
          <p:cxnSp>
            <p:nvCxnSpPr>
              <p:cNvPr id="79" name="Google Shape;79;p23"/>
              <p:cNvCxnSpPr/>
              <p:nvPr/>
            </p:nvCxnSpPr>
            <p:spPr>
              <a:xfrm>
                <a:off x="-97662" y="1082008"/>
                <a:ext cx="0" cy="122115"/>
              </a:xfrm>
              <a:prstGeom prst="straightConnector1">
                <a:avLst/>
              </a:prstGeom>
              <a:noFill/>
              <a:ln w="9525" cap="flat" cmpd="sng">
                <a:solidFill>
                  <a:schemeClr val="dk1"/>
                </a:solidFill>
                <a:prstDash val="dot"/>
                <a:round/>
                <a:headEnd type="none" w="sm" len="sm"/>
                <a:tailEnd type="none" w="sm" len="sm"/>
              </a:ln>
            </p:spPr>
          </p:cxnSp>
          <p:cxnSp>
            <p:nvCxnSpPr>
              <p:cNvPr id="80" name="Google Shape;80;p23"/>
              <p:cNvCxnSpPr/>
              <p:nvPr/>
            </p:nvCxnSpPr>
            <p:spPr>
              <a:xfrm>
                <a:off x="-97662" y="1539143"/>
                <a:ext cx="0" cy="122115"/>
              </a:xfrm>
              <a:prstGeom prst="straightConnector1">
                <a:avLst/>
              </a:prstGeom>
              <a:noFill/>
              <a:ln w="9525" cap="flat" cmpd="sng">
                <a:solidFill>
                  <a:schemeClr val="dk1"/>
                </a:solidFill>
                <a:prstDash val="dot"/>
                <a:round/>
                <a:headEnd type="none" w="sm" len="sm"/>
                <a:tailEnd type="none" w="sm" len="sm"/>
              </a:ln>
            </p:spPr>
          </p:cxnSp>
          <p:cxnSp>
            <p:nvCxnSpPr>
              <p:cNvPr id="81" name="Google Shape;81;p23"/>
              <p:cNvCxnSpPr/>
              <p:nvPr/>
            </p:nvCxnSpPr>
            <p:spPr>
              <a:xfrm>
                <a:off x="-97662" y="6111142"/>
                <a:ext cx="0" cy="122115"/>
              </a:xfrm>
              <a:prstGeom prst="straightConnector1">
                <a:avLst/>
              </a:prstGeom>
              <a:noFill/>
              <a:ln w="9525" cap="flat" cmpd="sng">
                <a:solidFill>
                  <a:schemeClr val="dk1"/>
                </a:solidFill>
                <a:prstDash val="dot"/>
                <a:round/>
                <a:headEnd type="none" w="sm" len="sm"/>
                <a:tailEnd type="none" w="sm" len="sm"/>
              </a:ln>
            </p:spPr>
          </p:cxnSp>
          <p:cxnSp>
            <p:nvCxnSpPr>
              <p:cNvPr id="82" name="Google Shape;82;p23"/>
              <p:cNvCxnSpPr/>
              <p:nvPr/>
            </p:nvCxnSpPr>
            <p:spPr>
              <a:xfrm rot="10800000">
                <a:off x="-158720" y="4075647"/>
                <a:ext cx="122113" cy="0"/>
              </a:xfrm>
              <a:prstGeom prst="straightConnector1">
                <a:avLst/>
              </a:prstGeom>
              <a:noFill/>
              <a:ln w="9525" cap="flat" cmpd="sng">
                <a:solidFill>
                  <a:schemeClr val="dk1"/>
                </a:solidFill>
                <a:prstDash val="dot"/>
                <a:round/>
                <a:headEnd type="none" w="sm" len="sm"/>
                <a:tailEnd type="none" w="sm" len="sm"/>
              </a:ln>
            </p:spPr>
          </p:cxnSp>
          <p:cxnSp>
            <p:nvCxnSpPr>
              <p:cNvPr id="83" name="Google Shape;83;p23"/>
              <p:cNvCxnSpPr/>
              <p:nvPr/>
            </p:nvCxnSpPr>
            <p:spPr>
              <a:xfrm rot="10800000">
                <a:off x="-158720" y="3679446"/>
                <a:ext cx="122113" cy="0"/>
              </a:xfrm>
              <a:prstGeom prst="straightConnector1">
                <a:avLst/>
              </a:prstGeom>
              <a:noFill/>
              <a:ln w="9525" cap="flat" cmpd="sng">
                <a:solidFill>
                  <a:schemeClr val="dk1"/>
                </a:solidFill>
                <a:prstDash val="dot"/>
                <a:round/>
                <a:headEnd type="none" w="sm" len="sm"/>
                <a:tailEnd type="none" w="sm" len="sm"/>
              </a:ln>
            </p:spPr>
          </p:cxnSp>
          <p:cxnSp>
            <p:nvCxnSpPr>
              <p:cNvPr id="84" name="Google Shape;84;p23"/>
              <p:cNvCxnSpPr/>
              <p:nvPr/>
            </p:nvCxnSpPr>
            <p:spPr>
              <a:xfrm rot="10800000">
                <a:off x="-158720" y="5773880"/>
                <a:ext cx="122113" cy="0"/>
              </a:xfrm>
              <a:prstGeom prst="straightConnector1">
                <a:avLst/>
              </a:prstGeom>
              <a:noFill/>
              <a:ln w="9525" cap="flat" cmpd="sng">
                <a:solidFill>
                  <a:schemeClr val="dk1"/>
                </a:solidFill>
                <a:prstDash val="dot"/>
                <a:round/>
                <a:headEnd type="none" w="sm" len="sm"/>
                <a:tailEnd type="none" w="sm" len="sm"/>
              </a:ln>
            </p:spPr>
          </p:cxnSp>
        </p:grpSp>
      </p:grpSp>
      <p:pic>
        <p:nvPicPr>
          <p:cNvPr id="85" name="Google Shape;85;p23" descr="RGB_White-Seal_White-Mark_SC_Horizontal.png"/>
          <p:cNvPicPr preferRelativeResize="0"/>
          <p:nvPr/>
        </p:nvPicPr>
        <p:blipFill rotWithShape="1">
          <a:blip r:embed="rId6">
            <a:alphaModFix/>
          </a:blip>
          <a:srcRect/>
          <a:stretch/>
        </p:blipFill>
        <p:spPr>
          <a:xfrm>
            <a:off x="8229600" y="6356929"/>
            <a:ext cx="2286000" cy="383721"/>
          </a:xfrm>
          <a:prstGeom prst="rect">
            <a:avLst/>
          </a:prstGeom>
          <a:noFill/>
          <a:ln>
            <a:noFill/>
          </a:ln>
        </p:spPr>
      </p:pic>
      <p:sp>
        <p:nvSpPr>
          <p:cNvPr id="86" name="Google Shape;86;p23"/>
          <p:cNvSpPr txBox="1">
            <a:spLocks noGrp="1"/>
          </p:cNvSpPr>
          <p:nvPr>
            <p:ph type="sldNum" idx="12"/>
          </p:nvPr>
        </p:nvSpPr>
        <p:spPr>
          <a:xfrm>
            <a:off x="10902210" y="6360285"/>
            <a:ext cx="67921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7"/>
          <p:cNvSpPr txBox="1">
            <a:spLocks noGrp="1"/>
          </p:cNvSpPr>
          <p:nvPr>
            <p:ph type="sldNum" idx="12"/>
          </p:nvPr>
        </p:nvSpPr>
        <p:spPr>
          <a:xfrm>
            <a:off x="10972800" y="6400800"/>
            <a:ext cx="688900" cy="34783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a:t>
            </a:fld>
            <a:endParaRPr/>
          </a:p>
        </p:txBody>
      </p:sp>
      <p:sp>
        <p:nvSpPr>
          <p:cNvPr id="118" name="Google Shape;118;p27"/>
          <p:cNvSpPr txBox="1"/>
          <p:nvPr/>
        </p:nvSpPr>
        <p:spPr>
          <a:xfrm>
            <a:off x="1048329" y="912801"/>
            <a:ext cx="10464797" cy="355883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Times New Roman"/>
              <a:buNone/>
            </a:pPr>
            <a:r>
              <a:rPr lang="en-US" sz="2800" b="1" i="0" u="none" strike="noStrike" cap="none" dirty="0">
                <a:solidFill>
                  <a:schemeClr val="dk1"/>
                </a:solidFill>
                <a:latin typeface="Arial"/>
                <a:ea typeface="Arial"/>
                <a:cs typeface="Arial"/>
                <a:sym typeface="Arial"/>
              </a:rPr>
              <a:t>FRIB Nb</a:t>
            </a:r>
            <a:r>
              <a:rPr lang="en-US" sz="2800" b="1" i="0" u="none" strike="noStrike" cap="none" baseline="-25000" dirty="0">
                <a:solidFill>
                  <a:schemeClr val="dk1"/>
                </a:solidFill>
                <a:latin typeface="Arial"/>
                <a:ea typeface="Arial"/>
                <a:cs typeface="Arial"/>
                <a:sym typeface="Arial"/>
              </a:rPr>
              <a:t>3</a:t>
            </a:r>
            <a:r>
              <a:rPr lang="en-US" sz="2800" b="1" i="0" u="none" strike="noStrike" cap="none" dirty="0">
                <a:solidFill>
                  <a:schemeClr val="dk1"/>
                </a:solidFill>
                <a:latin typeface="Arial"/>
                <a:ea typeface="Arial"/>
                <a:cs typeface="Arial"/>
                <a:sym typeface="Arial"/>
              </a:rPr>
              <a:t>Sn ECR ion source magnet:</a:t>
            </a:r>
            <a:endParaRPr dirty="0"/>
          </a:p>
          <a:p>
            <a:pPr marL="0" marR="0" lvl="0" indent="0" algn="ctr" rtl="0">
              <a:lnSpc>
                <a:spcPct val="100000"/>
              </a:lnSpc>
              <a:spcBef>
                <a:spcPts val="0"/>
              </a:spcBef>
              <a:spcAft>
                <a:spcPts val="0"/>
              </a:spcAft>
              <a:buClr>
                <a:srgbClr val="000000"/>
              </a:buClr>
              <a:buSzPts val="2400"/>
              <a:buFont typeface="Times New Roman"/>
              <a:buNone/>
            </a:pPr>
            <a:r>
              <a:rPr lang="en-US" sz="2800" b="1" i="0" u="none" strike="noStrike" cap="none" dirty="0">
                <a:solidFill>
                  <a:schemeClr val="dk1"/>
                </a:solidFill>
                <a:latin typeface="Arial"/>
                <a:ea typeface="Arial"/>
                <a:cs typeface="Arial"/>
                <a:sym typeface="Arial"/>
              </a:rPr>
              <a:t>Schedule, Cost, and Progress monthly report</a:t>
            </a:r>
            <a:endParaRPr sz="16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Times New Roman"/>
              <a:buNone/>
            </a:pPr>
            <a:r>
              <a:rPr lang="en-US" sz="1600" b="1" i="0" u="none" strike="noStrike" cap="none" dirty="0">
                <a:solidFill>
                  <a:schemeClr val="dk1"/>
                </a:solidFill>
                <a:latin typeface="Arial"/>
                <a:ea typeface="Arial"/>
                <a:cs typeface="Arial"/>
                <a:sym typeface="Arial"/>
              </a:rPr>
              <a:t>Tengming Shen for the </a:t>
            </a:r>
            <a:r>
              <a:rPr lang="en-US" sz="1600" b="1" i="0" u="none" strike="noStrike" cap="none" dirty="0" err="1">
                <a:solidFill>
                  <a:schemeClr val="dk1"/>
                </a:solidFill>
                <a:latin typeface="Arial"/>
                <a:ea typeface="Arial"/>
                <a:cs typeface="Arial"/>
                <a:sym typeface="Arial"/>
              </a:rPr>
              <a:t>Supercon</a:t>
            </a:r>
            <a:r>
              <a:rPr lang="en-US" sz="1600" b="1" i="0" u="none" strike="noStrike" cap="none" dirty="0">
                <a:solidFill>
                  <a:schemeClr val="dk1"/>
                </a:solidFill>
                <a:latin typeface="Arial"/>
                <a:ea typeface="Arial"/>
                <a:cs typeface="Arial"/>
                <a:sym typeface="Arial"/>
              </a:rPr>
              <a:t> team</a:t>
            </a:r>
            <a:endParaRPr dirty="0"/>
          </a:p>
          <a:p>
            <a:pPr marL="0" marR="0" lvl="0" indent="0" algn="ctr" rtl="0">
              <a:lnSpc>
                <a:spcPct val="100000"/>
              </a:lnSpc>
              <a:spcBef>
                <a:spcPts val="0"/>
              </a:spcBef>
              <a:spcAft>
                <a:spcPts val="0"/>
              </a:spcAft>
              <a:buClr>
                <a:srgbClr val="000000"/>
              </a:buClr>
              <a:buSzPts val="2400"/>
              <a:buFont typeface="Times New Roman"/>
              <a:buNone/>
            </a:pPr>
            <a:r>
              <a:rPr lang="en-US" sz="1600" b="1" i="0" u="none" strike="noStrike" cap="none" dirty="0">
                <a:solidFill>
                  <a:schemeClr val="dk1"/>
                </a:solidFill>
                <a:latin typeface="Arial"/>
                <a:ea typeface="Arial"/>
                <a:cs typeface="Arial"/>
                <a:sym typeface="Arial"/>
              </a:rPr>
              <a:t> Lawrence Berkeley National Laboratory</a:t>
            </a:r>
            <a:endParaRPr dirty="0"/>
          </a:p>
          <a:p>
            <a:pPr marL="0" marR="0" lvl="0" indent="0" algn="ctr" rtl="0">
              <a:lnSpc>
                <a:spcPct val="100000"/>
              </a:lnSpc>
              <a:spcBef>
                <a:spcPts val="0"/>
              </a:spcBef>
              <a:spcAft>
                <a:spcPts val="0"/>
              </a:spcAft>
              <a:buClr>
                <a:srgbClr val="000000"/>
              </a:buClr>
              <a:buSzPts val="2400"/>
              <a:buFont typeface="Times New Roman"/>
              <a:buNone/>
            </a:pPr>
            <a:r>
              <a:rPr lang="en-US" sz="1600" b="1" dirty="0" smtClean="0">
                <a:solidFill>
                  <a:schemeClr val="dk1"/>
                </a:solidFill>
              </a:rPr>
              <a:t>March</a:t>
            </a:r>
            <a:r>
              <a:rPr lang="en-US" sz="1600" b="1" i="0" u="none" strike="noStrike" cap="none" dirty="0" smtClean="0">
                <a:solidFill>
                  <a:schemeClr val="dk1"/>
                </a:solidFill>
                <a:latin typeface="Arial"/>
                <a:ea typeface="Arial"/>
                <a:cs typeface="Arial"/>
                <a:sym typeface="Arial"/>
              </a:rPr>
              <a:t> </a:t>
            </a:r>
            <a:r>
              <a:rPr lang="en-US" sz="1600" b="1" i="0" u="none" strike="noStrike" cap="none" dirty="0" smtClean="0">
                <a:solidFill>
                  <a:schemeClr val="dk1"/>
                </a:solidFill>
                <a:latin typeface="Arial"/>
                <a:ea typeface="Arial"/>
                <a:cs typeface="Arial"/>
                <a:sym typeface="Arial"/>
              </a:rPr>
              <a:t>2025 report</a:t>
            </a:r>
            <a:endParaRPr dirty="0"/>
          </a:p>
          <a:p>
            <a:pPr marL="0" marR="0" lvl="0" indent="0" algn="ctr" rtl="0">
              <a:lnSpc>
                <a:spcPct val="100000"/>
              </a:lnSpc>
              <a:spcBef>
                <a:spcPts val="0"/>
              </a:spcBef>
              <a:spcAft>
                <a:spcPts val="0"/>
              </a:spcAft>
              <a:buClr>
                <a:srgbClr val="000000"/>
              </a:buClr>
              <a:buSzPts val="2400"/>
              <a:buFont typeface="Times New Roman"/>
              <a:buNone/>
            </a:pPr>
            <a:endParaRPr sz="16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Times New Roman"/>
              <a:buNone/>
            </a:pPr>
            <a:r>
              <a:rPr lang="en-US" sz="1600" b="0" i="0" u="none" strike="noStrike" cap="none" dirty="0" smtClean="0">
                <a:solidFill>
                  <a:schemeClr val="dk1"/>
                </a:solidFill>
                <a:latin typeface="Arial"/>
                <a:ea typeface="Arial"/>
                <a:cs typeface="Arial"/>
                <a:sym typeface="Arial"/>
              </a:rPr>
              <a:t>2025/03/24</a:t>
            </a:r>
            <a:endParaRPr sz="1600" b="0" i="0" u="none" strike="noStrike" cap="none" dirty="0">
              <a:solidFill>
                <a:schemeClr val="dk1"/>
              </a:solidFill>
              <a:latin typeface="Arial"/>
              <a:ea typeface="Arial"/>
              <a:cs typeface="Arial"/>
              <a:sym typeface="Arial"/>
            </a:endParaRPr>
          </a:p>
        </p:txBody>
      </p:sp>
      <p:pic>
        <p:nvPicPr>
          <p:cNvPr id="119" name="Google Shape;119;p27" descr="Lawrence Berkeley National Laboratory (LBNL) | Federal Labs"/>
          <p:cNvPicPr preferRelativeResize="0"/>
          <p:nvPr/>
        </p:nvPicPr>
        <p:blipFill rotWithShape="1">
          <a:blip r:embed="rId3">
            <a:alphaModFix/>
          </a:blip>
          <a:srcRect/>
          <a:stretch/>
        </p:blipFill>
        <p:spPr>
          <a:xfrm>
            <a:off x="3590844" y="5297078"/>
            <a:ext cx="981996" cy="836515"/>
          </a:xfrm>
          <a:prstGeom prst="rect">
            <a:avLst/>
          </a:prstGeom>
          <a:noFill/>
          <a:ln>
            <a:noFill/>
          </a:ln>
        </p:spPr>
      </p:pic>
      <p:pic>
        <p:nvPicPr>
          <p:cNvPr id="120" name="Google Shape;120;p27"/>
          <p:cNvPicPr preferRelativeResize="0"/>
          <p:nvPr/>
        </p:nvPicPr>
        <p:blipFill rotWithShape="1">
          <a:blip r:embed="rId4">
            <a:alphaModFix/>
          </a:blip>
          <a:srcRect/>
          <a:stretch/>
        </p:blipFill>
        <p:spPr>
          <a:xfrm>
            <a:off x="5230821" y="5164710"/>
            <a:ext cx="861602" cy="1014248"/>
          </a:xfrm>
          <a:prstGeom prst="rect">
            <a:avLst/>
          </a:prstGeom>
          <a:noFill/>
          <a:ln>
            <a:noFill/>
          </a:ln>
        </p:spPr>
      </p:pic>
      <p:pic>
        <p:nvPicPr>
          <p:cNvPr id="121" name="Google Shape;121;p27"/>
          <p:cNvPicPr preferRelativeResize="0"/>
          <p:nvPr/>
        </p:nvPicPr>
        <p:blipFill rotWithShape="1">
          <a:blip r:embed="rId5">
            <a:alphaModFix/>
          </a:blip>
          <a:srcRect/>
          <a:stretch/>
        </p:blipFill>
        <p:spPr>
          <a:xfrm>
            <a:off x="6265747" y="5297078"/>
            <a:ext cx="2690867" cy="892344"/>
          </a:xfrm>
          <a:prstGeom prst="rect">
            <a:avLst/>
          </a:prstGeom>
          <a:noFill/>
          <a:ln>
            <a:noFill/>
          </a:ln>
        </p:spPr>
      </p:pic>
      <p:sp>
        <p:nvSpPr>
          <p:cNvPr id="122" name="Google Shape;122;p27"/>
          <p:cNvSpPr txBox="1"/>
          <p:nvPr/>
        </p:nvSpPr>
        <p:spPr>
          <a:xfrm>
            <a:off x="1350910" y="3295208"/>
            <a:ext cx="9966340" cy="766153"/>
          </a:xfrm>
          <a:prstGeom prst="rect">
            <a:avLst/>
          </a:prstGeom>
          <a:noFill/>
          <a:ln>
            <a:noFill/>
          </a:ln>
        </p:spPr>
        <p:txBody>
          <a:bodyPr spcFirstLastPara="1" wrap="square" lIns="91425" tIns="45700" rIns="91425" bIns="45700" anchor="t" anchorCtr="0">
            <a:normAutofit fontScale="85000" lnSpcReduction="10000"/>
          </a:bodyPr>
          <a:lstStyle/>
          <a:p>
            <a:pPr marL="457200" lvl="0" indent="-381000">
              <a:spcBef>
                <a:spcPts val="480"/>
              </a:spcBef>
              <a:buClr>
                <a:schemeClr val="dk1"/>
              </a:buClr>
              <a:buSzPct val="156862"/>
              <a:buFont typeface="Arial"/>
              <a:buChar char="•"/>
            </a:pPr>
            <a:r>
              <a:rPr lang="en-US" sz="1800" b="0" i="0" u="none" strike="noStrike" cap="none" dirty="0">
                <a:solidFill>
                  <a:schemeClr val="dk1"/>
                </a:solidFill>
                <a:latin typeface="Calibri"/>
                <a:ea typeface="Calibri"/>
                <a:cs typeface="Calibri"/>
                <a:sym typeface="Calibri"/>
              </a:rPr>
              <a:t>FRIB: </a:t>
            </a:r>
            <a:r>
              <a:rPr lang="en-US" sz="1800" b="0" i="0" u="none" strike="noStrike" cap="none" dirty="0" err="1">
                <a:solidFill>
                  <a:schemeClr val="dk1"/>
                </a:solidFill>
                <a:latin typeface="Calibri"/>
                <a:ea typeface="Calibri"/>
                <a:cs typeface="Calibri"/>
                <a:sym typeface="Calibri"/>
              </a:rPr>
              <a:t>Yoonhyuck</a:t>
            </a:r>
            <a:r>
              <a:rPr lang="en-US" sz="1800" b="0" i="0" u="none" strike="noStrike" cap="none" dirty="0">
                <a:solidFill>
                  <a:schemeClr val="dk1"/>
                </a:solidFill>
                <a:latin typeface="Calibri"/>
                <a:ea typeface="Calibri"/>
                <a:cs typeface="Calibri"/>
                <a:sym typeface="Calibri"/>
              </a:rPr>
              <a:t> Choi, </a:t>
            </a:r>
            <a:r>
              <a:rPr lang="en-US" sz="1800" b="0" i="0" u="none" strike="noStrike" cap="none" dirty="0" err="1">
                <a:solidFill>
                  <a:schemeClr val="dk1"/>
                </a:solidFill>
                <a:latin typeface="Calibri"/>
                <a:ea typeface="Calibri"/>
                <a:cs typeface="Calibri"/>
                <a:sym typeface="Calibri"/>
              </a:rPr>
              <a:t>Junwei</a:t>
            </a:r>
            <a:r>
              <a:rPr lang="en-US" sz="1800" b="0" i="0" u="none" strike="noStrike" cap="none" dirty="0">
                <a:solidFill>
                  <a:schemeClr val="dk1"/>
                </a:solidFill>
                <a:latin typeface="Calibri"/>
                <a:ea typeface="Calibri"/>
                <a:cs typeface="Calibri"/>
                <a:sym typeface="Calibri"/>
              </a:rPr>
              <a:t> Guo, </a:t>
            </a:r>
            <a:r>
              <a:rPr lang="en-US" sz="1800" b="0" i="0" u="none" strike="noStrike" cap="none" dirty="0" err="1">
                <a:solidFill>
                  <a:schemeClr val="dk1"/>
                </a:solidFill>
                <a:latin typeface="Calibri"/>
                <a:ea typeface="Calibri"/>
                <a:cs typeface="Calibri"/>
                <a:sym typeface="Calibri"/>
              </a:rPr>
              <a:t>Xiaoji</a:t>
            </a:r>
            <a:r>
              <a:rPr lang="en-US" sz="1800" b="0" i="0" u="none" strike="noStrike" cap="none" dirty="0">
                <a:solidFill>
                  <a:schemeClr val="dk1"/>
                </a:solidFill>
                <a:latin typeface="Calibri"/>
                <a:ea typeface="Calibri"/>
                <a:cs typeface="Calibri"/>
                <a:sym typeface="Calibri"/>
              </a:rPr>
              <a:t> Du, </a:t>
            </a:r>
            <a:r>
              <a:rPr lang="en-US" sz="1800" b="0" i="0" u="none" strike="noStrike" cap="none" dirty="0" err="1">
                <a:solidFill>
                  <a:schemeClr val="dk1"/>
                </a:solidFill>
                <a:latin typeface="Calibri"/>
                <a:ea typeface="Calibri"/>
                <a:cs typeface="Calibri"/>
                <a:sym typeface="Calibri"/>
              </a:rPr>
              <a:t>Dalu</a:t>
            </a:r>
            <a:r>
              <a:rPr lang="en-US" sz="1800" b="0" i="0" u="none" strike="noStrike" cap="none" dirty="0">
                <a:solidFill>
                  <a:schemeClr val="dk1"/>
                </a:solidFill>
                <a:latin typeface="Calibri"/>
                <a:ea typeface="Calibri"/>
                <a:cs typeface="Calibri"/>
                <a:sym typeface="Calibri"/>
              </a:rPr>
              <a:t> Zhang, Ting Xu, </a:t>
            </a:r>
            <a:r>
              <a:rPr lang="en-US" sz="1800" dirty="0">
                <a:solidFill>
                  <a:schemeClr val="dk1"/>
                </a:solidFill>
                <a:latin typeface="Calibri"/>
                <a:ea typeface="Calibri"/>
                <a:cs typeface="Calibri"/>
                <a:sym typeface="Calibri"/>
              </a:rPr>
              <a:t>Guillaume </a:t>
            </a:r>
            <a:r>
              <a:rPr lang="en-US" sz="1800" dirty="0" err="1">
                <a:solidFill>
                  <a:schemeClr val="dk1"/>
                </a:solidFill>
                <a:latin typeface="Calibri"/>
                <a:ea typeface="Calibri"/>
                <a:cs typeface="Calibri"/>
                <a:sym typeface="Calibri"/>
              </a:rPr>
              <a:t>Machicoane</a:t>
            </a:r>
            <a:r>
              <a:rPr lang="en-US" sz="1800"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Tomofumi</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Maruta</a:t>
            </a:r>
            <a:r>
              <a:rPr lang="en-US" sz="1800"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Jie</a:t>
            </a:r>
            <a:r>
              <a:rPr lang="en-US" sz="1800" b="0" i="0" u="none" strike="noStrike" cap="none" dirty="0">
                <a:solidFill>
                  <a:schemeClr val="dk1"/>
                </a:solidFill>
                <a:latin typeface="Calibri"/>
                <a:ea typeface="Calibri"/>
                <a:cs typeface="Calibri"/>
                <a:sym typeface="Calibri"/>
              </a:rPr>
              <a:t> Wei</a:t>
            </a:r>
            <a:endParaRPr dirty="0"/>
          </a:p>
          <a:p>
            <a:pPr marL="457200" marR="0" lvl="0" indent="-381000" algn="l" rtl="0">
              <a:lnSpc>
                <a:spcPct val="100000"/>
              </a:lnSpc>
              <a:spcBef>
                <a:spcPts val="480"/>
              </a:spcBef>
              <a:spcAft>
                <a:spcPts val="0"/>
              </a:spcAft>
              <a:buClr>
                <a:schemeClr val="dk1"/>
              </a:buClr>
              <a:buSzPct val="156862"/>
              <a:buFont typeface="Arial"/>
              <a:buChar char="•"/>
            </a:pPr>
            <a:r>
              <a:rPr lang="en-US" sz="1800" b="0" i="0" u="none" strike="noStrike" cap="none" dirty="0">
                <a:solidFill>
                  <a:schemeClr val="dk1"/>
                </a:solidFill>
                <a:latin typeface="Calibri"/>
                <a:ea typeface="Calibri"/>
                <a:cs typeface="Calibri"/>
                <a:sym typeface="Calibri"/>
              </a:rPr>
              <a:t>LBNL: Tengming Shen, Ye Yang, Philip Mallon, Ray </a:t>
            </a:r>
            <a:r>
              <a:rPr lang="en-US" sz="1800" b="0" i="0" u="none" strike="noStrike" cap="none" dirty="0" err="1">
                <a:solidFill>
                  <a:schemeClr val="dk1"/>
                </a:solidFill>
                <a:latin typeface="Calibri"/>
                <a:ea typeface="Calibri"/>
                <a:cs typeface="Calibri"/>
                <a:sym typeface="Calibri"/>
              </a:rPr>
              <a:t>Hafalia</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Lianrong</a:t>
            </a:r>
            <a:r>
              <a:rPr lang="en-US" sz="1800" b="0" i="0" u="none" strike="noStrike" cap="none" dirty="0">
                <a:solidFill>
                  <a:schemeClr val="dk1"/>
                </a:solidFill>
                <a:latin typeface="Calibri"/>
                <a:ea typeface="Calibri"/>
                <a:cs typeface="Calibri"/>
                <a:sym typeface="Calibri"/>
              </a:rPr>
              <a:t> Xi, Mariusz </a:t>
            </a:r>
            <a:r>
              <a:rPr lang="en-US" sz="1800" b="0" i="0" u="none" strike="noStrike" cap="none" dirty="0" err="1">
                <a:solidFill>
                  <a:schemeClr val="dk1"/>
                </a:solidFill>
                <a:latin typeface="Calibri"/>
                <a:ea typeface="Calibri"/>
                <a:cs typeface="Calibri"/>
                <a:sym typeface="Calibri"/>
              </a:rPr>
              <a:t>Juchno</a:t>
            </a:r>
            <a:r>
              <a:rPr lang="en-US" sz="1800" b="0" i="0" u="none" strike="noStrike" cap="none" dirty="0">
                <a:solidFill>
                  <a:schemeClr val="dk1"/>
                </a:solidFill>
                <a:latin typeface="Calibri"/>
                <a:ea typeface="Calibri"/>
                <a:cs typeface="Calibri"/>
                <a:sym typeface="Calibri"/>
              </a:rPr>
              <a:t>, Paolo </a:t>
            </a:r>
            <a:r>
              <a:rPr lang="en-US" sz="1800" b="0" i="0" u="none" strike="noStrike" cap="none" dirty="0" err="1">
                <a:solidFill>
                  <a:schemeClr val="dk1"/>
                </a:solidFill>
                <a:latin typeface="Calibri"/>
                <a:ea typeface="Calibri"/>
                <a:cs typeface="Calibri"/>
                <a:sym typeface="Calibri"/>
              </a:rPr>
              <a:t>Ferracin</a:t>
            </a:r>
            <a:r>
              <a:rPr lang="en-US" sz="1800" b="0" i="0" u="none" strike="noStrike" cap="none" dirty="0">
                <a:solidFill>
                  <a:schemeClr val="dk1"/>
                </a:solidFill>
                <a:latin typeface="Calibri"/>
                <a:ea typeface="Calibri"/>
                <a:cs typeface="Calibri"/>
                <a:sym typeface="Calibri"/>
              </a:rPr>
              <a:t>, Soren </a:t>
            </a:r>
            <a:r>
              <a:rPr lang="en-US" sz="1800" b="0" i="0" u="none" strike="noStrike" cap="none" dirty="0" err="1">
                <a:solidFill>
                  <a:schemeClr val="dk1"/>
                </a:solidFill>
                <a:latin typeface="Calibri"/>
                <a:ea typeface="Calibri"/>
                <a:cs typeface="Calibri"/>
                <a:sym typeface="Calibri"/>
              </a:rPr>
              <a:t>Prestemon</a:t>
            </a:r>
            <a:endParaRPr dirty="0"/>
          </a:p>
        </p:txBody>
      </p:sp>
      <p:sp>
        <p:nvSpPr>
          <p:cNvPr id="123" name="Google Shape;123;p27"/>
          <p:cNvSpPr txBox="1"/>
          <p:nvPr/>
        </p:nvSpPr>
        <p:spPr>
          <a:xfrm>
            <a:off x="1918626" y="4242433"/>
            <a:ext cx="9054174" cy="922278"/>
          </a:xfrm>
          <a:prstGeom prst="rect">
            <a:avLst/>
          </a:prstGeom>
          <a:noFill/>
          <a:ln>
            <a:noFill/>
          </a:ln>
        </p:spPr>
        <p:txBody>
          <a:bodyPr spcFirstLastPara="1" wrap="square" lIns="91425" tIns="45700" rIns="91425" bIns="45700" anchor="t" anchorCtr="0">
            <a:normAutofit/>
          </a:bodyPr>
          <a:lstStyle/>
          <a:p>
            <a:pPr marL="76200" marR="0" lvl="0" indent="0" algn="l" rtl="0">
              <a:lnSpc>
                <a:spcPct val="100000"/>
              </a:lnSpc>
              <a:spcBef>
                <a:spcPts val="480"/>
              </a:spcBef>
              <a:spcAft>
                <a:spcPts val="0"/>
              </a:spcAft>
              <a:buClr>
                <a:schemeClr val="dk1"/>
              </a:buClr>
              <a:buSzPct val="200000"/>
              <a:buFont typeface="Arial"/>
              <a:buNone/>
            </a:pPr>
            <a:r>
              <a:rPr lang="en-US" sz="1200" b="0" i="0" u="none" strike="noStrike" cap="none" dirty="0">
                <a:solidFill>
                  <a:srgbClr val="0000FF"/>
                </a:solidFill>
                <a:latin typeface="Calibri"/>
                <a:ea typeface="Calibri"/>
                <a:cs typeface="Calibri"/>
                <a:sym typeface="Calibri"/>
              </a:rPr>
              <a:t>The </a:t>
            </a:r>
            <a:r>
              <a:rPr lang="en-US" sz="1200" b="0" i="0" u="none" strike="noStrike" cap="none" dirty="0" err="1">
                <a:solidFill>
                  <a:srgbClr val="0000FF"/>
                </a:solidFill>
                <a:latin typeface="Calibri"/>
                <a:ea typeface="Calibri"/>
                <a:cs typeface="Calibri"/>
                <a:sym typeface="Calibri"/>
              </a:rPr>
              <a:t>Indico</a:t>
            </a:r>
            <a:r>
              <a:rPr lang="en-US" sz="1200" b="0" i="0" u="none" strike="noStrike" cap="none" dirty="0">
                <a:solidFill>
                  <a:srgbClr val="0000FF"/>
                </a:solidFill>
                <a:latin typeface="Calibri"/>
                <a:ea typeface="Calibri"/>
                <a:cs typeface="Calibri"/>
                <a:sym typeface="Calibri"/>
              </a:rPr>
              <a:t> site where the meeting slides can be downloaded: https</a:t>
            </a:r>
            <a:r>
              <a:rPr lang="en-US" sz="1200" b="0" i="0" u="none" strike="noStrike" cap="none">
                <a:solidFill>
                  <a:srgbClr val="0000FF"/>
                </a:solidFill>
                <a:latin typeface="Calibri"/>
                <a:ea typeface="Calibri"/>
                <a:cs typeface="Calibri"/>
                <a:sym typeface="Calibri"/>
              </a:rPr>
              <a:t>://</a:t>
            </a:r>
            <a:r>
              <a:rPr lang="en-US" sz="1200" b="0" i="0" u="none" strike="noStrike" cap="none" smtClean="0">
                <a:solidFill>
                  <a:srgbClr val="0000FF"/>
                </a:solidFill>
                <a:latin typeface="Calibri"/>
                <a:ea typeface="Calibri"/>
                <a:cs typeface="Calibri"/>
                <a:sym typeface="Calibri"/>
              </a:rPr>
              <a:t>conferences.lbl.gov/event/2102/</a:t>
            </a:r>
            <a:endParaRPr dirty="0"/>
          </a:p>
          <a:p>
            <a:pPr marL="76200" marR="0" lvl="0" indent="0" algn="l" rtl="0">
              <a:lnSpc>
                <a:spcPct val="100000"/>
              </a:lnSpc>
              <a:spcBef>
                <a:spcPts val="480"/>
              </a:spcBef>
              <a:spcAft>
                <a:spcPts val="0"/>
              </a:spcAft>
              <a:buClr>
                <a:schemeClr val="dk1"/>
              </a:buClr>
              <a:buSzPct val="200000"/>
              <a:buFont typeface="Arial"/>
              <a:buNone/>
            </a:pPr>
            <a:r>
              <a:rPr lang="en-US" sz="1200" b="0" i="0" u="none" strike="noStrike" cap="none" dirty="0">
                <a:solidFill>
                  <a:srgbClr val="0000FF"/>
                </a:solidFill>
                <a:latin typeface="Calibri"/>
                <a:ea typeface="Calibri"/>
                <a:cs typeface="Calibri"/>
                <a:sym typeface="Calibri"/>
              </a:rPr>
              <a:t>Access key: FRIB</a:t>
            </a:r>
            <a:endParaRPr dirty="0"/>
          </a:p>
          <a:p>
            <a:pPr marL="76200" marR="0" lvl="0" indent="0" algn="l" rtl="0">
              <a:lnSpc>
                <a:spcPct val="100000"/>
              </a:lnSpc>
              <a:spcBef>
                <a:spcPts val="480"/>
              </a:spcBef>
              <a:spcAft>
                <a:spcPts val="0"/>
              </a:spcAft>
              <a:buClr>
                <a:schemeClr val="dk1"/>
              </a:buClr>
              <a:buSzPct val="200000"/>
              <a:buFont typeface="Arial"/>
              <a:buNone/>
            </a:pPr>
            <a:r>
              <a:rPr lang="en-US" sz="1200" b="0" i="0" u="none" strike="noStrike" cap="none" dirty="0">
                <a:solidFill>
                  <a:srgbClr val="0000FF"/>
                </a:solidFill>
                <a:latin typeface="Calibri"/>
                <a:ea typeface="Calibri"/>
                <a:cs typeface="Calibri"/>
                <a:sym typeface="Calibri"/>
              </a:rPr>
              <a:t>Past meetings slides are available at https://conferences.lbl.gov/category/109/</a:t>
            </a:r>
            <a:endParaRPr dirty="0"/>
          </a:p>
          <a:p>
            <a:pPr marL="76200" marR="0" lvl="0" indent="0" algn="l" rtl="0">
              <a:lnSpc>
                <a:spcPct val="100000"/>
              </a:lnSpc>
              <a:spcBef>
                <a:spcPts val="480"/>
              </a:spcBef>
              <a:spcAft>
                <a:spcPts val="0"/>
              </a:spcAft>
              <a:buClr>
                <a:schemeClr val="dk1"/>
              </a:buClr>
              <a:buSzPct val="200000"/>
              <a:buFont typeface="Arial"/>
              <a:buNone/>
            </a:pPr>
            <a:endParaRPr sz="1200" b="0" i="0" u="none" strike="noStrike" cap="none" dirty="0">
              <a:solidFill>
                <a:srgbClr val="0000FF"/>
              </a:solidFill>
              <a:latin typeface="Calibri"/>
              <a:ea typeface="Calibri"/>
              <a:cs typeface="Calibri"/>
              <a:sym typeface="Calibri"/>
            </a:endParaRPr>
          </a:p>
          <a:p>
            <a:pPr marL="76200" marR="0" lvl="0" indent="0" algn="l" rtl="0">
              <a:lnSpc>
                <a:spcPct val="100000"/>
              </a:lnSpc>
              <a:spcBef>
                <a:spcPts val="480"/>
              </a:spcBef>
              <a:spcAft>
                <a:spcPts val="0"/>
              </a:spcAft>
              <a:buClr>
                <a:schemeClr val="dk1"/>
              </a:buClr>
              <a:buSzPct val="200000"/>
              <a:buFont typeface="Arial"/>
              <a:buNone/>
            </a:pPr>
            <a:endParaRPr sz="1200" b="0" i="0" u="none" strike="noStrike" cap="none" dirty="0">
              <a:solidFill>
                <a:srgbClr val="0000FF"/>
              </a:solidFill>
              <a:latin typeface="Calibri"/>
              <a:ea typeface="Calibri"/>
              <a:cs typeface="Calibri"/>
              <a:sym typeface="Calibri"/>
            </a:endParaRPr>
          </a:p>
        </p:txBody>
      </p:sp>
    </p:spTree>
    <p:extLst>
      <p:ext uri="{BB962C8B-B14F-4D97-AF65-F5344CB8AC3E}">
        <p14:creationId xmlns:p14="http://schemas.microsoft.com/office/powerpoint/2010/main" val="157052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Strain distribution in the shell</a:t>
            </a:r>
          </a:p>
        </p:txBody>
      </p:sp>
      <p:sp>
        <p:nvSpPr>
          <p:cNvPr id="3" name="Slide Number Placeholder 2"/>
          <p:cNvSpPr>
            <a:spLocks noGrp="1"/>
          </p:cNvSpPr>
          <p:nvPr>
            <p:ph type="sldNum" sz="quarter" idx="12"/>
          </p:nvPr>
        </p:nvSpPr>
        <p:spPr/>
        <p:txBody>
          <a:bodyPr/>
          <a:lstStyle/>
          <a:p>
            <a:fld id="{E99BABBE-8C37-4EA0-B4C8-2876D6EC6807}" type="slidenum">
              <a:rPr lang="en-US" smtClean="0"/>
              <a:pPr/>
              <a:t>10</a:t>
            </a:fld>
            <a:endParaRPr lang="en-US" dirty="0"/>
          </a:p>
        </p:txBody>
      </p:sp>
      <p:pic>
        <p:nvPicPr>
          <p:cNvPr id="4" name="Picture 3">
            <a:extLst>
              <a:ext uri="{FF2B5EF4-FFF2-40B4-BE49-F238E27FC236}">
                <a16:creationId xmlns:a16="http://schemas.microsoft.com/office/drawing/2014/main" xmlns="" id="{F6768D6D-CFFE-46A5-9664-0D63564EE8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618" y="1184319"/>
            <a:ext cx="5194414" cy="3906663"/>
          </a:xfrm>
          <a:prstGeom prst="rect">
            <a:avLst/>
          </a:prstGeom>
        </p:spPr>
      </p:pic>
      <p:sp>
        <p:nvSpPr>
          <p:cNvPr id="5" name="Freeform: Shape 4">
            <a:extLst>
              <a:ext uri="{FF2B5EF4-FFF2-40B4-BE49-F238E27FC236}">
                <a16:creationId xmlns:a16="http://schemas.microsoft.com/office/drawing/2014/main" xmlns="" id="{7CF241B3-51F0-4180-BCEE-C14B524E1990}"/>
              </a:ext>
            </a:extLst>
          </p:cNvPr>
          <p:cNvSpPr/>
          <p:nvPr/>
        </p:nvSpPr>
        <p:spPr>
          <a:xfrm>
            <a:off x="3814119" y="1902941"/>
            <a:ext cx="469726" cy="2238680"/>
          </a:xfrm>
          <a:custGeom>
            <a:avLst/>
            <a:gdLst>
              <a:gd name="connsiteX0" fmla="*/ 0 w 469726"/>
              <a:gd name="connsiteY0" fmla="*/ 0 h 2238680"/>
              <a:gd name="connsiteX1" fmla="*/ 164757 w 469726"/>
              <a:gd name="connsiteY1" fmla="*/ 115329 h 2238680"/>
              <a:gd name="connsiteX2" fmla="*/ 271849 w 469726"/>
              <a:gd name="connsiteY2" fmla="*/ 280086 h 2238680"/>
              <a:gd name="connsiteX3" fmla="*/ 362465 w 469726"/>
              <a:gd name="connsiteY3" fmla="*/ 560173 h 2238680"/>
              <a:gd name="connsiteX4" fmla="*/ 436605 w 469726"/>
              <a:gd name="connsiteY4" fmla="*/ 897924 h 2238680"/>
              <a:gd name="connsiteX5" fmla="*/ 469557 w 469726"/>
              <a:gd name="connsiteY5" fmla="*/ 1186248 h 2238680"/>
              <a:gd name="connsiteX6" fmla="*/ 444843 w 469726"/>
              <a:gd name="connsiteY6" fmla="*/ 1466335 h 2238680"/>
              <a:gd name="connsiteX7" fmla="*/ 354227 w 469726"/>
              <a:gd name="connsiteY7" fmla="*/ 1935891 h 2238680"/>
              <a:gd name="connsiteX8" fmla="*/ 164757 w 469726"/>
              <a:gd name="connsiteY8" fmla="*/ 2199502 h 2238680"/>
              <a:gd name="connsiteX9" fmla="*/ 90616 w 469726"/>
              <a:gd name="connsiteY9" fmla="*/ 2232454 h 223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726" h="2238680">
                <a:moveTo>
                  <a:pt x="0" y="0"/>
                </a:moveTo>
                <a:cubicBezTo>
                  <a:pt x="59724" y="34324"/>
                  <a:pt x="119449" y="68648"/>
                  <a:pt x="164757" y="115329"/>
                </a:cubicBezTo>
                <a:cubicBezTo>
                  <a:pt x="210065" y="162010"/>
                  <a:pt x="238898" y="205945"/>
                  <a:pt x="271849" y="280086"/>
                </a:cubicBezTo>
                <a:cubicBezTo>
                  <a:pt x="304800" y="354227"/>
                  <a:pt x="335006" y="457200"/>
                  <a:pt x="362465" y="560173"/>
                </a:cubicBezTo>
                <a:cubicBezTo>
                  <a:pt x="389924" y="663146"/>
                  <a:pt x="418756" y="793578"/>
                  <a:pt x="436605" y="897924"/>
                </a:cubicBezTo>
                <a:cubicBezTo>
                  <a:pt x="454454" y="1002270"/>
                  <a:pt x="468184" y="1091513"/>
                  <a:pt x="469557" y="1186248"/>
                </a:cubicBezTo>
                <a:cubicBezTo>
                  <a:pt x="470930" y="1280983"/>
                  <a:pt x="464065" y="1341395"/>
                  <a:pt x="444843" y="1466335"/>
                </a:cubicBezTo>
                <a:cubicBezTo>
                  <a:pt x="425621" y="1591276"/>
                  <a:pt x="400908" y="1813697"/>
                  <a:pt x="354227" y="1935891"/>
                </a:cubicBezTo>
                <a:cubicBezTo>
                  <a:pt x="307546" y="2058085"/>
                  <a:pt x="208692" y="2150075"/>
                  <a:pt x="164757" y="2199502"/>
                </a:cubicBezTo>
                <a:cubicBezTo>
                  <a:pt x="120822" y="2248929"/>
                  <a:pt x="105719" y="2240691"/>
                  <a:pt x="90616" y="2232454"/>
                </a:cubicBezTo>
              </a:path>
            </a:pathLst>
          </a:custGeom>
          <a:ln w="381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xmlns="" id="{D42003DE-9A83-4D47-9A52-B4B703202A0E}"/>
              </a:ext>
            </a:extLst>
          </p:cNvPr>
          <p:cNvSpPr txBox="1"/>
          <p:nvPr/>
        </p:nvSpPr>
        <p:spPr>
          <a:xfrm>
            <a:off x="3431129" y="1539796"/>
            <a:ext cx="765979" cy="369332"/>
          </a:xfrm>
          <a:prstGeom prst="rect">
            <a:avLst/>
          </a:prstGeom>
          <a:noFill/>
        </p:spPr>
        <p:txBody>
          <a:bodyPr wrap="none" rtlCol="0">
            <a:spAutoFit/>
          </a:bodyPr>
          <a:lstStyle/>
          <a:p>
            <a:r>
              <a:rPr lang="en-US" dirty="0"/>
              <a:t>PATH</a:t>
            </a:r>
          </a:p>
        </p:txBody>
      </p:sp>
      <p:pic>
        <p:nvPicPr>
          <p:cNvPr id="7" name="Picture 6">
            <a:extLst>
              <a:ext uri="{FF2B5EF4-FFF2-40B4-BE49-F238E27FC236}">
                <a16:creationId xmlns:a16="http://schemas.microsoft.com/office/drawing/2014/main" xmlns="" id="{9025BB26-D46F-4C1C-8294-EF7C2E87A1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1022" y="1118417"/>
            <a:ext cx="5600364" cy="5600364"/>
          </a:xfrm>
          <a:prstGeom prst="rect">
            <a:avLst/>
          </a:prstGeom>
        </p:spPr>
      </p:pic>
      <p:sp>
        <p:nvSpPr>
          <p:cNvPr id="8" name="Rectangle 7">
            <a:extLst>
              <a:ext uri="{FF2B5EF4-FFF2-40B4-BE49-F238E27FC236}">
                <a16:creationId xmlns:a16="http://schemas.microsoft.com/office/drawing/2014/main" xmlns="" id="{4D342CB4-A7D4-4CFC-B5E1-C4123CDDBD70}"/>
              </a:ext>
            </a:extLst>
          </p:cNvPr>
          <p:cNvSpPr/>
          <p:nvPr/>
        </p:nvSpPr>
        <p:spPr>
          <a:xfrm>
            <a:off x="8163697" y="1133657"/>
            <a:ext cx="225924" cy="5183529"/>
          </a:xfrm>
          <a:prstGeom prst="rect">
            <a:avLst/>
          </a:prstGeom>
          <a:solidFill>
            <a:schemeClr val="accent2">
              <a:lumMod val="20000"/>
              <a:lumOff val="80000"/>
              <a:alpha val="2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F407D2E0-D536-4F08-B8C6-6AE04820473B}"/>
              </a:ext>
            </a:extLst>
          </p:cNvPr>
          <p:cNvSpPr/>
          <p:nvPr/>
        </p:nvSpPr>
        <p:spPr>
          <a:xfrm>
            <a:off x="10130653" y="1118417"/>
            <a:ext cx="225924" cy="5183529"/>
          </a:xfrm>
          <a:prstGeom prst="rect">
            <a:avLst/>
          </a:prstGeom>
          <a:solidFill>
            <a:schemeClr val="accent2">
              <a:lumMod val="20000"/>
              <a:lumOff val="80000"/>
              <a:alpha val="2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73120328-E636-49B1-B1C6-9E4D1BD83ADD}"/>
              </a:ext>
            </a:extLst>
          </p:cNvPr>
          <p:cNvSpPr txBox="1"/>
          <p:nvPr/>
        </p:nvSpPr>
        <p:spPr>
          <a:xfrm>
            <a:off x="7842035" y="735750"/>
            <a:ext cx="902811" cy="369332"/>
          </a:xfrm>
          <a:prstGeom prst="rect">
            <a:avLst/>
          </a:prstGeom>
          <a:noFill/>
        </p:spPr>
        <p:txBody>
          <a:bodyPr wrap="none" rtlCol="0">
            <a:spAutoFit/>
          </a:bodyPr>
          <a:lstStyle/>
          <a:p>
            <a:r>
              <a:rPr lang="en-US" dirty="0"/>
              <a:t>-40deg</a:t>
            </a:r>
          </a:p>
        </p:txBody>
      </p:sp>
      <p:sp>
        <p:nvSpPr>
          <p:cNvPr id="11" name="TextBox 10">
            <a:extLst>
              <a:ext uri="{FF2B5EF4-FFF2-40B4-BE49-F238E27FC236}">
                <a16:creationId xmlns:a16="http://schemas.microsoft.com/office/drawing/2014/main" xmlns="" id="{DFD6393E-B737-4F00-A27F-4E4EB6370A83}"/>
              </a:ext>
            </a:extLst>
          </p:cNvPr>
          <p:cNvSpPr txBox="1"/>
          <p:nvPr/>
        </p:nvSpPr>
        <p:spPr>
          <a:xfrm>
            <a:off x="9783414" y="749085"/>
            <a:ext cx="825867" cy="369332"/>
          </a:xfrm>
          <a:prstGeom prst="rect">
            <a:avLst/>
          </a:prstGeom>
          <a:noFill/>
        </p:spPr>
        <p:txBody>
          <a:bodyPr wrap="none" rtlCol="0">
            <a:spAutoFit/>
          </a:bodyPr>
          <a:lstStyle/>
          <a:p>
            <a:r>
              <a:rPr lang="en-US" dirty="0"/>
              <a:t>40deg</a:t>
            </a:r>
          </a:p>
        </p:txBody>
      </p:sp>
      <p:sp>
        <p:nvSpPr>
          <p:cNvPr id="12" name="TextBox 11">
            <a:extLst>
              <a:ext uri="{FF2B5EF4-FFF2-40B4-BE49-F238E27FC236}">
                <a16:creationId xmlns:a16="http://schemas.microsoft.com/office/drawing/2014/main" xmlns="" id="{A7E965D5-1CCB-4D52-BC2D-BAB18B72C48F}"/>
              </a:ext>
            </a:extLst>
          </p:cNvPr>
          <p:cNvSpPr txBox="1"/>
          <p:nvPr/>
        </p:nvSpPr>
        <p:spPr>
          <a:xfrm>
            <a:off x="468803" y="5339132"/>
            <a:ext cx="5404043" cy="646331"/>
          </a:xfrm>
          <a:prstGeom prst="rect">
            <a:avLst/>
          </a:prstGeom>
          <a:noFill/>
        </p:spPr>
        <p:txBody>
          <a:bodyPr wrap="none" rtlCol="0">
            <a:spAutoFit/>
          </a:bodyPr>
          <a:lstStyle/>
          <a:p>
            <a:pPr marL="285750" indent="-285750">
              <a:buFont typeface="Arial" panose="020B0604020202020204" pitchFamily="34" charset="0"/>
              <a:buChar char="•"/>
            </a:pPr>
            <a:r>
              <a:rPr lang="en-US" dirty="0"/>
              <a:t>Angle for the shell strain gauge, +40deg, -40deg</a:t>
            </a:r>
          </a:p>
          <a:p>
            <a:pPr marL="285750" indent="-285750">
              <a:buFont typeface="Arial" panose="020B0604020202020204" pitchFamily="34" charset="0"/>
              <a:buChar char="•"/>
            </a:pPr>
            <a:r>
              <a:rPr lang="en-US" dirty="0"/>
              <a:t>Also 90deg is possible</a:t>
            </a:r>
          </a:p>
        </p:txBody>
      </p:sp>
      <p:sp>
        <p:nvSpPr>
          <p:cNvPr id="13" name="TextBox 12"/>
          <p:cNvSpPr txBox="1"/>
          <p:nvPr/>
        </p:nvSpPr>
        <p:spPr>
          <a:xfrm>
            <a:off x="1916902" y="876542"/>
            <a:ext cx="872355" cy="307777"/>
          </a:xfrm>
          <a:prstGeom prst="rect">
            <a:avLst/>
          </a:prstGeom>
          <a:noFill/>
        </p:spPr>
        <p:txBody>
          <a:bodyPr wrap="none" rtlCol="0">
            <a:spAutoFit/>
          </a:bodyPr>
          <a:lstStyle/>
          <a:p>
            <a:r>
              <a:rPr lang="en-US" dirty="0" smtClean="0"/>
              <a:t>Ye Yang</a:t>
            </a:r>
            <a:endParaRPr lang="en-US" dirty="0"/>
          </a:p>
        </p:txBody>
      </p:sp>
      <p:sp>
        <p:nvSpPr>
          <p:cNvPr id="14" name="TextBox 13"/>
          <p:cNvSpPr txBox="1"/>
          <p:nvPr/>
        </p:nvSpPr>
        <p:spPr>
          <a:xfrm>
            <a:off x="3707519" y="1291646"/>
            <a:ext cx="45719" cy="307777"/>
          </a:xfrm>
          <a:prstGeom prst="rect">
            <a:avLst/>
          </a:prstGeom>
          <a:noFill/>
        </p:spPr>
        <p:txBody>
          <a:bodyPr wrap="square" rtlCol="0">
            <a:spAutoFit/>
          </a:bodyPr>
          <a:lstStyle/>
          <a:p>
            <a:r>
              <a:rPr lang="en-US" dirty="0" smtClean="0"/>
              <a:t>N</a:t>
            </a:r>
            <a:endParaRPr lang="en-US" dirty="0"/>
          </a:p>
        </p:txBody>
      </p:sp>
      <p:sp>
        <p:nvSpPr>
          <p:cNvPr id="15" name="TextBox 14"/>
          <p:cNvSpPr txBox="1"/>
          <p:nvPr/>
        </p:nvSpPr>
        <p:spPr>
          <a:xfrm>
            <a:off x="3859919" y="4196989"/>
            <a:ext cx="45719" cy="307777"/>
          </a:xfrm>
          <a:prstGeom prst="rect">
            <a:avLst/>
          </a:prstGeom>
          <a:noFill/>
        </p:spPr>
        <p:txBody>
          <a:bodyPr wrap="square" rtlCol="0">
            <a:spAutoFit/>
          </a:bodyPr>
          <a:lstStyle/>
          <a:p>
            <a:r>
              <a:rPr lang="en-US" dirty="0"/>
              <a:t>S</a:t>
            </a:r>
            <a:endParaRPr lang="en-US" dirty="0"/>
          </a:p>
        </p:txBody>
      </p:sp>
    </p:spTree>
    <p:extLst>
      <p:ext uri="{BB962C8B-B14F-4D97-AF65-F5344CB8AC3E}">
        <p14:creationId xmlns:p14="http://schemas.microsoft.com/office/powerpoint/2010/main" val="26119165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Strain at each step</a:t>
            </a:r>
          </a:p>
        </p:txBody>
      </p:sp>
      <p:sp>
        <p:nvSpPr>
          <p:cNvPr id="3" name="Slide Number Placeholder 2"/>
          <p:cNvSpPr>
            <a:spLocks noGrp="1"/>
          </p:cNvSpPr>
          <p:nvPr>
            <p:ph type="sldNum" sz="quarter" idx="12"/>
          </p:nvPr>
        </p:nvSpPr>
        <p:spPr/>
        <p:txBody>
          <a:bodyPr/>
          <a:lstStyle/>
          <a:p>
            <a:fld id="{E99BABBE-8C37-4EA0-B4C8-2876D6EC6807}" type="slidenum">
              <a:rPr lang="en-US" smtClean="0"/>
              <a:pPr/>
              <a:t>11</a:t>
            </a:fld>
            <a:endParaRPr lang="en-US" dirty="0"/>
          </a:p>
        </p:txBody>
      </p:sp>
      <p:pic>
        <p:nvPicPr>
          <p:cNvPr id="4" name="Picture 3">
            <a:extLst>
              <a:ext uri="{FF2B5EF4-FFF2-40B4-BE49-F238E27FC236}">
                <a16:creationId xmlns:a16="http://schemas.microsoft.com/office/drawing/2014/main" xmlns="" id="{21D27B55-24A2-4FAB-8F97-667C1D27C1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618" y="1091184"/>
            <a:ext cx="8073542" cy="5766816"/>
          </a:xfrm>
          <a:prstGeom prst="rect">
            <a:avLst/>
          </a:prstGeom>
        </p:spPr>
      </p:pic>
      <p:sp>
        <p:nvSpPr>
          <p:cNvPr id="5" name="TextBox 4"/>
          <p:cNvSpPr txBox="1"/>
          <p:nvPr/>
        </p:nvSpPr>
        <p:spPr>
          <a:xfrm>
            <a:off x="9677427" y="1143737"/>
            <a:ext cx="872355" cy="307777"/>
          </a:xfrm>
          <a:prstGeom prst="rect">
            <a:avLst/>
          </a:prstGeom>
          <a:noFill/>
        </p:spPr>
        <p:txBody>
          <a:bodyPr wrap="none" rtlCol="0">
            <a:spAutoFit/>
          </a:bodyPr>
          <a:lstStyle/>
          <a:p>
            <a:r>
              <a:rPr lang="en-US" dirty="0" smtClean="0"/>
              <a:t>Ye Yang</a:t>
            </a:r>
            <a:endParaRPr lang="en-US" dirty="0"/>
          </a:p>
        </p:txBody>
      </p:sp>
      <p:sp>
        <p:nvSpPr>
          <p:cNvPr id="6" name="TextBox 5"/>
          <p:cNvSpPr txBox="1"/>
          <p:nvPr/>
        </p:nvSpPr>
        <p:spPr>
          <a:xfrm>
            <a:off x="1109380" y="4183820"/>
            <a:ext cx="1755609" cy="307777"/>
          </a:xfrm>
          <a:prstGeom prst="rect">
            <a:avLst/>
          </a:prstGeom>
          <a:noFill/>
        </p:spPr>
        <p:txBody>
          <a:bodyPr wrap="none" rtlCol="0">
            <a:spAutoFit/>
          </a:bodyPr>
          <a:lstStyle/>
          <a:p>
            <a:r>
              <a:rPr lang="en-US" dirty="0" smtClean="0"/>
              <a:t>Off North by 50-deg</a:t>
            </a:r>
            <a:endParaRPr lang="en-US" dirty="0"/>
          </a:p>
        </p:txBody>
      </p:sp>
    </p:spTree>
    <p:extLst>
      <p:ext uri="{BB962C8B-B14F-4D97-AF65-F5344CB8AC3E}">
        <p14:creationId xmlns:p14="http://schemas.microsoft.com/office/powerpoint/2010/main" val="34084934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Loading assembly in production</a:t>
            </a:r>
            <a:endParaRPr lang="en-US" b="1" dirty="0"/>
          </a:p>
        </p:txBody>
      </p:sp>
      <p:sp>
        <p:nvSpPr>
          <p:cNvPr id="3" name="Slide Number Placeholder 2"/>
          <p:cNvSpPr>
            <a:spLocks noGrp="1"/>
          </p:cNvSpPr>
          <p:nvPr>
            <p:ph type="sldNum" sz="quarter" idx="12"/>
          </p:nvPr>
        </p:nvSpPr>
        <p:spPr/>
        <p:txBody>
          <a:bodyPr/>
          <a:lstStyle/>
          <a:p>
            <a:fld id="{E99BABBE-8C37-4EA0-B4C8-2876D6EC6807}" type="slidenum">
              <a:rPr lang="en-US" smtClean="0"/>
              <a:pPr/>
              <a:t>12</a:t>
            </a:fld>
            <a:endParaRPr lang="en-US" dirty="0"/>
          </a:p>
        </p:txBody>
      </p:sp>
      <p:pic>
        <p:nvPicPr>
          <p:cNvPr id="5" name="Picture 4"/>
          <p:cNvPicPr>
            <a:picLocks noChangeAspect="1"/>
          </p:cNvPicPr>
          <p:nvPr/>
        </p:nvPicPr>
        <p:blipFill rotWithShape="1">
          <a:blip r:embed="rId2"/>
          <a:srcRect l="25625" t="16988" r="27153" b="9189"/>
          <a:stretch/>
        </p:blipFill>
        <p:spPr>
          <a:xfrm>
            <a:off x="541481" y="1859357"/>
            <a:ext cx="5941670" cy="3888300"/>
          </a:xfrm>
          <a:prstGeom prst="rect">
            <a:avLst/>
          </a:prstGeom>
        </p:spPr>
      </p:pic>
      <p:sp>
        <p:nvSpPr>
          <p:cNvPr id="6" name="TextBox 5"/>
          <p:cNvSpPr txBox="1"/>
          <p:nvPr/>
        </p:nvSpPr>
        <p:spPr>
          <a:xfrm>
            <a:off x="5189517" y="1266081"/>
            <a:ext cx="3748142" cy="307777"/>
          </a:xfrm>
          <a:prstGeom prst="rect">
            <a:avLst/>
          </a:prstGeom>
          <a:noFill/>
        </p:spPr>
        <p:txBody>
          <a:bodyPr wrap="none" rtlCol="0">
            <a:spAutoFit/>
          </a:bodyPr>
          <a:lstStyle/>
          <a:p>
            <a:r>
              <a:rPr lang="en-US" dirty="0" smtClean="0"/>
              <a:t>Philip Mallon, Ryan Norris, Lianrong Xu et al.</a:t>
            </a:r>
            <a:endParaRPr lang="en-US" dirty="0"/>
          </a:p>
        </p:txBody>
      </p:sp>
      <p:pic>
        <p:nvPicPr>
          <p:cNvPr id="10" name="Picture 9"/>
          <p:cNvPicPr>
            <a:picLocks noChangeAspect="1"/>
          </p:cNvPicPr>
          <p:nvPr/>
        </p:nvPicPr>
        <p:blipFill rotWithShape="1">
          <a:blip r:embed="rId3"/>
          <a:srcRect l="31169" t="6937" r="22223" b="8250"/>
          <a:stretch/>
        </p:blipFill>
        <p:spPr>
          <a:xfrm>
            <a:off x="6822374" y="1925209"/>
            <a:ext cx="4447309" cy="3387761"/>
          </a:xfrm>
          <a:prstGeom prst="rect">
            <a:avLst/>
          </a:prstGeom>
        </p:spPr>
      </p:pic>
      <p:sp>
        <p:nvSpPr>
          <p:cNvPr id="7" name="TextBox 6"/>
          <p:cNvSpPr txBox="1"/>
          <p:nvPr/>
        </p:nvSpPr>
        <p:spPr>
          <a:xfrm>
            <a:off x="7220197" y="5444836"/>
            <a:ext cx="2662908" cy="307777"/>
          </a:xfrm>
          <a:prstGeom prst="rect">
            <a:avLst/>
          </a:prstGeom>
          <a:noFill/>
        </p:spPr>
        <p:txBody>
          <a:bodyPr wrap="none" rtlCol="0">
            <a:spAutoFit/>
          </a:bodyPr>
          <a:lstStyle/>
          <a:p>
            <a:pPr marL="285750" indent="-285750">
              <a:buFont typeface="Arial" panose="020B0604020202020204" pitchFamily="34" charset="0"/>
              <a:buChar char="•"/>
            </a:pPr>
            <a:r>
              <a:rPr lang="en-US" dirty="0" smtClean="0"/>
              <a:t>A production issue to solve.</a:t>
            </a:r>
            <a:endParaRPr lang="en-US" dirty="0"/>
          </a:p>
        </p:txBody>
      </p:sp>
    </p:spTree>
    <p:extLst>
      <p:ext uri="{BB962C8B-B14F-4D97-AF65-F5344CB8AC3E}">
        <p14:creationId xmlns:p14="http://schemas.microsoft.com/office/powerpoint/2010/main" val="2337628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4"/>
          <p:cNvSpPr txBox="1">
            <a:spLocks noGrp="1"/>
          </p:cNvSpPr>
          <p:nvPr>
            <p:ph type="title"/>
          </p:nvPr>
        </p:nvSpPr>
        <p:spPr>
          <a:xfrm>
            <a:off x="1422400" y="152400"/>
            <a:ext cx="9085580" cy="609600"/>
          </a:xfrm>
          <a:prstGeom prst="rect">
            <a:avLst/>
          </a:prstGeom>
          <a:solidFill>
            <a:srgbClr val="00395A"/>
          </a:solidFill>
          <a:ln>
            <a:noFill/>
          </a:ln>
          <a:effectLst>
            <a:outerShdw blurRad="50800" dist="38100" dir="2700000" algn="tl" rotWithShape="0">
              <a:srgbClr val="000000">
                <a:alpha val="41960"/>
              </a:srgbClr>
            </a:outerShdw>
          </a:effectLst>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2800"/>
              <a:buNone/>
            </a:pPr>
            <a:r>
              <a:rPr lang="en-US"/>
              <a:t>Conductor started to arrive.</a:t>
            </a:r>
            <a:endParaRPr/>
          </a:p>
        </p:txBody>
      </p:sp>
      <p:sp>
        <p:nvSpPr>
          <p:cNvPr id="151" name="Google Shape;151;p4"/>
          <p:cNvSpPr txBox="1">
            <a:spLocks noGrp="1"/>
          </p:cNvSpPr>
          <p:nvPr>
            <p:ph type="sldNum" idx="12"/>
          </p:nvPr>
        </p:nvSpPr>
        <p:spPr>
          <a:xfrm>
            <a:off x="10902210" y="6360285"/>
            <a:ext cx="679216"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13</a:t>
            </a:fld>
            <a:endParaRPr/>
          </a:p>
        </p:txBody>
      </p:sp>
      <p:pic>
        <p:nvPicPr>
          <p:cNvPr id="152" name="Google Shape;152;p4"/>
          <p:cNvPicPr preferRelativeResize="0"/>
          <p:nvPr/>
        </p:nvPicPr>
        <p:blipFill rotWithShape="1">
          <a:blip r:embed="rId3">
            <a:alphaModFix/>
          </a:blip>
          <a:srcRect l="18703" t="20274" r="50518" b="3406"/>
          <a:stretch/>
        </p:blipFill>
        <p:spPr>
          <a:xfrm>
            <a:off x="457201" y="1971303"/>
            <a:ext cx="3752602" cy="3895107"/>
          </a:xfrm>
          <a:prstGeom prst="rect">
            <a:avLst/>
          </a:prstGeom>
          <a:noFill/>
          <a:ln>
            <a:noFill/>
          </a:ln>
        </p:spPr>
      </p:pic>
      <p:pic>
        <p:nvPicPr>
          <p:cNvPr id="153" name="Google Shape;153;p4"/>
          <p:cNvPicPr preferRelativeResize="0"/>
          <p:nvPr/>
        </p:nvPicPr>
        <p:blipFill rotWithShape="1">
          <a:blip r:embed="rId4">
            <a:alphaModFix/>
          </a:blip>
          <a:srcRect l="22403" t="35399" r="36833" b="3520"/>
          <a:stretch/>
        </p:blipFill>
        <p:spPr>
          <a:xfrm>
            <a:off x="4981699" y="2677884"/>
            <a:ext cx="4969824" cy="3117273"/>
          </a:xfrm>
          <a:prstGeom prst="rect">
            <a:avLst/>
          </a:prstGeom>
          <a:noFill/>
          <a:ln>
            <a:noFill/>
          </a:ln>
        </p:spPr>
      </p:pic>
      <p:sp>
        <p:nvSpPr>
          <p:cNvPr id="154" name="Google Shape;154;p4"/>
          <p:cNvSpPr txBox="1"/>
          <p:nvPr/>
        </p:nvSpPr>
        <p:spPr>
          <a:xfrm>
            <a:off x="4886696" y="1773028"/>
            <a:ext cx="470834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14 unit pieces of (&gt;650 m unit piece length) received. </a:t>
            </a:r>
            <a:endParaRPr/>
          </a:p>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9.1 km out of 39 km.</a:t>
            </a:r>
            <a:endParaRPr sz="1400" b="1" i="0" u="none" strike="noStrike" cap="none">
              <a:solidFill>
                <a:srgbClr val="000000"/>
              </a:solidFill>
              <a:latin typeface="Arial"/>
              <a:ea typeface="Arial"/>
              <a:cs typeface="Arial"/>
              <a:sym typeface="Arial"/>
            </a:endParaRPr>
          </a:p>
        </p:txBody>
      </p:sp>
      <p:sp>
        <p:nvSpPr>
          <p:cNvPr id="155" name="Google Shape;155;p4"/>
          <p:cNvSpPr txBox="1"/>
          <p:nvPr/>
        </p:nvSpPr>
        <p:spPr>
          <a:xfrm>
            <a:off x="1855633" y="995655"/>
            <a:ext cx="15376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Info from Xiaoji.</a:t>
            </a:r>
            <a:endParaRPr sz="1400"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901881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5"/>
          <p:cNvSpPr txBox="1">
            <a:spLocks noGrp="1"/>
          </p:cNvSpPr>
          <p:nvPr>
            <p:ph type="title"/>
          </p:nvPr>
        </p:nvSpPr>
        <p:spPr>
          <a:xfrm>
            <a:off x="1422400" y="152400"/>
            <a:ext cx="9085580" cy="609600"/>
          </a:xfrm>
          <a:prstGeom prst="rect">
            <a:avLst/>
          </a:prstGeom>
          <a:solidFill>
            <a:srgbClr val="00395A"/>
          </a:solidFill>
          <a:ln>
            <a:noFill/>
          </a:ln>
          <a:effectLst>
            <a:outerShdw blurRad="50800" dist="38100" dir="2700000" algn="tl" rotWithShape="0">
              <a:srgbClr val="000000">
                <a:alpha val="41960"/>
              </a:srgbClr>
            </a:outerShdw>
          </a:effectLst>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QA/QC discussions for arrived and incoming conductors</a:t>
            </a:r>
            <a:endParaRPr/>
          </a:p>
        </p:txBody>
      </p:sp>
      <p:sp>
        <p:nvSpPr>
          <p:cNvPr id="161" name="Google Shape;161;p5"/>
          <p:cNvSpPr txBox="1">
            <a:spLocks noGrp="1"/>
          </p:cNvSpPr>
          <p:nvPr>
            <p:ph type="sldNum" idx="12"/>
          </p:nvPr>
        </p:nvSpPr>
        <p:spPr>
          <a:xfrm>
            <a:off x="10902210" y="6360285"/>
            <a:ext cx="679216"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14</a:t>
            </a:fld>
            <a:endParaRPr/>
          </a:p>
        </p:txBody>
      </p:sp>
      <p:sp>
        <p:nvSpPr>
          <p:cNvPr id="162" name="Google Shape;162;p5"/>
          <p:cNvSpPr txBox="1"/>
          <p:nvPr/>
        </p:nvSpPr>
        <p:spPr>
          <a:xfrm>
            <a:off x="603251" y="2247112"/>
            <a:ext cx="5873750" cy="289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For the 14 unit pieces of (&gt;650 m unit piece length) received (9.1 km out of 39 km), </a:t>
            </a:r>
            <a:r>
              <a:rPr lang="en-US" sz="1400" b="1" i="0" u="sng" strike="noStrike" cap="none">
                <a:solidFill>
                  <a:srgbClr val="000000"/>
                </a:solidFill>
                <a:latin typeface="Arial"/>
                <a:ea typeface="Arial"/>
                <a:cs typeface="Arial"/>
                <a:sym typeface="Arial"/>
              </a:rPr>
              <a:t>I assume that they are one billet and assume that Bruker will or have provided certificate of round wire Ic(4.2K,12 T), RRR, and 15% rolled wire Ic(4.2K,12 T), RRR.</a:t>
            </a:r>
            <a:r>
              <a:rPr lang="en-US" sz="1400" b="0" i="0" u="none" strike="noStrike" cap="none">
                <a:solidFill>
                  <a:srgbClr val="000000"/>
                </a:solidFill>
                <a:latin typeface="Arial"/>
                <a:ea typeface="Arial"/>
                <a:cs typeface="Arial"/>
                <a:sym typeface="Arial"/>
              </a:rPr>
              <a:t> Since there are so many breaks, it is unlikely and costly for us to check every break point.   </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From these 9.1 km (and add 4 km more), we make 3 cables. I talked to Soren. We can likely check each cable (one round wire, and one extracted strand (strand extracted from cable)). We will need to heat treat 12 barrel samples and test six of them. Then the QA cost of each cable is about $5400.</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63" name="Google Shape;163;p5"/>
          <p:cNvPicPr preferRelativeResize="0"/>
          <p:nvPr/>
        </p:nvPicPr>
        <p:blipFill rotWithShape="1">
          <a:blip r:embed="rId3">
            <a:alphaModFix/>
          </a:blip>
          <a:srcRect l="25937" t="7075" r="30000" b="6327"/>
          <a:stretch/>
        </p:blipFill>
        <p:spPr>
          <a:xfrm>
            <a:off x="7010400" y="1693412"/>
            <a:ext cx="4888309" cy="4021588"/>
          </a:xfrm>
          <a:prstGeom prst="rect">
            <a:avLst/>
          </a:prstGeom>
          <a:noFill/>
          <a:ln>
            <a:noFill/>
          </a:ln>
        </p:spPr>
      </p:pic>
    </p:spTree>
    <p:extLst>
      <p:ext uri="{BB962C8B-B14F-4D97-AF65-F5344CB8AC3E}">
        <p14:creationId xmlns:p14="http://schemas.microsoft.com/office/powerpoint/2010/main" val="12278313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
          <p:cNvSpPr txBox="1">
            <a:spLocks noGrp="1"/>
          </p:cNvSpPr>
          <p:nvPr>
            <p:ph type="title"/>
          </p:nvPr>
        </p:nvSpPr>
        <p:spPr>
          <a:xfrm>
            <a:off x="1422400" y="152400"/>
            <a:ext cx="9085580" cy="609600"/>
          </a:xfrm>
          <a:prstGeom prst="rect">
            <a:avLst/>
          </a:prstGeom>
          <a:solidFill>
            <a:srgbClr val="00395A"/>
          </a:solidFill>
          <a:ln>
            <a:noFill/>
          </a:ln>
          <a:effectLst>
            <a:outerShdw blurRad="50800" dist="38100" dir="2700000" algn="tl" rotWithShape="0">
              <a:srgbClr val="000000">
                <a:alpha val="41960"/>
              </a:srgbClr>
            </a:outerShdw>
          </a:effectLst>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2800"/>
              <a:buNone/>
            </a:pPr>
            <a:r>
              <a:rPr lang="en-US"/>
              <a:t>Progress since our last meeting, 2024/02/24</a:t>
            </a:r>
            <a:endParaRPr/>
          </a:p>
        </p:txBody>
      </p:sp>
      <p:sp>
        <p:nvSpPr>
          <p:cNvPr id="125" name="Google Shape;125;p1"/>
          <p:cNvSpPr txBox="1">
            <a:spLocks noGrp="1"/>
          </p:cNvSpPr>
          <p:nvPr>
            <p:ph type="sldNum" idx="12"/>
          </p:nvPr>
        </p:nvSpPr>
        <p:spPr>
          <a:xfrm>
            <a:off x="10902210" y="6360285"/>
            <a:ext cx="679216"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a:t>
            </a:fld>
            <a:endParaRPr/>
          </a:p>
        </p:txBody>
      </p:sp>
      <p:sp>
        <p:nvSpPr>
          <p:cNvPr id="126" name="Google Shape;126;p1"/>
          <p:cNvSpPr/>
          <p:nvPr/>
        </p:nvSpPr>
        <p:spPr>
          <a:xfrm>
            <a:off x="432763" y="1474793"/>
            <a:ext cx="9789598" cy="3652241"/>
          </a:xfrm>
          <a:prstGeom prst="rect">
            <a:avLst/>
          </a:prstGeom>
          <a:noFill/>
          <a:ln>
            <a:noFill/>
          </a:ln>
        </p:spPr>
        <p:txBody>
          <a:bodyPr spcFirstLastPara="1" wrap="square" lIns="91425" tIns="45700" rIns="91425" bIns="45700" anchor="t" anchorCtr="0">
            <a:spAutoFit/>
          </a:bodyPr>
          <a:lstStyle/>
          <a:p>
            <a:pPr marL="914400" marR="0" lvl="1" indent="-355600" algn="l" rtl="0">
              <a:lnSpc>
                <a:spcPct val="100000"/>
              </a:lnSpc>
              <a:spcBef>
                <a:spcPts val="0"/>
              </a:spcBef>
              <a:spcAft>
                <a:spcPts val="0"/>
              </a:spcAft>
              <a:buClr>
                <a:srgbClr val="1F497D"/>
              </a:buClr>
              <a:buSzPts val="2857"/>
              <a:buFont typeface="Courier New"/>
              <a:buChar char="o"/>
            </a:pPr>
            <a:r>
              <a:rPr lang="en-US" sz="2400" b="1" i="0" u="none" strike="noStrike" cap="none" dirty="0">
                <a:solidFill>
                  <a:srgbClr val="1F497D"/>
                </a:solidFill>
                <a:latin typeface="Calibri"/>
                <a:ea typeface="Calibri"/>
                <a:cs typeface="Calibri"/>
                <a:sym typeface="Calibri"/>
              </a:rPr>
              <a:t>Prototype coil fabrication.</a:t>
            </a:r>
            <a:endParaRPr sz="1400" b="0" i="0" u="none" strike="noStrike" cap="none" dirty="0">
              <a:solidFill>
                <a:srgbClr val="000000"/>
              </a:solidFill>
              <a:latin typeface="Arial"/>
              <a:ea typeface="Arial"/>
              <a:cs typeface="Arial"/>
              <a:sym typeface="Arial"/>
            </a:endParaRPr>
          </a:p>
          <a:p>
            <a:pPr marL="1371600" marR="0" lvl="2" indent="-355600" algn="l" rtl="0">
              <a:lnSpc>
                <a:spcPct val="100000"/>
              </a:lnSpc>
              <a:spcBef>
                <a:spcPts val="400"/>
              </a:spcBef>
              <a:spcAft>
                <a:spcPts val="0"/>
              </a:spcAft>
              <a:buClr>
                <a:srgbClr val="1F497D"/>
              </a:buClr>
              <a:buSzPts val="2619"/>
              <a:buFont typeface="Courier New"/>
              <a:buChar char="o"/>
            </a:pPr>
            <a:r>
              <a:rPr lang="en-US" sz="2200" b="1" i="0" u="none" strike="noStrike" cap="none" dirty="0">
                <a:solidFill>
                  <a:srgbClr val="1F497D"/>
                </a:solidFill>
                <a:latin typeface="Calibri"/>
                <a:ea typeface="Calibri"/>
                <a:cs typeface="Calibri"/>
                <a:sym typeface="Calibri"/>
              </a:rPr>
              <a:t>Coil winding completed</a:t>
            </a:r>
            <a:r>
              <a:rPr lang="en-US" sz="2200" b="1" i="0" u="none" strike="noStrike" cap="none" dirty="0" smtClean="0">
                <a:solidFill>
                  <a:srgbClr val="1F497D"/>
                </a:solidFill>
                <a:latin typeface="Calibri"/>
                <a:ea typeface="Calibri"/>
                <a:cs typeface="Calibri"/>
                <a:sym typeface="Calibri"/>
              </a:rPr>
              <a:t>.</a:t>
            </a:r>
          </a:p>
          <a:p>
            <a:pPr marL="1371600" marR="0" lvl="2" indent="-355600" algn="l" rtl="0">
              <a:lnSpc>
                <a:spcPct val="100000"/>
              </a:lnSpc>
              <a:spcBef>
                <a:spcPts val="400"/>
              </a:spcBef>
              <a:spcAft>
                <a:spcPts val="0"/>
              </a:spcAft>
              <a:buClr>
                <a:srgbClr val="1F497D"/>
              </a:buClr>
              <a:buSzPts val="2619"/>
              <a:buFont typeface="Courier New"/>
              <a:buChar char="o"/>
            </a:pPr>
            <a:r>
              <a:rPr lang="en-US" sz="2200" b="1" dirty="0" smtClean="0">
                <a:solidFill>
                  <a:srgbClr val="1F497D"/>
                </a:solidFill>
                <a:latin typeface="Calibri"/>
                <a:cs typeface="Calibri"/>
                <a:sym typeface="Calibri"/>
              </a:rPr>
              <a:t>Reaction completed.</a:t>
            </a:r>
            <a:endParaRPr dirty="0"/>
          </a:p>
          <a:p>
            <a:pPr marL="1371600" marR="0" lvl="2" indent="-355600" algn="l" rtl="0">
              <a:lnSpc>
                <a:spcPct val="100000"/>
              </a:lnSpc>
              <a:spcBef>
                <a:spcPts val="400"/>
              </a:spcBef>
              <a:spcAft>
                <a:spcPts val="0"/>
              </a:spcAft>
              <a:buClr>
                <a:srgbClr val="1F497D"/>
              </a:buClr>
              <a:buSzPts val="2619"/>
              <a:buFont typeface="Courier New"/>
              <a:buChar char="o"/>
            </a:pPr>
            <a:r>
              <a:rPr lang="en-US" sz="2200" b="1" i="0" u="none" strike="noStrike" cap="none" dirty="0">
                <a:solidFill>
                  <a:srgbClr val="1F497D"/>
                </a:solidFill>
                <a:latin typeface="Calibri"/>
                <a:ea typeface="Calibri"/>
                <a:cs typeface="Calibri"/>
                <a:sym typeface="Calibri"/>
              </a:rPr>
              <a:t>Impregnation completed</a:t>
            </a:r>
            <a:r>
              <a:rPr lang="en-US" sz="2200" b="1" i="0" u="none" strike="noStrike" cap="none" dirty="0" smtClean="0">
                <a:solidFill>
                  <a:srgbClr val="1F497D"/>
                </a:solidFill>
                <a:latin typeface="Calibri"/>
                <a:ea typeface="Calibri"/>
                <a:cs typeface="Calibri"/>
                <a:sym typeface="Calibri"/>
              </a:rPr>
              <a:t>.</a:t>
            </a:r>
          </a:p>
          <a:p>
            <a:pPr marL="1371600" marR="0" lvl="2" indent="-174172" algn="l" rtl="0">
              <a:lnSpc>
                <a:spcPct val="100000"/>
              </a:lnSpc>
              <a:spcBef>
                <a:spcPts val="400"/>
              </a:spcBef>
              <a:spcAft>
                <a:spcPts val="0"/>
              </a:spcAft>
              <a:buClr>
                <a:srgbClr val="1F497D"/>
              </a:buClr>
              <a:buSzPts val="2857"/>
              <a:buFont typeface="Courier New"/>
              <a:buNone/>
            </a:pPr>
            <a:endParaRPr sz="2400" b="1" i="0" u="none" strike="noStrike" cap="none" dirty="0">
              <a:solidFill>
                <a:srgbClr val="1F497D"/>
              </a:solidFill>
              <a:latin typeface="Calibri"/>
              <a:ea typeface="Calibri"/>
              <a:cs typeface="Calibri"/>
              <a:sym typeface="Calibri"/>
            </a:endParaRPr>
          </a:p>
          <a:p>
            <a:pPr marL="914400" marR="0" lvl="1" indent="-355600" algn="l" rtl="0">
              <a:lnSpc>
                <a:spcPct val="100000"/>
              </a:lnSpc>
              <a:spcBef>
                <a:spcPts val="400"/>
              </a:spcBef>
              <a:spcAft>
                <a:spcPts val="0"/>
              </a:spcAft>
              <a:buClr>
                <a:srgbClr val="1F497D"/>
              </a:buClr>
              <a:buSzPts val="2857"/>
              <a:buFont typeface="Courier New"/>
              <a:buChar char="o"/>
            </a:pPr>
            <a:r>
              <a:rPr lang="en-US" sz="2400" b="1" i="0" u="none" strike="noStrike" cap="none" dirty="0">
                <a:solidFill>
                  <a:srgbClr val="1F497D"/>
                </a:solidFill>
                <a:latin typeface="Calibri"/>
                <a:ea typeface="Calibri"/>
                <a:cs typeface="Calibri"/>
                <a:sym typeface="Calibri"/>
              </a:rPr>
              <a:t>Prototype coil cold test: Mirror magnet structure components received. </a:t>
            </a:r>
            <a:r>
              <a:rPr lang="en-US" sz="2400" b="1" i="0" u="none" strike="noStrike" cap="none" dirty="0" smtClean="0">
                <a:solidFill>
                  <a:srgbClr val="1F497D"/>
                </a:solidFill>
                <a:latin typeface="Calibri"/>
                <a:ea typeface="Calibri"/>
                <a:cs typeface="Calibri"/>
                <a:sym typeface="Calibri"/>
              </a:rPr>
              <a:t>Preparation </a:t>
            </a:r>
            <a:r>
              <a:rPr lang="en-US" sz="2400" b="1" i="0" u="none" strike="noStrike" cap="none" dirty="0">
                <a:solidFill>
                  <a:srgbClr val="1F497D"/>
                </a:solidFill>
                <a:latin typeface="Calibri"/>
                <a:ea typeface="Calibri"/>
                <a:cs typeface="Calibri"/>
                <a:sym typeface="Calibri"/>
              </a:rPr>
              <a:t>for </a:t>
            </a:r>
            <a:r>
              <a:rPr lang="en-US" sz="2400" b="1" i="0" u="none" strike="noStrike" cap="none" dirty="0" smtClean="0">
                <a:solidFill>
                  <a:srgbClr val="1F497D"/>
                </a:solidFill>
                <a:latin typeface="Calibri"/>
                <a:ea typeface="Calibri"/>
                <a:cs typeface="Calibri"/>
                <a:sym typeface="Calibri"/>
              </a:rPr>
              <a:t>assembly.</a:t>
            </a:r>
          </a:p>
          <a:p>
            <a:pPr marL="1371600" lvl="2" indent="-355600">
              <a:spcBef>
                <a:spcPts val="400"/>
              </a:spcBef>
              <a:buClr>
                <a:srgbClr val="1F497D"/>
              </a:buClr>
              <a:buSzPts val="2619"/>
              <a:buFont typeface="Courier New"/>
              <a:buChar char="o"/>
            </a:pPr>
            <a:r>
              <a:rPr lang="en-US" sz="2200" b="1" dirty="0">
                <a:solidFill>
                  <a:srgbClr val="1F497D"/>
                </a:solidFill>
                <a:latin typeface="Calibri"/>
                <a:ea typeface="Calibri"/>
                <a:cs typeface="Calibri"/>
                <a:sym typeface="Calibri"/>
              </a:rPr>
              <a:t>Coil mechanical measurement instrumentations ongoing.</a:t>
            </a:r>
          </a:p>
          <a:p>
            <a:pPr marL="914400" marR="0" lvl="1" indent="-355600" algn="l" rtl="0">
              <a:lnSpc>
                <a:spcPct val="100000"/>
              </a:lnSpc>
              <a:spcBef>
                <a:spcPts val="400"/>
              </a:spcBef>
              <a:spcAft>
                <a:spcPts val="0"/>
              </a:spcAft>
              <a:buClr>
                <a:srgbClr val="1F497D"/>
              </a:buClr>
              <a:buSzPts val="2857"/>
              <a:buFont typeface="Courier New"/>
              <a:buChar char="o"/>
            </a:pPr>
            <a:endParaRPr sz="2400" b="1" i="0" u="none" strike="noStrike" cap="none" dirty="0">
              <a:solidFill>
                <a:srgbClr val="1F497D"/>
              </a:solidFill>
              <a:latin typeface="Calibri"/>
              <a:ea typeface="Calibri"/>
              <a:cs typeface="Calibri"/>
              <a:sym typeface="Calibri"/>
            </a:endParaRPr>
          </a:p>
        </p:txBody>
      </p:sp>
    </p:spTree>
    <p:extLst>
      <p:ext uri="{BB962C8B-B14F-4D97-AF65-F5344CB8AC3E}">
        <p14:creationId xmlns:p14="http://schemas.microsoft.com/office/powerpoint/2010/main" val="41745321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Prototype coil winding completed</a:t>
            </a:r>
          </a:p>
        </p:txBody>
      </p:sp>
      <p:sp>
        <p:nvSpPr>
          <p:cNvPr id="3" name="Slide Number Placeholder 2"/>
          <p:cNvSpPr>
            <a:spLocks noGrp="1"/>
          </p:cNvSpPr>
          <p:nvPr>
            <p:ph type="sldNum" sz="quarter" idx="12"/>
          </p:nvPr>
        </p:nvSpPr>
        <p:spPr/>
        <p:txBody>
          <a:bodyPr/>
          <a:lstStyle/>
          <a:p>
            <a:fld id="{E99BABBE-8C37-4EA0-B4C8-2876D6EC6807}" type="slidenum">
              <a:rPr lang="en-US" smtClean="0"/>
              <a:pPr/>
              <a:t>3</a:t>
            </a:fld>
            <a:endParaRPr lang="en-US" dirty="0"/>
          </a:p>
        </p:txBody>
      </p:sp>
      <p:sp>
        <p:nvSpPr>
          <p:cNvPr id="4" name="Content Placeholder 2"/>
          <p:cNvSpPr txBox="1">
            <a:spLocks/>
          </p:cNvSpPr>
          <p:nvPr/>
        </p:nvSpPr>
        <p:spPr>
          <a:xfrm>
            <a:off x="632012" y="1398494"/>
            <a:ext cx="10515600" cy="189248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t>Prototype coil winding </a:t>
            </a:r>
            <a:r>
              <a:rPr lang="en-US" b="1" dirty="0" smtClean="0"/>
              <a:t>completed on 11/21/2024.</a:t>
            </a:r>
            <a:endParaRPr lang="en-US"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812" y="2024489"/>
            <a:ext cx="5103561" cy="340237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27" y="2024490"/>
            <a:ext cx="5103561" cy="3402374"/>
          </a:xfrm>
          <a:prstGeom prst="rect">
            <a:avLst/>
          </a:prstGeom>
        </p:spPr>
      </p:pic>
    </p:spTree>
    <p:extLst>
      <p:ext uri="{BB962C8B-B14F-4D97-AF65-F5344CB8AC3E}">
        <p14:creationId xmlns:p14="http://schemas.microsoft.com/office/powerpoint/2010/main" val="1057612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treatment </a:t>
            </a:r>
            <a:r>
              <a:rPr lang="en-US" dirty="0" smtClean="0"/>
              <a:t>of prototype coil completed</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27528" y="2019301"/>
            <a:ext cx="5298142" cy="3532095"/>
          </a:xfrm>
          <a:prstGeom prst="rect">
            <a:avLst/>
          </a:prstGeom>
        </p:spPr>
      </p:pic>
      <p:sp>
        <p:nvSpPr>
          <p:cNvPr id="4" name="TextBox 3"/>
          <p:cNvSpPr txBox="1"/>
          <p:nvPr/>
        </p:nvSpPr>
        <p:spPr>
          <a:xfrm>
            <a:off x="5965190" y="1964839"/>
            <a:ext cx="5713424" cy="738664"/>
          </a:xfrm>
          <a:prstGeom prst="rect">
            <a:avLst/>
          </a:prstGeom>
          <a:noFill/>
        </p:spPr>
        <p:txBody>
          <a:bodyPr wrap="none" rtlCol="0">
            <a:spAutoFit/>
          </a:bodyPr>
          <a:lstStyle/>
          <a:p>
            <a:pPr marL="285750" indent="-285750">
              <a:buFont typeface="Arial" panose="020B0604020202020204" pitchFamily="34" charset="0"/>
              <a:buChar char="•"/>
            </a:pPr>
            <a:r>
              <a:rPr lang="en-US" b="1" dirty="0" smtClean="0"/>
              <a:t>Three barrel samples (round strands) for </a:t>
            </a:r>
            <a:r>
              <a:rPr lang="en-US" b="1" i="1" dirty="0" smtClean="0"/>
              <a:t>I</a:t>
            </a:r>
            <a:r>
              <a:rPr lang="en-US" b="1" baseline="-25000" dirty="0" smtClean="0"/>
              <a:t>c</a:t>
            </a:r>
            <a:r>
              <a:rPr lang="en-US" b="1" dirty="0" smtClean="0"/>
              <a:t>(</a:t>
            </a:r>
            <a:r>
              <a:rPr lang="en-US" b="1" i="1" dirty="0" smtClean="0"/>
              <a:t>B</a:t>
            </a:r>
            <a:r>
              <a:rPr lang="en-US" b="1" dirty="0" smtClean="0"/>
              <a:t>) measurements.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smtClean="0"/>
              <a:t>Extracted strands for RRR measurements.</a:t>
            </a:r>
            <a:endParaRPr lang="en-US" b="1" dirty="0"/>
          </a:p>
        </p:txBody>
      </p:sp>
      <p:pic>
        <p:nvPicPr>
          <p:cNvPr id="5" name="Picture 4"/>
          <p:cNvPicPr>
            <a:picLocks noChangeAspect="1"/>
          </p:cNvPicPr>
          <p:nvPr/>
        </p:nvPicPr>
        <p:blipFill rotWithShape="1">
          <a:blip r:embed="rId3"/>
          <a:srcRect l="26056" t="7543" r="26071" b="5316"/>
          <a:stretch/>
        </p:blipFill>
        <p:spPr>
          <a:xfrm>
            <a:off x="6234546" y="2974769"/>
            <a:ext cx="3935306" cy="2998520"/>
          </a:xfrm>
          <a:prstGeom prst="rect">
            <a:avLst/>
          </a:prstGeom>
        </p:spPr>
      </p:pic>
    </p:spTree>
    <p:extLst>
      <p:ext uri="{BB962C8B-B14F-4D97-AF65-F5344CB8AC3E}">
        <p14:creationId xmlns:p14="http://schemas.microsoft.com/office/powerpoint/2010/main" val="28807239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Impregnation </a:t>
            </a:r>
            <a:r>
              <a:rPr lang="en-US" dirty="0"/>
              <a:t>of prototype coil </a:t>
            </a:r>
            <a:r>
              <a:rPr lang="en-US" dirty="0" smtClean="0"/>
              <a:t>completed</a:t>
            </a:r>
            <a:endParaRPr lang="en-US" dirty="0"/>
          </a:p>
        </p:txBody>
      </p:sp>
      <p:sp>
        <p:nvSpPr>
          <p:cNvPr id="3" name="Slide Number Placeholder 2"/>
          <p:cNvSpPr>
            <a:spLocks noGrp="1"/>
          </p:cNvSpPr>
          <p:nvPr>
            <p:ph type="sldNum" sz="quarter" idx="12"/>
          </p:nvPr>
        </p:nvSpPr>
        <p:spPr/>
        <p:txBody>
          <a:bodyPr/>
          <a:lstStyle/>
          <a:p>
            <a:fld id="{E99BABBE-8C37-4EA0-B4C8-2876D6EC6807}" type="slidenum">
              <a:rPr lang="en-US" smtClean="0"/>
              <a:pPr/>
              <a:t>5</a:t>
            </a:fld>
            <a:endParaRPr lang="en-US" dirty="0"/>
          </a:p>
        </p:txBody>
      </p:sp>
      <p:pic>
        <p:nvPicPr>
          <p:cNvPr id="4" name="Picture 3"/>
          <p:cNvPicPr>
            <a:picLocks noChangeAspect="1"/>
          </p:cNvPicPr>
          <p:nvPr/>
        </p:nvPicPr>
        <p:blipFill rotWithShape="1">
          <a:blip r:embed="rId2"/>
          <a:srcRect l="37305" t="2823" r="37419" b="6314"/>
          <a:stretch/>
        </p:blipFill>
        <p:spPr>
          <a:xfrm>
            <a:off x="831272" y="1502229"/>
            <a:ext cx="3081648" cy="4637314"/>
          </a:xfrm>
          <a:prstGeom prst="rect">
            <a:avLst/>
          </a:prstGeom>
        </p:spPr>
      </p:pic>
      <p:pic>
        <p:nvPicPr>
          <p:cNvPr id="5" name="Google Shape;135;p2" descr="https://lh7-rt.googleusercontent.com/docsz/AD_4nXcXk-Bh2wKB5hfXUUX3AqnqGP-5pp3jXj7HqrduJnwlY9UystI54-KqEjrH_DJjCMBk8absWIqLKwRiY6F51i4uVhdLMgOgySpgyOpF63swhyi0_Gj5cDQ7DG4UeaZl2WbfCBaYdA?key=ngthzR3OHL3nkLaRj2slvdhV"/>
          <p:cNvPicPr preferRelativeResize="0"/>
          <p:nvPr/>
        </p:nvPicPr>
        <p:blipFill rotWithShape="1">
          <a:blip r:embed="rId3">
            <a:alphaModFix/>
          </a:blip>
          <a:srcRect l="26448" t="2685" r="27119" b="2875"/>
          <a:stretch/>
        </p:blipFill>
        <p:spPr>
          <a:xfrm>
            <a:off x="5446229" y="1347522"/>
            <a:ext cx="3701743" cy="3607150"/>
          </a:xfrm>
          <a:prstGeom prst="rect">
            <a:avLst/>
          </a:prstGeom>
          <a:noFill/>
          <a:ln>
            <a:noFill/>
          </a:ln>
        </p:spPr>
      </p:pic>
      <p:sp>
        <p:nvSpPr>
          <p:cNvPr id="6" name="Google Shape;134;p2"/>
          <p:cNvSpPr txBox="1"/>
          <p:nvPr/>
        </p:nvSpPr>
        <p:spPr>
          <a:xfrm>
            <a:off x="5299384" y="5360276"/>
            <a:ext cx="2957861" cy="52322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1" i="0" u="none" strike="noStrike" cap="none" dirty="0">
                <a:solidFill>
                  <a:srgbClr val="000000"/>
                </a:solidFill>
                <a:latin typeface="Arial"/>
                <a:ea typeface="Arial"/>
                <a:cs typeface="Arial"/>
                <a:sym typeface="Arial"/>
              </a:rPr>
              <a:t>CTD-101K.</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1" i="0" u="none" strike="noStrike" cap="none" dirty="0">
                <a:solidFill>
                  <a:srgbClr val="000000"/>
                </a:solidFill>
                <a:latin typeface="Arial"/>
                <a:ea typeface="Arial"/>
                <a:cs typeface="Arial"/>
                <a:sym typeface="Arial"/>
              </a:rPr>
              <a:t>The entire process went well.</a:t>
            </a:r>
            <a:endParaRPr sz="1400" b="1"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1949708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
          <p:cNvSpPr txBox="1">
            <a:spLocks noGrp="1"/>
          </p:cNvSpPr>
          <p:nvPr>
            <p:ph type="title"/>
          </p:nvPr>
        </p:nvSpPr>
        <p:spPr>
          <a:xfrm>
            <a:off x="1422400" y="152400"/>
            <a:ext cx="9085580" cy="609600"/>
          </a:xfrm>
          <a:prstGeom prst="rect">
            <a:avLst/>
          </a:prstGeom>
          <a:solidFill>
            <a:srgbClr val="00395A"/>
          </a:solidFill>
          <a:ln>
            <a:noFill/>
          </a:ln>
          <a:effectLst>
            <a:outerShdw blurRad="50800" dist="38100" dir="2700000" algn="tl" rotWithShape="0">
              <a:srgbClr val="000000">
                <a:alpha val="41960"/>
              </a:srgbClr>
            </a:outerShdw>
          </a:effectLst>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2800"/>
              <a:buNone/>
            </a:pPr>
            <a:r>
              <a:rPr lang="en-US"/>
              <a:t>Prototype coil impregnated</a:t>
            </a:r>
            <a:endParaRPr/>
          </a:p>
        </p:txBody>
      </p:sp>
      <p:sp>
        <p:nvSpPr>
          <p:cNvPr id="132" name="Google Shape;132;p2"/>
          <p:cNvSpPr txBox="1">
            <a:spLocks noGrp="1"/>
          </p:cNvSpPr>
          <p:nvPr>
            <p:ph type="sldNum" idx="12"/>
          </p:nvPr>
        </p:nvSpPr>
        <p:spPr>
          <a:xfrm>
            <a:off x="10902210" y="6360285"/>
            <a:ext cx="679216"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a:t>
            </a:fld>
            <a:endParaRPr/>
          </a:p>
        </p:txBody>
      </p:sp>
      <p:pic>
        <p:nvPicPr>
          <p:cNvPr id="133" name="Google Shape;133;p2"/>
          <p:cNvPicPr preferRelativeResize="0"/>
          <p:nvPr/>
        </p:nvPicPr>
        <p:blipFill rotWithShape="1">
          <a:blip r:embed="rId3">
            <a:alphaModFix/>
          </a:blip>
          <a:srcRect l="37241" t="3447" r="37414" b="7214"/>
          <a:stretch/>
        </p:blipFill>
        <p:spPr>
          <a:xfrm>
            <a:off x="1422400" y="1135119"/>
            <a:ext cx="3373820" cy="4978183"/>
          </a:xfrm>
          <a:prstGeom prst="rect">
            <a:avLst/>
          </a:prstGeom>
          <a:noFill/>
          <a:ln>
            <a:noFill/>
          </a:ln>
        </p:spPr>
      </p:pic>
      <p:pic>
        <p:nvPicPr>
          <p:cNvPr id="2" name="Picture 1"/>
          <p:cNvPicPr>
            <a:picLocks noChangeAspect="1"/>
          </p:cNvPicPr>
          <p:nvPr/>
        </p:nvPicPr>
        <p:blipFill rotWithShape="1">
          <a:blip r:embed="rId4"/>
          <a:srcRect l="37208" t="3303" r="37273" b="5718"/>
          <a:stretch/>
        </p:blipFill>
        <p:spPr>
          <a:xfrm>
            <a:off x="5551714" y="1135119"/>
            <a:ext cx="3366655" cy="5024284"/>
          </a:xfrm>
          <a:prstGeom prst="rect">
            <a:avLst/>
          </a:prstGeom>
        </p:spPr>
      </p:pic>
    </p:spTree>
    <p:extLst>
      <p:ext uri="{BB962C8B-B14F-4D97-AF65-F5344CB8AC3E}">
        <p14:creationId xmlns:p14="http://schemas.microsoft.com/office/powerpoint/2010/main" val="24635815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3"/>
          <p:cNvSpPr txBox="1">
            <a:spLocks noGrp="1"/>
          </p:cNvSpPr>
          <p:nvPr>
            <p:ph type="title"/>
          </p:nvPr>
        </p:nvSpPr>
        <p:spPr>
          <a:xfrm>
            <a:off x="1422400" y="152400"/>
            <a:ext cx="9085580" cy="609600"/>
          </a:xfrm>
          <a:prstGeom prst="rect">
            <a:avLst/>
          </a:prstGeom>
          <a:solidFill>
            <a:srgbClr val="00395A"/>
          </a:solidFill>
          <a:ln>
            <a:noFill/>
          </a:ln>
          <a:effectLst>
            <a:outerShdw blurRad="50800" dist="38100" dir="2700000" algn="tl" rotWithShape="0">
              <a:srgbClr val="000000">
                <a:alpha val="41960"/>
              </a:srgbClr>
            </a:outerShdw>
          </a:effectLst>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2800"/>
              <a:buNone/>
            </a:pPr>
            <a:r>
              <a:rPr lang="en-US"/>
              <a:t>Coil electrical QA/QC measurements</a:t>
            </a:r>
            <a:endParaRPr/>
          </a:p>
        </p:txBody>
      </p:sp>
      <p:sp>
        <p:nvSpPr>
          <p:cNvPr id="141" name="Google Shape;141;p3"/>
          <p:cNvSpPr txBox="1">
            <a:spLocks noGrp="1"/>
          </p:cNvSpPr>
          <p:nvPr>
            <p:ph type="sldNum" idx="12"/>
          </p:nvPr>
        </p:nvSpPr>
        <p:spPr>
          <a:xfrm>
            <a:off x="10902210" y="6360285"/>
            <a:ext cx="679216"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7</a:t>
            </a:fld>
            <a:endParaRPr/>
          </a:p>
        </p:txBody>
      </p:sp>
      <p:graphicFrame>
        <p:nvGraphicFramePr>
          <p:cNvPr id="142" name="Google Shape;142;p3"/>
          <p:cNvGraphicFramePr/>
          <p:nvPr/>
        </p:nvGraphicFramePr>
        <p:xfrm>
          <a:off x="1222332" y="1667569"/>
          <a:ext cx="4742850" cy="1767840"/>
        </p:xfrm>
        <a:graphic>
          <a:graphicData uri="http://schemas.openxmlformats.org/drawingml/2006/table">
            <a:tbl>
              <a:tblPr>
                <a:noFill/>
              </a:tblPr>
              <a:tblGrid>
                <a:gridCol w="3752775"/>
                <a:gridCol w="990075"/>
              </a:tblGrid>
              <a:tr h="0">
                <a:tc>
                  <a:txBody>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Coil resistance (ohm)</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6.33</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0">
                <a:tc>
                  <a:txBody>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Coil to LE endshoe (M-ohm)</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40</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0">
                <a:tc>
                  <a:txBody>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Coil to RE endshoe (k-ohm)</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open</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0">
                <a:tc>
                  <a:txBody>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Coil to half pole island (LE) (M-ohm)</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31</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0">
                <a:tc>
                  <a:txBody>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Coil to half pole island (RE) (M-ohm)</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50</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0">
                <a:tc>
                  <a:txBody>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Coil to impregnation mold baseplate (M-ohm)</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1.5</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sp>
        <p:nvSpPr>
          <p:cNvPr id="144" name="Google Shape;144;p3"/>
          <p:cNvSpPr txBox="1"/>
          <p:nvPr/>
        </p:nvSpPr>
        <p:spPr>
          <a:xfrm>
            <a:off x="1222332" y="1299079"/>
            <a:ext cx="446147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Before impregnation, coil inside the impregnation mold</a:t>
            </a:r>
            <a:endParaRPr sz="1400" b="0" i="0" u="none" strike="noStrike" cap="none">
              <a:solidFill>
                <a:srgbClr val="000000"/>
              </a:solidFill>
              <a:latin typeface="Arial"/>
              <a:ea typeface="Arial"/>
              <a:cs typeface="Arial"/>
              <a:sym typeface="Arial"/>
            </a:endParaRPr>
          </a:p>
        </p:txBody>
      </p:sp>
      <p:sp>
        <p:nvSpPr>
          <p:cNvPr id="145" name="Google Shape;145;p3"/>
          <p:cNvSpPr txBox="1"/>
          <p:nvPr/>
        </p:nvSpPr>
        <p:spPr>
          <a:xfrm>
            <a:off x="1128790" y="3822613"/>
            <a:ext cx="590418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After impregnation, coil inside the impregnation mold. OD mold removed</a:t>
            </a:r>
            <a:endParaRPr sz="1400" b="0" i="0" u="none" strike="noStrike" cap="none">
              <a:solidFill>
                <a:srgbClr val="000000"/>
              </a:solidFill>
              <a:latin typeface="Arial"/>
              <a:ea typeface="Arial"/>
              <a:cs typeface="Arial"/>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1867635900"/>
              </p:ext>
            </p:extLst>
          </p:nvPr>
        </p:nvGraphicFramePr>
        <p:xfrm>
          <a:off x="1320697" y="4340978"/>
          <a:ext cx="4733925" cy="1767840"/>
        </p:xfrm>
        <a:graphic>
          <a:graphicData uri="http://schemas.openxmlformats.org/drawingml/2006/table">
            <a:tbl>
              <a:tblPr/>
              <a:tblGrid>
                <a:gridCol w="3743325"/>
                <a:gridCol w="990600"/>
              </a:tblGrid>
              <a:tr h="0">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Coil resistance (ohm)</a:t>
                      </a: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100" b="0" i="0" u="none" strike="noStrike" dirty="0" smtClean="0">
                          <a:solidFill>
                            <a:srgbClr val="000000"/>
                          </a:solidFill>
                          <a:effectLst/>
                          <a:latin typeface="Arial" panose="020B0604020202020204" pitchFamily="34" charset="0"/>
                        </a:rPr>
                        <a:t>6.3</a:t>
                      </a: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rtl="0" fontAlgn="t">
                        <a:spcBef>
                          <a:spcPts val="0"/>
                        </a:spcBef>
                        <a:spcAft>
                          <a:spcPts val="0"/>
                        </a:spcAft>
                      </a:pPr>
                      <a:r>
                        <a:rPr lang="en-US" sz="1100" b="0" i="0" u="none" strike="noStrike">
                          <a:solidFill>
                            <a:srgbClr val="000000"/>
                          </a:solidFill>
                          <a:effectLst/>
                          <a:latin typeface="Arial" panose="020B0604020202020204" pitchFamily="34" charset="0"/>
                        </a:rPr>
                        <a:t>Coil to LE endshoe (M-ohm)</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100" b="0" i="0" u="none" strike="noStrike">
                          <a:solidFill>
                            <a:srgbClr val="000000"/>
                          </a:solidFill>
                          <a:effectLst/>
                          <a:latin typeface="Arial" panose="020B0604020202020204" pitchFamily="34" charset="0"/>
                        </a:rPr>
                        <a:t>Open</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rtl="0" fontAlgn="t">
                        <a:spcBef>
                          <a:spcPts val="0"/>
                        </a:spcBef>
                        <a:spcAft>
                          <a:spcPts val="0"/>
                        </a:spcAft>
                      </a:pPr>
                      <a:r>
                        <a:rPr lang="en-US" sz="1100" b="0" i="0" u="none" strike="noStrike">
                          <a:solidFill>
                            <a:srgbClr val="000000"/>
                          </a:solidFill>
                          <a:effectLst/>
                          <a:latin typeface="Arial" panose="020B0604020202020204" pitchFamily="34" charset="0"/>
                        </a:rPr>
                        <a:t>Coil to RE endshoe (k-ohm)</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100" b="0" i="0" u="none" strike="noStrike">
                          <a:solidFill>
                            <a:srgbClr val="000000"/>
                          </a:solidFill>
                          <a:effectLst/>
                          <a:latin typeface="Arial" panose="020B0604020202020204" pitchFamily="34" charset="0"/>
                        </a:rPr>
                        <a:t>Open</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rtl="0" fontAlgn="t">
                        <a:spcBef>
                          <a:spcPts val="0"/>
                        </a:spcBef>
                        <a:spcAft>
                          <a:spcPts val="0"/>
                        </a:spcAft>
                      </a:pPr>
                      <a:r>
                        <a:rPr lang="en-US" sz="1100" b="0" i="0" u="none" strike="noStrike">
                          <a:solidFill>
                            <a:srgbClr val="000000"/>
                          </a:solidFill>
                          <a:effectLst/>
                          <a:latin typeface="Arial" panose="020B0604020202020204" pitchFamily="34" charset="0"/>
                        </a:rPr>
                        <a:t>Coil to half pole island (LE) (M-ohm)</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100" b="0" i="0" u="none" strike="noStrike">
                          <a:solidFill>
                            <a:srgbClr val="000000"/>
                          </a:solidFill>
                          <a:effectLst/>
                          <a:latin typeface="Arial" panose="020B0604020202020204" pitchFamily="34" charset="0"/>
                        </a:rPr>
                        <a:t>15.4</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rtl="0" fontAlgn="t">
                        <a:spcBef>
                          <a:spcPts val="0"/>
                        </a:spcBef>
                        <a:spcAft>
                          <a:spcPts val="0"/>
                        </a:spcAft>
                      </a:pPr>
                      <a:r>
                        <a:rPr lang="en-US" sz="1100" b="0" i="0" u="none" strike="noStrike">
                          <a:solidFill>
                            <a:srgbClr val="000000"/>
                          </a:solidFill>
                          <a:effectLst/>
                          <a:latin typeface="Arial" panose="020B0604020202020204" pitchFamily="34" charset="0"/>
                        </a:rPr>
                        <a:t>Coil to half pole island (RE) (M-ohm)</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100" b="0" i="0" u="none" strike="noStrike">
                          <a:solidFill>
                            <a:srgbClr val="000000"/>
                          </a:solidFill>
                          <a:effectLst/>
                          <a:latin typeface="Arial" panose="020B0604020202020204" pitchFamily="34" charset="0"/>
                        </a:rPr>
                        <a:t>Open</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rtl="0" fontAlgn="t">
                        <a:spcBef>
                          <a:spcPts val="0"/>
                        </a:spcBef>
                        <a:spcAft>
                          <a:spcPts val="0"/>
                        </a:spcAft>
                      </a:pPr>
                      <a:r>
                        <a:rPr lang="en-US" sz="1100" b="0" i="0" u="none" strike="noStrike">
                          <a:solidFill>
                            <a:srgbClr val="000000"/>
                          </a:solidFill>
                          <a:effectLst/>
                          <a:latin typeface="Arial" panose="020B0604020202020204" pitchFamily="34" charset="0"/>
                        </a:rPr>
                        <a:t>Coil to impregnation mold baseplate (M-ohm)</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100" b="0" i="0" u="none" strike="noStrike" dirty="0" smtClean="0">
                          <a:solidFill>
                            <a:srgbClr val="000000"/>
                          </a:solidFill>
                          <a:effectLst/>
                          <a:latin typeface="Arial" panose="020B0604020202020204" pitchFamily="34" charset="0"/>
                        </a:rPr>
                        <a:t>Open</a:t>
                      </a: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1320698" y="434145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842355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Goals next four weeks</a:t>
            </a:r>
            <a:endParaRPr lang="en-US" b="1" dirty="0"/>
          </a:p>
        </p:txBody>
      </p:sp>
      <p:sp>
        <p:nvSpPr>
          <p:cNvPr id="3" name="Slide Number Placeholder 2"/>
          <p:cNvSpPr>
            <a:spLocks noGrp="1"/>
          </p:cNvSpPr>
          <p:nvPr>
            <p:ph type="sldNum" sz="quarter" idx="12"/>
          </p:nvPr>
        </p:nvSpPr>
        <p:spPr/>
        <p:txBody>
          <a:bodyPr/>
          <a:lstStyle/>
          <a:p>
            <a:fld id="{E99BABBE-8C37-4EA0-B4C8-2876D6EC6807}" type="slidenum">
              <a:rPr lang="en-US" smtClean="0"/>
              <a:pPr/>
              <a:t>8</a:t>
            </a:fld>
            <a:endParaRPr lang="en-US" dirty="0"/>
          </a:p>
        </p:txBody>
      </p:sp>
      <p:sp>
        <p:nvSpPr>
          <p:cNvPr id="10" name="TextBox 9"/>
          <p:cNvSpPr txBox="1"/>
          <p:nvPr/>
        </p:nvSpPr>
        <p:spPr>
          <a:xfrm>
            <a:off x="1282535" y="1806395"/>
            <a:ext cx="11085616" cy="2380139"/>
          </a:xfrm>
          <a:prstGeom prst="rect">
            <a:avLst/>
          </a:prstGeom>
          <a:noFill/>
        </p:spPr>
        <p:txBody>
          <a:bodyPr wrap="square" rtlCol="0">
            <a:spAutoFit/>
          </a:bodyPr>
          <a:lstStyle/>
          <a:p>
            <a:pPr marL="1371600" lvl="2" indent="-355600">
              <a:spcBef>
                <a:spcPts val="400"/>
              </a:spcBef>
              <a:buClr>
                <a:srgbClr val="1F497D"/>
              </a:buClr>
              <a:buSzPct val="119047"/>
              <a:buFont typeface="Courier New"/>
              <a:buChar char="o"/>
            </a:pPr>
            <a:endParaRPr lang="en-US" sz="2200" b="1" dirty="0">
              <a:solidFill>
                <a:srgbClr val="1F497D"/>
              </a:solidFill>
              <a:latin typeface="Calibri"/>
              <a:ea typeface="Calibri"/>
              <a:cs typeface="Calibri"/>
              <a:sym typeface="Calibri"/>
            </a:endParaRPr>
          </a:p>
          <a:p>
            <a:pPr marL="1371600" lvl="2" indent="-355600">
              <a:spcBef>
                <a:spcPts val="400"/>
              </a:spcBef>
              <a:buClr>
                <a:srgbClr val="1F497D"/>
              </a:buClr>
              <a:buSzPct val="119047"/>
              <a:buFont typeface="Courier New"/>
              <a:buChar char="o"/>
            </a:pPr>
            <a:r>
              <a:rPr lang="en-US" sz="2200" b="1" dirty="0" smtClean="0">
                <a:solidFill>
                  <a:srgbClr val="1F497D"/>
                </a:solidFill>
                <a:latin typeface="Calibri"/>
                <a:ea typeface="Calibri"/>
                <a:cs typeface="Calibri"/>
                <a:sym typeface="Calibri"/>
              </a:rPr>
              <a:t>Complete </a:t>
            </a:r>
            <a:r>
              <a:rPr lang="en-US" sz="2200" b="1" dirty="0" smtClean="0">
                <a:solidFill>
                  <a:srgbClr val="1F497D"/>
                </a:solidFill>
                <a:latin typeface="Calibri"/>
                <a:ea typeface="Calibri"/>
                <a:cs typeface="Calibri"/>
                <a:sym typeface="Calibri"/>
              </a:rPr>
              <a:t>mirror magnet assembly. </a:t>
            </a:r>
          </a:p>
          <a:p>
            <a:pPr marL="1371600" lvl="2" indent="-355600">
              <a:spcBef>
                <a:spcPts val="400"/>
              </a:spcBef>
              <a:buClr>
                <a:srgbClr val="1F497D"/>
              </a:buClr>
              <a:buSzPct val="119047"/>
              <a:buFont typeface="Courier New"/>
              <a:buChar char="o"/>
            </a:pPr>
            <a:endParaRPr lang="en-US" sz="2200" b="1" dirty="0">
              <a:solidFill>
                <a:srgbClr val="1F497D"/>
              </a:solidFill>
              <a:latin typeface="Calibri"/>
              <a:ea typeface="Calibri"/>
              <a:cs typeface="Calibri"/>
              <a:sym typeface="Calibri"/>
            </a:endParaRPr>
          </a:p>
          <a:p>
            <a:pPr marL="1371600" lvl="2" indent="-355600">
              <a:spcBef>
                <a:spcPts val="400"/>
              </a:spcBef>
              <a:buClr>
                <a:srgbClr val="1F497D"/>
              </a:buClr>
              <a:buSzPct val="119047"/>
              <a:buFont typeface="Courier New"/>
              <a:buChar char="o"/>
            </a:pPr>
            <a:r>
              <a:rPr lang="en-US" sz="2200" b="1" dirty="0" smtClean="0">
                <a:solidFill>
                  <a:srgbClr val="1F497D"/>
                </a:solidFill>
                <a:latin typeface="Calibri"/>
                <a:ea typeface="Calibri"/>
                <a:cs typeface="Calibri"/>
                <a:sym typeface="Calibri"/>
              </a:rPr>
              <a:t>Prepare mirror magnet cold testing.</a:t>
            </a:r>
          </a:p>
          <a:p>
            <a:pPr marL="1016000" lvl="3">
              <a:spcBef>
                <a:spcPts val="400"/>
              </a:spcBef>
              <a:buClr>
                <a:srgbClr val="1F497D"/>
              </a:buClr>
              <a:buSzPct val="119047"/>
            </a:pPr>
            <a:r>
              <a:rPr lang="en-US" sz="2200" b="1" dirty="0">
                <a:solidFill>
                  <a:srgbClr val="1F497D"/>
                </a:solidFill>
                <a:latin typeface="Calibri"/>
                <a:ea typeface="Calibri"/>
                <a:cs typeface="Calibri"/>
                <a:sym typeface="Calibri"/>
              </a:rPr>
              <a:t> </a:t>
            </a:r>
            <a:r>
              <a:rPr lang="en-US" sz="2200" b="1" dirty="0" smtClean="0">
                <a:solidFill>
                  <a:srgbClr val="1F497D"/>
                </a:solidFill>
                <a:latin typeface="Calibri"/>
                <a:ea typeface="Calibri"/>
                <a:cs typeface="Calibri"/>
                <a:sym typeface="Calibri"/>
              </a:rPr>
              <a:t>  </a:t>
            </a:r>
            <a:endParaRPr lang="en-US" sz="2200" b="1" dirty="0">
              <a:solidFill>
                <a:srgbClr val="1F497D"/>
              </a:solidFill>
              <a:latin typeface="Calibri"/>
              <a:ea typeface="Calibri"/>
              <a:cs typeface="Calibri"/>
              <a:sym typeface="Calibri"/>
            </a:endParaRPr>
          </a:p>
          <a:p>
            <a:pPr marL="1016000" lvl="3">
              <a:spcBef>
                <a:spcPts val="400"/>
              </a:spcBef>
              <a:buClr>
                <a:srgbClr val="1F497D"/>
              </a:buClr>
              <a:buSzPct val="119047"/>
            </a:pPr>
            <a:endParaRPr lang="en-US" sz="2200" b="1" dirty="0">
              <a:solidFill>
                <a:srgbClr val="1F497D"/>
              </a:solidFill>
              <a:latin typeface="Calibri"/>
              <a:ea typeface="Calibri"/>
              <a:cs typeface="Calibri"/>
              <a:sym typeface="Calibri"/>
            </a:endParaRPr>
          </a:p>
        </p:txBody>
      </p:sp>
    </p:spTree>
    <p:extLst>
      <p:ext uri="{BB962C8B-B14F-4D97-AF65-F5344CB8AC3E}">
        <p14:creationId xmlns:p14="http://schemas.microsoft.com/office/powerpoint/2010/main" val="41325860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SGs being installed</a:t>
            </a:r>
            <a:endParaRPr lang="en-US" dirty="0"/>
          </a:p>
        </p:txBody>
      </p:sp>
      <p:sp>
        <p:nvSpPr>
          <p:cNvPr id="3" name="Slide Number Placeholder 2"/>
          <p:cNvSpPr>
            <a:spLocks noGrp="1"/>
          </p:cNvSpPr>
          <p:nvPr>
            <p:ph type="sldNum" sz="quarter" idx="12"/>
          </p:nvPr>
        </p:nvSpPr>
        <p:spPr/>
        <p:txBody>
          <a:bodyPr/>
          <a:lstStyle/>
          <a:p>
            <a:fld id="{E99BABBE-8C37-4EA0-B4C8-2876D6EC6807}" type="slidenum">
              <a:rPr lang="en-US" smtClean="0"/>
              <a:pPr/>
              <a:t>9</a:t>
            </a:fld>
            <a:endParaRPr lang="en-US" dirty="0"/>
          </a:p>
        </p:txBody>
      </p:sp>
      <p:pic>
        <p:nvPicPr>
          <p:cNvPr id="4" name="Picture 3"/>
          <p:cNvPicPr>
            <a:picLocks noChangeAspect="1"/>
          </p:cNvPicPr>
          <p:nvPr/>
        </p:nvPicPr>
        <p:blipFill>
          <a:blip r:embed="rId2"/>
          <a:stretch>
            <a:fillRect/>
          </a:stretch>
        </p:blipFill>
        <p:spPr>
          <a:xfrm>
            <a:off x="6611042" y="1520131"/>
            <a:ext cx="5060746" cy="5064737"/>
          </a:xfrm>
          <a:prstGeom prst="rect">
            <a:avLst/>
          </a:prstGeom>
        </p:spPr>
      </p:pic>
      <p:sp>
        <p:nvSpPr>
          <p:cNvPr id="5" name="Multiply 4"/>
          <p:cNvSpPr/>
          <p:nvPr/>
        </p:nvSpPr>
        <p:spPr>
          <a:xfrm>
            <a:off x="9051415" y="1468373"/>
            <a:ext cx="180000" cy="18084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ultiply 5"/>
          <p:cNvSpPr/>
          <p:nvPr/>
        </p:nvSpPr>
        <p:spPr>
          <a:xfrm>
            <a:off x="6881886" y="2641618"/>
            <a:ext cx="180000" cy="18084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ultiply 6"/>
          <p:cNvSpPr/>
          <p:nvPr/>
        </p:nvSpPr>
        <p:spPr>
          <a:xfrm>
            <a:off x="9051415" y="4346974"/>
            <a:ext cx="180000" cy="18084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121650" y="2587460"/>
            <a:ext cx="273050" cy="584775"/>
          </a:xfrm>
          <a:prstGeom prst="rect">
            <a:avLst/>
          </a:prstGeom>
          <a:noFill/>
        </p:spPr>
        <p:txBody>
          <a:bodyPr wrap="square" rtlCol="0">
            <a:spAutoFit/>
          </a:bodyPr>
          <a:lstStyle/>
          <a:p>
            <a:pPr algn="ctr"/>
            <a:r>
              <a:rPr lang="en-US" sz="3200" dirty="0" smtClean="0">
                <a:ln w="0"/>
                <a:solidFill>
                  <a:srgbClr val="FF0000"/>
                </a:solidFill>
                <a:effectLst>
                  <a:outerShdw blurRad="38100" dist="19050" dir="2700000" algn="tl" rotWithShape="0">
                    <a:schemeClr val="dk1">
                      <a:alpha val="40000"/>
                    </a:schemeClr>
                  </a:outerShdw>
                </a:effectLst>
              </a:rPr>
              <a:t>2</a:t>
            </a:r>
            <a:endParaRPr lang="en-US" sz="3200" dirty="0">
              <a:ln w="0"/>
              <a:solidFill>
                <a:srgbClr val="FF0000"/>
              </a:solidFill>
              <a:effectLst>
                <a:outerShdw blurRad="38100" dist="19050" dir="2700000" algn="tl" rotWithShape="0">
                  <a:schemeClr val="dk1">
                    <a:alpha val="40000"/>
                  </a:schemeClr>
                </a:outerShdw>
              </a:effectLst>
            </a:endParaRPr>
          </a:p>
        </p:txBody>
      </p:sp>
      <p:sp>
        <p:nvSpPr>
          <p:cNvPr id="9" name="TextBox 8"/>
          <p:cNvSpPr txBox="1"/>
          <p:nvPr/>
        </p:nvSpPr>
        <p:spPr>
          <a:xfrm>
            <a:off x="9896719" y="2587460"/>
            <a:ext cx="273050" cy="584775"/>
          </a:xfrm>
          <a:prstGeom prst="rect">
            <a:avLst/>
          </a:prstGeom>
          <a:noFill/>
        </p:spPr>
        <p:txBody>
          <a:bodyPr wrap="square" rtlCol="0">
            <a:spAutoFit/>
          </a:bodyPr>
          <a:lstStyle/>
          <a:p>
            <a:pPr algn="ctr"/>
            <a:r>
              <a:rPr lang="en-US" sz="3200" dirty="0" smtClean="0">
                <a:ln w="0"/>
                <a:solidFill>
                  <a:srgbClr val="FF0000"/>
                </a:solidFill>
                <a:effectLst>
                  <a:outerShdw blurRad="38100" dist="19050" dir="2700000" algn="tl" rotWithShape="0">
                    <a:schemeClr val="dk1">
                      <a:alpha val="40000"/>
                    </a:schemeClr>
                  </a:outerShdw>
                </a:effectLst>
              </a:rPr>
              <a:t>1</a:t>
            </a:r>
            <a:endParaRPr lang="en-US" sz="3200" dirty="0">
              <a:ln w="0"/>
              <a:solidFill>
                <a:srgbClr val="FF0000"/>
              </a:solidFill>
              <a:effectLst>
                <a:outerShdw blurRad="38100" dist="19050" dir="2700000" algn="tl" rotWithShape="0">
                  <a:schemeClr val="dk1">
                    <a:alpha val="40000"/>
                  </a:schemeClr>
                </a:outerShdw>
              </a:effectLst>
            </a:endParaRPr>
          </a:p>
        </p:txBody>
      </p:sp>
      <p:sp>
        <p:nvSpPr>
          <p:cNvPr id="10" name="TextBox 9"/>
          <p:cNvSpPr txBox="1"/>
          <p:nvPr/>
        </p:nvSpPr>
        <p:spPr>
          <a:xfrm>
            <a:off x="8121650" y="4943330"/>
            <a:ext cx="273050" cy="584775"/>
          </a:xfrm>
          <a:prstGeom prst="rect">
            <a:avLst/>
          </a:prstGeom>
          <a:noFill/>
        </p:spPr>
        <p:txBody>
          <a:bodyPr wrap="square" rtlCol="0">
            <a:spAutoFit/>
          </a:bodyPr>
          <a:lstStyle/>
          <a:p>
            <a:pPr algn="ctr"/>
            <a:r>
              <a:rPr lang="en-US" sz="3200" dirty="0" smtClean="0">
                <a:ln w="0"/>
                <a:solidFill>
                  <a:srgbClr val="FF0000"/>
                </a:solidFill>
                <a:effectLst>
                  <a:outerShdw blurRad="38100" dist="19050" dir="2700000" algn="tl" rotWithShape="0">
                    <a:schemeClr val="dk1">
                      <a:alpha val="40000"/>
                    </a:schemeClr>
                  </a:outerShdw>
                </a:effectLst>
              </a:rPr>
              <a:t>3</a:t>
            </a:r>
            <a:endParaRPr lang="en-US" sz="3200" dirty="0">
              <a:ln w="0"/>
              <a:solidFill>
                <a:srgbClr val="FF0000"/>
              </a:solidFill>
              <a:effectLst>
                <a:outerShdw blurRad="38100" dist="19050" dir="2700000" algn="tl" rotWithShape="0">
                  <a:schemeClr val="dk1">
                    <a:alpha val="40000"/>
                  </a:schemeClr>
                </a:outerShdw>
              </a:effectLst>
            </a:endParaRPr>
          </a:p>
        </p:txBody>
      </p:sp>
      <p:sp>
        <p:nvSpPr>
          <p:cNvPr id="11" name="TextBox 10"/>
          <p:cNvSpPr txBox="1"/>
          <p:nvPr/>
        </p:nvSpPr>
        <p:spPr>
          <a:xfrm>
            <a:off x="9896719" y="4943330"/>
            <a:ext cx="273050" cy="584775"/>
          </a:xfrm>
          <a:prstGeom prst="rect">
            <a:avLst/>
          </a:prstGeom>
          <a:noFill/>
        </p:spPr>
        <p:txBody>
          <a:bodyPr wrap="square" rtlCol="0">
            <a:spAutoFit/>
          </a:bodyPr>
          <a:lstStyle/>
          <a:p>
            <a:pPr algn="ctr"/>
            <a:r>
              <a:rPr lang="en-US" sz="3200" dirty="0" smtClean="0">
                <a:ln w="0"/>
                <a:solidFill>
                  <a:srgbClr val="FF0000"/>
                </a:solidFill>
                <a:effectLst>
                  <a:outerShdw blurRad="38100" dist="19050" dir="2700000" algn="tl" rotWithShape="0">
                    <a:schemeClr val="dk1">
                      <a:alpha val="40000"/>
                    </a:schemeClr>
                  </a:outerShdw>
                </a:effectLst>
              </a:rPr>
              <a:t>4</a:t>
            </a:r>
            <a:endParaRPr lang="en-US" sz="3200" dirty="0">
              <a:ln w="0"/>
              <a:solidFill>
                <a:srgbClr val="FF0000"/>
              </a:solidFill>
              <a:effectLst>
                <a:outerShdw blurRad="38100" dist="19050" dir="2700000" algn="tl" rotWithShape="0">
                  <a:schemeClr val="dk1">
                    <a:alpha val="40000"/>
                  </a:schemeClr>
                </a:outerShdw>
              </a:effectLst>
            </a:endParaRPr>
          </a:p>
        </p:txBody>
      </p:sp>
      <p:sp>
        <p:nvSpPr>
          <p:cNvPr id="12" name="Espace réservé du contenu 1"/>
          <p:cNvSpPr txBox="1">
            <a:spLocks/>
          </p:cNvSpPr>
          <p:nvPr/>
        </p:nvSpPr>
        <p:spPr>
          <a:xfrm>
            <a:off x="229802" y="1541584"/>
            <a:ext cx="6832084" cy="4459166"/>
          </a:xfrm>
          <a:prstGeom prst="rect">
            <a:avLst/>
          </a:prstGeom>
        </p:spPr>
        <p:txBody>
          <a:bodyPr vert="horz" lIns="91440" tIns="45720" rIns="91440" bIns="45720" rtlCol="0">
            <a:normAutofit fontScale="47500" lnSpcReduction="20000"/>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General goal: use similar gauge and wire layout to AUP in order to save effort</a:t>
            </a:r>
          </a:p>
          <a:p>
            <a:r>
              <a:rPr lang="en-US" dirty="0"/>
              <a:t>One HBM </a:t>
            </a:r>
            <a:r>
              <a:rPr lang="en-US" dirty="0" smtClean="0"/>
              <a:t>MX1615B </a:t>
            </a:r>
            <a:r>
              <a:rPr lang="en-US" dirty="0"/>
              <a:t>module required, </a:t>
            </a:r>
            <a:r>
              <a:rPr lang="en-US" dirty="0" smtClean="0"/>
              <a:t>12 SG channels </a:t>
            </a:r>
            <a:r>
              <a:rPr lang="en-US" dirty="0"/>
              <a:t>+ bladder pressure channel</a:t>
            </a:r>
          </a:p>
          <a:p>
            <a:r>
              <a:rPr lang="en-US" dirty="0" smtClean="0"/>
              <a:t>Coil - 4 channels</a:t>
            </a:r>
            <a:endParaRPr lang="en-US" dirty="0"/>
          </a:p>
          <a:p>
            <a:pPr lvl="1"/>
            <a:r>
              <a:rPr lang="en-US" dirty="0"/>
              <a:t>Two T &amp; Z Stations along centerline</a:t>
            </a:r>
          </a:p>
          <a:p>
            <a:pPr lvl="1"/>
            <a:r>
              <a:rPr lang="en-US" dirty="0"/>
              <a:t>HBM </a:t>
            </a:r>
            <a:r>
              <a:rPr lang="en-US" dirty="0" smtClean="0"/>
              <a:t>XC-11-6/350 </a:t>
            </a:r>
            <a:r>
              <a:rPr lang="en-US" dirty="0"/>
              <a:t>Bi-directional gauges</a:t>
            </a:r>
          </a:p>
          <a:p>
            <a:pPr lvl="1"/>
            <a:r>
              <a:rPr lang="en-US" dirty="0"/>
              <a:t>Both are independently temperature compensated half bridges</a:t>
            </a:r>
          </a:p>
          <a:p>
            <a:r>
              <a:rPr lang="en-US" dirty="0" smtClean="0"/>
              <a:t>Shell – 4 channels</a:t>
            </a:r>
            <a:endParaRPr lang="en-US" dirty="0"/>
          </a:p>
          <a:p>
            <a:pPr lvl="1"/>
            <a:r>
              <a:rPr lang="en-US" dirty="0"/>
              <a:t>Two T &amp; Z Stations, </a:t>
            </a:r>
            <a:r>
              <a:rPr lang="en-US" dirty="0" smtClean="0">
                <a:solidFill>
                  <a:srgbClr val="FF0000"/>
                </a:solidFill>
              </a:rPr>
              <a:t>50</a:t>
            </a:r>
            <a:r>
              <a:rPr lang="en-US" dirty="0">
                <a:solidFill>
                  <a:srgbClr val="FF0000"/>
                </a:solidFill>
              </a:rPr>
              <a:t>°</a:t>
            </a:r>
            <a:r>
              <a:rPr lang="en-US" dirty="0"/>
              <a:t> apart</a:t>
            </a:r>
          </a:p>
          <a:p>
            <a:pPr lvl="1"/>
            <a:r>
              <a:rPr lang="en-US" dirty="0" smtClean="0"/>
              <a:t>HBM XC-11-6/350 Bi-directional gauges</a:t>
            </a:r>
          </a:p>
          <a:p>
            <a:pPr lvl="1"/>
            <a:r>
              <a:rPr lang="en-US" dirty="0"/>
              <a:t>Both are independently temperature compensated half </a:t>
            </a:r>
            <a:r>
              <a:rPr lang="en-US" dirty="0" smtClean="0"/>
              <a:t>bridges</a:t>
            </a:r>
            <a:endParaRPr lang="en-US" dirty="0"/>
          </a:p>
          <a:p>
            <a:r>
              <a:rPr lang="en-US" dirty="0" smtClean="0"/>
              <a:t>Rods – 4 channels</a:t>
            </a:r>
          </a:p>
          <a:p>
            <a:pPr lvl="1"/>
            <a:r>
              <a:rPr lang="en-US" dirty="0" smtClean="0"/>
              <a:t>One Z Station per rod</a:t>
            </a:r>
          </a:p>
          <a:p>
            <a:pPr lvl="1"/>
            <a:r>
              <a:rPr lang="en-US" dirty="0" smtClean="0"/>
              <a:t>HBM LC-11-6/350 </a:t>
            </a:r>
            <a:r>
              <a:rPr lang="en-US" dirty="0" err="1" smtClean="0"/>
              <a:t>Uni</a:t>
            </a:r>
            <a:r>
              <a:rPr lang="en-US" dirty="0" smtClean="0"/>
              <a:t>-directional gauges</a:t>
            </a:r>
          </a:p>
          <a:p>
            <a:pPr lvl="1"/>
            <a:r>
              <a:rPr lang="en-US" dirty="0" smtClean="0"/>
              <a:t>Full bridge comprising two active and two compensating (Poisson &amp; Temp.) gauges</a:t>
            </a:r>
          </a:p>
          <a:p>
            <a:r>
              <a:rPr lang="en-US" dirty="0" smtClean="0"/>
              <a:t>Totals</a:t>
            </a:r>
          </a:p>
          <a:p>
            <a:pPr lvl="1"/>
            <a:r>
              <a:rPr lang="en-US" dirty="0" smtClean="0"/>
              <a:t>XC gauges: 8</a:t>
            </a:r>
          </a:p>
          <a:p>
            <a:pPr lvl="1"/>
            <a:r>
              <a:rPr lang="en-US" dirty="0" smtClean="0"/>
              <a:t>LC gauges: 16</a:t>
            </a:r>
          </a:p>
          <a:p>
            <a:pPr lvl="1"/>
            <a:r>
              <a:rPr lang="en-US" dirty="0" smtClean="0"/>
              <a:t>Cables: 12 (XC) + 8 (LC) = 20</a:t>
            </a:r>
          </a:p>
          <a:p>
            <a:pPr lvl="1"/>
            <a:r>
              <a:rPr lang="en-US" dirty="0" smtClean="0"/>
              <a:t>Channels: 12</a:t>
            </a:r>
            <a:endParaRPr lang="en-US" dirty="0"/>
          </a:p>
          <a:p>
            <a:endParaRPr lang="en-US" dirty="0"/>
          </a:p>
          <a:p>
            <a:pPr lvl="1"/>
            <a:endParaRPr lang="en-US" dirty="0"/>
          </a:p>
        </p:txBody>
      </p:sp>
      <p:sp>
        <p:nvSpPr>
          <p:cNvPr id="13" name="TextBox 12"/>
          <p:cNvSpPr txBox="1"/>
          <p:nvPr/>
        </p:nvSpPr>
        <p:spPr>
          <a:xfrm>
            <a:off x="9051415" y="1110343"/>
            <a:ext cx="45719" cy="307777"/>
          </a:xfrm>
          <a:prstGeom prst="rect">
            <a:avLst/>
          </a:prstGeom>
          <a:noFill/>
        </p:spPr>
        <p:txBody>
          <a:bodyPr wrap="square" rtlCol="0">
            <a:spAutoFit/>
          </a:bodyPr>
          <a:lstStyle/>
          <a:p>
            <a:r>
              <a:rPr lang="en-US" dirty="0" smtClean="0"/>
              <a:t>N</a:t>
            </a:r>
            <a:endParaRPr lang="en-US" dirty="0"/>
          </a:p>
        </p:txBody>
      </p:sp>
      <p:sp>
        <p:nvSpPr>
          <p:cNvPr id="14" name="TextBox 13"/>
          <p:cNvSpPr txBox="1"/>
          <p:nvPr/>
        </p:nvSpPr>
        <p:spPr>
          <a:xfrm>
            <a:off x="9074274" y="6584868"/>
            <a:ext cx="45719" cy="307777"/>
          </a:xfrm>
          <a:prstGeom prst="rect">
            <a:avLst/>
          </a:prstGeom>
          <a:noFill/>
        </p:spPr>
        <p:txBody>
          <a:bodyPr wrap="square" rtlCol="0">
            <a:spAutoFit/>
          </a:bodyPr>
          <a:lstStyle/>
          <a:p>
            <a:r>
              <a:rPr lang="en-US" dirty="0"/>
              <a:t>S</a:t>
            </a:r>
            <a:endParaRPr lang="en-US" dirty="0"/>
          </a:p>
        </p:txBody>
      </p:sp>
    </p:spTree>
    <p:extLst>
      <p:ext uri="{BB962C8B-B14F-4D97-AF65-F5344CB8AC3E}">
        <p14:creationId xmlns:p14="http://schemas.microsoft.com/office/powerpoint/2010/main" val="856341806"/>
      </p:ext>
    </p:extLst>
  </p:cSld>
  <p:clrMapOvr>
    <a:masterClrMapping/>
  </p:clrMapOvr>
  <p:timing>
    <p:tnLst>
      <p:par>
        <p:cTn id="1" dur="indefinite" restart="never" nodeType="tmRoot"/>
      </p:par>
    </p:tnLst>
  </p:timing>
</p:sld>
</file>

<file path=ppt/theme/theme1.xml><?xml version="1.0" encoding="utf-8"?>
<a:theme xmlns:a="http://schemas.openxmlformats.org/drawingml/2006/main" name="4_ATAP Blue Footer">
  <a:themeElements>
    <a:clrScheme name="ATAP">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2716</TotalTime>
  <Words>600</Words>
  <Application>Microsoft Office PowerPoint</Application>
  <PresentationFormat>Widescreen</PresentationFormat>
  <Paragraphs>128</Paragraphs>
  <Slides>14</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Courier New</vt:lpstr>
      <vt:lpstr>Times New Roman</vt:lpstr>
      <vt:lpstr>Libre Franklin</vt:lpstr>
      <vt:lpstr>4_ATAP Blue Footer</vt:lpstr>
      <vt:lpstr>PowerPoint Presentation</vt:lpstr>
      <vt:lpstr>Progress since our last meeting, 2024/02/24</vt:lpstr>
      <vt:lpstr>Prototype coil winding completed</vt:lpstr>
      <vt:lpstr>Heat treatment of prototype coil completed</vt:lpstr>
      <vt:lpstr>Impregnation of prototype coil completed</vt:lpstr>
      <vt:lpstr>Prototype coil impregnated</vt:lpstr>
      <vt:lpstr>Coil electrical QA/QC measurements</vt:lpstr>
      <vt:lpstr>Goals next four weeks</vt:lpstr>
      <vt:lpstr>SGs being installed</vt:lpstr>
      <vt:lpstr>Strain distribution in the shell</vt:lpstr>
      <vt:lpstr>Strain at each step</vt:lpstr>
      <vt:lpstr>Loading assembly in production</vt:lpstr>
      <vt:lpstr>Conductor started to arrive.</vt:lpstr>
      <vt:lpstr>QA/QC discussions for arrived and incoming conductors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teid05</dc:creator>
  <cp:lastModifiedBy>Tengming Shen</cp:lastModifiedBy>
  <cp:revision>222</cp:revision>
  <dcterms:created xsi:type="dcterms:W3CDTF">2015-07-10T17:44:33Z</dcterms:created>
  <dcterms:modified xsi:type="dcterms:W3CDTF">2025-03-24T20:23:53Z</dcterms:modified>
</cp:coreProperties>
</file>