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0"/>
  </p:notesMasterIdLst>
  <p:sldIdLst>
    <p:sldId id="809" r:id="rId2"/>
    <p:sldId id="844" r:id="rId3"/>
    <p:sldId id="836" r:id="rId4"/>
    <p:sldId id="335" r:id="rId5"/>
    <p:sldId id="333" r:id="rId6"/>
    <p:sldId id="305" r:id="rId7"/>
    <p:sldId id="859" r:id="rId8"/>
    <p:sldId id="850" r:id="rId9"/>
    <p:sldId id="810" r:id="rId10"/>
    <p:sldId id="851" r:id="rId11"/>
    <p:sldId id="839" r:id="rId12"/>
    <p:sldId id="819" r:id="rId13"/>
    <p:sldId id="811" r:id="rId14"/>
    <p:sldId id="852" r:id="rId15"/>
    <p:sldId id="831" r:id="rId16"/>
    <p:sldId id="855" r:id="rId17"/>
    <p:sldId id="853" r:id="rId18"/>
    <p:sldId id="833" r:id="rId19"/>
    <p:sldId id="828" r:id="rId20"/>
    <p:sldId id="865" r:id="rId21"/>
    <p:sldId id="835" r:id="rId22"/>
    <p:sldId id="841" r:id="rId23"/>
    <p:sldId id="820" r:id="rId24"/>
    <p:sldId id="843" r:id="rId25"/>
    <p:sldId id="827" r:id="rId26"/>
    <p:sldId id="825" r:id="rId27"/>
    <p:sldId id="860" r:id="rId28"/>
    <p:sldId id="86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FF"/>
    <a:srgbClr val="0000FF"/>
    <a:srgbClr val="0033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24"/>
    <p:restoredTop sz="80712"/>
  </p:normalViewPr>
  <p:slideViewPr>
    <p:cSldViewPr snapToGrid="0" snapToObjects="1">
      <p:cViewPr varScale="1">
        <p:scale>
          <a:sx n="93" d="100"/>
          <a:sy n="93" d="100"/>
        </p:scale>
        <p:origin x="14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46CA2-F28A-E445-871D-2E9512620AAE}" type="datetimeFigureOut">
              <a:rPr lang="en-GB" smtClean="0"/>
              <a:t>13/06/2022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A1916-9268-3143-8A3B-192F73556942}" type="slidenum">
              <a:rPr lang="en-GB" smtClean="0"/>
              <a:t>‹#›</a:t>
            </a:fld>
            <a:endParaRPr lang="en-GB"/>
          </a:p>
        </p:txBody>
      </p:sp>
    </p:spTree>
    <p:extLst>
      <p:ext uri="{BB962C8B-B14F-4D97-AF65-F5344CB8AC3E}">
        <p14:creationId xmlns:p14="http://schemas.microsoft.com/office/powerpoint/2010/main" val="25206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1</a:t>
            </a:fld>
            <a:endParaRPr lang="en-GB"/>
          </a:p>
        </p:txBody>
      </p:sp>
    </p:spTree>
    <p:extLst>
      <p:ext uri="{BB962C8B-B14F-4D97-AF65-F5344CB8AC3E}">
        <p14:creationId xmlns:p14="http://schemas.microsoft.com/office/powerpoint/2010/main" val="223111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23</a:t>
            </a:fld>
            <a:endParaRPr lang="en-GB"/>
          </a:p>
        </p:txBody>
      </p:sp>
    </p:spTree>
    <p:extLst>
      <p:ext uri="{BB962C8B-B14F-4D97-AF65-F5344CB8AC3E}">
        <p14:creationId xmlns:p14="http://schemas.microsoft.com/office/powerpoint/2010/main" val="145019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3BFF0793-CCC0-1641-B61B-D8089D9FA1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E7C172-2621-824D-B9C8-F067F409106C}" type="slidenum">
              <a:rPr lang="fr-FR" altLang="en-DE" sz="1200">
                <a:solidFill>
                  <a:srgbClr val="000000"/>
                </a:solidFill>
                <a:latin typeface="Calibri" panose="020F0502020204030204" pitchFamily="34" charset="0"/>
              </a:rPr>
              <a:pPr eaLnBrk="1" hangingPunct="1"/>
              <a:t>5</a:t>
            </a:fld>
            <a:endParaRPr lang="fr-FR" altLang="en-DE" sz="1200">
              <a:solidFill>
                <a:srgbClr val="000000"/>
              </a:solidFill>
              <a:latin typeface="Calibri" panose="020F0502020204030204" pitchFamily="34" charset="0"/>
            </a:endParaRPr>
          </a:p>
        </p:txBody>
      </p:sp>
      <p:sp>
        <p:nvSpPr>
          <p:cNvPr id="6146" name="Rectangle 2">
            <a:extLst>
              <a:ext uri="{FF2B5EF4-FFF2-40B4-BE49-F238E27FC236}">
                <a16:creationId xmlns:a16="http://schemas.microsoft.com/office/drawing/2014/main" id="{B9E7D1E0-434A-7840-A88A-0A292F247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95FFFDA3-7771-8B45-9610-D959860394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DE" sz="1400" dirty="0">
                <a:ea typeface="ＭＳ Ｐゴシック" panose="020B0600070205080204" pitchFamily="34" charset="-128"/>
              </a:rPr>
              <a:t>Top left: Single-particle energies as a function of deformation, where negative beta means oblate and positive beta is prolate. Large shell gaps are found for proton AND neutron numbers 34, 36, and 38, both on the prolate and on the oblate side leading to a competition of these shapes in many nuclei in this mass region. Kr-74, with 36 protons and 38 neutrons is one of the archetypes. Its PES (top right) shows two distinct minima corresponding to a very deformed prolate and a lesser deformed oblate shape. They are well separated and almost equally deep. Schematically the situation looks like this: we expect two 0+ states in each minimum, each with a rotational band built upon them. If the excited 0+ state is close to the first 2+ state we expect a relatively long lifetime (shape isomer which will (mainly) decay via an electric monopole transition. If the two 0+  states are close in energy we can also expect the wave functions to mix, and in fact an E0 decay will only be strong if there is a mixing of configurations of different shape.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6</a:t>
            </a:fld>
            <a:endParaRPr lang="en-GB"/>
          </a:p>
        </p:txBody>
      </p:sp>
    </p:spTree>
    <p:extLst>
      <p:ext uri="{BB962C8B-B14F-4D97-AF65-F5344CB8AC3E}">
        <p14:creationId xmlns:p14="http://schemas.microsoft.com/office/powerpoint/2010/main" val="221234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8</a:t>
            </a:fld>
            <a:endParaRPr lang="en-GB"/>
          </a:p>
        </p:txBody>
      </p:sp>
    </p:spTree>
    <p:extLst>
      <p:ext uri="{BB962C8B-B14F-4D97-AF65-F5344CB8AC3E}">
        <p14:creationId xmlns:p14="http://schemas.microsoft.com/office/powerpoint/2010/main" val="420123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9</a:t>
            </a:fld>
            <a:endParaRPr lang="en-GB"/>
          </a:p>
        </p:txBody>
      </p:sp>
    </p:spTree>
    <p:extLst>
      <p:ext uri="{BB962C8B-B14F-4D97-AF65-F5344CB8AC3E}">
        <p14:creationId xmlns:p14="http://schemas.microsoft.com/office/powerpoint/2010/main" val="420123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11</a:t>
            </a:fld>
            <a:endParaRPr lang="en-GB"/>
          </a:p>
        </p:txBody>
      </p:sp>
    </p:spTree>
    <p:extLst>
      <p:ext uri="{BB962C8B-B14F-4D97-AF65-F5344CB8AC3E}">
        <p14:creationId xmlns:p14="http://schemas.microsoft.com/office/powerpoint/2010/main" val="262787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altLang="en-DE" sz="1200" b="1" i="0" u="none" strike="noStrike" kern="0" cap="none" spc="0" normalizeH="0" baseline="0" noProof="0" dirty="0">
                <a:ln>
                  <a:noFill/>
                </a:ln>
                <a:solidFill>
                  <a:srgbClr val="FF0000"/>
                </a:solidFill>
                <a:effectLst/>
                <a:uLnTx/>
                <a:uFillTx/>
              </a:rPr>
              <a:t> </a:t>
            </a:r>
            <a:r>
              <a:rPr kumimoji="0" lang="en-GB" altLang="en-DE" sz="1200" b="1" i="0" u="none" strike="noStrike" kern="0" cap="none" spc="0" normalizeH="0" baseline="0" noProof="0" dirty="0">
                <a:ln>
                  <a:noFill/>
                </a:ln>
                <a:solidFill>
                  <a:srgbClr val="003366"/>
                </a:solidFill>
                <a:effectLst/>
                <a:uLnTx/>
                <a:uFillTx/>
              </a:rPr>
              <a:t>Experimental challenge : short lifetimes as compared to cooling times</a:t>
            </a:r>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14</a:t>
            </a:fld>
            <a:endParaRPr lang="en-GB"/>
          </a:p>
        </p:txBody>
      </p:sp>
    </p:spTree>
    <p:extLst>
      <p:ext uri="{BB962C8B-B14F-4D97-AF65-F5344CB8AC3E}">
        <p14:creationId xmlns:p14="http://schemas.microsoft.com/office/powerpoint/2010/main" val="1151267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18</a:t>
            </a:fld>
            <a:endParaRPr lang="en-GB"/>
          </a:p>
        </p:txBody>
      </p:sp>
    </p:spTree>
    <p:extLst>
      <p:ext uri="{BB962C8B-B14F-4D97-AF65-F5344CB8AC3E}">
        <p14:creationId xmlns:p14="http://schemas.microsoft.com/office/powerpoint/2010/main" val="324657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UFO: undefined frequency object,</a:t>
            </a:r>
            <a:endParaRPr lang="en-GB" dirty="0"/>
          </a:p>
        </p:txBody>
      </p:sp>
      <p:sp>
        <p:nvSpPr>
          <p:cNvPr id="4" name="Slide Number Placeholder 3"/>
          <p:cNvSpPr>
            <a:spLocks noGrp="1"/>
          </p:cNvSpPr>
          <p:nvPr>
            <p:ph type="sldNum" sz="quarter" idx="5"/>
          </p:nvPr>
        </p:nvSpPr>
        <p:spPr/>
        <p:txBody>
          <a:bodyPr/>
          <a:lstStyle/>
          <a:p>
            <a:fld id="{6C0A1916-9268-3143-8A3B-192F73556942}" type="slidenum">
              <a:rPr lang="en-GB" smtClean="0"/>
              <a:t>20</a:t>
            </a:fld>
            <a:endParaRPr lang="en-GB"/>
          </a:p>
        </p:txBody>
      </p:sp>
    </p:spTree>
    <p:extLst>
      <p:ext uri="{BB962C8B-B14F-4D97-AF65-F5344CB8AC3E}">
        <p14:creationId xmlns:p14="http://schemas.microsoft.com/office/powerpoint/2010/main" val="2805182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4" name="ZoneTexte 3"/>
          <p:cNvSpPr txBox="1"/>
          <p:nvPr userDrawn="1"/>
        </p:nvSpPr>
        <p:spPr>
          <a:xfrm>
            <a:off x="1043608" y="6345324"/>
            <a:ext cx="1260140" cy="292388"/>
          </a:xfrm>
          <a:prstGeom prst="rect">
            <a:avLst/>
          </a:prstGeom>
          <a:noFill/>
        </p:spPr>
        <p:txBody>
          <a:bodyPr wrap="square" rtlCol="0">
            <a:spAutoFit/>
          </a:bodyPr>
          <a:lstStyle/>
          <a:p>
            <a:pPr algn="ctr"/>
            <a:r>
              <a:rPr lang="fr-FR" sz="1300" dirty="0">
                <a:solidFill>
                  <a:schemeClr val="bg1"/>
                </a:solidFill>
                <a:latin typeface="Calibri" pitchFamily="34" charset="0"/>
                <a:cs typeface="Calibri" pitchFamily="34" charset="0"/>
              </a:rPr>
              <a:t>Irfu.cea.fr</a:t>
            </a:r>
          </a:p>
        </p:txBody>
      </p:sp>
      <p:sp>
        <p:nvSpPr>
          <p:cNvPr id="5" name="Espace réservé du numéro de diapositive 4">
            <a:extLst>
              <a:ext uri="{FF2B5EF4-FFF2-40B4-BE49-F238E27FC236}">
                <a16:creationId xmlns:a16="http://schemas.microsoft.com/office/drawing/2014/main" id="{FB578923-FAAD-BA42-8725-92A17CF57875}"/>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Tree>
    <p:extLst>
      <p:ext uri="{BB962C8B-B14F-4D97-AF65-F5344CB8AC3E}">
        <p14:creationId xmlns:p14="http://schemas.microsoft.com/office/powerpoint/2010/main" val="39696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1259632" y="46828"/>
            <a:ext cx="7236464" cy="908720"/>
          </a:xfrm>
          <a:prstGeom prst="rect">
            <a:avLst/>
          </a:prstGeom>
        </p:spPr>
        <p:txBody>
          <a:bodyPr/>
          <a:lstStyle/>
          <a:p>
            <a:r>
              <a:rPr lang="fr-FR" dirty="0"/>
              <a:t>Modifiez le style du titre</a:t>
            </a:r>
          </a:p>
        </p:txBody>
      </p:sp>
      <p:sp>
        <p:nvSpPr>
          <p:cNvPr id="3" name="Espace réservé du contenu 2"/>
          <p:cNvSpPr>
            <a:spLocks noGrp="1"/>
          </p:cNvSpPr>
          <p:nvPr>
            <p:ph idx="1"/>
          </p:nvPr>
        </p:nvSpPr>
        <p:spPr>
          <a:xfrm>
            <a:off x="576000" y="1268760"/>
            <a:ext cx="8172464" cy="4968552"/>
          </a:xfrm>
          <a:prstGeom prst="rect">
            <a:avLst/>
          </a:prstGeom>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Footer Placeholder 3">
            <a:extLst>
              <a:ext uri="{FF2B5EF4-FFF2-40B4-BE49-F238E27FC236}">
                <a16:creationId xmlns:a16="http://schemas.microsoft.com/office/drawing/2014/main" id="{140A1938-8788-7A4D-8F9F-A3553055D8A6}"/>
              </a:ext>
            </a:extLst>
          </p:cNvPr>
          <p:cNvSpPr>
            <a:spLocks noGrp="1"/>
          </p:cNvSpPr>
          <p:nvPr>
            <p:ph type="ftr" sz="quarter" idx="3"/>
          </p:nvPr>
        </p:nvSpPr>
        <p:spPr>
          <a:xfrm>
            <a:off x="1741808" y="6503035"/>
            <a:ext cx="6367948" cy="365125"/>
          </a:xfrm>
        </p:spPr>
        <p:txBody>
          <a:bodyPr/>
          <a:lstStyle/>
          <a:p>
            <a:r>
              <a:rPr lang="fr-FR" sz="1100"/>
              <a:t>W. Korten - NS2022</a:t>
            </a:r>
            <a:endParaRPr lang="fr-FR" sz="1100" dirty="0"/>
          </a:p>
        </p:txBody>
      </p:sp>
      <p:sp>
        <p:nvSpPr>
          <p:cNvPr id="6" name="Espace réservé du numéro de diapositive 4">
            <a:extLst>
              <a:ext uri="{FF2B5EF4-FFF2-40B4-BE49-F238E27FC236}">
                <a16:creationId xmlns:a16="http://schemas.microsoft.com/office/drawing/2014/main" id="{20D3D8A9-FD9C-EE43-952F-F82BD1F96F2F}"/>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Tree>
    <p:extLst>
      <p:ext uri="{BB962C8B-B14F-4D97-AF65-F5344CB8AC3E}">
        <p14:creationId xmlns:p14="http://schemas.microsoft.com/office/powerpoint/2010/main" val="340135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a:xfrm>
            <a:off x="1259632" y="46828"/>
            <a:ext cx="7236464" cy="90872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576000" y="1268760"/>
            <a:ext cx="8172464" cy="4968552"/>
          </a:xfrm>
          <a:prstGeom prst="rect">
            <a:avLst/>
          </a:prstGeom>
        </p:spPr>
        <p:txBody>
          <a:bodyPr/>
          <a:lstStyle>
            <a:lvl2pPr>
              <a:defRPr sz="1800" b="1">
                <a:solidFill>
                  <a:schemeClr val="tx1"/>
                </a:solidFill>
              </a:defRPr>
            </a:lvl2pPr>
            <a:lvl3pPr>
              <a:defRPr i="1"/>
            </a:lvl3pPr>
            <a:lvl4pPr>
              <a:defRPr sz="1600" b="0" i="1">
                <a:solidFill>
                  <a:schemeClr val="tx1"/>
                </a:solidFill>
              </a:defRPr>
            </a:lvl4pPr>
          </a:lstStyle>
          <a:p>
            <a:pPr lvl="0"/>
            <a:r>
              <a:rPr lang="fr-FR" dirty="0"/>
              <a:t>Modifiez les styles du texte du masque</a:t>
            </a:r>
          </a:p>
          <a:p>
            <a:pPr lvl="1"/>
            <a:r>
              <a:rPr lang="fr-FR" dirty="0"/>
              <a:t>Deuxième niveau</a:t>
            </a:r>
          </a:p>
          <a:p>
            <a:pPr lvl="3"/>
            <a:r>
              <a:rPr lang="fr-FR" dirty="0"/>
              <a:t>Quatrième niveau</a:t>
            </a:r>
          </a:p>
          <a:p>
            <a:pPr lvl="4"/>
            <a:r>
              <a:rPr lang="fr-FR" dirty="0"/>
              <a:t>Cinquième niveau</a:t>
            </a:r>
          </a:p>
        </p:txBody>
      </p:sp>
      <p:sp>
        <p:nvSpPr>
          <p:cNvPr id="9" name="Espace réservé du numéro de diapositive 4">
            <a:extLst>
              <a:ext uri="{FF2B5EF4-FFF2-40B4-BE49-F238E27FC236}">
                <a16:creationId xmlns:a16="http://schemas.microsoft.com/office/drawing/2014/main" id="{0869C9D8-49CC-1543-827E-2292897EF040}"/>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
        <p:nvSpPr>
          <p:cNvPr id="6" name="Footer Placeholder 3">
            <a:extLst>
              <a:ext uri="{FF2B5EF4-FFF2-40B4-BE49-F238E27FC236}">
                <a16:creationId xmlns:a16="http://schemas.microsoft.com/office/drawing/2014/main" id="{E1751165-8D85-0B41-9C49-D0F0A3A3A718}"/>
              </a:ext>
            </a:extLst>
          </p:cNvPr>
          <p:cNvSpPr>
            <a:spLocks noGrp="1"/>
          </p:cNvSpPr>
          <p:nvPr>
            <p:ph type="ftr" sz="quarter" idx="3"/>
          </p:nvPr>
        </p:nvSpPr>
        <p:spPr>
          <a:xfrm>
            <a:off x="1741808" y="6503035"/>
            <a:ext cx="6367948" cy="365125"/>
          </a:xfrm>
        </p:spPr>
        <p:txBody>
          <a:bodyPr/>
          <a:lstStyle/>
          <a:p>
            <a:r>
              <a:rPr lang="fr-FR" sz="1100"/>
              <a:t>W. Korten - NS2022</a:t>
            </a:r>
            <a:endParaRPr lang="fr-FR" sz="1100" dirty="0"/>
          </a:p>
        </p:txBody>
      </p:sp>
    </p:spTree>
    <p:extLst>
      <p:ext uri="{BB962C8B-B14F-4D97-AF65-F5344CB8AC3E}">
        <p14:creationId xmlns:p14="http://schemas.microsoft.com/office/powerpoint/2010/main" val="185604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a:xfrm>
            <a:off x="1259632" y="46828"/>
            <a:ext cx="7236464" cy="90872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576000" y="3707506"/>
            <a:ext cx="8172464" cy="2529805"/>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contenu 20"/>
          <p:cNvSpPr>
            <a:spLocks noGrp="1"/>
          </p:cNvSpPr>
          <p:nvPr>
            <p:ph sz="quarter" idx="21" hasCustomPrompt="1"/>
          </p:nvPr>
        </p:nvSpPr>
        <p:spPr>
          <a:xfrm>
            <a:off x="576000" y="1458000"/>
            <a:ext cx="8064000" cy="1908000"/>
          </a:xfrm>
          <a:prstGeom prst="rect">
            <a:avLst/>
          </a:prstGeom>
          <a:solidFill>
            <a:srgbClr val="666666"/>
          </a:solidFill>
        </p:spPr>
        <p:txBody>
          <a:bodyPr anchor="ctr"/>
          <a:lstStyle>
            <a:lvl1pPr marL="0" indent="0" algn="ctr">
              <a:defRPr sz="1200">
                <a:solidFill>
                  <a:schemeClr val="bg1"/>
                </a:solidFill>
              </a:defRPr>
            </a:lvl1pPr>
          </a:lstStyle>
          <a:p>
            <a:r>
              <a:rPr lang="fr-FR" dirty="0"/>
              <a:t>Visuel</a:t>
            </a:r>
          </a:p>
        </p:txBody>
      </p:sp>
      <p:sp>
        <p:nvSpPr>
          <p:cNvPr id="11" name="Espace réservé du numéro de diapositive 4">
            <a:extLst>
              <a:ext uri="{FF2B5EF4-FFF2-40B4-BE49-F238E27FC236}">
                <a16:creationId xmlns:a16="http://schemas.microsoft.com/office/drawing/2014/main" id="{EE36F7C7-543C-144E-B4D3-F452FD03B25A}"/>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
        <p:nvSpPr>
          <p:cNvPr id="7" name="Footer Placeholder 3">
            <a:extLst>
              <a:ext uri="{FF2B5EF4-FFF2-40B4-BE49-F238E27FC236}">
                <a16:creationId xmlns:a16="http://schemas.microsoft.com/office/drawing/2014/main" id="{0D715246-A861-F94C-A078-EED7249868E4}"/>
              </a:ext>
            </a:extLst>
          </p:cNvPr>
          <p:cNvSpPr>
            <a:spLocks noGrp="1"/>
          </p:cNvSpPr>
          <p:nvPr>
            <p:ph type="ftr" sz="quarter" idx="3"/>
          </p:nvPr>
        </p:nvSpPr>
        <p:spPr>
          <a:xfrm>
            <a:off x="1741808" y="6503035"/>
            <a:ext cx="6367948" cy="365125"/>
          </a:xfrm>
        </p:spPr>
        <p:txBody>
          <a:bodyPr/>
          <a:lstStyle/>
          <a:p>
            <a:r>
              <a:rPr lang="fr-FR" sz="1100"/>
              <a:t>W. Korten - NS2022</a:t>
            </a:r>
            <a:endParaRPr lang="fr-FR" sz="1100" dirty="0"/>
          </a:p>
        </p:txBody>
      </p:sp>
    </p:spTree>
    <p:extLst>
      <p:ext uri="{BB962C8B-B14F-4D97-AF65-F5344CB8AC3E}">
        <p14:creationId xmlns:p14="http://schemas.microsoft.com/office/powerpoint/2010/main" val="76965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C5DB7EF7-30E3-5F46-833F-19A5ABAB97A1}"/>
              </a:ext>
            </a:extLst>
          </p:cNvPr>
          <p:cNvSpPr>
            <a:spLocks noGrp="1"/>
          </p:cNvSpPr>
          <p:nvPr>
            <p:ph type="ftr" sz="quarter" idx="3"/>
          </p:nvPr>
        </p:nvSpPr>
        <p:spPr>
          <a:xfrm>
            <a:off x="1741808" y="6503035"/>
            <a:ext cx="6367948" cy="365125"/>
          </a:xfrm>
        </p:spPr>
        <p:txBody>
          <a:bodyPr/>
          <a:lstStyle/>
          <a:p>
            <a:r>
              <a:rPr lang="fr-FR" sz="1100"/>
              <a:t>W. Korten - NS2022</a:t>
            </a:r>
            <a:endParaRPr lang="fr-FR" sz="1100" dirty="0"/>
          </a:p>
        </p:txBody>
      </p:sp>
      <p:sp>
        <p:nvSpPr>
          <p:cNvPr id="9" name="Espace réservé du numéro de diapositive 4">
            <a:extLst>
              <a:ext uri="{FF2B5EF4-FFF2-40B4-BE49-F238E27FC236}">
                <a16:creationId xmlns:a16="http://schemas.microsoft.com/office/drawing/2014/main" id="{DCA08DC1-6CAD-E847-8156-9DB5A9B506DF}"/>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Tree>
    <p:extLst>
      <p:ext uri="{BB962C8B-B14F-4D97-AF65-F5344CB8AC3E}">
        <p14:creationId xmlns:p14="http://schemas.microsoft.com/office/powerpoint/2010/main" val="289194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44450"/>
            <a:ext cx="8281988" cy="504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F1AD67F5-237E-2D48-A165-D7E381796C9E}"/>
              </a:ext>
            </a:extLst>
          </p:cNvPr>
          <p:cNvSpPr>
            <a:spLocks noGrp="1"/>
          </p:cNvSpPr>
          <p:nvPr>
            <p:ph type="ftr" sz="quarter" idx="10"/>
          </p:nvPr>
        </p:nvSpPr>
        <p:spPr>
          <a:xfrm>
            <a:off x="1741808" y="6503035"/>
            <a:ext cx="6367948" cy="365125"/>
          </a:xfrm>
        </p:spPr>
        <p:txBody>
          <a:bodyPr/>
          <a:lstStyle/>
          <a:p>
            <a:r>
              <a:rPr lang="fr-FR" sz="1100"/>
              <a:t>W. Korten - NS2022</a:t>
            </a:r>
            <a:endParaRPr lang="fr-FR" sz="1100" dirty="0"/>
          </a:p>
        </p:txBody>
      </p:sp>
      <p:sp>
        <p:nvSpPr>
          <p:cNvPr id="9" name="Espace réservé du numéro de diapositive 4">
            <a:extLst>
              <a:ext uri="{FF2B5EF4-FFF2-40B4-BE49-F238E27FC236}">
                <a16:creationId xmlns:a16="http://schemas.microsoft.com/office/drawing/2014/main" id="{A00048C1-6E6E-AA49-A417-31D30CEDEA48}"/>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Tree>
    <p:extLst>
      <p:ext uri="{BB962C8B-B14F-4D97-AF65-F5344CB8AC3E}">
        <p14:creationId xmlns:p14="http://schemas.microsoft.com/office/powerpoint/2010/main" val="329983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descr="bandeau_texte.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9144000" cy="955548"/>
          </a:xfrm>
          <a:prstGeom prst="rect">
            <a:avLst/>
          </a:prstGeom>
        </p:spPr>
      </p:pic>
      <p:sp>
        <p:nvSpPr>
          <p:cNvPr id="2" name="Espace réservé du titre 1"/>
          <p:cNvSpPr>
            <a:spLocks noGrp="1"/>
          </p:cNvSpPr>
          <p:nvPr>
            <p:ph type="title"/>
          </p:nvPr>
        </p:nvSpPr>
        <p:spPr>
          <a:xfrm>
            <a:off x="1259631" y="46828"/>
            <a:ext cx="7156869" cy="908720"/>
          </a:xfrm>
          <a:prstGeom prst="rect">
            <a:avLst/>
          </a:prstGeom>
        </p:spPr>
        <p:txBody>
          <a:bodyPr vert="horz" lIns="0" tIns="0" rIns="0" bIns="0" rtlCol="0" anchor="ctr" anchorCtr="0">
            <a:noAutofit/>
          </a:bodyPr>
          <a:lstStyle/>
          <a:p>
            <a:r>
              <a:rPr lang="fr-FR" dirty="0"/>
              <a:t>Cliquez pour modifier le style du titre</a:t>
            </a:r>
          </a:p>
        </p:txBody>
      </p:sp>
      <p:sp>
        <p:nvSpPr>
          <p:cNvPr id="3" name="Espace réservé du texte 2"/>
          <p:cNvSpPr>
            <a:spLocks noGrp="1"/>
          </p:cNvSpPr>
          <p:nvPr>
            <p:ph type="body" idx="1"/>
          </p:nvPr>
        </p:nvSpPr>
        <p:spPr>
          <a:xfrm>
            <a:off x="576000" y="1268760"/>
            <a:ext cx="8172464" cy="4968552"/>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pied de page 5">
            <a:extLst>
              <a:ext uri="{FF2B5EF4-FFF2-40B4-BE49-F238E27FC236}">
                <a16:creationId xmlns:a16="http://schemas.microsoft.com/office/drawing/2014/main" id="{40AE6A36-1DFD-184B-8031-5AF90A8AA8E8}"/>
              </a:ext>
            </a:extLst>
          </p:cNvPr>
          <p:cNvSpPr>
            <a:spLocks noGrp="1"/>
          </p:cNvSpPr>
          <p:nvPr>
            <p:ph type="ftr" sz="quarter" idx="3"/>
          </p:nvPr>
        </p:nvSpPr>
        <p:spPr>
          <a:xfrm>
            <a:off x="1772288" y="6492875"/>
            <a:ext cx="6367948" cy="365125"/>
          </a:xfrm>
          <a:prstGeom prst="rect">
            <a:avLst/>
          </a:prstGeom>
        </p:spPr>
        <p:txBody>
          <a:bodyPr anchor="b"/>
          <a:lstStyle>
            <a:lvl1pPr algn="ctr">
              <a:defRPr/>
            </a:lvl1pPr>
          </a:lstStyle>
          <a:p>
            <a:r>
              <a:rPr lang="fr-FR" sz="1100"/>
              <a:t>W. Korten - NS2022</a:t>
            </a:r>
            <a:endParaRPr lang="fr-FR" sz="1100" dirty="0"/>
          </a:p>
        </p:txBody>
      </p:sp>
      <p:sp>
        <p:nvSpPr>
          <p:cNvPr id="9" name="Espace réservé du numéro de diapositive 4">
            <a:extLst>
              <a:ext uri="{FF2B5EF4-FFF2-40B4-BE49-F238E27FC236}">
                <a16:creationId xmlns:a16="http://schemas.microsoft.com/office/drawing/2014/main" id="{F6A0DC05-E540-F04D-86CC-A96397AEE2E0}"/>
              </a:ext>
            </a:extLst>
          </p:cNvPr>
          <p:cNvSpPr>
            <a:spLocks noGrp="1"/>
          </p:cNvSpPr>
          <p:nvPr>
            <p:ph type="sldNum" sz="quarter" idx="4"/>
          </p:nvPr>
        </p:nvSpPr>
        <p:spPr>
          <a:xfrm>
            <a:off x="8697950" y="6492875"/>
            <a:ext cx="441361" cy="365125"/>
          </a:xfrm>
          <a:prstGeom prst="rect">
            <a:avLst/>
          </a:prstGeom>
        </p:spPr>
        <p:txBody>
          <a:bodyPr anchor="b"/>
          <a:lstStyle/>
          <a:p>
            <a:fld id="{AEFB9B6D-867A-40B8-ACB0-35CC9F272C9C}" type="slidenum">
              <a:rPr lang="fr-FR" sz="1100" smtClean="0"/>
              <a:pPr/>
              <a:t>‹#›</a:t>
            </a:fld>
            <a:endParaRPr lang="fr-FR" sz="1100" dirty="0"/>
          </a:p>
        </p:txBody>
      </p:sp>
    </p:spTree>
    <p:extLst>
      <p:ext uri="{BB962C8B-B14F-4D97-AF65-F5344CB8AC3E}">
        <p14:creationId xmlns:p14="http://schemas.microsoft.com/office/powerpoint/2010/main" val="1443180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Lst>
  <p:hf hdr="0" dt="0"/>
  <p:txStyles>
    <p:titleStyle>
      <a:lvl1pPr algn="l" defTabSz="914400" rtl="0" eaLnBrk="1" latinLnBrk="0" hangingPunct="1">
        <a:spcBef>
          <a:spcPct val="0"/>
        </a:spcBef>
        <a:buNone/>
        <a:defRPr sz="2200" b="1" kern="1200" cap="none" baseline="0">
          <a:solidFill>
            <a:schemeClr val="bg1"/>
          </a:solidFill>
          <a:latin typeface="+mj-lt"/>
          <a:ea typeface="+mj-ea"/>
          <a:cs typeface="+mj-cs"/>
        </a:defRPr>
      </a:lvl1pPr>
    </p:titleStyle>
    <p:body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9"/>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0"/>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00.png"/><Relationship Id="rId4" Type="http://schemas.openxmlformats.org/officeDocument/2006/relationships/image" Target="../media/image690.png"/></Relationships>
</file>

<file path=ppt/slides/_rels/slide26.xml.rels><?xml version="1.0" encoding="UTF-8" standalone="yes"?>
<Relationships xmlns="http://schemas.openxmlformats.org/package/2006/relationships"><Relationship Id="rId8" Type="http://schemas.openxmlformats.org/officeDocument/2006/relationships/image" Target="file:////cid/50479C01-32A2-41CC-8D8D-12528D61F79A@gsi.de" TargetMode="External"/><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8.tiff"/><Relationship Id="rId4" Type="http://schemas.openxmlformats.org/officeDocument/2006/relationships/image" Target="../media/image53.png"/><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61.w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6.xml"/><Relationship Id="rId7" Type="http://schemas.openxmlformats.org/officeDocument/2006/relationships/image" Target="../media/image19.wmf"/><Relationship Id="rId12" Type="http://schemas.openxmlformats.org/officeDocument/2006/relationships/image" Target="../media/image1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8.wmf"/><Relationship Id="rId11" Type="http://schemas.openxmlformats.org/officeDocument/2006/relationships/oleObject" Target="../embeddings/oleObject2.bin"/><Relationship Id="rId5" Type="http://schemas.openxmlformats.org/officeDocument/2006/relationships/image" Target="../media/image17.png"/><Relationship Id="rId10" Type="http://schemas.openxmlformats.org/officeDocument/2006/relationships/image" Target="../media/image20.wmf"/><Relationship Id="rId4" Type="http://schemas.openxmlformats.org/officeDocument/2006/relationships/notesSlide" Target="../notesSlides/notesSlide2.xml"/><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tiff"/><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0.tiff"/><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43F61B-8F08-274F-BE3E-365E5249991A}"/>
              </a:ext>
            </a:extLst>
          </p:cNvPr>
          <p:cNvSpPr txBox="1"/>
          <p:nvPr/>
        </p:nvSpPr>
        <p:spPr>
          <a:xfrm>
            <a:off x="358464" y="3105834"/>
            <a:ext cx="2749535" cy="646331"/>
          </a:xfrm>
          <a:prstGeom prst="rect">
            <a:avLst/>
          </a:prstGeom>
          <a:noFill/>
        </p:spPr>
        <p:txBody>
          <a:bodyPr wrap="none" rtlCol="0">
            <a:spAutoFit/>
          </a:bodyPr>
          <a:lstStyle/>
          <a:p>
            <a:pPr algn="ctr"/>
            <a:r>
              <a:rPr lang="en-GB" dirty="0">
                <a:solidFill>
                  <a:schemeClr val="bg1"/>
                </a:solidFill>
              </a:rPr>
              <a:t>Wolfram KORTEN</a:t>
            </a:r>
          </a:p>
          <a:p>
            <a:pPr algn="ctr"/>
            <a:r>
              <a:rPr lang="en-GB" dirty="0">
                <a:solidFill>
                  <a:schemeClr val="bg1"/>
                </a:solidFill>
              </a:rPr>
              <a:t>IRFU - CEA Paris-</a:t>
            </a:r>
            <a:r>
              <a:rPr lang="en-GB" dirty="0" err="1">
                <a:solidFill>
                  <a:schemeClr val="bg1"/>
                </a:solidFill>
              </a:rPr>
              <a:t>Saclay</a:t>
            </a:r>
            <a:endParaRPr lang="en-GB" dirty="0">
              <a:solidFill>
                <a:schemeClr val="bg1"/>
              </a:solidFill>
            </a:endParaRPr>
          </a:p>
        </p:txBody>
      </p:sp>
      <p:sp>
        <p:nvSpPr>
          <p:cNvPr id="9" name="TextBox 8">
            <a:extLst>
              <a:ext uri="{FF2B5EF4-FFF2-40B4-BE49-F238E27FC236}">
                <a16:creationId xmlns:a16="http://schemas.microsoft.com/office/drawing/2014/main" id="{04228493-0527-8C49-8E8C-3A1DDDA503D1}"/>
              </a:ext>
            </a:extLst>
          </p:cNvPr>
          <p:cNvSpPr txBox="1"/>
          <p:nvPr/>
        </p:nvSpPr>
        <p:spPr>
          <a:xfrm>
            <a:off x="4034391" y="1886908"/>
            <a:ext cx="4147417" cy="4084067"/>
          </a:xfrm>
          <a:prstGeom prst="rect">
            <a:avLst/>
          </a:prstGeom>
          <a:noFill/>
        </p:spPr>
        <p:txBody>
          <a:bodyPr wrap="none" rtlCol="0">
            <a:spAutoFit/>
          </a:bodyPr>
          <a:lstStyle/>
          <a:p>
            <a:pPr algn="ctr">
              <a:lnSpc>
                <a:spcPct val="120000"/>
              </a:lnSpc>
            </a:pPr>
            <a:r>
              <a:rPr lang="en-GB" sz="2000" b="1" dirty="0">
                <a:solidFill>
                  <a:srgbClr val="7030A0"/>
                </a:solidFill>
              </a:rPr>
              <a:t>From Shape Coexistence to </a:t>
            </a:r>
          </a:p>
          <a:p>
            <a:pPr algn="ctr">
              <a:lnSpc>
                <a:spcPct val="120000"/>
              </a:lnSpc>
            </a:pPr>
            <a:r>
              <a:rPr lang="en-GB" sz="2000" b="1" dirty="0">
                <a:solidFill>
                  <a:srgbClr val="7030A0"/>
                </a:solidFill>
              </a:rPr>
              <a:t>Shape Isomers in Atomic Nuclei </a:t>
            </a:r>
          </a:p>
          <a:p>
            <a:pPr algn="ctr">
              <a:lnSpc>
                <a:spcPct val="120000"/>
              </a:lnSpc>
            </a:pPr>
            <a:endParaRPr lang="en-GB" sz="2000" b="1" dirty="0">
              <a:solidFill>
                <a:srgbClr val="7030A0"/>
              </a:solidFill>
            </a:endParaRPr>
          </a:p>
          <a:p>
            <a:pPr algn="ctr">
              <a:lnSpc>
                <a:spcPct val="120000"/>
              </a:lnSpc>
            </a:pPr>
            <a:r>
              <a:rPr lang="en-GB" b="1" i="1" dirty="0">
                <a:solidFill>
                  <a:srgbClr val="7030A0"/>
                </a:solidFill>
              </a:rPr>
              <a:t>The Nuclear Two-Photon decay </a:t>
            </a:r>
          </a:p>
          <a:p>
            <a:pPr algn="ctr">
              <a:lnSpc>
                <a:spcPct val="120000"/>
              </a:lnSpc>
            </a:pPr>
            <a:r>
              <a:rPr lang="en-GB" sz="2000" b="1" dirty="0">
                <a:solidFill>
                  <a:srgbClr val="7030A0"/>
                </a:solidFill>
              </a:rPr>
              <a:t>to study 0</a:t>
            </a:r>
            <a:r>
              <a:rPr lang="en-GB" sz="2000" b="1" baseline="30000" dirty="0">
                <a:solidFill>
                  <a:srgbClr val="7030A0"/>
                </a:solidFill>
              </a:rPr>
              <a:t>+ </a:t>
            </a:r>
            <a:r>
              <a:rPr lang="en-GB" sz="2000" b="1" i="1" dirty="0">
                <a:solidFill>
                  <a:srgbClr val="7030A0"/>
                </a:solidFill>
              </a:rPr>
              <a:t>shape isomers </a:t>
            </a:r>
            <a:endParaRPr lang="en-GB" sz="2000" b="1" dirty="0">
              <a:solidFill>
                <a:srgbClr val="7030A0"/>
              </a:solidFill>
            </a:endParaRPr>
          </a:p>
          <a:p>
            <a:pPr algn="ctr">
              <a:lnSpc>
                <a:spcPct val="120000"/>
              </a:lnSpc>
            </a:pPr>
            <a:endParaRPr lang="en-GB" sz="2000" b="1" dirty="0">
              <a:solidFill>
                <a:srgbClr val="7030A0"/>
              </a:solidFill>
            </a:endParaRPr>
          </a:p>
          <a:p>
            <a:pPr algn="ctr">
              <a:lnSpc>
                <a:spcPct val="120000"/>
              </a:lnSpc>
            </a:pPr>
            <a:endParaRPr lang="en-GB" sz="2000" b="1" dirty="0">
              <a:solidFill>
                <a:srgbClr val="7030A0"/>
              </a:solidFill>
            </a:endParaRPr>
          </a:p>
          <a:p>
            <a:pPr algn="ctr">
              <a:lnSpc>
                <a:spcPct val="120000"/>
              </a:lnSpc>
            </a:pPr>
            <a:endParaRPr lang="en-GB" sz="2000" b="1" dirty="0">
              <a:solidFill>
                <a:srgbClr val="7030A0"/>
              </a:solidFill>
            </a:endParaRPr>
          </a:p>
          <a:p>
            <a:pPr algn="ctr">
              <a:lnSpc>
                <a:spcPct val="120000"/>
              </a:lnSpc>
            </a:pPr>
            <a:endParaRPr lang="en-GB" sz="2000" b="1" dirty="0">
              <a:solidFill>
                <a:srgbClr val="7030A0"/>
              </a:solidFill>
            </a:endParaRPr>
          </a:p>
          <a:p>
            <a:pPr algn="ctr">
              <a:lnSpc>
                <a:spcPct val="120000"/>
              </a:lnSpc>
            </a:pPr>
            <a:endParaRPr lang="en-GB" sz="2000" b="1" dirty="0">
              <a:solidFill>
                <a:srgbClr val="7030A0"/>
              </a:solidFill>
            </a:endParaRPr>
          </a:p>
          <a:p>
            <a:pPr algn="ctr">
              <a:lnSpc>
                <a:spcPct val="120000"/>
              </a:lnSpc>
            </a:pPr>
            <a:r>
              <a:rPr lang="en-GB" sz="2000" b="1" dirty="0">
                <a:solidFill>
                  <a:srgbClr val="7030A0"/>
                </a:solidFill>
              </a:rPr>
              <a:t>Berkeley, June 13-17, 2022</a:t>
            </a:r>
          </a:p>
        </p:txBody>
      </p:sp>
      <p:pic>
        <p:nvPicPr>
          <p:cNvPr id="7" name="Grafik 1">
            <a:extLst>
              <a:ext uri="{FF2B5EF4-FFF2-40B4-BE49-F238E27FC236}">
                <a16:creationId xmlns:a16="http://schemas.microsoft.com/office/drawing/2014/main" id="{0C808061-533D-6844-9F3B-5F80FDE83628}"/>
              </a:ext>
            </a:extLst>
          </p:cNvPr>
          <p:cNvPicPr>
            <a:picLocks noChangeAspect="1"/>
          </p:cNvPicPr>
          <p:nvPr/>
        </p:nvPicPr>
        <p:blipFill>
          <a:blip r:embed="rId3"/>
          <a:stretch>
            <a:fillRect/>
          </a:stretch>
        </p:blipFill>
        <p:spPr>
          <a:xfrm>
            <a:off x="3312178" y="-10"/>
            <a:ext cx="1155700" cy="1155700"/>
          </a:xfrm>
          <a:prstGeom prst="rect">
            <a:avLst/>
          </a:prstGeom>
        </p:spPr>
      </p:pic>
      <p:pic>
        <p:nvPicPr>
          <p:cNvPr id="10" name="Picture 15" descr="ILIMA">
            <a:extLst>
              <a:ext uri="{FF2B5EF4-FFF2-40B4-BE49-F238E27FC236}">
                <a16:creationId xmlns:a16="http://schemas.microsoft.com/office/drawing/2014/main" id="{001CB35E-4B46-984D-A96D-D66EA87124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4274" y="16351"/>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5328995-045E-3946-895D-3B346A3ABE0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63869" y="48743"/>
            <a:ext cx="1155700" cy="89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EA3A1EA1-2BA9-104A-8D07-6188792E3B9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948702" y="114831"/>
            <a:ext cx="1076146" cy="43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sparc">
            <a:extLst>
              <a:ext uri="{FF2B5EF4-FFF2-40B4-BE49-F238E27FC236}">
                <a16:creationId xmlns:a16="http://schemas.microsoft.com/office/drawing/2014/main" id="{237DB68A-3145-AE42-BA91-4FDCADA111D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29550" y="547245"/>
            <a:ext cx="1314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4109F37-60BC-9348-920F-472962A2EFEB}"/>
              </a:ext>
            </a:extLst>
          </p:cNvPr>
          <p:cNvPicPr>
            <a:picLocks noChangeAspect="1"/>
          </p:cNvPicPr>
          <p:nvPr/>
        </p:nvPicPr>
        <p:blipFill>
          <a:blip r:embed="rId8"/>
          <a:stretch>
            <a:fillRect/>
          </a:stretch>
        </p:blipFill>
        <p:spPr>
          <a:xfrm>
            <a:off x="3876173" y="3736474"/>
            <a:ext cx="4572000" cy="1731169"/>
          </a:xfrm>
          <a:prstGeom prst="rect">
            <a:avLst/>
          </a:prstGeom>
        </p:spPr>
      </p:pic>
    </p:spTree>
    <p:extLst>
      <p:ext uri="{BB962C8B-B14F-4D97-AF65-F5344CB8AC3E}">
        <p14:creationId xmlns:p14="http://schemas.microsoft.com/office/powerpoint/2010/main" val="368996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F24C-9191-FA49-8B02-66D7D4D3AA72}"/>
              </a:ext>
            </a:extLst>
          </p:cNvPr>
          <p:cNvSpPr>
            <a:spLocks noGrp="1"/>
          </p:cNvSpPr>
          <p:nvPr>
            <p:ph type="title"/>
          </p:nvPr>
        </p:nvSpPr>
        <p:spPr>
          <a:xfrm>
            <a:off x="0" y="18179"/>
            <a:ext cx="9141258" cy="908720"/>
          </a:xfrm>
        </p:spPr>
        <p:txBody>
          <a:bodyPr/>
          <a:lstStyle/>
          <a:p>
            <a:pPr algn="ctr"/>
            <a:r>
              <a:rPr lang="en-GB" dirty="0">
                <a:solidFill>
                  <a:schemeClr val="accent1">
                    <a:lumMod val="40000"/>
                    <a:lumOff val="60000"/>
                  </a:schemeClr>
                </a:solidFill>
              </a:rPr>
              <a:t>Two-Photon decay </a:t>
            </a:r>
            <a:r>
              <a:rPr lang="en-GB" dirty="0"/>
              <a:t>candidates in stable nuclei </a:t>
            </a:r>
          </a:p>
        </p:txBody>
      </p:sp>
      <p:sp>
        <p:nvSpPr>
          <p:cNvPr id="4" name="Footer Placeholder 3">
            <a:extLst>
              <a:ext uri="{FF2B5EF4-FFF2-40B4-BE49-F238E27FC236}">
                <a16:creationId xmlns:a16="http://schemas.microsoft.com/office/drawing/2014/main" id="{596C1D8F-516A-CE4E-8BBE-770A1B1E487C}"/>
              </a:ext>
            </a:extLst>
          </p:cNvPr>
          <p:cNvSpPr>
            <a:spLocks noGrp="1"/>
          </p:cNvSpPr>
          <p:nvPr>
            <p:ph type="ftr" sz="quarter" idx="3"/>
          </p:nvPr>
        </p:nvSpPr>
        <p:spPr/>
        <p:txBody>
          <a:bodyPr/>
          <a:lstStyle/>
          <a:p>
            <a:r>
              <a:rPr lang="fr-FR" sz="1100"/>
              <a:t>W. Korten - NS2022</a:t>
            </a:r>
            <a:endParaRPr lang="fr-FR" sz="1100" dirty="0"/>
          </a:p>
        </p:txBody>
      </p:sp>
      <p:graphicFrame>
        <p:nvGraphicFramePr>
          <p:cNvPr id="14" name="Group 165">
            <a:extLst>
              <a:ext uri="{FF2B5EF4-FFF2-40B4-BE49-F238E27FC236}">
                <a16:creationId xmlns:a16="http://schemas.microsoft.com/office/drawing/2014/main" id="{3BBEEC4E-BB77-344B-9ECA-11B74C7E1C89}"/>
              </a:ext>
            </a:extLst>
          </p:cNvPr>
          <p:cNvGraphicFramePr>
            <a:graphicFrameLocks noGrp="1"/>
          </p:cNvGraphicFramePr>
          <p:nvPr>
            <p:extLst>
              <p:ext uri="{D42A27DB-BD31-4B8C-83A1-F6EECF244321}">
                <p14:modId xmlns:p14="http://schemas.microsoft.com/office/powerpoint/2010/main" val="681622880"/>
              </p:ext>
            </p:extLst>
          </p:nvPr>
        </p:nvGraphicFramePr>
        <p:xfrm>
          <a:off x="171379" y="973282"/>
          <a:ext cx="8856662" cy="2438400"/>
        </p:xfrm>
        <a:graphic>
          <a:graphicData uri="http://schemas.openxmlformats.org/drawingml/2006/table">
            <a:tbl>
              <a:tblPr/>
              <a:tblGrid>
                <a:gridCol w="1477962">
                  <a:extLst>
                    <a:ext uri="{9D8B030D-6E8A-4147-A177-3AD203B41FA5}">
                      <a16:colId xmlns:a16="http://schemas.microsoft.com/office/drawing/2014/main" val="2575202131"/>
                    </a:ext>
                  </a:extLst>
                </a:gridCol>
                <a:gridCol w="1473200">
                  <a:extLst>
                    <a:ext uri="{9D8B030D-6E8A-4147-A177-3AD203B41FA5}">
                      <a16:colId xmlns:a16="http://schemas.microsoft.com/office/drawing/2014/main" val="951093244"/>
                    </a:ext>
                  </a:extLst>
                </a:gridCol>
                <a:gridCol w="1477963">
                  <a:extLst>
                    <a:ext uri="{9D8B030D-6E8A-4147-A177-3AD203B41FA5}">
                      <a16:colId xmlns:a16="http://schemas.microsoft.com/office/drawing/2014/main" val="949584643"/>
                    </a:ext>
                  </a:extLst>
                </a:gridCol>
                <a:gridCol w="1476375">
                  <a:extLst>
                    <a:ext uri="{9D8B030D-6E8A-4147-A177-3AD203B41FA5}">
                      <a16:colId xmlns:a16="http://schemas.microsoft.com/office/drawing/2014/main" val="748287638"/>
                    </a:ext>
                  </a:extLst>
                </a:gridCol>
                <a:gridCol w="1473200">
                  <a:extLst>
                    <a:ext uri="{9D8B030D-6E8A-4147-A177-3AD203B41FA5}">
                      <a16:colId xmlns:a16="http://schemas.microsoft.com/office/drawing/2014/main" val="2821354155"/>
                    </a:ext>
                  </a:extLst>
                </a:gridCol>
                <a:gridCol w="1477962">
                  <a:extLst>
                    <a:ext uri="{9D8B030D-6E8A-4147-A177-3AD203B41FA5}">
                      <a16:colId xmlns:a16="http://schemas.microsoft.com/office/drawing/2014/main" val="2267324758"/>
                    </a:ext>
                  </a:extLst>
                </a:gridCol>
              </a:tblGrid>
              <a:tr h="370267">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0" dirty="0">
                          <a:ln>
                            <a:noFill/>
                          </a:ln>
                          <a:solidFill>
                            <a:srgbClr val="0000FF"/>
                          </a:solidFill>
                          <a:effectLst/>
                          <a:latin typeface="Times New Roman" panose="02020603050405020304" pitchFamily="18" charset="0"/>
                        </a:rPr>
                        <a:t>Isotope</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E</a:t>
                      </a:r>
                      <a:r>
                        <a:rPr kumimoji="0" lang="en-GB" altLang="en-DE" sz="2000" b="1" i="0" u="none" strike="noStrike" cap="none" normalizeH="0" baseline="-25000">
                          <a:ln>
                            <a:noFill/>
                          </a:ln>
                          <a:solidFill>
                            <a:srgbClr val="0000FF"/>
                          </a:solidFill>
                          <a:effectLst/>
                          <a:latin typeface="Times New Roman" panose="02020603050405020304" pitchFamily="18" charset="0"/>
                        </a:rPr>
                        <a:t>x</a:t>
                      </a:r>
                      <a:r>
                        <a:rPr kumimoji="0" lang="en-GB" altLang="en-DE" sz="2000" b="1" i="0" u="none" strike="noStrike" cap="none" normalizeH="0" baseline="0">
                          <a:ln>
                            <a:noFill/>
                          </a:ln>
                          <a:solidFill>
                            <a:srgbClr val="0000FF"/>
                          </a:solidFill>
                          <a:effectLst/>
                          <a:latin typeface="Times New Roman" panose="02020603050405020304" pitchFamily="18" charset="0"/>
                        </a:rPr>
                        <a:t> (0</a:t>
                      </a:r>
                      <a:r>
                        <a:rPr kumimoji="0" lang="en-GB" altLang="en-DE" sz="2000" b="1" i="0" u="none" strike="noStrike" cap="none" normalizeH="0" baseline="-25000">
                          <a:ln>
                            <a:noFill/>
                          </a:ln>
                          <a:solidFill>
                            <a:srgbClr val="0000FF"/>
                          </a:solidFill>
                          <a:effectLst/>
                          <a:latin typeface="Times New Roman" panose="02020603050405020304" pitchFamily="18" charset="0"/>
                        </a:rPr>
                        <a:t>2</a:t>
                      </a:r>
                      <a:r>
                        <a:rPr kumimoji="0" lang="en-GB" altLang="en-DE" sz="2000" b="1" i="0" u="none" strike="noStrike" cap="none" normalizeH="0" baseline="0">
                          <a:ln>
                            <a:noFill/>
                          </a:ln>
                          <a:solidFill>
                            <a:srgbClr val="0000FF"/>
                          </a:solidFill>
                          <a:effectLst/>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[MeV]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Symbol" pitchFamily="2" charset="2"/>
                        </a:rPr>
                        <a:t>T</a:t>
                      </a:r>
                      <a:r>
                        <a:rPr kumimoji="0" lang="en-GB" altLang="en-DE" sz="2000" b="1" i="0" u="none" strike="noStrike" cap="none" normalizeH="0" baseline="-25000">
                          <a:ln>
                            <a:noFill/>
                          </a:ln>
                          <a:solidFill>
                            <a:srgbClr val="0000FF"/>
                          </a:solidFill>
                          <a:effectLst/>
                          <a:latin typeface="Symbol" pitchFamily="2" charset="2"/>
                        </a:rPr>
                        <a:t>1/2</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[ns]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Decay modes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err="1">
                          <a:ln>
                            <a:noFill/>
                          </a:ln>
                          <a:solidFill>
                            <a:srgbClr val="0000FF"/>
                          </a:solidFill>
                          <a:effectLst/>
                          <a:latin typeface="Symbol" pitchFamily="2" charset="2"/>
                        </a:rPr>
                        <a:t>G</a:t>
                      </a:r>
                      <a:r>
                        <a:rPr kumimoji="0" lang="en-GB" altLang="en-DE" sz="2000" b="1" i="0" u="none" strike="noStrike" cap="none" normalizeH="0" baseline="-25000" dirty="0" err="1">
                          <a:ln>
                            <a:noFill/>
                          </a:ln>
                          <a:solidFill>
                            <a:srgbClr val="0000FF"/>
                          </a:solidFill>
                          <a:effectLst/>
                          <a:latin typeface="Symbol" pitchFamily="2" charset="2"/>
                        </a:rPr>
                        <a:t>gg</a:t>
                      </a:r>
                      <a:r>
                        <a:rPr kumimoji="0" lang="en-GB" altLang="en-DE" sz="2000" b="1" i="0" u="none" strike="noStrike" cap="none" normalizeH="0" baseline="0" dirty="0">
                          <a:ln>
                            <a:noFill/>
                          </a:ln>
                          <a:solidFill>
                            <a:srgbClr val="0000FF"/>
                          </a:solidFill>
                          <a:effectLst/>
                          <a:latin typeface="Symbol" pitchFamily="2" charset="2"/>
                        </a:rPr>
                        <a:t>/</a:t>
                      </a:r>
                      <a:r>
                        <a:rPr kumimoji="0" lang="en-GB" altLang="en-DE" sz="2000" b="1" i="0" u="none" strike="noStrike" cap="none" normalizeH="0" baseline="0" dirty="0" err="1">
                          <a:ln>
                            <a:noFill/>
                          </a:ln>
                          <a:solidFill>
                            <a:srgbClr val="0000FF"/>
                          </a:solidFill>
                          <a:effectLst/>
                          <a:latin typeface="Symbol" pitchFamily="2" charset="2"/>
                        </a:rPr>
                        <a:t>G</a:t>
                      </a:r>
                      <a:r>
                        <a:rPr kumimoji="0" lang="en-GB" altLang="en-DE" sz="2000" b="1" i="0" u="none" strike="noStrike" cap="none" normalizeH="0" baseline="-25000" dirty="0" err="1">
                          <a:ln>
                            <a:noFill/>
                          </a:ln>
                          <a:solidFill>
                            <a:srgbClr val="0000FF"/>
                          </a:solidFill>
                          <a:effectLst/>
                          <a:latin typeface="Times New Roman" panose="02020603050405020304" pitchFamily="18" charset="0"/>
                        </a:rPr>
                        <a:t>tot</a:t>
                      </a:r>
                      <a:endParaRPr kumimoji="0" lang="en-GB" altLang="en-DE" sz="2000" b="1" i="0" u="none" strike="noStrike" cap="none" normalizeH="0" baseline="-25000" dirty="0">
                        <a:ln>
                          <a:noFill/>
                        </a:ln>
                        <a:solidFill>
                          <a:srgbClr val="0000FF"/>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err="1">
                          <a:ln>
                            <a:noFill/>
                          </a:ln>
                          <a:solidFill>
                            <a:srgbClr val="0000FF"/>
                          </a:solidFill>
                          <a:effectLst/>
                          <a:latin typeface="Symbol" pitchFamily="2" charset="2"/>
                        </a:rPr>
                        <a:t>G</a:t>
                      </a:r>
                      <a:r>
                        <a:rPr kumimoji="0" lang="en-GB" altLang="en-DE" sz="2000" b="1" i="0" u="none" strike="noStrike" cap="none" normalizeH="0" baseline="-25000" dirty="0" err="1">
                          <a:ln>
                            <a:noFill/>
                          </a:ln>
                          <a:solidFill>
                            <a:srgbClr val="0000FF"/>
                          </a:solidFill>
                          <a:effectLst/>
                          <a:latin typeface="Symbol" pitchFamily="2" charset="2"/>
                        </a:rPr>
                        <a:t>gg</a:t>
                      </a:r>
                      <a:r>
                        <a:rPr kumimoji="0" lang="en-GB" altLang="en-DE" sz="2000" b="1" i="0" u="none" strike="noStrike" cap="none" normalizeH="0" baseline="0" dirty="0">
                          <a:ln>
                            <a:noFill/>
                          </a:ln>
                          <a:solidFill>
                            <a:srgbClr val="0000FF"/>
                          </a:solidFill>
                          <a:effectLst/>
                          <a:latin typeface="Times New Roman" panose="02020603050405020304" pitchFamily="18" charset="0"/>
                        </a:rPr>
                        <a:t>/E</a:t>
                      </a:r>
                      <a:r>
                        <a:rPr kumimoji="0" lang="en-GB" altLang="en-DE" sz="2000" b="1" i="0" u="none" strike="noStrike" cap="none" normalizeH="0" baseline="-25000" dirty="0">
                          <a:ln>
                            <a:noFill/>
                          </a:ln>
                          <a:solidFill>
                            <a:srgbClr val="0000FF"/>
                          </a:solidFill>
                          <a:effectLst/>
                          <a:latin typeface="Times New Roman" panose="02020603050405020304" pitchFamily="18" charset="0"/>
                        </a:rPr>
                        <a:t>x</a:t>
                      </a:r>
                      <a:r>
                        <a:rPr kumimoji="0" lang="en-GB" altLang="en-DE" sz="2000" b="1" i="0" u="none" strike="noStrike" cap="none" normalizeH="0" baseline="30000" dirty="0">
                          <a:ln>
                            <a:noFill/>
                          </a:ln>
                          <a:solidFill>
                            <a:srgbClr val="0000FF"/>
                          </a:solidFill>
                          <a:effectLst/>
                          <a:latin typeface="Times New Roman" panose="02020603050405020304" pitchFamily="18" charset="0"/>
                        </a:rPr>
                        <a:t>7</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[s</a:t>
                      </a:r>
                      <a:r>
                        <a:rPr kumimoji="0" lang="en-GB" altLang="en-DE" sz="2000" b="1" i="0" u="none" strike="noStrike" cap="none" normalizeH="0" baseline="30000" dirty="0">
                          <a:ln>
                            <a:noFill/>
                          </a:ln>
                          <a:solidFill>
                            <a:srgbClr val="0000FF"/>
                          </a:solidFill>
                          <a:effectLst/>
                          <a:latin typeface="Times New Roman" panose="02020603050405020304" pitchFamily="18" charset="0"/>
                        </a:rPr>
                        <a:t>-1</a:t>
                      </a:r>
                      <a:r>
                        <a:rPr kumimoji="0" lang="en-GB" altLang="en-DE" sz="2000" b="1" i="0" u="none" strike="noStrike" cap="none" normalizeH="0" baseline="0" dirty="0">
                          <a:ln>
                            <a:noFill/>
                          </a:ln>
                          <a:solidFill>
                            <a:srgbClr val="0000FF"/>
                          </a:solidFill>
                          <a:effectLst/>
                          <a:latin typeface="Times New Roman" panose="02020603050405020304" pitchFamily="18" charset="0"/>
                        </a:rPr>
                        <a:t>/MeV</a:t>
                      </a:r>
                      <a:r>
                        <a:rPr kumimoji="0" lang="en-GB" altLang="en-DE" sz="2000" b="1" i="0" u="none" strike="noStrike" cap="none" normalizeH="0" baseline="30000" dirty="0">
                          <a:ln>
                            <a:noFill/>
                          </a:ln>
                          <a:solidFill>
                            <a:srgbClr val="0000FF"/>
                          </a:solidFill>
                          <a:effectLst/>
                          <a:latin typeface="Times New Roman" panose="02020603050405020304" pitchFamily="18" charset="0"/>
                        </a:rPr>
                        <a:t>-7</a:t>
                      </a:r>
                      <a:r>
                        <a:rPr kumimoji="0" lang="en-GB" altLang="en-DE" sz="2000" b="1" i="0" u="none" strike="noStrike" cap="none" normalizeH="0" baseline="0" dirty="0">
                          <a:ln>
                            <a:noFill/>
                          </a:ln>
                          <a:solidFill>
                            <a:srgbClr val="0000FF"/>
                          </a:solidFill>
                          <a:effectLst/>
                          <a:latin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0530710"/>
                  </a:ext>
                </a:extLst>
              </a:tr>
              <a:tr h="222160">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a:ln>
                            <a:noFill/>
                          </a:ln>
                          <a:solidFill>
                            <a:srgbClr val="0000FF"/>
                          </a:solidFill>
                          <a:effectLst/>
                          <a:latin typeface="Times New Roman" panose="02020603050405020304" pitchFamily="18" charset="0"/>
                        </a:rPr>
                        <a:t>16</a:t>
                      </a:r>
                      <a:r>
                        <a:rPr kumimoji="0" lang="en-GB" altLang="en-DE" sz="2400" b="1" i="0" u="none" strike="noStrike" cap="none" normalizeH="0" baseline="0">
                          <a:ln>
                            <a:noFill/>
                          </a:ln>
                          <a:solidFill>
                            <a:srgbClr val="0000FF"/>
                          </a:solidFill>
                          <a:effectLst/>
                          <a:latin typeface="Times New Roman" panose="02020603050405020304" pitchFamily="18" charset="0"/>
                        </a:rPr>
                        <a:t>O	</a:t>
                      </a:r>
                      <a:endParaRPr kumimoji="0" lang="en-GB" altLang="en-DE" sz="2400" b="1" i="0" u="none" strike="noStrike" cap="none" normalizeH="0" baseline="30000">
                        <a:ln>
                          <a:noFill/>
                        </a:ln>
                        <a:solidFill>
                          <a:srgbClr val="0000FF"/>
                        </a:solidFill>
                        <a:effectLst/>
                        <a:latin typeface="Times New Roman" panose="02020603050405020304" pitchFamily="18"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6.05	</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0.067</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 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 2</a:t>
                      </a:r>
                      <a:r>
                        <a:rPr kumimoji="0" lang="en-GB" altLang="en-DE" sz="2000" b="1" i="0" u="none" strike="noStrike" cap="none" normalizeH="0" baseline="0">
                          <a:ln>
                            <a:noFill/>
                          </a:ln>
                          <a:solidFill>
                            <a:srgbClr val="0000FF"/>
                          </a:solidFill>
                          <a:effectLst/>
                          <a:latin typeface="Symbol" pitchFamily="2" charset="2"/>
                        </a:rPr>
                        <a:t>g</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6.6 10</a:t>
                      </a:r>
                      <a:r>
                        <a:rPr kumimoji="0" lang="en-GB" altLang="en-DE" sz="2000" b="1" i="0" u="none" strike="noStrike" cap="none" normalizeH="0" baseline="30000">
                          <a:ln>
                            <a:noFill/>
                          </a:ln>
                          <a:solidFill>
                            <a:srgbClr val="0000FF"/>
                          </a:solidFill>
                          <a:effectLst/>
                          <a:latin typeface="Times New Roman" panose="02020603050405020304" pitchFamily="18" charset="0"/>
                        </a:rPr>
                        <a:t>-4</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23.0</a:t>
                      </a:r>
                      <a:endParaRPr kumimoji="0" lang="en-GB" altLang="en-DE" sz="2000" b="0"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5599596"/>
                  </a:ext>
                </a:extLst>
              </a:tr>
              <a:tr h="222160">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dirty="0">
                          <a:ln>
                            <a:noFill/>
                          </a:ln>
                          <a:solidFill>
                            <a:srgbClr val="0000FF"/>
                          </a:solidFill>
                          <a:effectLst/>
                          <a:latin typeface="Times New Roman" panose="02020603050405020304" pitchFamily="18" charset="0"/>
                        </a:rPr>
                        <a:t>40</a:t>
                      </a:r>
                      <a:r>
                        <a:rPr kumimoji="0" lang="en-GB" altLang="en-DE" sz="2400" b="1" i="0" u="none" strike="noStrike" cap="none" normalizeH="0" baseline="0" dirty="0">
                          <a:ln>
                            <a:noFill/>
                          </a:ln>
                          <a:solidFill>
                            <a:srgbClr val="0000FF"/>
                          </a:solidFill>
                          <a:effectLst/>
                          <a:latin typeface="Times New Roman" panose="02020603050405020304" pitchFamily="18" charset="0"/>
                        </a:rPr>
                        <a:t>Ca	</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3.35	</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2.1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 e</a:t>
                      </a:r>
                      <a:r>
                        <a:rPr kumimoji="0" lang="en-GB" altLang="en-DE" sz="2000" b="1" i="0" u="none" strike="noStrike" cap="none" normalizeH="0" baseline="30000">
                          <a:ln>
                            <a:noFill/>
                          </a:ln>
                          <a:solidFill>
                            <a:srgbClr val="0000FF"/>
                          </a:solidFill>
                          <a:effectLst/>
                          <a:latin typeface="Times New Roman" panose="02020603050405020304" pitchFamily="18" charset="0"/>
                        </a:rPr>
                        <a:t>-</a:t>
                      </a:r>
                      <a:r>
                        <a:rPr kumimoji="0" lang="en-GB" altLang="en-DE" sz="2000" b="1" i="0" u="none" strike="noStrike" cap="none" normalizeH="0" baseline="0">
                          <a:ln>
                            <a:noFill/>
                          </a:ln>
                          <a:solidFill>
                            <a:srgbClr val="0000FF"/>
                          </a:solidFill>
                          <a:effectLst/>
                          <a:latin typeface="Times New Roman" panose="02020603050405020304" pitchFamily="18" charset="0"/>
                        </a:rPr>
                        <a:t>, 2</a:t>
                      </a:r>
                      <a:r>
                        <a:rPr kumimoji="0" lang="en-GB" altLang="en-DE" sz="2000" b="1" i="0" u="none" strike="noStrike" cap="none" normalizeH="0" baseline="0">
                          <a:ln>
                            <a:noFill/>
                          </a:ln>
                          <a:solidFill>
                            <a:srgbClr val="0000FF"/>
                          </a:solidFill>
                          <a:effectLst/>
                          <a:latin typeface="Symbol" pitchFamily="2" charset="2"/>
                        </a:rPr>
                        <a:t>g</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4.5 10</a:t>
                      </a:r>
                      <a:r>
                        <a:rPr kumimoji="0" lang="en-GB" altLang="en-DE" sz="2000" b="1" i="0" u="none" strike="noStrike" cap="none" normalizeH="0" baseline="30000">
                          <a:ln>
                            <a:noFill/>
                          </a:ln>
                          <a:solidFill>
                            <a:srgbClr val="0000FF"/>
                          </a:solidFill>
                          <a:effectLst/>
                          <a:latin typeface="Times New Roman" panose="02020603050405020304" pitchFamily="18" charset="0"/>
                        </a:rPr>
                        <a:t>-4</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30.2</a:t>
                      </a:r>
                      <a:endParaRPr kumimoji="0" lang="en-GB" altLang="en-DE" sz="2000" b="0"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56710253"/>
                  </a:ext>
                </a:extLst>
              </a:tr>
              <a:tr h="370267">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dirty="0">
                          <a:ln>
                            <a:noFill/>
                          </a:ln>
                          <a:solidFill>
                            <a:srgbClr val="0000FF"/>
                          </a:solidFill>
                          <a:effectLst/>
                          <a:latin typeface="Times New Roman" panose="02020603050405020304" pitchFamily="18" charset="0"/>
                        </a:rPr>
                        <a:t>90</a:t>
                      </a:r>
                      <a:r>
                        <a:rPr kumimoji="0" lang="en-GB" altLang="en-DE" sz="2400" b="1" i="0" u="none" strike="noStrike" cap="none" normalizeH="0" baseline="0" dirty="0">
                          <a:ln>
                            <a:noFill/>
                          </a:ln>
                          <a:solidFill>
                            <a:srgbClr val="0000FF"/>
                          </a:solidFill>
                          <a:effectLst/>
                          <a:latin typeface="Times New Roman" panose="02020603050405020304" pitchFamily="18" charset="0"/>
                        </a:rPr>
                        <a:t>Zr</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1.76</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62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err="1">
                          <a:ln>
                            <a:noFill/>
                          </a:ln>
                          <a:solidFill>
                            <a:srgbClr val="0000FF"/>
                          </a:solidFill>
                          <a:effectLst/>
                          <a:latin typeface="Times New Roman" panose="02020603050405020304" pitchFamily="18" charset="0"/>
                        </a:rPr>
                        <a:t>e</a:t>
                      </a:r>
                      <a:r>
                        <a:rPr kumimoji="0" lang="en-GB" altLang="en-DE" sz="2000" b="1" i="0" u="none" strike="noStrike" cap="none" normalizeH="0" baseline="30000" dirty="0" err="1">
                          <a:ln>
                            <a:noFill/>
                          </a:ln>
                          <a:solidFill>
                            <a:srgbClr val="0000FF"/>
                          </a:solidFill>
                          <a:effectLst/>
                          <a:latin typeface="Times New Roman" panose="02020603050405020304" pitchFamily="18" charset="0"/>
                        </a:rPr>
                        <a:t>+</a:t>
                      </a:r>
                      <a:r>
                        <a:rPr kumimoji="0" lang="en-GB" altLang="en-DE" sz="2000" b="1" i="0" u="none" strike="noStrike" cap="none" normalizeH="0" baseline="0" dirty="0" err="1">
                          <a:ln>
                            <a:noFill/>
                          </a:ln>
                          <a:solidFill>
                            <a:srgbClr val="0000FF"/>
                          </a:solidFill>
                          <a:effectLst/>
                          <a:latin typeface="Times New Roman" panose="02020603050405020304" pitchFamily="18" charset="0"/>
                        </a:rPr>
                        <a:t>e</a:t>
                      </a:r>
                      <a:r>
                        <a:rPr kumimoji="0" lang="en-GB" altLang="en-DE" sz="2000" b="1" i="0" u="none" strike="noStrike" cap="none" normalizeH="0" baseline="30000" dirty="0">
                          <a:ln>
                            <a:noFill/>
                          </a:ln>
                          <a:solidFill>
                            <a:srgbClr val="0000FF"/>
                          </a:solidFill>
                          <a:effectLst/>
                          <a:latin typeface="Times New Roman" panose="02020603050405020304" pitchFamily="18" charset="0"/>
                        </a:rPr>
                        <a:t>-</a:t>
                      </a:r>
                      <a:r>
                        <a:rPr kumimoji="0" lang="en-GB" altLang="en-DE" sz="2000" b="1" i="0" u="none" strike="noStrike" cap="none" normalizeH="0" baseline="0" dirty="0">
                          <a:ln>
                            <a:noFill/>
                          </a:ln>
                          <a:solidFill>
                            <a:srgbClr val="0000FF"/>
                          </a:solidFill>
                          <a:effectLst/>
                          <a:latin typeface="Times New Roman" panose="02020603050405020304" pitchFamily="18" charset="0"/>
                        </a:rPr>
                        <a:t>, e</a:t>
                      </a:r>
                      <a:r>
                        <a:rPr kumimoji="0" lang="en-GB" altLang="en-DE" sz="2000" b="1" i="0" u="none" strike="noStrike" cap="none" normalizeH="0" baseline="30000" dirty="0">
                          <a:ln>
                            <a:noFill/>
                          </a:ln>
                          <a:solidFill>
                            <a:srgbClr val="0000FF"/>
                          </a:solidFill>
                          <a:effectLst/>
                          <a:latin typeface="Times New Roman" panose="02020603050405020304" pitchFamily="18" charset="0"/>
                        </a:rPr>
                        <a:t>-</a:t>
                      </a:r>
                      <a:r>
                        <a:rPr kumimoji="0" lang="en-GB" altLang="en-DE" sz="2000" b="1" i="0" u="none" strike="noStrike" cap="none" normalizeH="0" baseline="0" dirty="0">
                          <a:ln>
                            <a:noFill/>
                          </a:ln>
                          <a:solidFill>
                            <a:srgbClr val="0000FF"/>
                          </a:solidFill>
                          <a:effectLst/>
                          <a:latin typeface="Times New Roman" panose="02020603050405020304" pitchFamily="18" charset="0"/>
                        </a:rPr>
                        <a:t>, 2</a:t>
                      </a:r>
                      <a:r>
                        <a:rPr kumimoji="0" lang="en-GB" altLang="en-DE" sz="2000" b="1" i="0" u="none" strike="noStrike" cap="none" normalizeH="0" baseline="0" dirty="0">
                          <a:ln>
                            <a:noFill/>
                          </a:ln>
                          <a:solidFill>
                            <a:srgbClr val="0000FF"/>
                          </a:solidFill>
                          <a:effectLst/>
                          <a:latin typeface="Symbol" pitchFamily="2" charset="2"/>
                        </a:rPr>
                        <a:t>g</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1.8 10</a:t>
                      </a:r>
                      <a:r>
                        <a:rPr kumimoji="0" lang="en-GB" altLang="en-DE" sz="2000" b="1" i="0" u="none" strike="noStrike" cap="none" normalizeH="0" baseline="30000" dirty="0">
                          <a:ln>
                            <a:noFill/>
                          </a:ln>
                          <a:solidFill>
                            <a:srgbClr val="0000FF"/>
                          </a:solidFill>
                          <a:effectLst/>
                          <a:latin typeface="Times New Roman" panose="02020603050405020304" pitchFamily="18" charset="0"/>
                        </a:rPr>
                        <a:t>-4</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GB" altLang="en-DE" sz="2000" b="1" i="0" u="none" strike="noStrike" cap="none" normalizeH="0" baseline="0" dirty="0">
                        <a:ln>
                          <a:noFill/>
                        </a:ln>
                        <a:solidFill>
                          <a:srgbClr val="0000FF"/>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38.9</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9448488"/>
                  </a:ext>
                </a:extLst>
              </a:tr>
            </a:tbl>
          </a:graphicData>
        </a:graphic>
      </p:graphicFrame>
      <p:sp>
        <p:nvSpPr>
          <p:cNvPr id="16" name="Text Box 152">
            <a:extLst>
              <a:ext uri="{FF2B5EF4-FFF2-40B4-BE49-F238E27FC236}">
                <a16:creationId xmlns:a16="http://schemas.microsoft.com/office/drawing/2014/main" id="{6A5B3DCB-AD81-4340-BD4F-0641670B025F}"/>
              </a:ext>
            </a:extLst>
          </p:cNvPr>
          <p:cNvSpPr txBox="1">
            <a:spLocks noChangeArrowheads="1"/>
          </p:cNvSpPr>
          <p:nvPr/>
        </p:nvSpPr>
        <p:spPr bwMode="auto">
          <a:xfrm>
            <a:off x="179388" y="3076566"/>
            <a:ext cx="7993062" cy="512763"/>
          </a:xfrm>
          <a:prstGeom prst="rect">
            <a:avLst/>
          </a:prstGeom>
          <a:noFill/>
          <a:ln w="158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298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2000" b="1" i="0" u="none" strike="noStrike" kern="0" cap="none" spc="0" normalizeH="0" baseline="0" noProof="0" dirty="0">
                <a:ln>
                  <a:noFill/>
                </a:ln>
                <a:solidFill>
                  <a:srgbClr val="003366"/>
                </a:solidFill>
                <a:effectLst/>
                <a:uLnTx/>
                <a:uFillTx/>
              </a:rPr>
              <a:t>Quasi constant “reduced” 2</a:t>
            </a:r>
            <a:r>
              <a:rPr kumimoji="0" lang="en-GB" altLang="en-DE" sz="2000" b="1" i="0" u="none" strike="noStrike" kern="0" cap="none" spc="0" normalizeH="0" baseline="0" noProof="0" dirty="0">
                <a:ln>
                  <a:noFill/>
                </a:ln>
                <a:solidFill>
                  <a:srgbClr val="003366"/>
                </a:solidFill>
                <a:effectLst/>
                <a:uLnTx/>
                <a:uFillTx/>
                <a:latin typeface="Symbol" pitchFamily="2" charset="2"/>
              </a:rPr>
              <a:t>g </a:t>
            </a:r>
            <a:r>
              <a:rPr kumimoji="0" lang="en-GB" altLang="en-DE" sz="2000" b="1" i="0" u="none" strike="noStrike" kern="0" cap="none" spc="0" normalizeH="0" baseline="0" noProof="0" dirty="0">
                <a:ln>
                  <a:noFill/>
                </a:ln>
                <a:solidFill>
                  <a:srgbClr val="003366"/>
                </a:solidFill>
                <a:effectLst/>
                <a:uLnTx/>
                <a:uFillTx/>
              </a:rPr>
              <a:t>decay strength (</a:t>
            </a:r>
            <a:r>
              <a:rPr kumimoji="0" lang="en-GB" altLang="en-DE" sz="2000" b="1" i="0" u="none" strike="noStrike" kern="0" cap="none" spc="0" normalizeH="0" baseline="0" noProof="0" dirty="0" err="1">
                <a:ln>
                  <a:noFill/>
                </a:ln>
                <a:solidFill>
                  <a:srgbClr val="003366"/>
                </a:solidFill>
                <a:effectLst/>
                <a:uLnTx/>
                <a:uFillTx/>
                <a:latin typeface="Symbol" pitchFamily="2" charset="2"/>
              </a:rPr>
              <a:t>G</a:t>
            </a:r>
            <a:r>
              <a:rPr kumimoji="0" lang="en-GB" altLang="en-DE" sz="2000" b="1" i="0" u="none" strike="noStrike" kern="0" cap="none" spc="0" normalizeH="0" baseline="-25000" noProof="0" dirty="0" err="1">
                <a:ln>
                  <a:noFill/>
                </a:ln>
                <a:solidFill>
                  <a:srgbClr val="003366"/>
                </a:solidFill>
                <a:effectLst/>
                <a:uLnTx/>
                <a:uFillTx/>
                <a:latin typeface="Symbol" pitchFamily="2" charset="2"/>
              </a:rPr>
              <a:t>gg</a:t>
            </a:r>
            <a:r>
              <a:rPr kumimoji="0" lang="en-GB" altLang="en-DE" sz="2000" b="1" i="0" u="none" strike="noStrike" kern="0" cap="none" spc="0" normalizeH="0" baseline="0" noProof="0" dirty="0">
                <a:ln>
                  <a:noFill/>
                </a:ln>
                <a:solidFill>
                  <a:srgbClr val="003366"/>
                </a:solidFill>
                <a:effectLst/>
                <a:uLnTx/>
                <a:uFillTx/>
                <a:latin typeface="Times New Roman" panose="02020603050405020304" pitchFamily="18" charset="0"/>
              </a:rPr>
              <a:t>/E</a:t>
            </a:r>
            <a:r>
              <a:rPr kumimoji="0" lang="en-GB" altLang="en-DE" sz="2000" b="1" i="0" u="none" strike="noStrike" kern="0" cap="none" spc="0" normalizeH="0" baseline="-25000" noProof="0" dirty="0">
                <a:ln>
                  <a:noFill/>
                </a:ln>
                <a:solidFill>
                  <a:srgbClr val="003366"/>
                </a:solidFill>
                <a:effectLst/>
                <a:uLnTx/>
                <a:uFillTx/>
                <a:latin typeface="Times New Roman" panose="02020603050405020304" pitchFamily="18" charset="0"/>
              </a:rPr>
              <a:t>x</a:t>
            </a:r>
            <a:r>
              <a:rPr kumimoji="0" lang="en-GB" altLang="en-DE" sz="2000" b="1" i="0" u="none" strike="noStrike" kern="0" cap="none" spc="0" normalizeH="0" baseline="30000" noProof="0" dirty="0">
                <a:ln>
                  <a:noFill/>
                </a:ln>
                <a:solidFill>
                  <a:srgbClr val="003366"/>
                </a:solidFill>
                <a:effectLst/>
                <a:uLnTx/>
                <a:uFillTx/>
                <a:latin typeface="Times New Roman" panose="02020603050405020304" pitchFamily="18" charset="0"/>
              </a:rPr>
              <a:t>7</a:t>
            </a:r>
            <a:r>
              <a:rPr kumimoji="0" lang="en-GB" altLang="en-DE" sz="2000" b="1" i="0" u="none" strike="noStrike" kern="0" cap="none" spc="0" normalizeH="0" baseline="0" noProof="0" dirty="0">
                <a:ln>
                  <a:noFill/>
                </a:ln>
                <a:solidFill>
                  <a:srgbClr val="003366"/>
                </a:solidFill>
                <a:effectLst/>
                <a:uLnTx/>
                <a:uFillTx/>
                <a:latin typeface="Times New Roman" panose="02020603050405020304" pitchFamily="18" charset="0"/>
              </a:rPr>
              <a:t>)</a:t>
            </a:r>
            <a:r>
              <a:rPr kumimoji="0" lang="en-GB" altLang="en-DE" sz="2000" b="1" i="0" u="none" strike="noStrike" kern="0" cap="none" spc="0" normalizeH="0" baseline="0" noProof="0" dirty="0">
                <a:ln>
                  <a:noFill/>
                </a:ln>
                <a:solidFill>
                  <a:srgbClr val="003366"/>
                </a:solidFill>
                <a:effectLst/>
                <a:uLnTx/>
                <a:uFillTx/>
              </a:rPr>
              <a:t> : </a:t>
            </a:r>
            <a:r>
              <a:rPr kumimoji="0" lang="en-GB" altLang="en-DE" sz="2000" b="1" i="1" u="none" strike="noStrike" kern="0" cap="none" spc="0" normalizeH="0" baseline="0" noProof="0" dirty="0">
                <a:ln>
                  <a:noFill/>
                </a:ln>
                <a:solidFill>
                  <a:srgbClr val="FF0000"/>
                </a:solidFill>
                <a:effectLst/>
                <a:uLnTx/>
                <a:uFillTx/>
              </a:rPr>
              <a:t>average 30.7</a:t>
            </a:r>
          </a:p>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en-DE" sz="2000" b="0" i="0" u="none" strike="noStrike" kern="0" cap="none" spc="0" normalizeH="0" baseline="0" noProof="0" dirty="0">
              <a:ln>
                <a:noFill/>
              </a:ln>
              <a:solidFill>
                <a:srgbClr val="FF0000"/>
              </a:solidFill>
              <a:effectLst/>
              <a:uLnTx/>
              <a:uFillTx/>
            </a:endParaRPr>
          </a:p>
        </p:txBody>
      </p:sp>
      <p:sp>
        <p:nvSpPr>
          <p:cNvPr id="18" name="Text Box 145">
            <a:extLst>
              <a:ext uri="{FF2B5EF4-FFF2-40B4-BE49-F238E27FC236}">
                <a16:creationId xmlns:a16="http://schemas.microsoft.com/office/drawing/2014/main" id="{3DDECF73-971B-CB46-ADB1-C1D7C29BE9FC}"/>
              </a:ext>
            </a:extLst>
          </p:cNvPr>
          <p:cNvSpPr txBox="1">
            <a:spLocks noChangeArrowheads="1"/>
          </p:cNvSpPr>
          <p:nvPr/>
        </p:nvSpPr>
        <p:spPr bwMode="auto">
          <a:xfrm>
            <a:off x="830309" y="5356083"/>
            <a:ext cx="75232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DE" sz="2000" b="1" i="0" u="none" strike="noStrike" kern="0" cap="none" spc="0" normalizeH="0" baseline="0" noProof="0" dirty="0">
                <a:ln>
                  <a:noFill/>
                </a:ln>
                <a:solidFill>
                  <a:srgbClr val="003366"/>
                </a:solidFill>
                <a:effectLst/>
                <a:uLnTx/>
                <a:uFillTx/>
              </a:rPr>
              <a:t>Low-energy 0</a:t>
            </a:r>
            <a:r>
              <a:rPr kumimoji="0" lang="en-GB" altLang="en-DE" sz="2000" b="1" i="0" u="none" strike="noStrike" kern="0" cap="none" spc="0" normalizeH="0" baseline="30000" noProof="0" dirty="0">
                <a:ln>
                  <a:noFill/>
                </a:ln>
                <a:solidFill>
                  <a:srgbClr val="003366"/>
                </a:solidFill>
                <a:effectLst/>
                <a:uLnTx/>
                <a:uFillTx/>
              </a:rPr>
              <a:t>+ </a:t>
            </a:r>
            <a:r>
              <a:rPr kumimoji="0" lang="en-GB" altLang="en-DE" sz="2000" b="1" i="0" u="none" strike="noStrike" kern="0" cap="none" spc="0" normalizeH="0" baseline="0" noProof="0" dirty="0">
                <a:ln>
                  <a:noFill/>
                </a:ln>
                <a:solidFill>
                  <a:srgbClr val="003366"/>
                </a:solidFill>
                <a:effectLst/>
                <a:uLnTx/>
                <a:uFillTx/>
              </a:rPr>
              <a:t>states not accessible in direct spectroscopy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DE" sz="2400" b="1" i="0" u="none" strike="noStrike" kern="0" cap="none" spc="0" normalizeH="0" baseline="0" noProof="0" dirty="0" err="1">
                <a:ln>
                  <a:noFill/>
                </a:ln>
                <a:solidFill>
                  <a:srgbClr val="FF0000"/>
                </a:solidFill>
                <a:effectLst/>
                <a:uLnTx/>
                <a:uFillTx/>
                <a:latin typeface="Symbol" pitchFamily="2" charset="2"/>
              </a:rPr>
              <a:t>G</a:t>
            </a:r>
            <a:r>
              <a:rPr kumimoji="0" lang="en-GB" altLang="en-DE" sz="2400" b="1" i="0" u="none" strike="noStrike" kern="0" cap="none" spc="0" normalizeH="0" baseline="-25000" noProof="0" dirty="0" err="1">
                <a:ln>
                  <a:noFill/>
                </a:ln>
                <a:solidFill>
                  <a:srgbClr val="FF0000"/>
                </a:solidFill>
                <a:effectLst/>
                <a:uLnTx/>
                <a:uFillTx/>
                <a:latin typeface="Symbol" pitchFamily="2" charset="2"/>
              </a:rPr>
              <a:t>gg</a:t>
            </a:r>
            <a:r>
              <a:rPr kumimoji="0" lang="en-GB" altLang="en-DE" sz="2400" b="1" i="0" u="none" strike="noStrike" kern="0" cap="none" spc="0" normalizeH="0" baseline="0" noProof="0" dirty="0">
                <a:ln>
                  <a:noFill/>
                </a:ln>
                <a:solidFill>
                  <a:srgbClr val="FF0000"/>
                </a:solidFill>
                <a:effectLst/>
                <a:uLnTx/>
                <a:uFillTx/>
                <a:latin typeface="Symbol" pitchFamily="2" charset="2"/>
              </a:rPr>
              <a:t>/</a:t>
            </a:r>
            <a:r>
              <a:rPr kumimoji="0" lang="en-GB" altLang="en-DE" sz="2400" b="1" i="0" u="none" strike="noStrike" kern="0" cap="none" spc="0" normalizeH="0" baseline="0" noProof="0" dirty="0" err="1">
                <a:ln>
                  <a:noFill/>
                </a:ln>
                <a:solidFill>
                  <a:srgbClr val="FF0000"/>
                </a:solidFill>
                <a:effectLst/>
                <a:uLnTx/>
                <a:uFillTx/>
                <a:latin typeface="Symbol" pitchFamily="2" charset="2"/>
              </a:rPr>
              <a:t>G</a:t>
            </a:r>
            <a:r>
              <a:rPr kumimoji="0" lang="en-GB" altLang="en-DE" sz="2400" b="1" i="0" u="none" strike="noStrike" kern="0" cap="none" spc="0" normalizeH="0" baseline="-25000" noProof="0" dirty="0" err="1">
                <a:ln>
                  <a:noFill/>
                </a:ln>
                <a:solidFill>
                  <a:srgbClr val="FF0000"/>
                </a:solidFill>
                <a:effectLst/>
                <a:uLnTx/>
                <a:uFillTx/>
                <a:latin typeface="Times New Roman" panose="02020603050405020304" pitchFamily="18" charset="0"/>
              </a:rPr>
              <a:t>tot</a:t>
            </a:r>
            <a:r>
              <a:rPr kumimoji="0" lang="en-GB" altLang="en-DE" sz="2400" b="1" i="0" u="none" strike="noStrike" kern="0" cap="none" spc="0" normalizeH="0" baseline="-25000" noProof="0" dirty="0">
                <a:ln>
                  <a:noFill/>
                </a:ln>
                <a:solidFill>
                  <a:srgbClr val="FF0000"/>
                </a:solidFill>
                <a:effectLst/>
                <a:uLnTx/>
                <a:uFillTx/>
                <a:latin typeface="Symbol" pitchFamily="2" charset="2"/>
              </a:rPr>
              <a:t>  </a:t>
            </a:r>
            <a:r>
              <a:rPr kumimoji="0" lang="en-GB" altLang="en-DE" sz="2400" b="1" i="0" u="none" strike="noStrike" kern="0" cap="none" spc="0" normalizeH="0" baseline="0" noProof="0" dirty="0">
                <a:ln>
                  <a:noFill/>
                </a:ln>
                <a:solidFill>
                  <a:srgbClr val="FF0000"/>
                </a:solidFill>
                <a:effectLst/>
                <a:uLnTx/>
                <a:uFillTx/>
                <a:latin typeface="Symbol" pitchFamily="2" charset="2"/>
              </a:rPr>
              <a:t>~ 10</a:t>
            </a:r>
            <a:r>
              <a:rPr kumimoji="0" lang="en-GB" altLang="en-DE" sz="2400" b="1" i="0" u="none" strike="noStrike" kern="0" cap="none" spc="0" normalizeH="0" baseline="30000" noProof="0" dirty="0">
                <a:ln>
                  <a:noFill/>
                </a:ln>
                <a:solidFill>
                  <a:srgbClr val="FF0000"/>
                </a:solidFill>
                <a:effectLst/>
                <a:uLnTx/>
                <a:uFillTx/>
                <a:latin typeface="Symbol" pitchFamily="2" charset="2"/>
              </a:rPr>
              <a:t>-6 </a:t>
            </a:r>
            <a:r>
              <a:rPr kumimoji="0" lang="en-GB" altLang="en-DE" sz="2400" b="1" i="0" u="none" strike="noStrike" kern="0" cap="none" spc="0" normalizeH="0" baseline="0" noProof="0" dirty="0">
                <a:ln>
                  <a:noFill/>
                </a:ln>
                <a:solidFill>
                  <a:srgbClr val="FF0000"/>
                </a:solidFill>
                <a:effectLst/>
                <a:uLnTx/>
                <a:uFillTx/>
                <a:latin typeface="Symbol" pitchFamily="2" charset="2"/>
              </a:rPr>
              <a:t>-</a:t>
            </a:r>
            <a:r>
              <a:rPr kumimoji="0" lang="en-GB" altLang="en-DE" sz="2400" b="1" i="0" u="none" strike="noStrike" kern="0" cap="none" spc="0" normalizeH="0" baseline="30000" noProof="0" dirty="0">
                <a:ln>
                  <a:noFill/>
                </a:ln>
                <a:solidFill>
                  <a:srgbClr val="FF0000"/>
                </a:solidFill>
                <a:effectLst/>
                <a:uLnTx/>
                <a:uFillTx/>
                <a:latin typeface="Symbol" pitchFamily="2" charset="2"/>
              </a:rPr>
              <a:t> </a:t>
            </a:r>
            <a:r>
              <a:rPr kumimoji="0" lang="en-GB" altLang="en-DE" sz="2400" b="1" i="0" u="none" strike="noStrike" kern="0" cap="none" spc="0" normalizeH="0" baseline="0" noProof="0" dirty="0">
                <a:ln>
                  <a:noFill/>
                </a:ln>
                <a:solidFill>
                  <a:srgbClr val="FF0000"/>
                </a:solidFill>
                <a:effectLst/>
                <a:uLnTx/>
                <a:uFillTx/>
                <a:latin typeface="Symbol" pitchFamily="2" charset="2"/>
              </a:rPr>
              <a:t>10</a:t>
            </a:r>
            <a:r>
              <a:rPr kumimoji="0" lang="en-GB" altLang="en-DE" sz="2400" b="1" i="0" u="none" strike="noStrike" kern="0" cap="none" spc="0" normalizeH="0" baseline="30000" noProof="0" dirty="0">
                <a:ln>
                  <a:noFill/>
                </a:ln>
                <a:solidFill>
                  <a:srgbClr val="FF0000"/>
                </a:solidFill>
                <a:effectLst/>
                <a:uLnTx/>
                <a:uFillTx/>
                <a:latin typeface="Symbol" pitchFamily="2" charset="2"/>
              </a:rPr>
              <a:t>-7</a:t>
            </a:r>
          </a:p>
        </p:txBody>
      </p:sp>
      <p:graphicFrame>
        <p:nvGraphicFramePr>
          <p:cNvPr id="7" name="Group 165">
            <a:extLst>
              <a:ext uri="{FF2B5EF4-FFF2-40B4-BE49-F238E27FC236}">
                <a16:creationId xmlns:a16="http://schemas.microsoft.com/office/drawing/2014/main" id="{2FC56A4E-A3BD-0D4C-9F6C-831A767AFF44}"/>
              </a:ext>
            </a:extLst>
          </p:cNvPr>
          <p:cNvGraphicFramePr>
            <a:graphicFrameLocks noGrp="1"/>
          </p:cNvGraphicFramePr>
          <p:nvPr>
            <p:extLst>
              <p:ext uri="{D42A27DB-BD31-4B8C-83A1-F6EECF244321}">
                <p14:modId xmlns:p14="http://schemas.microsoft.com/office/powerpoint/2010/main" val="1282735157"/>
              </p:ext>
            </p:extLst>
          </p:nvPr>
        </p:nvGraphicFramePr>
        <p:xfrm>
          <a:off x="171379" y="3523257"/>
          <a:ext cx="8856662" cy="1767840"/>
        </p:xfrm>
        <a:graphic>
          <a:graphicData uri="http://schemas.openxmlformats.org/drawingml/2006/table">
            <a:tbl>
              <a:tblPr/>
              <a:tblGrid>
                <a:gridCol w="1477962">
                  <a:extLst>
                    <a:ext uri="{9D8B030D-6E8A-4147-A177-3AD203B41FA5}">
                      <a16:colId xmlns:a16="http://schemas.microsoft.com/office/drawing/2014/main" val="2575202131"/>
                    </a:ext>
                  </a:extLst>
                </a:gridCol>
                <a:gridCol w="1473200">
                  <a:extLst>
                    <a:ext uri="{9D8B030D-6E8A-4147-A177-3AD203B41FA5}">
                      <a16:colId xmlns:a16="http://schemas.microsoft.com/office/drawing/2014/main" val="951093244"/>
                    </a:ext>
                  </a:extLst>
                </a:gridCol>
                <a:gridCol w="1477963">
                  <a:extLst>
                    <a:ext uri="{9D8B030D-6E8A-4147-A177-3AD203B41FA5}">
                      <a16:colId xmlns:a16="http://schemas.microsoft.com/office/drawing/2014/main" val="949584643"/>
                    </a:ext>
                  </a:extLst>
                </a:gridCol>
                <a:gridCol w="1476375">
                  <a:extLst>
                    <a:ext uri="{9D8B030D-6E8A-4147-A177-3AD203B41FA5}">
                      <a16:colId xmlns:a16="http://schemas.microsoft.com/office/drawing/2014/main" val="748287638"/>
                    </a:ext>
                  </a:extLst>
                </a:gridCol>
                <a:gridCol w="1473200">
                  <a:extLst>
                    <a:ext uri="{9D8B030D-6E8A-4147-A177-3AD203B41FA5}">
                      <a16:colId xmlns:a16="http://schemas.microsoft.com/office/drawing/2014/main" val="2821354155"/>
                    </a:ext>
                  </a:extLst>
                </a:gridCol>
                <a:gridCol w="1477962">
                  <a:extLst>
                    <a:ext uri="{9D8B030D-6E8A-4147-A177-3AD203B41FA5}">
                      <a16:colId xmlns:a16="http://schemas.microsoft.com/office/drawing/2014/main" val="2267324758"/>
                    </a:ext>
                  </a:extLst>
                </a:gridCol>
              </a:tblGrid>
              <a:tr h="3857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noProof="0" dirty="0">
                          <a:ln>
                            <a:noFill/>
                          </a:ln>
                          <a:solidFill>
                            <a:srgbClr val="7030A0"/>
                          </a:solidFill>
                          <a:effectLst/>
                          <a:latin typeface="Times New Roman" panose="02020603050405020304" pitchFamily="18" charset="0"/>
                        </a:rPr>
                        <a:t>Candidates</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GB" altLang="en-DE" sz="2000" b="1" i="0" u="none" strike="noStrike" cap="none" normalizeH="0" baseline="0" dirty="0">
                        <a:ln>
                          <a:noFill/>
                        </a:ln>
                        <a:solidFill>
                          <a:srgbClr val="0000FF"/>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GB" altLang="en-DE" sz="2000" b="1" i="0" u="none" strike="noStrike" cap="none" normalizeH="0" baseline="0" dirty="0">
                        <a:ln>
                          <a:noFill/>
                        </a:ln>
                        <a:solidFill>
                          <a:srgbClr val="0000FF"/>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GB" altLang="en-DE" sz="2000" b="1" i="0" u="none" strike="noStrike" cap="none" normalizeH="0" baseline="0" dirty="0">
                        <a:ln>
                          <a:noFill/>
                        </a:ln>
                        <a:solidFill>
                          <a:srgbClr val="0000FF"/>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GB" altLang="en-DE" sz="2000" b="1" i="0" u="none" strike="noStrike" cap="none" normalizeH="0" baseline="30000" dirty="0">
                        <a:ln>
                          <a:noFill/>
                        </a:ln>
                        <a:solidFill>
                          <a:srgbClr val="7030A0"/>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en-GB" altLang="en-DE" sz="2000" b="1" i="0" u="none" strike="noStrike" cap="none" normalizeH="0" baseline="0" dirty="0" err="1">
                          <a:ln>
                            <a:noFill/>
                          </a:ln>
                          <a:solidFill>
                            <a:srgbClr val="7030A0"/>
                          </a:solidFill>
                          <a:effectLst/>
                          <a:latin typeface="Symbol" pitchFamily="2" charset="2"/>
                        </a:rPr>
                        <a:t>t</a:t>
                      </a:r>
                      <a:r>
                        <a:rPr kumimoji="0" lang="en-GB" altLang="en-DE" sz="2000" b="1" i="0" u="none" strike="noStrike" cap="none" normalizeH="0" baseline="-25000" dirty="0" err="1">
                          <a:ln>
                            <a:noFill/>
                          </a:ln>
                          <a:solidFill>
                            <a:srgbClr val="7030A0"/>
                          </a:solidFill>
                          <a:effectLst/>
                          <a:latin typeface="Symbol" pitchFamily="2" charset="2"/>
                        </a:rPr>
                        <a:t>gg</a:t>
                      </a:r>
                      <a:r>
                        <a:rPr kumimoji="0" lang="en-GB" altLang="en-DE" sz="2000" b="1" i="0" u="none" strike="noStrike" cap="none" normalizeH="0" baseline="0" dirty="0">
                          <a:ln>
                            <a:noFill/>
                          </a:ln>
                          <a:solidFill>
                            <a:srgbClr val="7030A0"/>
                          </a:solidFill>
                          <a:effectLst/>
                          <a:latin typeface="Times New Roman" panose="02020603050405020304" pitchFamily="18" charset="0"/>
                        </a:rPr>
                        <a:t>/s</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6427789"/>
                  </a:ext>
                </a:extLst>
              </a:tr>
              <a:tr h="385763">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dirty="0">
                          <a:ln>
                            <a:noFill/>
                          </a:ln>
                          <a:solidFill>
                            <a:srgbClr val="0000FF"/>
                          </a:solidFill>
                          <a:effectLst/>
                          <a:latin typeface="Times New Roman" panose="02020603050405020304" pitchFamily="18" charset="0"/>
                        </a:rPr>
                        <a:t>72</a:t>
                      </a:r>
                      <a:r>
                        <a:rPr kumimoji="0" lang="en-GB" altLang="en-DE" sz="2400" b="1" i="0" u="none" strike="noStrike" cap="none" normalizeH="0" baseline="0" dirty="0">
                          <a:ln>
                            <a:noFill/>
                          </a:ln>
                          <a:solidFill>
                            <a:srgbClr val="0000FF"/>
                          </a:solidFill>
                          <a:effectLst/>
                          <a:latin typeface="Times New Roman" panose="02020603050405020304" pitchFamily="18" charset="0"/>
                        </a:rPr>
                        <a:t>Ge</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0.691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444</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e</a:t>
                      </a:r>
                      <a:r>
                        <a:rPr kumimoji="0" lang="en-GB" altLang="en-DE" sz="2000" b="1" i="0" u="none" strike="noStrike" cap="none" normalizeH="0" baseline="30000" dirty="0">
                          <a:ln>
                            <a:noFill/>
                          </a:ln>
                          <a:solidFill>
                            <a:srgbClr val="0000FF"/>
                          </a:solidFill>
                          <a:effectLst/>
                          <a:latin typeface="Times New Roman" panose="02020603050405020304" pitchFamily="18" charset="0"/>
                        </a:rPr>
                        <a:t>-</a:t>
                      </a:r>
                      <a:r>
                        <a:rPr kumimoji="0" lang="en-GB" altLang="en-DE" sz="2000" b="1" i="0" u="none" strike="noStrike" cap="none" normalizeH="0" baseline="0" dirty="0">
                          <a:ln>
                            <a:noFill/>
                          </a:ln>
                          <a:solidFill>
                            <a:srgbClr val="0000FF"/>
                          </a:solidFill>
                          <a:effectLst/>
                          <a:latin typeface="Times New Roman" panose="02020603050405020304" pitchFamily="18" charset="0"/>
                        </a:rPr>
                        <a:t>, (</a:t>
                      </a:r>
                      <a:r>
                        <a:rPr kumimoji="0" lang="en-GB" altLang="en-DE" sz="2000" b="1" i="0" u="none" strike="noStrike" cap="none" normalizeH="0" baseline="0" dirty="0">
                          <a:ln>
                            <a:noFill/>
                          </a:ln>
                          <a:solidFill>
                            <a:srgbClr val="7030A0"/>
                          </a:solidFill>
                          <a:effectLst/>
                          <a:latin typeface="Times New Roman" panose="02020603050405020304" pitchFamily="18" charset="0"/>
                        </a:rPr>
                        <a:t>2</a:t>
                      </a:r>
                      <a:r>
                        <a:rPr kumimoji="0" lang="en-GB" altLang="en-DE" sz="2000" b="1" i="0" u="none" strike="noStrike" cap="none" normalizeH="0" baseline="0" dirty="0">
                          <a:ln>
                            <a:noFill/>
                          </a:ln>
                          <a:solidFill>
                            <a:srgbClr val="7030A0"/>
                          </a:solidFill>
                          <a:effectLst/>
                          <a:latin typeface="Symbol" pitchFamily="2" charset="2"/>
                        </a:rPr>
                        <a:t>g</a:t>
                      </a:r>
                      <a:r>
                        <a:rPr kumimoji="0" lang="en-GB" altLang="en-DE" sz="2000" b="1" i="0" u="none" strike="noStrike" cap="none" normalizeH="0" baseline="0" dirty="0">
                          <a:ln>
                            <a:noFill/>
                          </a:ln>
                          <a:solidFill>
                            <a:srgbClr val="0000FF"/>
                          </a:solidFill>
                          <a:effectLst/>
                          <a:latin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1600" b="1" i="0" u="none" strike="noStrike" cap="none" normalizeH="0" baseline="0" dirty="0">
                          <a:ln>
                            <a:noFill/>
                          </a:ln>
                          <a:solidFill>
                            <a:srgbClr val="7030A0"/>
                          </a:solidFill>
                          <a:effectLst/>
                          <a:latin typeface="Times New Roman" panose="02020603050405020304" pitchFamily="18" charset="0"/>
                          <a:sym typeface="Wingdings" pitchFamily="2" charset="2"/>
                        </a:rPr>
                        <a:t> </a:t>
                      </a:r>
                      <a:r>
                        <a:rPr kumimoji="0" lang="en-GB" altLang="en-DE" sz="2000" b="1" i="0" u="none" strike="noStrike" cap="none" normalizeH="0" baseline="0" dirty="0">
                          <a:ln>
                            <a:noFill/>
                          </a:ln>
                          <a:solidFill>
                            <a:srgbClr val="7030A0"/>
                          </a:solidFill>
                          <a:effectLst/>
                          <a:latin typeface="Times New Roman" panose="02020603050405020304" pitchFamily="18" charset="0"/>
                        </a:rPr>
                        <a:t>1.7 10</a:t>
                      </a:r>
                      <a:r>
                        <a:rPr kumimoji="0" lang="en-GB" altLang="en-DE" sz="2000" b="1" i="0" u="none" strike="noStrike" cap="none" normalizeH="0" baseline="30000" dirty="0">
                          <a:ln>
                            <a:noFill/>
                          </a:ln>
                          <a:solidFill>
                            <a:srgbClr val="7030A0"/>
                          </a:solidFill>
                          <a:effectLst/>
                          <a:latin typeface="Times New Roman" panose="02020603050405020304" pitchFamily="18" charset="0"/>
                        </a:rPr>
                        <a:t>-7</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1" u="none" strike="noStrike" cap="none" normalizeH="0" baseline="0" dirty="0">
                          <a:ln>
                            <a:noFill/>
                          </a:ln>
                          <a:solidFill>
                            <a:srgbClr val="7030A0"/>
                          </a:solidFill>
                          <a:effectLst/>
                          <a:latin typeface="Times New Roman" panose="02020603050405020304" pitchFamily="18" charset="0"/>
                        </a:rPr>
                        <a:t>~0.43</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30903797"/>
                  </a:ext>
                </a:extLst>
              </a:tr>
              <a:tr h="385763">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dirty="0">
                          <a:ln>
                            <a:noFill/>
                          </a:ln>
                          <a:solidFill>
                            <a:srgbClr val="0000FF"/>
                          </a:solidFill>
                          <a:effectLst/>
                          <a:latin typeface="Times New Roman" panose="02020603050405020304" pitchFamily="18" charset="0"/>
                        </a:rPr>
                        <a:t>98</a:t>
                      </a:r>
                      <a:r>
                        <a:rPr kumimoji="0" lang="en-GB" altLang="en-DE" sz="2400" b="1" i="0" u="none" strike="noStrike" cap="none" normalizeH="0" baseline="0" dirty="0">
                          <a:ln>
                            <a:noFill/>
                          </a:ln>
                          <a:solidFill>
                            <a:srgbClr val="0000FF"/>
                          </a:solidFill>
                          <a:effectLst/>
                          <a:latin typeface="Times New Roman" panose="02020603050405020304" pitchFamily="18" charset="0"/>
                        </a:rPr>
                        <a:t>Mo</a:t>
                      </a:r>
                      <a:endParaRPr kumimoji="0" lang="en-GB" altLang="en-DE" sz="2800" b="0" i="0" u="none" strike="noStrike" cap="none" normalizeH="0" baseline="0" dirty="0">
                        <a:ln>
                          <a:noFill/>
                        </a:ln>
                        <a:solidFill>
                          <a:srgbClr val="0000FF"/>
                        </a:solidFill>
                        <a:effectLst/>
                        <a:latin typeface="Arial" panose="020B0604020202020204" pitchFamily="34"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0.735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22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e</a:t>
                      </a:r>
                      <a:r>
                        <a:rPr kumimoji="0" lang="en-GB" altLang="en-DE" sz="2000" b="1" i="0" u="none" strike="noStrike" cap="none" normalizeH="0" baseline="30000" dirty="0">
                          <a:ln>
                            <a:noFill/>
                          </a:ln>
                          <a:solidFill>
                            <a:srgbClr val="0000FF"/>
                          </a:solidFill>
                          <a:effectLst/>
                          <a:latin typeface="Times New Roman" panose="02020603050405020304" pitchFamily="18" charset="0"/>
                        </a:rPr>
                        <a:t>-</a:t>
                      </a:r>
                      <a:r>
                        <a:rPr kumimoji="0" lang="en-GB" altLang="en-DE" sz="2000" b="1" i="0" u="none" strike="noStrike" cap="none" normalizeH="0" baseline="0" dirty="0">
                          <a:ln>
                            <a:noFill/>
                          </a:ln>
                          <a:solidFill>
                            <a:srgbClr val="0000FF"/>
                          </a:solidFill>
                          <a:effectLst/>
                          <a:latin typeface="Times New Roman" panose="02020603050405020304" pitchFamily="18" charset="0"/>
                        </a:rPr>
                        <a:t>, (</a:t>
                      </a:r>
                      <a:r>
                        <a:rPr kumimoji="0" lang="en-GB" altLang="en-DE" sz="2000" b="1" i="0" u="none" strike="noStrike" cap="none" normalizeH="0" baseline="0" dirty="0">
                          <a:ln>
                            <a:noFill/>
                          </a:ln>
                          <a:solidFill>
                            <a:srgbClr val="7030A0"/>
                          </a:solidFill>
                          <a:effectLst/>
                          <a:latin typeface="Times New Roman" panose="02020603050405020304" pitchFamily="18" charset="0"/>
                        </a:rPr>
                        <a:t>2</a:t>
                      </a:r>
                      <a:r>
                        <a:rPr kumimoji="0" lang="en-GB" altLang="en-DE" sz="2000" b="1" i="0" u="none" strike="noStrike" cap="none" normalizeH="0" baseline="0" dirty="0">
                          <a:ln>
                            <a:noFill/>
                          </a:ln>
                          <a:solidFill>
                            <a:srgbClr val="7030A0"/>
                          </a:solidFill>
                          <a:effectLst/>
                          <a:latin typeface="Symbol" pitchFamily="2" charset="2"/>
                        </a:rPr>
                        <a:t>g</a:t>
                      </a:r>
                      <a:r>
                        <a:rPr kumimoji="0" lang="en-GB" altLang="en-DE" sz="2000" b="1" i="0" u="none" strike="noStrike" cap="none" normalizeH="0" baseline="0" dirty="0">
                          <a:ln>
                            <a:noFill/>
                          </a:ln>
                          <a:solidFill>
                            <a:srgbClr val="0000FF"/>
                          </a:solidFill>
                          <a:effectLst/>
                          <a:latin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1600" b="1" i="0" u="none" strike="noStrike" cap="none" normalizeH="0" baseline="0">
                          <a:ln>
                            <a:noFill/>
                          </a:ln>
                          <a:solidFill>
                            <a:srgbClr val="7030A0"/>
                          </a:solidFill>
                          <a:effectLst/>
                          <a:latin typeface="Times New Roman" panose="02020603050405020304" pitchFamily="18" charset="0"/>
                          <a:sym typeface="Wingdings" pitchFamily="2" charset="2"/>
                        </a:rPr>
                        <a:t></a:t>
                      </a:r>
                      <a:r>
                        <a:rPr kumimoji="0" lang="en-GB" altLang="en-DE" sz="2000" b="1" i="0" u="none" strike="noStrike" cap="none" normalizeH="0" baseline="0">
                          <a:ln>
                            <a:noFill/>
                          </a:ln>
                          <a:solidFill>
                            <a:srgbClr val="7030A0"/>
                          </a:solidFill>
                          <a:effectLst/>
                          <a:latin typeface="Times New Roman" panose="02020603050405020304" pitchFamily="18" charset="0"/>
                          <a:sym typeface="Wingdings" pitchFamily="2" charset="2"/>
                        </a:rPr>
                        <a:t> </a:t>
                      </a:r>
                      <a:r>
                        <a:rPr kumimoji="0" lang="en-GB" altLang="en-DE" sz="2000" b="1" i="0" u="none" strike="noStrike" cap="none" normalizeH="0" baseline="0">
                          <a:ln>
                            <a:noFill/>
                          </a:ln>
                          <a:solidFill>
                            <a:srgbClr val="7030A0"/>
                          </a:solidFill>
                          <a:effectLst/>
                          <a:latin typeface="Times New Roman" panose="02020603050405020304" pitchFamily="18" charset="0"/>
                        </a:rPr>
                        <a:t>1.3 10</a:t>
                      </a:r>
                      <a:r>
                        <a:rPr kumimoji="0" lang="en-GB" altLang="en-DE" sz="2000" b="1" i="0" u="none" strike="noStrike" cap="none" normalizeH="0" baseline="30000">
                          <a:ln>
                            <a:noFill/>
                          </a:ln>
                          <a:solidFill>
                            <a:srgbClr val="7030A0"/>
                          </a:solidFill>
                          <a:effectLst/>
                          <a:latin typeface="Times New Roman" panose="02020603050405020304" pitchFamily="18" charset="0"/>
                        </a:rPr>
                        <a:t>-7</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1" u="none" strike="noStrike" cap="none" normalizeH="0" baseline="0" dirty="0">
                          <a:ln>
                            <a:noFill/>
                          </a:ln>
                          <a:solidFill>
                            <a:srgbClr val="7030A0"/>
                          </a:solidFill>
                          <a:effectLst/>
                          <a:latin typeface="Times New Roman" panose="02020603050405020304" pitchFamily="18" charset="0"/>
                        </a:rPr>
                        <a:t>~0.28</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1579962"/>
                  </a:ext>
                </a:extLst>
              </a:tr>
              <a:tr h="385763">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400" b="1" i="0" u="none" strike="noStrike" cap="none" normalizeH="0" baseline="30000" dirty="0">
                          <a:ln>
                            <a:noFill/>
                          </a:ln>
                          <a:solidFill>
                            <a:srgbClr val="0000FF"/>
                          </a:solidFill>
                          <a:effectLst/>
                          <a:latin typeface="Times New Roman" panose="02020603050405020304" pitchFamily="18" charset="0"/>
                        </a:rPr>
                        <a:t>98</a:t>
                      </a:r>
                      <a:r>
                        <a:rPr kumimoji="0" lang="en-GB" altLang="en-DE" sz="2400" b="1" i="0" u="none" strike="noStrike" cap="none" normalizeH="0" baseline="0" dirty="0">
                          <a:ln>
                            <a:noFill/>
                          </a:ln>
                          <a:solidFill>
                            <a:srgbClr val="0000FF"/>
                          </a:solidFill>
                          <a:effectLst/>
                          <a:latin typeface="Times New Roman" panose="02020603050405020304" pitchFamily="18" charset="0"/>
                        </a:rPr>
                        <a:t>Zr</a:t>
                      </a:r>
                      <a:endParaRPr kumimoji="0" lang="en-GB" altLang="en-DE" sz="2800" b="0" i="0" u="none" strike="noStrike" cap="none" normalizeH="0" baseline="0" dirty="0">
                        <a:ln>
                          <a:noFill/>
                        </a:ln>
                        <a:solidFill>
                          <a:srgbClr val="0000FF"/>
                        </a:solidFill>
                        <a:effectLst/>
                        <a:latin typeface="Arial" panose="020B0604020202020204" pitchFamily="34"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0.854</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a:ln>
                            <a:noFill/>
                          </a:ln>
                          <a:solidFill>
                            <a:srgbClr val="0000FF"/>
                          </a:solidFill>
                          <a:effectLst/>
                          <a:latin typeface="Times New Roman" panose="02020603050405020304" pitchFamily="18" charset="0"/>
                        </a:rPr>
                        <a:t>64</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0" u="none" strike="noStrike" cap="none" normalizeH="0" baseline="0" dirty="0">
                          <a:ln>
                            <a:noFill/>
                          </a:ln>
                          <a:solidFill>
                            <a:srgbClr val="0000FF"/>
                          </a:solidFill>
                          <a:effectLst/>
                          <a:latin typeface="Times New Roman" panose="02020603050405020304" pitchFamily="18" charset="0"/>
                        </a:rPr>
                        <a:t>e</a:t>
                      </a:r>
                      <a:r>
                        <a:rPr kumimoji="0" lang="en-GB" altLang="en-DE" sz="2000" b="1" i="0" u="none" strike="noStrike" cap="none" normalizeH="0" baseline="30000" dirty="0">
                          <a:ln>
                            <a:noFill/>
                          </a:ln>
                          <a:solidFill>
                            <a:srgbClr val="0000FF"/>
                          </a:solidFill>
                          <a:effectLst/>
                          <a:latin typeface="Times New Roman" panose="02020603050405020304" pitchFamily="18" charset="0"/>
                        </a:rPr>
                        <a:t>-</a:t>
                      </a:r>
                      <a:r>
                        <a:rPr kumimoji="0" lang="en-GB" altLang="en-DE" sz="2000" b="1" i="0" u="none" strike="noStrike" cap="none" normalizeH="0" baseline="0" dirty="0">
                          <a:ln>
                            <a:noFill/>
                          </a:ln>
                          <a:solidFill>
                            <a:srgbClr val="0000FF"/>
                          </a:solidFill>
                          <a:effectLst/>
                          <a:latin typeface="Times New Roman" panose="02020603050405020304" pitchFamily="18" charset="0"/>
                        </a:rPr>
                        <a:t>, (</a:t>
                      </a:r>
                      <a:r>
                        <a:rPr kumimoji="0" lang="en-GB" altLang="en-DE" sz="2000" b="1" i="0" u="none" strike="noStrike" cap="none" normalizeH="0" baseline="0" dirty="0">
                          <a:ln>
                            <a:noFill/>
                          </a:ln>
                          <a:solidFill>
                            <a:srgbClr val="7030A0"/>
                          </a:solidFill>
                          <a:effectLst/>
                          <a:latin typeface="Times New Roman" panose="02020603050405020304" pitchFamily="18" charset="0"/>
                        </a:rPr>
                        <a:t>2</a:t>
                      </a:r>
                      <a:r>
                        <a:rPr kumimoji="0" lang="en-GB" altLang="en-DE" sz="2000" b="1" i="0" u="none" strike="noStrike" cap="none" normalizeH="0" baseline="0" dirty="0">
                          <a:ln>
                            <a:noFill/>
                          </a:ln>
                          <a:solidFill>
                            <a:srgbClr val="7030A0"/>
                          </a:solidFill>
                          <a:effectLst/>
                          <a:latin typeface="Symbol" pitchFamily="2" charset="2"/>
                        </a:rPr>
                        <a:t>g</a:t>
                      </a:r>
                      <a:r>
                        <a:rPr kumimoji="0" lang="en-GB" altLang="en-DE" sz="2000" b="1" i="0" u="none" strike="noStrike" cap="none" normalizeH="0" baseline="0" dirty="0">
                          <a:ln>
                            <a:noFill/>
                          </a:ln>
                          <a:solidFill>
                            <a:srgbClr val="0000FF"/>
                          </a:solidFill>
                          <a:effectLst/>
                          <a:latin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1600" b="1" i="0" u="none" strike="noStrike" cap="none" normalizeH="0" baseline="0" dirty="0">
                          <a:ln>
                            <a:noFill/>
                          </a:ln>
                          <a:solidFill>
                            <a:srgbClr val="7030A0"/>
                          </a:solidFill>
                          <a:effectLst/>
                          <a:latin typeface="Times New Roman" panose="02020603050405020304" pitchFamily="18" charset="0"/>
                          <a:sym typeface="Wingdings" pitchFamily="2" charset="2"/>
                        </a:rPr>
                        <a:t></a:t>
                      </a:r>
                      <a:r>
                        <a:rPr kumimoji="0" lang="en-GB" altLang="en-DE" sz="2000" b="1" i="0" u="none" strike="noStrike" cap="none" normalizeH="0" baseline="0" dirty="0">
                          <a:ln>
                            <a:noFill/>
                          </a:ln>
                          <a:solidFill>
                            <a:srgbClr val="7030A0"/>
                          </a:solidFill>
                          <a:effectLst/>
                          <a:latin typeface="Times New Roman" panose="02020603050405020304" pitchFamily="18" charset="0"/>
                          <a:sym typeface="Wingdings" pitchFamily="2" charset="2"/>
                        </a:rPr>
                        <a:t> </a:t>
                      </a:r>
                      <a:r>
                        <a:rPr kumimoji="0" lang="en-GB" altLang="en-DE" sz="2000" b="1" i="0" u="none" strike="noStrike" cap="none" normalizeH="0" baseline="0" dirty="0">
                          <a:ln>
                            <a:noFill/>
                          </a:ln>
                          <a:solidFill>
                            <a:srgbClr val="7030A0"/>
                          </a:solidFill>
                          <a:effectLst/>
                          <a:latin typeface="Times New Roman" panose="02020603050405020304" pitchFamily="18" charset="0"/>
                        </a:rPr>
                        <a:t>1.1 10</a:t>
                      </a:r>
                      <a:r>
                        <a:rPr kumimoji="0" lang="en-GB" altLang="en-DE" sz="2000" b="1" i="0" u="none" strike="noStrike" cap="none" normalizeH="0" baseline="30000" dirty="0">
                          <a:ln>
                            <a:noFill/>
                          </a:ln>
                          <a:solidFill>
                            <a:srgbClr val="7030A0"/>
                          </a:solidFill>
                          <a:effectLst/>
                          <a:latin typeface="Times New Roman" panose="02020603050405020304" pitchFamily="18" charset="0"/>
                        </a:rPr>
                        <a:t>-6</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hlink"/>
                        </a:buClr>
                        <a:buSzPct val="65000"/>
                        <a:buFont typeface="Wingdings" pitchFamily="2" charset="2"/>
                        <a:defRPr sz="2800" kern="1200">
                          <a:solidFill>
                            <a:srgbClr val="000000"/>
                          </a:solidFill>
                          <a:latin typeface="Arial" panose="020B0604020202020204" pitchFamily="34" charset="0"/>
                        </a:defRPr>
                      </a:lvl1pPr>
                      <a:lvl2pPr marL="457200" algn="l" defTabSz="914400" rtl="0" eaLnBrk="1" latinLnBrk="0" hangingPunct="1">
                        <a:spcBef>
                          <a:spcPct val="20000"/>
                        </a:spcBef>
                        <a:buClr>
                          <a:schemeClr val="folHlink"/>
                        </a:buClr>
                        <a:buSzPct val="65000"/>
                        <a:buFont typeface="Wingdings" pitchFamily="2" charset="2"/>
                        <a:defRPr sz="2400" kern="1200">
                          <a:solidFill>
                            <a:srgbClr val="000000"/>
                          </a:solidFill>
                          <a:latin typeface="Arial" panose="020B0604020202020204" pitchFamily="34" charset="0"/>
                        </a:defRPr>
                      </a:lvl2pPr>
                      <a:lvl3pPr marL="914400" algn="l" defTabSz="914400" rtl="0" eaLnBrk="1" latinLnBrk="0" hangingPunct="1">
                        <a:spcBef>
                          <a:spcPct val="20000"/>
                        </a:spcBef>
                        <a:buClr>
                          <a:schemeClr val="hlink"/>
                        </a:buClr>
                        <a:buSzPct val="65000"/>
                        <a:buFont typeface="Wingdings" pitchFamily="2" charset="2"/>
                        <a:defRPr sz="2000" kern="1200">
                          <a:solidFill>
                            <a:srgbClr val="000000"/>
                          </a:solidFill>
                          <a:latin typeface="Arial" panose="020B0604020202020204" pitchFamily="34" charset="0"/>
                        </a:defRPr>
                      </a:lvl3pPr>
                      <a:lvl4pPr marL="1371600" algn="l" defTabSz="914400" rtl="0" eaLnBrk="1" latinLnBrk="0" hangingPunct="1">
                        <a:spcBef>
                          <a:spcPct val="20000"/>
                        </a:spcBef>
                        <a:buClr>
                          <a:schemeClr val="folHlink"/>
                        </a:buClr>
                        <a:buSzPct val="65000"/>
                        <a:buFont typeface="Wingdings" pitchFamily="2" charset="2"/>
                        <a:defRPr sz="1800" kern="1200">
                          <a:solidFill>
                            <a:srgbClr val="000000"/>
                          </a:solidFill>
                          <a:latin typeface="Arial" panose="020B0604020202020204" pitchFamily="34" charset="0"/>
                        </a:defRPr>
                      </a:lvl4pPr>
                      <a:lvl5pPr marL="1828800" algn="l" defTabSz="914400" rtl="0" eaLnBrk="1" latinLnBrk="0" hangingPunct="1">
                        <a:spcBef>
                          <a:spcPct val="20000"/>
                        </a:spcBef>
                        <a:buClr>
                          <a:schemeClr val="hlink"/>
                        </a:buClr>
                        <a:buSzPct val="65000"/>
                        <a:buFont typeface="Wingdings" pitchFamily="2" charset="2"/>
                        <a:defRPr sz="1800" kern="1200">
                          <a:solidFill>
                            <a:srgbClr val="000000"/>
                          </a:solidFill>
                          <a:latin typeface="Arial" panose="020B0604020202020204" pitchFamily="34" charset="0"/>
                        </a:defRPr>
                      </a:lvl5pPr>
                      <a:lvl6pPr marL="22860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6pPr>
                      <a:lvl7pPr marL="27432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7pPr>
                      <a:lvl8pPr marL="32004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8pPr>
                      <a:lvl9pPr marL="3657600" algn="l" defTabSz="914400" rtl="0" eaLnBrk="1" fontAlgn="base" latinLnBrk="0" hangingPunct="1">
                        <a:spcBef>
                          <a:spcPct val="20000"/>
                        </a:spcBef>
                        <a:spcAft>
                          <a:spcPct val="0"/>
                        </a:spcAft>
                        <a:buClr>
                          <a:schemeClr val="hlink"/>
                        </a:buClr>
                        <a:buSzPct val="65000"/>
                        <a:buFont typeface="Wingdings" pitchFamily="2" charset="2"/>
                        <a:defRPr sz="1800" kern="12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altLang="en-DE" sz="2000" b="1" i="1" u="none" strike="noStrike" cap="none" normalizeH="0" baseline="0">
                          <a:ln>
                            <a:noFill/>
                          </a:ln>
                          <a:solidFill>
                            <a:srgbClr val="7030A0"/>
                          </a:solidFill>
                          <a:effectLst/>
                          <a:latin typeface="Times New Roman" panose="02020603050405020304" pitchFamily="18" charset="0"/>
                        </a:rPr>
                        <a:t>~0.10</a:t>
                      </a:r>
                      <a:endParaRPr kumimoji="0" lang="en-GB" altLang="en-DE" sz="2000" b="1" i="1" u="none" strike="noStrike" cap="none" normalizeH="0" baseline="0" dirty="0">
                        <a:ln>
                          <a:noFill/>
                        </a:ln>
                        <a:solidFill>
                          <a:srgbClr val="7030A0"/>
                        </a:solidFill>
                        <a:effectLst/>
                        <a:latin typeface="Times New Roman" panose="02020603050405020304" pitchFamily="18"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0842863"/>
                  </a:ext>
                </a:extLst>
              </a:tr>
            </a:tbl>
          </a:graphicData>
        </a:graphic>
      </p:graphicFrame>
      <p:pic>
        <p:nvPicPr>
          <p:cNvPr id="8" name="Grafik 1">
            <a:extLst>
              <a:ext uri="{FF2B5EF4-FFF2-40B4-BE49-F238E27FC236}">
                <a16:creationId xmlns:a16="http://schemas.microsoft.com/office/drawing/2014/main" id="{DF239880-053F-3143-BB74-882D4354F0D4}"/>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8216698" y="326"/>
            <a:ext cx="924560" cy="924560"/>
          </a:xfrm>
          <a:prstGeom prst="rect">
            <a:avLst/>
          </a:prstGeom>
        </p:spPr>
      </p:pic>
      <p:sp>
        <p:nvSpPr>
          <p:cNvPr id="3" name="Oval 2">
            <a:extLst>
              <a:ext uri="{FF2B5EF4-FFF2-40B4-BE49-F238E27FC236}">
                <a16:creationId xmlns:a16="http://schemas.microsoft.com/office/drawing/2014/main" id="{E9ED05A5-6312-2144-A065-48F5A54560FE}"/>
              </a:ext>
            </a:extLst>
          </p:cNvPr>
          <p:cNvSpPr/>
          <p:nvPr/>
        </p:nvSpPr>
        <p:spPr>
          <a:xfrm>
            <a:off x="1399594" y="1698172"/>
            <a:ext cx="1119673" cy="1378394"/>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9A85E0F-5F27-894E-98FA-D4E189BA6E5B}"/>
              </a:ext>
            </a:extLst>
          </p:cNvPr>
          <p:cNvSpPr/>
          <p:nvPr/>
        </p:nvSpPr>
        <p:spPr>
          <a:xfrm>
            <a:off x="5881398" y="1633490"/>
            <a:ext cx="1303174" cy="1474934"/>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67B0B8D-A193-9341-9A2E-14EC161D239D}"/>
              </a:ext>
            </a:extLst>
          </p:cNvPr>
          <p:cNvSpPr/>
          <p:nvPr/>
        </p:nvSpPr>
        <p:spPr>
          <a:xfrm>
            <a:off x="1462932" y="3940622"/>
            <a:ext cx="1119673" cy="1378394"/>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09DB6C7-9D3B-E04E-A80E-4F2E202FBAC6}"/>
              </a:ext>
            </a:extLst>
          </p:cNvPr>
          <p:cNvSpPr/>
          <p:nvPr/>
        </p:nvSpPr>
        <p:spPr>
          <a:xfrm>
            <a:off x="5964528" y="3816903"/>
            <a:ext cx="1498835" cy="1589391"/>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EC8D989-10D3-D444-AC5D-FBBA371B831A}"/>
              </a:ext>
            </a:extLst>
          </p:cNvPr>
          <p:cNvSpPr/>
          <p:nvPr/>
        </p:nvSpPr>
        <p:spPr>
          <a:xfrm>
            <a:off x="7213246" y="1636178"/>
            <a:ext cx="1303174" cy="1474934"/>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lide Number Placeholder 4">
            <a:extLst>
              <a:ext uri="{FF2B5EF4-FFF2-40B4-BE49-F238E27FC236}">
                <a16:creationId xmlns:a16="http://schemas.microsoft.com/office/drawing/2014/main" id="{A700041B-0F20-164D-8CA7-5028946E47AC}"/>
              </a:ext>
            </a:extLst>
          </p:cNvPr>
          <p:cNvSpPr>
            <a:spLocks noGrp="1"/>
          </p:cNvSpPr>
          <p:nvPr>
            <p:ph type="sldNum" sz="quarter" idx="4"/>
          </p:nvPr>
        </p:nvSpPr>
        <p:spPr/>
        <p:txBody>
          <a:bodyPr/>
          <a:lstStyle/>
          <a:p>
            <a:fld id="{AEFB9B6D-867A-40B8-ACB0-35CC9F272C9C}" type="slidenum">
              <a:rPr lang="fr-FR" sz="1100" smtClean="0"/>
              <a:pPr/>
              <a:t>10</a:t>
            </a:fld>
            <a:endParaRPr lang="fr-FR" sz="1100" dirty="0"/>
          </a:p>
        </p:txBody>
      </p:sp>
    </p:spTree>
    <p:extLst>
      <p:ext uri="{BB962C8B-B14F-4D97-AF65-F5344CB8AC3E}">
        <p14:creationId xmlns:p14="http://schemas.microsoft.com/office/powerpoint/2010/main" val="458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uiExpand="1" build="p"/>
      <p:bldP spid="3"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B7EA-FC46-9F41-A181-F26DE530B18F}"/>
              </a:ext>
            </a:extLst>
          </p:cNvPr>
          <p:cNvSpPr>
            <a:spLocks noGrp="1"/>
          </p:cNvSpPr>
          <p:nvPr>
            <p:ph type="title"/>
          </p:nvPr>
        </p:nvSpPr>
        <p:spPr>
          <a:xfrm>
            <a:off x="0" y="0"/>
            <a:ext cx="9141257" cy="955548"/>
          </a:xfrm>
        </p:spPr>
        <p:txBody>
          <a:bodyPr/>
          <a:lstStyle/>
          <a:p>
            <a:pPr algn="ctr"/>
            <a:r>
              <a:rPr lang="en-GB" dirty="0">
                <a:solidFill>
                  <a:schemeClr val="accent1">
                    <a:lumMod val="40000"/>
                    <a:lumOff val="60000"/>
                  </a:schemeClr>
                </a:solidFill>
              </a:rPr>
              <a:t>Nuclear</a:t>
            </a:r>
            <a:r>
              <a:rPr lang="en-GB" dirty="0"/>
              <a:t> two-photon or </a:t>
            </a:r>
            <a:r>
              <a:rPr lang="en-GB" dirty="0">
                <a:solidFill>
                  <a:schemeClr val="accent1">
                    <a:lumMod val="40000"/>
                    <a:lumOff val="60000"/>
                  </a:schemeClr>
                </a:solidFill>
              </a:rPr>
              <a:t>double-gamma</a:t>
            </a:r>
            <a:r>
              <a:rPr lang="en-GB" dirty="0"/>
              <a:t> decay </a:t>
            </a:r>
          </a:p>
        </p:txBody>
      </p:sp>
      <p:sp>
        <p:nvSpPr>
          <p:cNvPr id="4" name="Footer Placeholder 3">
            <a:extLst>
              <a:ext uri="{FF2B5EF4-FFF2-40B4-BE49-F238E27FC236}">
                <a16:creationId xmlns:a16="http://schemas.microsoft.com/office/drawing/2014/main" id="{6A5FF225-11FD-A344-9517-99E5B68041E7}"/>
              </a:ext>
            </a:extLst>
          </p:cNvPr>
          <p:cNvSpPr>
            <a:spLocks noGrp="1"/>
          </p:cNvSpPr>
          <p:nvPr>
            <p:ph type="ftr" sz="quarter" idx="3"/>
          </p:nvPr>
        </p:nvSpPr>
        <p:spPr/>
        <p:txBody>
          <a:bodyPr/>
          <a:lstStyle/>
          <a:p>
            <a:r>
              <a:rPr lang="fr-FR" sz="1100"/>
              <a:t>W. Korten - NS2022</a:t>
            </a:r>
            <a:endParaRPr lang="fr-FR" sz="1100" dirty="0"/>
          </a:p>
        </p:txBody>
      </p:sp>
      <p:sp>
        <p:nvSpPr>
          <p:cNvPr id="30" name="Rectangle 5">
            <a:extLst>
              <a:ext uri="{FF2B5EF4-FFF2-40B4-BE49-F238E27FC236}">
                <a16:creationId xmlns:a16="http://schemas.microsoft.com/office/drawing/2014/main" id="{492B6CB4-EB7A-2D4C-B0BC-1924B79CC795}"/>
              </a:ext>
            </a:extLst>
          </p:cNvPr>
          <p:cNvSpPr>
            <a:spLocks noChangeArrowheads="1"/>
          </p:cNvSpPr>
          <p:nvPr/>
        </p:nvSpPr>
        <p:spPr bwMode="auto">
          <a:xfrm>
            <a:off x="107950" y="1076763"/>
            <a:ext cx="8983550" cy="501675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Rare decay mode whereby two gamma rays are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rPr>
              <a:t>simultaneously emitted</a:t>
            </a:r>
            <a:endParaRPr kumimoji="0" lang="en-US" altLang="en-DE" sz="2400" b="1"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Second order quantum mechanical process proceeds through</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virtual excitation of (higher-lying) intermediate states</a:t>
            </a: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Observable only when first order decays are (strongly) hindered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ex.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E0 decay :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single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Symbol" pitchFamily="2" charset="2"/>
                <a:cs typeface="Times New Roman" panose="02020603050405020304" pitchFamily="18" charset="0"/>
              </a:rPr>
              <a:t>g</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-ray emission is forbidden</a:t>
            </a: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a:p>
            <a:pPr lvl="0" defTabSz="914400" fontAlgn="base">
              <a:spcBef>
                <a:spcPts val="600"/>
              </a:spcBef>
              <a:spcAft>
                <a:spcPct val="0"/>
              </a:spcAft>
            </a:pPr>
            <a:endParaRPr lang="en-US" altLang="en-DE" sz="2000" b="1" kern="0" dirty="0">
              <a:solidFill>
                <a:srgbClr val="003366"/>
              </a:solidFill>
              <a:effectLst>
                <a:outerShdw blurRad="38100" dist="38100" dir="2700000" algn="tl">
                  <a:srgbClr val="C0C0C0"/>
                </a:outerShdw>
              </a:effectLst>
            </a:endParaRPr>
          </a:p>
        </p:txBody>
      </p:sp>
      <p:grpSp>
        <p:nvGrpSpPr>
          <p:cNvPr id="3" name="Group 2">
            <a:extLst>
              <a:ext uri="{FF2B5EF4-FFF2-40B4-BE49-F238E27FC236}">
                <a16:creationId xmlns:a16="http://schemas.microsoft.com/office/drawing/2014/main" id="{043FDE4B-4A83-FA4C-97DB-A276311BB943}"/>
              </a:ext>
            </a:extLst>
          </p:cNvPr>
          <p:cNvGrpSpPr/>
          <p:nvPr/>
        </p:nvGrpSpPr>
        <p:grpSpPr>
          <a:xfrm>
            <a:off x="963481" y="2989253"/>
            <a:ext cx="2736862" cy="1900237"/>
            <a:chOff x="963481" y="2989253"/>
            <a:chExt cx="2736862" cy="1900237"/>
          </a:xfrm>
        </p:grpSpPr>
        <p:sp>
          <p:nvSpPr>
            <p:cNvPr id="32" name="Line 76">
              <a:extLst>
                <a:ext uri="{FF2B5EF4-FFF2-40B4-BE49-F238E27FC236}">
                  <a16:creationId xmlns:a16="http://schemas.microsoft.com/office/drawing/2014/main" id="{67681028-1AED-7649-A429-CBB6FD796CC6}"/>
                </a:ext>
              </a:extLst>
            </p:cNvPr>
            <p:cNvSpPr>
              <a:spLocks noChangeShapeType="1"/>
            </p:cNvSpPr>
            <p:nvPr/>
          </p:nvSpPr>
          <p:spPr bwMode="auto">
            <a:xfrm>
              <a:off x="963481" y="3294053"/>
              <a:ext cx="2133609" cy="0"/>
            </a:xfrm>
            <a:prstGeom prst="line">
              <a:avLst/>
            </a:prstGeom>
            <a:noFill/>
            <a:ln w="3810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33" name="Line 77">
              <a:extLst>
                <a:ext uri="{FF2B5EF4-FFF2-40B4-BE49-F238E27FC236}">
                  <a16:creationId xmlns:a16="http://schemas.microsoft.com/office/drawing/2014/main" id="{9C13DBC5-5FA7-B342-A4A6-CA5BD55F2BD4}"/>
                </a:ext>
              </a:extLst>
            </p:cNvPr>
            <p:cNvSpPr>
              <a:spLocks noChangeShapeType="1"/>
            </p:cNvSpPr>
            <p:nvPr/>
          </p:nvSpPr>
          <p:spPr bwMode="auto">
            <a:xfrm>
              <a:off x="963481" y="4665653"/>
              <a:ext cx="2133609" cy="0"/>
            </a:xfrm>
            <a:prstGeom prst="line">
              <a:avLst/>
            </a:prstGeom>
            <a:noFill/>
            <a:ln w="3810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34" name="Text Box 78">
              <a:extLst>
                <a:ext uri="{FF2B5EF4-FFF2-40B4-BE49-F238E27FC236}">
                  <a16:creationId xmlns:a16="http://schemas.microsoft.com/office/drawing/2014/main" id="{1F041C45-84CA-6245-993F-B01B9FC479E9}"/>
                </a:ext>
              </a:extLst>
            </p:cNvPr>
            <p:cNvSpPr txBox="1">
              <a:spLocks noChangeArrowheads="1"/>
            </p:cNvSpPr>
            <p:nvPr/>
          </p:nvSpPr>
          <p:spPr bwMode="auto">
            <a:xfrm>
              <a:off x="3173291" y="2989253"/>
              <a:ext cx="527052" cy="528637"/>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800" b="0" i="0" u="none" strike="noStrike" kern="0" cap="none" spc="0" normalizeH="0" baseline="0" noProof="0">
                  <a:ln>
                    <a:noFill/>
                  </a:ln>
                  <a:solidFill>
                    <a:srgbClr val="003366"/>
                  </a:solidFill>
                  <a:effectLst/>
                  <a:uLnTx/>
                  <a:uFillTx/>
                  <a:latin typeface="Comic Sans MS" panose="030F0902030302020204" pitchFamily="66" charset="0"/>
                </a:rPr>
                <a:t>0</a:t>
              </a:r>
              <a:r>
                <a:rPr kumimoji="0" lang="en-US" altLang="en-DE" sz="2800" b="0" i="0" u="none" strike="noStrike" kern="0" cap="none" spc="0" normalizeH="0" baseline="30000" noProof="0">
                  <a:ln>
                    <a:noFill/>
                  </a:ln>
                  <a:solidFill>
                    <a:srgbClr val="003366"/>
                  </a:solidFill>
                  <a:effectLst/>
                  <a:uLnTx/>
                  <a:uFillTx/>
                  <a:latin typeface="Comic Sans MS" panose="030F0902030302020204" pitchFamily="66" charset="0"/>
                </a:rPr>
                <a:t>+</a:t>
              </a:r>
              <a:endParaRPr kumimoji="0" lang="en-GB" altLang="en-DE" sz="2800" b="0" i="0" u="none" strike="noStrike" kern="0" cap="none" spc="0" normalizeH="0" baseline="30000" noProof="0">
                <a:ln>
                  <a:noFill/>
                </a:ln>
                <a:solidFill>
                  <a:srgbClr val="003366"/>
                </a:solidFill>
                <a:effectLst/>
                <a:uLnTx/>
                <a:uFillTx/>
                <a:latin typeface="Comic Sans MS" panose="030F0902030302020204" pitchFamily="66" charset="0"/>
              </a:endParaRPr>
            </a:p>
          </p:txBody>
        </p:sp>
        <p:sp>
          <p:nvSpPr>
            <p:cNvPr id="35" name="Text Box 79">
              <a:extLst>
                <a:ext uri="{FF2B5EF4-FFF2-40B4-BE49-F238E27FC236}">
                  <a16:creationId xmlns:a16="http://schemas.microsoft.com/office/drawing/2014/main" id="{A4E69756-CED5-4A4B-95C3-AC5E75F5C182}"/>
                </a:ext>
              </a:extLst>
            </p:cNvPr>
            <p:cNvSpPr txBox="1">
              <a:spLocks noChangeArrowheads="1"/>
            </p:cNvSpPr>
            <p:nvPr/>
          </p:nvSpPr>
          <p:spPr bwMode="auto">
            <a:xfrm>
              <a:off x="3173291" y="4360853"/>
              <a:ext cx="527052" cy="528637"/>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800" b="0" i="0" u="none" strike="noStrike" kern="0" cap="none" spc="0" normalizeH="0" baseline="0" noProof="0">
                  <a:ln>
                    <a:noFill/>
                  </a:ln>
                  <a:solidFill>
                    <a:srgbClr val="003366"/>
                  </a:solidFill>
                  <a:effectLst/>
                  <a:uLnTx/>
                  <a:uFillTx/>
                  <a:latin typeface="Comic Sans MS" panose="030F0902030302020204" pitchFamily="66" charset="0"/>
                </a:rPr>
                <a:t>0</a:t>
              </a:r>
              <a:r>
                <a:rPr kumimoji="0" lang="en-US" altLang="en-DE" sz="2800" b="0" i="0" u="none" strike="noStrike" kern="0" cap="none" spc="0" normalizeH="0" baseline="30000" noProof="0">
                  <a:ln>
                    <a:noFill/>
                  </a:ln>
                  <a:solidFill>
                    <a:srgbClr val="003366"/>
                  </a:solidFill>
                  <a:effectLst/>
                  <a:uLnTx/>
                  <a:uFillTx/>
                  <a:latin typeface="Comic Sans MS" panose="030F0902030302020204" pitchFamily="66" charset="0"/>
                </a:rPr>
                <a:t>+</a:t>
              </a:r>
              <a:endParaRPr kumimoji="0" lang="en-GB" altLang="en-DE" sz="2800" b="0" i="0" u="none" strike="noStrike" kern="0" cap="none" spc="0" normalizeH="0" baseline="30000" noProof="0">
                <a:ln>
                  <a:noFill/>
                </a:ln>
                <a:solidFill>
                  <a:srgbClr val="003366"/>
                </a:solidFill>
                <a:effectLst/>
                <a:uLnTx/>
                <a:uFillTx/>
                <a:latin typeface="Comic Sans MS" panose="030F0902030302020204" pitchFamily="66" charset="0"/>
              </a:endParaRPr>
            </a:p>
          </p:txBody>
        </p:sp>
        <p:sp>
          <p:nvSpPr>
            <p:cNvPr id="38" name="Text Box 82">
              <a:extLst>
                <a:ext uri="{FF2B5EF4-FFF2-40B4-BE49-F238E27FC236}">
                  <a16:creationId xmlns:a16="http://schemas.microsoft.com/office/drawing/2014/main" id="{76FAD580-8C85-FC4D-8BAB-C0AFD0561825}"/>
                </a:ext>
              </a:extLst>
            </p:cNvPr>
            <p:cNvSpPr txBox="1">
              <a:spLocks noChangeArrowheads="1"/>
            </p:cNvSpPr>
            <p:nvPr/>
          </p:nvSpPr>
          <p:spPr bwMode="auto">
            <a:xfrm>
              <a:off x="2547813" y="3575040"/>
              <a:ext cx="381002" cy="650875"/>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DE" sz="3600" b="0" i="0" u="none" strike="noStrike" kern="0" cap="none" spc="0" normalizeH="0" baseline="0" noProof="0">
                  <a:ln>
                    <a:noFill/>
                  </a:ln>
                  <a:solidFill>
                    <a:srgbClr val="660033"/>
                  </a:solidFill>
                  <a:effectLst/>
                  <a:uLnTx/>
                  <a:uFillTx/>
                  <a:latin typeface="Comic Sans MS" panose="030F0902030302020204" pitchFamily="66" charset="0"/>
                  <a:sym typeface="Symbol" pitchFamily="2" charset="2"/>
                </a:rPr>
                <a:t></a:t>
              </a:r>
              <a:endParaRPr kumimoji="0" lang="en-GB" altLang="en-DE" sz="3600" b="0" i="0" u="none" strike="noStrike" kern="0" cap="none" spc="0" normalizeH="0" baseline="0" noProof="0">
                <a:ln>
                  <a:noFill/>
                </a:ln>
                <a:solidFill>
                  <a:srgbClr val="660033"/>
                </a:solidFill>
                <a:effectLst/>
                <a:uLnTx/>
                <a:uFillTx/>
                <a:latin typeface="Comic Sans MS" panose="030F0902030302020204" pitchFamily="66" charset="0"/>
              </a:endParaRPr>
            </a:p>
          </p:txBody>
        </p:sp>
        <p:sp>
          <p:nvSpPr>
            <p:cNvPr id="39" name="Line 83">
              <a:extLst>
                <a:ext uri="{FF2B5EF4-FFF2-40B4-BE49-F238E27FC236}">
                  <a16:creationId xmlns:a16="http://schemas.microsoft.com/office/drawing/2014/main" id="{AD2F467C-2328-EF4F-9114-916883DDA1A1}"/>
                </a:ext>
              </a:extLst>
            </p:cNvPr>
            <p:cNvSpPr>
              <a:spLocks noChangeShapeType="1"/>
            </p:cNvSpPr>
            <p:nvPr/>
          </p:nvSpPr>
          <p:spPr bwMode="auto">
            <a:xfrm flipH="1">
              <a:off x="2182686" y="3675053"/>
              <a:ext cx="914404" cy="685800"/>
            </a:xfrm>
            <a:prstGeom prst="line">
              <a:avLst/>
            </a:prstGeom>
            <a:noFill/>
            <a:ln w="3175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0" name="Line 84">
              <a:extLst>
                <a:ext uri="{FF2B5EF4-FFF2-40B4-BE49-F238E27FC236}">
                  <a16:creationId xmlns:a16="http://schemas.microsoft.com/office/drawing/2014/main" id="{6C82D990-A229-7446-8210-540908AA149B}"/>
                </a:ext>
              </a:extLst>
            </p:cNvPr>
            <p:cNvSpPr>
              <a:spLocks noChangeShapeType="1"/>
            </p:cNvSpPr>
            <p:nvPr/>
          </p:nvSpPr>
          <p:spPr bwMode="auto">
            <a:xfrm>
              <a:off x="2258887" y="3827453"/>
              <a:ext cx="990604" cy="304800"/>
            </a:xfrm>
            <a:prstGeom prst="line">
              <a:avLst/>
            </a:prstGeom>
            <a:noFill/>
            <a:ln w="3175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41" name="Text Box 85">
            <a:extLst>
              <a:ext uri="{FF2B5EF4-FFF2-40B4-BE49-F238E27FC236}">
                <a16:creationId xmlns:a16="http://schemas.microsoft.com/office/drawing/2014/main" id="{60EF1B8E-C1AC-5642-9BC7-21917A574952}"/>
              </a:ext>
            </a:extLst>
          </p:cNvPr>
          <p:cNvSpPr txBox="1">
            <a:spLocks noChangeArrowheads="1"/>
          </p:cNvSpPr>
          <p:nvPr/>
        </p:nvSpPr>
        <p:spPr bwMode="auto">
          <a:xfrm>
            <a:off x="442779" y="3390890"/>
            <a:ext cx="2057409" cy="1200150"/>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DE" sz="2400" b="0" i="0" u="none" strike="noStrike" kern="0" cap="none" spc="0" normalizeH="0" baseline="0" noProof="0" dirty="0" err="1">
                <a:ln>
                  <a:noFill/>
                </a:ln>
                <a:solidFill>
                  <a:srgbClr val="FF0000"/>
                </a:solidFill>
                <a:effectLst/>
                <a:uLnTx/>
                <a:uFillTx/>
                <a:latin typeface="Comic Sans MS" panose="030F0902030302020204" pitchFamily="66" charset="0"/>
              </a:rPr>
              <a:t>e</a:t>
            </a:r>
            <a:r>
              <a:rPr kumimoji="0" lang="en-US" altLang="en-DE" sz="2400" b="0" i="0" u="none" strike="noStrike" kern="0" cap="none" spc="0" normalizeH="0" baseline="30000" noProof="0" dirty="0" err="1">
                <a:ln>
                  <a:noFill/>
                </a:ln>
                <a:solidFill>
                  <a:srgbClr val="FF0000"/>
                </a:solidFill>
                <a:effectLst/>
                <a:uLnTx/>
                <a:uFillTx/>
                <a:latin typeface="Comic Sans MS" panose="030F0902030302020204" pitchFamily="66" charset="0"/>
              </a:rPr>
              <a:t>+</a:t>
            </a:r>
            <a:r>
              <a:rPr kumimoji="0" lang="en-US" altLang="en-DE" sz="2400" b="0" i="0" u="none" strike="noStrike" kern="0" cap="none" spc="0" normalizeH="0" baseline="0" noProof="0" dirty="0" err="1">
                <a:ln>
                  <a:noFill/>
                </a:ln>
                <a:solidFill>
                  <a:srgbClr val="FF0000"/>
                </a:solidFill>
                <a:effectLst/>
                <a:uLnTx/>
                <a:uFillTx/>
                <a:latin typeface="Comic Sans MS" panose="030F0902030302020204" pitchFamily="66" charset="0"/>
              </a:rPr>
              <a:t>e</a:t>
            </a:r>
            <a:r>
              <a:rPr kumimoji="0" lang="en-US" altLang="en-DE" sz="2400" b="0" i="0" u="none" strike="noStrike" kern="0" cap="none" spc="0" normalizeH="0" baseline="30000" noProof="0" dirty="0">
                <a:ln>
                  <a:noFill/>
                </a:ln>
                <a:solidFill>
                  <a:srgbClr val="FF0000"/>
                </a:solidFill>
                <a:effectLst/>
                <a:uLnTx/>
                <a:uFillTx/>
                <a:latin typeface="Comic Sans MS" panose="030F0902030302020204" pitchFamily="66" charset="0"/>
              </a:rPr>
              <a:t>-</a:t>
            </a:r>
            <a:r>
              <a:rPr kumimoji="0" lang="en-US" altLang="en-DE" sz="2400" b="0" i="0" u="none" strike="noStrike" kern="0" cap="none" spc="0" normalizeH="0" baseline="0" noProof="0" dirty="0">
                <a:ln>
                  <a:noFill/>
                </a:ln>
                <a:solidFill>
                  <a:srgbClr val="FF0000"/>
                </a:solidFill>
                <a:effectLst/>
                <a:uLnTx/>
                <a:uFillTx/>
                <a:latin typeface="Comic Sans MS" panose="030F0902030302020204" pitchFamily="66" charset="0"/>
              </a:rPr>
              <a:t> pairs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DE" sz="2400" kern="0" dirty="0">
                <a:solidFill>
                  <a:srgbClr val="FF0000"/>
                </a:solidFill>
                <a:latin typeface="Comic Sans MS" panose="030F0902030302020204" pitchFamily="66" charset="0"/>
              </a:rPr>
              <a:t>internal</a:t>
            </a:r>
          </a:p>
          <a:p>
            <a:pPr marL="0" marR="0" lvl="0" indent="0" defTabSz="914400" eaLnBrk="1" fontAlgn="base" latinLnBrk="0" hangingPunct="1">
              <a:lnSpc>
                <a:spcPct val="100000"/>
              </a:lnSpc>
              <a:spcBef>
                <a:spcPct val="0"/>
              </a:spcBef>
              <a:spcAft>
                <a:spcPct val="0"/>
              </a:spcAft>
              <a:buClrTx/>
              <a:buSzTx/>
              <a:buFontTx/>
              <a:buNone/>
              <a:tabLst/>
              <a:defRPr/>
            </a:pPr>
            <a:r>
              <a:rPr lang="en-US" altLang="en-DE" sz="2400" kern="0" dirty="0">
                <a:solidFill>
                  <a:srgbClr val="FF0000"/>
                </a:solidFill>
                <a:latin typeface="Comic Sans MS" panose="030F0902030302020204" pitchFamily="66" charset="0"/>
              </a:rPr>
              <a:t>    c</a:t>
            </a:r>
            <a:r>
              <a:rPr kumimoji="0" lang="en-US" altLang="en-DE" sz="2400" b="0" i="0" u="none" strike="noStrike" kern="0" cap="none" spc="0" normalizeH="0" baseline="0" noProof="0" dirty="0" err="1">
                <a:ln>
                  <a:noFill/>
                </a:ln>
                <a:solidFill>
                  <a:srgbClr val="FF0000"/>
                </a:solidFill>
                <a:effectLst/>
                <a:uLnTx/>
                <a:uFillTx/>
                <a:latin typeface="Comic Sans MS" panose="030F0902030302020204" pitchFamily="66" charset="0"/>
              </a:rPr>
              <a:t>onv</a:t>
            </a:r>
            <a:r>
              <a:rPr lang="en-US" altLang="en-DE" sz="2400" kern="0" dirty="0" err="1">
                <a:solidFill>
                  <a:srgbClr val="FF0000"/>
                </a:solidFill>
                <a:latin typeface="Comic Sans MS" panose="030F0902030302020204" pitchFamily="66" charset="0"/>
              </a:rPr>
              <a:t>ersion</a:t>
            </a:r>
            <a:endParaRPr kumimoji="0" lang="en-US" altLang="en-DE" sz="2400" b="0" i="0" u="none" strike="noStrike" kern="0" cap="none" spc="0" normalizeH="0" baseline="0" noProof="0" dirty="0">
              <a:ln>
                <a:noFill/>
              </a:ln>
              <a:solidFill>
                <a:srgbClr val="FF0000"/>
              </a:solidFill>
              <a:effectLst/>
              <a:uLnTx/>
              <a:uFillTx/>
              <a:latin typeface="Comic Sans MS" panose="030F0902030302020204" pitchFamily="66" charset="0"/>
            </a:endParaRPr>
          </a:p>
        </p:txBody>
      </p:sp>
      <p:grpSp>
        <p:nvGrpSpPr>
          <p:cNvPr id="42" name="Group 98">
            <a:extLst>
              <a:ext uri="{FF2B5EF4-FFF2-40B4-BE49-F238E27FC236}">
                <a16:creationId xmlns:a16="http://schemas.microsoft.com/office/drawing/2014/main" id="{1AADD6A8-B46D-7744-A787-E4E43514238B}"/>
              </a:ext>
            </a:extLst>
          </p:cNvPr>
          <p:cNvGrpSpPr>
            <a:grpSpLocks/>
          </p:cNvGrpSpPr>
          <p:nvPr/>
        </p:nvGrpSpPr>
        <p:grpSpPr bwMode="auto">
          <a:xfrm>
            <a:off x="5261698" y="3032115"/>
            <a:ext cx="2659062" cy="1900238"/>
            <a:chOff x="2866" y="1916"/>
            <a:chExt cx="1675" cy="1197"/>
          </a:xfrm>
        </p:grpSpPr>
        <p:sp>
          <p:nvSpPr>
            <p:cNvPr id="43" name="Line 86">
              <a:extLst>
                <a:ext uri="{FF2B5EF4-FFF2-40B4-BE49-F238E27FC236}">
                  <a16:creationId xmlns:a16="http://schemas.microsoft.com/office/drawing/2014/main" id="{E71FEF19-7E5D-A048-93CC-187D6D20016F}"/>
                </a:ext>
              </a:extLst>
            </p:cNvPr>
            <p:cNvSpPr>
              <a:spLocks noChangeShapeType="1"/>
            </p:cNvSpPr>
            <p:nvPr/>
          </p:nvSpPr>
          <p:spPr bwMode="auto">
            <a:xfrm>
              <a:off x="3197" y="2108"/>
              <a:ext cx="1344" cy="0"/>
            </a:xfrm>
            <a:prstGeom prst="line">
              <a:avLst/>
            </a:prstGeom>
            <a:noFill/>
            <a:ln w="3810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4" name="Line 87">
              <a:extLst>
                <a:ext uri="{FF2B5EF4-FFF2-40B4-BE49-F238E27FC236}">
                  <a16:creationId xmlns:a16="http://schemas.microsoft.com/office/drawing/2014/main" id="{C04A45AC-F4E6-9E41-B0E7-5121FBED910B}"/>
                </a:ext>
              </a:extLst>
            </p:cNvPr>
            <p:cNvSpPr>
              <a:spLocks noChangeShapeType="1"/>
            </p:cNvSpPr>
            <p:nvPr/>
          </p:nvSpPr>
          <p:spPr bwMode="auto">
            <a:xfrm>
              <a:off x="3197" y="2972"/>
              <a:ext cx="1344" cy="0"/>
            </a:xfrm>
            <a:prstGeom prst="line">
              <a:avLst/>
            </a:prstGeom>
            <a:noFill/>
            <a:ln w="3810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5" name="Text Box 88">
              <a:extLst>
                <a:ext uri="{FF2B5EF4-FFF2-40B4-BE49-F238E27FC236}">
                  <a16:creationId xmlns:a16="http://schemas.microsoft.com/office/drawing/2014/main" id="{5CD2A9EC-C4DE-2741-A865-B2D75713F698}"/>
                </a:ext>
              </a:extLst>
            </p:cNvPr>
            <p:cNvSpPr txBox="1">
              <a:spLocks noChangeArrowheads="1"/>
            </p:cNvSpPr>
            <p:nvPr/>
          </p:nvSpPr>
          <p:spPr bwMode="auto">
            <a:xfrm>
              <a:off x="2880" y="1916"/>
              <a:ext cx="332" cy="333"/>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800" b="0" i="0" u="none" strike="noStrike" kern="0" cap="none" spc="0" normalizeH="0" baseline="0" noProof="0">
                  <a:ln>
                    <a:noFill/>
                  </a:ln>
                  <a:solidFill>
                    <a:srgbClr val="003366"/>
                  </a:solidFill>
                  <a:effectLst/>
                  <a:uLnTx/>
                  <a:uFillTx/>
                  <a:latin typeface="Comic Sans MS" panose="030F0902030302020204" pitchFamily="66" charset="0"/>
                </a:rPr>
                <a:t>0</a:t>
              </a:r>
              <a:r>
                <a:rPr kumimoji="0" lang="en-US" altLang="en-DE" sz="2800" b="0" i="0" u="none" strike="noStrike" kern="0" cap="none" spc="0" normalizeH="0" baseline="30000" noProof="0">
                  <a:ln>
                    <a:noFill/>
                  </a:ln>
                  <a:solidFill>
                    <a:srgbClr val="003366"/>
                  </a:solidFill>
                  <a:effectLst/>
                  <a:uLnTx/>
                  <a:uFillTx/>
                  <a:latin typeface="Comic Sans MS" panose="030F0902030302020204" pitchFamily="66" charset="0"/>
                </a:rPr>
                <a:t>+</a:t>
              </a:r>
              <a:endParaRPr kumimoji="0" lang="en-GB" altLang="en-DE" sz="2800" b="0" i="0" u="none" strike="noStrike" kern="0" cap="none" spc="0" normalizeH="0" baseline="30000" noProof="0">
                <a:ln>
                  <a:noFill/>
                </a:ln>
                <a:solidFill>
                  <a:srgbClr val="003366"/>
                </a:solidFill>
                <a:effectLst/>
                <a:uLnTx/>
                <a:uFillTx/>
                <a:latin typeface="Comic Sans MS" panose="030F0902030302020204" pitchFamily="66" charset="0"/>
              </a:endParaRPr>
            </a:p>
          </p:txBody>
        </p:sp>
        <p:sp>
          <p:nvSpPr>
            <p:cNvPr id="46" name="Text Box 89">
              <a:extLst>
                <a:ext uri="{FF2B5EF4-FFF2-40B4-BE49-F238E27FC236}">
                  <a16:creationId xmlns:a16="http://schemas.microsoft.com/office/drawing/2014/main" id="{D49A3961-3E5C-E549-B09F-707DE8C5B604}"/>
                </a:ext>
              </a:extLst>
            </p:cNvPr>
            <p:cNvSpPr txBox="1">
              <a:spLocks noChangeArrowheads="1"/>
            </p:cNvSpPr>
            <p:nvPr/>
          </p:nvSpPr>
          <p:spPr bwMode="auto">
            <a:xfrm>
              <a:off x="2866" y="2780"/>
              <a:ext cx="332" cy="333"/>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800" b="0" i="0" u="none" strike="noStrike" kern="0" cap="none" spc="0" normalizeH="0" baseline="0" noProof="0" dirty="0">
                  <a:ln>
                    <a:noFill/>
                  </a:ln>
                  <a:solidFill>
                    <a:srgbClr val="003366"/>
                  </a:solidFill>
                  <a:effectLst/>
                  <a:uLnTx/>
                  <a:uFillTx/>
                  <a:latin typeface="Comic Sans MS" panose="030F0902030302020204" pitchFamily="66" charset="0"/>
                </a:rPr>
                <a:t>0</a:t>
              </a:r>
              <a:r>
                <a:rPr kumimoji="0" lang="en-US" altLang="en-DE" sz="2800" b="0" i="0" u="none" strike="noStrike" kern="0" cap="none" spc="0" normalizeH="0" baseline="30000" noProof="0" dirty="0">
                  <a:ln>
                    <a:noFill/>
                  </a:ln>
                  <a:solidFill>
                    <a:srgbClr val="003366"/>
                  </a:solidFill>
                  <a:effectLst/>
                  <a:uLnTx/>
                  <a:uFillTx/>
                  <a:latin typeface="Comic Sans MS" panose="030F0902030302020204" pitchFamily="66" charset="0"/>
                </a:rPr>
                <a:t>+</a:t>
              </a:r>
              <a:endParaRPr kumimoji="0" lang="en-GB" altLang="en-DE" sz="2800" b="0" i="0" u="none" strike="noStrike" kern="0" cap="none" spc="0" normalizeH="0" baseline="30000" noProof="0" dirty="0">
                <a:ln>
                  <a:noFill/>
                </a:ln>
                <a:solidFill>
                  <a:srgbClr val="003366"/>
                </a:solidFill>
                <a:effectLst/>
                <a:uLnTx/>
                <a:uFillTx/>
                <a:latin typeface="Comic Sans MS" panose="030F0902030302020204" pitchFamily="66" charset="0"/>
              </a:endParaRPr>
            </a:p>
          </p:txBody>
        </p:sp>
        <p:sp>
          <p:nvSpPr>
            <p:cNvPr id="47" name="Line 90">
              <a:extLst>
                <a:ext uri="{FF2B5EF4-FFF2-40B4-BE49-F238E27FC236}">
                  <a16:creationId xmlns:a16="http://schemas.microsoft.com/office/drawing/2014/main" id="{75E79286-5CA7-624C-8CDA-975F7DA81110}"/>
                </a:ext>
              </a:extLst>
            </p:cNvPr>
            <p:cNvSpPr>
              <a:spLocks noChangeShapeType="1"/>
            </p:cNvSpPr>
            <p:nvPr/>
          </p:nvSpPr>
          <p:spPr bwMode="auto">
            <a:xfrm>
              <a:off x="3917" y="2108"/>
              <a:ext cx="336" cy="864"/>
            </a:xfrm>
            <a:prstGeom prst="line">
              <a:avLst/>
            </a:prstGeom>
            <a:noFill/>
            <a:ln w="3175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8" name="Line 91">
              <a:extLst>
                <a:ext uri="{FF2B5EF4-FFF2-40B4-BE49-F238E27FC236}">
                  <a16:creationId xmlns:a16="http://schemas.microsoft.com/office/drawing/2014/main" id="{116E4170-71C2-2745-8F45-75C79C7E7BF9}"/>
                </a:ext>
              </a:extLst>
            </p:cNvPr>
            <p:cNvSpPr>
              <a:spLocks noChangeShapeType="1"/>
            </p:cNvSpPr>
            <p:nvPr/>
          </p:nvSpPr>
          <p:spPr bwMode="auto">
            <a:xfrm rot="308206" flipH="1">
              <a:off x="3629" y="2108"/>
              <a:ext cx="240" cy="864"/>
            </a:xfrm>
            <a:prstGeom prst="line">
              <a:avLst/>
            </a:prstGeom>
            <a:noFill/>
            <a:ln w="3175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9" name="Text Box 92">
              <a:extLst>
                <a:ext uri="{FF2B5EF4-FFF2-40B4-BE49-F238E27FC236}">
                  <a16:creationId xmlns:a16="http://schemas.microsoft.com/office/drawing/2014/main" id="{73D4D0E7-BAC7-A840-8AA4-88E3077B3B75}"/>
                </a:ext>
              </a:extLst>
            </p:cNvPr>
            <p:cNvSpPr txBox="1">
              <a:spLocks noChangeArrowheads="1"/>
            </p:cNvSpPr>
            <p:nvPr/>
          </p:nvSpPr>
          <p:spPr bwMode="auto">
            <a:xfrm>
              <a:off x="4195" y="2251"/>
              <a:ext cx="240" cy="410"/>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DE" sz="3600" b="0" i="0" u="none" strike="noStrike" kern="0" cap="none" spc="0" normalizeH="0" baseline="0" noProof="0" dirty="0">
                  <a:ln>
                    <a:noFill/>
                  </a:ln>
                  <a:solidFill>
                    <a:srgbClr val="660033"/>
                  </a:solidFill>
                  <a:effectLst/>
                  <a:uLnTx/>
                  <a:uFillTx/>
                  <a:latin typeface="Comic Sans MS" panose="030F0902030302020204" pitchFamily="66" charset="0"/>
                  <a:sym typeface="Symbol" pitchFamily="2" charset="2"/>
                </a:rPr>
                <a:t></a:t>
              </a:r>
              <a:endParaRPr kumimoji="0" lang="en-GB" altLang="en-DE" sz="3600" b="0" i="0" u="none" strike="noStrike" kern="0" cap="none" spc="0" normalizeH="0" baseline="0" noProof="0" dirty="0">
                <a:ln>
                  <a:noFill/>
                </a:ln>
                <a:solidFill>
                  <a:srgbClr val="660033"/>
                </a:solidFill>
                <a:effectLst/>
                <a:uLnTx/>
                <a:uFillTx/>
                <a:latin typeface="Comic Sans MS" panose="030F0902030302020204" pitchFamily="66" charset="0"/>
              </a:endParaRPr>
            </a:p>
          </p:txBody>
        </p:sp>
        <p:sp>
          <p:nvSpPr>
            <p:cNvPr id="50" name="Text Box 97">
              <a:extLst>
                <a:ext uri="{FF2B5EF4-FFF2-40B4-BE49-F238E27FC236}">
                  <a16:creationId xmlns:a16="http://schemas.microsoft.com/office/drawing/2014/main" id="{0E00BC83-DD8F-AA4A-B9EE-7D4BEA5A0BEC}"/>
                </a:ext>
              </a:extLst>
            </p:cNvPr>
            <p:cNvSpPr txBox="1">
              <a:spLocks noChangeArrowheads="1"/>
            </p:cNvSpPr>
            <p:nvPr/>
          </p:nvSpPr>
          <p:spPr bwMode="auto">
            <a:xfrm>
              <a:off x="3424" y="2294"/>
              <a:ext cx="240" cy="410"/>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DE" sz="3600" b="0" i="0" u="none" strike="noStrike" kern="0" cap="none" spc="0" normalizeH="0" baseline="0" noProof="0">
                  <a:ln>
                    <a:noFill/>
                  </a:ln>
                  <a:solidFill>
                    <a:srgbClr val="660033"/>
                  </a:solidFill>
                  <a:effectLst/>
                  <a:uLnTx/>
                  <a:uFillTx/>
                  <a:latin typeface="Comic Sans MS" panose="030F0902030302020204" pitchFamily="66" charset="0"/>
                  <a:sym typeface="Symbol" pitchFamily="2" charset="2"/>
                </a:rPr>
                <a:t></a:t>
              </a:r>
              <a:endParaRPr kumimoji="0" lang="en-GB" altLang="en-DE" sz="3600" b="0" i="0" u="none" strike="noStrike" kern="0" cap="none" spc="0" normalizeH="0" baseline="0" noProof="0">
                <a:ln>
                  <a:noFill/>
                </a:ln>
                <a:solidFill>
                  <a:srgbClr val="660033"/>
                </a:solidFill>
                <a:effectLst/>
                <a:uLnTx/>
                <a:uFillTx/>
                <a:latin typeface="Comic Sans MS" panose="030F0902030302020204" pitchFamily="66" charset="0"/>
              </a:endParaRPr>
            </a:p>
          </p:txBody>
        </p:sp>
      </p:grpSp>
      <p:sp>
        <p:nvSpPr>
          <p:cNvPr id="51" name="Text Box 99">
            <a:extLst>
              <a:ext uri="{FF2B5EF4-FFF2-40B4-BE49-F238E27FC236}">
                <a16:creationId xmlns:a16="http://schemas.microsoft.com/office/drawing/2014/main" id="{0219E0C4-7E1A-144E-BF9B-52AC845E5B47}"/>
              </a:ext>
            </a:extLst>
          </p:cNvPr>
          <p:cNvSpPr txBox="1">
            <a:spLocks noChangeArrowheads="1"/>
          </p:cNvSpPr>
          <p:nvPr/>
        </p:nvSpPr>
        <p:spPr bwMode="auto">
          <a:xfrm>
            <a:off x="574529" y="5021248"/>
            <a:ext cx="42465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
                <a:srgbClr val="CC0066"/>
              </a:buClr>
              <a:buSzTx/>
              <a:buFont typeface="Wingdings" pitchFamily="2" charset="2"/>
              <a:buChar char="Ø"/>
              <a:tabLst/>
              <a:defRPr/>
            </a:pPr>
            <a:r>
              <a:rPr kumimoji="0" lang="en-GB" altLang="en-DE" sz="1800" b="1" i="0" u="none" strike="noStrike" kern="0" cap="none" spc="0" normalizeH="0" baseline="0" noProof="0" dirty="0">
                <a:ln>
                  <a:noFill/>
                </a:ln>
                <a:solidFill>
                  <a:srgbClr val="003366"/>
                </a:solidFill>
                <a:effectLst/>
                <a:uLnTx/>
                <a:uFillTx/>
              </a:rPr>
              <a:t> E</a:t>
            </a:r>
            <a:r>
              <a:rPr kumimoji="0" lang="en-GB" altLang="en-DE" sz="1800" b="1" i="0" u="none" strike="noStrike" kern="0" cap="none" spc="0" normalizeH="0" baseline="-25000" noProof="0" dirty="0">
                <a:ln>
                  <a:noFill/>
                </a:ln>
                <a:solidFill>
                  <a:srgbClr val="003366"/>
                </a:solidFill>
                <a:effectLst/>
                <a:uLnTx/>
                <a:uFillTx/>
              </a:rPr>
              <a:t>x</a:t>
            </a:r>
            <a:r>
              <a:rPr kumimoji="0" lang="en-GB" altLang="en-DE" sz="1800" b="1" i="0" u="none" strike="noStrike" kern="0" cap="none" spc="0" normalizeH="0" baseline="0" noProof="0" dirty="0">
                <a:ln>
                  <a:noFill/>
                </a:ln>
                <a:solidFill>
                  <a:srgbClr val="003366"/>
                </a:solidFill>
                <a:effectLst/>
                <a:uLnTx/>
                <a:uFillTx/>
              </a:rPr>
              <a:t>(0</a:t>
            </a:r>
            <a:r>
              <a:rPr kumimoji="0" lang="en-GB" altLang="en-DE" sz="1800" b="1" i="0" u="none" strike="noStrike" kern="0" cap="none" spc="0" normalizeH="0" baseline="30000" noProof="0" dirty="0">
                <a:ln>
                  <a:noFill/>
                </a:ln>
                <a:solidFill>
                  <a:srgbClr val="003366"/>
                </a:solidFill>
                <a:effectLst/>
                <a:uLnTx/>
                <a:uFillTx/>
              </a:rPr>
              <a:t>+</a:t>
            </a:r>
            <a:r>
              <a:rPr kumimoji="0" lang="en-GB" altLang="en-DE" sz="1800" b="1" i="0" u="none" strike="noStrike" kern="0" cap="none" spc="0" normalizeH="0" baseline="0" noProof="0" dirty="0">
                <a:ln>
                  <a:noFill/>
                </a:ln>
                <a:solidFill>
                  <a:srgbClr val="003366"/>
                </a:solidFill>
                <a:effectLst/>
                <a:uLnTx/>
                <a:uFillTx/>
              </a:rPr>
              <a:t>) &lt; 2 m</a:t>
            </a:r>
            <a:r>
              <a:rPr kumimoji="0" lang="en-GB" altLang="en-DE" sz="1800" b="1" i="0" u="none" strike="noStrike" kern="0" cap="none" spc="0" normalizeH="0" baseline="-25000" noProof="0" dirty="0">
                <a:ln>
                  <a:noFill/>
                </a:ln>
                <a:solidFill>
                  <a:srgbClr val="003366"/>
                </a:solidFill>
                <a:effectLst/>
                <a:uLnTx/>
                <a:uFillTx/>
              </a:rPr>
              <a:t>e</a:t>
            </a:r>
            <a:r>
              <a:rPr kumimoji="0" lang="en-GB" altLang="en-DE" sz="1800" b="1" i="0" u="none" strike="noStrike" kern="0" cap="none" spc="0" normalizeH="0" baseline="0" noProof="0" dirty="0">
                <a:ln>
                  <a:noFill/>
                </a:ln>
                <a:solidFill>
                  <a:srgbClr val="003366"/>
                </a:solidFill>
                <a:effectLst/>
                <a:uLnTx/>
                <a:uFillTx/>
              </a:rPr>
              <a:t>c</a:t>
            </a:r>
            <a:r>
              <a:rPr kumimoji="0" lang="en-GB" altLang="en-DE" sz="1800" b="1" i="0" u="none" strike="noStrike" kern="0" cap="none" spc="0" normalizeH="0" baseline="30000" noProof="0" dirty="0">
                <a:ln>
                  <a:noFill/>
                </a:ln>
                <a:solidFill>
                  <a:srgbClr val="003366"/>
                </a:solidFill>
                <a:effectLst/>
                <a:uLnTx/>
                <a:uFillTx/>
              </a:rPr>
              <a:t>2           </a:t>
            </a:r>
            <a:r>
              <a:rPr kumimoji="0" lang="en-GB" altLang="en-DE" sz="1800" b="1" i="0" u="none" strike="noStrike" kern="0" cap="none" spc="0" normalizeH="0" baseline="0" noProof="0" dirty="0">
                <a:ln>
                  <a:noFill/>
                </a:ln>
                <a:solidFill>
                  <a:srgbClr val="003366"/>
                </a:solidFill>
                <a:effectLst/>
                <a:uLnTx/>
                <a:uFillTx/>
                <a:sym typeface="Wingdings" pitchFamily="2" charset="2"/>
              </a:rPr>
              <a:t> </a:t>
            </a:r>
            <a:r>
              <a:rPr kumimoji="0" lang="en-GB" altLang="en-DE" sz="1800" b="1" i="0" u="none" strike="noStrike" kern="0" cap="none" spc="0" normalizeH="0" baseline="0" noProof="0" dirty="0">
                <a:ln>
                  <a:noFill/>
                </a:ln>
                <a:solidFill>
                  <a:srgbClr val="003366"/>
                </a:solidFill>
                <a:effectLst/>
                <a:uLnTx/>
                <a:uFillTx/>
                <a:latin typeface="Comic Sans MS" panose="030F0902030302020204" pitchFamily="66" charset="0"/>
                <a:sym typeface="Wingdings" pitchFamily="2" charset="2"/>
              </a:rPr>
              <a:t>no </a:t>
            </a:r>
            <a:r>
              <a:rPr kumimoji="0" lang="en-GB" altLang="en-DE" sz="1800" b="1" i="0" u="none" strike="noStrike" kern="0" cap="none" spc="0" normalizeH="0" baseline="0" noProof="0" dirty="0" err="1">
                <a:ln>
                  <a:noFill/>
                </a:ln>
                <a:solidFill>
                  <a:srgbClr val="FF0000"/>
                </a:solidFill>
                <a:effectLst/>
                <a:uLnTx/>
                <a:uFillTx/>
                <a:latin typeface="Comic Sans MS" panose="030F0902030302020204" pitchFamily="66" charset="0"/>
                <a:sym typeface="Wingdings" pitchFamily="2" charset="2"/>
              </a:rPr>
              <a:t>e</a:t>
            </a:r>
            <a:r>
              <a:rPr kumimoji="0" lang="en-GB" altLang="en-DE" sz="1800" b="1" i="0" u="none" strike="noStrike" kern="0" cap="none" spc="0" normalizeH="0" baseline="30000" noProof="0" dirty="0" err="1">
                <a:ln>
                  <a:noFill/>
                </a:ln>
                <a:solidFill>
                  <a:srgbClr val="FF0000"/>
                </a:solidFill>
                <a:effectLst/>
                <a:uLnTx/>
                <a:uFillTx/>
                <a:latin typeface="Comic Sans MS" panose="030F0902030302020204" pitchFamily="66" charset="0"/>
                <a:sym typeface="Wingdings" pitchFamily="2" charset="2"/>
              </a:rPr>
              <a:t>+</a:t>
            </a:r>
            <a:r>
              <a:rPr kumimoji="0" lang="en-GB" altLang="en-DE" sz="1800" b="1" i="0" u="none" strike="noStrike" kern="0" cap="none" spc="0" normalizeH="0" baseline="0" noProof="0" dirty="0" err="1">
                <a:ln>
                  <a:noFill/>
                </a:ln>
                <a:solidFill>
                  <a:srgbClr val="FF0000"/>
                </a:solidFill>
                <a:effectLst/>
                <a:uLnTx/>
                <a:uFillTx/>
                <a:latin typeface="Comic Sans MS" panose="030F0902030302020204" pitchFamily="66" charset="0"/>
                <a:sym typeface="Wingdings" pitchFamily="2" charset="2"/>
              </a:rPr>
              <a:t>e</a:t>
            </a:r>
            <a:r>
              <a:rPr kumimoji="0" lang="en-GB" altLang="en-DE" sz="1800" b="1" i="0" u="none" strike="noStrike" kern="0" cap="none" spc="0" normalizeH="0" baseline="30000" noProof="0" dirty="0">
                <a:ln>
                  <a:noFill/>
                </a:ln>
                <a:solidFill>
                  <a:srgbClr val="FF0000"/>
                </a:solidFill>
                <a:effectLst/>
                <a:uLnTx/>
                <a:uFillTx/>
                <a:latin typeface="Comic Sans MS" panose="030F0902030302020204" pitchFamily="66" charset="0"/>
                <a:sym typeface="Wingdings" pitchFamily="2" charset="2"/>
              </a:rPr>
              <a:t>- </a:t>
            </a:r>
            <a:r>
              <a:rPr kumimoji="0" lang="en-GB" altLang="en-DE" sz="1800" b="1" i="0" u="none" strike="noStrike" kern="0" cap="none" spc="0" normalizeH="0" baseline="0" noProof="0" dirty="0">
                <a:ln>
                  <a:noFill/>
                </a:ln>
                <a:solidFill>
                  <a:srgbClr val="003366"/>
                </a:solidFill>
                <a:effectLst/>
                <a:uLnTx/>
                <a:uFillTx/>
                <a:latin typeface="Comic Sans MS" panose="030F0902030302020204" pitchFamily="66" charset="0"/>
                <a:sym typeface="Wingdings" pitchFamily="2" charset="2"/>
              </a:rPr>
              <a:t>decay</a:t>
            </a:r>
          </a:p>
        </p:txBody>
      </p:sp>
      <p:sp>
        <p:nvSpPr>
          <p:cNvPr id="52" name="Text Box 100">
            <a:extLst>
              <a:ext uri="{FF2B5EF4-FFF2-40B4-BE49-F238E27FC236}">
                <a16:creationId xmlns:a16="http://schemas.microsoft.com/office/drawing/2014/main" id="{91494D49-9DC3-CE47-A711-3A15BD8F658F}"/>
              </a:ext>
            </a:extLst>
          </p:cNvPr>
          <p:cNvSpPr txBox="1">
            <a:spLocks noChangeArrowheads="1"/>
          </p:cNvSpPr>
          <p:nvPr/>
        </p:nvSpPr>
        <p:spPr bwMode="auto">
          <a:xfrm>
            <a:off x="574529" y="5499085"/>
            <a:ext cx="4054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
                <a:srgbClr val="CC0066"/>
              </a:buClr>
              <a:buSzTx/>
              <a:buFont typeface="Wingdings" pitchFamily="2" charset="2"/>
              <a:buChar char="Ø"/>
              <a:tabLst/>
              <a:defRPr/>
            </a:pPr>
            <a:r>
              <a:rPr kumimoji="0" lang="en-GB" altLang="en-DE" sz="1800" b="0" i="0" u="none" strike="noStrike" kern="0" cap="none" spc="0" normalizeH="0" baseline="0" noProof="0">
                <a:ln>
                  <a:noFill/>
                </a:ln>
                <a:solidFill>
                  <a:srgbClr val="FFFFFF"/>
                </a:solidFill>
                <a:effectLst/>
                <a:uLnTx/>
                <a:uFillTx/>
              </a:rPr>
              <a:t> </a:t>
            </a:r>
            <a:r>
              <a:rPr kumimoji="0" lang="en-GB" altLang="en-DE" sz="1800" b="1" i="0" u="none" strike="noStrike" kern="0" cap="none" spc="0" normalizeH="0" baseline="0" noProof="0">
                <a:ln>
                  <a:noFill/>
                </a:ln>
                <a:solidFill>
                  <a:srgbClr val="003366"/>
                </a:solidFill>
                <a:effectLst/>
                <a:uLnTx/>
                <a:uFillTx/>
              </a:rPr>
              <a:t>fully stripped ions </a:t>
            </a:r>
            <a:r>
              <a:rPr kumimoji="0" lang="en-GB" altLang="en-DE" sz="1800" b="1" i="0" u="none" strike="noStrike" kern="0" cap="none" spc="0" normalizeH="0" baseline="0" noProof="0">
                <a:ln>
                  <a:noFill/>
                </a:ln>
                <a:solidFill>
                  <a:srgbClr val="003366"/>
                </a:solidFill>
                <a:effectLst/>
                <a:uLnTx/>
                <a:uFillTx/>
                <a:sym typeface="Wingdings" pitchFamily="2" charset="2"/>
              </a:rPr>
              <a:t> </a:t>
            </a:r>
            <a:r>
              <a:rPr kumimoji="0" lang="en-GB" altLang="en-DE" sz="1800" b="1" i="0" u="none" strike="noStrike" kern="0" cap="none" spc="0" normalizeH="0" baseline="0" noProof="0">
                <a:ln>
                  <a:noFill/>
                </a:ln>
                <a:solidFill>
                  <a:srgbClr val="003366"/>
                </a:solidFill>
                <a:effectLst/>
                <a:uLnTx/>
                <a:uFillTx/>
                <a:latin typeface="Comic Sans MS" panose="030F0902030302020204" pitchFamily="66" charset="0"/>
                <a:sym typeface="Wingdings" pitchFamily="2" charset="2"/>
              </a:rPr>
              <a:t>no </a:t>
            </a:r>
            <a:r>
              <a:rPr kumimoji="0" lang="en-GB" altLang="en-DE" sz="1800" b="1" i="0" u="none" strike="noStrike" kern="0" cap="none" spc="0" normalizeH="0" baseline="0" noProof="0">
                <a:ln>
                  <a:noFill/>
                </a:ln>
                <a:solidFill>
                  <a:srgbClr val="FF0000"/>
                </a:solidFill>
                <a:effectLst/>
                <a:uLnTx/>
                <a:uFillTx/>
                <a:latin typeface="Comic Sans MS" panose="030F0902030302020204" pitchFamily="66" charset="0"/>
                <a:sym typeface="Wingdings" pitchFamily="2" charset="2"/>
              </a:rPr>
              <a:t>ce</a:t>
            </a:r>
            <a:r>
              <a:rPr kumimoji="0" lang="en-GB" altLang="en-DE" sz="1800" b="1" i="0" u="none" strike="noStrike" kern="0" cap="none" spc="0" normalizeH="0" baseline="30000" noProof="0">
                <a:ln>
                  <a:noFill/>
                </a:ln>
                <a:solidFill>
                  <a:srgbClr val="FF0000"/>
                </a:solidFill>
                <a:effectLst/>
                <a:uLnTx/>
                <a:uFillTx/>
                <a:latin typeface="Comic Sans MS" panose="030F0902030302020204" pitchFamily="66" charset="0"/>
                <a:sym typeface="Wingdings" pitchFamily="2" charset="2"/>
              </a:rPr>
              <a:t> </a:t>
            </a:r>
            <a:r>
              <a:rPr kumimoji="0" lang="en-GB" altLang="en-DE" sz="1800" b="1" i="0" u="none" strike="noStrike" kern="0" cap="none" spc="0" normalizeH="0" baseline="0" noProof="0">
                <a:ln>
                  <a:noFill/>
                </a:ln>
                <a:solidFill>
                  <a:srgbClr val="003366"/>
                </a:solidFill>
                <a:effectLst/>
                <a:uLnTx/>
                <a:uFillTx/>
                <a:latin typeface="Comic Sans MS" panose="030F0902030302020204" pitchFamily="66" charset="0"/>
                <a:sym typeface="Wingdings" pitchFamily="2" charset="2"/>
              </a:rPr>
              <a:t>decay</a:t>
            </a:r>
          </a:p>
        </p:txBody>
      </p:sp>
      <p:sp>
        <p:nvSpPr>
          <p:cNvPr id="53" name="Text Box 101">
            <a:extLst>
              <a:ext uri="{FF2B5EF4-FFF2-40B4-BE49-F238E27FC236}">
                <a16:creationId xmlns:a16="http://schemas.microsoft.com/office/drawing/2014/main" id="{91C854BE-9C87-0642-8231-02B43CE6048E}"/>
              </a:ext>
            </a:extLst>
          </p:cNvPr>
          <p:cNvSpPr txBox="1">
            <a:spLocks noChangeArrowheads="1"/>
          </p:cNvSpPr>
          <p:nvPr/>
        </p:nvSpPr>
        <p:spPr bwMode="auto">
          <a:xfrm>
            <a:off x="5833198" y="4992673"/>
            <a:ext cx="3024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a:ln>
                  <a:noFill/>
                </a:ln>
                <a:solidFill>
                  <a:srgbClr val="003366"/>
                </a:solidFill>
                <a:effectLst/>
                <a:uLnTx/>
                <a:uFillTx/>
              </a:rPr>
              <a:t>E</a:t>
            </a:r>
            <a:r>
              <a:rPr kumimoji="0" lang="en-GB" altLang="en-DE" sz="1800" b="1" i="0" u="none" strike="noStrike" kern="0" cap="none" spc="0" normalizeH="0" baseline="-25000" noProof="0" dirty="0">
                <a:ln>
                  <a:noFill/>
                </a:ln>
                <a:solidFill>
                  <a:srgbClr val="003366"/>
                </a:solidFill>
                <a:effectLst/>
                <a:uLnTx/>
                <a:uFillTx/>
                <a:latin typeface="Symbol" pitchFamily="2" charset="2"/>
              </a:rPr>
              <a:t>g1</a:t>
            </a:r>
            <a:r>
              <a:rPr kumimoji="0" lang="en-GB" altLang="en-DE" sz="1800" b="1" i="0" u="none" strike="noStrike" kern="0" cap="none" spc="0" normalizeH="0" baseline="0" noProof="0" dirty="0">
                <a:ln>
                  <a:noFill/>
                </a:ln>
                <a:solidFill>
                  <a:srgbClr val="003366"/>
                </a:solidFill>
                <a:effectLst/>
                <a:uLnTx/>
                <a:uFillTx/>
              </a:rPr>
              <a:t> + E</a:t>
            </a:r>
            <a:r>
              <a:rPr kumimoji="0" lang="en-GB" altLang="en-DE" sz="1800" b="1" i="0" u="none" strike="noStrike" kern="0" cap="none" spc="0" normalizeH="0" baseline="-25000" noProof="0" dirty="0">
                <a:ln>
                  <a:noFill/>
                </a:ln>
                <a:solidFill>
                  <a:srgbClr val="003366"/>
                </a:solidFill>
                <a:effectLst/>
                <a:uLnTx/>
                <a:uFillTx/>
                <a:latin typeface="Symbol" pitchFamily="2" charset="2"/>
              </a:rPr>
              <a:t>g2 </a:t>
            </a:r>
            <a:r>
              <a:rPr kumimoji="0" lang="en-GB" altLang="en-DE" sz="1800" b="1" i="0" u="none" strike="noStrike" kern="0" cap="none" spc="0" normalizeH="0" baseline="0" noProof="0" dirty="0">
                <a:ln>
                  <a:noFill/>
                </a:ln>
                <a:solidFill>
                  <a:srgbClr val="003366"/>
                </a:solidFill>
                <a:effectLst/>
                <a:uLnTx/>
                <a:uFillTx/>
              </a:rPr>
              <a:t>= </a:t>
            </a:r>
            <a:r>
              <a:rPr kumimoji="0" lang="en-GB" altLang="en-DE" sz="1800" b="1" i="0" u="none" strike="noStrike" kern="0" cap="none" spc="0" normalizeH="0" baseline="0" noProof="0" dirty="0">
                <a:ln>
                  <a:noFill/>
                </a:ln>
                <a:solidFill>
                  <a:srgbClr val="003366"/>
                </a:solidFill>
                <a:effectLst/>
                <a:uLnTx/>
                <a:uFillTx/>
                <a:latin typeface="Symbol" pitchFamily="2" charset="2"/>
              </a:rPr>
              <a:t>w </a:t>
            </a:r>
            <a:r>
              <a:rPr kumimoji="0" lang="en-GB" altLang="en-DE" sz="1800" b="1" i="0" u="none" strike="noStrike" kern="0" cap="none" spc="0" normalizeH="0" baseline="0" noProof="0" dirty="0">
                <a:ln>
                  <a:noFill/>
                </a:ln>
                <a:solidFill>
                  <a:srgbClr val="003366"/>
                </a:solidFill>
                <a:effectLst/>
                <a:uLnTx/>
                <a:uFillTx/>
              </a:rPr>
              <a:t>= E</a:t>
            </a:r>
            <a:r>
              <a:rPr kumimoji="0" lang="en-GB" altLang="en-DE" sz="1800" b="1" i="0" u="none" strike="noStrike" kern="0" cap="none" spc="0" normalizeH="0" baseline="-25000" noProof="0" dirty="0">
                <a:ln>
                  <a:noFill/>
                </a:ln>
                <a:solidFill>
                  <a:srgbClr val="003366"/>
                </a:solidFill>
                <a:effectLst/>
                <a:uLnTx/>
                <a:uFillTx/>
              </a:rPr>
              <a:t>x</a:t>
            </a:r>
            <a:r>
              <a:rPr kumimoji="0" lang="en-GB" altLang="en-DE" sz="1800" b="1" i="0" u="none" strike="noStrike" kern="0" cap="none" spc="0" normalizeH="0" baseline="0" noProof="0" dirty="0">
                <a:ln>
                  <a:noFill/>
                </a:ln>
                <a:solidFill>
                  <a:srgbClr val="003366"/>
                </a:solidFill>
                <a:effectLst/>
                <a:uLnTx/>
                <a:uFillTx/>
              </a:rPr>
              <a:t>(0</a:t>
            </a:r>
            <a:r>
              <a:rPr kumimoji="0" lang="en-GB" altLang="en-DE" sz="1800" b="1" i="0" u="none" strike="noStrike" kern="0" cap="none" spc="0" normalizeH="0" baseline="30000" noProof="0" dirty="0">
                <a:ln>
                  <a:noFill/>
                </a:ln>
                <a:solidFill>
                  <a:srgbClr val="003366"/>
                </a:solidFill>
                <a:effectLst/>
                <a:uLnTx/>
                <a:uFillTx/>
              </a:rPr>
              <a:t>+</a:t>
            </a:r>
            <a:r>
              <a:rPr kumimoji="0" lang="en-GB" altLang="en-DE" sz="1800" b="1" i="0" u="none" strike="noStrike" kern="0" cap="none" spc="0" normalizeH="0" baseline="0" noProof="0" dirty="0">
                <a:ln>
                  <a:noFill/>
                </a:ln>
                <a:solidFill>
                  <a:srgbClr val="003366"/>
                </a:solidFill>
                <a:effectLst/>
                <a:uLnTx/>
                <a:uFillTx/>
              </a:rPr>
              <a:t>)</a:t>
            </a:r>
            <a:endParaRPr kumimoji="0" lang="en-GB" altLang="en-DE" sz="1800" b="1" i="0" u="none" strike="noStrike" kern="0" cap="none" spc="0" normalizeH="0" baseline="0" noProof="0" dirty="0">
              <a:ln>
                <a:noFill/>
              </a:ln>
              <a:solidFill>
                <a:srgbClr val="003366"/>
              </a:solidFill>
              <a:effectLst/>
              <a:uLnTx/>
              <a:uFillTx/>
              <a:sym typeface="Wingdings" pitchFamily="2" charset="2"/>
            </a:endParaRPr>
          </a:p>
        </p:txBody>
      </p:sp>
      <p:pic>
        <p:nvPicPr>
          <p:cNvPr id="27" name="Grafik 1">
            <a:extLst>
              <a:ext uri="{FF2B5EF4-FFF2-40B4-BE49-F238E27FC236}">
                <a16:creationId xmlns:a16="http://schemas.microsoft.com/office/drawing/2014/main" id="{21538E8D-AA42-C848-9756-9AFDCAA224AD}"/>
              </a:ext>
            </a:extLst>
          </p:cNvPr>
          <p:cNvPicPr>
            <a:picLocks/>
          </p:cNvPicPr>
          <p:nvPr/>
        </p:nvPicPr>
        <p:blipFill>
          <a:blip r:embed="rId3"/>
          <a:stretch>
            <a:fillRect/>
          </a:stretch>
        </p:blipFill>
        <p:spPr>
          <a:xfrm>
            <a:off x="8216698" y="326"/>
            <a:ext cx="924560" cy="924560"/>
          </a:xfrm>
          <a:prstGeom prst="rect">
            <a:avLst/>
          </a:prstGeom>
        </p:spPr>
      </p:pic>
      <p:pic>
        <p:nvPicPr>
          <p:cNvPr id="28" name="Picture 15" descr="ILIMA">
            <a:extLst>
              <a:ext uri="{FF2B5EF4-FFF2-40B4-BE49-F238E27FC236}">
                <a16:creationId xmlns:a16="http://schemas.microsoft.com/office/drawing/2014/main" id="{F7E9F495-E9FF-CD4D-87F6-9C85102500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17622" y="12573"/>
            <a:ext cx="923636" cy="9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1332E5-0142-9F4A-80E5-84C7DE206AEB}"/>
              </a:ext>
            </a:extLst>
          </p:cNvPr>
          <p:cNvSpPr txBox="1"/>
          <p:nvPr/>
        </p:nvSpPr>
        <p:spPr>
          <a:xfrm>
            <a:off x="-45762" y="6123090"/>
            <a:ext cx="9294532" cy="461665"/>
          </a:xfrm>
          <a:prstGeom prst="rect">
            <a:avLst/>
          </a:prstGeom>
          <a:noFill/>
        </p:spPr>
        <p:txBody>
          <a:bodyPr wrap="none" rtlCol="0">
            <a:spAutoFit/>
          </a:bodyPr>
          <a:lstStyle/>
          <a:p>
            <a:pPr lvl="0" defTabSz="914400" fontAlgn="base">
              <a:spcBef>
                <a:spcPct val="0"/>
              </a:spcBef>
              <a:spcAft>
                <a:spcPct val="0"/>
              </a:spcAft>
              <a:defRPr/>
            </a:pPr>
            <a:r>
              <a:rPr lang="en-US" altLang="en-DE" sz="2400" kern="0" dirty="0">
                <a:solidFill>
                  <a:srgbClr val="003366"/>
                </a:solidFill>
                <a:effectLst>
                  <a:outerShdw blurRad="38100" dist="38100" dir="2700000" algn="tl">
                    <a:srgbClr val="C0C0C0"/>
                  </a:outerShdw>
                </a:effectLst>
                <a:latin typeface="Times New Roman" panose="02020603050405020304" pitchFamily="18" charset="0"/>
              </a:rPr>
              <a:t>Two-photon decay is the only allowed 0</a:t>
            </a:r>
            <a:r>
              <a:rPr lang="en-US" altLang="en-DE" sz="2400" kern="0" baseline="30000" dirty="0">
                <a:solidFill>
                  <a:srgbClr val="0033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DE" sz="2400" kern="0" dirty="0">
                <a:solidFill>
                  <a:srgbClr val="003366"/>
                </a:solidFill>
                <a:effectLst>
                  <a:outerShdw blurRad="38100" dist="38100" dir="2700000" algn="tl">
                    <a:srgbClr val="C0C0C0"/>
                  </a:outerShdw>
                </a:effectLst>
                <a:latin typeface="Times New Roman" panose="02020603050405020304" pitchFamily="18" charset="0"/>
              </a:rPr>
              <a:t> → 0</a:t>
            </a:r>
            <a:r>
              <a:rPr lang="en-US" altLang="en-DE" sz="2400" kern="0" baseline="30000" dirty="0">
                <a:solidFill>
                  <a:srgbClr val="0033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DE" sz="2400" kern="0" dirty="0">
                <a:solidFill>
                  <a:srgbClr val="003366"/>
                </a:solidFill>
                <a:effectLst>
                  <a:outerShdw blurRad="38100" dist="38100" dir="2700000" algn="tl">
                    <a:srgbClr val="C0C0C0"/>
                  </a:outerShdw>
                </a:effectLst>
                <a:latin typeface="Times New Roman" panose="02020603050405020304" pitchFamily="18" charset="0"/>
              </a:rPr>
              <a:t>decay in </a:t>
            </a:r>
            <a:r>
              <a:rPr lang="en-US" altLang="en-DE" sz="2400" kern="0" dirty="0">
                <a:solidFill>
                  <a:srgbClr val="FF0000"/>
                </a:solidFill>
                <a:effectLst>
                  <a:outerShdw blurRad="38100" dist="38100" dir="2700000" algn="tl">
                    <a:srgbClr val="C0C0C0"/>
                  </a:outerShdw>
                </a:effectLst>
                <a:latin typeface="Times New Roman" panose="02020603050405020304" pitchFamily="18" charset="0"/>
              </a:rPr>
              <a:t>stable bare nuclei</a:t>
            </a:r>
            <a:endParaRPr lang="en-US" altLang="en-DE" sz="2400" b="1" kern="0" dirty="0">
              <a:solidFill>
                <a:srgbClr val="003366"/>
              </a:solidFill>
              <a:effectLst>
                <a:outerShdw blurRad="38100" dist="38100" dir="2700000" algn="tl">
                  <a:srgbClr val="C0C0C0"/>
                </a:outerShdw>
              </a:effectLst>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6C6A4E77-F7F3-DC4A-8818-A98663BB7200}"/>
              </a:ext>
            </a:extLst>
          </p:cNvPr>
          <p:cNvSpPr>
            <a:spLocks noGrp="1"/>
          </p:cNvSpPr>
          <p:nvPr>
            <p:ph type="sldNum" sz="quarter" idx="4"/>
          </p:nvPr>
        </p:nvSpPr>
        <p:spPr/>
        <p:txBody>
          <a:bodyPr/>
          <a:lstStyle/>
          <a:p>
            <a:fld id="{AEFB9B6D-867A-40B8-ACB0-35CC9F272C9C}" type="slidenum">
              <a:rPr lang="fr-FR" sz="1100" smtClean="0"/>
              <a:pPr/>
              <a:t>11</a:t>
            </a:fld>
            <a:endParaRPr lang="fr-FR" sz="1100" dirty="0"/>
          </a:p>
        </p:txBody>
      </p:sp>
    </p:spTree>
    <p:extLst>
      <p:ext uri="{BB962C8B-B14F-4D97-AF65-F5344CB8AC3E}">
        <p14:creationId xmlns:p14="http://schemas.microsoft.com/office/powerpoint/2010/main" val="168114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1000" fill="hold"/>
                                        <p:tgtEl>
                                          <p:spTgt spid="42"/>
                                        </p:tgtEl>
                                        <p:attrNameLst>
                                          <p:attrName>ppt_w</p:attrName>
                                        </p:attrNameLst>
                                      </p:cBhvr>
                                      <p:tavLst>
                                        <p:tav tm="0">
                                          <p:val>
                                            <p:strVal val="#ppt_w*0.70"/>
                                          </p:val>
                                        </p:tav>
                                        <p:tav tm="100000">
                                          <p:val>
                                            <p:strVal val="#ppt_w"/>
                                          </p:val>
                                        </p:tav>
                                      </p:tavLst>
                                    </p:anim>
                                    <p:anim calcmode="lin" valueType="num">
                                      <p:cBhvr>
                                        <p:cTn id="18" dur="1000" fill="hold"/>
                                        <p:tgtEl>
                                          <p:spTgt spid="42"/>
                                        </p:tgtEl>
                                        <p:attrNameLst>
                                          <p:attrName>ppt_h</p:attrName>
                                        </p:attrNameLst>
                                      </p:cBhvr>
                                      <p:tavLst>
                                        <p:tav tm="0">
                                          <p:val>
                                            <p:strVal val="#ppt_h"/>
                                          </p:val>
                                        </p:tav>
                                        <p:tav tm="100000">
                                          <p:val>
                                            <p:strVal val="#ppt_h"/>
                                          </p:val>
                                        </p:tav>
                                      </p:tavLst>
                                    </p:anim>
                                    <p:animEffect transition="in" filter="fade">
                                      <p:cBhvr>
                                        <p:cTn id="19" dur="1000"/>
                                        <p:tgtEl>
                                          <p:spTgt spid="42"/>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1" grpId="0"/>
      <p:bldP spid="52" grpId="0"/>
      <p:bldP spid="5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810E-5962-E54D-8FE7-38A6F5667DF9}"/>
              </a:ext>
            </a:extLst>
          </p:cNvPr>
          <p:cNvSpPr>
            <a:spLocks noGrp="1"/>
          </p:cNvSpPr>
          <p:nvPr>
            <p:ph type="title"/>
          </p:nvPr>
        </p:nvSpPr>
        <p:spPr>
          <a:xfrm>
            <a:off x="0" y="0"/>
            <a:ext cx="9141258" cy="955548"/>
          </a:xfrm>
        </p:spPr>
        <p:txBody>
          <a:bodyPr/>
          <a:lstStyle/>
          <a:p>
            <a:pPr algn="ctr"/>
            <a:r>
              <a:rPr lang="en-GB" dirty="0">
                <a:solidFill>
                  <a:schemeClr val="accent1">
                    <a:lumMod val="40000"/>
                    <a:lumOff val="60000"/>
                  </a:schemeClr>
                </a:solidFill>
              </a:rPr>
              <a:t>Two-Photon decay half lives </a:t>
            </a:r>
            <a:r>
              <a:rPr lang="en-GB" dirty="0"/>
              <a:t>in stable nuclei </a:t>
            </a:r>
          </a:p>
        </p:txBody>
      </p:sp>
      <p:sp>
        <p:nvSpPr>
          <p:cNvPr id="4" name="Footer Placeholder 3">
            <a:extLst>
              <a:ext uri="{FF2B5EF4-FFF2-40B4-BE49-F238E27FC236}">
                <a16:creationId xmlns:a16="http://schemas.microsoft.com/office/drawing/2014/main" id="{3A790941-25D9-BD4D-A854-56DC49ACA636}"/>
              </a:ext>
            </a:extLst>
          </p:cNvPr>
          <p:cNvSpPr>
            <a:spLocks noGrp="1"/>
          </p:cNvSpPr>
          <p:nvPr>
            <p:ph type="ftr" sz="quarter" idx="3"/>
          </p:nvPr>
        </p:nvSpPr>
        <p:spPr/>
        <p:txBody>
          <a:bodyPr/>
          <a:lstStyle/>
          <a:p>
            <a:r>
              <a:rPr lang="fr-FR" sz="1100"/>
              <a:t>W. Korten - NS2022</a:t>
            </a:r>
            <a:endParaRPr lang="fr-FR" sz="1100" dirty="0"/>
          </a:p>
        </p:txBody>
      </p:sp>
      <p:pic>
        <p:nvPicPr>
          <p:cNvPr id="5" name="Grafik 1">
            <a:extLst>
              <a:ext uri="{FF2B5EF4-FFF2-40B4-BE49-F238E27FC236}">
                <a16:creationId xmlns:a16="http://schemas.microsoft.com/office/drawing/2014/main" id="{A5676863-D264-514C-82B7-2E990296114E}"/>
              </a:ext>
            </a:extLst>
          </p:cNvPr>
          <p:cNvPicPr>
            <a:picLocks/>
          </p:cNvPicPr>
          <p:nvPr/>
        </p:nvPicPr>
        <p:blipFill>
          <a:blip r:embed="rId2"/>
          <a:stretch>
            <a:fillRect/>
          </a:stretch>
        </p:blipFill>
        <p:spPr>
          <a:xfrm>
            <a:off x="8216698" y="326"/>
            <a:ext cx="924560" cy="924560"/>
          </a:xfrm>
          <a:prstGeom prst="rect">
            <a:avLst/>
          </a:prstGeom>
        </p:spPr>
      </p:pic>
      <p:pic>
        <p:nvPicPr>
          <p:cNvPr id="6" name="Picture 5">
            <a:extLst>
              <a:ext uri="{FF2B5EF4-FFF2-40B4-BE49-F238E27FC236}">
                <a16:creationId xmlns:a16="http://schemas.microsoft.com/office/drawing/2014/main" id="{8AE4FB82-CBFB-CC45-95BF-75309909EB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1808" y="1011374"/>
            <a:ext cx="5294066" cy="4244744"/>
          </a:xfrm>
          <a:prstGeom prst="rect">
            <a:avLst/>
          </a:prstGeom>
        </p:spPr>
      </p:pic>
      <p:sp>
        <p:nvSpPr>
          <p:cNvPr id="7" name="Oval 6">
            <a:extLst>
              <a:ext uri="{FF2B5EF4-FFF2-40B4-BE49-F238E27FC236}">
                <a16:creationId xmlns:a16="http://schemas.microsoft.com/office/drawing/2014/main" id="{4399883E-A558-5641-B4F5-425F4BB394D0}"/>
              </a:ext>
            </a:extLst>
          </p:cNvPr>
          <p:cNvSpPr/>
          <p:nvPr/>
        </p:nvSpPr>
        <p:spPr>
          <a:xfrm>
            <a:off x="2859580" y="1571101"/>
            <a:ext cx="144000" cy="144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2873561-6474-F647-B303-AFF2FD15F915}"/>
              </a:ext>
            </a:extLst>
          </p:cNvPr>
          <p:cNvSpPr txBox="1"/>
          <p:nvPr/>
        </p:nvSpPr>
        <p:spPr>
          <a:xfrm>
            <a:off x="2898330" y="1273769"/>
            <a:ext cx="662361" cy="369332"/>
          </a:xfrm>
          <a:prstGeom prst="rect">
            <a:avLst/>
          </a:prstGeom>
          <a:noFill/>
        </p:spPr>
        <p:txBody>
          <a:bodyPr wrap="none" rtlCol="0">
            <a:spAutoFit/>
          </a:bodyPr>
          <a:lstStyle/>
          <a:p>
            <a:r>
              <a:rPr lang="en-GB" baseline="30000" dirty="0"/>
              <a:t>72</a:t>
            </a:r>
            <a:r>
              <a:rPr lang="en-GB" dirty="0"/>
              <a:t>Ge</a:t>
            </a:r>
          </a:p>
        </p:txBody>
      </p:sp>
      <p:sp>
        <p:nvSpPr>
          <p:cNvPr id="9" name="Text Box 102">
            <a:extLst>
              <a:ext uri="{FF2B5EF4-FFF2-40B4-BE49-F238E27FC236}">
                <a16:creationId xmlns:a16="http://schemas.microsoft.com/office/drawing/2014/main" id="{170C81C2-D4A4-6246-8B33-D7E24A725B44}"/>
              </a:ext>
            </a:extLst>
          </p:cNvPr>
          <p:cNvSpPr txBox="1">
            <a:spLocks noChangeArrowheads="1"/>
          </p:cNvSpPr>
          <p:nvPr/>
        </p:nvSpPr>
        <p:spPr bwMode="auto">
          <a:xfrm>
            <a:off x="3885873" y="1233801"/>
            <a:ext cx="3095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err="1">
                <a:ln>
                  <a:noFill/>
                </a:ln>
                <a:solidFill>
                  <a:srgbClr val="003366"/>
                </a:solidFill>
                <a:effectLst/>
                <a:uLnTx/>
                <a:uFillTx/>
                <a:latin typeface="Symbol" pitchFamily="2" charset="2"/>
              </a:rPr>
              <a:t>G</a:t>
            </a:r>
            <a:r>
              <a:rPr kumimoji="0" lang="en-GB" altLang="en-DE" sz="1800" b="1" i="0" u="none" strike="noStrike" kern="0" cap="none" spc="0" normalizeH="0" baseline="-25000" noProof="0" dirty="0" err="1">
                <a:ln>
                  <a:noFill/>
                </a:ln>
                <a:solidFill>
                  <a:srgbClr val="003366"/>
                </a:solidFill>
                <a:effectLst/>
                <a:uLnTx/>
                <a:uFillTx/>
                <a:latin typeface="Symbol" pitchFamily="2" charset="2"/>
              </a:rPr>
              <a:t>gg</a:t>
            </a:r>
            <a:r>
              <a:rPr kumimoji="0" lang="en-GB" altLang="en-DE" sz="1800" b="1" i="0" u="none" strike="noStrike" kern="0" cap="none" spc="0" normalizeH="0" baseline="0" noProof="0" dirty="0">
                <a:ln>
                  <a:noFill/>
                </a:ln>
                <a:solidFill>
                  <a:srgbClr val="003366"/>
                </a:solidFill>
                <a:effectLst/>
                <a:uLnTx/>
                <a:uFillTx/>
              </a:rPr>
              <a:t>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0" noProof="0" dirty="0">
                <a:ln>
                  <a:noFill/>
                </a:ln>
                <a:solidFill>
                  <a:srgbClr val="003366"/>
                </a:solidFill>
                <a:effectLst/>
                <a:uLnTx/>
                <a:uFillTx/>
              </a:rPr>
              <a:t> </a:t>
            </a:r>
            <a:r>
              <a:rPr kumimoji="0" lang="en-GB" altLang="en-DE" sz="1800" b="1" i="0" u="none" strike="noStrike" kern="0" cap="none" spc="0" normalizeH="0" baseline="0" noProof="0" dirty="0">
                <a:ln>
                  <a:noFill/>
                </a:ln>
                <a:solidFill>
                  <a:srgbClr val="FF0000"/>
                </a:solidFill>
                <a:effectLst/>
                <a:uLnTx/>
                <a:uFillTx/>
                <a:latin typeface="Symbol" pitchFamily="2" charset="2"/>
              </a:rPr>
              <a:t>w</a:t>
            </a:r>
            <a:r>
              <a:rPr kumimoji="0" lang="en-GB" altLang="en-DE" sz="1800" b="1" i="0" u="none" strike="noStrike" kern="0" cap="none" spc="0" normalizeH="0" baseline="30000" noProof="0" dirty="0">
                <a:ln>
                  <a:noFill/>
                </a:ln>
                <a:solidFill>
                  <a:srgbClr val="FF0000"/>
                </a:solidFill>
                <a:effectLst/>
                <a:uLnTx/>
                <a:uFillTx/>
                <a:latin typeface="Symbol" pitchFamily="2" charset="2"/>
              </a:rPr>
              <a:t>7 </a:t>
            </a:r>
            <a:r>
              <a:rPr kumimoji="0" lang="en-GB" altLang="en-DE" sz="1800" b="1" i="0" u="none" strike="noStrike" kern="0" cap="none" spc="0" normalizeH="0" baseline="0" noProof="0" dirty="0">
                <a:ln>
                  <a:noFill/>
                </a:ln>
                <a:solidFill>
                  <a:srgbClr val="003366"/>
                </a:solidFill>
                <a:effectLst/>
                <a:uLnTx/>
                <a:uFillTx/>
              </a:rPr>
              <a:t>[</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rPr>
              <a:t>(E1) +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sym typeface="Symbol" pitchFamily="2" charset="2"/>
              </a:rPr>
              <a:t>(M1) +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a:ln>
                  <a:noFill/>
                </a:ln>
                <a:solidFill>
                  <a:srgbClr val="003366"/>
                </a:solidFill>
                <a:effectLst/>
                <a:uLnTx/>
                <a:uFillTx/>
                <a:sym typeface="Symbol" pitchFamily="2" charset="2"/>
              </a:rPr>
              <a:t>              </a:t>
            </a:r>
            <a:r>
              <a:rPr kumimoji="0" lang="en-GB" altLang="en-DE" sz="1800" b="1" i="0" u="none" strike="noStrike" kern="0" cap="none" spc="0" normalizeH="0" baseline="0" noProof="0" dirty="0">
                <a:ln>
                  <a:noFill/>
                </a:ln>
                <a:solidFill>
                  <a:srgbClr val="FF0000"/>
                </a:solidFill>
                <a:effectLst/>
                <a:uLnTx/>
                <a:uFillTx/>
                <a:sym typeface="Symbol" pitchFamily="2" charset="2"/>
              </a:rPr>
              <a:t></a:t>
            </a:r>
            <a:r>
              <a:rPr kumimoji="0" lang="en-GB" altLang="en-DE" sz="1800" b="1" i="0" u="none" strike="noStrike" kern="0" cap="none" spc="0" normalizeH="0" baseline="30000" noProof="0" dirty="0">
                <a:ln>
                  <a:noFill/>
                </a:ln>
                <a:solidFill>
                  <a:srgbClr val="FF0000"/>
                </a:solidFill>
                <a:effectLst/>
                <a:uLnTx/>
                <a:uFillTx/>
                <a:sym typeface="Symbol" pitchFamily="2" charset="2"/>
              </a:rPr>
              <a:t>4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rPr>
              <a:t>(E2)/4752] </a:t>
            </a:r>
          </a:p>
        </p:txBody>
      </p:sp>
      <p:sp>
        <p:nvSpPr>
          <p:cNvPr id="10" name="Text Box 145">
            <a:extLst>
              <a:ext uri="{FF2B5EF4-FFF2-40B4-BE49-F238E27FC236}">
                <a16:creationId xmlns:a16="http://schemas.microsoft.com/office/drawing/2014/main" id="{6B71CCA5-8E34-FA44-8893-39CF1DECA680}"/>
              </a:ext>
            </a:extLst>
          </p:cNvPr>
          <p:cNvSpPr txBox="1">
            <a:spLocks noChangeArrowheads="1"/>
          </p:cNvSpPr>
          <p:nvPr/>
        </p:nvSpPr>
        <p:spPr bwMode="auto">
          <a:xfrm>
            <a:off x="1729594" y="5369939"/>
            <a:ext cx="572464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DE" sz="2000" b="1" i="0" u="none" strike="noStrike" kern="0" cap="none" spc="0" normalizeH="0" baseline="0" noProof="0" dirty="0">
                <a:ln>
                  <a:noFill/>
                </a:ln>
                <a:solidFill>
                  <a:srgbClr val="003366"/>
                </a:solidFill>
                <a:effectLst/>
                <a:uLnTx/>
                <a:uFillTx/>
              </a:rPr>
              <a:t>Low-energy 0</a:t>
            </a:r>
            <a:r>
              <a:rPr kumimoji="0" lang="en-GB" altLang="en-DE" sz="2000" b="1" i="0" u="none" strike="noStrike" kern="0" cap="none" spc="0" normalizeH="0" baseline="30000" noProof="0" dirty="0">
                <a:ln>
                  <a:noFill/>
                </a:ln>
                <a:solidFill>
                  <a:srgbClr val="003366"/>
                </a:solidFill>
                <a:effectLst/>
                <a:uLnTx/>
                <a:uFillTx/>
              </a:rPr>
              <a:t>+ </a:t>
            </a:r>
            <a:r>
              <a:rPr kumimoji="0" lang="en-GB" altLang="en-DE" sz="2000" b="1" i="0" u="none" strike="noStrike" kern="0" cap="none" spc="0" normalizeH="0" baseline="0" noProof="0" dirty="0">
                <a:ln>
                  <a:noFill/>
                </a:ln>
                <a:solidFill>
                  <a:srgbClr val="003366"/>
                </a:solidFill>
                <a:effectLst/>
                <a:uLnTx/>
                <a:uFillTx/>
              </a:rPr>
              <a:t>states </a:t>
            </a:r>
            <a:r>
              <a:rPr kumimoji="0" lang="en-GB" altLang="en-DE" sz="1800" b="1" i="0" u="none" strike="noStrike" kern="0" cap="none" spc="0" normalizeH="0" baseline="0" noProof="0" dirty="0">
                <a:ln>
                  <a:noFill/>
                </a:ln>
                <a:solidFill>
                  <a:srgbClr val="7030A0"/>
                </a:solidFill>
                <a:effectLst/>
                <a:uLnTx/>
                <a:uFillTx/>
              </a:rPr>
              <a:t>long-lived isomeric states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a:ln>
                  <a:noFill/>
                </a:ln>
                <a:solidFill>
                  <a:srgbClr val="003366"/>
                </a:solidFill>
                <a:effectLst/>
                <a:uLnTx/>
                <a:uFillTx/>
              </a:rPr>
              <a:t>with lifetimes of </a:t>
            </a:r>
            <a:r>
              <a:rPr kumimoji="0" lang="en-GB" altLang="en-DE" sz="1800" b="1" i="0" u="none" strike="noStrike" kern="0" cap="none" spc="0" normalizeH="0" baseline="0" noProof="0" dirty="0">
                <a:ln>
                  <a:noFill/>
                </a:ln>
                <a:solidFill>
                  <a:srgbClr val="7030A0"/>
                </a:solidFill>
                <a:effectLst/>
                <a:uLnTx/>
                <a:uFillTx/>
              </a:rPr>
              <a:t>several hundred </a:t>
            </a:r>
            <a:r>
              <a:rPr kumimoji="0" lang="en-GB" altLang="en-DE" sz="1800" b="1" i="0" u="none" strike="noStrike" kern="0" cap="none" spc="0" normalizeH="0" baseline="0" noProof="0" dirty="0" err="1">
                <a:ln>
                  <a:noFill/>
                </a:ln>
                <a:solidFill>
                  <a:srgbClr val="7030A0"/>
                </a:solidFill>
                <a:effectLst/>
                <a:uLnTx/>
                <a:uFillTx/>
              </a:rPr>
              <a:t>ms</a:t>
            </a:r>
            <a:r>
              <a:rPr kumimoji="0" lang="en-GB" altLang="en-DE" sz="1800" b="1" i="0" u="none" strike="noStrike" kern="0" cap="none" spc="0" normalizeH="0" baseline="0" noProof="0" dirty="0">
                <a:ln>
                  <a:noFill/>
                </a:ln>
                <a:solidFill>
                  <a:srgbClr val="7030A0"/>
                </a:solidFill>
                <a:effectLst/>
                <a:uLnTx/>
                <a:uFillTx/>
              </a:rPr>
              <a:t> in bare nuclei</a:t>
            </a:r>
          </a:p>
        </p:txBody>
      </p:sp>
      <p:sp>
        <p:nvSpPr>
          <p:cNvPr id="3" name="Slide Number Placeholder 2">
            <a:extLst>
              <a:ext uri="{FF2B5EF4-FFF2-40B4-BE49-F238E27FC236}">
                <a16:creationId xmlns:a16="http://schemas.microsoft.com/office/drawing/2014/main" id="{5C2304E7-0FE2-4747-988C-6845967484D4}"/>
              </a:ext>
            </a:extLst>
          </p:cNvPr>
          <p:cNvSpPr>
            <a:spLocks noGrp="1"/>
          </p:cNvSpPr>
          <p:nvPr>
            <p:ph type="sldNum" sz="quarter" idx="4"/>
          </p:nvPr>
        </p:nvSpPr>
        <p:spPr/>
        <p:txBody>
          <a:bodyPr/>
          <a:lstStyle/>
          <a:p>
            <a:fld id="{AEFB9B6D-867A-40B8-ACB0-35CC9F272C9C}" type="slidenum">
              <a:rPr lang="fr-FR" sz="1100" smtClean="0"/>
              <a:pPr/>
              <a:t>12</a:t>
            </a:fld>
            <a:endParaRPr lang="fr-FR" sz="1100" dirty="0"/>
          </a:p>
        </p:txBody>
      </p:sp>
    </p:spTree>
    <p:extLst>
      <p:ext uri="{BB962C8B-B14F-4D97-AF65-F5344CB8AC3E}">
        <p14:creationId xmlns:p14="http://schemas.microsoft.com/office/powerpoint/2010/main" val="181000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60E89B-5864-0242-A165-93B94739A68B}"/>
              </a:ext>
            </a:extLst>
          </p:cNvPr>
          <p:cNvGrpSpPr/>
          <p:nvPr/>
        </p:nvGrpSpPr>
        <p:grpSpPr>
          <a:xfrm>
            <a:off x="1343273" y="981075"/>
            <a:ext cx="7924801" cy="5824539"/>
            <a:chOff x="1301708" y="981075"/>
            <a:chExt cx="7924801" cy="5824539"/>
          </a:xfrm>
        </p:grpSpPr>
        <p:grpSp>
          <p:nvGrpSpPr>
            <p:cNvPr id="25" name="Group 45">
              <a:extLst>
                <a:ext uri="{FF2B5EF4-FFF2-40B4-BE49-F238E27FC236}">
                  <a16:creationId xmlns:a16="http://schemas.microsoft.com/office/drawing/2014/main" id="{E22922D4-40DF-5849-BE7F-AFF4BFAB019A}"/>
                </a:ext>
              </a:extLst>
            </p:cNvPr>
            <p:cNvGrpSpPr>
              <a:grpSpLocks/>
            </p:cNvGrpSpPr>
            <p:nvPr/>
          </p:nvGrpSpPr>
          <p:grpSpPr bwMode="auto">
            <a:xfrm>
              <a:off x="1301708" y="981075"/>
              <a:ext cx="7924801" cy="5824539"/>
              <a:chOff x="610" y="459"/>
              <a:chExt cx="4992" cy="3669"/>
            </a:xfrm>
          </p:grpSpPr>
          <p:pic>
            <p:nvPicPr>
              <p:cNvPr id="30" name="Picture 36">
                <a:extLst>
                  <a:ext uri="{FF2B5EF4-FFF2-40B4-BE49-F238E27FC236}">
                    <a16:creationId xmlns:a16="http://schemas.microsoft.com/office/drawing/2014/main" id="{9A4E119D-2CAA-6442-88FD-9CA839CEB6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 y="459"/>
                <a:ext cx="4992" cy="3669"/>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38">
                <a:extLst>
                  <a:ext uri="{FF2B5EF4-FFF2-40B4-BE49-F238E27FC236}">
                    <a16:creationId xmlns:a16="http://schemas.microsoft.com/office/drawing/2014/main" id="{F5DC9AA6-6C8D-1B48-91CB-2054E872B0DA}"/>
                  </a:ext>
                </a:extLst>
              </p:cNvPr>
              <p:cNvSpPr txBox="1">
                <a:spLocks noChangeArrowheads="1"/>
              </p:cNvSpPr>
              <p:nvPr/>
            </p:nvSpPr>
            <p:spPr bwMode="auto">
              <a:xfrm>
                <a:off x="892" y="1920"/>
                <a:ext cx="11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altLang="en-DE" sz="2400" b="0" i="0" u="none" strike="noStrike" kern="0" cap="none" spc="0" normalizeH="0" baseline="0" noProof="0">
                    <a:ln>
                      <a:noFill/>
                    </a:ln>
                    <a:solidFill>
                      <a:srgbClr val="000000"/>
                    </a:solidFill>
                    <a:effectLst/>
                    <a:uLnTx/>
                    <a:uFillTx/>
                  </a:rPr>
                  <a:t>Ion sources</a:t>
                </a:r>
              </a:p>
            </p:txBody>
          </p:sp>
          <p:sp>
            <p:nvSpPr>
              <p:cNvPr id="32" name="Text Box 39">
                <a:extLst>
                  <a:ext uri="{FF2B5EF4-FFF2-40B4-BE49-F238E27FC236}">
                    <a16:creationId xmlns:a16="http://schemas.microsoft.com/office/drawing/2014/main" id="{61B204C6-E7B3-6A4D-B075-0356202597D9}"/>
                  </a:ext>
                </a:extLst>
              </p:cNvPr>
              <p:cNvSpPr txBox="1">
                <a:spLocks noChangeArrowheads="1"/>
              </p:cNvSpPr>
              <p:nvPr/>
            </p:nvSpPr>
            <p:spPr bwMode="auto">
              <a:xfrm>
                <a:off x="1660" y="2592"/>
                <a:ext cx="8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altLang="en-DE" sz="2400" b="0" i="0" u="none" strike="noStrike" kern="0" cap="none" spc="0" normalizeH="0" baseline="0" noProof="0">
                    <a:ln>
                      <a:noFill/>
                    </a:ln>
                    <a:solidFill>
                      <a:srgbClr val="000000"/>
                    </a:solidFill>
                    <a:effectLst/>
                    <a:uLnTx/>
                    <a:uFillTx/>
                  </a:rPr>
                  <a:t>UNILAC</a:t>
                </a:r>
              </a:p>
            </p:txBody>
          </p:sp>
          <p:sp>
            <p:nvSpPr>
              <p:cNvPr id="33" name="Text Box 40">
                <a:extLst>
                  <a:ext uri="{FF2B5EF4-FFF2-40B4-BE49-F238E27FC236}">
                    <a16:creationId xmlns:a16="http://schemas.microsoft.com/office/drawing/2014/main" id="{15FAA7E2-17BA-EE48-B7E2-13349C0EEA39}"/>
                  </a:ext>
                </a:extLst>
              </p:cNvPr>
              <p:cNvSpPr txBox="1">
                <a:spLocks noChangeArrowheads="1"/>
              </p:cNvSpPr>
              <p:nvPr/>
            </p:nvSpPr>
            <p:spPr bwMode="auto">
              <a:xfrm>
                <a:off x="4828" y="528"/>
                <a:ext cx="4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altLang="en-DE" sz="2400" b="1" i="0" u="none" strike="noStrike" kern="0" cap="none" spc="0" normalizeH="0" baseline="0" noProof="0">
                    <a:ln>
                      <a:noFill/>
                    </a:ln>
                    <a:solidFill>
                      <a:srgbClr val="000000"/>
                    </a:solidFill>
                    <a:effectLst/>
                    <a:uLnTx/>
                    <a:uFillTx/>
                  </a:rPr>
                  <a:t>SIS</a:t>
                </a:r>
              </a:p>
            </p:txBody>
          </p:sp>
          <p:sp>
            <p:nvSpPr>
              <p:cNvPr id="34" name="Text Box 42">
                <a:extLst>
                  <a:ext uri="{FF2B5EF4-FFF2-40B4-BE49-F238E27FC236}">
                    <a16:creationId xmlns:a16="http://schemas.microsoft.com/office/drawing/2014/main" id="{0239461C-0944-3145-BB98-03DBA9D71C16}"/>
                  </a:ext>
                </a:extLst>
              </p:cNvPr>
              <p:cNvSpPr txBox="1">
                <a:spLocks noChangeArrowheads="1"/>
              </p:cNvSpPr>
              <p:nvPr/>
            </p:nvSpPr>
            <p:spPr bwMode="auto">
              <a:xfrm>
                <a:off x="4886" y="2521"/>
                <a:ext cx="51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altLang="en-DE" sz="2400" b="1" i="0" u="none" strike="noStrike" kern="0" cap="none" spc="0" normalizeH="0" baseline="0" noProof="0" dirty="0">
                    <a:ln>
                      <a:noFill/>
                    </a:ln>
                    <a:solidFill>
                      <a:srgbClr val="FF0000"/>
                    </a:solidFill>
                    <a:effectLst/>
                    <a:uLnTx/>
                    <a:uFillTx/>
                  </a:rPr>
                  <a:t>ESR</a:t>
                </a:r>
                <a:endParaRPr kumimoji="0" lang="de-DE" altLang="en-DE" sz="2400" b="1" i="0" u="none" strike="noStrike" kern="0" cap="none" spc="0" normalizeH="0" baseline="0" noProof="0" dirty="0">
                  <a:ln>
                    <a:noFill/>
                  </a:ln>
                  <a:solidFill>
                    <a:srgbClr val="000000"/>
                  </a:solidFill>
                  <a:effectLst/>
                  <a:uLnTx/>
                  <a:uFillTx/>
                </a:endParaRPr>
              </a:p>
            </p:txBody>
          </p:sp>
          <p:sp>
            <p:nvSpPr>
              <p:cNvPr id="35" name="Line 44">
                <a:extLst>
                  <a:ext uri="{FF2B5EF4-FFF2-40B4-BE49-F238E27FC236}">
                    <a16:creationId xmlns:a16="http://schemas.microsoft.com/office/drawing/2014/main" id="{237E9DDC-4C85-BB40-BA83-23118DCFA83A}"/>
                  </a:ext>
                </a:extLst>
              </p:cNvPr>
              <p:cNvSpPr>
                <a:spLocks noChangeShapeType="1"/>
              </p:cNvSpPr>
              <p:nvPr/>
            </p:nvSpPr>
            <p:spPr bwMode="auto">
              <a:xfrm flipH="1" flipV="1">
                <a:off x="4427" y="2536"/>
                <a:ext cx="472" cy="11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26" name="Text Box 42">
              <a:extLst>
                <a:ext uri="{FF2B5EF4-FFF2-40B4-BE49-F238E27FC236}">
                  <a16:creationId xmlns:a16="http://schemas.microsoft.com/office/drawing/2014/main" id="{FE6522AF-8A59-F349-A8A9-4CA54D83AB74}"/>
                </a:ext>
              </a:extLst>
            </p:cNvPr>
            <p:cNvSpPr txBox="1">
              <a:spLocks noChangeArrowheads="1"/>
            </p:cNvSpPr>
            <p:nvPr/>
          </p:nvSpPr>
          <p:spPr bwMode="auto">
            <a:xfrm>
              <a:off x="8002341" y="3449668"/>
              <a:ext cx="11416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altLang="en-DE" sz="1600" b="1" i="0" u="none" strike="noStrike" kern="0" cap="none" spc="0" normalizeH="0" baseline="0" noProof="0" dirty="0">
                  <a:ln>
                    <a:noFill/>
                  </a:ln>
                  <a:solidFill>
                    <a:srgbClr val="FF0000"/>
                  </a:solidFill>
                  <a:effectLst/>
                  <a:uLnTx/>
                  <a:uFillTx/>
                </a:rPr>
                <a:t>SIS-ESR</a:t>
              </a:r>
            </a:p>
            <a:p>
              <a:pPr marL="0" marR="0" lvl="0" indent="0" defTabSz="914400" eaLnBrk="0" fontAlgn="base" latinLnBrk="0" hangingPunct="0">
                <a:lnSpc>
                  <a:spcPct val="100000"/>
                </a:lnSpc>
                <a:spcBef>
                  <a:spcPct val="0"/>
                </a:spcBef>
                <a:spcAft>
                  <a:spcPct val="0"/>
                </a:spcAft>
                <a:buClrTx/>
                <a:buSzTx/>
                <a:buFontTx/>
                <a:buNone/>
                <a:tabLst/>
                <a:defRPr/>
              </a:pPr>
              <a:r>
                <a:rPr lang="de-DE" altLang="en-DE" sz="1600" b="1" kern="0" dirty="0">
                  <a:solidFill>
                    <a:srgbClr val="FF0000"/>
                  </a:solidFill>
                </a:rPr>
                <a:t>„TE“-Line</a:t>
              </a:r>
              <a:endParaRPr kumimoji="0" lang="de-DE" altLang="en-DE" sz="1600" b="1" i="0" u="none" strike="noStrike" kern="0" cap="none" spc="0" normalizeH="0" baseline="0" noProof="0" dirty="0">
                <a:ln>
                  <a:noFill/>
                </a:ln>
                <a:solidFill>
                  <a:srgbClr val="000000"/>
                </a:solidFill>
                <a:effectLst/>
                <a:uLnTx/>
                <a:uFillTx/>
              </a:endParaRPr>
            </a:p>
          </p:txBody>
        </p:sp>
        <p:sp>
          <p:nvSpPr>
            <p:cNvPr id="27" name="Line 44">
              <a:extLst>
                <a:ext uri="{FF2B5EF4-FFF2-40B4-BE49-F238E27FC236}">
                  <a16:creationId xmlns:a16="http://schemas.microsoft.com/office/drawing/2014/main" id="{65ACA81F-A80F-B140-A510-53BF491373B6}"/>
                </a:ext>
              </a:extLst>
            </p:cNvPr>
            <p:cNvSpPr>
              <a:spLocks noChangeShapeType="1"/>
            </p:cNvSpPr>
            <p:nvPr/>
          </p:nvSpPr>
          <p:spPr bwMode="auto">
            <a:xfrm flipH="1">
              <a:off x="7754196" y="2594405"/>
              <a:ext cx="487171" cy="1439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28" name="Text Box 42">
              <a:extLst>
                <a:ext uri="{FF2B5EF4-FFF2-40B4-BE49-F238E27FC236}">
                  <a16:creationId xmlns:a16="http://schemas.microsoft.com/office/drawing/2014/main" id="{BA7B8130-CD6F-E14C-8CD7-FBFDF936108A}"/>
                </a:ext>
              </a:extLst>
            </p:cNvPr>
            <p:cNvSpPr txBox="1">
              <a:spLocks noChangeArrowheads="1"/>
            </p:cNvSpPr>
            <p:nvPr/>
          </p:nvSpPr>
          <p:spPr bwMode="auto">
            <a:xfrm>
              <a:off x="8221866" y="2383627"/>
              <a:ext cx="8130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de-DE" altLang="en-DE" sz="1600" b="1" kern="0" dirty="0" err="1">
                  <a:solidFill>
                    <a:srgbClr val="FF0000"/>
                  </a:solidFill>
                </a:rPr>
                <a:t>Be</a:t>
              </a:r>
              <a:r>
                <a:rPr lang="de-DE" altLang="en-DE" sz="1600" b="1" kern="0" dirty="0">
                  <a:solidFill>
                    <a:srgbClr val="FF0000"/>
                  </a:solidFill>
                </a:rPr>
                <a:t> </a:t>
              </a:r>
              <a:r>
                <a:rPr lang="de-DE" altLang="en-DE" sz="1600" b="1" kern="0" dirty="0" err="1">
                  <a:solidFill>
                    <a:srgbClr val="FF0000"/>
                  </a:solidFill>
                </a:rPr>
                <a:t>foil</a:t>
              </a:r>
              <a:endParaRPr kumimoji="0" lang="de-DE" altLang="en-DE" sz="1600" b="1" i="0" u="none" strike="noStrike" kern="0" cap="none" spc="0" normalizeH="0" baseline="0" noProof="0" dirty="0">
                <a:ln>
                  <a:noFill/>
                </a:ln>
                <a:solidFill>
                  <a:srgbClr val="000000"/>
                </a:solidFill>
                <a:effectLst/>
                <a:uLnTx/>
                <a:uFillTx/>
              </a:endParaRPr>
            </a:p>
          </p:txBody>
        </p:sp>
        <p:sp>
          <p:nvSpPr>
            <p:cNvPr id="29" name="Line 44">
              <a:extLst>
                <a:ext uri="{FF2B5EF4-FFF2-40B4-BE49-F238E27FC236}">
                  <a16:creationId xmlns:a16="http://schemas.microsoft.com/office/drawing/2014/main" id="{CE2DFAF8-02A3-1A46-8533-DD4FC06FBF15}"/>
                </a:ext>
              </a:extLst>
            </p:cNvPr>
            <p:cNvSpPr>
              <a:spLocks noChangeShapeType="1"/>
            </p:cNvSpPr>
            <p:nvPr/>
          </p:nvSpPr>
          <p:spPr bwMode="auto">
            <a:xfrm flipH="1" flipV="1">
              <a:off x="7632788" y="3158791"/>
              <a:ext cx="636888" cy="29126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2" name="Title 1">
            <a:extLst>
              <a:ext uri="{FF2B5EF4-FFF2-40B4-BE49-F238E27FC236}">
                <a16:creationId xmlns:a16="http://schemas.microsoft.com/office/drawing/2014/main" id="{16DF713B-E64C-AE4F-AAC7-9F1CF0FE76A5}"/>
              </a:ext>
            </a:extLst>
          </p:cNvPr>
          <p:cNvSpPr>
            <a:spLocks noGrp="1"/>
          </p:cNvSpPr>
          <p:nvPr>
            <p:ph type="title"/>
          </p:nvPr>
        </p:nvSpPr>
        <p:spPr>
          <a:xfrm>
            <a:off x="0" y="-55185"/>
            <a:ext cx="9137198" cy="1010733"/>
          </a:xfrm>
        </p:spPr>
        <p:txBody>
          <a:bodyPr/>
          <a:lstStyle/>
          <a:p>
            <a:pPr algn="ctr"/>
            <a:r>
              <a:rPr lang="en-GB" dirty="0"/>
              <a:t>The SIS18 + ESR experiment at GSI</a:t>
            </a:r>
          </a:p>
        </p:txBody>
      </p:sp>
      <p:sp>
        <p:nvSpPr>
          <p:cNvPr id="4" name="Footer Placeholder 3">
            <a:extLst>
              <a:ext uri="{FF2B5EF4-FFF2-40B4-BE49-F238E27FC236}">
                <a16:creationId xmlns:a16="http://schemas.microsoft.com/office/drawing/2014/main" id="{63583F7C-6E54-6344-BB88-6216FF3D0C88}"/>
              </a:ext>
            </a:extLst>
          </p:cNvPr>
          <p:cNvSpPr>
            <a:spLocks noGrp="1"/>
          </p:cNvSpPr>
          <p:nvPr>
            <p:ph type="ftr" sz="quarter" idx="3"/>
          </p:nvPr>
        </p:nvSpPr>
        <p:spPr/>
        <p:txBody>
          <a:bodyPr/>
          <a:lstStyle/>
          <a:p>
            <a:r>
              <a:rPr lang="fr-FR" sz="1100"/>
              <a:t>W. Korten - NS2022</a:t>
            </a:r>
            <a:endParaRPr lang="fr-FR" sz="1100" dirty="0"/>
          </a:p>
        </p:txBody>
      </p:sp>
      <p:sp>
        <p:nvSpPr>
          <p:cNvPr id="20" name="Text Box 17">
            <a:extLst>
              <a:ext uri="{FF2B5EF4-FFF2-40B4-BE49-F238E27FC236}">
                <a16:creationId xmlns:a16="http://schemas.microsoft.com/office/drawing/2014/main" id="{D1C024AF-A01A-B549-A0E5-7E0D740FB641}"/>
              </a:ext>
            </a:extLst>
          </p:cNvPr>
          <p:cNvSpPr txBox="1">
            <a:spLocks noChangeArrowheads="1"/>
          </p:cNvSpPr>
          <p:nvPr/>
        </p:nvSpPr>
        <p:spPr bwMode="auto">
          <a:xfrm>
            <a:off x="34925" y="983099"/>
            <a:ext cx="5285421" cy="230832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DE" sz="2400" b="1" i="0" u="none" strike="noStrike" kern="0" cap="none" spc="0" normalizeH="0" baseline="30000" noProof="0" dirty="0">
                <a:ln>
                  <a:noFill/>
                </a:ln>
                <a:solidFill>
                  <a:srgbClr val="FF0000"/>
                </a:solidFill>
                <a:effectLst/>
                <a:uLnTx/>
                <a:uFillTx/>
                <a:latin typeface="Times New Roman" panose="02020603050405020304" pitchFamily="18" charset="0"/>
              </a:rPr>
              <a:t>78</a:t>
            </a:r>
            <a:r>
              <a:rPr kumimoji="0" lang="en-GB" altLang="en-DE" sz="2400" b="1" i="0" u="none" strike="noStrike" kern="0" cap="none" spc="0" normalizeH="0" baseline="0" noProof="0" dirty="0">
                <a:ln>
                  <a:noFill/>
                </a:ln>
                <a:solidFill>
                  <a:srgbClr val="FF0000"/>
                </a:solidFill>
                <a:effectLst/>
                <a:uLnTx/>
                <a:uFillTx/>
                <a:latin typeface="Times New Roman" panose="02020603050405020304" pitchFamily="18" charset="0"/>
              </a:rPr>
              <a:t>Kr</a:t>
            </a: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 (~460 </a:t>
            </a:r>
            <a:r>
              <a:rPr kumimoji="0" lang="en-GB" altLang="en-DE" sz="2400" b="0" i="0" u="none" strike="noStrike" kern="0" cap="none" spc="0" normalizeH="0" baseline="0" noProof="0" dirty="0" err="1">
                <a:ln>
                  <a:noFill/>
                </a:ln>
                <a:solidFill>
                  <a:srgbClr val="003366"/>
                </a:solidFill>
                <a:effectLst/>
                <a:uLnTx/>
                <a:uFillTx/>
                <a:latin typeface="Times New Roman" panose="02020603050405020304" pitchFamily="18" charset="0"/>
              </a:rPr>
              <a:t>A.MeV</a:t>
            </a: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 ~10</a:t>
            </a:r>
            <a:r>
              <a:rPr lang="en-GB" altLang="en-DE" sz="2400" kern="0" baseline="30000" dirty="0">
                <a:solidFill>
                  <a:srgbClr val="003366"/>
                </a:solidFill>
                <a:latin typeface="Times New Roman" panose="02020603050405020304" pitchFamily="18" charset="0"/>
              </a:rPr>
              <a:t>9</a:t>
            </a: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/spill</a:t>
            </a: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 Fragmentation in a Be </a:t>
            </a:r>
            <a:r>
              <a:rPr lang="en-GB" altLang="en-DE" sz="2400" kern="0" dirty="0">
                <a:solidFill>
                  <a:srgbClr val="003366"/>
                </a:solidFill>
                <a:latin typeface="Times New Roman" panose="02020603050405020304" pitchFamily="18" charset="0"/>
              </a:rPr>
              <a:t>f</a:t>
            </a: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oil (~2 g/cm</a:t>
            </a:r>
            <a:r>
              <a:rPr kumimoji="0" lang="en-GB" altLang="en-DE" sz="2400" b="0" i="0" u="none" strike="noStrike" kern="0" cap="none" spc="0" normalizeH="0" baseline="30000" noProof="0" dirty="0">
                <a:ln>
                  <a:noFill/>
                </a:ln>
                <a:solidFill>
                  <a:srgbClr val="003366"/>
                </a:solidFill>
                <a:effectLst/>
                <a:uLnTx/>
                <a:uFillTx/>
                <a:latin typeface="Times New Roman" panose="02020603050405020304" pitchFamily="18" charset="0"/>
              </a:rPr>
              <a:t>2</a:t>
            </a:r>
            <a:r>
              <a:rPr kumimoji="0" lang="en-GB" altLang="en-DE" sz="2400" b="0" i="0" u="none" strike="noStrike" kern="0" cap="none" spc="0" normalizeH="0" baseline="0" noProof="0" dirty="0">
                <a:ln>
                  <a:noFill/>
                </a:ln>
                <a:solidFill>
                  <a:srgbClr val="003366"/>
                </a:solidFill>
                <a:effectLst/>
                <a:uLnTx/>
                <a:uFillTx/>
                <a:latin typeface="Times New Roman" panose="02020603050405020304" pitchFamily="18" charset="0"/>
              </a:rPr>
              <a:t>)</a:t>
            </a:r>
          </a:p>
          <a:p>
            <a:pPr lvl="0" defTabSz="914400" fontAlgn="base">
              <a:spcBef>
                <a:spcPct val="0"/>
              </a:spcBef>
              <a:spcAft>
                <a:spcPct val="0"/>
              </a:spcAft>
              <a:buClr>
                <a:srgbClr val="FF0000"/>
              </a:buClr>
              <a:buFont typeface="Wingdings" pitchFamily="2" charset="2"/>
              <a:buChar char="Ø"/>
              <a:defRPr/>
            </a:pPr>
            <a:r>
              <a:rPr lang="en-GB" altLang="en-DE" sz="2400" kern="0" dirty="0">
                <a:solidFill>
                  <a:srgbClr val="003366"/>
                </a:solidFill>
                <a:latin typeface="Times New Roman" panose="02020603050405020304" pitchFamily="18" charset="0"/>
              </a:rPr>
              <a:t> B</a:t>
            </a:r>
            <a:r>
              <a:rPr lang="en-GB" altLang="en-DE" sz="2400" kern="0" dirty="0">
                <a:solidFill>
                  <a:srgbClr val="003366"/>
                </a:solidFill>
                <a:latin typeface="Symbol" pitchFamily="2" charset="2"/>
              </a:rPr>
              <a:t>r</a:t>
            </a:r>
            <a:r>
              <a:rPr lang="en-GB" altLang="en-DE" sz="2400" kern="0" dirty="0">
                <a:solidFill>
                  <a:srgbClr val="003366"/>
                </a:solidFill>
                <a:latin typeface="Times New Roman" panose="02020603050405020304" pitchFamily="18" charset="0"/>
              </a:rPr>
              <a:t> </a:t>
            </a:r>
            <a:r>
              <a:rPr lang="en-GB" altLang="en-DE" sz="2400" kern="0" dirty="0">
                <a:solidFill>
                  <a:srgbClr val="003366"/>
                </a:solidFill>
                <a:latin typeface="Times New Roman" panose="02020603050405020304" pitchFamily="18" charset="0"/>
                <a:cs typeface="Times New Roman" panose="02020603050405020304" pitchFamily="18" charset="0"/>
              </a:rPr>
              <a:t>selection in the SIS-ESR beam line</a:t>
            </a:r>
            <a:endParaRPr kumimoji="0" lang="en-GB" altLang="en-DE"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342900" marR="0" lvl="0" indent="-342900" defTabSz="914400" eaLnBrk="1" fontAlgn="base" latinLnBrk="0" hangingPunct="1">
              <a:lnSpc>
                <a:spcPct val="100000"/>
              </a:lnSpc>
              <a:spcBef>
                <a:spcPct val="0"/>
              </a:spcBef>
              <a:spcAft>
                <a:spcPct val="0"/>
              </a:spcAft>
              <a:buClrTx/>
              <a:buSzPct val="80000"/>
              <a:buFont typeface="Wingdings" pitchFamily="2" charset="2"/>
              <a:buChar char="§"/>
              <a:tabLst/>
              <a:defRPr/>
            </a:pPr>
            <a:r>
              <a:rPr kumimoji="0" lang="en-GB" altLang="en-DE" sz="2400" i="0" u="none" strike="noStrike" kern="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high cross section for</a:t>
            </a:r>
            <a:r>
              <a:rPr kumimoji="0" lang="en-GB" altLang="en-DE"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altLang="en-DE" sz="2400" i="0" u="none" strike="noStrike" kern="0" cap="none" spc="0" normalizeH="0" baseline="30000" noProof="0" dirty="0">
                <a:ln>
                  <a:noFill/>
                </a:ln>
                <a:solidFill>
                  <a:srgbClr val="FF0000"/>
                </a:solidFill>
                <a:effectLst/>
                <a:uLnTx/>
                <a:uFillTx/>
                <a:latin typeface="Times New Roman" panose="02020603050405020304" pitchFamily="18" charset="0"/>
                <a:cs typeface="Times New Roman" panose="02020603050405020304" pitchFamily="18" charset="0"/>
              </a:rPr>
              <a:t>72</a:t>
            </a:r>
            <a:r>
              <a:rPr kumimoji="0" lang="en-GB" altLang="en-DE"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Ge </a:t>
            </a:r>
            <a:r>
              <a:rPr kumimoji="0" lang="en-GB" altLang="en-DE" sz="2400" i="0" u="none" strike="noStrike" kern="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(~10 mb)</a:t>
            </a:r>
          </a:p>
          <a:p>
            <a:pPr marL="0" marR="0" lvl="0" indent="0" defTabSz="914400" eaLnBrk="1" fontAlgn="base" latinLnBrk="0" hangingPunct="1">
              <a:lnSpc>
                <a:spcPct val="100000"/>
              </a:lnSpc>
              <a:spcBef>
                <a:spcPct val="0"/>
              </a:spcBef>
              <a:spcAft>
                <a:spcPct val="0"/>
              </a:spcAft>
              <a:buClrTx/>
              <a:buSzPct val="80000"/>
              <a:buFont typeface="Wingdings 2" pitchFamily="2" charset="2"/>
              <a:buNone/>
              <a:tabLst/>
              <a:defRPr/>
            </a:pPr>
            <a:r>
              <a:rPr lang="en-GB" altLang="en-DE" sz="2400" kern="0" dirty="0">
                <a:solidFill>
                  <a:srgbClr val="003366"/>
                </a:solidFill>
                <a:latin typeface="Times New Roman" panose="02020603050405020304" pitchFamily="18" charset="0"/>
                <a:cs typeface="Times New Roman" panose="02020603050405020304" pitchFamily="18" charset="0"/>
              </a:rPr>
              <a:t>    </a:t>
            </a:r>
            <a:r>
              <a:rPr kumimoji="0" lang="en-GB" altLang="en-DE" sz="2400" i="0" u="none" strike="noStrike" kern="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large acceptance &amp; transmission</a:t>
            </a:r>
            <a:endParaRPr kumimoji="0" lang="en-GB" altLang="en-DE"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342900" marR="0" lvl="0" indent="-342900" defTabSz="914400" eaLnBrk="1" fontAlgn="base" latinLnBrk="0" hangingPunct="1">
              <a:lnSpc>
                <a:spcPct val="100000"/>
              </a:lnSpc>
              <a:spcBef>
                <a:spcPct val="0"/>
              </a:spcBef>
              <a:spcAft>
                <a:spcPct val="0"/>
              </a:spcAft>
              <a:buClr>
                <a:srgbClr val="FF0000"/>
              </a:buClr>
              <a:buSzPct val="85000"/>
              <a:buFont typeface="Wingdings" pitchFamily="2" charset="2"/>
              <a:buChar char="§"/>
              <a:tabLst/>
              <a:defRPr/>
            </a:pPr>
            <a:r>
              <a:rPr kumimoji="0" lang="en-GB" altLang="en-DE" sz="2400" i="0" u="none" strike="noStrike" kern="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limited selectivity (B</a:t>
            </a:r>
            <a:r>
              <a:rPr kumimoji="0" lang="en-GB" altLang="en-DE" sz="2400" i="0" u="none" strike="noStrike" kern="0" cap="none" spc="0" normalizeH="0" baseline="0" noProof="0" dirty="0">
                <a:ln>
                  <a:noFill/>
                </a:ln>
                <a:solidFill>
                  <a:srgbClr val="003366"/>
                </a:solidFill>
                <a:effectLst/>
                <a:uLnTx/>
                <a:uFillTx/>
                <a:latin typeface="Symbol" pitchFamily="2" charset="2"/>
                <a:cs typeface="Times New Roman" panose="02020603050405020304" pitchFamily="18" charset="0"/>
              </a:rPr>
              <a:t>r</a:t>
            </a:r>
            <a:r>
              <a:rPr kumimoji="0" lang="en-GB" altLang="en-DE" sz="2400" i="0" u="none" strike="noStrike" kern="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 only)</a:t>
            </a:r>
          </a:p>
        </p:txBody>
      </p:sp>
      <p:pic>
        <p:nvPicPr>
          <p:cNvPr id="17" name="Grafik 1">
            <a:extLst>
              <a:ext uri="{FF2B5EF4-FFF2-40B4-BE49-F238E27FC236}">
                <a16:creationId xmlns:a16="http://schemas.microsoft.com/office/drawing/2014/main" id="{46F96FBD-1540-7945-B7B4-43A702648881}"/>
              </a:ext>
            </a:extLst>
          </p:cNvPr>
          <p:cNvPicPr>
            <a:picLocks/>
          </p:cNvPicPr>
          <p:nvPr/>
        </p:nvPicPr>
        <p:blipFill>
          <a:blip r:embed="rId3"/>
          <a:stretch>
            <a:fillRect/>
          </a:stretch>
        </p:blipFill>
        <p:spPr>
          <a:xfrm>
            <a:off x="8216698" y="326"/>
            <a:ext cx="924560" cy="924560"/>
          </a:xfrm>
          <a:prstGeom prst="rect">
            <a:avLst/>
          </a:prstGeom>
        </p:spPr>
      </p:pic>
      <p:sp>
        <p:nvSpPr>
          <p:cNvPr id="3" name="Slide Number Placeholder 2">
            <a:extLst>
              <a:ext uri="{FF2B5EF4-FFF2-40B4-BE49-F238E27FC236}">
                <a16:creationId xmlns:a16="http://schemas.microsoft.com/office/drawing/2014/main" id="{8B0471A3-4F82-BE4E-8967-D899E4085683}"/>
              </a:ext>
            </a:extLst>
          </p:cNvPr>
          <p:cNvSpPr>
            <a:spLocks noGrp="1"/>
          </p:cNvSpPr>
          <p:nvPr>
            <p:ph type="sldNum" sz="quarter" idx="4"/>
          </p:nvPr>
        </p:nvSpPr>
        <p:spPr/>
        <p:txBody>
          <a:bodyPr/>
          <a:lstStyle/>
          <a:p>
            <a:fld id="{AEFB9B6D-867A-40B8-ACB0-35CC9F272C9C}" type="slidenum">
              <a:rPr lang="fr-FR" sz="1100" smtClean="0"/>
              <a:pPr/>
              <a:t>13</a:t>
            </a:fld>
            <a:endParaRPr lang="fr-FR" sz="1100" dirty="0"/>
          </a:p>
        </p:txBody>
      </p:sp>
    </p:spTree>
    <p:extLst>
      <p:ext uri="{BB962C8B-B14F-4D97-AF65-F5344CB8AC3E}">
        <p14:creationId xmlns:p14="http://schemas.microsoft.com/office/powerpoint/2010/main" val="1261263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4CFD-077A-E741-81AB-917EEDA11661}"/>
              </a:ext>
            </a:extLst>
          </p:cNvPr>
          <p:cNvSpPr>
            <a:spLocks noGrp="1"/>
          </p:cNvSpPr>
          <p:nvPr>
            <p:ph type="title"/>
          </p:nvPr>
        </p:nvSpPr>
        <p:spPr>
          <a:xfrm>
            <a:off x="0" y="0"/>
            <a:ext cx="9067800" cy="862735"/>
          </a:xfrm>
        </p:spPr>
        <p:txBody>
          <a:bodyPr/>
          <a:lstStyle/>
          <a:p>
            <a:pPr algn="ctr"/>
            <a:r>
              <a:rPr lang="en-GB" dirty="0"/>
              <a:t>Mass measurements in a storage ring</a:t>
            </a:r>
          </a:p>
        </p:txBody>
      </p:sp>
      <p:sp>
        <p:nvSpPr>
          <p:cNvPr id="4" name="Footer Placeholder 3">
            <a:extLst>
              <a:ext uri="{FF2B5EF4-FFF2-40B4-BE49-F238E27FC236}">
                <a16:creationId xmlns:a16="http://schemas.microsoft.com/office/drawing/2014/main" id="{6087CD70-A326-B449-994A-81DA5E7ABE85}"/>
              </a:ext>
            </a:extLst>
          </p:cNvPr>
          <p:cNvSpPr>
            <a:spLocks noGrp="1"/>
          </p:cNvSpPr>
          <p:nvPr>
            <p:ph type="ftr" sz="quarter" idx="3"/>
          </p:nvPr>
        </p:nvSpPr>
        <p:spPr/>
        <p:txBody>
          <a:bodyPr/>
          <a:lstStyle/>
          <a:p>
            <a:r>
              <a:rPr lang="fr-FR" sz="1100"/>
              <a:t>W. Korten - NS2022</a:t>
            </a:r>
            <a:endParaRPr lang="fr-FR" sz="1100" dirty="0"/>
          </a:p>
        </p:txBody>
      </p:sp>
      <p:pic>
        <p:nvPicPr>
          <p:cNvPr id="6" name="Picture 3">
            <a:extLst>
              <a:ext uri="{FF2B5EF4-FFF2-40B4-BE49-F238E27FC236}">
                <a16:creationId xmlns:a16="http://schemas.microsoft.com/office/drawing/2014/main" id="{7AC2F0EF-22C4-D94C-AFDC-65588F0431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62735"/>
            <a:ext cx="8991600" cy="4575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851D04F9-0EDF-AB40-8C64-EF1E8136AC00}"/>
              </a:ext>
            </a:extLst>
          </p:cNvPr>
          <p:cNvSpPr>
            <a:spLocks noChangeArrowheads="1"/>
          </p:cNvSpPr>
          <p:nvPr/>
        </p:nvSpPr>
        <p:spPr bwMode="auto">
          <a:xfrm>
            <a:off x="2914995" y="4338050"/>
            <a:ext cx="35329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DE" sz="1600" dirty="0"/>
              <a:t>Measurement  </a:t>
            </a:r>
          </a:p>
          <a:p>
            <a:r>
              <a:rPr lang="en-GB" altLang="en-DE" sz="1600" dirty="0"/>
              <a:t>SMS: revolution frequency (~2 MHz) </a:t>
            </a:r>
          </a:p>
          <a:p>
            <a:r>
              <a:rPr lang="en-GB" altLang="en-DE" sz="1600" dirty="0"/>
              <a:t>IMS: revolution time (~500 ns)</a:t>
            </a:r>
            <a:endParaRPr lang="en-GB" altLang="en-DE" sz="1600" dirty="0">
              <a:solidFill>
                <a:schemeClr val="tx1"/>
              </a:solidFill>
            </a:endParaRPr>
          </a:p>
        </p:txBody>
      </p:sp>
      <p:sp>
        <p:nvSpPr>
          <p:cNvPr id="9" name="TextBox 8">
            <a:extLst>
              <a:ext uri="{FF2B5EF4-FFF2-40B4-BE49-F238E27FC236}">
                <a16:creationId xmlns:a16="http://schemas.microsoft.com/office/drawing/2014/main" id="{03EF8A66-8D74-C543-ABCA-E098DAA383B0}"/>
              </a:ext>
            </a:extLst>
          </p:cNvPr>
          <p:cNvSpPr txBox="1"/>
          <p:nvPr/>
        </p:nvSpPr>
        <p:spPr>
          <a:xfrm>
            <a:off x="13852" y="5514108"/>
            <a:ext cx="2390398" cy="923330"/>
          </a:xfrm>
          <a:prstGeom prst="rect">
            <a:avLst/>
          </a:prstGeom>
          <a:noFill/>
        </p:spPr>
        <p:txBody>
          <a:bodyPr wrap="none" rtlCol="0">
            <a:spAutoFit/>
          </a:bodyPr>
          <a:lstStyle/>
          <a:p>
            <a:r>
              <a:rPr lang="en-GB" dirty="0">
                <a:solidFill>
                  <a:srgbClr val="009900"/>
                </a:solidFill>
              </a:rPr>
              <a:t>Very high precision</a:t>
            </a:r>
          </a:p>
          <a:p>
            <a:r>
              <a:rPr lang="en-GB" dirty="0">
                <a:solidFill>
                  <a:srgbClr val="009900"/>
                </a:solidFill>
              </a:rPr>
              <a:t>Non destructive</a:t>
            </a:r>
          </a:p>
          <a:p>
            <a:r>
              <a:rPr lang="en-GB" dirty="0">
                <a:solidFill>
                  <a:srgbClr val="FF0000"/>
                </a:solidFill>
              </a:rPr>
              <a:t>Slow (many seconds)</a:t>
            </a:r>
          </a:p>
        </p:txBody>
      </p:sp>
      <p:sp>
        <p:nvSpPr>
          <p:cNvPr id="10" name="TextBox 9">
            <a:extLst>
              <a:ext uri="{FF2B5EF4-FFF2-40B4-BE49-F238E27FC236}">
                <a16:creationId xmlns:a16="http://schemas.microsoft.com/office/drawing/2014/main" id="{744125C2-88E7-5B46-9E57-EB0511F1F687}"/>
              </a:ext>
            </a:extLst>
          </p:cNvPr>
          <p:cNvSpPr txBox="1"/>
          <p:nvPr/>
        </p:nvSpPr>
        <p:spPr>
          <a:xfrm>
            <a:off x="6775870" y="5472543"/>
            <a:ext cx="2172390" cy="923330"/>
          </a:xfrm>
          <a:prstGeom prst="rect">
            <a:avLst/>
          </a:prstGeom>
          <a:noFill/>
        </p:spPr>
        <p:txBody>
          <a:bodyPr wrap="none" rtlCol="0">
            <a:spAutoFit/>
          </a:bodyPr>
          <a:lstStyle/>
          <a:p>
            <a:r>
              <a:rPr lang="en-GB" dirty="0">
                <a:solidFill>
                  <a:srgbClr val="009900"/>
                </a:solidFill>
              </a:rPr>
              <a:t>Very fast (few </a:t>
            </a:r>
            <a:r>
              <a:rPr lang="en-GB" dirty="0" err="1">
                <a:solidFill>
                  <a:srgbClr val="009900"/>
                </a:solidFill>
              </a:rPr>
              <a:t>ms</a:t>
            </a:r>
            <a:r>
              <a:rPr lang="en-GB" dirty="0">
                <a:solidFill>
                  <a:srgbClr val="009900"/>
                </a:solidFill>
              </a:rPr>
              <a:t>)</a:t>
            </a:r>
          </a:p>
          <a:p>
            <a:r>
              <a:rPr lang="en-GB" dirty="0"/>
              <a:t>Good precision</a:t>
            </a:r>
          </a:p>
          <a:p>
            <a:r>
              <a:rPr lang="en-GB" dirty="0">
                <a:solidFill>
                  <a:srgbClr val="FF0000"/>
                </a:solidFill>
              </a:rPr>
              <a:t>Destructive method</a:t>
            </a:r>
          </a:p>
        </p:txBody>
      </p:sp>
      <p:pic>
        <p:nvPicPr>
          <p:cNvPr id="12" name="Grafik 1">
            <a:extLst>
              <a:ext uri="{FF2B5EF4-FFF2-40B4-BE49-F238E27FC236}">
                <a16:creationId xmlns:a16="http://schemas.microsoft.com/office/drawing/2014/main" id="{E9943F04-7D7B-7D4D-BEFC-27D676F4632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8216698" y="326"/>
            <a:ext cx="924560" cy="924560"/>
          </a:xfrm>
          <a:prstGeom prst="rect">
            <a:avLst/>
          </a:prstGeom>
        </p:spPr>
      </p:pic>
      <p:sp>
        <p:nvSpPr>
          <p:cNvPr id="11" name="Text Box 16">
            <a:extLst>
              <a:ext uri="{FF2B5EF4-FFF2-40B4-BE49-F238E27FC236}">
                <a16:creationId xmlns:a16="http://schemas.microsoft.com/office/drawing/2014/main" id="{71A842F9-890B-7241-94DF-D046826F3284}"/>
              </a:ext>
            </a:extLst>
          </p:cNvPr>
          <p:cNvSpPr txBox="1">
            <a:spLocks noChangeArrowheads="1"/>
          </p:cNvSpPr>
          <p:nvPr/>
        </p:nvSpPr>
        <p:spPr bwMode="auto">
          <a:xfrm>
            <a:off x="2859276" y="5340729"/>
            <a:ext cx="34163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base" latinLnBrk="0" hangingPunct="0">
              <a:lnSpc>
                <a:spcPct val="100000"/>
              </a:lnSpc>
              <a:spcBef>
                <a:spcPct val="0"/>
              </a:spcBef>
              <a:spcAft>
                <a:spcPct val="0"/>
              </a:spcAft>
              <a:buClrTx/>
              <a:buSzTx/>
              <a:tabLst/>
              <a:defRPr/>
            </a:pPr>
            <a:r>
              <a:rPr kumimoji="0" lang="en-GB" altLang="en-DE" sz="1800" b="1" i="0" u="none" strike="noStrike" kern="0" cap="none" spc="0" normalizeH="0" baseline="0" noProof="0" dirty="0">
                <a:ln>
                  <a:noFill/>
                </a:ln>
                <a:solidFill>
                  <a:srgbClr val="009900"/>
                </a:solidFill>
                <a:effectLst/>
                <a:uLnTx/>
                <a:uFillTx/>
                <a:sym typeface="Wingdings" pitchFamily="2" charset="2"/>
              </a:rPr>
              <a:t>Combined Isochronous and </a:t>
            </a:r>
          </a:p>
          <a:p>
            <a:pPr marL="0" marR="0" lvl="0" indent="0" algn="ctr" defTabSz="914400" eaLnBrk="0" fontAlgn="base" latinLnBrk="0" hangingPunct="0">
              <a:lnSpc>
                <a:spcPct val="100000"/>
              </a:lnSpc>
              <a:spcBef>
                <a:spcPct val="0"/>
              </a:spcBef>
              <a:spcAft>
                <a:spcPct val="0"/>
              </a:spcAft>
              <a:buClrTx/>
              <a:buSzTx/>
              <a:tabLst/>
              <a:defRPr/>
            </a:pPr>
            <a:r>
              <a:rPr kumimoji="0" lang="en-GB" altLang="en-DE" sz="1800" b="1" i="0" u="none" strike="noStrike" kern="0" cap="none" spc="0" normalizeH="0" baseline="0" noProof="0" dirty="0">
                <a:ln>
                  <a:noFill/>
                </a:ln>
                <a:solidFill>
                  <a:srgbClr val="009900"/>
                </a:solidFill>
                <a:effectLst/>
                <a:uLnTx/>
                <a:uFillTx/>
                <a:sym typeface="Wingdings" pitchFamily="2" charset="2"/>
              </a:rPr>
              <a:t>Schottky Mass Spectrometry </a:t>
            </a:r>
          </a:p>
          <a:p>
            <a:pPr marL="0" marR="0" lvl="0" indent="0" algn="ctr" defTabSz="914400" eaLnBrk="0" fontAlgn="base" latinLnBrk="0" hangingPunct="0">
              <a:lnSpc>
                <a:spcPct val="100000"/>
              </a:lnSpc>
              <a:spcBef>
                <a:spcPct val="0"/>
              </a:spcBef>
              <a:spcAft>
                <a:spcPct val="0"/>
              </a:spcAft>
              <a:buClrTx/>
              <a:buSzTx/>
              <a:tabLst/>
              <a:defRPr/>
            </a:pPr>
            <a:r>
              <a:rPr kumimoji="0" lang="en-GB" altLang="en-DE" sz="1800" b="1" i="0" u="none" strike="noStrike" kern="0" cap="none" spc="0" normalizeH="0" baseline="0" noProof="0" dirty="0">
                <a:ln>
                  <a:noFill/>
                </a:ln>
                <a:solidFill>
                  <a:srgbClr val="009900"/>
                </a:solidFill>
                <a:effectLst/>
                <a:uLnTx/>
                <a:uFillTx/>
                <a:sym typeface="Wingdings" pitchFamily="2" charset="2"/>
              </a:rPr>
              <a:t>(ISMS) </a:t>
            </a:r>
          </a:p>
        </p:txBody>
      </p:sp>
      <p:sp>
        <p:nvSpPr>
          <p:cNvPr id="3" name="Slide Number Placeholder 2">
            <a:extLst>
              <a:ext uri="{FF2B5EF4-FFF2-40B4-BE49-F238E27FC236}">
                <a16:creationId xmlns:a16="http://schemas.microsoft.com/office/drawing/2014/main" id="{8C499652-9B34-B84C-8D7A-E31F135C2EA0}"/>
              </a:ext>
            </a:extLst>
          </p:cNvPr>
          <p:cNvSpPr>
            <a:spLocks noGrp="1"/>
          </p:cNvSpPr>
          <p:nvPr>
            <p:ph type="sldNum" sz="quarter" idx="4"/>
          </p:nvPr>
        </p:nvSpPr>
        <p:spPr/>
        <p:txBody>
          <a:bodyPr/>
          <a:lstStyle/>
          <a:p>
            <a:fld id="{AEFB9B6D-867A-40B8-ACB0-35CC9F272C9C}" type="slidenum">
              <a:rPr lang="fr-FR" sz="1100" smtClean="0"/>
              <a:pPr/>
              <a:t>14</a:t>
            </a:fld>
            <a:endParaRPr lang="fr-FR" sz="1100" dirty="0"/>
          </a:p>
        </p:txBody>
      </p:sp>
    </p:spTree>
    <p:extLst>
      <p:ext uri="{BB962C8B-B14F-4D97-AF65-F5344CB8AC3E}">
        <p14:creationId xmlns:p14="http://schemas.microsoft.com/office/powerpoint/2010/main" val="11834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008E-49DE-164D-9FE6-EDC1D84A5590}"/>
              </a:ext>
            </a:extLst>
          </p:cNvPr>
          <p:cNvSpPr>
            <a:spLocks noGrp="1"/>
          </p:cNvSpPr>
          <p:nvPr>
            <p:ph type="title"/>
          </p:nvPr>
        </p:nvSpPr>
        <p:spPr>
          <a:xfrm>
            <a:off x="0" y="0"/>
            <a:ext cx="9144000" cy="955548"/>
          </a:xfrm>
        </p:spPr>
        <p:txBody>
          <a:bodyPr/>
          <a:lstStyle/>
          <a:p>
            <a:pPr algn="ctr"/>
            <a:r>
              <a:rPr lang="en-US" sz="2000" dirty="0"/>
              <a:t>First time combined Isochronous and Schottky </a:t>
            </a:r>
            <a:br>
              <a:rPr lang="en-US" sz="2000" dirty="0"/>
            </a:br>
            <a:r>
              <a:rPr lang="en-US" sz="2000" dirty="0"/>
              <a:t>Mass Spectroscopy (ISMS) at the ESR</a:t>
            </a:r>
            <a:endParaRPr lang="en-GB" dirty="0"/>
          </a:p>
        </p:txBody>
      </p:sp>
      <p:sp>
        <p:nvSpPr>
          <p:cNvPr id="4" name="Footer Placeholder 3">
            <a:extLst>
              <a:ext uri="{FF2B5EF4-FFF2-40B4-BE49-F238E27FC236}">
                <a16:creationId xmlns:a16="http://schemas.microsoft.com/office/drawing/2014/main" id="{0AE4966D-6440-1A40-8B92-AD0A54187874}"/>
              </a:ext>
            </a:extLst>
          </p:cNvPr>
          <p:cNvSpPr>
            <a:spLocks noGrp="1"/>
          </p:cNvSpPr>
          <p:nvPr>
            <p:ph type="ftr" sz="quarter" idx="3"/>
          </p:nvPr>
        </p:nvSpPr>
        <p:spPr/>
        <p:txBody>
          <a:bodyPr/>
          <a:lstStyle/>
          <a:p>
            <a:r>
              <a:rPr lang="fr-FR" sz="1100"/>
              <a:t>W. Korten - NS2022</a:t>
            </a:r>
            <a:endParaRPr lang="fr-FR" sz="1100" dirty="0"/>
          </a:p>
        </p:txBody>
      </p:sp>
      <p:pic>
        <p:nvPicPr>
          <p:cNvPr id="5" name="Picture 4">
            <a:extLst>
              <a:ext uri="{FF2B5EF4-FFF2-40B4-BE49-F238E27FC236}">
                <a16:creationId xmlns:a16="http://schemas.microsoft.com/office/drawing/2014/main" id="{7F2C4E71-0854-144F-86BB-6273D818D0F6}"/>
              </a:ext>
            </a:extLst>
          </p:cNvPr>
          <p:cNvPicPr>
            <a:picLocks noChangeAspect="1"/>
          </p:cNvPicPr>
          <p:nvPr/>
        </p:nvPicPr>
        <p:blipFill>
          <a:blip r:embed="rId2"/>
          <a:stretch>
            <a:fillRect/>
          </a:stretch>
        </p:blipFill>
        <p:spPr>
          <a:xfrm>
            <a:off x="184697" y="1502998"/>
            <a:ext cx="4012931" cy="4723185"/>
          </a:xfrm>
          <a:prstGeom prst="rect">
            <a:avLst/>
          </a:prstGeom>
        </p:spPr>
      </p:pic>
      <p:pic>
        <p:nvPicPr>
          <p:cNvPr id="9" name="Grafik 1">
            <a:extLst>
              <a:ext uri="{FF2B5EF4-FFF2-40B4-BE49-F238E27FC236}">
                <a16:creationId xmlns:a16="http://schemas.microsoft.com/office/drawing/2014/main" id="{7F0EF690-FF5C-0649-840D-E1B0DBA803B6}"/>
              </a:ext>
            </a:extLst>
          </p:cNvPr>
          <p:cNvPicPr>
            <a:picLocks/>
          </p:cNvPicPr>
          <p:nvPr/>
        </p:nvPicPr>
        <p:blipFill>
          <a:blip r:embed="rId3"/>
          <a:stretch>
            <a:fillRect/>
          </a:stretch>
        </p:blipFill>
        <p:spPr>
          <a:xfrm>
            <a:off x="8216698" y="326"/>
            <a:ext cx="924560" cy="924560"/>
          </a:xfrm>
          <a:prstGeom prst="rect">
            <a:avLst/>
          </a:prstGeom>
        </p:spPr>
      </p:pic>
      <p:sp>
        <p:nvSpPr>
          <p:cNvPr id="11" name="Oval 10">
            <a:extLst>
              <a:ext uri="{FF2B5EF4-FFF2-40B4-BE49-F238E27FC236}">
                <a16:creationId xmlns:a16="http://schemas.microsoft.com/office/drawing/2014/main" id="{8CAC0DA9-8423-A446-9AB2-A975E8FBC0A4}"/>
              </a:ext>
            </a:extLst>
          </p:cNvPr>
          <p:cNvSpPr/>
          <p:nvPr/>
        </p:nvSpPr>
        <p:spPr>
          <a:xfrm rot="1500000">
            <a:off x="2147733" y="1758878"/>
            <a:ext cx="1119673" cy="1378394"/>
          </a:xfrm>
          <a:prstGeom prst="ellipse">
            <a:avLst/>
          </a:prstGeom>
          <a:solidFill>
            <a:schemeClr val="tx2">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5">
            <a:extLst>
              <a:ext uri="{FF2B5EF4-FFF2-40B4-BE49-F238E27FC236}">
                <a16:creationId xmlns:a16="http://schemas.microsoft.com/office/drawing/2014/main" id="{AA1C29B5-9CC0-2444-9BB1-798AFAA523EF}"/>
              </a:ext>
            </a:extLst>
          </p:cNvPr>
          <p:cNvSpPr txBox="1">
            <a:spLocks noChangeArrowheads="1"/>
          </p:cNvSpPr>
          <p:nvPr/>
        </p:nvSpPr>
        <p:spPr bwMode="auto">
          <a:xfrm>
            <a:off x="5632141" y="5896015"/>
            <a:ext cx="3033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altLang="de-DE" sz="1400" dirty="0"/>
              <a:t>M. S. </a:t>
            </a:r>
            <a:r>
              <a:rPr lang="de-DE" altLang="de-DE" sz="1400" dirty="0" err="1"/>
              <a:t>Sanjari</a:t>
            </a:r>
            <a:r>
              <a:rPr lang="de-DE" altLang="de-DE" sz="1400" dirty="0"/>
              <a:t> et al., </a:t>
            </a:r>
          </a:p>
          <a:p>
            <a:r>
              <a:rPr lang="fr-FR" sz="1400" dirty="0" err="1"/>
              <a:t>Rev</a:t>
            </a:r>
            <a:r>
              <a:rPr lang="fr-FR" sz="1400" dirty="0"/>
              <a:t>. </a:t>
            </a:r>
            <a:r>
              <a:rPr lang="fr-FR" sz="1400" dirty="0" err="1"/>
              <a:t>Sci</a:t>
            </a:r>
            <a:r>
              <a:rPr lang="fr-FR" sz="1400" dirty="0"/>
              <a:t>. </a:t>
            </a:r>
            <a:r>
              <a:rPr lang="fr-FR" sz="1400" dirty="0" err="1"/>
              <a:t>Instr</a:t>
            </a:r>
            <a:r>
              <a:rPr lang="fr-FR" sz="1400" dirty="0"/>
              <a:t>. 91, 083303</a:t>
            </a:r>
            <a:r>
              <a:rPr lang="en-DE" sz="1400" dirty="0"/>
              <a:t> </a:t>
            </a:r>
            <a:r>
              <a:rPr lang="de-DE" altLang="de-DE" sz="1400" dirty="0"/>
              <a:t>(2020) </a:t>
            </a:r>
          </a:p>
        </p:txBody>
      </p:sp>
      <p:pic>
        <p:nvPicPr>
          <p:cNvPr id="13" name="Picture 28">
            <a:extLst>
              <a:ext uri="{FF2B5EF4-FFF2-40B4-BE49-F238E27FC236}">
                <a16:creationId xmlns:a16="http://schemas.microsoft.com/office/drawing/2014/main" id="{6BBD039F-CC80-204A-AB0F-3C8176886D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1411" y="1506199"/>
            <a:ext cx="3203919" cy="426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7010A75-0630-114B-ADAF-00B9E9194A2C}"/>
              </a:ext>
            </a:extLst>
          </p:cNvPr>
          <p:cNvSpPr txBox="1"/>
          <p:nvPr/>
        </p:nvSpPr>
        <p:spPr>
          <a:xfrm>
            <a:off x="5364427" y="1083152"/>
            <a:ext cx="3300904" cy="369332"/>
          </a:xfrm>
          <a:prstGeom prst="rect">
            <a:avLst/>
          </a:prstGeom>
          <a:noFill/>
        </p:spPr>
        <p:txBody>
          <a:bodyPr wrap="none" rtlCol="0">
            <a:spAutoFit/>
          </a:bodyPr>
          <a:lstStyle/>
          <a:p>
            <a:r>
              <a:rPr lang="en-GB" dirty="0"/>
              <a:t>New 400 MHz Schottky cavity </a:t>
            </a:r>
          </a:p>
        </p:txBody>
      </p:sp>
      <p:sp>
        <p:nvSpPr>
          <p:cNvPr id="15" name="TextBox 14">
            <a:extLst>
              <a:ext uri="{FF2B5EF4-FFF2-40B4-BE49-F238E27FC236}">
                <a16:creationId xmlns:a16="http://schemas.microsoft.com/office/drawing/2014/main" id="{D3259D3E-DF2B-1A4E-8617-29B93450DC0C}"/>
              </a:ext>
            </a:extLst>
          </p:cNvPr>
          <p:cNvSpPr txBox="1"/>
          <p:nvPr/>
        </p:nvSpPr>
        <p:spPr>
          <a:xfrm>
            <a:off x="27706" y="1083152"/>
            <a:ext cx="4308764" cy="646331"/>
          </a:xfrm>
          <a:prstGeom prst="rect">
            <a:avLst/>
          </a:prstGeom>
          <a:solidFill>
            <a:schemeClr val="bg1"/>
          </a:solidFill>
        </p:spPr>
        <p:txBody>
          <a:bodyPr wrap="square" rtlCol="0">
            <a:spAutoFit/>
          </a:bodyPr>
          <a:lstStyle/>
          <a:p>
            <a:pPr algn="ctr"/>
            <a:r>
              <a:rPr lang="en-US" dirty="0"/>
              <a:t>Combined Isochronous and Schottky </a:t>
            </a:r>
          </a:p>
          <a:p>
            <a:pPr algn="ctr"/>
            <a:r>
              <a:rPr lang="en-US" dirty="0"/>
              <a:t>Mass Spectroscopy (ISMS)</a:t>
            </a:r>
            <a:endParaRPr lang="en-GB" dirty="0"/>
          </a:p>
        </p:txBody>
      </p:sp>
      <p:sp>
        <p:nvSpPr>
          <p:cNvPr id="3" name="Slide Number Placeholder 2">
            <a:extLst>
              <a:ext uri="{FF2B5EF4-FFF2-40B4-BE49-F238E27FC236}">
                <a16:creationId xmlns:a16="http://schemas.microsoft.com/office/drawing/2014/main" id="{A3944411-DFE9-1B47-9049-E0358180F1A1}"/>
              </a:ext>
            </a:extLst>
          </p:cNvPr>
          <p:cNvSpPr>
            <a:spLocks noGrp="1"/>
          </p:cNvSpPr>
          <p:nvPr>
            <p:ph type="sldNum" sz="quarter" idx="4"/>
          </p:nvPr>
        </p:nvSpPr>
        <p:spPr/>
        <p:txBody>
          <a:bodyPr/>
          <a:lstStyle/>
          <a:p>
            <a:fld id="{AEFB9B6D-867A-40B8-ACB0-35CC9F272C9C}" type="slidenum">
              <a:rPr lang="fr-FR" sz="1100" smtClean="0"/>
              <a:pPr/>
              <a:t>15</a:t>
            </a:fld>
            <a:endParaRPr lang="fr-FR" sz="1100" dirty="0"/>
          </a:p>
        </p:txBody>
      </p:sp>
    </p:spTree>
    <p:extLst>
      <p:ext uri="{BB962C8B-B14F-4D97-AF65-F5344CB8AC3E}">
        <p14:creationId xmlns:p14="http://schemas.microsoft.com/office/powerpoint/2010/main" val="392862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B30C-A008-9B4D-969A-16FF9BF1993A}"/>
              </a:ext>
            </a:extLst>
          </p:cNvPr>
          <p:cNvSpPr>
            <a:spLocks noGrp="1"/>
          </p:cNvSpPr>
          <p:nvPr>
            <p:ph type="title"/>
          </p:nvPr>
        </p:nvSpPr>
        <p:spPr>
          <a:xfrm>
            <a:off x="-13764" y="-3504"/>
            <a:ext cx="9157764" cy="959052"/>
          </a:xfrm>
        </p:spPr>
        <p:txBody>
          <a:bodyPr/>
          <a:lstStyle/>
          <a:p>
            <a:pPr algn="ctr"/>
            <a:r>
              <a:rPr lang="en-GB" dirty="0"/>
              <a:t>Identification of isotopes through Schottky spectra</a:t>
            </a:r>
          </a:p>
        </p:txBody>
      </p:sp>
      <p:sp>
        <p:nvSpPr>
          <p:cNvPr id="4" name="Footer Placeholder 3">
            <a:extLst>
              <a:ext uri="{FF2B5EF4-FFF2-40B4-BE49-F238E27FC236}">
                <a16:creationId xmlns:a16="http://schemas.microsoft.com/office/drawing/2014/main" id="{E8809E15-DDF6-1147-841D-7DBC462762D1}"/>
              </a:ext>
            </a:extLst>
          </p:cNvPr>
          <p:cNvSpPr>
            <a:spLocks noGrp="1"/>
          </p:cNvSpPr>
          <p:nvPr>
            <p:ph type="ftr" sz="quarter" idx="3"/>
          </p:nvPr>
        </p:nvSpPr>
        <p:spPr/>
        <p:txBody>
          <a:bodyPr/>
          <a:lstStyle/>
          <a:p>
            <a:r>
              <a:rPr lang="fr-FR" sz="1100"/>
              <a:t>W. Korten - NS2022</a:t>
            </a:r>
            <a:endParaRPr lang="fr-FR" sz="1100" dirty="0"/>
          </a:p>
        </p:txBody>
      </p:sp>
      <p:pic>
        <p:nvPicPr>
          <p:cNvPr id="11" name="Picture 10">
            <a:extLst>
              <a:ext uri="{FF2B5EF4-FFF2-40B4-BE49-F238E27FC236}">
                <a16:creationId xmlns:a16="http://schemas.microsoft.com/office/drawing/2014/main" id="{C6ED17F8-7587-A64E-AF9D-F2B7E706BC62}"/>
              </a:ext>
            </a:extLst>
          </p:cNvPr>
          <p:cNvPicPr>
            <a:picLocks noChangeAspect="1"/>
          </p:cNvPicPr>
          <p:nvPr/>
        </p:nvPicPr>
        <p:blipFill>
          <a:blip r:embed="rId2"/>
          <a:stretch>
            <a:fillRect/>
          </a:stretch>
        </p:blipFill>
        <p:spPr>
          <a:xfrm>
            <a:off x="88900" y="1187450"/>
            <a:ext cx="4394200" cy="2730500"/>
          </a:xfrm>
          <a:prstGeom prst="rect">
            <a:avLst/>
          </a:prstGeom>
        </p:spPr>
      </p:pic>
      <p:pic>
        <p:nvPicPr>
          <p:cNvPr id="15" name="Picture 14">
            <a:extLst>
              <a:ext uri="{FF2B5EF4-FFF2-40B4-BE49-F238E27FC236}">
                <a16:creationId xmlns:a16="http://schemas.microsoft.com/office/drawing/2014/main" id="{BD290FB7-6CE1-334B-887A-C6DBF235A8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20" t="10508" b="6248"/>
          <a:stretch/>
        </p:blipFill>
        <p:spPr>
          <a:xfrm rot="5400000">
            <a:off x="5441949" y="1734233"/>
            <a:ext cx="2730501" cy="4495801"/>
          </a:xfrm>
          <a:prstGeom prst="rect">
            <a:avLst/>
          </a:prstGeom>
        </p:spPr>
      </p:pic>
      <p:pic>
        <p:nvPicPr>
          <p:cNvPr id="16" name="Grafik 1">
            <a:extLst>
              <a:ext uri="{FF2B5EF4-FFF2-40B4-BE49-F238E27FC236}">
                <a16:creationId xmlns:a16="http://schemas.microsoft.com/office/drawing/2014/main" id="{05F2747C-9723-614B-917F-B4D6AFB7A7C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8216698" y="326"/>
            <a:ext cx="924560" cy="924560"/>
          </a:xfrm>
          <a:prstGeom prst="rect">
            <a:avLst/>
          </a:prstGeom>
        </p:spPr>
      </p:pic>
      <p:sp>
        <p:nvSpPr>
          <p:cNvPr id="17" name="TextBox 16">
            <a:extLst>
              <a:ext uri="{FF2B5EF4-FFF2-40B4-BE49-F238E27FC236}">
                <a16:creationId xmlns:a16="http://schemas.microsoft.com/office/drawing/2014/main" id="{842FD779-F290-CF41-AE10-928C9BBD5331}"/>
              </a:ext>
            </a:extLst>
          </p:cNvPr>
          <p:cNvSpPr txBox="1"/>
          <p:nvPr/>
        </p:nvSpPr>
        <p:spPr>
          <a:xfrm>
            <a:off x="4483250" y="1236419"/>
            <a:ext cx="4672536" cy="1200329"/>
          </a:xfrm>
          <a:prstGeom prst="rect">
            <a:avLst/>
          </a:prstGeom>
          <a:noFill/>
        </p:spPr>
        <p:txBody>
          <a:bodyPr wrap="square" rtlCol="0">
            <a:spAutoFit/>
          </a:bodyPr>
          <a:lstStyle/>
          <a:p>
            <a:pPr marL="285750" indent="-285750">
              <a:buFont typeface="Wingdings" pitchFamily="2" charset="2"/>
              <a:buChar char="Ø"/>
            </a:pPr>
            <a:r>
              <a:rPr lang="en-GB" dirty="0"/>
              <a:t>All stored nuclei can be identified via A/q</a:t>
            </a:r>
          </a:p>
          <a:p>
            <a:pPr marL="285750" indent="-285750">
              <a:buFont typeface="Wingdings" pitchFamily="2" charset="2"/>
              <a:buChar char="Ø"/>
            </a:pPr>
            <a:r>
              <a:rPr lang="en-GB" dirty="0"/>
              <a:t>Colour code indicates different harmonics of the original revolution frequency</a:t>
            </a:r>
          </a:p>
          <a:p>
            <a:r>
              <a:rPr lang="en-GB" dirty="0"/>
              <a:t>	</a:t>
            </a:r>
          </a:p>
        </p:txBody>
      </p:sp>
      <p:grpSp>
        <p:nvGrpSpPr>
          <p:cNvPr id="20" name="Group 19">
            <a:extLst>
              <a:ext uri="{FF2B5EF4-FFF2-40B4-BE49-F238E27FC236}">
                <a16:creationId xmlns:a16="http://schemas.microsoft.com/office/drawing/2014/main" id="{9BADD8E6-F1A9-4B46-8919-5CF354127783}"/>
              </a:ext>
            </a:extLst>
          </p:cNvPr>
          <p:cNvGrpSpPr/>
          <p:nvPr/>
        </p:nvGrpSpPr>
        <p:grpSpPr>
          <a:xfrm>
            <a:off x="0" y="3616833"/>
            <a:ext cx="4495800" cy="3031617"/>
            <a:chOff x="0" y="3616833"/>
            <a:chExt cx="4495800" cy="3031617"/>
          </a:xfrm>
        </p:grpSpPr>
        <p:pic>
          <p:nvPicPr>
            <p:cNvPr id="13" name="Picture 12">
              <a:extLst>
                <a:ext uri="{FF2B5EF4-FFF2-40B4-BE49-F238E27FC236}">
                  <a16:creationId xmlns:a16="http://schemas.microsoft.com/office/drawing/2014/main" id="{A3126171-2559-214E-BFE4-2B5C86633361}"/>
                </a:ext>
              </a:extLst>
            </p:cNvPr>
            <p:cNvPicPr>
              <a:picLocks noChangeAspect="1"/>
            </p:cNvPicPr>
            <p:nvPr/>
          </p:nvPicPr>
          <p:blipFill>
            <a:blip r:embed="rId5"/>
            <a:stretch>
              <a:fillRect/>
            </a:stretch>
          </p:blipFill>
          <p:spPr>
            <a:xfrm>
              <a:off x="0" y="3917950"/>
              <a:ext cx="4495800" cy="2730500"/>
            </a:xfrm>
            <a:prstGeom prst="rect">
              <a:avLst/>
            </a:prstGeom>
          </p:spPr>
        </p:pic>
        <p:cxnSp>
          <p:nvCxnSpPr>
            <p:cNvPr id="6" name="Straight Connector 5">
              <a:extLst>
                <a:ext uri="{FF2B5EF4-FFF2-40B4-BE49-F238E27FC236}">
                  <a16:creationId xmlns:a16="http://schemas.microsoft.com/office/drawing/2014/main" id="{4926708E-5E94-7A47-B889-BB91D9FE89A7}"/>
                </a:ext>
              </a:extLst>
            </p:cNvPr>
            <p:cNvCxnSpPr>
              <a:cxnSpLocks/>
            </p:cNvCxnSpPr>
            <p:nvPr/>
          </p:nvCxnSpPr>
          <p:spPr>
            <a:xfrm flipH="1">
              <a:off x="235131" y="3616833"/>
              <a:ext cx="1654629" cy="365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12107A-C447-654D-B188-13DC0D53F6D1}"/>
                </a:ext>
              </a:extLst>
            </p:cNvPr>
            <p:cNvCxnSpPr>
              <a:cxnSpLocks/>
            </p:cNvCxnSpPr>
            <p:nvPr/>
          </p:nvCxnSpPr>
          <p:spPr>
            <a:xfrm>
              <a:off x="2563766" y="3616833"/>
              <a:ext cx="1837924" cy="3653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DA1EB3FE-3F17-A64F-A4B4-E0D356CEC4AB}"/>
              </a:ext>
            </a:extLst>
          </p:cNvPr>
          <p:cNvSpPr>
            <a:spLocks noGrp="1"/>
          </p:cNvSpPr>
          <p:nvPr>
            <p:ph type="sldNum" sz="quarter" idx="4"/>
          </p:nvPr>
        </p:nvSpPr>
        <p:spPr/>
        <p:txBody>
          <a:bodyPr/>
          <a:lstStyle/>
          <a:p>
            <a:fld id="{AEFB9B6D-867A-40B8-ACB0-35CC9F272C9C}" type="slidenum">
              <a:rPr lang="fr-FR" sz="1100" smtClean="0"/>
              <a:pPr/>
              <a:t>16</a:t>
            </a:fld>
            <a:endParaRPr lang="fr-FR" sz="1100" dirty="0"/>
          </a:p>
        </p:txBody>
      </p:sp>
    </p:spTree>
    <p:extLst>
      <p:ext uri="{BB962C8B-B14F-4D97-AF65-F5344CB8AC3E}">
        <p14:creationId xmlns:p14="http://schemas.microsoft.com/office/powerpoint/2010/main" val="31922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63E128-5350-1B48-A498-46F2E5F22A7B}"/>
              </a:ext>
            </a:extLst>
          </p:cNvPr>
          <p:cNvPicPr>
            <a:picLocks noChangeAspect="1"/>
          </p:cNvPicPr>
          <p:nvPr/>
        </p:nvPicPr>
        <p:blipFill>
          <a:blip r:embed="rId2"/>
          <a:stretch>
            <a:fillRect/>
          </a:stretch>
        </p:blipFill>
        <p:spPr>
          <a:xfrm>
            <a:off x="4214031" y="1856773"/>
            <a:ext cx="3895725" cy="2657475"/>
          </a:xfrm>
          <a:prstGeom prst="rect">
            <a:avLst/>
          </a:prstGeom>
        </p:spPr>
      </p:pic>
      <p:sp>
        <p:nvSpPr>
          <p:cNvPr id="2" name="Title 1">
            <a:extLst>
              <a:ext uri="{FF2B5EF4-FFF2-40B4-BE49-F238E27FC236}">
                <a16:creationId xmlns:a16="http://schemas.microsoft.com/office/drawing/2014/main" id="{DE10EE16-8273-CA49-BBA9-B469B0BBBA63}"/>
              </a:ext>
            </a:extLst>
          </p:cNvPr>
          <p:cNvSpPr>
            <a:spLocks noGrp="1"/>
          </p:cNvSpPr>
          <p:nvPr>
            <p:ph type="title"/>
          </p:nvPr>
        </p:nvSpPr>
        <p:spPr>
          <a:xfrm>
            <a:off x="0" y="0"/>
            <a:ext cx="9144000" cy="955548"/>
          </a:xfrm>
        </p:spPr>
        <p:txBody>
          <a:bodyPr/>
          <a:lstStyle/>
          <a:p>
            <a:pPr algn="ctr"/>
            <a:r>
              <a:rPr lang="en-GB" dirty="0"/>
              <a:t>Challenges of IMS at the ESR</a:t>
            </a:r>
          </a:p>
        </p:txBody>
      </p:sp>
      <p:sp>
        <p:nvSpPr>
          <p:cNvPr id="4" name="Footer Placeholder 3">
            <a:extLst>
              <a:ext uri="{FF2B5EF4-FFF2-40B4-BE49-F238E27FC236}">
                <a16:creationId xmlns:a16="http://schemas.microsoft.com/office/drawing/2014/main" id="{AD42694D-4F11-064D-878B-67A549EE89AC}"/>
              </a:ext>
            </a:extLst>
          </p:cNvPr>
          <p:cNvSpPr>
            <a:spLocks noGrp="1"/>
          </p:cNvSpPr>
          <p:nvPr>
            <p:ph type="ftr" sz="quarter" idx="3"/>
          </p:nvPr>
        </p:nvSpPr>
        <p:spPr/>
        <p:txBody>
          <a:bodyPr/>
          <a:lstStyle/>
          <a:p>
            <a:r>
              <a:rPr lang="fr-FR" sz="1100"/>
              <a:t>W. Korten - NS2022</a:t>
            </a:r>
            <a:endParaRPr lang="fr-FR" sz="1100" dirty="0"/>
          </a:p>
        </p:txBody>
      </p:sp>
      <p:pic>
        <p:nvPicPr>
          <p:cNvPr id="6" name="Picture 5">
            <a:extLst>
              <a:ext uri="{FF2B5EF4-FFF2-40B4-BE49-F238E27FC236}">
                <a16:creationId xmlns:a16="http://schemas.microsoft.com/office/drawing/2014/main" id="{3C932A48-7214-9D4E-A9F9-89A3E90C51BD}"/>
              </a:ext>
            </a:extLst>
          </p:cNvPr>
          <p:cNvPicPr>
            <a:picLocks noChangeAspect="1"/>
          </p:cNvPicPr>
          <p:nvPr/>
        </p:nvPicPr>
        <p:blipFill>
          <a:blip r:embed="rId3"/>
          <a:stretch>
            <a:fillRect/>
          </a:stretch>
        </p:blipFill>
        <p:spPr>
          <a:xfrm>
            <a:off x="282102" y="1333161"/>
            <a:ext cx="3212763" cy="3761283"/>
          </a:xfrm>
          <a:prstGeom prst="rect">
            <a:avLst/>
          </a:prstGeom>
        </p:spPr>
      </p:pic>
      <p:pic>
        <p:nvPicPr>
          <p:cNvPr id="7" name="Picture 6">
            <a:extLst>
              <a:ext uri="{FF2B5EF4-FFF2-40B4-BE49-F238E27FC236}">
                <a16:creationId xmlns:a16="http://schemas.microsoft.com/office/drawing/2014/main" id="{AB8F3777-36B9-A740-9E72-68A517C1A08B}"/>
              </a:ext>
            </a:extLst>
          </p:cNvPr>
          <p:cNvPicPr>
            <a:picLocks noChangeAspect="1"/>
          </p:cNvPicPr>
          <p:nvPr/>
        </p:nvPicPr>
        <p:blipFill>
          <a:blip r:embed="rId4"/>
          <a:stretch>
            <a:fillRect/>
          </a:stretch>
        </p:blipFill>
        <p:spPr>
          <a:xfrm>
            <a:off x="282102" y="5415473"/>
            <a:ext cx="3657600" cy="676275"/>
          </a:xfrm>
          <a:prstGeom prst="rect">
            <a:avLst/>
          </a:prstGeom>
        </p:spPr>
      </p:pic>
      <p:sp>
        <p:nvSpPr>
          <p:cNvPr id="8" name="TextBox 7">
            <a:extLst>
              <a:ext uri="{FF2B5EF4-FFF2-40B4-BE49-F238E27FC236}">
                <a16:creationId xmlns:a16="http://schemas.microsoft.com/office/drawing/2014/main" id="{12DB384C-2DBA-5645-BDC3-D84267A521BF}"/>
              </a:ext>
            </a:extLst>
          </p:cNvPr>
          <p:cNvSpPr txBox="1"/>
          <p:nvPr/>
        </p:nvSpPr>
        <p:spPr>
          <a:xfrm>
            <a:off x="4925782" y="1288977"/>
            <a:ext cx="3411389" cy="584775"/>
          </a:xfrm>
          <a:prstGeom prst="rect">
            <a:avLst/>
          </a:prstGeom>
          <a:noFill/>
        </p:spPr>
        <p:txBody>
          <a:bodyPr wrap="square">
            <a:spAutoFit/>
          </a:bodyPr>
          <a:lstStyle/>
          <a:p>
            <a:pPr algn="ctr"/>
            <a:r>
              <a:rPr lang="en-GB" sz="1600" dirty="0" err="1">
                <a:latin typeface="Symbol" panose="05050102010706020507" pitchFamily="18" charset="2"/>
              </a:rPr>
              <a:t>g</a:t>
            </a:r>
            <a:r>
              <a:rPr lang="en-GB" sz="1600" baseline="-25000" dirty="0" err="1"/>
              <a:t>t</a:t>
            </a:r>
            <a:r>
              <a:rPr lang="en-GB" sz="1600" dirty="0"/>
              <a:t> is not constant with B</a:t>
            </a:r>
            <a:r>
              <a:rPr lang="en-GB" sz="1600" dirty="0">
                <a:latin typeface="Symbol" pitchFamily="2" charset="2"/>
              </a:rPr>
              <a:t>r,</a:t>
            </a:r>
          </a:p>
          <a:p>
            <a:pPr algn="ctr"/>
            <a:r>
              <a:rPr lang="en-GB" sz="1600" dirty="0"/>
              <a:t>but depends on the orbit in the ESR</a:t>
            </a:r>
          </a:p>
        </p:txBody>
      </p:sp>
      <p:sp>
        <p:nvSpPr>
          <p:cNvPr id="9" name="TextBox 8">
            <a:extLst>
              <a:ext uri="{FF2B5EF4-FFF2-40B4-BE49-F238E27FC236}">
                <a16:creationId xmlns:a16="http://schemas.microsoft.com/office/drawing/2014/main" id="{E881DD5F-BBCC-E249-BD5D-311AF13C9D5E}"/>
              </a:ext>
            </a:extLst>
          </p:cNvPr>
          <p:cNvSpPr txBox="1"/>
          <p:nvPr/>
        </p:nvSpPr>
        <p:spPr>
          <a:xfrm>
            <a:off x="7086588" y="3281581"/>
            <a:ext cx="984565" cy="369332"/>
          </a:xfrm>
          <a:prstGeom prst="rect">
            <a:avLst/>
          </a:prstGeom>
          <a:noFill/>
        </p:spPr>
        <p:txBody>
          <a:bodyPr wrap="none" rtlCol="0">
            <a:spAutoFit/>
          </a:bodyPr>
          <a:lstStyle/>
          <a:p>
            <a:r>
              <a:rPr lang="de-DE" altLang="en-DE" dirty="0" err="1">
                <a:latin typeface="Symbol" pitchFamily="2" charset="2"/>
              </a:rPr>
              <a:t>g</a:t>
            </a:r>
            <a:r>
              <a:rPr lang="de-DE" altLang="en-DE" dirty="0">
                <a:latin typeface="Symbol" pitchFamily="2" charset="2"/>
              </a:rPr>
              <a:t> </a:t>
            </a:r>
            <a:r>
              <a:rPr lang="de-DE" altLang="en-DE" dirty="0"/>
              <a:t>~ 1.41</a:t>
            </a:r>
            <a:endParaRPr lang="en-DE" dirty="0"/>
          </a:p>
        </p:txBody>
      </p:sp>
      <p:sp>
        <p:nvSpPr>
          <p:cNvPr id="11" name="TextBox 10">
            <a:extLst>
              <a:ext uri="{FF2B5EF4-FFF2-40B4-BE49-F238E27FC236}">
                <a16:creationId xmlns:a16="http://schemas.microsoft.com/office/drawing/2014/main" id="{8E2F3F32-087B-BE4D-98C5-DC855B38DF4A}"/>
              </a:ext>
            </a:extLst>
          </p:cNvPr>
          <p:cNvSpPr txBox="1"/>
          <p:nvPr/>
        </p:nvSpPr>
        <p:spPr>
          <a:xfrm>
            <a:off x="4683424" y="4602022"/>
            <a:ext cx="4329946" cy="584775"/>
          </a:xfrm>
          <a:prstGeom prst="rect">
            <a:avLst/>
          </a:prstGeom>
          <a:noFill/>
        </p:spPr>
        <p:txBody>
          <a:bodyPr wrap="square">
            <a:spAutoFit/>
          </a:bodyPr>
          <a:lstStyle/>
          <a:p>
            <a:pPr marL="285750" indent="-285750">
              <a:buFont typeface="Wingdings" pitchFamily="2" charset="2"/>
              <a:buChar char="Ø"/>
            </a:pPr>
            <a:r>
              <a:rPr lang="en-GB" sz="1600" b="1" dirty="0">
                <a:solidFill>
                  <a:srgbClr val="7030A0"/>
                </a:solidFill>
              </a:rPr>
              <a:t>need to limit B</a:t>
            </a:r>
            <a:r>
              <a:rPr lang="en-GB" sz="1600" b="1" dirty="0">
                <a:solidFill>
                  <a:srgbClr val="7030A0"/>
                </a:solidFill>
                <a:latin typeface="Symbol" pitchFamily="2" charset="2"/>
              </a:rPr>
              <a:t>r </a:t>
            </a:r>
            <a:r>
              <a:rPr lang="en-GB" sz="1600" b="1" dirty="0">
                <a:solidFill>
                  <a:srgbClr val="7030A0"/>
                </a:solidFill>
              </a:rPr>
              <a:t>acceptance </a:t>
            </a:r>
          </a:p>
          <a:p>
            <a:pPr marL="285750" indent="-285750">
              <a:buFont typeface="Wingdings" pitchFamily="2" charset="2"/>
              <a:buChar char="Ø"/>
            </a:pPr>
            <a:r>
              <a:rPr lang="en-GB" sz="1600" dirty="0">
                <a:solidFill>
                  <a:srgbClr val="0000FF"/>
                </a:solidFill>
              </a:rPr>
              <a:t>good mass resolution for limited B</a:t>
            </a:r>
            <a:r>
              <a:rPr lang="en-GB" sz="1600" dirty="0">
                <a:solidFill>
                  <a:srgbClr val="0000FF"/>
                </a:solidFill>
                <a:latin typeface="Symbol" pitchFamily="2" charset="2"/>
              </a:rPr>
              <a:t>r </a:t>
            </a:r>
            <a:r>
              <a:rPr lang="en-GB" sz="1600" dirty="0">
                <a:solidFill>
                  <a:srgbClr val="0000FF"/>
                </a:solidFill>
              </a:rPr>
              <a:t>range</a:t>
            </a:r>
          </a:p>
        </p:txBody>
      </p:sp>
      <p:pic>
        <p:nvPicPr>
          <p:cNvPr id="13" name="Grafik 1">
            <a:extLst>
              <a:ext uri="{FF2B5EF4-FFF2-40B4-BE49-F238E27FC236}">
                <a16:creationId xmlns:a16="http://schemas.microsoft.com/office/drawing/2014/main" id="{EF76D068-2616-1F40-94E0-AC46770E09B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8216698" y="326"/>
            <a:ext cx="924560" cy="924560"/>
          </a:xfrm>
          <a:prstGeom prst="rect">
            <a:avLst/>
          </a:prstGeom>
        </p:spPr>
      </p:pic>
      <p:sp>
        <p:nvSpPr>
          <p:cNvPr id="5" name="Rounded Rectangle 4">
            <a:extLst>
              <a:ext uri="{FF2B5EF4-FFF2-40B4-BE49-F238E27FC236}">
                <a16:creationId xmlns:a16="http://schemas.microsoft.com/office/drawing/2014/main" id="{219EAC50-23AB-7B47-BC9E-9CECAF7A6DC5}"/>
              </a:ext>
            </a:extLst>
          </p:cNvPr>
          <p:cNvSpPr/>
          <p:nvPr/>
        </p:nvSpPr>
        <p:spPr>
          <a:xfrm>
            <a:off x="6008914" y="1998617"/>
            <a:ext cx="1123406" cy="2063932"/>
          </a:xfrm>
          <a:prstGeom prst="roundRect">
            <a:avLst/>
          </a:prstGeom>
          <a:solidFill>
            <a:srgbClr val="7030A0">
              <a:alpha val="49000"/>
            </a:srgbClr>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B58B02AD-8521-3D42-9A30-C0ACF579A12B}"/>
              </a:ext>
            </a:extLst>
          </p:cNvPr>
          <p:cNvSpPr>
            <a:spLocks noGrp="1"/>
          </p:cNvSpPr>
          <p:nvPr>
            <p:ph type="sldNum" sz="quarter" idx="4"/>
          </p:nvPr>
        </p:nvSpPr>
        <p:spPr/>
        <p:txBody>
          <a:bodyPr/>
          <a:lstStyle/>
          <a:p>
            <a:fld id="{AEFB9B6D-867A-40B8-ACB0-35CC9F272C9C}" type="slidenum">
              <a:rPr lang="fr-FR" sz="1100" smtClean="0"/>
              <a:pPr/>
              <a:t>17</a:t>
            </a:fld>
            <a:endParaRPr lang="fr-FR" sz="1100" dirty="0"/>
          </a:p>
        </p:txBody>
      </p:sp>
    </p:spTree>
    <p:extLst>
      <p:ext uri="{BB962C8B-B14F-4D97-AF65-F5344CB8AC3E}">
        <p14:creationId xmlns:p14="http://schemas.microsoft.com/office/powerpoint/2010/main" val="1064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A149-C1CD-C446-A76E-017C9BA45914}"/>
              </a:ext>
            </a:extLst>
          </p:cNvPr>
          <p:cNvSpPr>
            <a:spLocks noGrp="1"/>
          </p:cNvSpPr>
          <p:nvPr>
            <p:ph type="title"/>
          </p:nvPr>
        </p:nvSpPr>
        <p:spPr>
          <a:xfrm>
            <a:off x="0" y="-53810"/>
            <a:ext cx="9141258" cy="1009358"/>
          </a:xfrm>
        </p:spPr>
        <p:txBody>
          <a:bodyPr/>
          <a:lstStyle/>
          <a:p>
            <a:pPr algn="ctr"/>
            <a:r>
              <a:rPr lang="en-GB" dirty="0"/>
              <a:t>Observation of a 101 keV isomer in </a:t>
            </a:r>
            <a:r>
              <a:rPr lang="en-GB" baseline="30000" dirty="0"/>
              <a:t>72</a:t>
            </a:r>
            <a:r>
              <a:rPr lang="en-GB" dirty="0"/>
              <a:t>Br</a:t>
            </a:r>
            <a:endParaRPr lang="en-GB" baseline="30000" dirty="0"/>
          </a:p>
        </p:txBody>
      </p:sp>
      <p:sp>
        <p:nvSpPr>
          <p:cNvPr id="5" name="Footer Placeholder 4">
            <a:extLst>
              <a:ext uri="{FF2B5EF4-FFF2-40B4-BE49-F238E27FC236}">
                <a16:creationId xmlns:a16="http://schemas.microsoft.com/office/drawing/2014/main" id="{B0540319-FBAC-0E43-BBD7-A1EBC57682AE}"/>
              </a:ext>
            </a:extLst>
          </p:cNvPr>
          <p:cNvSpPr>
            <a:spLocks noGrp="1"/>
          </p:cNvSpPr>
          <p:nvPr>
            <p:ph type="ftr" sz="quarter" idx="3"/>
          </p:nvPr>
        </p:nvSpPr>
        <p:spPr/>
        <p:txBody>
          <a:bodyPr/>
          <a:lstStyle/>
          <a:p>
            <a:r>
              <a:rPr lang="fr-FR" sz="1100"/>
              <a:t>W. Korten - NS2022</a:t>
            </a:r>
            <a:endParaRPr lang="fr-FR" sz="1100" dirty="0"/>
          </a:p>
        </p:txBody>
      </p:sp>
      <p:pic>
        <p:nvPicPr>
          <p:cNvPr id="56" name="Grafik 1">
            <a:extLst>
              <a:ext uri="{FF2B5EF4-FFF2-40B4-BE49-F238E27FC236}">
                <a16:creationId xmlns:a16="http://schemas.microsoft.com/office/drawing/2014/main" id="{B90AE444-8ADB-2340-AB8A-701C943DEB1B}"/>
              </a:ext>
            </a:extLst>
          </p:cNvPr>
          <p:cNvPicPr>
            <a:picLocks/>
          </p:cNvPicPr>
          <p:nvPr/>
        </p:nvPicPr>
        <p:blipFill>
          <a:blip r:embed="rId3"/>
          <a:stretch>
            <a:fillRect/>
          </a:stretch>
        </p:blipFill>
        <p:spPr>
          <a:xfrm>
            <a:off x="8216698" y="326"/>
            <a:ext cx="924560" cy="924560"/>
          </a:xfrm>
          <a:prstGeom prst="rect">
            <a:avLst/>
          </a:prstGeom>
        </p:spPr>
      </p:pic>
      <p:pic>
        <p:nvPicPr>
          <p:cNvPr id="24" name="Picture 23">
            <a:extLst>
              <a:ext uri="{FF2B5EF4-FFF2-40B4-BE49-F238E27FC236}">
                <a16:creationId xmlns:a16="http://schemas.microsoft.com/office/drawing/2014/main" id="{3CAB142A-9AA8-324D-B795-634D1C68722B}"/>
              </a:ext>
            </a:extLst>
          </p:cNvPr>
          <p:cNvPicPr>
            <a:picLocks noChangeAspect="1"/>
          </p:cNvPicPr>
          <p:nvPr/>
        </p:nvPicPr>
        <p:blipFill>
          <a:blip r:embed="rId4"/>
          <a:stretch>
            <a:fillRect/>
          </a:stretch>
        </p:blipFill>
        <p:spPr>
          <a:xfrm>
            <a:off x="184701" y="1502998"/>
            <a:ext cx="4012931" cy="4723185"/>
          </a:xfrm>
          <a:prstGeom prst="rect">
            <a:avLst/>
          </a:prstGeom>
        </p:spPr>
      </p:pic>
      <p:sp>
        <p:nvSpPr>
          <p:cNvPr id="25" name="TextBox 24">
            <a:extLst>
              <a:ext uri="{FF2B5EF4-FFF2-40B4-BE49-F238E27FC236}">
                <a16:creationId xmlns:a16="http://schemas.microsoft.com/office/drawing/2014/main" id="{1DD29E17-6478-DA49-8D1E-2F9EAC7F4795}"/>
              </a:ext>
            </a:extLst>
          </p:cNvPr>
          <p:cNvSpPr txBox="1"/>
          <p:nvPr/>
        </p:nvSpPr>
        <p:spPr>
          <a:xfrm>
            <a:off x="27710" y="1083152"/>
            <a:ext cx="4308764" cy="646331"/>
          </a:xfrm>
          <a:prstGeom prst="rect">
            <a:avLst/>
          </a:prstGeom>
          <a:solidFill>
            <a:schemeClr val="bg1"/>
          </a:solidFill>
        </p:spPr>
        <p:txBody>
          <a:bodyPr wrap="square" rtlCol="0">
            <a:spAutoFit/>
          </a:bodyPr>
          <a:lstStyle/>
          <a:p>
            <a:pPr algn="ctr"/>
            <a:r>
              <a:rPr lang="en-US" dirty="0"/>
              <a:t>Combined Isochronous and Schottky </a:t>
            </a:r>
          </a:p>
          <a:p>
            <a:pPr algn="ctr"/>
            <a:r>
              <a:rPr lang="en-US" dirty="0"/>
              <a:t>Mass Spectroscopy (ISMS)</a:t>
            </a:r>
            <a:endParaRPr lang="en-GB" dirty="0"/>
          </a:p>
        </p:txBody>
      </p:sp>
      <p:sp>
        <p:nvSpPr>
          <p:cNvPr id="3" name="Slide Number Placeholder 2">
            <a:extLst>
              <a:ext uri="{FF2B5EF4-FFF2-40B4-BE49-F238E27FC236}">
                <a16:creationId xmlns:a16="http://schemas.microsoft.com/office/drawing/2014/main" id="{83282CCC-7B2B-AB49-A548-BC64911A81E7}"/>
              </a:ext>
            </a:extLst>
          </p:cNvPr>
          <p:cNvSpPr>
            <a:spLocks noGrp="1"/>
          </p:cNvSpPr>
          <p:nvPr>
            <p:ph type="sldNum" sz="quarter" idx="4"/>
          </p:nvPr>
        </p:nvSpPr>
        <p:spPr/>
        <p:txBody>
          <a:bodyPr/>
          <a:lstStyle/>
          <a:p>
            <a:fld id="{AEFB9B6D-867A-40B8-ACB0-35CC9F272C9C}" type="slidenum">
              <a:rPr lang="fr-FR" sz="1100" smtClean="0"/>
              <a:pPr/>
              <a:t>18</a:t>
            </a:fld>
            <a:endParaRPr lang="fr-FR" sz="1100" dirty="0"/>
          </a:p>
        </p:txBody>
      </p:sp>
      <p:grpSp>
        <p:nvGrpSpPr>
          <p:cNvPr id="6" name="Group 5">
            <a:extLst>
              <a:ext uri="{FF2B5EF4-FFF2-40B4-BE49-F238E27FC236}">
                <a16:creationId xmlns:a16="http://schemas.microsoft.com/office/drawing/2014/main" id="{7395A394-F884-3641-850F-142C3C6A87B2}"/>
              </a:ext>
            </a:extLst>
          </p:cNvPr>
          <p:cNvGrpSpPr/>
          <p:nvPr/>
        </p:nvGrpSpPr>
        <p:grpSpPr>
          <a:xfrm>
            <a:off x="4343293" y="1621890"/>
            <a:ext cx="5046288" cy="4738931"/>
            <a:chOff x="4343293" y="1621890"/>
            <a:chExt cx="5046288" cy="4738931"/>
          </a:xfrm>
        </p:grpSpPr>
        <p:grpSp>
          <p:nvGrpSpPr>
            <p:cNvPr id="30" name="Group">
              <a:extLst>
                <a:ext uri="{FF2B5EF4-FFF2-40B4-BE49-F238E27FC236}">
                  <a16:creationId xmlns:a16="http://schemas.microsoft.com/office/drawing/2014/main" id="{4134F65C-2280-F64B-AE52-5D9A037116A0}"/>
                </a:ext>
              </a:extLst>
            </p:cNvPr>
            <p:cNvGrpSpPr/>
            <p:nvPr/>
          </p:nvGrpSpPr>
          <p:grpSpPr>
            <a:xfrm>
              <a:off x="4746306" y="2087374"/>
              <a:ext cx="4643275" cy="3865660"/>
              <a:chOff x="0" y="0"/>
              <a:chExt cx="3201607" cy="2775402"/>
            </a:xfrm>
          </p:grpSpPr>
          <p:pic>
            <p:nvPicPr>
              <p:cNvPr id="31" name="br1.png" descr="br1.png">
                <a:extLst>
                  <a:ext uri="{FF2B5EF4-FFF2-40B4-BE49-F238E27FC236}">
                    <a16:creationId xmlns:a16="http://schemas.microsoft.com/office/drawing/2014/main" id="{71B9B82E-477C-2F41-8C22-A403367F5D8B}"/>
                  </a:ext>
                </a:extLst>
              </p:cNvPr>
              <p:cNvPicPr>
                <a:picLocks noChangeAspect="1"/>
              </p:cNvPicPr>
              <p:nvPr/>
            </p:nvPicPr>
            <p:blipFill>
              <a:blip r:embed="rId5"/>
              <a:stretch>
                <a:fillRect/>
              </a:stretch>
            </p:blipFill>
            <p:spPr>
              <a:xfrm>
                <a:off x="0" y="0"/>
                <a:ext cx="3201607" cy="2775402"/>
              </a:xfrm>
              <a:prstGeom prst="rect">
                <a:avLst/>
              </a:prstGeom>
              <a:ln w="25400" cap="flat">
                <a:solidFill>
                  <a:srgbClr val="C0504D"/>
                </a:solidFill>
                <a:prstDash val="solid"/>
                <a:round/>
              </a:ln>
              <a:effectLst/>
            </p:spPr>
          </p:pic>
          <p:pic>
            <p:nvPicPr>
              <p:cNvPr id="32" name="br1_4.png" descr="br1_4.png">
                <a:extLst>
                  <a:ext uri="{FF2B5EF4-FFF2-40B4-BE49-F238E27FC236}">
                    <a16:creationId xmlns:a16="http://schemas.microsoft.com/office/drawing/2014/main" id="{0ECD4693-773E-E841-A4DF-CE8F2256B826}"/>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50577" y="472798"/>
                <a:ext cx="864403" cy="790191"/>
              </a:xfrm>
              <a:prstGeom prst="rect">
                <a:avLst/>
              </a:prstGeom>
              <a:ln w="12700" cap="flat">
                <a:noFill/>
                <a:miter lim="400000"/>
              </a:ln>
              <a:effectLst/>
            </p:spPr>
          </p:pic>
          <p:sp>
            <p:nvSpPr>
              <p:cNvPr id="33" name="Line">
                <a:extLst>
                  <a:ext uri="{FF2B5EF4-FFF2-40B4-BE49-F238E27FC236}">
                    <a16:creationId xmlns:a16="http://schemas.microsoft.com/office/drawing/2014/main" id="{2BCDE32E-5441-A74E-9813-F2AA326C7050}"/>
                  </a:ext>
                </a:extLst>
              </p:cNvPr>
              <p:cNvSpPr/>
              <p:nvPr/>
            </p:nvSpPr>
            <p:spPr>
              <a:xfrm>
                <a:off x="1388089" y="1642472"/>
                <a:ext cx="568680" cy="1"/>
              </a:xfrm>
              <a:prstGeom prst="line">
                <a:avLst/>
              </a:prstGeom>
              <a:noFill/>
              <a:ln w="12700" cap="flat">
                <a:solidFill>
                  <a:srgbClr val="FFFFFF"/>
                </a:solidFill>
                <a:prstDash val="solid"/>
                <a:round/>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34" name="Line">
                <a:extLst>
                  <a:ext uri="{FF2B5EF4-FFF2-40B4-BE49-F238E27FC236}">
                    <a16:creationId xmlns:a16="http://schemas.microsoft.com/office/drawing/2014/main" id="{16433C0F-BA9D-B243-933C-D423475EAF27}"/>
                  </a:ext>
                </a:extLst>
              </p:cNvPr>
              <p:cNvSpPr/>
              <p:nvPr/>
            </p:nvSpPr>
            <p:spPr>
              <a:xfrm flipH="1" flipV="1">
                <a:off x="1407505" y="1267337"/>
                <a:ext cx="546219" cy="356430"/>
              </a:xfrm>
              <a:prstGeom prst="line">
                <a:avLst/>
              </a:prstGeom>
              <a:noFill/>
              <a:ln w="12700" cap="flat">
                <a:solidFill>
                  <a:srgbClr val="FFFFFF"/>
                </a:solidFill>
                <a:prstDash val="sysDot"/>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35" name="Line">
                <a:extLst>
                  <a:ext uri="{FF2B5EF4-FFF2-40B4-BE49-F238E27FC236}">
                    <a16:creationId xmlns:a16="http://schemas.microsoft.com/office/drawing/2014/main" id="{ADC44D71-E171-BD47-8DBD-CF359BED3BB4}"/>
                  </a:ext>
                </a:extLst>
              </p:cNvPr>
              <p:cNvSpPr/>
              <p:nvPr/>
            </p:nvSpPr>
            <p:spPr>
              <a:xfrm flipH="1" flipV="1">
                <a:off x="569305" y="1267337"/>
                <a:ext cx="792995" cy="376122"/>
              </a:xfrm>
              <a:prstGeom prst="line">
                <a:avLst/>
              </a:prstGeom>
              <a:noFill/>
              <a:ln w="12700" cap="flat">
                <a:solidFill>
                  <a:srgbClr val="FFFFFF"/>
                </a:solidFill>
                <a:prstDash val="sysDot"/>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36" name="Line">
                <a:extLst>
                  <a:ext uri="{FF2B5EF4-FFF2-40B4-BE49-F238E27FC236}">
                    <a16:creationId xmlns:a16="http://schemas.microsoft.com/office/drawing/2014/main" id="{A542238E-0A51-0148-9CA9-2E01C55F06FE}"/>
                  </a:ext>
                </a:extLst>
              </p:cNvPr>
              <p:cNvSpPr/>
              <p:nvPr/>
            </p:nvSpPr>
            <p:spPr>
              <a:xfrm>
                <a:off x="951292" y="641175"/>
                <a:ext cx="207951" cy="1"/>
              </a:xfrm>
              <a:prstGeom prst="line">
                <a:avLst/>
              </a:prstGeom>
              <a:noFill/>
              <a:ln w="12700" cap="flat">
                <a:solidFill>
                  <a:srgbClr val="000000"/>
                </a:solidFill>
                <a:prstDash val="sysDot"/>
                <a:miter lim="400000"/>
                <a:headEnd type="triangle" w="med" len="sm"/>
                <a:tailEnd type="triangle" w="med" len="sm"/>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37" name="~101 keV">
                <a:extLst>
                  <a:ext uri="{FF2B5EF4-FFF2-40B4-BE49-F238E27FC236}">
                    <a16:creationId xmlns:a16="http://schemas.microsoft.com/office/drawing/2014/main" id="{CE37934A-EA8E-E149-9706-0A1854EA33CA}"/>
                  </a:ext>
                </a:extLst>
              </p:cNvPr>
              <p:cNvSpPr txBox="1"/>
              <p:nvPr/>
            </p:nvSpPr>
            <p:spPr>
              <a:xfrm>
                <a:off x="700128" y="474705"/>
                <a:ext cx="437253" cy="176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500"/>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rgbClr val="000000"/>
                    </a:solidFill>
                    <a:effectLst/>
                    <a:uLnTx/>
                    <a:uFillTx/>
                    <a:cs typeface="Arial"/>
                    <a:sym typeface="Arial"/>
                  </a:rPr>
                  <a:t>~101 keV</a:t>
                </a:r>
              </a:p>
            </p:txBody>
          </p:sp>
          <p:sp>
            <p:nvSpPr>
              <p:cNvPr id="38" name="72mBr">
                <a:extLst>
                  <a:ext uri="{FF2B5EF4-FFF2-40B4-BE49-F238E27FC236}">
                    <a16:creationId xmlns:a16="http://schemas.microsoft.com/office/drawing/2014/main" id="{F1FB4B9D-24EF-3F45-9917-BA41AF0262A4}"/>
                  </a:ext>
                </a:extLst>
              </p:cNvPr>
              <p:cNvSpPr txBox="1"/>
              <p:nvPr/>
            </p:nvSpPr>
            <p:spPr>
              <a:xfrm>
                <a:off x="589150" y="766677"/>
                <a:ext cx="280302" cy="176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marL="0" marR="0" lvl="0" indent="0" defTabSz="914400" eaLnBrk="1" fontAlgn="auto" latinLnBrk="0" hangingPunct="0">
                  <a:lnSpc>
                    <a:spcPct val="100000"/>
                  </a:lnSpc>
                  <a:spcBef>
                    <a:spcPts val="0"/>
                  </a:spcBef>
                  <a:spcAft>
                    <a:spcPts val="0"/>
                  </a:spcAft>
                  <a:buClrTx/>
                  <a:buSzTx/>
                  <a:buFontTx/>
                  <a:buNone/>
                  <a:tabLst/>
                  <a:defRPr sz="800" b="1"/>
                </a:pPr>
                <a:r>
                  <a:rPr kumimoji="0" sz="1000" b="1" i="0" u="none" strike="noStrike" kern="0" cap="none" spc="0" normalizeH="0" baseline="31999" noProof="0" dirty="0">
                    <a:ln>
                      <a:noFill/>
                    </a:ln>
                    <a:solidFill>
                      <a:srgbClr val="000000"/>
                    </a:solidFill>
                    <a:effectLst/>
                    <a:uLnTx/>
                    <a:uFillTx/>
                    <a:cs typeface="Arial"/>
                    <a:sym typeface="Arial"/>
                  </a:rPr>
                  <a:t>72m</a:t>
                </a:r>
                <a:r>
                  <a:rPr kumimoji="0" sz="1000" b="1" i="0" u="none" strike="noStrike" kern="0" cap="none" spc="0" normalizeH="0" baseline="0" noProof="0" dirty="0">
                    <a:ln>
                      <a:noFill/>
                    </a:ln>
                    <a:solidFill>
                      <a:srgbClr val="000000"/>
                    </a:solidFill>
                    <a:effectLst/>
                    <a:uLnTx/>
                    <a:uFillTx/>
                    <a:cs typeface="Arial"/>
                    <a:sym typeface="Arial"/>
                  </a:rPr>
                  <a:t>Br</a:t>
                </a:r>
              </a:p>
            </p:txBody>
          </p:sp>
          <p:sp>
            <p:nvSpPr>
              <p:cNvPr id="39" name="72Br">
                <a:extLst>
                  <a:ext uri="{FF2B5EF4-FFF2-40B4-BE49-F238E27FC236}">
                    <a16:creationId xmlns:a16="http://schemas.microsoft.com/office/drawing/2014/main" id="{6F648DF7-E44F-8A41-9782-ECEBA7C6F6CB}"/>
                  </a:ext>
                </a:extLst>
              </p:cNvPr>
              <p:cNvSpPr txBox="1"/>
              <p:nvPr/>
            </p:nvSpPr>
            <p:spPr>
              <a:xfrm>
                <a:off x="1156674" y="763230"/>
                <a:ext cx="228353" cy="176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marL="0" marR="0" lvl="0" indent="0" defTabSz="914400" eaLnBrk="1" fontAlgn="auto" latinLnBrk="0" hangingPunct="0">
                  <a:lnSpc>
                    <a:spcPct val="100000"/>
                  </a:lnSpc>
                  <a:spcBef>
                    <a:spcPts val="0"/>
                  </a:spcBef>
                  <a:spcAft>
                    <a:spcPts val="0"/>
                  </a:spcAft>
                  <a:buClrTx/>
                  <a:buSzTx/>
                  <a:buFontTx/>
                  <a:buNone/>
                  <a:tabLst/>
                  <a:defRPr sz="800" b="1"/>
                </a:pPr>
                <a:r>
                  <a:rPr kumimoji="0" sz="1000" b="1" i="0" u="none" strike="noStrike" kern="0" cap="none" spc="0" normalizeH="0" baseline="31999" noProof="0" dirty="0">
                    <a:ln>
                      <a:noFill/>
                    </a:ln>
                    <a:solidFill>
                      <a:srgbClr val="000000"/>
                    </a:solidFill>
                    <a:effectLst/>
                    <a:uLnTx/>
                    <a:uFillTx/>
                    <a:cs typeface="Arial"/>
                    <a:sym typeface="Arial"/>
                  </a:rPr>
                  <a:t>72</a:t>
                </a:r>
                <a:r>
                  <a:rPr kumimoji="0" sz="1000" b="1" i="0" u="none" strike="noStrike" kern="0" cap="none" spc="0" normalizeH="0" baseline="0" noProof="0" dirty="0">
                    <a:ln>
                      <a:noFill/>
                    </a:ln>
                    <a:solidFill>
                      <a:srgbClr val="000000"/>
                    </a:solidFill>
                    <a:effectLst/>
                    <a:uLnTx/>
                    <a:uFillTx/>
                    <a:cs typeface="Arial"/>
                    <a:sym typeface="Arial"/>
                  </a:rPr>
                  <a:t>Br</a:t>
                </a:r>
              </a:p>
            </p:txBody>
          </p:sp>
          <p:sp>
            <p:nvSpPr>
              <p:cNvPr id="40" name="Decay">
                <a:extLst>
                  <a:ext uri="{FF2B5EF4-FFF2-40B4-BE49-F238E27FC236}">
                    <a16:creationId xmlns:a16="http://schemas.microsoft.com/office/drawing/2014/main" id="{5A5AE83B-9FD9-324F-BBBF-AFEB76EA1E2E}"/>
                  </a:ext>
                </a:extLst>
              </p:cNvPr>
              <p:cNvSpPr txBox="1"/>
              <p:nvPr/>
            </p:nvSpPr>
            <p:spPr>
              <a:xfrm>
                <a:off x="2233933" y="603075"/>
                <a:ext cx="478382" cy="2269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000" b="1">
                    <a:solidFill>
                      <a:srgbClr val="FFFFFF"/>
                    </a:solidFill>
                  </a:defRPr>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cs typeface="Arial"/>
                    <a:sym typeface="Arial"/>
                  </a:rPr>
                  <a:t>Decay</a:t>
                </a:r>
              </a:p>
            </p:txBody>
          </p:sp>
          <p:sp>
            <p:nvSpPr>
              <p:cNvPr id="41" name="Line">
                <a:extLst>
                  <a:ext uri="{FF2B5EF4-FFF2-40B4-BE49-F238E27FC236}">
                    <a16:creationId xmlns:a16="http://schemas.microsoft.com/office/drawing/2014/main" id="{7997A330-75B0-9142-9117-F830ED9C9590}"/>
                  </a:ext>
                </a:extLst>
              </p:cNvPr>
              <p:cNvSpPr/>
              <p:nvPr/>
            </p:nvSpPr>
            <p:spPr>
              <a:xfrm flipH="1">
                <a:off x="1714773" y="719267"/>
                <a:ext cx="554360" cy="148621"/>
              </a:xfrm>
              <a:prstGeom prst="line">
                <a:avLst/>
              </a:prstGeom>
              <a:noFill/>
              <a:ln w="9525" cap="flat">
                <a:solidFill>
                  <a:srgbClr val="F79646"/>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2" name="Injection">
                <a:extLst>
                  <a:ext uri="{FF2B5EF4-FFF2-40B4-BE49-F238E27FC236}">
                    <a16:creationId xmlns:a16="http://schemas.microsoft.com/office/drawing/2014/main" id="{33852AED-DDD8-E242-BD23-C7A78350F9D6}"/>
                  </a:ext>
                </a:extLst>
              </p:cNvPr>
              <p:cNvSpPr txBox="1"/>
              <p:nvPr/>
            </p:nvSpPr>
            <p:spPr>
              <a:xfrm>
                <a:off x="2227583" y="1911173"/>
                <a:ext cx="626280" cy="2269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000" b="1">
                    <a:solidFill>
                      <a:srgbClr val="FFFFFF"/>
                    </a:solidFill>
                  </a:defRPr>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cs typeface="Arial"/>
                    <a:sym typeface="Arial"/>
                  </a:rPr>
                  <a:t>Injection</a:t>
                </a:r>
              </a:p>
            </p:txBody>
          </p:sp>
          <p:sp>
            <p:nvSpPr>
              <p:cNvPr id="43" name="Line">
                <a:extLst>
                  <a:ext uri="{FF2B5EF4-FFF2-40B4-BE49-F238E27FC236}">
                    <a16:creationId xmlns:a16="http://schemas.microsoft.com/office/drawing/2014/main" id="{D3AC5E5B-5CE2-DD4E-8466-51C4E0A6BA02}"/>
                  </a:ext>
                </a:extLst>
              </p:cNvPr>
              <p:cNvSpPr/>
              <p:nvPr/>
            </p:nvSpPr>
            <p:spPr>
              <a:xfrm flipH="1">
                <a:off x="1708423" y="2027367"/>
                <a:ext cx="554359" cy="148621"/>
              </a:xfrm>
              <a:prstGeom prst="line">
                <a:avLst/>
              </a:prstGeom>
              <a:noFill/>
              <a:ln w="9525" cap="flat">
                <a:solidFill>
                  <a:srgbClr val="F79646"/>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4" name="Injection">
                <a:extLst>
                  <a:ext uri="{FF2B5EF4-FFF2-40B4-BE49-F238E27FC236}">
                    <a16:creationId xmlns:a16="http://schemas.microsoft.com/office/drawing/2014/main" id="{AD4C6EA0-0E8D-7448-B615-65F185385305}"/>
                  </a:ext>
                </a:extLst>
              </p:cNvPr>
              <p:cNvSpPr txBox="1"/>
              <p:nvPr/>
            </p:nvSpPr>
            <p:spPr>
              <a:xfrm>
                <a:off x="2227583" y="1911174"/>
                <a:ext cx="626280" cy="226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000" b="1">
                    <a:solidFill>
                      <a:srgbClr val="FFFFFF"/>
                    </a:solidFill>
                  </a:defRPr>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cs typeface="Arial"/>
                    <a:sym typeface="Arial"/>
                  </a:rPr>
                  <a:t>Injection</a:t>
                </a:r>
              </a:p>
            </p:txBody>
          </p:sp>
        </p:grpSp>
        <p:sp>
          <p:nvSpPr>
            <p:cNvPr id="46" name="72mGe">
              <a:extLst>
                <a:ext uri="{FF2B5EF4-FFF2-40B4-BE49-F238E27FC236}">
                  <a16:creationId xmlns:a16="http://schemas.microsoft.com/office/drawing/2014/main" id="{29503CDC-AAB5-3A4A-9768-01595779774A}"/>
                </a:ext>
              </a:extLst>
            </p:cNvPr>
            <p:cNvSpPr txBox="1"/>
            <p:nvPr/>
          </p:nvSpPr>
          <p:spPr>
            <a:xfrm>
              <a:off x="6176480" y="4647372"/>
              <a:ext cx="533157"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hangingPunct="0">
                <a:defRPr sz="1400" b="1">
                  <a:solidFill>
                    <a:srgbClr val="FFFFFF"/>
                  </a:solidFill>
                </a:defRPr>
              </a:pPr>
              <a:r>
                <a:rPr sz="1400" b="1" kern="0" baseline="31999" dirty="0">
                  <a:solidFill>
                    <a:srgbClr val="FFFFFF"/>
                  </a:solidFill>
                  <a:cs typeface="Arial"/>
                  <a:sym typeface="Arial"/>
                </a:rPr>
                <a:t>72</a:t>
              </a:r>
              <a:r>
                <a:rPr lang="en-US" sz="1400" b="1" kern="0" dirty="0">
                  <a:solidFill>
                    <a:srgbClr val="FFFFFF"/>
                  </a:solidFill>
                  <a:cs typeface="Arial"/>
                  <a:sym typeface="Arial"/>
                </a:rPr>
                <a:t>Br</a:t>
              </a:r>
              <a:r>
                <a:rPr lang="en-US" sz="1400" b="1" kern="0" baseline="30000" dirty="0">
                  <a:solidFill>
                    <a:srgbClr val="FFFFFF"/>
                  </a:solidFill>
                  <a:cs typeface="Arial"/>
                  <a:sym typeface="Arial"/>
                </a:rPr>
                <a:t>m</a:t>
              </a:r>
              <a:endParaRPr sz="1400" b="1" kern="0" baseline="30000" dirty="0">
                <a:solidFill>
                  <a:srgbClr val="FFFFFF"/>
                </a:solidFill>
                <a:cs typeface="Arial"/>
                <a:sym typeface="Arial"/>
              </a:endParaRPr>
            </a:p>
          </p:txBody>
        </p:sp>
        <p:sp>
          <p:nvSpPr>
            <p:cNvPr id="4" name="TextBox 3">
              <a:extLst>
                <a:ext uri="{FF2B5EF4-FFF2-40B4-BE49-F238E27FC236}">
                  <a16:creationId xmlns:a16="http://schemas.microsoft.com/office/drawing/2014/main" id="{DE76BA7D-C900-2845-8A1F-D3CE29BDA37E}"/>
                </a:ext>
              </a:extLst>
            </p:cNvPr>
            <p:cNvSpPr txBox="1"/>
            <p:nvPr/>
          </p:nvSpPr>
          <p:spPr>
            <a:xfrm>
              <a:off x="5440168" y="2131474"/>
              <a:ext cx="1584088" cy="369332"/>
            </a:xfrm>
            <a:prstGeom prst="rect">
              <a:avLst/>
            </a:prstGeom>
            <a:noFill/>
          </p:spPr>
          <p:txBody>
            <a:bodyPr wrap="none" rtlCol="0">
              <a:spAutoFit/>
            </a:bodyPr>
            <a:lstStyle/>
            <a:p>
              <a:r>
                <a:rPr lang="en-GB" dirty="0"/>
                <a:t>(</a:t>
              </a:r>
              <a:r>
                <a:rPr lang="en-GB" dirty="0">
                  <a:latin typeface="Symbol" pitchFamily="2" charset="2"/>
                </a:rPr>
                <a:t>D</a:t>
              </a:r>
              <a:r>
                <a:rPr lang="en-GB" dirty="0"/>
                <a:t>m/m &lt; 10</a:t>
              </a:r>
              <a:r>
                <a:rPr lang="en-GB" baseline="30000" dirty="0"/>
                <a:t>-6</a:t>
              </a:r>
              <a:r>
                <a:rPr lang="en-GB" dirty="0"/>
                <a:t>)</a:t>
              </a:r>
            </a:p>
          </p:txBody>
        </p:sp>
        <p:sp>
          <p:nvSpPr>
            <p:cNvPr id="72" name="72mGe">
              <a:extLst>
                <a:ext uri="{FF2B5EF4-FFF2-40B4-BE49-F238E27FC236}">
                  <a16:creationId xmlns:a16="http://schemas.microsoft.com/office/drawing/2014/main" id="{5ABE11E1-F1A4-6743-B667-3DF94319DB2B}"/>
                </a:ext>
              </a:extLst>
            </p:cNvPr>
            <p:cNvSpPr txBox="1"/>
            <p:nvPr/>
          </p:nvSpPr>
          <p:spPr>
            <a:xfrm>
              <a:off x="7246149" y="2633253"/>
              <a:ext cx="42735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hangingPunct="0">
                <a:defRPr sz="1400" b="1">
                  <a:solidFill>
                    <a:srgbClr val="FFFFFF"/>
                  </a:solidFill>
                </a:defRPr>
              </a:pPr>
              <a:r>
                <a:rPr sz="1400" b="1" kern="0" baseline="31999" dirty="0">
                  <a:solidFill>
                    <a:srgbClr val="FFFFFF"/>
                  </a:solidFill>
                  <a:cs typeface="Arial"/>
                  <a:sym typeface="Arial"/>
                </a:rPr>
                <a:t>72</a:t>
              </a:r>
              <a:r>
                <a:rPr lang="en-US" sz="1400" b="1" kern="0" dirty="0">
                  <a:solidFill>
                    <a:srgbClr val="FFFFFF"/>
                  </a:solidFill>
                  <a:cs typeface="Arial"/>
                  <a:sym typeface="Arial"/>
                </a:rPr>
                <a:t>Br</a:t>
              </a:r>
              <a:endParaRPr sz="1400" b="1" kern="0" baseline="30000" dirty="0">
                <a:solidFill>
                  <a:srgbClr val="FFFFFF"/>
                </a:solidFill>
                <a:cs typeface="Arial"/>
                <a:sym typeface="Arial"/>
              </a:endParaRPr>
            </a:p>
          </p:txBody>
        </p:sp>
        <p:sp>
          <p:nvSpPr>
            <p:cNvPr id="26" name="TextBox 25">
              <a:extLst>
                <a:ext uri="{FF2B5EF4-FFF2-40B4-BE49-F238E27FC236}">
                  <a16:creationId xmlns:a16="http://schemas.microsoft.com/office/drawing/2014/main" id="{D840847C-87A4-CE42-AF50-690E7B165E78}"/>
                </a:ext>
              </a:extLst>
            </p:cNvPr>
            <p:cNvSpPr txBox="1"/>
            <p:nvPr/>
          </p:nvSpPr>
          <p:spPr>
            <a:xfrm>
              <a:off x="6571352" y="5991489"/>
              <a:ext cx="1274708" cy="369332"/>
            </a:xfrm>
            <a:prstGeom prst="rect">
              <a:avLst/>
            </a:prstGeom>
            <a:noFill/>
          </p:spPr>
          <p:txBody>
            <a:bodyPr wrap="none" rtlCol="0">
              <a:spAutoFit/>
            </a:bodyPr>
            <a:lstStyle/>
            <a:p>
              <a:r>
                <a:rPr lang="en-GB" dirty="0"/>
                <a:t>Frequency</a:t>
              </a:r>
            </a:p>
          </p:txBody>
        </p:sp>
        <p:sp>
          <p:nvSpPr>
            <p:cNvPr id="27" name="TextBox 26">
              <a:extLst>
                <a:ext uri="{FF2B5EF4-FFF2-40B4-BE49-F238E27FC236}">
                  <a16:creationId xmlns:a16="http://schemas.microsoft.com/office/drawing/2014/main" id="{656CE590-655E-4E45-BB49-B46154BC5D26}"/>
                </a:ext>
              </a:extLst>
            </p:cNvPr>
            <p:cNvSpPr txBox="1"/>
            <p:nvPr/>
          </p:nvSpPr>
          <p:spPr>
            <a:xfrm rot="16200000">
              <a:off x="7742457" y="3679924"/>
              <a:ext cx="2125325" cy="369332"/>
            </a:xfrm>
            <a:prstGeom prst="rect">
              <a:avLst/>
            </a:prstGeom>
            <a:noFill/>
          </p:spPr>
          <p:txBody>
            <a:bodyPr wrap="none" rtlCol="0">
              <a:spAutoFit/>
            </a:bodyPr>
            <a:lstStyle/>
            <a:p>
              <a:r>
                <a:rPr lang="en-GB" dirty="0"/>
                <a:t>Time after injection</a:t>
              </a:r>
            </a:p>
          </p:txBody>
        </p:sp>
        <p:sp>
          <p:nvSpPr>
            <p:cNvPr id="29" name="TextBox 28">
              <a:extLst>
                <a:ext uri="{FF2B5EF4-FFF2-40B4-BE49-F238E27FC236}">
                  <a16:creationId xmlns:a16="http://schemas.microsoft.com/office/drawing/2014/main" id="{A097B15A-0081-6449-ABB5-B091A32D665E}"/>
                </a:ext>
              </a:extLst>
            </p:cNvPr>
            <p:cNvSpPr txBox="1"/>
            <p:nvPr/>
          </p:nvSpPr>
          <p:spPr>
            <a:xfrm rot="16200000">
              <a:off x="3450260" y="3764015"/>
              <a:ext cx="2155398" cy="369332"/>
            </a:xfrm>
            <a:prstGeom prst="rect">
              <a:avLst/>
            </a:prstGeom>
            <a:noFill/>
          </p:spPr>
          <p:txBody>
            <a:bodyPr wrap="none" rtlCol="0">
              <a:spAutoFit/>
            </a:bodyPr>
            <a:lstStyle/>
            <a:p>
              <a:r>
                <a:rPr lang="en-GB" b="1" dirty="0">
                  <a:solidFill>
                    <a:srgbClr val="7030A0"/>
                  </a:solidFill>
                </a:rPr>
                <a:t>Time</a:t>
              </a:r>
              <a:r>
                <a:rPr lang="en-GB" dirty="0"/>
                <a:t> after injection</a:t>
              </a:r>
            </a:p>
          </p:txBody>
        </p:sp>
        <p:sp>
          <p:nvSpPr>
            <p:cNvPr id="45" name="TextBox 44">
              <a:extLst>
                <a:ext uri="{FF2B5EF4-FFF2-40B4-BE49-F238E27FC236}">
                  <a16:creationId xmlns:a16="http://schemas.microsoft.com/office/drawing/2014/main" id="{FE6543B6-DDFB-2A44-8EBA-6CC044A2D2C8}"/>
                </a:ext>
              </a:extLst>
            </p:cNvPr>
            <p:cNvSpPr txBox="1"/>
            <p:nvPr/>
          </p:nvSpPr>
          <p:spPr>
            <a:xfrm>
              <a:off x="5058026" y="1621890"/>
              <a:ext cx="3980577" cy="369332"/>
            </a:xfrm>
            <a:prstGeom prst="rect">
              <a:avLst/>
            </a:prstGeom>
            <a:noFill/>
          </p:spPr>
          <p:txBody>
            <a:bodyPr wrap="none" rtlCol="0">
              <a:spAutoFit/>
            </a:bodyPr>
            <a:lstStyle/>
            <a:p>
              <a:r>
                <a:rPr lang="en-GB" dirty="0"/>
                <a:t>Schottky spectrum for a single event</a:t>
              </a:r>
            </a:p>
          </p:txBody>
        </p:sp>
      </p:grpSp>
    </p:spTree>
    <p:extLst>
      <p:ext uri="{BB962C8B-B14F-4D97-AF65-F5344CB8AC3E}">
        <p14:creationId xmlns:p14="http://schemas.microsoft.com/office/powerpoint/2010/main" val="3091002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A149-C1CD-C446-A76E-017C9BA45914}"/>
              </a:ext>
            </a:extLst>
          </p:cNvPr>
          <p:cNvSpPr>
            <a:spLocks noGrp="1"/>
          </p:cNvSpPr>
          <p:nvPr>
            <p:ph type="title"/>
          </p:nvPr>
        </p:nvSpPr>
        <p:spPr>
          <a:xfrm>
            <a:off x="0" y="-28782"/>
            <a:ext cx="9116290" cy="984330"/>
          </a:xfrm>
        </p:spPr>
        <p:txBody>
          <a:bodyPr/>
          <a:lstStyle/>
          <a:p>
            <a:pPr algn="ctr"/>
            <a:r>
              <a:rPr lang="en-GB" dirty="0"/>
              <a:t>Observation of a very short-lived isomer in </a:t>
            </a:r>
            <a:r>
              <a:rPr lang="en-GB" baseline="30000" dirty="0"/>
              <a:t>72</a:t>
            </a:r>
            <a:r>
              <a:rPr lang="en-GB" dirty="0"/>
              <a:t>Ge</a:t>
            </a:r>
            <a:r>
              <a:rPr lang="en-GB" baseline="30000" dirty="0"/>
              <a:t>m</a:t>
            </a:r>
            <a:endParaRPr lang="en-GB" dirty="0"/>
          </a:p>
        </p:txBody>
      </p:sp>
      <p:sp>
        <p:nvSpPr>
          <p:cNvPr id="5" name="Footer Placeholder 4">
            <a:extLst>
              <a:ext uri="{FF2B5EF4-FFF2-40B4-BE49-F238E27FC236}">
                <a16:creationId xmlns:a16="http://schemas.microsoft.com/office/drawing/2014/main" id="{B0540319-FBAC-0E43-BBD7-A1EBC57682AE}"/>
              </a:ext>
            </a:extLst>
          </p:cNvPr>
          <p:cNvSpPr>
            <a:spLocks noGrp="1"/>
          </p:cNvSpPr>
          <p:nvPr>
            <p:ph type="ftr" sz="quarter" idx="3"/>
          </p:nvPr>
        </p:nvSpPr>
        <p:spPr/>
        <p:txBody>
          <a:bodyPr/>
          <a:lstStyle/>
          <a:p>
            <a:r>
              <a:rPr lang="fr-FR" sz="1100"/>
              <a:t>W. Korten - NS2022</a:t>
            </a:r>
            <a:endParaRPr lang="fr-FR" sz="1100" dirty="0"/>
          </a:p>
        </p:txBody>
      </p:sp>
      <p:pic>
        <p:nvPicPr>
          <p:cNvPr id="56" name="Grafik 1">
            <a:extLst>
              <a:ext uri="{FF2B5EF4-FFF2-40B4-BE49-F238E27FC236}">
                <a16:creationId xmlns:a16="http://schemas.microsoft.com/office/drawing/2014/main" id="{B90AE444-8ADB-2340-AB8A-701C943DEB1B}"/>
              </a:ext>
            </a:extLst>
          </p:cNvPr>
          <p:cNvPicPr>
            <a:picLocks/>
          </p:cNvPicPr>
          <p:nvPr/>
        </p:nvPicPr>
        <p:blipFill>
          <a:blip r:embed="rId2"/>
          <a:stretch>
            <a:fillRect/>
          </a:stretch>
        </p:blipFill>
        <p:spPr>
          <a:xfrm>
            <a:off x="8216698" y="326"/>
            <a:ext cx="924560" cy="924560"/>
          </a:xfrm>
          <a:prstGeom prst="rect">
            <a:avLst/>
          </a:prstGeom>
        </p:spPr>
      </p:pic>
      <p:grpSp>
        <p:nvGrpSpPr>
          <p:cNvPr id="3" name="Group 2">
            <a:extLst>
              <a:ext uri="{FF2B5EF4-FFF2-40B4-BE49-F238E27FC236}">
                <a16:creationId xmlns:a16="http://schemas.microsoft.com/office/drawing/2014/main" id="{DCF7F975-82D9-0C48-8873-4B4B438DEFE9}"/>
              </a:ext>
            </a:extLst>
          </p:cNvPr>
          <p:cNvGrpSpPr/>
          <p:nvPr/>
        </p:nvGrpSpPr>
        <p:grpSpPr>
          <a:xfrm>
            <a:off x="4281057" y="1523170"/>
            <a:ext cx="4918363" cy="4263622"/>
            <a:chOff x="2327563" y="1329213"/>
            <a:chExt cx="4918363" cy="4263622"/>
          </a:xfrm>
        </p:grpSpPr>
        <p:pic>
          <p:nvPicPr>
            <p:cNvPr id="45" name="84avg.png" descr="84avg.png">
              <a:extLst>
                <a:ext uri="{FF2B5EF4-FFF2-40B4-BE49-F238E27FC236}">
                  <a16:creationId xmlns:a16="http://schemas.microsoft.com/office/drawing/2014/main" id="{B6091810-7DEE-804C-BD37-594A85451138}"/>
                </a:ext>
              </a:extLst>
            </p:cNvPr>
            <p:cNvPicPr>
              <a:picLocks noChangeAspect="1"/>
            </p:cNvPicPr>
            <p:nvPr/>
          </p:nvPicPr>
          <p:blipFill>
            <a:blip r:embed="rId3"/>
            <a:stretch>
              <a:fillRect/>
            </a:stretch>
          </p:blipFill>
          <p:spPr>
            <a:xfrm>
              <a:off x="2327563" y="1329213"/>
              <a:ext cx="4918363" cy="4263622"/>
            </a:xfrm>
            <a:prstGeom prst="rect">
              <a:avLst/>
            </a:prstGeom>
            <a:ln w="25400">
              <a:solidFill>
                <a:srgbClr val="C0504D"/>
              </a:solidFill>
            </a:ln>
          </p:spPr>
        </p:pic>
        <p:sp>
          <p:nvSpPr>
            <p:cNvPr id="46" name="72mGe">
              <a:extLst>
                <a:ext uri="{FF2B5EF4-FFF2-40B4-BE49-F238E27FC236}">
                  <a16:creationId xmlns:a16="http://schemas.microsoft.com/office/drawing/2014/main" id="{29503CDC-AAB5-3A4A-9768-01595779774A}"/>
                </a:ext>
              </a:extLst>
            </p:cNvPr>
            <p:cNvSpPr txBox="1"/>
            <p:nvPr/>
          </p:nvSpPr>
          <p:spPr>
            <a:xfrm>
              <a:off x="3264371" y="3160381"/>
              <a:ext cx="57162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hangingPunct="0">
                <a:defRPr sz="1400" b="1">
                  <a:solidFill>
                    <a:srgbClr val="FFFFFF"/>
                  </a:solidFill>
                </a:defRPr>
              </a:pPr>
              <a:r>
                <a:rPr sz="1400" b="1" kern="0" baseline="31999" dirty="0">
                  <a:solidFill>
                    <a:srgbClr val="FFFFFF"/>
                  </a:solidFill>
                  <a:cs typeface="Arial"/>
                  <a:sym typeface="Arial"/>
                </a:rPr>
                <a:t>72</a:t>
              </a:r>
              <a:r>
                <a:rPr sz="1400" b="1" kern="0" dirty="0">
                  <a:solidFill>
                    <a:srgbClr val="FFFFFF"/>
                  </a:solidFill>
                  <a:cs typeface="Arial"/>
                  <a:sym typeface="Arial"/>
                </a:rPr>
                <a:t>Ge</a:t>
              </a:r>
              <a:r>
                <a:rPr lang="en-US" sz="1400" b="1" kern="0" baseline="30000" dirty="0">
                  <a:solidFill>
                    <a:srgbClr val="FFFFFF"/>
                  </a:solidFill>
                  <a:cs typeface="Arial"/>
                  <a:sym typeface="Arial"/>
                </a:rPr>
                <a:t>m</a:t>
              </a:r>
              <a:endParaRPr sz="1400" b="1" kern="0" baseline="30000" dirty="0">
                <a:solidFill>
                  <a:srgbClr val="FFFFFF"/>
                </a:solidFill>
                <a:cs typeface="Arial"/>
                <a:sym typeface="Arial"/>
              </a:endParaRPr>
            </a:p>
          </p:txBody>
        </p:sp>
        <p:sp>
          <p:nvSpPr>
            <p:cNvPr id="47" name="72Ge">
              <a:extLst>
                <a:ext uri="{FF2B5EF4-FFF2-40B4-BE49-F238E27FC236}">
                  <a16:creationId xmlns:a16="http://schemas.microsoft.com/office/drawing/2014/main" id="{A1770F9A-A2FC-C642-B1B9-F804F6EFF451}"/>
                </a:ext>
              </a:extLst>
            </p:cNvPr>
            <p:cNvSpPr txBox="1"/>
            <p:nvPr/>
          </p:nvSpPr>
          <p:spPr>
            <a:xfrm>
              <a:off x="3689819" y="4506338"/>
              <a:ext cx="42045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hangingPunct="0">
                <a:defRPr sz="1200" b="1">
                  <a:solidFill>
                    <a:srgbClr val="FFFFFF"/>
                  </a:solidFill>
                </a:defRPr>
              </a:pPr>
              <a:r>
                <a:rPr sz="1200" b="1" kern="0" baseline="31999" dirty="0">
                  <a:solidFill>
                    <a:srgbClr val="FFFFFF"/>
                  </a:solidFill>
                  <a:cs typeface="Arial"/>
                  <a:sym typeface="Arial"/>
                </a:rPr>
                <a:t>72</a:t>
              </a:r>
              <a:r>
                <a:rPr sz="1200" b="1" kern="0" dirty="0">
                  <a:solidFill>
                    <a:srgbClr val="FFFFFF"/>
                  </a:solidFill>
                  <a:cs typeface="Arial"/>
                  <a:sym typeface="Arial"/>
                </a:rPr>
                <a:t>Ge</a:t>
              </a:r>
            </a:p>
          </p:txBody>
        </p:sp>
        <p:sp>
          <p:nvSpPr>
            <p:cNvPr id="48" name="63Ni">
              <a:extLst>
                <a:ext uri="{FF2B5EF4-FFF2-40B4-BE49-F238E27FC236}">
                  <a16:creationId xmlns:a16="http://schemas.microsoft.com/office/drawing/2014/main" id="{A175BDD6-A09E-EA4F-934E-68614DF67B3B}"/>
                </a:ext>
              </a:extLst>
            </p:cNvPr>
            <p:cNvSpPr txBox="1"/>
            <p:nvPr/>
          </p:nvSpPr>
          <p:spPr>
            <a:xfrm>
              <a:off x="5099572" y="4450918"/>
              <a:ext cx="36955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hangingPunct="0">
                <a:defRPr sz="1200" b="1">
                  <a:solidFill>
                    <a:srgbClr val="FFFFFF"/>
                  </a:solidFill>
                </a:defRPr>
              </a:pPr>
              <a:r>
                <a:rPr sz="1200" b="1" kern="0" baseline="31999" dirty="0">
                  <a:solidFill>
                    <a:srgbClr val="FFFFFF"/>
                  </a:solidFill>
                  <a:cs typeface="Arial"/>
                  <a:sym typeface="Arial"/>
                </a:rPr>
                <a:t>63</a:t>
              </a:r>
              <a:r>
                <a:rPr sz="1200" b="1" kern="0" dirty="0">
                  <a:solidFill>
                    <a:srgbClr val="FFFFFF"/>
                  </a:solidFill>
                  <a:cs typeface="Arial"/>
                  <a:sym typeface="Arial"/>
                </a:rPr>
                <a:t>Ni</a:t>
              </a:r>
            </a:p>
          </p:txBody>
        </p:sp>
        <p:sp>
          <p:nvSpPr>
            <p:cNvPr id="49" name="54Cr">
              <a:extLst>
                <a:ext uri="{FF2B5EF4-FFF2-40B4-BE49-F238E27FC236}">
                  <a16:creationId xmlns:a16="http://schemas.microsoft.com/office/drawing/2014/main" id="{6E5A8DB5-C250-4148-9325-F11A489CF437}"/>
                </a:ext>
              </a:extLst>
            </p:cNvPr>
            <p:cNvSpPr txBox="1"/>
            <p:nvPr/>
          </p:nvSpPr>
          <p:spPr>
            <a:xfrm>
              <a:off x="6101716" y="4450918"/>
              <a:ext cx="38651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hangingPunct="0">
                <a:defRPr sz="1200" b="1">
                  <a:solidFill>
                    <a:srgbClr val="FFFFFF"/>
                  </a:solidFill>
                </a:defRPr>
              </a:pPr>
              <a:r>
                <a:rPr sz="1200" b="1" kern="0" baseline="31999" dirty="0">
                  <a:solidFill>
                    <a:srgbClr val="FFFFFF"/>
                  </a:solidFill>
                  <a:cs typeface="Arial"/>
                  <a:sym typeface="Arial"/>
                </a:rPr>
                <a:t>54</a:t>
              </a:r>
              <a:r>
                <a:rPr sz="1200" b="1" kern="0" dirty="0">
                  <a:solidFill>
                    <a:srgbClr val="FFFFFF"/>
                  </a:solidFill>
                  <a:cs typeface="Arial"/>
                  <a:sym typeface="Arial"/>
                </a:rPr>
                <a:t>Cr</a:t>
              </a:r>
            </a:p>
          </p:txBody>
        </p:sp>
        <p:sp>
          <p:nvSpPr>
            <p:cNvPr id="50" name="Line">
              <a:extLst>
                <a:ext uri="{FF2B5EF4-FFF2-40B4-BE49-F238E27FC236}">
                  <a16:creationId xmlns:a16="http://schemas.microsoft.com/office/drawing/2014/main" id="{494FB824-161C-B94C-96E8-041CD4E18AD0}"/>
                </a:ext>
              </a:extLst>
            </p:cNvPr>
            <p:cNvSpPr/>
            <p:nvPr/>
          </p:nvSpPr>
          <p:spPr>
            <a:xfrm>
              <a:off x="3858733" y="3170490"/>
              <a:ext cx="251537" cy="99207"/>
            </a:xfrm>
            <a:prstGeom prst="line">
              <a:avLst/>
            </a:prstGeom>
            <a:ln w="12700">
              <a:solidFill>
                <a:srgbClr val="F79646"/>
              </a:solidFill>
              <a:tailEnd type="triangle"/>
            </a:ln>
            <a:effectLst>
              <a:outerShdw blurRad="38100" dist="20000" dir="5400000" rotWithShape="0">
                <a:srgbClr val="000000">
                  <a:alpha val="38000"/>
                </a:srgbClr>
              </a:outerShdw>
            </a:effectLst>
          </p:spPr>
          <p:txBody>
            <a:bodyPr lIns="45719" rIns="45719"/>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51" name="Line">
              <a:extLst>
                <a:ext uri="{FF2B5EF4-FFF2-40B4-BE49-F238E27FC236}">
                  <a16:creationId xmlns:a16="http://schemas.microsoft.com/office/drawing/2014/main" id="{A31F3159-98E6-9548-8861-6FA5B0C31909}"/>
                </a:ext>
              </a:extLst>
            </p:cNvPr>
            <p:cNvSpPr/>
            <p:nvPr/>
          </p:nvSpPr>
          <p:spPr>
            <a:xfrm flipV="1">
              <a:off x="3556827" y="3457407"/>
              <a:ext cx="79057" cy="226986"/>
            </a:xfrm>
            <a:prstGeom prst="line">
              <a:avLst/>
            </a:prstGeom>
            <a:ln w="12700">
              <a:solidFill>
                <a:srgbClr val="F79646"/>
              </a:solidFill>
              <a:tailEnd type="triangle"/>
            </a:ln>
            <a:effectLst>
              <a:outerShdw blurRad="38100" dist="20000" dir="5400000" rotWithShape="0">
                <a:srgbClr val="000000">
                  <a:alpha val="38000"/>
                </a:srgbClr>
              </a:outerShdw>
            </a:effectLst>
          </p:spPr>
          <p:txBody>
            <a:bodyPr lIns="45719" rIns="45719"/>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52" name="Line">
              <a:extLst>
                <a:ext uri="{FF2B5EF4-FFF2-40B4-BE49-F238E27FC236}">
                  <a16:creationId xmlns:a16="http://schemas.microsoft.com/office/drawing/2014/main" id="{086DA3DB-C233-EC44-A1F9-DEB89FB82DA2}"/>
                </a:ext>
              </a:extLst>
            </p:cNvPr>
            <p:cNvSpPr/>
            <p:nvPr/>
          </p:nvSpPr>
          <p:spPr>
            <a:xfrm flipV="1">
              <a:off x="4026631" y="4381631"/>
              <a:ext cx="251537" cy="166337"/>
            </a:xfrm>
            <a:prstGeom prst="line">
              <a:avLst/>
            </a:prstGeom>
            <a:ln w="12700">
              <a:solidFill>
                <a:srgbClr val="F79646"/>
              </a:solidFill>
              <a:tailEnd type="triangle"/>
            </a:ln>
            <a:effectLst>
              <a:outerShdw blurRad="38100" dist="20000" dir="5400000" rotWithShape="0">
                <a:srgbClr val="000000">
                  <a:alpha val="38000"/>
                </a:srgbClr>
              </a:outerShdw>
            </a:effectLst>
          </p:spPr>
          <p:txBody>
            <a:bodyPr lIns="45719" rIns="45719"/>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53" name="Line">
              <a:extLst>
                <a:ext uri="{FF2B5EF4-FFF2-40B4-BE49-F238E27FC236}">
                  <a16:creationId xmlns:a16="http://schemas.microsoft.com/office/drawing/2014/main" id="{7496A7EB-33EB-F848-867B-D4E71DC2E25B}"/>
                </a:ext>
              </a:extLst>
            </p:cNvPr>
            <p:cNvSpPr/>
            <p:nvPr/>
          </p:nvSpPr>
          <p:spPr>
            <a:xfrm flipV="1">
              <a:off x="5305446" y="4130367"/>
              <a:ext cx="129982" cy="348326"/>
            </a:xfrm>
            <a:prstGeom prst="line">
              <a:avLst/>
            </a:prstGeom>
            <a:ln w="12700">
              <a:solidFill>
                <a:srgbClr val="F79646"/>
              </a:solidFill>
              <a:tailEnd type="triangle"/>
            </a:ln>
            <a:effectLst>
              <a:outerShdw blurRad="38100" dist="20000" dir="5400000" rotWithShape="0">
                <a:srgbClr val="000000">
                  <a:alpha val="38000"/>
                </a:srgbClr>
              </a:outerShdw>
            </a:effectLst>
          </p:spPr>
          <p:txBody>
            <a:bodyPr lIns="45719" rIns="45719"/>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54" name="Line">
              <a:extLst>
                <a:ext uri="{FF2B5EF4-FFF2-40B4-BE49-F238E27FC236}">
                  <a16:creationId xmlns:a16="http://schemas.microsoft.com/office/drawing/2014/main" id="{4D7A7B52-B489-2341-85EE-91107113596D}"/>
                </a:ext>
              </a:extLst>
            </p:cNvPr>
            <p:cNvSpPr/>
            <p:nvPr/>
          </p:nvSpPr>
          <p:spPr>
            <a:xfrm flipH="1" flipV="1">
              <a:off x="6133157" y="4144222"/>
              <a:ext cx="80190" cy="348326"/>
            </a:xfrm>
            <a:prstGeom prst="line">
              <a:avLst/>
            </a:prstGeom>
            <a:ln w="12700">
              <a:solidFill>
                <a:srgbClr val="F79646"/>
              </a:solidFill>
              <a:tailEnd type="triangle"/>
            </a:ln>
            <a:effectLst>
              <a:outerShdw blurRad="38100" dist="20000" dir="5400000" rotWithShape="0">
                <a:srgbClr val="000000">
                  <a:alpha val="38000"/>
                </a:srgbClr>
              </a:outerShdw>
            </a:effectLst>
          </p:spPr>
          <p:txBody>
            <a:bodyPr lIns="45719" rIns="45719"/>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4" name="Injection">
              <a:extLst>
                <a:ext uri="{FF2B5EF4-FFF2-40B4-BE49-F238E27FC236}">
                  <a16:creationId xmlns:a16="http://schemas.microsoft.com/office/drawing/2014/main" id="{AD4C6EA0-0E8D-7448-B615-65F185385305}"/>
                </a:ext>
              </a:extLst>
            </p:cNvPr>
            <p:cNvSpPr txBox="1"/>
            <p:nvPr/>
          </p:nvSpPr>
          <p:spPr>
            <a:xfrm>
              <a:off x="3128297" y="3702186"/>
              <a:ext cx="626280" cy="226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000" b="1">
                  <a:solidFill>
                    <a:srgbClr val="FFFFFF"/>
                  </a:solidFill>
                </a:defRPr>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a:ln>
                    <a:noFill/>
                  </a:ln>
                  <a:solidFill>
                    <a:srgbClr val="FFFFFF"/>
                  </a:solidFill>
                  <a:effectLst/>
                  <a:uLnTx/>
                  <a:uFillTx/>
                  <a:cs typeface="Arial"/>
                  <a:sym typeface="Arial"/>
                </a:rPr>
                <a:t>Injection</a:t>
              </a:r>
            </a:p>
          </p:txBody>
        </p:sp>
        <p:sp>
          <p:nvSpPr>
            <p:cNvPr id="40" name="Decay">
              <a:extLst>
                <a:ext uri="{FF2B5EF4-FFF2-40B4-BE49-F238E27FC236}">
                  <a16:creationId xmlns:a16="http://schemas.microsoft.com/office/drawing/2014/main" id="{5A5AE83B-9FD9-324F-BBBF-AFEB76EA1E2E}"/>
                </a:ext>
              </a:extLst>
            </p:cNvPr>
            <p:cNvSpPr txBox="1"/>
            <p:nvPr/>
          </p:nvSpPr>
          <p:spPr>
            <a:xfrm>
              <a:off x="3596356" y="2925193"/>
              <a:ext cx="478382"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000" b="1">
                  <a:solidFill>
                    <a:srgbClr val="FFFFFF"/>
                  </a:solidFill>
                </a:defRPr>
              </a:lvl1pPr>
            </a:lstStyle>
            <a:p>
              <a:pPr marL="0" marR="0" lvl="0" indent="0" defTabSz="91440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dirty="0">
                  <a:ln>
                    <a:noFill/>
                  </a:ln>
                  <a:solidFill>
                    <a:srgbClr val="FFFFFF"/>
                  </a:solidFill>
                  <a:effectLst/>
                  <a:uLnTx/>
                  <a:uFillTx/>
                  <a:cs typeface="Arial"/>
                  <a:sym typeface="Arial"/>
                </a:rPr>
                <a:t>Decay</a:t>
              </a:r>
            </a:p>
          </p:txBody>
        </p:sp>
      </p:grpSp>
      <p:pic>
        <p:nvPicPr>
          <p:cNvPr id="18" name="Picture 17">
            <a:extLst>
              <a:ext uri="{FF2B5EF4-FFF2-40B4-BE49-F238E27FC236}">
                <a16:creationId xmlns:a16="http://schemas.microsoft.com/office/drawing/2014/main" id="{3D78DC07-25DA-C144-BFB0-C27D9C7E7B3A}"/>
              </a:ext>
            </a:extLst>
          </p:cNvPr>
          <p:cNvPicPr>
            <a:picLocks noChangeAspect="1"/>
          </p:cNvPicPr>
          <p:nvPr/>
        </p:nvPicPr>
        <p:blipFill>
          <a:blip r:embed="rId4"/>
          <a:stretch>
            <a:fillRect/>
          </a:stretch>
        </p:blipFill>
        <p:spPr>
          <a:xfrm>
            <a:off x="184701" y="1502998"/>
            <a:ext cx="4012931" cy="4723185"/>
          </a:xfrm>
          <a:prstGeom prst="rect">
            <a:avLst/>
          </a:prstGeom>
        </p:spPr>
      </p:pic>
      <p:sp>
        <p:nvSpPr>
          <p:cNvPr id="19" name="TextBox 18">
            <a:extLst>
              <a:ext uri="{FF2B5EF4-FFF2-40B4-BE49-F238E27FC236}">
                <a16:creationId xmlns:a16="http://schemas.microsoft.com/office/drawing/2014/main" id="{83ED225F-37E1-2247-B549-FF838EE23CD1}"/>
              </a:ext>
            </a:extLst>
          </p:cNvPr>
          <p:cNvSpPr txBox="1"/>
          <p:nvPr/>
        </p:nvSpPr>
        <p:spPr>
          <a:xfrm>
            <a:off x="27710" y="1083152"/>
            <a:ext cx="4308764" cy="646331"/>
          </a:xfrm>
          <a:prstGeom prst="rect">
            <a:avLst/>
          </a:prstGeom>
          <a:solidFill>
            <a:schemeClr val="bg1"/>
          </a:solidFill>
        </p:spPr>
        <p:txBody>
          <a:bodyPr wrap="square" rtlCol="0">
            <a:spAutoFit/>
          </a:bodyPr>
          <a:lstStyle/>
          <a:p>
            <a:pPr algn="ctr"/>
            <a:r>
              <a:rPr lang="en-US" dirty="0"/>
              <a:t>Combined Isochronous and Schottky </a:t>
            </a:r>
          </a:p>
          <a:p>
            <a:pPr algn="ctr"/>
            <a:r>
              <a:rPr lang="en-US" dirty="0"/>
              <a:t>Mass Spectroscopy (ISMS)</a:t>
            </a:r>
            <a:endParaRPr lang="en-GB" dirty="0"/>
          </a:p>
        </p:txBody>
      </p:sp>
      <p:sp>
        <p:nvSpPr>
          <p:cNvPr id="20" name="TextBox 19">
            <a:extLst>
              <a:ext uri="{FF2B5EF4-FFF2-40B4-BE49-F238E27FC236}">
                <a16:creationId xmlns:a16="http://schemas.microsoft.com/office/drawing/2014/main" id="{307D3E0A-9877-6147-83B9-F706CB8366C9}"/>
              </a:ext>
            </a:extLst>
          </p:cNvPr>
          <p:cNvSpPr txBox="1"/>
          <p:nvPr/>
        </p:nvSpPr>
        <p:spPr>
          <a:xfrm>
            <a:off x="4822497" y="1580325"/>
            <a:ext cx="3980577" cy="369332"/>
          </a:xfrm>
          <a:prstGeom prst="rect">
            <a:avLst/>
          </a:prstGeom>
          <a:noFill/>
        </p:spPr>
        <p:txBody>
          <a:bodyPr wrap="none" rtlCol="0">
            <a:spAutoFit/>
          </a:bodyPr>
          <a:lstStyle/>
          <a:p>
            <a:r>
              <a:rPr lang="en-GB" dirty="0"/>
              <a:t>“Schottky spectrum for a single event</a:t>
            </a:r>
          </a:p>
        </p:txBody>
      </p:sp>
      <p:sp>
        <p:nvSpPr>
          <p:cNvPr id="22" name="TextBox 21">
            <a:extLst>
              <a:ext uri="{FF2B5EF4-FFF2-40B4-BE49-F238E27FC236}">
                <a16:creationId xmlns:a16="http://schemas.microsoft.com/office/drawing/2014/main" id="{5675F66A-4C5C-0A47-A9C7-D40BB6EA10D3}"/>
              </a:ext>
            </a:extLst>
          </p:cNvPr>
          <p:cNvSpPr txBox="1"/>
          <p:nvPr/>
        </p:nvSpPr>
        <p:spPr>
          <a:xfrm rot="16200000">
            <a:off x="7011113" y="3555235"/>
            <a:ext cx="3809697" cy="369332"/>
          </a:xfrm>
          <a:prstGeom prst="rect">
            <a:avLst/>
          </a:prstGeom>
          <a:noFill/>
        </p:spPr>
        <p:txBody>
          <a:bodyPr wrap="none" rtlCol="0">
            <a:spAutoFit/>
          </a:bodyPr>
          <a:lstStyle/>
          <a:p>
            <a:r>
              <a:rPr lang="en-GB" dirty="0"/>
              <a:t>Before injection </a:t>
            </a:r>
            <a:r>
              <a:rPr lang="en-GB" b="1" dirty="0">
                <a:solidFill>
                  <a:srgbClr val="7030A0"/>
                </a:solidFill>
              </a:rPr>
              <a:t>Time</a:t>
            </a:r>
            <a:r>
              <a:rPr lang="en-GB" dirty="0"/>
              <a:t> after injection</a:t>
            </a:r>
          </a:p>
        </p:txBody>
      </p:sp>
      <p:sp>
        <p:nvSpPr>
          <p:cNvPr id="4" name="Slide Number Placeholder 3">
            <a:extLst>
              <a:ext uri="{FF2B5EF4-FFF2-40B4-BE49-F238E27FC236}">
                <a16:creationId xmlns:a16="http://schemas.microsoft.com/office/drawing/2014/main" id="{06B49346-ED3E-D647-B129-C57C637476E4}"/>
              </a:ext>
            </a:extLst>
          </p:cNvPr>
          <p:cNvSpPr>
            <a:spLocks noGrp="1"/>
          </p:cNvSpPr>
          <p:nvPr>
            <p:ph type="sldNum" sz="quarter" idx="4"/>
          </p:nvPr>
        </p:nvSpPr>
        <p:spPr/>
        <p:txBody>
          <a:bodyPr/>
          <a:lstStyle/>
          <a:p>
            <a:fld id="{AEFB9B6D-867A-40B8-ACB0-35CC9F272C9C}" type="slidenum">
              <a:rPr lang="fr-FR" sz="1100" smtClean="0"/>
              <a:pPr/>
              <a:t>19</a:t>
            </a:fld>
            <a:endParaRPr lang="fr-FR" sz="1100" dirty="0"/>
          </a:p>
        </p:txBody>
      </p:sp>
      <p:sp>
        <p:nvSpPr>
          <p:cNvPr id="24" name="TextBox 23">
            <a:extLst>
              <a:ext uri="{FF2B5EF4-FFF2-40B4-BE49-F238E27FC236}">
                <a16:creationId xmlns:a16="http://schemas.microsoft.com/office/drawing/2014/main" id="{14C4256B-5C9A-4049-873B-915CD5BB6A52}"/>
              </a:ext>
            </a:extLst>
          </p:cNvPr>
          <p:cNvSpPr txBox="1"/>
          <p:nvPr/>
        </p:nvSpPr>
        <p:spPr>
          <a:xfrm>
            <a:off x="5576949" y="5779227"/>
            <a:ext cx="2347759" cy="369332"/>
          </a:xfrm>
          <a:prstGeom prst="rect">
            <a:avLst/>
          </a:prstGeom>
          <a:noFill/>
        </p:spPr>
        <p:txBody>
          <a:bodyPr wrap="none" rtlCol="0">
            <a:spAutoFit/>
          </a:bodyPr>
          <a:lstStyle/>
          <a:p>
            <a:r>
              <a:rPr lang="en-GB" dirty="0"/>
              <a:t>Frequency difference</a:t>
            </a:r>
          </a:p>
        </p:txBody>
      </p:sp>
    </p:spTree>
    <p:extLst>
      <p:ext uri="{BB962C8B-B14F-4D97-AF65-F5344CB8AC3E}">
        <p14:creationId xmlns:p14="http://schemas.microsoft.com/office/powerpoint/2010/main" val="132249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CEAF-C4DE-3C44-8FA0-2E712995C389}"/>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5C9AA15A-4998-0945-8976-ADE066126D8C}"/>
              </a:ext>
            </a:extLst>
          </p:cNvPr>
          <p:cNvSpPr>
            <a:spLocks noGrp="1"/>
          </p:cNvSpPr>
          <p:nvPr>
            <p:ph type="ftr" sz="quarter" idx="3"/>
          </p:nvPr>
        </p:nvSpPr>
        <p:spPr/>
        <p:txBody>
          <a:bodyPr/>
          <a:lstStyle/>
          <a:p>
            <a:r>
              <a:rPr lang="fr-FR" sz="1100"/>
              <a:t>W. Korten - NS2022</a:t>
            </a:r>
            <a:endParaRPr lang="fr-FR" sz="1100" dirty="0"/>
          </a:p>
        </p:txBody>
      </p:sp>
      <p:sp>
        <p:nvSpPr>
          <p:cNvPr id="5" name="Shape 1160">
            <a:extLst>
              <a:ext uri="{FF2B5EF4-FFF2-40B4-BE49-F238E27FC236}">
                <a16:creationId xmlns:a16="http://schemas.microsoft.com/office/drawing/2014/main" id="{46FEFB54-E732-324B-9326-526BF6230842}"/>
              </a:ext>
            </a:extLst>
          </p:cNvPr>
          <p:cNvSpPr/>
          <p:nvPr/>
        </p:nvSpPr>
        <p:spPr>
          <a:xfrm>
            <a:off x="377825" y="2268863"/>
            <a:ext cx="8118271" cy="300082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2900" lvl="0" indent="-342900">
              <a:spcAft>
                <a:spcPts val="1800"/>
              </a:spcAft>
              <a:buSzPct val="100000"/>
              <a:buFont typeface="Wingdings" pitchFamily="2" charset="2"/>
              <a:buChar char="§"/>
              <a:defRPr>
                <a:uFillTx/>
              </a:defRPr>
            </a:pPr>
            <a:r>
              <a:rPr lang="en-US" sz="2400" b="1" dirty="0">
                <a:uFill>
                  <a:solidFill/>
                </a:uFill>
                <a:latin typeface="Comic Sans MS"/>
                <a:ea typeface="Comic Sans MS"/>
                <a:cs typeface="Comic Sans MS"/>
                <a:sym typeface="Comic Sans MS"/>
              </a:rPr>
              <a:t>Nuclear shapes and the occurrence of </a:t>
            </a:r>
            <a:r>
              <a:rPr lang="en-US" sz="2400" b="1" dirty="0">
                <a:solidFill>
                  <a:srgbClr val="7030A0"/>
                </a:solidFill>
                <a:uFill>
                  <a:solidFill/>
                </a:uFill>
                <a:latin typeface="Comic Sans MS"/>
                <a:ea typeface="Comic Sans MS"/>
                <a:cs typeface="Comic Sans MS"/>
                <a:sym typeface="Comic Sans MS"/>
              </a:rPr>
              <a:t>shape isomers in N~Z nuclei</a:t>
            </a:r>
          </a:p>
          <a:p>
            <a:pPr marL="342900" lvl="0" indent="-342900">
              <a:spcAft>
                <a:spcPts val="1800"/>
              </a:spcAft>
              <a:buSzPct val="100000"/>
              <a:buFont typeface="Wingdings" pitchFamily="2" charset="2"/>
              <a:buChar char="§"/>
              <a:defRPr>
                <a:uFillTx/>
              </a:defRPr>
            </a:pPr>
            <a:r>
              <a:rPr lang="en-US" sz="2400" b="1" dirty="0">
                <a:uFill>
                  <a:solidFill/>
                </a:uFill>
                <a:latin typeface="Comic Sans MS"/>
                <a:ea typeface="Comic Sans MS"/>
                <a:cs typeface="Comic Sans MS"/>
                <a:sym typeface="Comic Sans MS"/>
              </a:rPr>
              <a:t>The </a:t>
            </a:r>
            <a:r>
              <a:rPr lang="en-US" sz="2400" b="1" dirty="0">
                <a:solidFill>
                  <a:srgbClr val="7030A0"/>
                </a:solidFill>
                <a:uFill>
                  <a:solidFill/>
                </a:uFill>
                <a:latin typeface="Comic Sans MS"/>
                <a:ea typeface="Comic Sans MS"/>
                <a:cs typeface="Comic Sans MS"/>
                <a:sym typeface="Comic Sans MS"/>
              </a:rPr>
              <a:t>nuclear two-photon </a:t>
            </a:r>
            <a:r>
              <a:rPr lang="en-US" sz="2400" b="1" dirty="0">
                <a:uFill>
                  <a:solidFill/>
                </a:uFill>
                <a:latin typeface="Comic Sans MS"/>
                <a:ea typeface="Comic Sans MS"/>
                <a:cs typeface="Comic Sans MS"/>
                <a:sym typeface="Comic Sans MS"/>
              </a:rPr>
              <a:t>(or double-gamma) decay</a:t>
            </a:r>
          </a:p>
          <a:p>
            <a:pPr marL="342900" lvl="0" indent="-342900">
              <a:spcAft>
                <a:spcPts val="1800"/>
              </a:spcAft>
              <a:buSzPct val="100000"/>
              <a:buFont typeface="Wingdings" pitchFamily="2" charset="2"/>
              <a:buChar char="§"/>
              <a:defRPr>
                <a:uFillTx/>
              </a:defRPr>
            </a:pPr>
            <a:r>
              <a:rPr lang="en-US" sz="2400" b="1" dirty="0">
                <a:solidFill>
                  <a:srgbClr val="7030A0"/>
                </a:solidFill>
                <a:uFill>
                  <a:solidFill/>
                </a:uFill>
                <a:latin typeface="Comic Sans MS"/>
                <a:ea typeface="Comic Sans MS"/>
                <a:cs typeface="Comic Sans MS"/>
                <a:sym typeface="Comic Sans MS"/>
              </a:rPr>
              <a:t>Mass measurements </a:t>
            </a:r>
            <a:r>
              <a:rPr lang="en-US" sz="2400" b="1" dirty="0">
                <a:uFill>
                  <a:solidFill/>
                </a:uFill>
                <a:latin typeface="Comic Sans MS"/>
                <a:ea typeface="Comic Sans MS"/>
                <a:cs typeface="Comic Sans MS"/>
                <a:sym typeface="Comic Sans MS"/>
              </a:rPr>
              <a:t>of </a:t>
            </a:r>
            <a:r>
              <a:rPr lang="en-US" sz="2400" b="1" dirty="0">
                <a:solidFill>
                  <a:srgbClr val="7030A0"/>
                </a:solidFill>
                <a:uFill>
                  <a:solidFill/>
                </a:uFill>
                <a:latin typeface="Comic Sans MS"/>
                <a:ea typeface="Comic Sans MS"/>
                <a:cs typeface="Comic Sans MS"/>
                <a:sym typeface="Comic Sans MS"/>
              </a:rPr>
              <a:t>highly-charged ions </a:t>
            </a:r>
            <a:r>
              <a:rPr lang="en-US" sz="2400" b="1" dirty="0">
                <a:uFill>
                  <a:solidFill/>
                </a:uFill>
                <a:latin typeface="Comic Sans MS"/>
                <a:ea typeface="Comic Sans MS"/>
                <a:cs typeface="Comic Sans MS"/>
                <a:sym typeface="Comic Sans MS"/>
              </a:rPr>
              <a:t>in the Experimental Storage Ring (ESR) at GSI/FAIR </a:t>
            </a:r>
          </a:p>
          <a:p>
            <a:pPr marL="342900" lvl="0" indent="-342900">
              <a:spcAft>
                <a:spcPts val="1800"/>
              </a:spcAft>
              <a:buSzPct val="100000"/>
              <a:buFont typeface="Wingdings" pitchFamily="2" charset="2"/>
              <a:buChar char="§"/>
              <a:defRPr>
                <a:uFillTx/>
              </a:defRPr>
            </a:pPr>
            <a:r>
              <a:rPr lang="en-US" sz="2400" b="1" dirty="0">
                <a:uFill>
                  <a:solidFill/>
                </a:uFill>
                <a:latin typeface="Comic Sans MS"/>
                <a:ea typeface="Comic Sans MS"/>
                <a:cs typeface="Comic Sans MS"/>
                <a:sym typeface="Comic Sans MS"/>
              </a:rPr>
              <a:t>Preliminary results for the </a:t>
            </a:r>
            <a:r>
              <a:rPr lang="en-US" sz="2400" b="1" dirty="0">
                <a:solidFill>
                  <a:srgbClr val="7030A0"/>
                </a:solidFill>
                <a:uFill>
                  <a:solidFill/>
                </a:uFill>
                <a:latin typeface="Comic Sans MS"/>
                <a:ea typeface="Comic Sans MS"/>
                <a:cs typeface="Comic Sans MS"/>
                <a:sym typeface="Comic Sans MS"/>
              </a:rPr>
              <a:t>two-photon decay in </a:t>
            </a:r>
            <a:r>
              <a:rPr lang="en-US" sz="2400" b="1" baseline="30000" dirty="0">
                <a:solidFill>
                  <a:srgbClr val="7030A0"/>
                </a:solidFill>
                <a:uFill>
                  <a:solidFill/>
                </a:uFill>
                <a:latin typeface="Comic Sans MS"/>
                <a:ea typeface="Comic Sans MS"/>
                <a:cs typeface="Comic Sans MS"/>
                <a:sym typeface="Comic Sans MS"/>
              </a:rPr>
              <a:t>72</a:t>
            </a:r>
            <a:r>
              <a:rPr lang="en-US" sz="2400" b="1" dirty="0">
                <a:solidFill>
                  <a:srgbClr val="7030A0"/>
                </a:solidFill>
                <a:uFill>
                  <a:solidFill/>
                </a:uFill>
                <a:latin typeface="Comic Sans MS"/>
                <a:ea typeface="Comic Sans MS"/>
                <a:cs typeface="Comic Sans MS"/>
                <a:sym typeface="Comic Sans MS"/>
              </a:rPr>
              <a:t>Ge</a:t>
            </a:r>
          </a:p>
        </p:txBody>
      </p:sp>
      <p:sp>
        <p:nvSpPr>
          <p:cNvPr id="3" name="Slide Number Placeholder 2">
            <a:extLst>
              <a:ext uri="{FF2B5EF4-FFF2-40B4-BE49-F238E27FC236}">
                <a16:creationId xmlns:a16="http://schemas.microsoft.com/office/drawing/2014/main" id="{FDD1191F-7C91-DB43-8546-7DEA8EC4EFC6}"/>
              </a:ext>
            </a:extLst>
          </p:cNvPr>
          <p:cNvSpPr>
            <a:spLocks noGrp="1"/>
          </p:cNvSpPr>
          <p:nvPr>
            <p:ph type="sldNum" sz="quarter" idx="4"/>
          </p:nvPr>
        </p:nvSpPr>
        <p:spPr/>
        <p:txBody>
          <a:bodyPr/>
          <a:lstStyle/>
          <a:p>
            <a:fld id="{AEFB9B6D-867A-40B8-ACB0-35CC9F272C9C}" type="slidenum">
              <a:rPr lang="fr-FR" sz="1100" smtClean="0"/>
              <a:pPr/>
              <a:t>2</a:t>
            </a:fld>
            <a:endParaRPr lang="fr-FR" sz="1100" dirty="0"/>
          </a:p>
        </p:txBody>
      </p:sp>
    </p:spTree>
    <p:extLst>
      <p:ext uri="{BB962C8B-B14F-4D97-AF65-F5344CB8AC3E}">
        <p14:creationId xmlns:p14="http://schemas.microsoft.com/office/powerpoint/2010/main" val="223581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A149-C1CD-C446-A76E-017C9BA45914}"/>
              </a:ext>
            </a:extLst>
          </p:cNvPr>
          <p:cNvSpPr>
            <a:spLocks noGrp="1"/>
          </p:cNvSpPr>
          <p:nvPr>
            <p:ph type="title"/>
          </p:nvPr>
        </p:nvSpPr>
        <p:spPr>
          <a:xfrm>
            <a:off x="0" y="-28782"/>
            <a:ext cx="9116290" cy="984330"/>
          </a:xfrm>
        </p:spPr>
        <p:txBody>
          <a:bodyPr/>
          <a:lstStyle/>
          <a:p>
            <a:pPr algn="ctr"/>
            <a:r>
              <a:rPr lang="en-GB" dirty="0"/>
              <a:t>Observation of a very short-lived isomer in </a:t>
            </a:r>
            <a:r>
              <a:rPr lang="en-GB" baseline="30000" dirty="0"/>
              <a:t>72</a:t>
            </a:r>
            <a:r>
              <a:rPr lang="en-GB" dirty="0"/>
              <a:t>Ge</a:t>
            </a:r>
            <a:r>
              <a:rPr lang="en-GB" baseline="30000" dirty="0"/>
              <a:t>m</a:t>
            </a:r>
            <a:endParaRPr lang="en-GB" dirty="0"/>
          </a:p>
        </p:txBody>
      </p:sp>
      <p:sp>
        <p:nvSpPr>
          <p:cNvPr id="5" name="Footer Placeholder 4">
            <a:extLst>
              <a:ext uri="{FF2B5EF4-FFF2-40B4-BE49-F238E27FC236}">
                <a16:creationId xmlns:a16="http://schemas.microsoft.com/office/drawing/2014/main" id="{B0540319-FBAC-0E43-BBD7-A1EBC57682AE}"/>
              </a:ext>
            </a:extLst>
          </p:cNvPr>
          <p:cNvSpPr>
            <a:spLocks noGrp="1"/>
          </p:cNvSpPr>
          <p:nvPr>
            <p:ph type="ftr" sz="quarter" idx="3"/>
          </p:nvPr>
        </p:nvSpPr>
        <p:spPr/>
        <p:txBody>
          <a:bodyPr/>
          <a:lstStyle/>
          <a:p>
            <a:r>
              <a:rPr lang="fr-FR" sz="1100"/>
              <a:t>W. Korten - NS2022</a:t>
            </a:r>
            <a:endParaRPr lang="fr-FR" sz="1100" dirty="0"/>
          </a:p>
        </p:txBody>
      </p:sp>
      <p:pic>
        <p:nvPicPr>
          <p:cNvPr id="56" name="Grafik 1">
            <a:extLst>
              <a:ext uri="{FF2B5EF4-FFF2-40B4-BE49-F238E27FC236}">
                <a16:creationId xmlns:a16="http://schemas.microsoft.com/office/drawing/2014/main" id="{B90AE444-8ADB-2340-AB8A-701C943DEB1B}"/>
              </a:ext>
            </a:extLst>
          </p:cNvPr>
          <p:cNvPicPr>
            <a:picLocks/>
          </p:cNvPicPr>
          <p:nvPr/>
        </p:nvPicPr>
        <p:blipFill>
          <a:blip r:embed="rId3"/>
          <a:stretch>
            <a:fillRect/>
          </a:stretch>
        </p:blipFill>
        <p:spPr>
          <a:xfrm>
            <a:off x="8216698" y="326"/>
            <a:ext cx="924560" cy="924560"/>
          </a:xfrm>
          <a:prstGeom prst="rect">
            <a:avLst/>
          </a:prstGeom>
        </p:spPr>
      </p:pic>
      <p:sp>
        <p:nvSpPr>
          <p:cNvPr id="4" name="Slide Number Placeholder 3">
            <a:extLst>
              <a:ext uri="{FF2B5EF4-FFF2-40B4-BE49-F238E27FC236}">
                <a16:creationId xmlns:a16="http://schemas.microsoft.com/office/drawing/2014/main" id="{06B49346-ED3E-D647-B129-C57C637476E4}"/>
              </a:ext>
            </a:extLst>
          </p:cNvPr>
          <p:cNvSpPr>
            <a:spLocks noGrp="1"/>
          </p:cNvSpPr>
          <p:nvPr>
            <p:ph type="sldNum" sz="quarter" idx="4"/>
          </p:nvPr>
        </p:nvSpPr>
        <p:spPr/>
        <p:txBody>
          <a:bodyPr/>
          <a:lstStyle/>
          <a:p>
            <a:fld id="{AEFB9B6D-867A-40B8-ACB0-35CC9F272C9C}" type="slidenum">
              <a:rPr lang="fr-FR" sz="1100" smtClean="0"/>
              <a:pPr/>
              <a:t>20</a:t>
            </a:fld>
            <a:endParaRPr lang="fr-FR" sz="1100" dirty="0"/>
          </a:p>
        </p:txBody>
      </p:sp>
      <p:grpSp>
        <p:nvGrpSpPr>
          <p:cNvPr id="3" name="Group 2">
            <a:extLst>
              <a:ext uri="{FF2B5EF4-FFF2-40B4-BE49-F238E27FC236}">
                <a16:creationId xmlns:a16="http://schemas.microsoft.com/office/drawing/2014/main" id="{7E32FD87-3225-4742-96E7-4C21E9538304}"/>
              </a:ext>
            </a:extLst>
          </p:cNvPr>
          <p:cNvGrpSpPr/>
          <p:nvPr/>
        </p:nvGrpSpPr>
        <p:grpSpPr>
          <a:xfrm>
            <a:off x="48795" y="3973380"/>
            <a:ext cx="4434495" cy="2914823"/>
            <a:chOff x="48795" y="3973380"/>
            <a:chExt cx="4434495" cy="2914823"/>
          </a:xfrm>
        </p:grpSpPr>
        <p:sp>
          <p:nvSpPr>
            <p:cNvPr id="20" name="TextBox 19">
              <a:extLst>
                <a:ext uri="{FF2B5EF4-FFF2-40B4-BE49-F238E27FC236}">
                  <a16:creationId xmlns:a16="http://schemas.microsoft.com/office/drawing/2014/main" id="{307D3E0A-9877-6147-83B9-F706CB8366C9}"/>
                </a:ext>
              </a:extLst>
            </p:cNvPr>
            <p:cNvSpPr txBox="1"/>
            <p:nvPr/>
          </p:nvSpPr>
          <p:spPr>
            <a:xfrm>
              <a:off x="1153614" y="6518871"/>
              <a:ext cx="2300630" cy="369332"/>
            </a:xfrm>
            <a:prstGeom prst="rect">
              <a:avLst/>
            </a:prstGeom>
            <a:solidFill>
              <a:schemeClr val="bg1"/>
            </a:solidFill>
          </p:spPr>
          <p:txBody>
            <a:bodyPr wrap="none" rtlCol="0">
              <a:spAutoFit/>
            </a:bodyPr>
            <a:lstStyle/>
            <a:p>
              <a:r>
                <a:rPr lang="en-GB" dirty="0"/>
                <a:t>“Schottky frequency”</a:t>
              </a:r>
            </a:p>
          </p:txBody>
        </p:sp>
        <p:sp>
          <p:nvSpPr>
            <p:cNvPr id="22" name="TextBox 21">
              <a:extLst>
                <a:ext uri="{FF2B5EF4-FFF2-40B4-BE49-F238E27FC236}">
                  <a16:creationId xmlns:a16="http://schemas.microsoft.com/office/drawing/2014/main" id="{5675F66A-4C5C-0A47-A9C7-D40BB6EA10D3}"/>
                </a:ext>
              </a:extLst>
            </p:cNvPr>
            <p:cNvSpPr txBox="1"/>
            <p:nvPr/>
          </p:nvSpPr>
          <p:spPr>
            <a:xfrm rot="16200000">
              <a:off x="-844238" y="4928704"/>
              <a:ext cx="2155398" cy="369332"/>
            </a:xfrm>
            <a:prstGeom prst="rect">
              <a:avLst/>
            </a:prstGeom>
            <a:noFill/>
          </p:spPr>
          <p:txBody>
            <a:bodyPr wrap="none" rtlCol="0">
              <a:spAutoFit/>
            </a:bodyPr>
            <a:lstStyle/>
            <a:p>
              <a:r>
                <a:rPr lang="en-GB" b="1" dirty="0">
                  <a:solidFill>
                    <a:srgbClr val="7030A0"/>
                  </a:solidFill>
                </a:rPr>
                <a:t>Time</a:t>
              </a:r>
              <a:r>
                <a:rPr lang="en-GB" dirty="0"/>
                <a:t> after injection</a:t>
              </a:r>
            </a:p>
          </p:txBody>
        </p:sp>
        <p:pic>
          <p:nvPicPr>
            <p:cNvPr id="27" name="Picture 26">
              <a:extLst>
                <a:ext uri="{FF2B5EF4-FFF2-40B4-BE49-F238E27FC236}">
                  <a16:creationId xmlns:a16="http://schemas.microsoft.com/office/drawing/2014/main" id="{A42DC7A4-AF7E-7344-9546-B28B68E13F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792" r="10101"/>
            <a:stretch/>
          </p:blipFill>
          <p:spPr>
            <a:xfrm>
              <a:off x="271499" y="3973380"/>
              <a:ext cx="4211791" cy="2661352"/>
            </a:xfrm>
            <a:prstGeom prst="rect">
              <a:avLst/>
            </a:prstGeom>
          </p:spPr>
        </p:pic>
        <p:sp>
          <p:nvSpPr>
            <p:cNvPr id="31" name="TextBox 30">
              <a:extLst>
                <a:ext uri="{FF2B5EF4-FFF2-40B4-BE49-F238E27FC236}">
                  <a16:creationId xmlns:a16="http://schemas.microsoft.com/office/drawing/2014/main" id="{AC49F21D-F3F2-0249-93DD-E63C7A763552}"/>
                </a:ext>
              </a:extLst>
            </p:cNvPr>
            <p:cNvSpPr txBox="1"/>
            <p:nvPr/>
          </p:nvSpPr>
          <p:spPr>
            <a:xfrm>
              <a:off x="1471961" y="3973380"/>
              <a:ext cx="609462" cy="338554"/>
            </a:xfrm>
            <a:prstGeom prst="rect">
              <a:avLst/>
            </a:prstGeom>
            <a:noFill/>
          </p:spPr>
          <p:txBody>
            <a:bodyPr wrap="none" rtlCol="0">
              <a:spAutoFit/>
            </a:bodyPr>
            <a:lstStyle/>
            <a:p>
              <a:r>
                <a:rPr lang="en-GB" sz="1600" baseline="30000" dirty="0">
                  <a:solidFill>
                    <a:schemeClr val="bg1"/>
                  </a:solidFill>
                </a:rPr>
                <a:t>72</a:t>
              </a:r>
              <a:r>
                <a:rPr lang="en-GB" sz="1600" dirty="0">
                  <a:solidFill>
                    <a:schemeClr val="bg1"/>
                  </a:solidFill>
                </a:rPr>
                <a:t>Ge</a:t>
              </a:r>
            </a:p>
          </p:txBody>
        </p:sp>
        <p:sp>
          <p:nvSpPr>
            <p:cNvPr id="32" name="TextBox 31">
              <a:extLst>
                <a:ext uri="{FF2B5EF4-FFF2-40B4-BE49-F238E27FC236}">
                  <a16:creationId xmlns:a16="http://schemas.microsoft.com/office/drawing/2014/main" id="{DF7E9DD9-ECB8-A04A-859A-5531891F3C08}"/>
                </a:ext>
              </a:extLst>
            </p:cNvPr>
            <p:cNvSpPr txBox="1"/>
            <p:nvPr/>
          </p:nvSpPr>
          <p:spPr>
            <a:xfrm>
              <a:off x="879693" y="5424940"/>
              <a:ext cx="723275" cy="338554"/>
            </a:xfrm>
            <a:prstGeom prst="rect">
              <a:avLst/>
            </a:prstGeom>
            <a:noFill/>
          </p:spPr>
          <p:txBody>
            <a:bodyPr wrap="none" rtlCol="0">
              <a:spAutoFit/>
            </a:bodyPr>
            <a:lstStyle/>
            <a:p>
              <a:r>
                <a:rPr lang="en-GB" sz="1600" baseline="30000" dirty="0">
                  <a:solidFill>
                    <a:schemeClr val="bg1"/>
                  </a:solidFill>
                </a:rPr>
                <a:t>72</a:t>
              </a:r>
              <a:r>
                <a:rPr lang="en-GB" sz="1600" dirty="0">
                  <a:solidFill>
                    <a:schemeClr val="bg1"/>
                  </a:solidFill>
                </a:rPr>
                <a:t>Ge</a:t>
              </a:r>
              <a:r>
                <a:rPr lang="en-GB" sz="1600" baseline="30000" dirty="0">
                  <a:solidFill>
                    <a:schemeClr val="bg1"/>
                  </a:solidFill>
                </a:rPr>
                <a:t>m</a:t>
              </a:r>
            </a:p>
          </p:txBody>
        </p:sp>
        <p:sp>
          <p:nvSpPr>
            <p:cNvPr id="9" name="TextBox 8">
              <a:extLst>
                <a:ext uri="{FF2B5EF4-FFF2-40B4-BE49-F238E27FC236}">
                  <a16:creationId xmlns:a16="http://schemas.microsoft.com/office/drawing/2014/main" id="{381FC192-1A0F-4D4F-9ED0-3313E5C55C91}"/>
                </a:ext>
              </a:extLst>
            </p:cNvPr>
            <p:cNvSpPr txBox="1"/>
            <p:nvPr/>
          </p:nvSpPr>
          <p:spPr>
            <a:xfrm rot="16200000">
              <a:off x="2627902" y="4821809"/>
              <a:ext cx="736099" cy="370800"/>
            </a:xfrm>
            <a:prstGeom prst="rect">
              <a:avLst/>
            </a:prstGeom>
            <a:noFill/>
          </p:spPr>
          <p:txBody>
            <a:bodyPr wrap="none" rtlCol="0">
              <a:spAutoFit/>
            </a:bodyPr>
            <a:lstStyle/>
            <a:p>
              <a:r>
                <a:rPr lang="en-GB" dirty="0"/>
                <a:t>noise</a:t>
              </a:r>
            </a:p>
          </p:txBody>
        </p:sp>
      </p:grpSp>
      <p:grpSp>
        <p:nvGrpSpPr>
          <p:cNvPr id="12" name="Group 11">
            <a:extLst>
              <a:ext uri="{FF2B5EF4-FFF2-40B4-BE49-F238E27FC236}">
                <a16:creationId xmlns:a16="http://schemas.microsoft.com/office/drawing/2014/main" id="{FB168290-19FA-E24F-964D-2B53445F2641}"/>
              </a:ext>
            </a:extLst>
          </p:cNvPr>
          <p:cNvGrpSpPr/>
          <p:nvPr/>
        </p:nvGrpSpPr>
        <p:grpSpPr>
          <a:xfrm>
            <a:off x="342354" y="1263782"/>
            <a:ext cx="4030997" cy="2570639"/>
            <a:chOff x="4185701" y="1263782"/>
            <a:chExt cx="4030997" cy="2570639"/>
          </a:xfrm>
        </p:grpSpPr>
        <p:pic>
          <p:nvPicPr>
            <p:cNvPr id="26" name="Picture 25">
              <a:extLst>
                <a:ext uri="{FF2B5EF4-FFF2-40B4-BE49-F238E27FC236}">
                  <a16:creationId xmlns:a16="http://schemas.microsoft.com/office/drawing/2014/main" id="{629CD39F-28E4-8C47-8A30-B80A4F4EB48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522" r="9596"/>
            <a:stretch/>
          </p:blipFill>
          <p:spPr>
            <a:xfrm>
              <a:off x="4185701" y="1263782"/>
              <a:ext cx="4030997" cy="2570639"/>
            </a:xfrm>
            <a:prstGeom prst="rect">
              <a:avLst/>
            </a:prstGeom>
          </p:spPr>
        </p:pic>
        <p:sp>
          <p:nvSpPr>
            <p:cNvPr id="29" name="TextBox 28">
              <a:extLst>
                <a:ext uri="{FF2B5EF4-FFF2-40B4-BE49-F238E27FC236}">
                  <a16:creationId xmlns:a16="http://schemas.microsoft.com/office/drawing/2014/main" id="{6A989D46-C437-FA4C-B76B-219AB939D7C4}"/>
                </a:ext>
              </a:extLst>
            </p:cNvPr>
            <p:cNvSpPr txBox="1"/>
            <p:nvPr/>
          </p:nvSpPr>
          <p:spPr>
            <a:xfrm>
              <a:off x="5394828" y="1263783"/>
              <a:ext cx="609462" cy="338554"/>
            </a:xfrm>
            <a:prstGeom prst="rect">
              <a:avLst/>
            </a:prstGeom>
            <a:noFill/>
          </p:spPr>
          <p:txBody>
            <a:bodyPr wrap="none" rtlCol="0">
              <a:spAutoFit/>
            </a:bodyPr>
            <a:lstStyle/>
            <a:p>
              <a:r>
                <a:rPr lang="en-GB" sz="1600" baseline="30000" dirty="0">
                  <a:solidFill>
                    <a:schemeClr val="bg1"/>
                  </a:solidFill>
                </a:rPr>
                <a:t>72</a:t>
              </a:r>
              <a:r>
                <a:rPr lang="en-GB" sz="1600" dirty="0">
                  <a:solidFill>
                    <a:schemeClr val="bg1"/>
                  </a:solidFill>
                </a:rPr>
                <a:t>Ge</a:t>
              </a:r>
            </a:p>
          </p:txBody>
        </p:sp>
        <p:sp>
          <p:nvSpPr>
            <p:cNvPr id="30" name="TextBox 29">
              <a:extLst>
                <a:ext uri="{FF2B5EF4-FFF2-40B4-BE49-F238E27FC236}">
                  <a16:creationId xmlns:a16="http://schemas.microsoft.com/office/drawing/2014/main" id="{F3275E77-90A1-7E4C-8F74-D324AC385394}"/>
                </a:ext>
              </a:extLst>
            </p:cNvPr>
            <p:cNvSpPr txBox="1"/>
            <p:nvPr/>
          </p:nvSpPr>
          <p:spPr>
            <a:xfrm>
              <a:off x="5315308" y="2764590"/>
              <a:ext cx="723275" cy="338554"/>
            </a:xfrm>
            <a:prstGeom prst="rect">
              <a:avLst/>
            </a:prstGeom>
            <a:noFill/>
          </p:spPr>
          <p:txBody>
            <a:bodyPr wrap="none" rtlCol="0">
              <a:spAutoFit/>
            </a:bodyPr>
            <a:lstStyle/>
            <a:p>
              <a:r>
                <a:rPr lang="en-GB" sz="1600" baseline="30000" dirty="0">
                  <a:solidFill>
                    <a:schemeClr val="bg1"/>
                  </a:solidFill>
                </a:rPr>
                <a:t>72</a:t>
              </a:r>
              <a:r>
                <a:rPr lang="en-GB" sz="1600" dirty="0">
                  <a:solidFill>
                    <a:schemeClr val="bg1"/>
                  </a:solidFill>
                </a:rPr>
                <a:t>Ge</a:t>
              </a:r>
              <a:r>
                <a:rPr lang="en-GB" sz="1600" baseline="30000" dirty="0">
                  <a:solidFill>
                    <a:schemeClr val="bg1"/>
                  </a:solidFill>
                </a:rPr>
                <a:t>m</a:t>
              </a:r>
            </a:p>
          </p:txBody>
        </p:sp>
        <p:sp>
          <p:nvSpPr>
            <p:cNvPr id="36" name="TextBox 35">
              <a:extLst>
                <a:ext uri="{FF2B5EF4-FFF2-40B4-BE49-F238E27FC236}">
                  <a16:creationId xmlns:a16="http://schemas.microsoft.com/office/drawing/2014/main" id="{A8A89FC6-6484-1444-B6EF-D7421C6781EB}"/>
                </a:ext>
              </a:extLst>
            </p:cNvPr>
            <p:cNvSpPr txBox="1"/>
            <p:nvPr/>
          </p:nvSpPr>
          <p:spPr>
            <a:xfrm>
              <a:off x="6964558" y="1776242"/>
              <a:ext cx="551754" cy="338554"/>
            </a:xfrm>
            <a:prstGeom prst="rect">
              <a:avLst/>
            </a:prstGeom>
            <a:noFill/>
          </p:spPr>
          <p:txBody>
            <a:bodyPr wrap="none" rtlCol="0">
              <a:spAutoFit/>
            </a:bodyPr>
            <a:lstStyle/>
            <a:p>
              <a:r>
                <a:rPr lang="en-GB" sz="1600" baseline="30000" dirty="0">
                  <a:solidFill>
                    <a:schemeClr val="bg1"/>
                  </a:solidFill>
                </a:rPr>
                <a:t>54</a:t>
              </a:r>
              <a:r>
                <a:rPr lang="en-GB" sz="1600" dirty="0">
                  <a:solidFill>
                    <a:schemeClr val="bg1"/>
                  </a:solidFill>
                </a:rPr>
                <a:t>Cr</a:t>
              </a:r>
            </a:p>
          </p:txBody>
        </p:sp>
        <p:sp>
          <p:nvSpPr>
            <p:cNvPr id="37" name="TextBox 36">
              <a:extLst>
                <a:ext uri="{FF2B5EF4-FFF2-40B4-BE49-F238E27FC236}">
                  <a16:creationId xmlns:a16="http://schemas.microsoft.com/office/drawing/2014/main" id="{CD397987-780D-5E42-AC2D-48AAA40225AE}"/>
                </a:ext>
              </a:extLst>
            </p:cNvPr>
            <p:cNvSpPr txBox="1"/>
            <p:nvPr/>
          </p:nvSpPr>
          <p:spPr>
            <a:xfrm>
              <a:off x="6935286" y="1268764"/>
              <a:ext cx="527709" cy="338554"/>
            </a:xfrm>
            <a:prstGeom prst="rect">
              <a:avLst/>
            </a:prstGeom>
            <a:noFill/>
          </p:spPr>
          <p:txBody>
            <a:bodyPr wrap="none" rtlCol="0">
              <a:spAutoFit/>
            </a:bodyPr>
            <a:lstStyle/>
            <a:p>
              <a:r>
                <a:rPr lang="en-GB" sz="1600" baseline="30000" dirty="0">
                  <a:solidFill>
                    <a:schemeClr val="bg1"/>
                  </a:solidFill>
                </a:rPr>
                <a:t>63</a:t>
              </a:r>
              <a:r>
                <a:rPr lang="en-GB" sz="1600" dirty="0">
                  <a:solidFill>
                    <a:schemeClr val="bg1"/>
                  </a:solidFill>
                </a:rPr>
                <a:t>Ni</a:t>
              </a:r>
            </a:p>
          </p:txBody>
        </p:sp>
        <p:sp>
          <p:nvSpPr>
            <p:cNvPr id="34" name="TextBox 33">
              <a:extLst>
                <a:ext uri="{FF2B5EF4-FFF2-40B4-BE49-F238E27FC236}">
                  <a16:creationId xmlns:a16="http://schemas.microsoft.com/office/drawing/2014/main" id="{1ABAC479-207A-D644-9D3F-3EE5066CB099}"/>
                </a:ext>
              </a:extLst>
            </p:cNvPr>
            <p:cNvSpPr txBox="1"/>
            <p:nvPr/>
          </p:nvSpPr>
          <p:spPr>
            <a:xfrm>
              <a:off x="5245911" y="1655751"/>
              <a:ext cx="574196" cy="338554"/>
            </a:xfrm>
            <a:prstGeom prst="rect">
              <a:avLst/>
            </a:prstGeom>
            <a:noFill/>
          </p:spPr>
          <p:txBody>
            <a:bodyPr wrap="none" rtlCol="0">
              <a:spAutoFit/>
            </a:bodyPr>
            <a:lstStyle/>
            <a:p>
              <a:r>
                <a:rPr lang="en-GB" sz="1600" baseline="30000" dirty="0">
                  <a:solidFill>
                    <a:schemeClr val="bg1"/>
                  </a:solidFill>
                </a:rPr>
                <a:t>72</a:t>
              </a:r>
              <a:r>
                <a:rPr lang="en-GB" sz="1600" dirty="0">
                  <a:solidFill>
                    <a:schemeClr val="bg1"/>
                  </a:solidFill>
                </a:rPr>
                <a:t>As</a:t>
              </a:r>
            </a:p>
          </p:txBody>
        </p:sp>
      </p:grpSp>
      <p:sp>
        <p:nvSpPr>
          <p:cNvPr id="28" name="TextBox 27">
            <a:extLst>
              <a:ext uri="{FF2B5EF4-FFF2-40B4-BE49-F238E27FC236}">
                <a16:creationId xmlns:a16="http://schemas.microsoft.com/office/drawing/2014/main" id="{F60D3A69-0CAD-8E42-A91E-BAF378AC867F}"/>
              </a:ext>
            </a:extLst>
          </p:cNvPr>
          <p:cNvSpPr txBox="1"/>
          <p:nvPr/>
        </p:nvSpPr>
        <p:spPr>
          <a:xfrm rot="16200000">
            <a:off x="-844238" y="2310943"/>
            <a:ext cx="2155398" cy="369332"/>
          </a:xfrm>
          <a:prstGeom prst="rect">
            <a:avLst/>
          </a:prstGeom>
          <a:noFill/>
        </p:spPr>
        <p:txBody>
          <a:bodyPr wrap="none" rtlCol="0">
            <a:spAutoFit/>
          </a:bodyPr>
          <a:lstStyle/>
          <a:p>
            <a:r>
              <a:rPr lang="en-GB" b="1" dirty="0">
                <a:solidFill>
                  <a:srgbClr val="7030A0"/>
                </a:solidFill>
              </a:rPr>
              <a:t>Time</a:t>
            </a:r>
            <a:r>
              <a:rPr lang="en-GB" dirty="0"/>
              <a:t> after injection</a:t>
            </a:r>
          </a:p>
        </p:txBody>
      </p:sp>
      <p:grpSp>
        <p:nvGrpSpPr>
          <p:cNvPr id="16" name="Group 15">
            <a:extLst>
              <a:ext uri="{FF2B5EF4-FFF2-40B4-BE49-F238E27FC236}">
                <a16:creationId xmlns:a16="http://schemas.microsoft.com/office/drawing/2014/main" id="{AFD2DC59-AF9B-794E-AE7E-E28E402ED6D9}"/>
              </a:ext>
            </a:extLst>
          </p:cNvPr>
          <p:cNvGrpSpPr/>
          <p:nvPr/>
        </p:nvGrpSpPr>
        <p:grpSpPr>
          <a:xfrm>
            <a:off x="4474402" y="1249490"/>
            <a:ext cx="4472804" cy="2404733"/>
            <a:chOff x="4474402" y="1249490"/>
            <a:chExt cx="4472804" cy="2404733"/>
          </a:xfrm>
        </p:grpSpPr>
        <p:pic>
          <p:nvPicPr>
            <p:cNvPr id="13" name="Picture 12">
              <a:extLst>
                <a:ext uri="{FF2B5EF4-FFF2-40B4-BE49-F238E27FC236}">
                  <a16:creationId xmlns:a16="http://schemas.microsoft.com/office/drawing/2014/main" id="{078D54FE-4B0F-7E4C-87CC-9CB5ECA3969C}"/>
                </a:ext>
              </a:extLst>
            </p:cNvPr>
            <p:cNvPicPr>
              <a:picLocks noChangeAspect="1"/>
            </p:cNvPicPr>
            <p:nvPr/>
          </p:nvPicPr>
          <p:blipFill>
            <a:blip r:embed="rId6"/>
            <a:stretch>
              <a:fillRect/>
            </a:stretch>
          </p:blipFill>
          <p:spPr>
            <a:xfrm>
              <a:off x="4474402" y="1249490"/>
              <a:ext cx="4472804" cy="2404733"/>
            </a:xfrm>
            <a:prstGeom prst="rect">
              <a:avLst/>
            </a:prstGeom>
          </p:spPr>
        </p:pic>
        <p:sp>
          <p:nvSpPr>
            <p:cNvPr id="33" name="TextBox 32">
              <a:extLst>
                <a:ext uri="{FF2B5EF4-FFF2-40B4-BE49-F238E27FC236}">
                  <a16:creationId xmlns:a16="http://schemas.microsoft.com/office/drawing/2014/main" id="{96447022-6C09-6841-930A-3481C0FC39F6}"/>
                </a:ext>
              </a:extLst>
            </p:cNvPr>
            <p:cNvSpPr txBox="1"/>
            <p:nvPr/>
          </p:nvSpPr>
          <p:spPr>
            <a:xfrm>
              <a:off x="5870169" y="2748296"/>
              <a:ext cx="723275" cy="338554"/>
            </a:xfrm>
            <a:prstGeom prst="rect">
              <a:avLst/>
            </a:prstGeom>
            <a:noFill/>
          </p:spPr>
          <p:txBody>
            <a:bodyPr wrap="none" rtlCol="0">
              <a:spAutoFit/>
            </a:bodyPr>
            <a:lstStyle/>
            <a:p>
              <a:r>
                <a:rPr lang="en-GB" sz="1600" baseline="30000" dirty="0"/>
                <a:t>72</a:t>
              </a:r>
              <a:r>
                <a:rPr lang="en-GB" sz="1600" dirty="0"/>
                <a:t>Ge</a:t>
              </a:r>
              <a:r>
                <a:rPr lang="en-GB" sz="1600" baseline="30000" dirty="0"/>
                <a:t>m</a:t>
              </a:r>
            </a:p>
          </p:txBody>
        </p:sp>
        <p:sp>
          <p:nvSpPr>
            <p:cNvPr id="38" name="TextBox 37">
              <a:extLst>
                <a:ext uri="{FF2B5EF4-FFF2-40B4-BE49-F238E27FC236}">
                  <a16:creationId xmlns:a16="http://schemas.microsoft.com/office/drawing/2014/main" id="{637DD640-83FC-8E46-A425-91E7CDB68359}"/>
                </a:ext>
              </a:extLst>
            </p:cNvPr>
            <p:cNvSpPr txBox="1"/>
            <p:nvPr/>
          </p:nvSpPr>
          <p:spPr>
            <a:xfrm>
              <a:off x="8059881" y="1464730"/>
              <a:ext cx="782587" cy="338554"/>
            </a:xfrm>
            <a:prstGeom prst="rect">
              <a:avLst/>
            </a:prstGeom>
            <a:noFill/>
          </p:spPr>
          <p:txBody>
            <a:bodyPr wrap="none" rtlCol="0">
              <a:spAutoFit/>
            </a:bodyPr>
            <a:lstStyle/>
            <a:p>
              <a:r>
                <a:rPr lang="en-GB" sz="1600" baseline="30000" dirty="0"/>
                <a:t>54</a:t>
              </a:r>
              <a:r>
                <a:rPr lang="en-GB" sz="1600" dirty="0"/>
                <a:t>Cr</a:t>
              </a:r>
              <a:r>
                <a:rPr lang="en-GB" sz="1600" baseline="30000" dirty="0"/>
                <a:t>24+</a:t>
              </a:r>
            </a:p>
          </p:txBody>
        </p:sp>
        <p:sp>
          <p:nvSpPr>
            <p:cNvPr id="39" name="TextBox 38">
              <a:extLst>
                <a:ext uri="{FF2B5EF4-FFF2-40B4-BE49-F238E27FC236}">
                  <a16:creationId xmlns:a16="http://schemas.microsoft.com/office/drawing/2014/main" id="{96E0EB0F-63CC-4542-91D4-BB4A765DEA86}"/>
                </a:ext>
              </a:extLst>
            </p:cNvPr>
            <p:cNvSpPr txBox="1"/>
            <p:nvPr/>
          </p:nvSpPr>
          <p:spPr>
            <a:xfrm>
              <a:off x="6867245" y="1427563"/>
              <a:ext cx="758541" cy="338554"/>
            </a:xfrm>
            <a:prstGeom prst="rect">
              <a:avLst/>
            </a:prstGeom>
            <a:noFill/>
          </p:spPr>
          <p:txBody>
            <a:bodyPr wrap="none" rtlCol="0">
              <a:spAutoFit/>
            </a:bodyPr>
            <a:lstStyle/>
            <a:p>
              <a:r>
                <a:rPr lang="en-GB" sz="1600" baseline="30000" dirty="0"/>
                <a:t>63</a:t>
              </a:r>
              <a:r>
                <a:rPr lang="en-GB" sz="1600" dirty="0"/>
                <a:t>Ni</a:t>
              </a:r>
              <a:r>
                <a:rPr lang="en-GB" sz="1600" baseline="30000" dirty="0"/>
                <a:t>28+</a:t>
              </a:r>
              <a:endParaRPr lang="en-GB" sz="1600" dirty="0"/>
            </a:p>
          </p:txBody>
        </p:sp>
        <p:sp>
          <p:nvSpPr>
            <p:cNvPr id="40" name="TextBox 39">
              <a:extLst>
                <a:ext uri="{FF2B5EF4-FFF2-40B4-BE49-F238E27FC236}">
                  <a16:creationId xmlns:a16="http://schemas.microsoft.com/office/drawing/2014/main" id="{475A9BF4-6234-DA4D-9A4D-F67556101F91}"/>
                </a:ext>
              </a:extLst>
            </p:cNvPr>
            <p:cNvSpPr txBox="1"/>
            <p:nvPr/>
          </p:nvSpPr>
          <p:spPr>
            <a:xfrm>
              <a:off x="5936914" y="1416435"/>
              <a:ext cx="840295" cy="338554"/>
            </a:xfrm>
            <a:prstGeom prst="rect">
              <a:avLst/>
            </a:prstGeom>
            <a:noFill/>
          </p:spPr>
          <p:txBody>
            <a:bodyPr wrap="none" rtlCol="0">
              <a:spAutoFit/>
            </a:bodyPr>
            <a:lstStyle/>
            <a:p>
              <a:r>
                <a:rPr lang="en-GB" sz="1600" baseline="30000" dirty="0"/>
                <a:t>72</a:t>
              </a:r>
              <a:r>
                <a:rPr lang="en-GB" sz="1600" dirty="0"/>
                <a:t>Ge</a:t>
              </a:r>
              <a:r>
                <a:rPr lang="en-GB" sz="1600" baseline="30000" dirty="0"/>
                <a:t>32+</a:t>
              </a:r>
            </a:p>
          </p:txBody>
        </p:sp>
        <p:sp>
          <p:nvSpPr>
            <p:cNvPr id="35" name="TextBox 34">
              <a:extLst>
                <a:ext uri="{FF2B5EF4-FFF2-40B4-BE49-F238E27FC236}">
                  <a16:creationId xmlns:a16="http://schemas.microsoft.com/office/drawing/2014/main" id="{D74807F6-BAAE-884C-9357-46877ABD1B75}"/>
                </a:ext>
              </a:extLst>
            </p:cNvPr>
            <p:cNvSpPr txBox="1"/>
            <p:nvPr/>
          </p:nvSpPr>
          <p:spPr>
            <a:xfrm>
              <a:off x="4928558" y="1455259"/>
              <a:ext cx="805029" cy="338554"/>
            </a:xfrm>
            <a:prstGeom prst="rect">
              <a:avLst/>
            </a:prstGeom>
            <a:noFill/>
          </p:spPr>
          <p:txBody>
            <a:bodyPr wrap="none" rtlCol="0">
              <a:spAutoFit/>
            </a:bodyPr>
            <a:lstStyle/>
            <a:p>
              <a:r>
                <a:rPr lang="en-GB" sz="1600" baseline="30000" dirty="0"/>
                <a:t>72</a:t>
              </a:r>
              <a:r>
                <a:rPr lang="en-GB" sz="1600" dirty="0"/>
                <a:t>As</a:t>
              </a:r>
              <a:r>
                <a:rPr lang="en-GB" sz="1600" baseline="30000" dirty="0"/>
                <a:t>32+</a:t>
              </a:r>
            </a:p>
          </p:txBody>
        </p:sp>
        <p:sp>
          <p:nvSpPr>
            <p:cNvPr id="43" name="TextBox 42">
              <a:extLst>
                <a:ext uri="{FF2B5EF4-FFF2-40B4-BE49-F238E27FC236}">
                  <a16:creationId xmlns:a16="http://schemas.microsoft.com/office/drawing/2014/main" id="{A1B26387-9A41-8648-906B-75B8CF974287}"/>
                </a:ext>
              </a:extLst>
            </p:cNvPr>
            <p:cNvSpPr txBox="1"/>
            <p:nvPr/>
          </p:nvSpPr>
          <p:spPr>
            <a:xfrm>
              <a:off x="6861961" y="2517014"/>
              <a:ext cx="433132" cy="307777"/>
            </a:xfrm>
            <a:prstGeom prst="rect">
              <a:avLst/>
            </a:prstGeom>
            <a:noFill/>
          </p:spPr>
          <p:txBody>
            <a:bodyPr wrap="none" rtlCol="0">
              <a:spAutoFit/>
            </a:bodyPr>
            <a:lstStyle/>
            <a:p>
              <a:r>
                <a:rPr lang="en-GB" sz="1400" dirty="0" err="1"/>
                <a:t>ufo</a:t>
              </a:r>
              <a:endParaRPr lang="en-GB" sz="1400" baseline="30000" dirty="0"/>
            </a:p>
          </p:txBody>
        </p:sp>
      </p:grpSp>
      <p:grpSp>
        <p:nvGrpSpPr>
          <p:cNvPr id="18" name="Group 17">
            <a:extLst>
              <a:ext uri="{FF2B5EF4-FFF2-40B4-BE49-F238E27FC236}">
                <a16:creationId xmlns:a16="http://schemas.microsoft.com/office/drawing/2014/main" id="{F36CB061-E8D4-F544-A87B-8949B8A9DC5D}"/>
              </a:ext>
            </a:extLst>
          </p:cNvPr>
          <p:cNvGrpSpPr/>
          <p:nvPr/>
        </p:nvGrpSpPr>
        <p:grpSpPr>
          <a:xfrm>
            <a:off x="4787088" y="3737124"/>
            <a:ext cx="4099742" cy="2810152"/>
            <a:chOff x="4787088" y="3737124"/>
            <a:chExt cx="4099742" cy="2810152"/>
          </a:xfrm>
        </p:grpSpPr>
        <p:pic>
          <p:nvPicPr>
            <p:cNvPr id="14" name="Picture 13">
              <a:extLst>
                <a:ext uri="{FF2B5EF4-FFF2-40B4-BE49-F238E27FC236}">
                  <a16:creationId xmlns:a16="http://schemas.microsoft.com/office/drawing/2014/main" id="{D58DD1B8-D9D2-9740-A78C-B1BF4BBE6A8F}"/>
                </a:ext>
              </a:extLst>
            </p:cNvPr>
            <p:cNvPicPr>
              <a:picLocks noChangeAspect="1"/>
            </p:cNvPicPr>
            <p:nvPr/>
          </p:nvPicPr>
          <p:blipFill>
            <a:blip r:embed="rId7"/>
            <a:stretch>
              <a:fillRect/>
            </a:stretch>
          </p:blipFill>
          <p:spPr>
            <a:xfrm>
              <a:off x="5032192" y="3737124"/>
              <a:ext cx="3854638" cy="2539166"/>
            </a:xfrm>
            <a:prstGeom prst="rect">
              <a:avLst/>
            </a:prstGeom>
          </p:spPr>
        </p:pic>
        <p:sp>
          <p:nvSpPr>
            <p:cNvPr id="15" name="TextBox 14">
              <a:extLst>
                <a:ext uri="{FF2B5EF4-FFF2-40B4-BE49-F238E27FC236}">
                  <a16:creationId xmlns:a16="http://schemas.microsoft.com/office/drawing/2014/main" id="{501A8DFE-E392-D943-8D5B-A5D2E66E4412}"/>
                </a:ext>
              </a:extLst>
            </p:cNvPr>
            <p:cNvSpPr txBox="1"/>
            <p:nvPr/>
          </p:nvSpPr>
          <p:spPr>
            <a:xfrm>
              <a:off x="6026654" y="3986018"/>
              <a:ext cx="790601" cy="369332"/>
            </a:xfrm>
            <a:prstGeom prst="rect">
              <a:avLst/>
            </a:prstGeom>
            <a:noFill/>
          </p:spPr>
          <p:txBody>
            <a:bodyPr wrap="none" rtlCol="0">
              <a:spAutoFit/>
            </a:bodyPr>
            <a:lstStyle/>
            <a:p>
              <a:r>
                <a:rPr lang="en-GB" baseline="30000" dirty="0"/>
                <a:t>72</a:t>
              </a:r>
              <a:r>
                <a:rPr lang="en-GB" dirty="0"/>
                <a:t>Ge</a:t>
              </a:r>
              <a:r>
                <a:rPr lang="en-GB" baseline="30000" dirty="0"/>
                <a:t>m</a:t>
              </a:r>
            </a:p>
          </p:txBody>
        </p:sp>
        <p:sp>
          <p:nvSpPr>
            <p:cNvPr id="41" name="TextBox 40">
              <a:extLst>
                <a:ext uri="{FF2B5EF4-FFF2-40B4-BE49-F238E27FC236}">
                  <a16:creationId xmlns:a16="http://schemas.microsoft.com/office/drawing/2014/main" id="{0DCE628D-0756-5644-B150-94AB6C3DE721}"/>
                </a:ext>
              </a:extLst>
            </p:cNvPr>
            <p:cNvSpPr txBox="1"/>
            <p:nvPr/>
          </p:nvSpPr>
          <p:spPr>
            <a:xfrm>
              <a:off x="5991598" y="6177944"/>
              <a:ext cx="2155398" cy="369332"/>
            </a:xfrm>
            <a:prstGeom prst="rect">
              <a:avLst/>
            </a:prstGeom>
            <a:noFill/>
          </p:spPr>
          <p:txBody>
            <a:bodyPr wrap="none" rtlCol="0">
              <a:spAutoFit/>
            </a:bodyPr>
            <a:lstStyle/>
            <a:p>
              <a:r>
                <a:rPr lang="en-GB" b="1" dirty="0">
                  <a:solidFill>
                    <a:srgbClr val="7030A0"/>
                  </a:solidFill>
                </a:rPr>
                <a:t>Time</a:t>
              </a:r>
              <a:r>
                <a:rPr lang="en-GB" dirty="0"/>
                <a:t> after injection</a:t>
              </a:r>
            </a:p>
          </p:txBody>
        </p:sp>
        <p:sp>
          <p:nvSpPr>
            <p:cNvPr id="42" name="TextBox 41">
              <a:extLst>
                <a:ext uri="{FF2B5EF4-FFF2-40B4-BE49-F238E27FC236}">
                  <a16:creationId xmlns:a16="http://schemas.microsoft.com/office/drawing/2014/main" id="{24BC8E9B-3B8C-AF4B-9767-E5618F30C129}"/>
                </a:ext>
              </a:extLst>
            </p:cNvPr>
            <p:cNvSpPr txBox="1"/>
            <p:nvPr/>
          </p:nvSpPr>
          <p:spPr>
            <a:xfrm rot="16200000">
              <a:off x="4533172" y="4756778"/>
              <a:ext cx="877163" cy="369332"/>
            </a:xfrm>
            <a:prstGeom prst="rect">
              <a:avLst/>
            </a:prstGeom>
            <a:noFill/>
          </p:spPr>
          <p:txBody>
            <a:bodyPr wrap="none" rtlCol="0">
              <a:spAutoFit/>
            </a:bodyPr>
            <a:lstStyle/>
            <a:p>
              <a:r>
                <a:rPr lang="en-GB" b="1" dirty="0">
                  <a:solidFill>
                    <a:srgbClr val="7030A0"/>
                  </a:solidFill>
                </a:rPr>
                <a:t>Power</a:t>
              </a:r>
              <a:endParaRPr lang="en-GB" dirty="0"/>
            </a:p>
          </p:txBody>
        </p:sp>
      </p:grpSp>
      <p:sp>
        <p:nvSpPr>
          <p:cNvPr id="44" name="Line">
            <a:extLst>
              <a:ext uri="{FF2B5EF4-FFF2-40B4-BE49-F238E27FC236}">
                <a16:creationId xmlns:a16="http://schemas.microsoft.com/office/drawing/2014/main" id="{6ACBBC01-FA8E-D24C-AE18-43B7362D4536}"/>
              </a:ext>
            </a:extLst>
          </p:cNvPr>
          <p:cNvSpPr/>
          <p:nvPr/>
        </p:nvSpPr>
        <p:spPr>
          <a:xfrm flipH="1">
            <a:off x="2810886" y="1517761"/>
            <a:ext cx="370466" cy="149145"/>
          </a:xfrm>
          <a:prstGeom prst="line">
            <a:avLst/>
          </a:prstGeom>
          <a:noFill/>
          <a:ln w="19050" cap="flat">
            <a:solidFill>
              <a:srgbClr val="FFC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5" name="Line">
            <a:extLst>
              <a:ext uri="{FF2B5EF4-FFF2-40B4-BE49-F238E27FC236}">
                <a16:creationId xmlns:a16="http://schemas.microsoft.com/office/drawing/2014/main" id="{33E7599B-D596-AB41-95DB-52DEC82B652A}"/>
              </a:ext>
            </a:extLst>
          </p:cNvPr>
          <p:cNvSpPr/>
          <p:nvPr/>
        </p:nvSpPr>
        <p:spPr>
          <a:xfrm flipH="1">
            <a:off x="3035671" y="2063270"/>
            <a:ext cx="370466" cy="149145"/>
          </a:xfrm>
          <a:prstGeom prst="line">
            <a:avLst/>
          </a:prstGeom>
          <a:noFill/>
          <a:ln w="19050" cap="flat">
            <a:solidFill>
              <a:srgbClr val="FFC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6" name="Line">
            <a:extLst>
              <a:ext uri="{FF2B5EF4-FFF2-40B4-BE49-F238E27FC236}">
                <a16:creationId xmlns:a16="http://schemas.microsoft.com/office/drawing/2014/main" id="{281911DB-93C7-804D-8D77-AA58CDE99629}"/>
              </a:ext>
            </a:extLst>
          </p:cNvPr>
          <p:cNvSpPr/>
          <p:nvPr/>
        </p:nvSpPr>
        <p:spPr>
          <a:xfrm flipH="1">
            <a:off x="1356433" y="1925417"/>
            <a:ext cx="370466" cy="149145"/>
          </a:xfrm>
          <a:prstGeom prst="line">
            <a:avLst/>
          </a:prstGeom>
          <a:noFill/>
          <a:ln w="19050" cap="flat">
            <a:solidFill>
              <a:srgbClr val="FFC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7" name="Line">
            <a:extLst>
              <a:ext uri="{FF2B5EF4-FFF2-40B4-BE49-F238E27FC236}">
                <a16:creationId xmlns:a16="http://schemas.microsoft.com/office/drawing/2014/main" id="{828187D0-CB06-3A47-9D24-5BA1F200F319}"/>
              </a:ext>
            </a:extLst>
          </p:cNvPr>
          <p:cNvSpPr/>
          <p:nvPr/>
        </p:nvSpPr>
        <p:spPr>
          <a:xfrm>
            <a:off x="1835700" y="1551569"/>
            <a:ext cx="369333" cy="214548"/>
          </a:xfrm>
          <a:prstGeom prst="line">
            <a:avLst/>
          </a:prstGeom>
          <a:noFill/>
          <a:ln w="19050" cap="flat">
            <a:solidFill>
              <a:srgbClr val="FF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8" name="Line">
            <a:extLst>
              <a:ext uri="{FF2B5EF4-FFF2-40B4-BE49-F238E27FC236}">
                <a16:creationId xmlns:a16="http://schemas.microsoft.com/office/drawing/2014/main" id="{CEF927B3-F212-1B42-8015-F3C30612DC35}"/>
              </a:ext>
            </a:extLst>
          </p:cNvPr>
          <p:cNvSpPr/>
          <p:nvPr/>
        </p:nvSpPr>
        <p:spPr>
          <a:xfrm>
            <a:off x="1751307" y="3065350"/>
            <a:ext cx="369333" cy="214548"/>
          </a:xfrm>
          <a:prstGeom prst="line">
            <a:avLst/>
          </a:prstGeom>
          <a:noFill/>
          <a:ln w="19050" cap="flat">
            <a:solidFill>
              <a:srgbClr val="FF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Tree>
    <p:extLst>
      <p:ext uri="{BB962C8B-B14F-4D97-AF65-F5344CB8AC3E}">
        <p14:creationId xmlns:p14="http://schemas.microsoft.com/office/powerpoint/2010/main" val="231467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810E-5962-E54D-8FE7-38A6F5667DF9}"/>
              </a:ext>
            </a:extLst>
          </p:cNvPr>
          <p:cNvSpPr>
            <a:spLocks noGrp="1"/>
          </p:cNvSpPr>
          <p:nvPr>
            <p:ph type="title"/>
          </p:nvPr>
        </p:nvSpPr>
        <p:spPr>
          <a:xfrm>
            <a:off x="0" y="0"/>
            <a:ext cx="9141258" cy="955548"/>
          </a:xfrm>
        </p:spPr>
        <p:txBody>
          <a:bodyPr/>
          <a:lstStyle/>
          <a:p>
            <a:pPr algn="ctr"/>
            <a:r>
              <a:rPr lang="en-GB" dirty="0"/>
              <a:t>Comparison of two-photon decay half lives</a:t>
            </a:r>
          </a:p>
        </p:txBody>
      </p:sp>
      <p:sp>
        <p:nvSpPr>
          <p:cNvPr id="4" name="Footer Placeholder 3">
            <a:extLst>
              <a:ext uri="{FF2B5EF4-FFF2-40B4-BE49-F238E27FC236}">
                <a16:creationId xmlns:a16="http://schemas.microsoft.com/office/drawing/2014/main" id="{3A790941-25D9-BD4D-A854-56DC49ACA636}"/>
              </a:ext>
            </a:extLst>
          </p:cNvPr>
          <p:cNvSpPr>
            <a:spLocks noGrp="1"/>
          </p:cNvSpPr>
          <p:nvPr>
            <p:ph type="ftr" sz="quarter" idx="3"/>
          </p:nvPr>
        </p:nvSpPr>
        <p:spPr/>
        <p:txBody>
          <a:bodyPr/>
          <a:lstStyle/>
          <a:p>
            <a:r>
              <a:rPr lang="fr-FR" sz="1100"/>
              <a:t>W. Korten - NS2022</a:t>
            </a:r>
            <a:endParaRPr lang="fr-FR" sz="1100" dirty="0"/>
          </a:p>
        </p:txBody>
      </p:sp>
      <p:pic>
        <p:nvPicPr>
          <p:cNvPr id="5" name="Grafik 1">
            <a:extLst>
              <a:ext uri="{FF2B5EF4-FFF2-40B4-BE49-F238E27FC236}">
                <a16:creationId xmlns:a16="http://schemas.microsoft.com/office/drawing/2014/main" id="{A5676863-D264-514C-82B7-2E990296114E}"/>
              </a:ext>
            </a:extLst>
          </p:cNvPr>
          <p:cNvPicPr>
            <a:picLocks/>
          </p:cNvPicPr>
          <p:nvPr/>
        </p:nvPicPr>
        <p:blipFill>
          <a:blip r:embed="rId2"/>
          <a:stretch>
            <a:fillRect/>
          </a:stretch>
        </p:blipFill>
        <p:spPr>
          <a:xfrm>
            <a:off x="8216698" y="326"/>
            <a:ext cx="924560" cy="924560"/>
          </a:xfrm>
          <a:prstGeom prst="rect">
            <a:avLst/>
          </a:prstGeom>
        </p:spPr>
      </p:pic>
      <p:pic>
        <p:nvPicPr>
          <p:cNvPr id="6" name="Picture 5">
            <a:extLst>
              <a:ext uri="{FF2B5EF4-FFF2-40B4-BE49-F238E27FC236}">
                <a16:creationId xmlns:a16="http://schemas.microsoft.com/office/drawing/2014/main" id="{8AE4FB82-CBFB-CC45-95BF-75309909EB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1808" y="1011374"/>
            <a:ext cx="5294066" cy="4244744"/>
          </a:xfrm>
          <a:prstGeom prst="rect">
            <a:avLst/>
          </a:prstGeom>
        </p:spPr>
      </p:pic>
      <p:sp>
        <p:nvSpPr>
          <p:cNvPr id="7" name="Oval 6">
            <a:extLst>
              <a:ext uri="{FF2B5EF4-FFF2-40B4-BE49-F238E27FC236}">
                <a16:creationId xmlns:a16="http://schemas.microsoft.com/office/drawing/2014/main" id="{4399883E-A558-5641-B4F5-425F4BB394D0}"/>
              </a:ext>
            </a:extLst>
          </p:cNvPr>
          <p:cNvSpPr/>
          <p:nvPr/>
        </p:nvSpPr>
        <p:spPr>
          <a:xfrm>
            <a:off x="2851629" y="1571101"/>
            <a:ext cx="144000" cy="144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2873561-6474-F647-B303-AFF2FD15F915}"/>
              </a:ext>
            </a:extLst>
          </p:cNvPr>
          <p:cNvSpPr txBox="1"/>
          <p:nvPr/>
        </p:nvSpPr>
        <p:spPr>
          <a:xfrm>
            <a:off x="2898330" y="1273769"/>
            <a:ext cx="662361" cy="369332"/>
          </a:xfrm>
          <a:prstGeom prst="rect">
            <a:avLst/>
          </a:prstGeom>
          <a:noFill/>
        </p:spPr>
        <p:txBody>
          <a:bodyPr wrap="none" rtlCol="0">
            <a:spAutoFit/>
          </a:bodyPr>
          <a:lstStyle/>
          <a:p>
            <a:r>
              <a:rPr lang="en-GB" baseline="30000" dirty="0"/>
              <a:t>72</a:t>
            </a:r>
            <a:r>
              <a:rPr lang="en-GB" dirty="0"/>
              <a:t>Ge</a:t>
            </a:r>
          </a:p>
        </p:txBody>
      </p:sp>
      <p:sp>
        <p:nvSpPr>
          <p:cNvPr id="9" name="Text Box 102">
            <a:extLst>
              <a:ext uri="{FF2B5EF4-FFF2-40B4-BE49-F238E27FC236}">
                <a16:creationId xmlns:a16="http://schemas.microsoft.com/office/drawing/2014/main" id="{170C81C2-D4A4-6246-8B33-D7E24A725B44}"/>
              </a:ext>
            </a:extLst>
          </p:cNvPr>
          <p:cNvSpPr txBox="1">
            <a:spLocks noChangeArrowheads="1"/>
          </p:cNvSpPr>
          <p:nvPr/>
        </p:nvSpPr>
        <p:spPr bwMode="auto">
          <a:xfrm>
            <a:off x="3885873" y="1233801"/>
            <a:ext cx="3095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err="1">
                <a:ln>
                  <a:noFill/>
                </a:ln>
                <a:solidFill>
                  <a:srgbClr val="003366"/>
                </a:solidFill>
                <a:effectLst/>
                <a:uLnTx/>
                <a:uFillTx/>
                <a:latin typeface="Symbol" pitchFamily="2" charset="2"/>
              </a:rPr>
              <a:t>G</a:t>
            </a:r>
            <a:r>
              <a:rPr kumimoji="0" lang="en-GB" altLang="en-DE" sz="1800" b="1" i="0" u="none" strike="noStrike" kern="0" cap="none" spc="0" normalizeH="0" baseline="-25000" noProof="0" dirty="0" err="1">
                <a:ln>
                  <a:noFill/>
                </a:ln>
                <a:solidFill>
                  <a:srgbClr val="003366"/>
                </a:solidFill>
                <a:effectLst/>
                <a:uLnTx/>
                <a:uFillTx/>
                <a:latin typeface="Symbol" pitchFamily="2" charset="2"/>
              </a:rPr>
              <a:t>gg</a:t>
            </a:r>
            <a:r>
              <a:rPr kumimoji="0" lang="en-GB" altLang="en-DE" sz="1800" b="1" i="0" u="none" strike="noStrike" kern="0" cap="none" spc="0" normalizeH="0" baseline="0" noProof="0" dirty="0">
                <a:ln>
                  <a:noFill/>
                </a:ln>
                <a:solidFill>
                  <a:srgbClr val="003366"/>
                </a:solidFill>
                <a:effectLst/>
                <a:uLnTx/>
                <a:uFillTx/>
              </a:rPr>
              <a:t>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0" noProof="0" dirty="0">
                <a:ln>
                  <a:noFill/>
                </a:ln>
                <a:solidFill>
                  <a:srgbClr val="003366"/>
                </a:solidFill>
                <a:effectLst/>
                <a:uLnTx/>
                <a:uFillTx/>
              </a:rPr>
              <a:t> </a:t>
            </a:r>
            <a:r>
              <a:rPr kumimoji="0" lang="en-GB" altLang="en-DE" sz="1800" b="1" i="0" u="none" strike="noStrike" kern="0" cap="none" spc="0" normalizeH="0" baseline="0" noProof="0" dirty="0">
                <a:ln>
                  <a:noFill/>
                </a:ln>
                <a:solidFill>
                  <a:srgbClr val="FF0000"/>
                </a:solidFill>
                <a:effectLst/>
                <a:uLnTx/>
                <a:uFillTx/>
                <a:latin typeface="Symbol" pitchFamily="2" charset="2"/>
              </a:rPr>
              <a:t>w</a:t>
            </a:r>
            <a:r>
              <a:rPr kumimoji="0" lang="en-GB" altLang="en-DE" sz="1800" b="1" i="0" u="none" strike="noStrike" kern="0" cap="none" spc="0" normalizeH="0" baseline="30000" noProof="0" dirty="0">
                <a:ln>
                  <a:noFill/>
                </a:ln>
                <a:solidFill>
                  <a:srgbClr val="FF0000"/>
                </a:solidFill>
                <a:effectLst/>
                <a:uLnTx/>
                <a:uFillTx/>
                <a:latin typeface="Symbol" pitchFamily="2" charset="2"/>
              </a:rPr>
              <a:t>7 </a:t>
            </a:r>
            <a:r>
              <a:rPr kumimoji="0" lang="en-GB" altLang="en-DE" sz="1800" b="1" i="0" u="none" strike="noStrike" kern="0" cap="none" spc="0" normalizeH="0" baseline="0" noProof="0" dirty="0">
                <a:ln>
                  <a:noFill/>
                </a:ln>
                <a:solidFill>
                  <a:srgbClr val="003366"/>
                </a:solidFill>
                <a:effectLst/>
                <a:uLnTx/>
                <a:uFillTx/>
              </a:rPr>
              <a:t>[</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rPr>
              <a:t>(E1) +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sym typeface="Symbol" pitchFamily="2" charset="2"/>
              </a:rPr>
              <a:t>(M1) +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en-DE" sz="1800" b="1" i="0" u="none" strike="noStrike" kern="0" cap="none" spc="0" normalizeH="0" baseline="0" noProof="0" dirty="0">
                <a:ln>
                  <a:noFill/>
                </a:ln>
                <a:solidFill>
                  <a:srgbClr val="003366"/>
                </a:solidFill>
                <a:effectLst/>
                <a:uLnTx/>
                <a:uFillTx/>
                <a:sym typeface="Symbol" pitchFamily="2" charset="2"/>
              </a:rPr>
              <a:t>              </a:t>
            </a:r>
            <a:r>
              <a:rPr kumimoji="0" lang="en-GB" altLang="en-DE" sz="1800" b="1" i="0" u="none" strike="noStrike" kern="0" cap="none" spc="0" normalizeH="0" baseline="0" noProof="0" dirty="0">
                <a:ln>
                  <a:noFill/>
                </a:ln>
                <a:solidFill>
                  <a:srgbClr val="FF0000"/>
                </a:solidFill>
                <a:effectLst/>
                <a:uLnTx/>
                <a:uFillTx/>
                <a:sym typeface="Symbol" pitchFamily="2" charset="2"/>
              </a:rPr>
              <a:t></a:t>
            </a:r>
            <a:r>
              <a:rPr kumimoji="0" lang="en-GB" altLang="en-DE" sz="1800" b="1" i="0" u="none" strike="noStrike" kern="0" cap="none" spc="0" normalizeH="0" baseline="30000" noProof="0" dirty="0">
                <a:ln>
                  <a:noFill/>
                </a:ln>
                <a:solidFill>
                  <a:srgbClr val="FF0000"/>
                </a:solidFill>
                <a:effectLst/>
                <a:uLnTx/>
                <a:uFillTx/>
                <a:sym typeface="Symbol" pitchFamily="2" charset="2"/>
              </a:rPr>
              <a:t>4 </a:t>
            </a:r>
            <a:r>
              <a:rPr kumimoji="0" lang="en-GB" altLang="en-DE" sz="1800" b="1" i="0" u="none" strike="noStrike" kern="0" cap="none" spc="0" normalizeH="0" baseline="0" noProof="0" dirty="0">
                <a:ln>
                  <a:noFill/>
                </a:ln>
                <a:solidFill>
                  <a:srgbClr val="003366"/>
                </a:solidFill>
                <a:effectLst/>
                <a:uLnTx/>
                <a:uFillTx/>
                <a:sym typeface="Symbol" pitchFamily="2" charset="2"/>
              </a:rPr>
              <a:t></a:t>
            </a:r>
            <a:r>
              <a:rPr kumimoji="0" lang="en-GB" altLang="en-DE" sz="1800" b="1" i="0" u="none" strike="noStrike" kern="0" cap="none" spc="0" normalizeH="0" baseline="30000" noProof="0" dirty="0">
                <a:ln>
                  <a:noFill/>
                </a:ln>
                <a:solidFill>
                  <a:srgbClr val="003366"/>
                </a:solidFill>
                <a:effectLst/>
                <a:uLnTx/>
                <a:uFillTx/>
                <a:sym typeface="Symbol" pitchFamily="2" charset="2"/>
              </a:rPr>
              <a:t>2</a:t>
            </a:r>
            <a:r>
              <a:rPr kumimoji="0" lang="en-GB" altLang="en-DE" sz="1800" b="1" i="0" u="none" strike="noStrike" kern="0" cap="none" spc="0" normalizeH="0" baseline="0" noProof="0" dirty="0">
                <a:ln>
                  <a:noFill/>
                </a:ln>
                <a:solidFill>
                  <a:srgbClr val="003366"/>
                </a:solidFill>
                <a:effectLst/>
                <a:uLnTx/>
                <a:uFillTx/>
              </a:rPr>
              <a:t>(E2)/4752] </a:t>
            </a:r>
          </a:p>
        </p:txBody>
      </p:sp>
      <p:sp>
        <p:nvSpPr>
          <p:cNvPr id="10" name="Text Box 145">
            <a:extLst>
              <a:ext uri="{FF2B5EF4-FFF2-40B4-BE49-F238E27FC236}">
                <a16:creationId xmlns:a16="http://schemas.microsoft.com/office/drawing/2014/main" id="{6B71CCA5-8E34-FA44-8893-39CF1DECA680}"/>
              </a:ext>
            </a:extLst>
          </p:cNvPr>
          <p:cNvSpPr txBox="1">
            <a:spLocks noChangeArrowheads="1"/>
          </p:cNvSpPr>
          <p:nvPr/>
        </p:nvSpPr>
        <p:spPr bwMode="auto">
          <a:xfrm>
            <a:off x="672428" y="5369939"/>
            <a:ext cx="783900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DE" sz="2000" b="1" i="0" u="none" strike="noStrike" kern="0" cap="none" spc="0" normalizeH="0" baseline="0" noProof="0" dirty="0">
                <a:ln>
                  <a:noFill/>
                </a:ln>
                <a:solidFill>
                  <a:srgbClr val="003366"/>
                </a:solidFill>
                <a:effectLst/>
                <a:uLnTx/>
                <a:uFillTx/>
              </a:rPr>
              <a:t>Two-photon decay in </a:t>
            </a:r>
            <a:r>
              <a:rPr kumimoji="0" lang="en-GB" altLang="en-DE" sz="2000" b="1" i="0" u="none" strike="noStrike" kern="0" cap="none" spc="0" normalizeH="0" baseline="30000" noProof="0" dirty="0">
                <a:ln>
                  <a:noFill/>
                </a:ln>
                <a:solidFill>
                  <a:srgbClr val="003366"/>
                </a:solidFill>
                <a:effectLst/>
                <a:uLnTx/>
                <a:uFillTx/>
              </a:rPr>
              <a:t>72</a:t>
            </a:r>
            <a:r>
              <a:rPr kumimoji="0" lang="en-GB" altLang="en-DE" sz="2000" b="1" i="0" u="none" strike="noStrike" kern="0" cap="none" spc="0" normalizeH="0" baseline="0" noProof="0" dirty="0">
                <a:ln>
                  <a:noFill/>
                </a:ln>
                <a:solidFill>
                  <a:srgbClr val="003366"/>
                </a:solidFill>
                <a:effectLst/>
                <a:uLnTx/>
                <a:uFillTx/>
              </a:rPr>
              <a:t>Ge </a:t>
            </a:r>
            <a:r>
              <a:rPr kumimoji="0" lang="en-GB" altLang="en-DE" sz="2000" b="1" i="0" u="none" strike="noStrike" kern="0" cap="none" spc="0" normalizeH="0" baseline="0" noProof="0" dirty="0">
                <a:ln>
                  <a:noFill/>
                </a:ln>
                <a:solidFill>
                  <a:srgbClr val="7030A0"/>
                </a:solidFill>
                <a:effectLst/>
                <a:uLnTx/>
                <a:uFillTx/>
              </a:rPr>
              <a:t>substantially faster</a:t>
            </a:r>
            <a:r>
              <a:rPr kumimoji="0" lang="en-GB" altLang="en-DE" sz="2000" b="1" i="0" u="none" strike="noStrike" kern="0" cap="none" spc="0" normalizeH="0" noProof="0" dirty="0">
                <a:ln>
                  <a:noFill/>
                </a:ln>
                <a:solidFill>
                  <a:srgbClr val="7030A0"/>
                </a:solidFill>
                <a:effectLst/>
                <a:uLnTx/>
                <a:uFillTx/>
              </a:rPr>
              <a:t> </a:t>
            </a:r>
            <a:r>
              <a:rPr kumimoji="0" lang="en-GB" altLang="en-DE" sz="2000" b="1" i="0" u="none" strike="noStrike" kern="0" cap="none" spc="0" normalizeH="0" noProof="0" dirty="0">
                <a:ln>
                  <a:noFill/>
                </a:ln>
                <a:solidFill>
                  <a:srgbClr val="003366"/>
                </a:solidFill>
                <a:effectLst/>
                <a:uLnTx/>
                <a:uFillTx/>
              </a:rPr>
              <a:t>than expected</a:t>
            </a:r>
          </a:p>
          <a:p>
            <a:pPr marL="0" marR="0" lvl="0" indent="0" algn="ctr" defTabSz="914400" eaLnBrk="0" fontAlgn="base" latinLnBrk="0" hangingPunct="0">
              <a:lnSpc>
                <a:spcPct val="100000"/>
              </a:lnSpc>
              <a:spcBef>
                <a:spcPct val="0"/>
              </a:spcBef>
              <a:spcAft>
                <a:spcPct val="0"/>
              </a:spcAft>
              <a:buClrTx/>
              <a:buSzTx/>
              <a:buFontTx/>
              <a:buNone/>
              <a:tabLst/>
              <a:defRPr/>
            </a:pPr>
            <a:r>
              <a:rPr lang="en-GB" altLang="en-DE" sz="2000" b="1" kern="0" baseline="0" dirty="0">
                <a:solidFill>
                  <a:srgbClr val="003366"/>
                </a:solidFill>
              </a:rPr>
              <a:t>Theoreti</a:t>
            </a:r>
            <a:r>
              <a:rPr lang="en-GB" altLang="en-DE" sz="2000" b="1" kern="0" dirty="0">
                <a:solidFill>
                  <a:srgbClr val="003366"/>
                </a:solidFill>
              </a:rPr>
              <a:t>cal calculations of </a:t>
            </a:r>
            <a:r>
              <a:rPr lang="en-GB" altLang="en-DE" sz="2000" b="1" kern="0" dirty="0">
                <a:solidFill>
                  <a:srgbClr val="7030A0"/>
                </a:solidFill>
              </a:rPr>
              <a:t>electric dipole polarizability </a:t>
            </a:r>
            <a:r>
              <a:rPr lang="en-GB" altLang="en-DE" sz="2000" b="1" kern="0" dirty="0">
                <a:solidFill>
                  <a:srgbClr val="7030A0"/>
                </a:solidFill>
                <a:latin typeface="Symbol" pitchFamily="2" charset="2"/>
              </a:rPr>
              <a:t>a</a:t>
            </a:r>
            <a:r>
              <a:rPr lang="en-GB" altLang="en-DE" sz="2000" b="1" kern="0" baseline="30000" dirty="0">
                <a:solidFill>
                  <a:srgbClr val="7030A0"/>
                </a:solidFill>
              </a:rPr>
              <a:t>2</a:t>
            </a:r>
            <a:r>
              <a:rPr lang="en-GB" altLang="en-DE" sz="2000" b="1" kern="0" dirty="0">
                <a:solidFill>
                  <a:srgbClr val="7030A0"/>
                </a:solidFill>
              </a:rPr>
              <a:t>(E1)</a:t>
            </a:r>
          </a:p>
          <a:p>
            <a:pPr marL="0" marR="0" lvl="0" indent="0" algn="ctr" defTabSz="914400" eaLnBrk="0" fontAlgn="base" latinLnBrk="0" hangingPunct="0">
              <a:lnSpc>
                <a:spcPct val="100000"/>
              </a:lnSpc>
              <a:spcBef>
                <a:spcPct val="0"/>
              </a:spcBef>
              <a:spcAft>
                <a:spcPct val="0"/>
              </a:spcAft>
              <a:buClrTx/>
              <a:buSzTx/>
              <a:buFontTx/>
              <a:buNone/>
              <a:tabLst/>
              <a:defRPr/>
            </a:pPr>
            <a:r>
              <a:rPr lang="en-GB" altLang="en-DE" sz="2000" b="1" kern="0" dirty="0">
                <a:solidFill>
                  <a:srgbClr val="003366"/>
                </a:solidFill>
              </a:rPr>
              <a:t>and </a:t>
            </a:r>
            <a:r>
              <a:rPr lang="en-GB" altLang="en-DE" sz="2000" b="1" kern="0" dirty="0">
                <a:solidFill>
                  <a:srgbClr val="7030A0"/>
                </a:solidFill>
              </a:rPr>
              <a:t>magnetic dipole susceptibility </a:t>
            </a:r>
            <a:r>
              <a:rPr lang="en-GB" altLang="en-DE" sz="2000" b="1" kern="0" dirty="0">
                <a:solidFill>
                  <a:srgbClr val="7030A0"/>
                </a:solidFill>
                <a:latin typeface="Symbol" pitchFamily="2" charset="2"/>
              </a:rPr>
              <a:t>c</a:t>
            </a:r>
            <a:r>
              <a:rPr lang="en-GB" altLang="en-DE" sz="2000" b="1" kern="0" baseline="30000" dirty="0">
                <a:solidFill>
                  <a:srgbClr val="7030A0"/>
                </a:solidFill>
                <a:latin typeface="Symbol" pitchFamily="2" charset="2"/>
              </a:rPr>
              <a:t>2</a:t>
            </a:r>
            <a:r>
              <a:rPr lang="en-GB" altLang="en-DE" sz="2000" b="1" kern="0" dirty="0">
                <a:solidFill>
                  <a:srgbClr val="7030A0"/>
                </a:solidFill>
              </a:rPr>
              <a:t>(M1)</a:t>
            </a:r>
            <a:r>
              <a:rPr lang="en-GB" altLang="en-DE" sz="2000" b="1" kern="0" dirty="0">
                <a:solidFill>
                  <a:srgbClr val="7030A0"/>
                </a:solidFill>
                <a:latin typeface="Symbol" pitchFamily="2" charset="2"/>
              </a:rPr>
              <a:t> </a:t>
            </a:r>
            <a:r>
              <a:rPr lang="en-GB" altLang="en-DE" sz="2000" b="1" kern="0" dirty="0">
                <a:solidFill>
                  <a:srgbClr val="003366"/>
                </a:solidFill>
              </a:rPr>
              <a:t>necessary</a:t>
            </a:r>
            <a:endParaRPr kumimoji="0" lang="en-GB" altLang="en-DE" sz="1800" b="1" i="0" u="none" strike="noStrike" kern="0" cap="none" spc="0" normalizeH="0" baseline="0" noProof="0" dirty="0">
              <a:ln>
                <a:noFill/>
              </a:ln>
              <a:solidFill>
                <a:srgbClr val="7030A0"/>
              </a:solidFill>
              <a:effectLst/>
              <a:uLnTx/>
              <a:uFillTx/>
            </a:endParaRPr>
          </a:p>
        </p:txBody>
      </p:sp>
      <p:sp>
        <p:nvSpPr>
          <p:cNvPr id="3" name="Slide Number Placeholder 2">
            <a:extLst>
              <a:ext uri="{FF2B5EF4-FFF2-40B4-BE49-F238E27FC236}">
                <a16:creationId xmlns:a16="http://schemas.microsoft.com/office/drawing/2014/main" id="{D547FBFB-3A90-3D4B-9F30-6108E05C6ADA}"/>
              </a:ext>
            </a:extLst>
          </p:cNvPr>
          <p:cNvSpPr>
            <a:spLocks noGrp="1"/>
          </p:cNvSpPr>
          <p:nvPr>
            <p:ph type="sldNum" sz="quarter" idx="4"/>
          </p:nvPr>
        </p:nvSpPr>
        <p:spPr/>
        <p:txBody>
          <a:bodyPr/>
          <a:lstStyle/>
          <a:p>
            <a:fld id="{AEFB9B6D-867A-40B8-ACB0-35CC9F272C9C}" type="slidenum">
              <a:rPr lang="fr-FR" sz="1100" smtClean="0"/>
              <a:pPr/>
              <a:t>21</a:t>
            </a:fld>
            <a:endParaRPr lang="fr-FR" sz="1100" dirty="0"/>
          </a:p>
        </p:txBody>
      </p:sp>
    </p:spTree>
    <p:extLst>
      <p:ext uri="{BB962C8B-B14F-4D97-AF65-F5344CB8AC3E}">
        <p14:creationId xmlns:p14="http://schemas.microsoft.com/office/powerpoint/2010/main" val="6622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87 -3.33333E-6 L 0.00382 0.06644 " pathEditMode="relative" rAng="0" ptsTypes="AA">
                                      <p:cBhvr>
                                        <p:cTn id="6" dur="1250" fill="hold"/>
                                        <p:tgtEl>
                                          <p:spTgt spid="7"/>
                                        </p:tgtEl>
                                        <p:attrNameLst>
                                          <p:attrName>ppt_x</p:attrName>
                                          <p:attrName>ppt_y</p:attrName>
                                        </p:attrNameLst>
                                      </p:cBhvr>
                                      <p:rCtr x="139" y="3310"/>
                                    </p:animMotion>
                                  </p:childTnLst>
                                </p:cTn>
                              </p:par>
                            </p:childTnLst>
                          </p:cTn>
                        </p:par>
                        <p:par>
                          <p:cTn id="7" fill="hold">
                            <p:stCondLst>
                              <p:cond delay="1250"/>
                            </p:stCondLst>
                            <p:childTnLst>
                              <p:par>
                                <p:cTn id="8" presetID="1"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D32D-CAF6-1145-9C37-7C6F2BF9BCDE}"/>
              </a:ext>
            </a:extLst>
          </p:cNvPr>
          <p:cNvSpPr>
            <a:spLocks noGrp="1"/>
          </p:cNvSpPr>
          <p:nvPr>
            <p:ph type="title"/>
          </p:nvPr>
        </p:nvSpPr>
        <p:spPr/>
        <p:txBody>
          <a:bodyPr/>
          <a:lstStyle/>
          <a:p>
            <a:r>
              <a:rPr lang="en-GB" dirty="0"/>
              <a:t>Summary</a:t>
            </a:r>
          </a:p>
        </p:txBody>
      </p:sp>
      <p:sp>
        <p:nvSpPr>
          <p:cNvPr id="4" name="Footer Placeholder 3">
            <a:extLst>
              <a:ext uri="{FF2B5EF4-FFF2-40B4-BE49-F238E27FC236}">
                <a16:creationId xmlns:a16="http://schemas.microsoft.com/office/drawing/2014/main" id="{6CD0744D-C0C9-1943-B1E5-99FBD053E5F4}"/>
              </a:ext>
            </a:extLst>
          </p:cNvPr>
          <p:cNvSpPr>
            <a:spLocks noGrp="1"/>
          </p:cNvSpPr>
          <p:nvPr>
            <p:ph type="ftr" sz="quarter" idx="3"/>
          </p:nvPr>
        </p:nvSpPr>
        <p:spPr/>
        <p:txBody>
          <a:bodyPr/>
          <a:lstStyle/>
          <a:p>
            <a:r>
              <a:rPr lang="fr-FR" sz="1100"/>
              <a:t>W. Korten - NS2022</a:t>
            </a:r>
            <a:endParaRPr lang="fr-FR" sz="1100" dirty="0"/>
          </a:p>
        </p:txBody>
      </p:sp>
      <p:sp>
        <p:nvSpPr>
          <p:cNvPr id="5" name="Shape 1160">
            <a:extLst>
              <a:ext uri="{FF2B5EF4-FFF2-40B4-BE49-F238E27FC236}">
                <a16:creationId xmlns:a16="http://schemas.microsoft.com/office/drawing/2014/main" id="{3B692508-3553-344B-9F80-C20B63668D28}"/>
              </a:ext>
            </a:extLst>
          </p:cNvPr>
          <p:cNvSpPr/>
          <p:nvPr/>
        </p:nvSpPr>
        <p:spPr>
          <a:xfrm>
            <a:off x="377824" y="1100463"/>
            <a:ext cx="8118271" cy="51706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342900" lvl="0" indent="-342900">
              <a:spcAft>
                <a:spcPts val="1200"/>
              </a:spcAft>
              <a:buSzPct val="100000"/>
              <a:buFont typeface="Wingdings" pitchFamily="2" charset="2"/>
              <a:buChar char="Ø"/>
              <a:defRPr>
                <a:uFillTx/>
              </a:defRPr>
            </a:pPr>
            <a:r>
              <a:rPr lang="en-US" sz="2000" b="1" dirty="0">
                <a:solidFill>
                  <a:srgbClr val="7030A0"/>
                </a:solidFill>
                <a:uFill>
                  <a:solidFill/>
                </a:uFill>
                <a:latin typeface="Comic Sans MS"/>
                <a:ea typeface="Comic Sans MS"/>
                <a:cs typeface="Comic Sans MS"/>
                <a:sym typeface="Comic Sans MS"/>
              </a:rPr>
              <a:t>Different n</a:t>
            </a:r>
            <a:r>
              <a:rPr sz="2000" b="1" dirty="0">
                <a:solidFill>
                  <a:srgbClr val="7030A0"/>
                </a:solidFill>
                <a:uFill>
                  <a:solidFill/>
                </a:uFill>
                <a:latin typeface="Comic Sans MS"/>
                <a:ea typeface="Comic Sans MS"/>
                <a:cs typeface="Comic Sans MS"/>
                <a:sym typeface="Comic Sans MS"/>
              </a:rPr>
              <a:t>uclear shapes </a:t>
            </a:r>
            <a:r>
              <a:rPr lang="en-US" sz="2000" b="1" dirty="0">
                <a:uFill>
                  <a:solidFill/>
                </a:uFill>
                <a:latin typeface="Comic Sans MS"/>
                <a:ea typeface="Comic Sans MS"/>
                <a:cs typeface="Comic Sans MS"/>
                <a:sym typeface="Comic Sans MS"/>
              </a:rPr>
              <a:t>can appear within the </a:t>
            </a:r>
            <a:r>
              <a:rPr lang="en-US" sz="2000" b="1" dirty="0">
                <a:solidFill>
                  <a:srgbClr val="7030A0"/>
                </a:solidFill>
                <a:uFill>
                  <a:solidFill/>
                </a:uFill>
                <a:latin typeface="Comic Sans MS"/>
                <a:ea typeface="Comic Sans MS"/>
                <a:cs typeface="Comic Sans MS"/>
                <a:sym typeface="Comic Sans MS"/>
              </a:rPr>
              <a:t>same nucleus </a:t>
            </a:r>
            <a:r>
              <a:rPr lang="en-US" sz="2000" b="1" dirty="0">
                <a:latin typeface="Comic Sans MS"/>
                <a:ea typeface="Comic Sans MS"/>
                <a:cs typeface="Comic Sans MS"/>
                <a:sym typeface="Comic Sans MS"/>
              </a:rPr>
              <a:t>giving rise to </a:t>
            </a:r>
            <a:r>
              <a:rPr lang="en-US" sz="2000" b="1" dirty="0">
                <a:solidFill>
                  <a:srgbClr val="7030A0"/>
                </a:solidFill>
                <a:latin typeface="Comic Sans MS"/>
                <a:ea typeface="Comic Sans MS"/>
                <a:cs typeface="Comic Sans MS"/>
                <a:sym typeface="Comic Sans MS"/>
              </a:rPr>
              <a:t>long-lived excited 0</a:t>
            </a:r>
            <a:r>
              <a:rPr lang="en-US" sz="2000" b="1" baseline="30000" dirty="0">
                <a:solidFill>
                  <a:srgbClr val="7030A0"/>
                </a:solidFill>
                <a:latin typeface="Comic Sans MS"/>
                <a:ea typeface="Comic Sans MS"/>
                <a:cs typeface="Comic Sans MS"/>
                <a:sym typeface="Comic Sans MS"/>
              </a:rPr>
              <a:t>+</a:t>
            </a:r>
            <a:r>
              <a:rPr lang="en-US" sz="2000" b="1" dirty="0">
                <a:solidFill>
                  <a:srgbClr val="7030A0"/>
                </a:solidFill>
                <a:latin typeface="Comic Sans MS"/>
                <a:ea typeface="Comic Sans MS"/>
                <a:cs typeface="Comic Sans MS"/>
                <a:sym typeface="Comic Sans MS"/>
              </a:rPr>
              <a:t> states (“shape isomers”). </a:t>
            </a:r>
            <a:endParaRPr lang="en-US" sz="2000" b="1" dirty="0">
              <a:latin typeface="Comic Sans MS"/>
              <a:ea typeface="Comic Sans MS"/>
              <a:cs typeface="Comic Sans MS"/>
              <a:sym typeface="Comic Sans MS"/>
            </a:endParaRPr>
          </a:p>
          <a:p>
            <a:pPr marL="342900" indent="-342900">
              <a:spcAft>
                <a:spcPts val="1200"/>
              </a:spcAft>
              <a:buSzPct val="100000"/>
              <a:buFont typeface="Wingdings" pitchFamily="2" charset="2"/>
              <a:buChar char="Ø"/>
              <a:defRPr>
                <a:uFillTx/>
              </a:defRPr>
            </a:pPr>
            <a:r>
              <a:rPr lang="en-US" sz="2000" b="1" dirty="0">
                <a:uFill>
                  <a:solidFill/>
                </a:uFill>
                <a:latin typeface="Comic Sans MS"/>
                <a:ea typeface="Comic Sans MS"/>
                <a:cs typeface="Comic Sans MS"/>
                <a:sym typeface="Comic Sans MS"/>
              </a:rPr>
              <a:t>The</a:t>
            </a:r>
            <a:r>
              <a:rPr lang="en-US" sz="2000" b="1" dirty="0">
                <a:solidFill>
                  <a:srgbClr val="7030A0"/>
                </a:solidFill>
                <a:uFill>
                  <a:solidFill/>
                </a:uFill>
                <a:latin typeface="Comic Sans MS"/>
                <a:ea typeface="Comic Sans MS"/>
                <a:cs typeface="Comic Sans MS"/>
                <a:sym typeface="Comic Sans MS"/>
              </a:rPr>
              <a:t> 0</a:t>
            </a:r>
            <a:r>
              <a:rPr lang="en-US" sz="2000" b="1" baseline="30000" dirty="0">
                <a:solidFill>
                  <a:srgbClr val="7030A0"/>
                </a:solidFill>
                <a:uFill>
                  <a:solidFill/>
                </a:uFill>
                <a:latin typeface="Comic Sans MS"/>
                <a:ea typeface="Comic Sans MS"/>
                <a:cs typeface="Comic Sans MS"/>
                <a:sym typeface="Comic Sans MS"/>
              </a:rPr>
              <a:t>+</a:t>
            </a:r>
            <a:r>
              <a:rPr lang="en-US" sz="2000" b="1" dirty="0">
                <a:solidFill>
                  <a:srgbClr val="7030A0"/>
                </a:solidFill>
                <a:uFill>
                  <a:solidFill/>
                </a:uFill>
                <a:latin typeface="Comic Sans MS"/>
                <a:ea typeface="Comic Sans MS"/>
                <a:cs typeface="Comic Sans MS"/>
                <a:sym typeface="Comic Sans MS"/>
              </a:rPr>
              <a:t>→ 0</a:t>
            </a:r>
            <a:r>
              <a:rPr lang="en-US" sz="2000" b="1" baseline="30000" dirty="0">
                <a:solidFill>
                  <a:srgbClr val="7030A0"/>
                </a:solidFill>
                <a:uFill>
                  <a:solidFill/>
                </a:uFill>
                <a:latin typeface="Comic Sans MS"/>
                <a:ea typeface="Comic Sans MS"/>
                <a:cs typeface="Comic Sans MS"/>
                <a:sym typeface="Comic Sans MS"/>
              </a:rPr>
              <a:t>+</a:t>
            </a:r>
            <a:r>
              <a:rPr lang="en-US" sz="2000" b="1" dirty="0">
                <a:solidFill>
                  <a:srgbClr val="7030A0"/>
                </a:solidFill>
                <a:uFill>
                  <a:solidFill/>
                </a:uFill>
                <a:latin typeface="Comic Sans MS"/>
                <a:ea typeface="Comic Sans MS"/>
                <a:cs typeface="Comic Sans MS"/>
                <a:sym typeface="Comic Sans MS"/>
              </a:rPr>
              <a:t> E0 decay </a:t>
            </a:r>
            <a:r>
              <a:rPr lang="en-US" sz="2000" b="1" dirty="0">
                <a:uFill>
                  <a:solidFill/>
                </a:uFill>
                <a:latin typeface="Comic Sans MS"/>
                <a:ea typeface="Comic Sans MS"/>
                <a:cs typeface="Comic Sans MS"/>
                <a:sym typeface="Comic Sans MS"/>
              </a:rPr>
              <a:t>to the ground state in even-mass isotopes may proceed via </a:t>
            </a:r>
            <a:r>
              <a:rPr lang="en-US" sz="2000" b="1" dirty="0">
                <a:solidFill>
                  <a:srgbClr val="7030A0"/>
                </a:solidFill>
                <a:uFill>
                  <a:solidFill/>
                </a:uFill>
                <a:latin typeface="Comic Sans MS"/>
                <a:ea typeface="Comic Sans MS"/>
                <a:cs typeface="Comic Sans MS"/>
                <a:sym typeface="Comic Sans MS"/>
              </a:rPr>
              <a:t>nuclear two-photon decay.</a:t>
            </a:r>
            <a:endParaRPr sz="2000" dirty="0">
              <a:uFill>
                <a:solidFill/>
              </a:uFill>
              <a:latin typeface="Comic Sans MS"/>
              <a:ea typeface="Comic Sans MS"/>
              <a:cs typeface="Comic Sans MS"/>
              <a:sym typeface="Comic Sans MS"/>
            </a:endParaRPr>
          </a:p>
          <a:p>
            <a:pPr marL="342900" lvl="0" indent="-342900">
              <a:spcAft>
                <a:spcPts val="1200"/>
              </a:spcAft>
              <a:buSzPct val="100000"/>
              <a:buFont typeface="Wingdings" pitchFamily="2" charset="2"/>
              <a:buChar char="Ø"/>
              <a:defRPr>
                <a:uFillTx/>
              </a:defRPr>
            </a:pPr>
            <a:r>
              <a:rPr lang="en-US" sz="2000" b="1" dirty="0">
                <a:uFill>
                  <a:solidFill/>
                </a:uFill>
                <a:latin typeface="Comic Sans MS"/>
                <a:ea typeface="Comic Sans MS"/>
                <a:cs typeface="Comic Sans MS"/>
                <a:sym typeface="Comic Sans MS"/>
              </a:rPr>
              <a:t>The competing first-order decays (</a:t>
            </a:r>
            <a:r>
              <a:rPr lang="en-US" sz="2000" b="1" dirty="0">
                <a:solidFill>
                  <a:srgbClr val="7030A0"/>
                </a:solidFill>
                <a:uFill>
                  <a:solidFill/>
                </a:uFill>
                <a:latin typeface="Comic Sans MS"/>
                <a:ea typeface="Comic Sans MS"/>
                <a:cs typeface="Comic Sans MS"/>
                <a:sym typeface="Comic Sans MS"/>
              </a:rPr>
              <a:t>internal electron conversion </a:t>
            </a:r>
            <a:r>
              <a:rPr lang="en-US" sz="2000" b="1" dirty="0">
                <a:uFill>
                  <a:solidFill/>
                </a:uFill>
                <a:latin typeface="Comic Sans MS"/>
                <a:ea typeface="Comic Sans MS"/>
                <a:cs typeface="Comic Sans MS"/>
                <a:sym typeface="Comic Sans MS"/>
              </a:rPr>
              <a:t>or </a:t>
            </a:r>
            <a:r>
              <a:rPr lang="en-US" sz="2000" b="1" dirty="0">
                <a:solidFill>
                  <a:srgbClr val="7030A0"/>
                </a:solidFill>
                <a:uFill>
                  <a:solidFill/>
                </a:uFill>
                <a:latin typeface="Comic Sans MS"/>
                <a:ea typeface="Comic Sans MS"/>
                <a:cs typeface="Comic Sans MS"/>
                <a:sym typeface="Comic Sans MS"/>
              </a:rPr>
              <a:t>internal pair conversion</a:t>
            </a:r>
            <a:r>
              <a:rPr lang="en-US" sz="2000" b="1" dirty="0">
                <a:uFill>
                  <a:solidFill/>
                </a:uFill>
                <a:latin typeface="Comic Sans MS"/>
                <a:ea typeface="Comic Sans MS"/>
                <a:cs typeface="Comic Sans MS"/>
                <a:sym typeface="Comic Sans MS"/>
              </a:rPr>
              <a:t>) can be be eliminated for </a:t>
            </a:r>
            <a:r>
              <a:rPr lang="en-US" sz="2000" b="1" dirty="0">
                <a:solidFill>
                  <a:srgbClr val="7030A0"/>
                </a:solidFill>
                <a:uFill>
                  <a:solidFill/>
                </a:uFill>
                <a:latin typeface="Comic Sans MS"/>
                <a:ea typeface="Comic Sans MS"/>
                <a:cs typeface="Comic Sans MS"/>
                <a:sym typeface="Comic Sans MS"/>
              </a:rPr>
              <a:t>low-energy decays in bare nuclei. </a:t>
            </a:r>
            <a:endParaRPr sz="2000" dirty="0">
              <a:uFill>
                <a:solidFill/>
              </a:uFill>
              <a:latin typeface="Comic Sans MS"/>
              <a:ea typeface="Comic Sans MS"/>
              <a:cs typeface="Comic Sans MS"/>
              <a:sym typeface="Comic Sans MS"/>
            </a:endParaRPr>
          </a:p>
          <a:p>
            <a:pPr marL="342900" lvl="0" indent="-342900">
              <a:spcAft>
                <a:spcPts val="1200"/>
              </a:spcAft>
              <a:buSzPct val="100000"/>
              <a:buFont typeface="Wingdings" pitchFamily="2" charset="2"/>
              <a:buChar char="Ø"/>
              <a:defRPr>
                <a:uFillTx/>
              </a:defRPr>
            </a:pPr>
            <a:r>
              <a:rPr sz="2000" b="1" dirty="0">
                <a:uFill>
                  <a:solidFill/>
                </a:uFill>
                <a:latin typeface="Comic Sans MS"/>
                <a:ea typeface="Comic Sans MS"/>
                <a:cs typeface="Comic Sans MS"/>
                <a:sym typeface="Comic Sans MS"/>
              </a:rPr>
              <a:t>Co</a:t>
            </a:r>
            <a:r>
              <a:rPr lang="en-US" sz="2000" b="1" dirty="0">
                <a:uFill>
                  <a:solidFill/>
                </a:uFill>
                <a:latin typeface="Comic Sans MS"/>
                <a:ea typeface="Comic Sans MS"/>
                <a:cs typeface="Comic Sans MS"/>
                <a:sym typeface="Comic Sans MS"/>
              </a:rPr>
              <a:t>mbined </a:t>
            </a:r>
            <a:r>
              <a:rPr lang="en-US" sz="2000" b="1" dirty="0">
                <a:solidFill>
                  <a:srgbClr val="7030A0"/>
                </a:solidFill>
                <a:uFill>
                  <a:solidFill/>
                </a:uFill>
                <a:latin typeface="Comic Sans MS"/>
                <a:ea typeface="Comic Sans MS"/>
                <a:cs typeface="Comic Sans MS"/>
                <a:sym typeface="Comic Sans MS"/>
              </a:rPr>
              <a:t>Schottky and Isochronous Mass Spectroscopy (ISMS) </a:t>
            </a:r>
            <a:r>
              <a:rPr lang="en-US" sz="2000" b="1" dirty="0">
                <a:uFill>
                  <a:solidFill/>
                </a:uFill>
                <a:latin typeface="Comic Sans MS"/>
                <a:ea typeface="Comic Sans MS"/>
                <a:cs typeface="Comic Sans MS"/>
                <a:sym typeface="Comic Sans MS"/>
              </a:rPr>
              <a:t>was demonstrated to measure short-lived isomers</a:t>
            </a:r>
            <a:r>
              <a:rPr lang="en-US" sz="2000" b="1" dirty="0">
                <a:solidFill>
                  <a:srgbClr val="0432FF"/>
                </a:solidFill>
                <a:uFill>
                  <a:solidFill/>
                </a:uFill>
                <a:latin typeface="Comic Sans MS"/>
                <a:ea typeface="Comic Sans MS"/>
                <a:cs typeface="Comic Sans MS"/>
                <a:sym typeface="Comic Sans MS"/>
              </a:rPr>
              <a:t> </a:t>
            </a:r>
            <a:r>
              <a:rPr lang="en-US" sz="2000" b="1" dirty="0">
                <a:solidFill>
                  <a:srgbClr val="7030A0"/>
                </a:solidFill>
                <a:uFill>
                  <a:solidFill/>
                </a:uFill>
                <a:latin typeface="Comic Sans MS"/>
                <a:ea typeface="Comic Sans MS"/>
                <a:cs typeface="Comic Sans MS"/>
                <a:sym typeface="Comic Sans MS"/>
              </a:rPr>
              <a:t>(&gt;few ten </a:t>
            </a:r>
            <a:r>
              <a:rPr lang="en-US" sz="2000" b="1" dirty="0" err="1">
                <a:solidFill>
                  <a:srgbClr val="7030A0"/>
                </a:solidFill>
                <a:uFill>
                  <a:solidFill/>
                </a:uFill>
                <a:latin typeface="Comic Sans MS"/>
                <a:ea typeface="Comic Sans MS"/>
                <a:cs typeface="Comic Sans MS"/>
                <a:sym typeface="Comic Sans MS"/>
              </a:rPr>
              <a:t>ms</a:t>
            </a:r>
            <a:r>
              <a:rPr lang="en-US" sz="2000" b="1" dirty="0">
                <a:solidFill>
                  <a:srgbClr val="0432FF"/>
                </a:solidFill>
                <a:uFill>
                  <a:solidFill/>
                </a:uFill>
                <a:latin typeface="Comic Sans MS"/>
                <a:ea typeface="Comic Sans MS"/>
                <a:cs typeface="Comic Sans MS"/>
                <a:sym typeface="Comic Sans MS"/>
              </a:rPr>
              <a:t>) </a:t>
            </a:r>
            <a:r>
              <a:rPr lang="en-US" sz="2000" b="1" dirty="0">
                <a:uFill>
                  <a:solidFill/>
                </a:uFill>
                <a:latin typeface="Comic Sans MS"/>
                <a:ea typeface="Comic Sans MS"/>
                <a:cs typeface="Comic Sans MS"/>
                <a:sym typeface="Comic Sans MS"/>
              </a:rPr>
              <a:t>down to </a:t>
            </a:r>
            <a:r>
              <a:rPr lang="en-US" sz="2000" b="1" dirty="0">
                <a:solidFill>
                  <a:srgbClr val="7030A0"/>
                </a:solidFill>
                <a:uFill>
                  <a:solidFill/>
                </a:uFill>
                <a:latin typeface="Comic Sans MS"/>
                <a:ea typeface="Comic Sans MS"/>
                <a:cs typeface="Comic Sans MS"/>
                <a:sym typeface="Comic Sans MS"/>
              </a:rPr>
              <a:t>low energies of ~100 keV</a:t>
            </a:r>
            <a:r>
              <a:rPr lang="en-US" sz="2000" b="1" dirty="0">
                <a:uFill>
                  <a:solidFill/>
                </a:uFill>
                <a:latin typeface="Comic Sans MS"/>
                <a:ea typeface="Comic Sans MS"/>
                <a:cs typeface="Comic Sans MS"/>
                <a:sym typeface="Comic Sans MS"/>
              </a:rPr>
              <a:t> (at A~70).</a:t>
            </a:r>
            <a:endParaRPr sz="2000" dirty="0">
              <a:uFill>
                <a:solidFill/>
              </a:uFill>
              <a:latin typeface="Comic Sans MS"/>
              <a:ea typeface="Comic Sans MS"/>
              <a:cs typeface="Comic Sans MS"/>
              <a:sym typeface="Comic Sans MS"/>
            </a:endParaRPr>
          </a:p>
          <a:p>
            <a:pPr marL="342900" lvl="0" indent="-342900">
              <a:spcAft>
                <a:spcPts val="1200"/>
              </a:spcAft>
              <a:buSzPct val="100000"/>
              <a:buFont typeface="Wingdings" pitchFamily="2" charset="2"/>
              <a:buChar char="Ø"/>
              <a:defRPr>
                <a:uFillTx/>
              </a:defRPr>
            </a:pPr>
            <a:r>
              <a:rPr lang="en-US" sz="2000" b="1" dirty="0">
                <a:uFill>
                  <a:solidFill/>
                </a:uFill>
                <a:latin typeface="Comic Sans MS"/>
                <a:ea typeface="Comic Sans MS"/>
                <a:cs typeface="Comic Sans MS"/>
                <a:sym typeface="Comic Sans MS"/>
              </a:rPr>
              <a:t>The </a:t>
            </a:r>
            <a:r>
              <a:rPr lang="en-US" sz="2000" b="1" dirty="0">
                <a:solidFill>
                  <a:srgbClr val="7030A0"/>
                </a:solidFill>
                <a:uFill>
                  <a:solidFill/>
                </a:uFill>
                <a:latin typeface="Comic Sans MS"/>
                <a:ea typeface="Comic Sans MS"/>
                <a:cs typeface="Comic Sans MS"/>
                <a:sym typeface="Comic Sans MS"/>
              </a:rPr>
              <a:t>lifetime of the two-photon decay of the 0</a:t>
            </a:r>
            <a:r>
              <a:rPr lang="en-US" sz="2000" b="1" baseline="30000" dirty="0">
                <a:solidFill>
                  <a:srgbClr val="7030A0"/>
                </a:solidFill>
                <a:uFill>
                  <a:solidFill/>
                </a:uFill>
                <a:latin typeface="Comic Sans MS"/>
                <a:ea typeface="Comic Sans MS"/>
                <a:cs typeface="Comic Sans MS"/>
                <a:sym typeface="Comic Sans MS"/>
              </a:rPr>
              <a:t>+</a:t>
            </a:r>
            <a:r>
              <a:rPr lang="en-US" sz="2000" b="1" dirty="0">
                <a:solidFill>
                  <a:srgbClr val="7030A0"/>
                </a:solidFill>
                <a:uFill>
                  <a:solidFill/>
                </a:uFill>
                <a:latin typeface="Comic Sans MS"/>
                <a:ea typeface="Comic Sans MS"/>
                <a:cs typeface="Comic Sans MS"/>
                <a:sym typeface="Comic Sans MS"/>
              </a:rPr>
              <a:t> isomer in </a:t>
            </a:r>
            <a:r>
              <a:rPr lang="en-US" sz="2000" b="1" baseline="30000" dirty="0">
                <a:solidFill>
                  <a:srgbClr val="7030A0"/>
                </a:solidFill>
                <a:uFill>
                  <a:solidFill/>
                </a:uFill>
                <a:latin typeface="Comic Sans MS"/>
                <a:ea typeface="Comic Sans MS"/>
                <a:cs typeface="Comic Sans MS"/>
                <a:sym typeface="Comic Sans MS"/>
              </a:rPr>
              <a:t>72</a:t>
            </a:r>
            <a:r>
              <a:rPr lang="en-US" sz="2000" b="1" dirty="0">
                <a:solidFill>
                  <a:srgbClr val="7030A0"/>
                </a:solidFill>
                <a:uFill>
                  <a:solidFill/>
                </a:uFill>
                <a:latin typeface="Comic Sans MS"/>
                <a:ea typeface="Comic Sans MS"/>
                <a:cs typeface="Comic Sans MS"/>
                <a:sym typeface="Comic Sans MS"/>
              </a:rPr>
              <a:t>Ge </a:t>
            </a:r>
            <a:r>
              <a:rPr lang="en-US" sz="2000" b="1" dirty="0">
                <a:uFill>
                  <a:solidFill/>
                </a:uFill>
                <a:latin typeface="Comic Sans MS"/>
                <a:ea typeface="Comic Sans MS"/>
                <a:cs typeface="Comic Sans MS"/>
                <a:sym typeface="Comic Sans MS"/>
              </a:rPr>
              <a:t>is </a:t>
            </a:r>
            <a:r>
              <a:rPr lang="en-US" sz="2000" b="1" dirty="0">
                <a:solidFill>
                  <a:srgbClr val="7030A0"/>
                </a:solidFill>
                <a:uFill>
                  <a:solidFill/>
                </a:uFill>
                <a:latin typeface="Comic Sans MS"/>
                <a:ea typeface="Comic Sans MS"/>
                <a:cs typeface="Comic Sans MS"/>
                <a:sym typeface="Comic Sans MS"/>
              </a:rPr>
              <a:t>much faster </a:t>
            </a:r>
            <a:r>
              <a:rPr lang="en-US" sz="2000" b="1" dirty="0">
                <a:uFill>
                  <a:solidFill/>
                </a:uFill>
                <a:latin typeface="Comic Sans MS"/>
                <a:ea typeface="Comic Sans MS"/>
                <a:cs typeface="Comic Sans MS"/>
                <a:sym typeface="Comic Sans MS"/>
              </a:rPr>
              <a:t>than expected from previous studies of the “magic” nuclei (</a:t>
            </a:r>
            <a:r>
              <a:rPr lang="en-US" sz="2000" b="1" baseline="30000" dirty="0">
                <a:uFill>
                  <a:solidFill/>
                </a:uFill>
                <a:latin typeface="Comic Sans MS"/>
                <a:ea typeface="Comic Sans MS"/>
                <a:cs typeface="Comic Sans MS"/>
                <a:sym typeface="Comic Sans MS"/>
              </a:rPr>
              <a:t>16</a:t>
            </a:r>
            <a:r>
              <a:rPr lang="en-US" sz="2000" b="1" dirty="0">
                <a:uFill>
                  <a:solidFill/>
                </a:uFill>
                <a:latin typeface="Comic Sans MS"/>
                <a:ea typeface="Comic Sans MS"/>
                <a:cs typeface="Comic Sans MS"/>
                <a:sym typeface="Comic Sans MS"/>
              </a:rPr>
              <a:t>O, </a:t>
            </a:r>
            <a:r>
              <a:rPr lang="en-US" sz="2000" b="1" baseline="30000" dirty="0">
                <a:uFill>
                  <a:solidFill/>
                </a:uFill>
                <a:latin typeface="Comic Sans MS"/>
                <a:ea typeface="Comic Sans MS"/>
                <a:cs typeface="Comic Sans MS"/>
                <a:sym typeface="Comic Sans MS"/>
              </a:rPr>
              <a:t>40</a:t>
            </a:r>
            <a:r>
              <a:rPr lang="en-US" sz="2000" b="1" dirty="0">
                <a:uFill>
                  <a:solidFill/>
                </a:uFill>
                <a:latin typeface="Comic Sans MS"/>
                <a:ea typeface="Comic Sans MS"/>
                <a:cs typeface="Comic Sans MS"/>
                <a:sym typeface="Comic Sans MS"/>
              </a:rPr>
              <a:t>Ca, </a:t>
            </a:r>
            <a:r>
              <a:rPr lang="en-US" sz="2000" b="1" baseline="30000" dirty="0">
                <a:uFill>
                  <a:solidFill/>
                </a:uFill>
                <a:latin typeface="Comic Sans MS"/>
                <a:ea typeface="Comic Sans MS"/>
                <a:cs typeface="Comic Sans MS"/>
                <a:sym typeface="Comic Sans MS"/>
              </a:rPr>
              <a:t>90</a:t>
            </a:r>
            <a:r>
              <a:rPr lang="en-US" sz="2000" b="1" dirty="0">
                <a:uFill>
                  <a:solidFill/>
                </a:uFill>
                <a:latin typeface="Comic Sans MS"/>
                <a:ea typeface="Comic Sans MS"/>
                <a:cs typeface="Comic Sans MS"/>
                <a:sym typeface="Comic Sans MS"/>
              </a:rPr>
              <a:t>Zr).</a:t>
            </a:r>
          </a:p>
          <a:p>
            <a:pPr marL="342900" lvl="0" indent="-342900">
              <a:spcAft>
                <a:spcPts val="1200"/>
              </a:spcAft>
              <a:buSzPct val="100000"/>
              <a:buFont typeface="Wingdings" pitchFamily="2" charset="2"/>
              <a:buChar char="Ø"/>
              <a:defRPr>
                <a:uFillTx/>
              </a:defRPr>
            </a:pPr>
            <a:r>
              <a:rPr lang="en-GB" sz="2000" b="1" dirty="0">
                <a:uFill>
                  <a:solidFill/>
                </a:uFill>
                <a:latin typeface="Comic Sans MS"/>
                <a:ea typeface="Comic Sans MS"/>
                <a:cs typeface="Comic Sans MS"/>
                <a:sym typeface="Comic Sans MS"/>
              </a:rPr>
              <a:t>Very promising </a:t>
            </a:r>
            <a:r>
              <a:rPr lang="en-GB" sz="2000" b="1" dirty="0">
                <a:solidFill>
                  <a:srgbClr val="7030A0"/>
                </a:solidFill>
                <a:uFill>
                  <a:solidFill/>
                </a:uFill>
                <a:latin typeface="Comic Sans MS"/>
                <a:ea typeface="Comic Sans MS"/>
                <a:cs typeface="Comic Sans MS"/>
                <a:sym typeface="Comic Sans MS"/>
              </a:rPr>
              <a:t>new technique for 0</a:t>
            </a:r>
            <a:r>
              <a:rPr lang="en-GB" sz="2000" b="1" baseline="30000" dirty="0">
                <a:solidFill>
                  <a:srgbClr val="7030A0"/>
                </a:solidFill>
                <a:uFill>
                  <a:solidFill/>
                </a:uFill>
                <a:latin typeface="Comic Sans MS"/>
                <a:ea typeface="Comic Sans MS"/>
                <a:cs typeface="Comic Sans MS"/>
                <a:sym typeface="Comic Sans MS"/>
              </a:rPr>
              <a:t>+ </a:t>
            </a:r>
            <a:r>
              <a:rPr lang="en-GB" sz="2000" b="1" dirty="0">
                <a:solidFill>
                  <a:srgbClr val="7030A0"/>
                </a:solidFill>
                <a:uFill>
                  <a:solidFill/>
                </a:uFill>
                <a:latin typeface="Comic Sans MS"/>
                <a:ea typeface="Comic Sans MS"/>
                <a:cs typeface="Comic Sans MS"/>
                <a:sym typeface="Comic Sans MS"/>
              </a:rPr>
              <a:t>isomer searches </a:t>
            </a:r>
            <a:r>
              <a:rPr lang="en-GB" sz="2000" b="1" dirty="0">
                <a:uFill>
                  <a:solidFill/>
                </a:uFill>
                <a:latin typeface="Comic Sans MS"/>
                <a:ea typeface="Comic Sans MS"/>
                <a:cs typeface="Comic Sans MS"/>
                <a:sym typeface="Comic Sans MS"/>
              </a:rPr>
              <a:t>at FAIR</a:t>
            </a:r>
          </a:p>
        </p:txBody>
      </p:sp>
      <p:sp>
        <p:nvSpPr>
          <p:cNvPr id="3" name="Slide Number Placeholder 2">
            <a:extLst>
              <a:ext uri="{FF2B5EF4-FFF2-40B4-BE49-F238E27FC236}">
                <a16:creationId xmlns:a16="http://schemas.microsoft.com/office/drawing/2014/main" id="{5056F4AC-1DDC-EC4A-B0C7-2AF6D22F6CAD}"/>
              </a:ext>
            </a:extLst>
          </p:cNvPr>
          <p:cNvSpPr>
            <a:spLocks noGrp="1"/>
          </p:cNvSpPr>
          <p:nvPr>
            <p:ph type="sldNum" sz="quarter" idx="4"/>
          </p:nvPr>
        </p:nvSpPr>
        <p:spPr/>
        <p:txBody>
          <a:bodyPr/>
          <a:lstStyle/>
          <a:p>
            <a:fld id="{AEFB9B6D-867A-40B8-ACB0-35CC9F272C9C}" type="slidenum">
              <a:rPr lang="fr-FR" sz="1100" smtClean="0"/>
              <a:pPr/>
              <a:t>22</a:t>
            </a:fld>
            <a:endParaRPr lang="fr-FR" sz="1100" dirty="0"/>
          </a:p>
        </p:txBody>
      </p:sp>
    </p:spTree>
    <p:extLst>
      <p:ext uri="{BB962C8B-B14F-4D97-AF65-F5344CB8AC3E}">
        <p14:creationId xmlns:p14="http://schemas.microsoft.com/office/powerpoint/2010/main" val="3821913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F32A-C090-014D-9BEA-F83D1CD6A0E2}"/>
              </a:ext>
            </a:extLst>
          </p:cNvPr>
          <p:cNvSpPr>
            <a:spLocks noGrp="1"/>
          </p:cNvSpPr>
          <p:nvPr>
            <p:ph type="title"/>
          </p:nvPr>
        </p:nvSpPr>
        <p:spPr>
          <a:xfrm>
            <a:off x="0" y="0"/>
            <a:ext cx="8496096" cy="955548"/>
          </a:xfrm>
        </p:spPr>
        <p:txBody>
          <a:bodyPr/>
          <a:lstStyle/>
          <a:p>
            <a:r>
              <a:rPr lang="en-GB" dirty="0"/>
              <a:t>                The E143 Collaboration</a:t>
            </a:r>
          </a:p>
        </p:txBody>
      </p:sp>
      <p:sp>
        <p:nvSpPr>
          <p:cNvPr id="4" name="Footer Placeholder 3">
            <a:extLst>
              <a:ext uri="{FF2B5EF4-FFF2-40B4-BE49-F238E27FC236}">
                <a16:creationId xmlns:a16="http://schemas.microsoft.com/office/drawing/2014/main" id="{BE0B8A08-6BFF-6A44-B727-986B171171AE}"/>
              </a:ext>
            </a:extLst>
          </p:cNvPr>
          <p:cNvSpPr>
            <a:spLocks noGrp="1"/>
          </p:cNvSpPr>
          <p:nvPr>
            <p:ph type="ftr" sz="quarter" idx="3"/>
          </p:nvPr>
        </p:nvSpPr>
        <p:spPr/>
        <p:txBody>
          <a:bodyPr/>
          <a:lstStyle/>
          <a:p>
            <a:r>
              <a:rPr lang="fr-FR" sz="1100"/>
              <a:t>W. Korten - NS2022</a:t>
            </a:r>
            <a:endParaRPr lang="fr-FR" sz="1100" dirty="0"/>
          </a:p>
        </p:txBody>
      </p:sp>
      <p:sp>
        <p:nvSpPr>
          <p:cNvPr id="5" name="Rectangle 4">
            <a:extLst>
              <a:ext uri="{FF2B5EF4-FFF2-40B4-BE49-F238E27FC236}">
                <a16:creationId xmlns:a16="http://schemas.microsoft.com/office/drawing/2014/main" id="{5475FF85-7C9A-AB49-AE61-51F1CBF48297}"/>
              </a:ext>
            </a:extLst>
          </p:cNvPr>
          <p:cNvSpPr/>
          <p:nvPr/>
        </p:nvSpPr>
        <p:spPr>
          <a:xfrm>
            <a:off x="69275" y="1185081"/>
            <a:ext cx="9033160" cy="5801588"/>
          </a:xfrm>
          <a:prstGeom prst="rect">
            <a:avLst/>
          </a:prstGeom>
        </p:spPr>
        <p:txBody>
          <a:bodyPr wrap="square">
            <a:spAutoFit/>
          </a:bodyPr>
          <a:lstStyle/>
          <a:p>
            <a:pPr>
              <a:spcAft>
                <a:spcPts val="600"/>
              </a:spcAft>
            </a:pPr>
            <a:r>
              <a:rPr lang="en-DE" i="1" dirty="0">
                <a:latin typeface="Calibri" panose="020F0502020204030204" pitchFamily="34" charset="0"/>
                <a:ea typeface="Calibri" panose="020F0502020204030204" pitchFamily="34" charset="0"/>
                <a:cs typeface="Times New Roman" panose="02020603050405020304" pitchFamily="18" charset="0"/>
              </a:rPr>
              <a:t>W. Korten, </a:t>
            </a:r>
            <a:r>
              <a:rPr lang="en-DE" dirty="0">
                <a:latin typeface="Calibri" panose="020F0502020204030204" pitchFamily="34" charset="0"/>
                <a:ea typeface="Calibri" panose="020F0502020204030204" pitchFamily="34" charset="0"/>
                <a:cs typeface="Times New Roman" panose="02020603050405020304" pitchFamily="18" charset="0"/>
              </a:rPr>
              <a:t>D. Kalaydjieva , </a:t>
            </a:r>
            <a:r>
              <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IRFU, CEA Paris-Saclay, France</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r>
              <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 Akinci</a:t>
            </a:r>
            <a:r>
              <a:rPr lang="en-DE" dirty="0">
                <a:latin typeface="Calibri" panose="020F0502020204030204" pitchFamily="34" charset="0"/>
                <a:ea typeface="Calibri" panose="020F0502020204030204" pitchFamily="34" charset="0"/>
                <a:cs typeface="Times New Roman" panose="02020603050405020304" pitchFamily="18" charset="0"/>
              </a:rPr>
              <a:t>, </a:t>
            </a:r>
            <a:r>
              <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D. Freire</a:t>
            </a:r>
            <a:r>
              <a:rPr lang="en-DE" dirty="0">
                <a:latin typeface="Calibri" panose="020F0502020204030204" pitchFamily="34" charset="0"/>
                <a:ea typeface="Calibri" panose="020F0502020204030204" pitchFamily="34" charset="0"/>
                <a:cs typeface="Times New Roman" panose="02020603050405020304" pitchFamily="18" charset="0"/>
              </a:rPr>
              <a:t>, M.S. Sanjari, </a:t>
            </a:r>
            <a:r>
              <a:rPr lang="en-DE" i="1" dirty="0">
                <a:latin typeface="Calibri" panose="020F0502020204030204" pitchFamily="34" charset="0"/>
                <a:ea typeface="Calibri" panose="020F0502020204030204" pitchFamily="34" charset="0"/>
                <a:cs typeface="Times New Roman" panose="02020603050405020304" pitchFamily="18" charset="0"/>
              </a:rPr>
              <a:t>Y. Litvinov</a:t>
            </a:r>
            <a:r>
              <a:rPr lang="en-DE" dirty="0">
                <a:latin typeface="Calibri" panose="020F0502020204030204" pitchFamily="34" charset="0"/>
                <a:ea typeface="Calibri" panose="020F0502020204030204" pitchFamily="34" charset="0"/>
                <a:cs typeface="Times New Roman" panose="02020603050405020304" pitchFamily="18" charset="0"/>
              </a:rPr>
              <a:t>, H. Weick, H. Albers, M. Armstrong, A. Banerjee, </a:t>
            </a:r>
          </a:p>
          <a:p>
            <a:r>
              <a:rPr lang="en-DE" dirty="0">
                <a:latin typeface="Calibri" panose="020F0502020204030204" pitchFamily="34" charset="0"/>
                <a:ea typeface="Calibri" panose="020F0502020204030204" pitchFamily="34" charset="0"/>
                <a:cs typeface="Times New Roman" panose="02020603050405020304" pitchFamily="18" charset="0"/>
              </a:rPr>
              <a:t>C. Brandau, R. Chen, M. Cortes, O. Forstner, N. Hubbard, H. Geissel, J. Glorius, M. Gorska, </a:t>
            </a:r>
          </a:p>
          <a:p>
            <a:pPr>
              <a:spcAft>
                <a:spcPts val="600"/>
              </a:spcAft>
            </a:pPr>
            <a:r>
              <a:rPr lang="en-DE" dirty="0">
                <a:latin typeface="Calibri" panose="020F0502020204030204" pitchFamily="34" charset="0"/>
                <a:ea typeface="Calibri" panose="020F0502020204030204" pitchFamily="34" charset="0"/>
                <a:cs typeface="Times New Roman" panose="02020603050405020304" pitchFamily="18" charset="0"/>
              </a:rPr>
              <a:t>N. A. Gumberidze, K. Kanika, G. Kosir, S.A. Litvinov, A. Mistry, M. Polettini, M. Selina, M. Steck, R. Singh Sidhu, T. Stöhlker, R. Zidarova, et al., </a:t>
            </a:r>
            <a:r>
              <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GSI and TU Darmstadt, Germany</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K. </a:t>
            </a:r>
            <a:r>
              <a:rPr lang="en-US" dirty="0" err="1">
                <a:latin typeface="Calibri" panose="020F0502020204030204" pitchFamily="34" charset="0"/>
                <a:ea typeface="Calibri" panose="020F0502020204030204" pitchFamily="34" charset="0"/>
                <a:cs typeface="Times New Roman" panose="02020603050405020304" pitchFamily="18" charset="0"/>
              </a:rPr>
              <a:t>Blaum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MPI-</a:t>
            </a:r>
            <a:r>
              <a:rPr lang="en-US" b="1"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Kernphysik</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and University of Heidelberg </a:t>
            </a: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F.G. </a:t>
            </a:r>
            <a:r>
              <a:rPr lang="en-US" dirty="0" err="1">
                <a:latin typeface="Calibri" panose="020F0502020204030204" pitchFamily="34" charset="0"/>
                <a:ea typeface="Calibri" panose="020F0502020204030204" pitchFamily="34" charset="0"/>
                <a:cs typeface="Times New Roman" panose="02020603050405020304" pitchFamily="18" charset="0"/>
              </a:rPr>
              <a:t>Kondev</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Argonne National Laboratory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U.S.A.</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C. Bruno, J. Marsh,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University of Edinburgh, UK</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Calibri" panose="020F0502020204030204" pitchFamily="34" charset="0"/>
              </a:rPr>
              <a:t>J. </a:t>
            </a:r>
            <a:r>
              <a:rPr lang="en-US" dirty="0" err="1">
                <a:latin typeface="Calibri" panose="020F0502020204030204" pitchFamily="34" charset="0"/>
                <a:ea typeface="Calibri" panose="020F0502020204030204" pitchFamily="34" charset="0"/>
                <a:cs typeface="Calibri" panose="020F0502020204030204" pitchFamily="34" charset="0"/>
              </a:rPr>
              <a:t>Vesic</a:t>
            </a:r>
            <a:r>
              <a:rPr lang="en-US" dirty="0">
                <a:latin typeface="Calibri" panose="020F0502020204030204" pitchFamily="34" charset="0"/>
                <a:ea typeface="Calibri" panose="020F0502020204030204" pitchFamily="34" charset="0"/>
                <a:cs typeface="Calibri" panose="020F0502020204030204" pitchFamily="34" charset="0"/>
              </a:rPr>
              <a:t>,</a:t>
            </a:r>
            <a:r>
              <a:rPr lang="en-US" b="1" dirty="0">
                <a:solidFill>
                  <a:srgbClr val="7030A0"/>
                </a:solidFill>
                <a:latin typeface="Calibri" panose="020F0502020204030204" pitchFamily="34" charset="0"/>
                <a:ea typeface="Calibri" panose="020F0502020204030204" pitchFamily="34" charset="0"/>
                <a:cs typeface="Calibri" panose="020F0502020204030204" pitchFamily="34" charset="0"/>
              </a:rPr>
              <a:t> JSI </a:t>
            </a:r>
            <a:r>
              <a:rPr lang="en-GB" b="1" dirty="0">
                <a:solidFill>
                  <a:srgbClr val="7030A0"/>
                </a:solidFill>
                <a:latin typeface="Calibri" panose="020F0502020204030204" pitchFamily="34" charset="0"/>
                <a:cs typeface="Calibri" panose="020F0502020204030204" pitchFamily="34" charset="0"/>
              </a:rPr>
              <a:t>Ljubljana, Slovenia</a:t>
            </a:r>
            <a:endParaRPr lang="en-US"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B. Jurado, M. </a:t>
            </a:r>
            <a:r>
              <a:rPr lang="en-US" dirty="0" err="1">
                <a:latin typeface="Calibri" panose="020F0502020204030204" pitchFamily="34" charset="0"/>
                <a:ea typeface="Calibri" panose="020F0502020204030204" pitchFamily="34" charset="0"/>
                <a:cs typeface="Times New Roman" panose="02020603050405020304" pitchFamily="18" charset="0"/>
              </a:rPr>
              <a:t>Sguazzin</a:t>
            </a:r>
            <a:r>
              <a:rPr lang="en-US" dirty="0">
                <a:latin typeface="Calibri" panose="020F0502020204030204" pitchFamily="34" charset="0"/>
                <a:ea typeface="Calibri" panose="020F0502020204030204" pitchFamily="34" charset="0"/>
                <a:cs typeface="Times New Roman" panose="02020603050405020304" pitchFamily="18" charset="0"/>
              </a:rPr>
              <a:t>, J. Swartz,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LP2i, Bordeaux, France</a:t>
            </a: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err="1">
                <a:latin typeface="Calibri" panose="020F0502020204030204" pitchFamily="34" charset="0"/>
                <a:ea typeface="Calibri" panose="020F0502020204030204" pitchFamily="34" charset="0"/>
                <a:cs typeface="Times New Roman" panose="02020603050405020304" pitchFamily="18" charset="0"/>
              </a:rPr>
              <a:t>Görgen</a:t>
            </a:r>
            <a:r>
              <a:rPr lang="en-US" dirty="0">
                <a:latin typeface="Calibri" panose="020F0502020204030204" pitchFamily="34" charset="0"/>
                <a:ea typeface="Calibri" panose="020F0502020204030204" pitchFamily="34" charset="0"/>
                <a:cs typeface="Times New Roman" panose="02020603050405020304" pitchFamily="18" charset="0"/>
              </a:rPr>
              <a:t> et al.,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University of Oslo, Norway</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DE" dirty="0">
                <a:latin typeface="Calibri" panose="020F0502020204030204" pitchFamily="34" charset="0"/>
                <a:ea typeface="Calibri" panose="020F0502020204030204" pitchFamily="34" charset="0"/>
                <a:cs typeface="Times New Roman" panose="02020603050405020304" pitchFamily="18" charset="0"/>
              </a:rPr>
              <a:t>T. Yamaguchi, et </a:t>
            </a:r>
            <a:r>
              <a:rPr lang="fr-FR" dirty="0">
                <a:latin typeface="Calibri" panose="020F0502020204030204" pitchFamily="34" charset="0"/>
                <a:ea typeface="Calibri" panose="020F0502020204030204" pitchFamily="34" charset="0"/>
                <a:cs typeface="Times New Roman" panose="02020603050405020304" pitchFamily="18" charset="0"/>
              </a:rPr>
              <a:t>a</a:t>
            </a:r>
            <a:r>
              <a:rPr lang="en-DE" dirty="0">
                <a:latin typeface="Calibri" panose="020F0502020204030204" pitchFamily="34" charset="0"/>
                <a:ea typeface="Calibri" panose="020F0502020204030204" pitchFamily="34" charset="0"/>
                <a:cs typeface="Times New Roman" panose="02020603050405020304" pitchFamily="18" charset="0"/>
              </a:rPr>
              <a:t>l.</a:t>
            </a:r>
            <a:r>
              <a:rPr lang="fr-FR" dirty="0">
                <a:latin typeface="Calibri" panose="020F0502020204030204" pitchFamily="34" charset="0"/>
                <a:ea typeface="Calibri" panose="020F0502020204030204" pitchFamily="34" charset="0"/>
                <a:cs typeface="Times New Roman" panose="02020603050405020304" pitchFamily="18" charset="0"/>
              </a:rPr>
              <a:t>, </a:t>
            </a:r>
            <a:r>
              <a:rPr lang="en-DE"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Saitama Univ</a:t>
            </a:r>
            <a:r>
              <a:rPr lang="fr-FR" b="1"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ersity</a:t>
            </a:r>
            <a:r>
              <a:rPr lang="fr-FR"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t>
            </a:r>
            <a:r>
              <a:rPr lang="en-DE" b="1" dirty="0">
                <a:solidFill>
                  <a:srgbClr val="7030A0"/>
                </a:solidFill>
                <a:latin typeface="Calibri" panose="020F0502020204030204" pitchFamily="34" charset="0"/>
                <a:ea typeface="Times New Roman" panose="02020603050405020304" pitchFamily="18" charset="0"/>
                <a:cs typeface="Arial" panose="020B0604020202020204" pitchFamily="34" charset="0"/>
              </a:rPr>
              <a:t> Japan</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Ph. Walker, </a:t>
            </a:r>
            <a:r>
              <a:rPr lang="en-US" dirty="0" err="1">
                <a:latin typeface="Calibri" panose="020F0502020204030204" pitchFamily="34" charset="0"/>
                <a:ea typeface="Calibri" panose="020F0502020204030204" pitchFamily="34" charset="0"/>
                <a:cs typeface="Times New Roman" panose="02020603050405020304" pitchFamily="18" charset="0"/>
              </a:rPr>
              <a:t>Zs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Podolyak</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University of Surrey, UK</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I. </a:t>
            </a:r>
            <a:r>
              <a:rPr lang="en-US" dirty="0" err="1">
                <a:latin typeface="Calibri" panose="020F0502020204030204" pitchFamily="34" charset="0"/>
                <a:ea typeface="Calibri" panose="020F0502020204030204" pitchFamily="34" charset="0"/>
                <a:cs typeface="Times New Roman" panose="02020603050405020304" pitchFamily="18" charset="0"/>
              </a:rPr>
              <a:t>Dillmann</a:t>
            </a:r>
            <a:r>
              <a:rPr lang="en-US" dirty="0">
                <a:latin typeface="Calibri" panose="020F0502020204030204" pitchFamily="34" charset="0"/>
                <a:ea typeface="Calibri" panose="020F0502020204030204" pitchFamily="34" charset="0"/>
                <a:cs typeface="Times New Roman" panose="02020603050405020304" pitchFamily="18" charset="0"/>
              </a:rPr>
              <a:t>, C. Griffin, G. Leckenby,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TRIUMF, Vancouver, Canada</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 Ozawa,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Tsukuba University, Japan</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J.J. Carroll, C.J. Chiara,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US Army Research Laboratory, Adelphi, U.S.A.</a:t>
            </a:r>
          </a:p>
          <a:p>
            <a:pPr>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and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the ILIMA collaboration</a:t>
            </a:r>
            <a:endParaRPr lang="en-DE"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1">
            <a:extLst>
              <a:ext uri="{FF2B5EF4-FFF2-40B4-BE49-F238E27FC236}">
                <a16:creationId xmlns:a16="http://schemas.microsoft.com/office/drawing/2014/main" id="{CCFA4418-293F-6E4B-BD38-BABAE4CDBE84}"/>
              </a:ext>
            </a:extLst>
          </p:cNvPr>
          <p:cNvPicPr>
            <a:picLocks noChangeAspect="1"/>
          </p:cNvPicPr>
          <p:nvPr/>
        </p:nvPicPr>
        <p:blipFill>
          <a:blip r:embed="rId3"/>
          <a:stretch>
            <a:fillRect/>
          </a:stretch>
        </p:blipFill>
        <p:spPr>
          <a:xfrm>
            <a:off x="6835979" y="-44273"/>
            <a:ext cx="1008392" cy="1008392"/>
          </a:xfrm>
          <a:prstGeom prst="rect">
            <a:avLst/>
          </a:prstGeom>
        </p:spPr>
      </p:pic>
      <p:pic>
        <p:nvPicPr>
          <p:cNvPr id="9" name="Picture 15" descr="ILIMA">
            <a:extLst>
              <a:ext uri="{FF2B5EF4-FFF2-40B4-BE49-F238E27FC236}">
                <a16:creationId xmlns:a16="http://schemas.microsoft.com/office/drawing/2014/main" id="{012E4F46-2124-5B47-83E3-20D36A1B1A4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49722" y="-35649"/>
            <a:ext cx="1008392" cy="100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F8547601-4F50-9446-B278-4191FF8099E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57911" y="-35648"/>
            <a:ext cx="1289497" cy="99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D903F906-A02C-C94F-BBA0-26812F213D3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09746" y="71929"/>
            <a:ext cx="1076146" cy="43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sparc">
            <a:extLst>
              <a:ext uri="{FF2B5EF4-FFF2-40B4-BE49-F238E27FC236}">
                <a16:creationId xmlns:a16="http://schemas.microsoft.com/office/drawing/2014/main" id="{DD3AD36B-88FF-0D43-BBBE-0BCCA8E054F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38871" y="577834"/>
            <a:ext cx="1314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953D7A7A-52C4-3A4F-951A-2AF57B62F07D}"/>
              </a:ext>
            </a:extLst>
          </p:cNvPr>
          <p:cNvSpPr>
            <a:spLocks noGrp="1"/>
          </p:cNvSpPr>
          <p:nvPr>
            <p:ph type="sldNum" sz="quarter" idx="4"/>
          </p:nvPr>
        </p:nvSpPr>
        <p:spPr/>
        <p:txBody>
          <a:bodyPr/>
          <a:lstStyle/>
          <a:p>
            <a:fld id="{AEFB9B6D-867A-40B8-ACB0-35CC9F272C9C}" type="slidenum">
              <a:rPr lang="fr-FR" sz="1100" smtClean="0"/>
              <a:pPr/>
              <a:t>23</a:t>
            </a:fld>
            <a:endParaRPr lang="fr-FR" sz="1100" dirty="0"/>
          </a:p>
        </p:txBody>
      </p:sp>
    </p:spTree>
    <p:extLst>
      <p:ext uri="{BB962C8B-B14F-4D97-AF65-F5344CB8AC3E}">
        <p14:creationId xmlns:p14="http://schemas.microsoft.com/office/powerpoint/2010/main" val="2450463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CEAF-C4DE-3C44-8FA0-2E712995C389}"/>
              </a:ext>
            </a:extLst>
          </p:cNvPr>
          <p:cNvSpPr>
            <a:spLocks noGrp="1"/>
          </p:cNvSpPr>
          <p:nvPr>
            <p:ph type="title"/>
          </p:nvPr>
        </p:nvSpPr>
        <p:spPr/>
        <p:txBody>
          <a:bodyPr/>
          <a:lstStyle/>
          <a:p>
            <a:r>
              <a:rPr lang="en-GB" dirty="0"/>
              <a:t>Supplements</a:t>
            </a:r>
          </a:p>
        </p:txBody>
      </p:sp>
      <p:sp>
        <p:nvSpPr>
          <p:cNvPr id="4" name="Footer Placeholder 3">
            <a:extLst>
              <a:ext uri="{FF2B5EF4-FFF2-40B4-BE49-F238E27FC236}">
                <a16:creationId xmlns:a16="http://schemas.microsoft.com/office/drawing/2014/main" id="{5C9AA15A-4998-0945-8976-ADE066126D8C}"/>
              </a:ext>
            </a:extLst>
          </p:cNvPr>
          <p:cNvSpPr>
            <a:spLocks noGrp="1"/>
          </p:cNvSpPr>
          <p:nvPr>
            <p:ph type="ftr" sz="quarter" idx="3"/>
          </p:nvPr>
        </p:nvSpPr>
        <p:spPr/>
        <p:txBody>
          <a:bodyPr/>
          <a:lstStyle/>
          <a:p>
            <a:r>
              <a:rPr lang="fr-FR" sz="1100"/>
              <a:t>W. Korten - NS2022</a:t>
            </a:r>
            <a:endParaRPr lang="fr-FR" sz="1100" dirty="0"/>
          </a:p>
        </p:txBody>
      </p:sp>
      <p:sp>
        <p:nvSpPr>
          <p:cNvPr id="5" name="Slide Number Placeholder 4">
            <a:extLst>
              <a:ext uri="{FF2B5EF4-FFF2-40B4-BE49-F238E27FC236}">
                <a16:creationId xmlns:a16="http://schemas.microsoft.com/office/drawing/2014/main" id="{AAFC5A44-3CFF-CA4A-98E9-499672AB0C48}"/>
              </a:ext>
            </a:extLst>
          </p:cNvPr>
          <p:cNvSpPr>
            <a:spLocks noGrp="1"/>
          </p:cNvSpPr>
          <p:nvPr>
            <p:ph type="sldNum" sz="quarter" idx="4"/>
          </p:nvPr>
        </p:nvSpPr>
        <p:spPr/>
        <p:txBody>
          <a:bodyPr/>
          <a:lstStyle/>
          <a:p>
            <a:fld id="{AEFB9B6D-867A-40B8-ACB0-35CC9F272C9C}" type="slidenum">
              <a:rPr lang="fr-FR" sz="1100" smtClean="0"/>
              <a:pPr/>
              <a:t>24</a:t>
            </a:fld>
            <a:endParaRPr lang="fr-FR" sz="1100" dirty="0"/>
          </a:p>
        </p:txBody>
      </p:sp>
    </p:spTree>
    <p:extLst>
      <p:ext uri="{BB962C8B-B14F-4D97-AF65-F5344CB8AC3E}">
        <p14:creationId xmlns:p14="http://schemas.microsoft.com/office/powerpoint/2010/main" val="250599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0426-6055-9E41-9300-5928D3847E78}"/>
              </a:ext>
            </a:extLst>
          </p:cNvPr>
          <p:cNvSpPr>
            <a:spLocks noGrp="1"/>
          </p:cNvSpPr>
          <p:nvPr>
            <p:ph type="title"/>
          </p:nvPr>
        </p:nvSpPr>
        <p:spPr/>
        <p:txBody>
          <a:bodyPr/>
          <a:lstStyle/>
          <a:p>
            <a:r>
              <a:rPr lang="en-GB" dirty="0"/>
              <a:t>Two gamma decay rate and nuclear matrix elements</a:t>
            </a:r>
          </a:p>
        </p:txBody>
      </p:sp>
      <p:sp>
        <p:nvSpPr>
          <p:cNvPr id="4" name="Footer Placeholder 3">
            <a:extLst>
              <a:ext uri="{FF2B5EF4-FFF2-40B4-BE49-F238E27FC236}">
                <a16:creationId xmlns:a16="http://schemas.microsoft.com/office/drawing/2014/main" id="{2CB18872-4BDE-364E-93B7-A3A552A5A28E}"/>
              </a:ext>
            </a:extLst>
          </p:cNvPr>
          <p:cNvSpPr>
            <a:spLocks noGrp="1"/>
          </p:cNvSpPr>
          <p:nvPr>
            <p:ph type="ftr" sz="quarter" idx="3"/>
          </p:nvPr>
        </p:nvSpPr>
        <p:spPr/>
        <p:txBody>
          <a:bodyPr/>
          <a:lstStyle/>
          <a:p>
            <a:r>
              <a:rPr lang="fr-FR" sz="1100"/>
              <a:t>W. Korten - NS2022</a:t>
            </a:r>
            <a:endParaRPr lang="fr-FR" sz="11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94A024-6474-2244-952E-D765027673E5}"/>
                  </a:ext>
                </a:extLst>
              </p:cNvPr>
              <p:cNvSpPr txBox="1"/>
              <p:nvPr/>
            </p:nvSpPr>
            <p:spPr>
              <a:xfrm>
                <a:off x="2382385" y="3162695"/>
                <a:ext cx="6997143" cy="112402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rPr>
                            <m:t>𝐸</m:t>
                          </m:r>
                          <m:r>
                            <a:rPr lang="en-US" sz="2400" i="1">
                              <a:latin typeface="Cambria Math" panose="02040503050406030204" pitchFamily="18" charset="0"/>
                            </a:rPr>
                            <m:t>1</m:t>
                          </m:r>
                        </m:sub>
                        <m:sup>
                          <m:r>
                            <a:rPr lang="en-US" sz="2400" i="1">
                              <a:latin typeface="Cambria Math" panose="02040503050406030204" pitchFamily="18" charset="0"/>
                            </a:rPr>
                            <m:t>12</m:t>
                          </m:r>
                        </m:sup>
                      </m:sSubSup>
                      <m:r>
                        <a:rPr lang="en-US" sz="2400" i="1">
                          <a:latin typeface="Cambria Math" panose="02040503050406030204" pitchFamily="18" charset="0"/>
                        </a:rPr>
                        <m:t> </m:t>
                      </m:r>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𝜋</m:t>
                          </m:r>
                        </m:num>
                        <m:den>
                          <m:r>
                            <a:rPr lang="en-US" sz="2400" b="0" i="1" smtClean="0">
                              <a:latin typeface="Cambria Math" panose="02040503050406030204" pitchFamily="18" charset="0"/>
                            </a:rPr>
                            <m:t>9</m:t>
                          </m:r>
                        </m:den>
                      </m:f>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0</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m:t>
                                      </m:r>
                                    </m:sup>
                                  </m:sSubSup>
                                </m:e>
                                <m:e>
                                  <m:r>
                                    <a:rPr lang="en-US" sz="2400" b="0" i="1" smtClean="0">
                                      <a:latin typeface="Cambria Math" panose="02040503050406030204" pitchFamily="18" charset="0"/>
                                    </a:rPr>
                                    <m:t>|</m:t>
                                  </m:r>
                                  <m:r>
                                    <a:rPr lang="en-US" sz="2400" b="0" i="1" smtClean="0">
                                      <a:latin typeface="Cambria Math" panose="02040503050406030204" pitchFamily="18" charset="0"/>
                                    </a:rPr>
                                    <m:t>𝑀</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𝐸</m:t>
                                      </m:r>
                                      <m:r>
                                        <a:rPr lang="en-US" sz="2400" b="0" i="1" smtClean="0">
                                          <a:latin typeface="Cambria Math" panose="02040503050406030204" pitchFamily="18" charset="0"/>
                                        </a:rPr>
                                        <m:t>1</m:t>
                                      </m:r>
                                    </m:e>
                                  </m:d>
                                  <m:r>
                                    <a:rPr lang="en-US" sz="2400" b="0" i="1" smtClean="0">
                                      <a:latin typeface="Cambria Math" panose="02040503050406030204" pitchFamily="18" charset="0"/>
                                    </a:rPr>
                                    <m:t>|</m:t>
                                  </m:r>
                                </m:e>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1</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0" i="1" smtClean="0">
                                          <a:latin typeface="Cambria Math" panose="02040503050406030204" pitchFamily="18" charset="0"/>
                                        </a:rPr>
                                        <m:t>1</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e>
                                <m:e>
                                  <m:r>
                                    <a:rPr lang="en-US" sz="2400" i="1">
                                      <a:latin typeface="Cambria Math" panose="02040503050406030204" pitchFamily="18" charset="0"/>
                                    </a:rPr>
                                    <m:t>𝑀</m:t>
                                  </m:r>
                                  <m:r>
                                    <a:rPr lang="en-US" sz="2400" i="1">
                                      <a:latin typeface="Cambria Math" panose="02040503050406030204" pitchFamily="18" charset="0"/>
                                    </a:rPr>
                                    <m:t>(</m:t>
                                  </m:r>
                                  <m:r>
                                    <a:rPr lang="en-US" sz="2400" i="1">
                                      <a:latin typeface="Cambria Math" panose="02040503050406030204" pitchFamily="18" charset="0"/>
                                    </a:rPr>
                                    <m:t>𝐸</m:t>
                                  </m:r>
                                  <m:r>
                                    <a:rPr lang="en-US" sz="2400" i="1">
                                      <a:latin typeface="Cambria Math" panose="02040503050406030204" pitchFamily="18" charset="0"/>
                                    </a:rPr>
                                    <m:t>1)</m:t>
                                  </m:r>
                                </m:e>
                                <m:e>
                                  <m:r>
                                    <a:rPr lang="en-US" sz="2400" b="0" i="1" smtClean="0">
                                      <a:latin typeface="Cambria Math" panose="02040503050406030204" pitchFamily="18" charset="0"/>
                                    </a:rPr>
                                    <m:t>|</m:t>
                                  </m:r>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0</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m:t>
                                      </m:r>
                                    </m:sup>
                                  </m:sSubSup>
                                </m:e>
                              </m:d>
                            </m:num>
                            <m:den>
                              <m:sSub>
                                <m:sSubPr>
                                  <m:ctrlPr>
                                    <a:rPr lang="en-US" sz="2400" b="0" i="1" smtClean="0">
                                      <a:latin typeface="Cambria Math" panose="02040503050406030204" pitchFamily="18" charset="0"/>
                                    </a:rPr>
                                  </m:ctrlPr>
                                </m:sSubPr>
                                <m:e>
                                  <m:r>
                                    <a:rPr lang="en-US" sz="2400" i="1">
                                      <a:latin typeface="Cambria Math" panose="02040503050406030204" pitchFamily="18" charset="0"/>
                                    </a:rPr>
                                    <m:t>𝐸</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m:rPr>
                                  <m:sty m:val="p"/>
                                </m:rPr>
                                <a:rPr lang="el-GR" sz="2400" b="0" i="1" smtClean="0">
                                  <a:latin typeface="Cambria Math" panose="02040503050406030204" pitchFamily="18" charset="0"/>
                                  <a:ea typeface="Cambria Math" panose="02040503050406030204" pitchFamily="18" charset="0"/>
                                </a:rPr>
                                <m:t>Δ</m:t>
                              </m:r>
                              <m:sSub>
                                <m:sSubPr>
                                  <m:ctrlPr>
                                    <a:rPr lang="el-GR"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𝐸</m:t>
                                  </m:r>
                                </m:e>
                                <m:sub>
                                  <m:r>
                                    <a:rPr lang="en-US" sz="2400" b="0" i="1" smtClean="0">
                                      <a:latin typeface="Cambria Math" panose="02040503050406030204" pitchFamily="18" charset="0"/>
                                      <a:ea typeface="Cambria Math" panose="02040503050406030204" pitchFamily="18" charset="0"/>
                                    </a:rPr>
                                    <m:t>12</m:t>
                                  </m:r>
                                </m:sub>
                              </m:sSub>
                            </m:den>
                          </m:f>
                        </m:e>
                      </m:nary>
                    </m:oMath>
                  </m:oMathPara>
                </a14:m>
                <a:endParaRPr lang="en-GB" sz="2400" dirty="0"/>
              </a:p>
            </p:txBody>
          </p:sp>
        </mc:Choice>
        <mc:Fallback xmlns="">
          <p:sp>
            <p:nvSpPr>
              <p:cNvPr id="3" name="TextBox 2">
                <a:extLst>
                  <a:ext uri="{FF2B5EF4-FFF2-40B4-BE49-F238E27FC236}">
                    <a16:creationId xmlns:a16="http://schemas.microsoft.com/office/drawing/2014/main" id="{2194A024-6474-2244-952E-D765027673E5}"/>
                  </a:ext>
                </a:extLst>
              </p:cNvPr>
              <p:cNvSpPr txBox="1">
                <a:spLocks noRot="1" noChangeAspect="1" noMove="1" noResize="1" noEditPoints="1" noAdjustHandles="1" noChangeArrowheads="1" noChangeShapeType="1" noTextEdit="1"/>
              </p:cNvSpPr>
              <p:nvPr/>
            </p:nvSpPr>
            <p:spPr>
              <a:xfrm>
                <a:off x="2382385" y="3162695"/>
                <a:ext cx="6997143" cy="1124026"/>
              </a:xfrm>
              <a:prstGeom prst="rect">
                <a:avLst/>
              </a:prstGeom>
              <a:blipFill>
                <a:blip r:embed="rId2"/>
                <a:stretch>
                  <a:fillRect t="-113483" b="-1494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E2F6FF-88B1-F648-B04D-8AD374E416AC}"/>
                  </a:ext>
                </a:extLst>
              </p:cNvPr>
              <p:cNvSpPr txBox="1"/>
              <p:nvPr/>
            </p:nvSpPr>
            <p:spPr>
              <a:xfrm>
                <a:off x="2382385" y="4359635"/>
                <a:ext cx="7065843" cy="113050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𝜒</m:t>
                          </m:r>
                        </m:e>
                        <m:sub>
                          <m:r>
                            <a:rPr lang="en-US" sz="2400" i="1">
                              <a:latin typeface="Cambria Math" panose="02040503050406030204" pitchFamily="18" charset="0"/>
                            </a:rPr>
                            <m:t>𝑃</m:t>
                          </m:r>
                        </m:sub>
                        <m:sup>
                          <m:r>
                            <a:rPr lang="en-US" sz="2400" i="1">
                              <a:latin typeface="Cambria Math" panose="02040503050406030204" pitchFamily="18" charset="0"/>
                            </a:rPr>
                            <m:t>12</m:t>
                          </m:r>
                        </m:sup>
                      </m:sSubSup>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𝜋</m:t>
                          </m:r>
                        </m:num>
                        <m:den>
                          <m:r>
                            <a:rPr lang="en-US" sz="2400" b="0" i="1" smtClean="0">
                              <a:latin typeface="Cambria Math" panose="02040503050406030204" pitchFamily="18" charset="0"/>
                            </a:rPr>
                            <m:t>9</m:t>
                          </m:r>
                        </m:den>
                      </m:f>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0</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m:t>
                                      </m:r>
                                    </m:sup>
                                  </m:sSubSup>
                                </m:e>
                                <m:e>
                                  <m:r>
                                    <a:rPr lang="en-US" sz="2400" b="0" i="1" smtClean="0">
                                      <a:latin typeface="Cambria Math" panose="02040503050406030204" pitchFamily="18" charset="0"/>
                                    </a:rPr>
                                    <m:t>|</m:t>
                                  </m:r>
                                  <m:r>
                                    <a:rPr lang="en-US" sz="2400" b="0" i="1" smtClean="0">
                                      <a:latin typeface="Cambria Math" panose="02040503050406030204" pitchFamily="18" charset="0"/>
                                    </a:rPr>
                                    <m:t>𝑀</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𝑀</m:t>
                                      </m:r>
                                      <m:r>
                                        <a:rPr lang="en-US" sz="2400" b="0" i="1" smtClean="0">
                                          <a:latin typeface="Cambria Math" panose="02040503050406030204" pitchFamily="18" charset="0"/>
                                        </a:rPr>
                                        <m:t>1</m:t>
                                      </m:r>
                                    </m:e>
                                  </m:d>
                                  <m:r>
                                    <a:rPr lang="en-US" sz="2400" b="0" i="1" smtClean="0">
                                      <a:latin typeface="Cambria Math" panose="02040503050406030204" pitchFamily="18" charset="0"/>
                                    </a:rPr>
                                    <m:t>|</m:t>
                                  </m:r>
                                </m:e>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1</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0" i="1" smtClean="0">
                                          <a:latin typeface="Cambria Math" panose="02040503050406030204" pitchFamily="18" charset="0"/>
                                        </a:rPr>
                                        <m:t>1</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e>
                                <m:e>
                                  <m:r>
                                    <a:rPr lang="en-US" sz="2400" i="1">
                                      <a:latin typeface="Cambria Math" panose="02040503050406030204" pitchFamily="18" charset="0"/>
                                    </a:rPr>
                                    <m:t>𝑀</m:t>
                                  </m:r>
                                  <m:r>
                                    <a:rPr lang="en-US" sz="2400" i="1">
                                      <a:latin typeface="Cambria Math" panose="02040503050406030204" pitchFamily="18" charset="0"/>
                                    </a:rPr>
                                    <m:t>(</m:t>
                                  </m:r>
                                  <m:r>
                                    <a:rPr lang="en-US" sz="2400" b="0" i="1" smtClean="0">
                                      <a:latin typeface="Cambria Math" panose="02040503050406030204" pitchFamily="18" charset="0"/>
                                    </a:rPr>
                                    <m:t>𝑀</m:t>
                                  </m:r>
                                  <m:r>
                                    <a:rPr lang="en-US" sz="2400" i="1">
                                      <a:latin typeface="Cambria Math" panose="02040503050406030204" pitchFamily="18" charset="0"/>
                                    </a:rPr>
                                    <m:t>1)</m:t>
                                  </m:r>
                                </m:e>
                                <m:e>
                                  <m:r>
                                    <a:rPr lang="en-US" sz="2400" b="0" i="1" smtClean="0">
                                      <a:latin typeface="Cambria Math" panose="02040503050406030204" pitchFamily="18" charset="0"/>
                                    </a:rPr>
                                    <m:t>|</m:t>
                                  </m:r>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0</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m:t>
                                      </m:r>
                                    </m:sup>
                                  </m:sSubSup>
                                </m:e>
                              </m:d>
                            </m:num>
                            <m:den>
                              <m:sSub>
                                <m:sSubPr>
                                  <m:ctrlPr>
                                    <a:rPr lang="en-US" sz="2400" b="0" i="1" smtClean="0">
                                      <a:latin typeface="Cambria Math" panose="02040503050406030204" pitchFamily="18" charset="0"/>
                                    </a:rPr>
                                  </m:ctrlPr>
                                </m:sSubPr>
                                <m:e>
                                  <m:r>
                                    <a:rPr lang="en-US" sz="2400" i="1">
                                      <a:latin typeface="Cambria Math" panose="02040503050406030204" pitchFamily="18" charset="0"/>
                                    </a:rPr>
                                    <m:t>𝐸</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m:rPr>
                                  <m:sty m:val="p"/>
                                </m:rPr>
                                <a:rPr lang="el-GR" sz="2400" i="1">
                                  <a:latin typeface="Cambria Math" panose="02040503050406030204" pitchFamily="18" charset="0"/>
                                  <a:ea typeface="Cambria Math" panose="02040503050406030204" pitchFamily="18" charset="0"/>
                                </a:rPr>
                                <m:t>Δ</m:t>
                              </m:r>
                              <m:sSub>
                                <m:sSubPr>
                                  <m:ctrlPr>
                                    <a:rPr lang="el-GR"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12</m:t>
                                  </m:r>
                                </m:sub>
                              </m:sSub>
                            </m:den>
                          </m:f>
                        </m:e>
                      </m:nary>
                    </m:oMath>
                  </m:oMathPara>
                </a14:m>
                <a:endParaRPr lang="en-GB" sz="2400" dirty="0"/>
              </a:p>
            </p:txBody>
          </p:sp>
        </mc:Choice>
        <mc:Fallback xmlns="">
          <p:sp>
            <p:nvSpPr>
              <p:cNvPr id="6" name="TextBox 5">
                <a:extLst>
                  <a:ext uri="{FF2B5EF4-FFF2-40B4-BE49-F238E27FC236}">
                    <a16:creationId xmlns:a16="http://schemas.microsoft.com/office/drawing/2014/main" id="{FAE2F6FF-88B1-F648-B04D-8AD374E416AC}"/>
                  </a:ext>
                </a:extLst>
              </p:cNvPr>
              <p:cNvSpPr txBox="1">
                <a:spLocks noRot="1" noChangeAspect="1" noMove="1" noResize="1" noEditPoints="1" noAdjustHandles="1" noChangeArrowheads="1" noChangeShapeType="1" noTextEdit="1"/>
              </p:cNvSpPr>
              <p:nvPr/>
            </p:nvSpPr>
            <p:spPr>
              <a:xfrm>
                <a:off x="2382385" y="4359635"/>
                <a:ext cx="7065843" cy="1130502"/>
              </a:xfrm>
              <a:prstGeom prst="rect">
                <a:avLst/>
              </a:prstGeom>
              <a:blipFill>
                <a:blip r:embed="rId3"/>
                <a:stretch>
                  <a:fillRect l="-180" t="-111111" b="-147778"/>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66A7A64E-E7EE-E94E-B6F6-D87FBB428D73}"/>
              </a:ext>
            </a:extLst>
          </p:cNvPr>
          <p:cNvSpPr txBox="1"/>
          <p:nvPr/>
        </p:nvSpPr>
        <p:spPr>
          <a:xfrm>
            <a:off x="429488" y="3401543"/>
            <a:ext cx="1620957" cy="646331"/>
          </a:xfrm>
          <a:prstGeom prst="rect">
            <a:avLst/>
          </a:prstGeom>
          <a:noFill/>
        </p:spPr>
        <p:txBody>
          <a:bodyPr wrap="none" rtlCol="0">
            <a:spAutoFit/>
          </a:bodyPr>
          <a:lstStyle/>
          <a:p>
            <a:r>
              <a:rPr lang="en-GB" dirty="0"/>
              <a:t>Electric dipole</a:t>
            </a:r>
          </a:p>
          <a:p>
            <a:r>
              <a:rPr lang="en-GB" dirty="0" err="1"/>
              <a:t>polarisability</a:t>
            </a:r>
            <a:endParaRPr lang="en-GB" dirty="0"/>
          </a:p>
        </p:txBody>
      </p:sp>
      <p:sp>
        <p:nvSpPr>
          <p:cNvPr id="8" name="TextBox 7">
            <a:extLst>
              <a:ext uri="{FF2B5EF4-FFF2-40B4-BE49-F238E27FC236}">
                <a16:creationId xmlns:a16="http://schemas.microsoft.com/office/drawing/2014/main" id="{DDE2969C-2B57-C749-998A-EDF28F25C414}"/>
              </a:ext>
            </a:extLst>
          </p:cNvPr>
          <p:cNvSpPr txBox="1"/>
          <p:nvPr/>
        </p:nvSpPr>
        <p:spPr>
          <a:xfrm>
            <a:off x="429488" y="4463221"/>
            <a:ext cx="1800493" cy="923330"/>
          </a:xfrm>
          <a:prstGeom prst="rect">
            <a:avLst/>
          </a:prstGeom>
          <a:noFill/>
        </p:spPr>
        <p:txBody>
          <a:bodyPr wrap="none" rtlCol="0">
            <a:spAutoFit/>
          </a:bodyPr>
          <a:lstStyle/>
          <a:p>
            <a:r>
              <a:rPr lang="en-GB" dirty="0"/>
              <a:t>Paramagnetic </a:t>
            </a:r>
          </a:p>
          <a:p>
            <a:r>
              <a:rPr lang="en-GB" dirty="0"/>
              <a:t>magnetic dipole</a:t>
            </a:r>
          </a:p>
          <a:p>
            <a:r>
              <a:rPr lang="en-GB" dirty="0"/>
              <a:t>susceptibility</a:t>
            </a:r>
          </a:p>
        </p:txBody>
      </p:sp>
      <p:sp>
        <p:nvSpPr>
          <p:cNvPr id="9" name="TextBox 8">
            <a:extLst>
              <a:ext uri="{FF2B5EF4-FFF2-40B4-BE49-F238E27FC236}">
                <a16:creationId xmlns:a16="http://schemas.microsoft.com/office/drawing/2014/main" id="{3414DF4B-20C8-A84B-89FE-48CCB1F7B9E5}"/>
              </a:ext>
            </a:extLst>
          </p:cNvPr>
          <p:cNvSpPr txBox="1"/>
          <p:nvPr/>
        </p:nvSpPr>
        <p:spPr>
          <a:xfrm>
            <a:off x="429488" y="5518135"/>
            <a:ext cx="1800493" cy="923330"/>
          </a:xfrm>
          <a:prstGeom prst="rect">
            <a:avLst/>
          </a:prstGeom>
          <a:noFill/>
        </p:spPr>
        <p:txBody>
          <a:bodyPr wrap="none" rtlCol="0">
            <a:spAutoFit/>
          </a:bodyPr>
          <a:lstStyle/>
          <a:p>
            <a:r>
              <a:rPr lang="en-GB" dirty="0"/>
              <a:t>Diamagnetic </a:t>
            </a:r>
          </a:p>
          <a:p>
            <a:r>
              <a:rPr lang="en-GB" dirty="0"/>
              <a:t>magnetic dipole</a:t>
            </a:r>
          </a:p>
          <a:p>
            <a:r>
              <a:rPr lang="en-GB" dirty="0"/>
              <a:t>susceptibility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4295CEC-494D-9E44-81B9-C3B79AE0C7D3}"/>
                  </a:ext>
                </a:extLst>
              </p:cNvPr>
              <p:cNvSpPr txBox="1"/>
              <p:nvPr/>
            </p:nvSpPr>
            <p:spPr>
              <a:xfrm>
                <a:off x="2382385" y="5563051"/>
                <a:ext cx="6283037" cy="8334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Sup>
                        <m:sSubSupPr>
                          <m:ctrlPr>
                            <a:rPr lang="en-GB" sz="2400" i="1" smtClean="0">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𝜒</m:t>
                          </m:r>
                        </m:e>
                        <m:sub>
                          <m:r>
                            <a:rPr lang="en-US" sz="2400" i="1">
                              <a:latin typeface="Cambria Math" panose="02040503050406030204" pitchFamily="18" charset="0"/>
                            </a:rPr>
                            <m:t>𝐷</m:t>
                          </m:r>
                        </m:sub>
                        <m:sup>
                          <m:r>
                            <a:rPr lang="en-US" sz="2400" i="1">
                              <a:latin typeface="Cambria Math" panose="02040503050406030204" pitchFamily="18" charset="0"/>
                            </a:rPr>
                            <m:t>12</m:t>
                          </m:r>
                        </m:sup>
                      </m:sSubSup>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ea typeface="Cambria Math" panose="02040503050406030204" pitchFamily="18" charset="0"/>
                            </a:rPr>
                            <m:t>6</m:t>
                          </m:r>
                          <m:r>
                            <a:rPr lang="en-US" sz="2400" b="0" i="1" smtClean="0">
                              <a:latin typeface="Cambria Math" panose="02040503050406030204" pitchFamily="18" charset="0"/>
                              <a:ea typeface="Cambria Math" panose="02040503050406030204" pitchFamily="18" charset="0"/>
                            </a:rPr>
                            <m:t>𝑚</m:t>
                          </m:r>
                        </m:den>
                      </m:f>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0</m:t>
                              </m:r>
                            </m:e>
                            <m:sub>
                              <m:r>
                                <a:rPr lang="en-US" sz="2400" i="1">
                                  <a:latin typeface="Cambria Math" panose="02040503050406030204" pitchFamily="18" charset="0"/>
                                </a:rPr>
                                <m:t>1</m:t>
                              </m:r>
                            </m:sub>
                            <m:sup>
                              <m:r>
                                <a:rPr lang="en-US" sz="2400" i="1">
                                  <a:latin typeface="Cambria Math" panose="02040503050406030204" pitchFamily="18" charset="0"/>
                                </a:rPr>
                                <m:t>+</m:t>
                              </m:r>
                            </m:sup>
                          </m:sSubSup>
                        </m:e>
                        <m:e>
                          <m:r>
                            <a:rPr lang="en-US" sz="2400" i="1">
                              <a:latin typeface="Cambria Math" panose="02040503050406030204" pitchFamily="18" charset="0"/>
                            </a:rPr>
                            <m:t>|</m:t>
                          </m:r>
                          <m:sSup>
                            <m:sSupPr>
                              <m:ctrlPr>
                                <a:rPr lang="en-US" sz="2400" i="1" smtClean="0">
                                  <a:latin typeface="Cambria Math" panose="02040503050406030204" pitchFamily="18" charset="0"/>
                                </a:rPr>
                              </m:ctrlPr>
                            </m:sSupPr>
                            <m:e>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𝑟</m:t>
                                  </m:r>
                                </m:e>
                              </m:acc>
                            </m:e>
                            <m:sup>
                              <m:r>
                                <a:rPr lang="en-US" sz="2400" b="0" i="1" smtClean="0">
                                  <a:latin typeface="Cambria Math" panose="02040503050406030204" pitchFamily="18" charset="0"/>
                                </a:rPr>
                                <m:t>2</m:t>
                              </m:r>
                            </m:sup>
                          </m:sSup>
                          <m:r>
                            <a:rPr lang="en-US" sz="2400" i="1">
                              <a:latin typeface="Cambria Math" panose="02040503050406030204" pitchFamily="18" charset="0"/>
                            </a:rPr>
                            <m:t>|</m:t>
                          </m:r>
                        </m:e>
                        <m:e>
                          <m:sSubSup>
                            <m:sSubSupPr>
                              <m:ctrlPr>
                                <a:rPr lang="en-US" sz="2400" i="1">
                                  <a:latin typeface="Cambria Math" panose="02040503050406030204" pitchFamily="18" charset="0"/>
                                </a:rPr>
                              </m:ctrlPr>
                            </m:sSubSupPr>
                            <m:e>
                              <m:r>
                                <a:rPr lang="en-US" sz="2400" b="0" i="1" smtClean="0">
                                  <a:latin typeface="Cambria Math" panose="02040503050406030204" pitchFamily="18" charset="0"/>
                                </a:rPr>
                                <m:t>0</m:t>
                              </m:r>
                            </m:e>
                            <m:sub>
                              <m:r>
                                <a:rPr lang="en-US" sz="2400" b="0" i="1" smtClean="0">
                                  <a:latin typeface="Cambria Math" panose="02040503050406030204" pitchFamily="18" charset="0"/>
                                </a:rPr>
                                <m:t>2</m:t>
                              </m:r>
                            </m:sub>
                            <m:sup>
                              <m:r>
                                <a:rPr lang="en-US" sz="2400" i="1">
                                  <a:latin typeface="Cambria Math" panose="02040503050406030204" pitchFamily="18" charset="0"/>
                                </a:rPr>
                                <m:t>+</m:t>
                              </m:r>
                            </m:sup>
                          </m:sSubSup>
                        </m:e>
                      </m:d>
                    </m:oMath>
                  </m:oMathPara>
                </a14:m>
                <a:endParaRPr lang="en-GB" sz="2400" dirty="0"/>
              </a:p>
            </p:txBody>
          </p:sp>
        </mc:Choice>
        <mc:Fallback xmlns="">
          <p:sp>
            <p:nvSpPr>
              <p:cNvPr id="10" name="TextBox 9">
                <a:extLst>
                  <a:ext uri="{FF2B5EF4-FFF2-40B4-BE49-F238E27FC236}">
                    <a16:creationId xmlns:a16="http://schemas.microsoft.com/office/drawing/2014/main" id="{84295CEC-494D-9E44-81B9-C3B79AE0C7D3}"/>
                  </a:ext>
                </a:extLst>
              </p:cNvPr>
              <p:cNvSpPr txBox="1">
                <a:spLocks noRot="1" noChangeAspect="1" noMove="1" noResize="1" noEditPoints="1" noAdjustHandles="1" noChangeArrowheads="1" noChangeShapeType="1" noTextEdit="1"/>
              </p:cNvSpPr>
              <p:nvPr/>
            </p:nvSpPr>
            <p:spPr>
              <a:xfrm>
                <a:off x="2382385" y="5563051"/>
                <a:ext cx="6283037" cy="833498"/>
              </a:xfrm>
              <a:prstGeom prst="rect">
                <a:avLst/>
              </a:prstGeom>
              <a:blipFill>
                <a:blip r:embed="rId4"/>
                <a:stretch>
                  <a:fillRect l="-202" b="-60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8A2B8F-95C0-0840-92C0-9584ADD93492}"/>
                  </a:ext>
                </a:extLst>
              </p:cNvPr>
              <p:cNvSpPr txBox="1"/>
              <p:nvPr/>
            </p:nvSpPr>
            <p:spPr>
              <a:xfrm>
                <a:off x="2382385" y="1547846"/>
                <a:ext cx="5196051" cy="96237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GB"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Γ</m:t>
                          </m:r>
                        </m:e>
                        <m:sub>
                          <m:r>
                            <a:rPr lang="en-US" sz="2400" i="1" smtClean="0">
                              <a:latin typeface="Cambria Math" panose="02040503050406030204" pitchFamily="18" charset="0"/>
                              <a:ea typeface="Cambria Math" panose="02040503050406030204" pitchFamily="18" charset="0"/>
                            </a:rPr>
                            <m:t>𝛾𝛾</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𝜔</m:t>
                              </m:r>
                            </m:e>
                            <m:sup>
                              <m:r>
                                <a:rPr lang="en-US" sz="2400" b="0" i="1" smtClean="0">
                                  <a:latin typeface="Cambria Math" panose="02040503050406030204" pitchFamily="18" charset="0"/>
                                  <a:ea typeface="Cambria Math" panose="02040503050406030204" pitchFamily="18" charset="0"/>
                                </a:rPr>
                                <m:t>7</m:t>
                              </m:r>
                            </m:sup>
                          </m:sSup>
                        </m:num>
                        <m:den>
                          <m:r>
                            <a:rPr lang="en-US" sz="2400" i="1">
                              <a:latin typeface="Cambria Math" panose="02040503050406030204" pitchFamily="18" charset="0"/>
                              <a:ea typeface="Cambria Math" panose="02040503050406030204" pitchFamily="18" charset="0"/>
                            </a:rPr>
                            <m:t>105</m:t>
                          </m:r>
                          <m:r>
                            <a:rPr lang="en-US" sz="2400" i="1">
                              <a:latin typeface="Cambria Math" panose="02040503050406030204" pitchFamily="18" charset="0"/>
                              <a:ea typeface="Cambria Math" panose="02040503050406030204" pitchFamily="18" charset="0"/>
                            </a:rPr>
                            <m:t>𝜋</m:t>
                          </m:r>
                        </m:den>
                      </m:f>
                      <m:d>
                        <m:dPr>
                          <m:ctrlPr>
                            <a:rPr lang="en-US" sz="2400" b="0" i="1" smtClean="0">
                              <a:latin typeface="Cambria Math" panose="02040503050406030204" pitchFamily="18" charset="0"/>
                            </a:rPr>
                          </m:ctrlPr>
                        </m:dPr>
                        <m:e>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rPr>
                                <m:t>𝐸</m:t>
                              </m:r>
                              <m:r>
                                <a:rPr lang="en-US" sz="2400" i="1">
                                  <a:latin typeface="Cambria Math" panose="02040503050406030204" pitchFamily="18" charset="0"/>
                                </a:rPr>
                                <m:t>1</m:t>
                              </m:r>
                            </m:sub>
                            <m:sup>
                              <m:r>
                                <a:rPr lang="en-US" sz="2400" i="1">
                                  <a:latin typeface="Cambria Math" panose="02040503050406030204" pitchFamily="18" charset="0"/>
                                </a:rPr>
                                <m:t>12</m:t>
                              </m:r>
                            </m:sup>
                          </m:sSubSup>
                          <m:r>
                            <a:rPr lang="en-US" sz="2400" b="0" i="1" smtClean="0">
                              <a:latin typeface="Cambria Math" panose="02040503050406030204" pitchFamily="18" charset="0"/>
                            </a:rPr>
                            <m:t>+</m:t>
                          </m:r>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𝜒</m:t>
                              </m:r>
                            </m:e>
                            <m:sub>
                              <m:r>
                                <a:rPr lang="en-US" sz="2400" b="0" i="1" smtClean="0">
                                  <a:latin typeface="Cambria Math" panose="02040503050406030204" pitchFamily="18" charset="0"/>
                                </a:rPr>
                                <m:t>𝑀</m:t>
                              </m:r>
                              <m:r>
                                <a:rPr lang="en-US" sz="2400" b="0" i="1" smtClean="0">
                                  <a:latin typeface="Cambria Math" panose="02040503050406030204" pitchFamily="18" charset="0"/>
                                </a:rPr>
                                <m:t>1</m:t>
                              </m:r>
                            </m:sub>
                            <m:sup>
                              <m:r>
                                <a:rPr lang="en-US" sz="2400" i="1">
                                  <a:latin typeface="Cambria Math" panose="02040503050406030204" pitchFamily="18" charset="0"/>
                                </a:rPr>
                                <m:t>12</m:t>
                              </m:r>
                            </m:sup>
                          </m:sSub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𝜔</m:t>
                                  </m:r>
                                </m:e>
                                <m:sup>
                                  <m:r>
                                    <a:rPr lang="en-US" sz="2400" b="0" i="1" smtClean="0">
                                      <a:latin typeface="Cambria Math" panose="02040503050406030204" pitchFamily="18" charset="0"/>
                                    </a:rPr>
                                    <m:t>4</m:t>
                                  </m:r>
                                </m:sup>
                              </m:sSup>
                            </m:num>
                            <m:den>
                              <m:r>
                                <a:rPr lang="en-US" sz="2400" b="0" i="1" smtClean="0">
                                  <a:latin typeface="Cambria Math" panose="02040503050406030204" pitchFamily="18" charset="0"/>
                                </a:rPr>
                                <m:t>4752</m:t>
                              </m:r>
                            </m:den>
                          </m:f>
                          <m:sSubSup>
                            <m:sSubSupPr>
                              <m:ctrlPr>
                                <a:rPr lang="en-GB" sz="2400" i="1">
                                  <a:latin typeface="Cambria Math" panose="02040503050406030204" pitchFamily="18" charset="0"/>
                                </a:rPr>
                              </m:ctrlPr>
                            </m:sSubSupPr>
                            <m:e>
                              <m:r>
                                <a:rPr lang="en-US" sz="240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𝐸</m:t>
                              </m:r>
                              <m:r>
                                <a:rPr lang="en-US" sz="2400" b="0" i="1" smtClean="0">
                                  <a:latin typeface="Cambria Math" panose="02040503050406030204" pitchFamily="18" charset="0"/>
                                </a:rPr>
                                <m:t>2</m:t>
                              </m:r>
                            </m:sub>
                            <m:sup>
                              <m:r>
                                <a:rPr lang="en-US" sz="2400" i="1">
                                  <a:latin typeface="Cambria Math" panose="02040503050406030204" pitchFamily="18" charset="0"/>
                                </a:rPr>
                                <m:t>12</m:t>
                              </m:r>
                            </m:sup>
                          </m:sSubSup>
                        </m:e>
                      </m:d>
                    </m:oMath>
                  </m:oMathPara>
                </a14:m>
                <a:endParaRPr lang="en-GB" sz="2400" dirty="0"/>
              </a:p>
            </p:txBody>
          </p:sp>
        </mc:Choice>
        <mc:Fallback xmlns="">
          <p:sp>
            <p:nvSpPr>
              <p:cNvPr id="13" name="TextBox 12">
                <a:extLst>
                  <a:ext uri="{FF2B5EF4-FFF2-40B4-BE49-F238E27FC236}">
                    <a16:creationId xmlns:a16="http://schemas.microsoft.com/office/drawing/2014/main" id="{7B8A2B8F-95C0-0840-92C0-9584ADD93492}"/>
                  </a:ext>
                </a:extLst>
              </p:cNvPr>
              <p:cNvSpPr txBox="1">
                <a:spLocks noRot="1" noChangeAspect="1" noMove="1" noResize="1" noEditPoints="1" noAdjustHandles="1" noChangeArrowheads="1" noChangeShapeType="1" noTextEdit="1"/>
              </p:cNvSpPr>
              <p:nvPr/>
            </p:nvSpPr>
            <p:spPr>
              <a:xfrm>
                <a:off x="2382385" y="1547846"/>
                <a:ext cx="5196051" cy="962379"/>
              </a:xfrm>
              <a:prstGeom prst="rect">
                <a:avLst/>
              </a:prstGeom>
              <a:blipFill>
                <a:blip r:embed="rId5"/>
                <a:stretch>
                  <a:fillRect l="-244"/>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61772394-018B-6546-9CE1-73EF9005F316}"/>
              </a:ext>
            </a:extLst>
          </p:cNvPr>
          <p:cNvSpPr txBox="1"/>
          <p:nvPr/>
        </p:nvSpPr>
        <p:spPr>
          <a:xfrm>
            <a:off x="429488" y="1705870"/>
            <a:ext cx="1518429" cy="646331"/>
          </a:xfrm>
          <a:prstGeom prst="rect">
            <a:avLst/>
          </a:prstGeom>
          <a:noFill/>
        </p:spPr>
        <p:txBody>
          <a:bodyPr wrap="none" rtlCol="0">
            <a:spAutoFit/>
          </a:bodyPr>
          <a:lstStyle/>
          <a:p>
            <a:r>
              <a:rPr lang="en-GB" dirty="0"/>
              <a:t>Two-gamma </a:t>
            </a:r>
          </a:p>
          <a:p>
            <a:r>
              <a:rPr lang="en-GB" dirty="0"/>
              <a:t>decay rate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BB5035-7361-C643-82A6-4315D91B0A5D}"/>
                  </a:ext>
                </a:extLst>
              </p:cNvPr>
              <p:cNvSpPr txBox="1"/>
              <p:nvPr/>
            </p:nvSpPr>
            <p:spPr>
              <a:xfrm>
                <a:off x="3061250" y="2503665"/>
                <a:ext cx="4092538" cy="466859"/>
              </a:xfrm>
              <a:prstGeom prst="rect">
                <a:avLst/>
              </a:prstGeom>
              <a:noFill/>
            </p:spPr>
            <p:txBody>
              <a:bodyPr wrap="square" rtlCol="0">
                <a:spAutoFit/>
              </a:bodyPr>
              <a:lstStyle/>
              <a:p>
                <a:r>
                  <a:rPr lang="en-US" sz="2400" b="0" dirty="0"/>
                  <a:t>usually</a:t>
                </a:r>
                <a14:m>
                  <m:oMath xmlns:m="http://schemas.openxmlformats.org/officeDocument/2006/math">
                    <m:r>
                      <a:rPr lang="en-US" sz="2400" b="0" i="1" smtClean="0">
                        <a:latin typeface="Cambria Math" panose="02040503050406030204" pitchFamily="18" charset="0"/>
                      </a:rPr>
                      <m:t>  </m:t>
                    </m:r>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rPr>
                          <m:t>𝐸</m:t>
                        </m:r>
                        <m:r>
                          <a:rPr lang="en-US" sz="2400" i="1">
                            <a:latin typeface="Cambria Math" panose="02040503050406030204" pitchFamily="18" charset="0"/>
                          </a:rPr>
                          <m:t>1</m:t>
                        </m:r>
                      </m:sub>
                      <m:sup>
                        <m:r>
                          <a:rPr lang="en-US" sz="2400" i="1">
                            <a:latin typeface="Cambria Math" panose="02040503050406030204" pitchFamily="18" charset="0"/>
                          </a:rPr>
                          <m:t>12</m:t>
                        </m:r>
                      </m:sup>
                    </m:sSubSup>
                    <m:r>
                      <a:rPr lang="en-US" sz="2400" i="1">
                        <a:latin typeface="Cambria Math" panose="02040503050406030204" pitchFamily="18" charset="0"/>
                        <a:ea typeface="Cambria Math" panose="02040503050406030204" pitchFamily="18" charset="0"/>
                      </a:rPr>
                      <m:t>≪</m:t>
                    </m:r>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𝜒</m:t>
                        </m:r>
                      </m:e>
                      <m:sub>
                        <m:r>
                          <a:rPr lang="en-US" sz="2400" i="1">
                            <a:latin typeface="Cambria Math" panose="02040503050406030204" pitchFamily="18" charset="0"/>
                          </a:rPr>
                          <m:t>𝑀</m:t>
                        </m:r>
                        <m:r>
                          <a:rPr lang="en-US" sz="2400" i="1">
                            <a:latin typeface="Cambria Math" panose="02040503050406030204" pitchFamily="18" charset="0"/>
                          </a:rPr>
                          <m:t>1</m:t>
                        </m:r>
                      </m:sub>
                      <m:sup>
                        <m:r>
                          <a:rPr lang="en-US" sz="2400" i="1">
                            <a:latin typeface="Cambria Math" panose="02040503050406030204" pitchFamily="18" charset="0"/>
                          </a:rPr>
                          <m:t>12</m:t>
                        </m:r>
                      </m:sup>
                    </m:sSubSup>
                    <m:r>
                      <a:rPr lang="en-US" sz="2400" i="1">
                        <a:latin typeface="Cambria Math" panose="02040503050406030204" pitchFamily="18" charset="0"/>
                        <a:ea typeface="Cambria Math" panose="02040503050406030204" pitchFamily="18" charset="0"/>
                      </a:rPr>
                      <m:t>≪</m:t>
                    </m:r>
                    <m:sSubSup>
                      <m:sSubSupPr>
                        <m:ctrlPr>
                          <a:rPr lang="en-GB"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rPr>
                          <m:t>𝐸</m:t>
                        </m:r>
                        <m:r>
                          <a:rPr lang="en-US" sz="2400" i="1">
                            <a:latin typeface="Cambria Math" panose="02040503050406030204" pitchFamily="18" charset="0"/>
                          </a:rPr>
                          <m:t>2</m:t>
                        </m:r>
                      </m:sub>
                      <m:sup>
                        <m:r>
                          <a:rPr lang="en-US" sz="2400" i="1">
                            <a:latin typeface="Cambria Math" panose="02040503050406030204" pitchFamily="18" charset="0"/>
                          </a:rPr>
                          <m:t>12</m:t>
                        </m:r>
                      </m:sup>
                    </m:sSubSup>
                  </m:oMath>
                </a14:m>
                <a:endParaRPr lang="en-GB" sz="2400" dirty="0"/>
              </a:p>
            </p:txBody>
          </p:sp>
        </mc:Choice>
        <mc:Fallback xmlns="">
          <p:sp>
            <p:nvSpPr>
              <p:cNvPr id="15" name="TextBox 14">
                <a:extLst>
                  <a:ext uri="{FF2B5EF4-FFF2-40B4-BE49-F238E27FC236}">
                    <a16:creationId xmlns:a16="http://schemas.microsoft.com/office/drawing/2014/main" id="{86BB5035-7361-C643-82A6-4315D91B0A5D}"/>
                  </a:ext>
                </a:extLst>
              </p:cNvPr>
              <p:cNvSpPr txBox="1">
                <a:spLocks noRot="1" noChangeAspect="1" noMove="1" noResize="1" noEditPoints="1" noAdjustHandles="1" noChangeArrowheads="1" noChangeShapeType="1" noTextEdit="1"/>
              </p:cNvSpPr>
              <p:nvPr/>
            </p:nvSpPr>
            <p:spPr>
              <a:xfrm>
                <a:off x="3061250" y="2503665"/>
                <a:ext cx="4092538" cy="466859"/>
              </a:xfrm>
              <a:prstGeom prst="rect">
                <a:avLst/>
              </a:prstGeom>
              <a:blipFill>
                <a:blip r:embed="rId6"/>
                <a:stretch>
                  <a:fillRect l="-2160" t="-8108" b="-29730"/>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AEB7A9DB-3FF5-124D-909F-0DF1C85FB31A}"/>
              </a:ext>
            </a:extLst>
          </p:cNvPr>
          <p:cNvSpPr>
            <a:spLocks noGrp="1"/>
          </p:cNvSpPr>
          <p:nvPr>
            <p:ph type="sldNum" sz="quarter" idx="4"/>
          </p:nvPr>
        </p:nvSpPr>
        <p:spPr/>
        <p:txBody>
          <a:bodyPr/>
          <a:lstStyle/>
          <a:p>
            <a:fld id="{AEFB9B6D-867A-40B8-ACB0-35CC9F272C9C}" type="slidenum">
              <a:rPr lang="fr-FR" sz="1100" smtClean="0"/>
              <a:pPr/>
              <a:t>25</a:t>
            </a:fld>
            <a:endParaRPr lang="fr-FR" sz="1100" dirty="0"/>
          </a:p>
        </p:txBody>
      </p:sp>
    </p:spTree>
    <p:extLst>
      <p:ext uri="{BB962C8B-B14F-4D97-AF65-F5344CB8AC3E}">
        <p14:creationId xmlns:p14="http://schemas.microsoft.com/office/powerpoint/2010/main" val="3593086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9EFA-ABE6-F847-924A-621705B5C17F}"/>
              </a:ext>
            </a:extLst>
          </p:cNvPr>
          <p:cNvSpPr>
            <a:spLocks noGrp="1"/>
          </p:cNvSpPr>
          <p:nvPr>
            <p:ph type="title"/>
          </p:nvPr>
        </p:nvSpPr>
        <p:spPr/>
        <p:txBody>
          <a:bodyPr/>
          <a:lstStyle/>
          <a:p>
            <a:pPr algn="ctr"/>
            <a:r>
              <a:rPr lang="en-GB" dirty="0"/>
              <a:t>Development of Schottky Detectors:</a:t>
            </a:r>
            <a:br>
              <a:rPr lang="en-GB" dirty="0"/>
            </a:br>
            <a:r>
              <a:rPr lang="en-GB" dirty="0"/>
              <a:t>Sensitivity to single ions</a:t>
            </a:r>
          </a:p>
        </p:txBody>
      </p:sp>
      <p:sp>
        <p:nvSpPr>
          <p:cNvPr id="4" name="Footer Placeholder 3">
            <a:extLst>
              <a:ext uri="{FF2B5EF4-FFF2-40B4-BE49-F238E27FC236}">
                <a16:creationId xmlns:a16="http://schemas.microsoft.com/office/drawing/2014/main" id="{56D7A205-A17C-224C-9207-15FD177A1460}"/>
              </a:ext>
            </a:extLst>
          </p:cNvPr>
          <p:cNvSpPr>
            <a:spLocks noGrp="1"/>
          </p:cNvSpPr>
          <p:nvPr>
            <p:ph type="ftr" sz="quarter" idx="3"/>
          </p:nvPr>
        </p:nvSpPr>
        <p:spPr/>
        <p:txBody>
          <a:bodyPr/>
          <a:lstStyle/>
          <a:p>
            <a:r>
              <a:rPr lang="fr-FR" sz="1100"/>
              <a:t>W. Korten - NS2022</a:t>
            </a:r>
            <a:endParaRPr lang="fr-FR" sz="1100" dirty="0"/>
          </a:p>
        </p:txBody>
      </p:sp>
      <p:sp>
        <p:nvSpPr>
          <p:cNvPr id="5" name="TextBox 5">
            <a:extLst>
              <a:ext uri="{FF2B5EF4-FFF2-40B4-BE49-F238E27FC236}">
                <a16:creationId xmlns:a16="http://schemas.microsoft.com/office/drawing/2014/main" id="{40E4F923-6384-D145-A3A6-4292CC5E5894}"/>
              </a:ext>
            </a:extLst>
          </p:cNvPr>
          <p:cNvSpPr txBox="1">
            <a:spLocks noChangeArrowheads="1"/>
          </p:cNvSpPr>
          <p:nvPr/>
        </p:nvSpPr>
        <p:spPr bwMode="auto">
          <a:xfrm>
            <a:off x="685800" y="939800"/>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a:t>1992 </a:t>
            </a:r>
          </a:p>
        </p:txBody>
      </p:sp>
      <p:pic>
        <p:nvPicPr>
          <p:cNvPr id="6" name="Picture 7">
            <a:extLst>
              <a:ext uri="{FF2B5EF4-FFF2-40B4-BE49-F238E27FC236}">
                <a16:creationId xmlns:a16="http://schemas.microsoft.com/office/drawing/2014/main" id="{77C124B1-1FA1-7B4B-BB72-CDA80D3FB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55713"/>
            <a:ext cx="23114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E877C0F0-04EF-1D49-975C-F088F3B7807E}"/>
              </a:ext>
            </a:extLst>
          </p:cNvPr>
          <p:cNvSpPr txBox="1">
            <a:spLocks noChangeArrowheads="1"/>
          </p:cNvSpPr>
          <p:nvPr/>
        </p:nvSpPr>
        <p:spPr bwMode="auto">
          <a:xfrm>
            <a:off x="3883025" y="939800"/>
            <a:ext cx="681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a:t>2011</a:t>
            </a:r>
          </a:p>
        </p:txBody>
      </p:sp>
      <p:sp>
        <p:nvSpPr>
          <p:cNvPr id="8" name="TextBox 10">
            <a:extLst>
              <a:ext uri="{FF2B5EF4-FFF2-40B4-BE49-F238E27FC236}">
                <a16:creationId xmlns:a16="http://schemas.microsoft.com/office/drawing/2014/main" id="{FD8252CC-89E7-2141-B0E3-0CF91D3E5E27}"/>
              </a:ext>
            </a:extLst>
          </p:cNvPr>
          <p:cNvSpPr txBox="1">
            <a:spLocks noChangeArrowheads="1"/>
          </p:cNvSpPr>
          <p:nvPr/>
        </p:nvSpPr>
        <p:spPr bwMode="auto">
          <a:xfrm>
            <a:off x="7162800" y="9144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a:t>2020</a:t>
            </a:r>
          </a:p>
        </p:txBody>
      </p:sp>
      <p:pic>
        <p:nvPicPr>
          <p:cNvPr id="9" name="Picture 2" descr="Q:\bosch\PLB-2014\Resonator.bmp">
            <a:extLst>
              <a:ext uri="{FF2B5EF4-FFF2-40B4-BE49-F238E27FC236}">
                <a16:creationId xmlns:a16="http://schemas.microsoft.com/office/drawing/2014/main" id="{2572F911-7EA1-2447-BCC3-8D3CE351E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1249363"/>
            <a:ext cx="1563688"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extLst>
              <a:ext uri="{FF2B5EF4-FFF2-40B4-BE49-F238E27FC236}">
                <a16:creationId xmlns:a16="http://schemas.microsoft.com/office/drawing/2014/main" id="{D7778528-8B7B-4146-A7BE-0CE2478D7E77}"/>
              </a:ext>
            </a:extLst>
          </p:cNvPr>
          <p:cNvSpPr/>
          <p:nvPr/>
        </p:nvSpPr>
        <p:spPr>
          <a:xfrm>
            <a:off x="2505075" y="1889125"/>
            <a:ext cx="695325"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Right Arrow 10">
            <a:extLst>
              <a:ext uri="{FF2B5EF4-FFF2-40B4-BE49-F238E27FC236}">
                <a16:creationId xmlns:a16="http://schemas.microsoft.com/office/drawing/2014/main" id="{2080C7A8-27DF-7D4E-AAD0-0D3CFB6E99BB}"/>
              </a:ext>
            </a:extLst>
          </p:cNvPr>
          <p:cNvSpPr/>
          <p:nvPr/>
        </p:nvSpPr>
        <p:spPr>
          <a:xfrm>
            <a:off x="5486400" y="1889125"/>
            <a:ext cx="695325"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TextBox 14">
            <a:extLst>
              <a:ext uri="{FF2B5EF4-FFF2-40B4-BE49-F238E27FC236}">
                <a16:creationId xmlns:a16="http://schemas.microsoft.com/office/drawing/2014/main" id="{42660FFA-A494-EC49-9E8A-95DB54795FA0}"/>
              </a:ext>
            </a:extLst>
          </p:cNvPr>
          <p:cNvSpPr txBox="1">
            <a:spLocks noChangeArrowheads="1"/>
          </p:cNvSpPr>
          <p:nvPr/>
        </p:nvSpPr>
        <p:spPr bwMode="auto">
          <a:xfrm>
            <a:off x="3208338" y="3452813"/>
            <a:ext cx="2181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1200"/>
              <a:t>F. Nolden et al., NIM A (2011)</a:t>
            </a:r>
          </a:p>
        </p:txBody>
      </p:sp>
      <p:sp>
        <p:nvSpPr>
          <p:cNvPr id="13" name="TextBox 15">
            <a:extLst>
              <a:ext uri="{FF2B5EF4-FFF2-40B4-BE49-F238E27FC236}">
                <a16:creationId xmlns:a16="http://schemas.microsoft.com/office/drawing/2014/main" id="{A83637F5-4CEC-EB44-96B0-8222F743A237}"/>
              </a:ext>
            </a:extLst>
          </p:cNvPr>
          <p:cNvSpPr txBox="1">
            <a:spLocks noChangeArrowheads="1"/>
          </p:cNvSpPr>
          <p:nvPr/>
        </p:nvSpPr>
        <p:spPr bwMode="auto">
          <a:xfrm>
            <a:off x="6242049" y="3427413"/>
            <a:ext cx="268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altLang="de-DE" sz="1200" dirty="0"/>
              <a:t>M. S. </a:t>
            </a:r>
            <a:r>
              <a:rPr lang="de-DE" altLang="de-DE" sz="1200" dirty="0" err="1"/>
              <a:t>Sanjari</a:t>
            </a:r>
            <a:r>
              <a:rPr lang="de-DE" altLang="de-DE" sz="1200" dirty="0"/>
              <a:t> et al., </a:t>
            </a:r>
          </a:p>
          <a:p>
            <a:r>
              <a:rPr lang="fr-FR" sz="1200" dirty="0" err="1"/>
              <a:t>Rev</a:t>
            </a:r>
            <a:r>
              <a:rPr lang="fr-FR" sz="1200" dirty="0"/>
              <a:t>. </a:t>
            </a:r>
            <a:r>
              <a:rPr lang="fr-FR" sz="1200" dirty="0" err="1"/>
              <a:t>Sci</a:t>
            </a:r>
            <a:r>
              <a:rPr lang="fr-FR" sz="1200" dirty="0"/>
              <a:t>. </a:t>
            </a:r>
            <a:r>
              <a:rPr lang="fr-FR" sz="1200" dirty="0" err="1"/>
              <a:t>Instr</a:t>
            </a:r>
            <a:r>
              <a:rPr lang="fr-FR" sz="1200" dirty="0"/>
              <a:t>. 91, 083303</a:t>
            </a:r>
            <a:r>
              <a:rPr lang="en-DE" sz="1200" dirty="0"/>
              <a:t> </a:t>
            </a:r>
            <a:r>
              <a:rPr lang="de-DE" altLang="de-DE" sz="1200" dirty="0"/>
              <a:t>(2020) </a:t>
            </a:r>
          </a:p>
        </p:txBody>
      </p:sp>
      <p:pic>
        <p:nvPicPr>
          <p:cNvPr id="14" name="Picture 16">
            <a:extLst>
              <a:ext uri="{FF2B5EF4-FFF2-40B4-BE49-F238E27FC236}">
                <a16:creationId xmlns:a16="http://schemas.microsoft.com/office/drawing/2014/main" id="{CB5F79F0-E04F-4B47-9CB9-89FC5F303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238" y="1225550"/>
            <a:ext cx="5556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a:extLst>
              <a:ext uri="{FF2B5EF4-FFF2-40B4-BE49-F238E27FC236}">
                <a16:creationId xmlns:a16="http://schemas.microsoft.com/office/drawing/2014/main" id="{09B79D35-783C-7249-85B5-E9CFECC16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238" y="1808163"/>
            <a:ext cx="873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a:extLst>
              <a:ext uri="{FF2B5EF4-FFF2-40B4-BE49-F238E27FC236}">
                <a16:creationId xmlns:a16="http://schemas.microsoft.com/office/drawing/2014/main" id="{5F508D7B-AD30-FC4F-8485-0A3C02856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3784600"/>
            <a:ext cx="330517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1">
            <a:extLst>
              <a:ext uri="{FF2B5EF4-FFF2-40B4-BE49-F238E27FC236}">
                <a16:creationId xmlns:a16="http://schemas.microsoft.com/office/drawing/2014/main" id="{554D23AC-EB2C-CA4A-B572-6DC321C39CA4}"/>
              </a:ext>
            </a:extLst>
          </p:cNvPr>
          <p:cNvSpPr txBox="1">
            <a:spLocks noChangeArrowheads="1"/>
          </p:cNvSpPr>
          <p:nvPr/>
        </p:nvSpPr>
        <p:spPr bwMode="auto">
          <a:xfrm>
            <a:off x="234950" y="5067300"/>
            <a:ext cx="2520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de-DE" sz="1200" dirty="0"/>
              <a:t>~30 sec / spectrum</a:t>
            </a:r>
          </a:p>
          <a:p>
            <a:r>
              <a:rPr lang="en-GB" altLang="de-DE" sz="1200" dirty="0"/>
              <a:t>- </a:t>
            </a:r>
            <a:r>
              <a:rPr lang="en-GB" altLang="de-DE" sz="1200" dirty="0" err="1"/>
              <a:t>Massese</a:t>
            </a:r>
            <a:r>
              <a:rPr lang="en-GB" altLang="de-DE" sz="1200" dirty="0"/>
              <a:t> and lifetimes (T</a:t>
            </a:r>
            <a:r>
              <a:rPr lang="en-GB" altLang="de-DE" sz="1200" baseline="-25000" dirty="0"/>
              <a:t>1/2</a:t>
            </a:r>
            <a:r>
              <a:rPr lang="en-GB" altLang="de-DE" sz="1200" dirty="0"/>
              <a:t>&gt; 5 s)</a:t>
            </a:r>
          </a:p>
        </p:txBody>
      </p:sp>
      <p:sp>
        <p:nvSpPr>
          <p:cNvPr id="18" name="Right Arrow 17">
            <a:extLst>
              <a:ext uri="{FF2B5EF4-FFF2-40B4-BE49-F238E27FC236}">
                <a16:creationId xmlns:a16="http://schemas.microsoft.com/office/drawing/2014/main" id="{E89D3A91-51EA-FA45-A41F-7EDBBC5A1596}"/>
              </a:ext>
            </a:extLst>
          </p:cNvPr>
          <p:cNvSpPr/>
          <p:nvPr/>
        </p:nvSpPr>
        <p:spPr>
          <a:xfrm rot="4457046">
            <a:off x="1323975" y="3194050"/>
            <a:ext cx="4953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Right Arrow 18">
            <a:extLst>
              <a:ext uri="{FF2B5EF4-FFF2-40B4-BE49-F238E27FC236}">
                <a16:creationId xmlns:a16="http://schemas.microsoft.com/office/drawing/2014/main" id="{0CA04121-1817-9447-8FAE-DCF24B8BD23B}"/>
              </a:ext>
            </a:extLst>
          </p:cNvPr>
          <p:cNvSpPr/>
          <p:nvPr/>
        </p:nvSpPr>
        <p:spPr>
          <a:xfrm rot="4457046">
            <a:off x="4259263" y="3768725"/>
            <a:ext cx="5080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0" name="Grafik 4">
            <a:extLst>
              <a:ext uri="{FF2B5EF4-FFF2-40B4-BE49-F238E27FC236}">
                <a16:creationId xmlns:a16="http://schemas.microsoft.com/office/drawing/2014/main" id="{D741A15B-7E10-EF4A-A959-677A7FCBA4A4}"/>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624263" y="4294330"/>
            <a:ext cx="24447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FBEA8744-0F0E-934A-A0D1-AA9F1B38F28A}"/>
              </a:ext>
            </a:extLst>
          </p:cNvPr>
          <p:cNvSpPr txBox="1"/>
          <p:nvPr/>
        </p:nvSpPr>
        <p:spPr>
          <a:xfrm>
            <a:off x="2105749" y="5898283"/>
            <a:ext cx="2657475" cy="646113"/>
          </a:xfrm>
          <a:prstGeom prst="rect">
            <a:avLst/>
          </a:prstGeom>
          <a:noFill/>
        </p:spPr>
        <p:txBody>
          <a:bodyPr wrap="none">
            <a:spAutoFit/>
          </a:bodyPr>
          <a:lstStyle/>
          <a:p>
            <a:pPr>
              <a:defRPr/>
            </a:pPr>
            <a:r>
              <a:rPr lang="en-GB" sz="1200" dirty="0"/>
              <a:t>~30 </a:t>
            </a:r>
            <a:r>
              <a:rPr lang="en-GB" sz="1200" dirty="0" err="1"/>
              <a:t>ms</a:t>
            </a:r>
            <a:r>
              <a:rPr lang="en-GB" sz="1200" dirty="0"/>
              <a:t>/spectrum</a:t>
            </a:r>
          </a:p>
          <a:p>
            <a:pPr marL="171450" indent="-171450">
              <a:buFontTx/>
              <a:buChar char="-"/>
              <a:defRPr/>
            </a:pPr>
            <a:r>
              <a:rPr lang="en-GB" sz="1200" dirty="0"/>
              <a:t>Longitudinal changes of momenta</a:t>
            </a:r>
          </a:p>
          <a:p>
            <a:pPr marL="171450" indent="-171450">
              <a:buFontTx/>
              <a:buChar char="-"/>
              <a:defRPr/>
            </a:pPr>
            <a:r>
              <a:rPr lang="en-GB" sz="1200" dirty="0"/>
              <a:t>E-cooling process</a:t>
            </a:r>
          </a:p>
        </p:txBody>
      </p:sp>
      <p:pic>
        <p:nvPicPr>
          <p:cNvPr id="22" name="Picture 28">
            <a:extLst>
              <a:ext uri="{FF2B5EF4-FFF2-40B4-BE49-F238E27FC236}">
                <a16:creationId xmlns:a16="http://schemas.microsoft.com/office/drawing/2014/main" id="{BE0B252F-F4EF-B349-B978-188264A59F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1138" y="1301750"/>
            <a:ext cx="15668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a:extLst>
              <a:ext uri="{FF2B5EF4-FFF2-40B4-BE49-F238E27FC236}">
                <a16:creationId xmlns:a16="http://schemas.microsoft.com/office/drawing/2014/main" id="{39715C66-523A-734D-99D7-64F10FF1D167}"/>
              </a:ext>
            </a:extLst>
          </p:cNvPr>
          <p:cNvSpPr/>
          <p:nvPr/>
        </p:nvSpPr>
        <p:spPr>
          <a:xfrm rot="5400000">
            <a:off x="7425531" y="3868957"/>
            <a:ext cx="487363"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4" name="Picture 42">
            <a:extLst>
              <a:ext uri="{FF2B5EF4-FFF2-40B4-BE49-F238E27FC236}">
                <a16:creationId xmlns:a16="http://schemas.microsoft.com/office/drawing/2014/main" id="{A4E046B7-4BA8-4147-8A8D-5ABEB31CF3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335463"/>
            <a:ext cx="230187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45">
            <a:extLst>
              <a:ext uri="{FF2B5EF4-FFF2-40B4-BE49-F238E27FC236}">
                <a16:creationId xmlns:a16="http://schemas.microsoft.com/office/drawing/2014/main" id="{0E7D44CE-ECF5-0D44-A601-975D5CF46B34}"/>
              </a:ext>
            </a:extLst>
          </p:cNvPr>
          <p:cNvSpPr txBox="1">
            <a:spLocks noChangeArrowheads="1"/>
          </p:cNvSpPr>
          <p:nvPr/>
        </p:nvSpPr>
        <p:spPr bwMode="auto">
          <a:xfrm>
            <a:off x="6921500" y="6199188"/>
            <a:ext cx="1643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1200"/>
              <a:t>Intra-beam scaterring</a:t>
            </a:r>
          </a:p>
        </p:txBody>
      </p:sp>
      <p:sp>
        <p:nvSpPr>
          <p:cNvPr id="3" name="Slide Number Placeholder 2">
            <a:extLst>
              <a:ext uri="{FF2B5EF4-FFF2-40B4-BE49-F238E27FC236}">
                <a16:creationId xmlns:a16="http://schemas.microsoft.com/office/drawing/2014/main" id="{A38E082E-72D5-324B-AFD0-95CE97FFFD59}"/>
              </a:ext>
            </a:extLst>
          </p:cNvPr>
          <p:cNvSpPr>
            <a:spLocks noGrp="1"/>
          </p:cNvSpPr>
          <p:nvPr>
            <p:ph type="sldNum" sz="quarter" idx="4"/>
          </p:nvPr>
        </p:nvSpPr>
        <p:spPr/>
        <p:txBody>
          <a:bodyPr/>
          <a:lstStyle/>
          <a:p>
            <a:fld id="{AEFB9B6D-867A-40B8-ACB0-35CC9F272C9C}" type="slidenum">
              <a:rPr lang="fr-FR" sz="1100" smtClean="0"/>
              <a:pPr/>
              <a:t>26</a:t>
            </a:fld>
            <a:endParaRPr lang="fr-FR" sz="1100" dirty="0"/>
          </a:p>
        </p:txBody>
      </p:sp>
    </p:spTree>
    <p:extLst>
      <p:ext uri="{BB962C8B-B14F-4D97-AF65-F5344CB8AC3E}">
        <p14:creationId xmlns:p14="http://schemas.microsoft.com/office/powerpoint/2010/main" val="24486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2DF-3EFC-5444-8B3F-FFBEC6B64B4A}"/>
              </a:ext>
            </a:extLst>
          </p:cNvPr>
          <p:cNvSpPr>
            <a:spLocks noGrp="1"/>
          </p:cNvSpPr>
          <p:nvPr>
            <p:ph type="title"/>
          </p:nvPr>
        </p:nvSpPr>
        <p:spPr/>
        <p:txBody>
          <a:bodyPr/>
          <a:lstStyle/>
          <a:p>
            <a:r>
              <a:rPr lang="en-GB" sz="2400" dirty="0">
                <a:uFill>
                  <a:solidFill/>
                </a:uFill>
              </a:rPr>
              <a:t>Shape isomers in Kr isotopes near N~Z</a:t>
            </a:r>
            <a:endParaRPr lang="en-GB" dirty="0"/>
          </a:p>
        </p:txBody>
      </p:sp>
      <p:sp>
        <p:nvSpPr>
          <p:cNvPr id="4" name="Slide Number Placeholder 3">
            <a:extLst>
              <a:ext uri="{FF2B5EF4-FFF2-40B4-BE49-F238E27FC236}">
                <a16:creationId xmlns:a16="http://schemas.microsoft.com/office/drawing/2014/main" id="{1331680E-6148-604C-9564-A1A94D153436}"/>
              </a:ext>
            </a:extLst>
          </p:cNvPr>
          <p:cNvSpPr>
            <a:spLocks noGrp="1"/>
          </p:cNvSpPr>
          <p:nvPr>
            <p:ph type="sldNum" sz="quarter" idx="4"/>
          </p:nvPr>
        </p:nvSpPr>
        <p:spPr/>
        <p:txBody>
          <a:bodyPr/>
          <a:lstStyle/>
          <a:p>
            <a:fld id="{AEFB9B6D-867A-40B8-ACB0-35CC9F272C9C}" type="slidenum">
              <a:rPr lang="fr-FR" sz="1100" smtClean="0"/>
              <a:pPr/>
              <a:t>27</a:t>
            </a:fld>
            <a:endParaRPr lang="fr-FR" sz="1100" dirty="0"/>
          </a:p>
        </p:txBody>
      </p:sp>
      <p:sp>
        <p:nvSpPr>
          <p:cNvPr id="5" name="Footer Placeholder 4">
            <a:extLst>
              <a:ext uri="{FF2B5EF4-FFF2-40B4-BE49-F238E27FC236}">
                <a16:creationId xmlns:a16="http://schemas.microsoft.com/office/drawing/2014/main" id="{C18D8CA0-51DC-C740-8B6B-6AC3AB7CAE36}"/>
              </a:ext>
            </a:extLst>
          </p:cNvPr>
          <p:cNvSpPr>
            <a:spLocks noGrp="1"/>
          </p:cNvSpPr>
          <p:nvPr>
            <p:ph type="ftr" sz="quarter" idx="3"/>
          </p:nvPr>
        </p:nvSpPr>
        <p:spPr/>
        <p:txBody>
          <a:bodyPr/>
          <a:lstStyle/>
          <a:p>
            <a:r>
              <a:rPr lang="fr-FR" sz="1100"/>
              <a:t>W. Korten - NS2022</a:t>
            </a:r>
            <a:endParaRPr lang="fr-FR" sz="1100" dirty="0"/>
          </a:p>
        </p:txBody>
      </p:sp>
      <p:sp>
        <p:nvSpPr>
          <p:cNvPr id="6" name="Text Box 2">
            <a:extLst>
              <a:ext uri="{FF2B5EF4-FFF2-40B4-BE49-F238E27FC236}">
                <a16:creationId xmlns:a16="http://schemas.microsoft.com/office/drawing/2014/main" id="{1BBBDCF3-B477-A840-A067-AEC7ACFE3DF1}"/>
              </a:ext>
            </a:extLst>
          </p:cNvPr>
          <p:cNvSpPr txBox="1">
            <a:spLocks noChangeArrowheads="1"/>
          </p:cNvSpPr>
          <p:nvPr/>
        </p:nvSpPr>
        <p:spPr bwMode="auto">
          <a:xfrm rot="16200000">
            <a:off x="4404746" y="1791143"/>
            <a:ext cx="8858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1600" b="1" u="none"/>
              <a:t>electron</a:t>
            </a:r>
          </a:p>
        </p:txBody>
      </p:sp>
      <p:sp>
        <p:nvSpPr>
          <p:cNvPr id="7" name="Text Box 3">
            <a:extLst>
              <a:ext uri="{FF2B5EF4-FFF2-40B4-BE49-F238E27FC236}">
                <a16:creationId xmlns:a16="http://schemas.microsoft.com/office/drawing/2014/main" id="{04FC08B4-5D8C-794A-96EA-0C2D9A63E3F9}"/>
              </a:ext>
            </a:extLst>
          </p:cNvPr>
          <p:cNvSpPr txBox="1">
            <a:spLocks noChangeArrowheads="1"/>
          </p:cNvSpPr>
          <p:nvPr/>
        </p:nvSpPr>
        <p:spPr bwMode="auto">
          <a:xfrm>
            <a:off x="5422334" y="1272030"/>
            <a:ext cx="314642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sz="2000" b="1" u="none">
                <a:latin typeface="Comic Sans MS" charset="0"/>
              </a:rPr>
              <a:t>Spectroscopy of </a:t>
            </a:r>
            <a:r>
              <a:rPr lang="en-GB" sz="2000" b="1" u="none" baseline="30000">
                <a:latin typeface="Comic Sans MS" charset="0"/>
              </a:rPr>
              <a:t>72,74</a:t>
            </a:r>
            <a:r>
              <a:rPr lang="en-GB" sz="2000" b="1" u="none">
                <a:latin typeface="Comic Sans MS" charset="0"/>
              </a:rPr>
              <a:t>Kr </a:t>
            </a:r>
          </a:p>
          <a:p>
            <a:pPr algn="ctr"/>
            <a:r>
              <a:rPr lang="ja-JP" altLang="en-GB" sz="2000" b="1" u="none">
                <a:latin typeface="Arial"/>
              </a:rPr>
              <a:t>“</a:t>
            </a:r>
            <a:r>
              <a:rPr lang="en-GB" sz="2000" b="1" u="none">
                <a:latin typeface="Comic Sans MS" charset="0"/>
              </a:rPr>
              <a:t>after fragmentation</a:t>
            </a:r>
            <a:r>
              <a:rPr lang="ja-JP" altLang="en-GB" sz="2000" b="1" u="none">
                <a:latin typeface="Arial"/>
              </a:rPr>
              <a:t>”</a:t>
            </a:r>
            <a:endParaRPr lang="en-GB" sz="2000" b="1" u="none">
              <a:latin typeface="Comic Sans MS" charset="0"/>
            </a:endParaRPr>
          </a:p>
        </p:txBody>
      </p:sp>
      <p:grpSp>
        <p:nvGrpSpPr>
          <p:cNvPr id="8" name="Group 4">
            <a:extLst>
              <a:ext uri="{FF2B5EF4-FFF2-40B4-BE49-F238E27FC236}">
                <a16:creationId xmlns:a16="http://schemas.microsoft.com/office/drawing/2014/main" id="{EA03C24E-3313-8548-8F12-78901A7F22E9}"/>
              </a:ext>
            </a:extLst>
          </p:cNvPr>
          <p:cNvGrpSpPr>
            <a:grpSpLocks/>
          </p:cNvGrpSpPr>
          <p:nvPr/>
        </p:nvGrpSpPr>
        <p:grpSpPr bwMode="auto">
          <a:xfrm>
            <a:off x="235972" y="3092618"/>
            <a:ext cx="8702676" cy="3829050"/>
            <a:chOff x="96" y="2004"/>
            <a:chExt cx="5482" cy="2412"/>
          </a:xfrm>
        </p:grpSpPr>
        <p:grpSp>
          <p:nvGrpSpPr>
            <p:cNvPr id="9" name="Group 5">
              <a:extLst>
                <a:ext uri="{FF2B5EF4-FFF2-40B4-BE49-F238E27FC236}">
                  <a16:creationId xmlns:a16="http://schemas.microsoft.com/office/drawing/2014/main" id="{154C9804-D1B7-1440-A449-5B566856181A}"/>
                </a:ext>
              </a:extLst>
            </p:cNvPr>
            <p:cNvGrpSpPr>
              <a:grpSpLocks/>
            </p:cNvGrpSpPr>
            <p:nvPr/>
          </p:nvGrpSpPr>
          <p:grpSpPr bwMode="auto">
            <a:xfrm>
              <a:off x="96" y="2004"/>
              <a:ext cx="3044" cy="2412"/>
              <a:chOff x="96" y="2004"/>
              <a:chExt cx="3044" cy="2412"/>
            </a:xfrm>
          </p:grpSpPr>
          <p:pic>
            <p:nvPicPr>
              <p:cNvPr id="29" name="Picture 6" descr="kr74_ener+time_x">
                <a:extLst>
                  <a:ext uri="{FF2B5EF4-FFF2-40B4-BE49-F238E27FC236}">
                    <a16:creationId xmlns:a16="http://schemas.microsoft.com/office/drawing/2014/main" id="{1E87A4D0-D11F-134A-B8B0-B368FD809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004"/>
                <a:ext cx="2880" cy="2412"/>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 Box 7">
                <a:extLst>
                  <a:ext uri="{FF2B5EF4-FFF2-40B4-BE49-F238E27FC236}">
                    <a16:creationId xmlns:a16="http://schemas.microsoft.com/office/drawing/2014/main" id="{5FF993D8-84C8-F24F-854C-11E6270E787C}"/>
                  </a:ext>
                </a:extLst>
              </p:cNvPr>
              <p:cNvSpPr txBox="1">
                <a:spLocks noChangeArrowheads="1"/>
              </p:cNvSpPr>
              <p:nvPr/>
            </p:nvSpPr>
            <p:spPr bwMode="auto">
              <a:xfrm rot="-5400000">
                <a:off x="2755" y="2446"/>
                <a:ext cx="55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1600" b="1" u="none"/>
                  <a:t>electron</a:t>
                </a:r>
              </a:p>
            </p:txBody>
          </p:sp>
          <p:sp>
            <p:nvSpPr>
              <p:cNvPr id="31" name="Text Box 8">
                <a:extLst>
                  <a:ext uri="{FF2B5EF4-FFF2-40B4-BE49-F238E27FC236}">
                    <a16:creationId xmlns:a16="http://schemas.microsoft.com/office/drawing/2014/main" id="{B1753308-C80A-0346-9B4C-A896BD16063F}"/>
                  </a:ext>
                </a:extLst>
              </p:cNvPr>
              <p:cNvSpPr txBox="1">
                <a:spLocks noChangeArrowheads="1"/>
              </p:cNvSpPr>
              <p:nvPr/>
            </p:nvSpPr>
            <p:spPr bwMode="auto">
              <a:xfrm rot="-5400000">
                <a:off x="2772" y="3521"/>
                <a:ext cx="52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u="none"/>
                  <a:t>gamma</a:t>
                </a:r>
                <a:endParaRPr lang="fr-FR" sz="1600" b="1" u="none"/>
              </a:p>
            </p:txBody>
          </p:sp>
          <p:sp>
            <p:nvSpPr>
              <p:cNvPr id="32" name="Text Box 9">
                <a:extLst>
                  <a:ext uri="{FF2B5EF4-FFF2-40B4-BE49-F238E27FC236}">
                    <a16:creationId xmlns:a16="http://schemas.microsoft.com/office/drawing/2014/main" id="{DE8105BA-6D4B-1244-B419-EF7B76EAB226}"/>
                  </a:ext>
                </a:extLst>
              </p:cNvPr>
              <p:cNvSpPr txBox="1">
                <a:spLocks noChangeArrowheads="1"/>
              </p:cNvSpPr>
              <p:nvPr/>
            </p:nvSpPr>
            <p:spPr bwMode="auto">
              <a:xfrm>
                <a:off x="2486" y="2438"/>
                <a:ext cx="298"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b="1" u="none"/>
                  <a:t>K508</a:t>
                </a:r>
                <a:endParaRPr lang="fr-FR" sz="1000" b="1" u="none"/>
              </a:p>
            </p:txBody>
          </p:sp>
          <p:sp>
            <p:nvSpPr>
              <p:cNvPr id="33" name="Text Box 10">
                <a:extLst>
                  <a:ext uri="{FF2B5EF4-FFF2-40B4-BE49-F238E27FC236}">
                    <a16:creationId xmlns:a16="http://schemas.microsoft.com/office/drawing/2014/main" id="{CABC2D39-F49A-D143-86CA-6C43AE122DA6}"/>
                  </a:ext>
                </a:extLst>
              </p:cNvPr>
              <p:cNvSpPr txBox="1">
                <a:spLocks noChangeArrowheads="1"/>
              </p:cNvSpPr>
              <p:nvPr/>
            </p:nvSpPr>
            <p:spPr bwMode="auto">
              <a:xfrm>
                <a:off x="2630" y="2534"/>
                <a:ext cx="28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b="1" u="none"/>
                  <a:t>L508</a:t>
                </a:r>
                <a:endParaRPr lang="fr-FR" sz="1000" b="1" u="none"/>
              </a:p>
            </p:txBody>
          </p:sp>
        </p:grpSp>
        <p:grpSp>
          <p:nvGrpSpPr>
            <p:cNvPr id="10" name="Group 11">
              <a:extLst>
                <a:ext uri="{FF2B5EF4-FFF2-40B4-BE49-F238E27FC236}">
                  <a16:creationId xmlns:a16="http://schemas.microsoft.com/office/drawing/2014/main" id="{F2F57C5E-5021-864C-86B1-3E647182F205}"/>
                </a:ext>
              </a:extLst>
            </p:cNvPr>
            <p:cNvGrpSpPr>
              <a:grpSpLocks/>
            </p:cNvGrpSpPr>
            <p:nvPr/>
          </p:nvGrpSpPr>
          <p:grpSpPr bwMode="auto">
            <a:xfrm>
              <a:off x="2784" y="2688"/>
              <a:ext cx="2794" cy="1547"/>
              <a:chOff x="2784" y="2688"/>
              <a:chExt cx="2794" cy="1547"/>
            </a:xfrm>
          </p:grpSpPr>
          <p:sp>
            <p:nvSpPr>
              <p:cNvPr id="11" name="Text Box 12">
                <a:extLst>
                  <a:ext uri="{FF2B5EF4-FFF2-40B4-BE49-F238E27FC236}">
                    <a16:creationId xmlns:a16="http://schemas.microsoft.com/office/drawing/2014/main" id="{58A37D1D-5444-5040-BD3C-4DE9ADDA3453}"/>
                  </a:ext>
                </a:extLst>
              </p:cNvPr>
              <p:cNvSpPr txBox="1">
                <a:spLocks noChangeArrowheads="1"/>
              </p:cNvSpPr>
              <p:nvPr/>
            </p:nvSpPr>
            <p:spPr bwMode="auto">
              <a:xfrm>
                <a:off x="3207" y="4022"/>
                <a:ext cx="2371"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DE" sz="1600" b="1" dirty="0">
                    <a:latin typeface="Times New Roman" panose="02020603050405020304" pitchFamily="18" charset="0"/>
                  </a:rPr>
                  <a:t>E. </a:t>
                </a:r>
                <a:r>
                  <a:rPr lang="en-US" altLang="en-DE" sz="1600" b="1" dirty="0" err="1">
                    <a:latin typeface="Times New Roman" panose="02020603050405020304" pitchFamily="18" charset="0"/>
                  </a:rPr>
                  <a:t>Bouchez</a:t>
                </a:r>
                <a:r>
                  <a:rPr lang="en-US" altLang="en-DE" sz="1600" b="1" dirty="0">
                    <a:latin typeface="Times New Roman" panose="02020603050405020304" pitchFamily="18" charset="0"/>
                  </a:rPr>
                  <a:t> et al., PRL 90, 082502 (2003) </a:t>
                </a:r>
                <a:endParaRPr lang="fr-FR" altLang="en-DE" sz="1600" b="1" dirty="0">
                  <a:latin typeface="Times New Roman" panose="02020603050405020304" pitchFamily="18" charset="0"/>
                </a:endParaRPr>
              </a:p>
            </p:txBody>
          </p:sp>
          <p:grpSp>
            <p:nvGrpSpPr>
              <p:cNvPr id="12" name="Group 13">
                <a:extLst>
                  <a:ext uri="{FF2B5EF4-FFF2-40B4-BE49-F238E27FC236}">
                    <a16:creationId xmlns:a16="http://schemas.microsoft.com/office/drawing/2014/main" id="{C9171E41-291E-5444-A049-143E885EE79F}"/>
                  </a:ext>
                </a:extLst>
              </p:cNvPr>
              <p:cNvGrpSpPr>
                <a:grpSpLocks/>
              </p:cNvGrpSpPr>
              <p:nvPr/>
            </p:nvGrpSpPr>
            <p:grpSpPr bwMode="auto">
              <a:xfrm>
                <a:off x="3264" y="2688"/>
                <a:ext cx="2208" cy="1297"/>
                <a:chOff x="3264" y="2688"/>
                <a:chExt cx="2208" cy="1297"/>
              </a:xfrm>
            </p:grpSpPr>
            <p:grpSp>
              <p:nvGrpSpPr>
                <p:cNvPr id="14" name="Group 14">
                  <a:extLst>
                    <a:ext uri="{FF2B5EF4-FFF2-40B4-BE49-F238E27FC236}">
                      <a16:creationId xmlns:a16="http://schemas.microsoft.com/office/drawing/2014/main" id="{286CEBD6-CC60-5E43-98A6-82869C1617D5}"/>
                    </a:ext>
                  </a:extLst>
                </p:cNvPr>
                <p:cNvGrpSpPr>
                  <a:grpSpLocks/>
                </p:cNvGrpSpPr>
                <p:nvPr/>
              </p:nvGrpSpPr>
              <p:grpSpPr bwMode="auto">
                <a:xfrm>
                  <a:off x="3720" y="3113"/>
                  <a:ext cx="1296" cy="720"/>
                  <a:chOff x="3072" y="2105"/>
                  <a:chExt cx="1296" cy="720"/>
                </a:xfrm>
              </p:grpSpPr>
              <p:sp>
                <p:nvSpPr>
                  <p:cNvPr id="17" name="Line 15">
                    <a:extLst>
                      <a:ext uri="{FF2B5EF4-FFF2-40B4-BE49-F238E27FC236}">
                        <a16:creationId xmlns:a16="http://schemas.microsoft.com/office/drawing/2014/main" id="{A6A5422E-BD5E-0044-8304-9DA5A616F42F}"/>
                      </a:ext>
                    </a:extLst>
                  </p:cNvPr>
                  <p:cNvSpPr>
                    <a:spLocks noChangeShapeType="1"/>
                  </p:cNvSpPr>
                  <p:nvPr/>
                </p:nvSpPr>
                <p:spPr bwMode="auto">
                  <a:xfrm>
                    <a:off x="3792" y="2249"/>
                    <a:ext cx="4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18" name="Line 16">
                    <a:extLst>
                      <a:ext uri="{FF2B5EF4-FFF2-40B4-BE49-F238E27FC236}">
                        <a16:creationId xmlns:a16="http://schemas.microsoft.com/office/drawing/2014/main" id="{62B125DF-5564-3A41-BB90-B342D1FFB585}"/>
                      </a:ext>
                    </a:extLst>
                  </p:cNvPr>
                  <p:cNvSpPr>
                    <a:spLocks noChangeShapeType="1"/>
                  </p:cNvSpPr>
                  <p:nvPr/>
                </p:nvSpPr>
                <p:spPr bwMode="auto">
                  <a:xfrm>
                    <a:off x="3264" y="2297"/>
                    <a:ext cx="4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19" name="Line 17">
                    <a:extLst>
                      <a:ext uri="{FF2B5EF4-FFF2-40B4-BE49-F238E27FC236}">
                        <a16:creationId xmlns:a16="http://schemas.microsoft.com/office/drawing/2014/main" id="{70B303C2-79AE-434A-A127-C659A27F2728}"/>
                      </a:ext>
                    </a:extLst>
                  </p:cNvPr>
                  <p:cNvSpPr>
                    <a:spLocks noChangeShapeType="1"/>
                  </p:cNvSpPr>
                  <p:nvPr/>
                </p:nvSpPr>
                <p:spPr bwMode="auto">
                  <a:xfrm>
                    <a:off x="3264" y="2729"/>
                    <a:ext cx="4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20" name="Line 18">
                    <a:extLst>
                      <a:ext uri="{FF2B5EF4-FFF2-40B4-BE49-F238E27FC236}">
                        <a16:creationId xmlns:a16="http://schemas.microsoft.com/office/drawing/2014/main" id="{63E54A84-4B16-1F45-BE97-E5A7F0E37223}"/>
                      </a:ext>
                    </a:extLst>
                  </p:cNvPr>
                  <p:cNvSpPr>
                    <a:spLocks noChangeShapeType="1"/>
                  </p:cNvSpPr>
                  <p:nvPr/>
                </p:nvSpPr>
                <p:spPr bwMode="auto">
                  <a:xfrm flipH="1">
                    <a:off x="3648" y="2249"/>
                    <a:ext cx="384" cy="48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21" name="Line 19">
                    <a:extLst>
                      <a:ext uri="{FF2B5EF4-FFF2-40B4-BE49-F238E27FC236}">
                        <a16:creationId xmlns:a16="http://schemas.microsoft.com/office/drawing/2014/main" id="{7FBB0FEB-CFF6-8345-87CB-FEC6BBB7BB67}"/>
                      </a:ext>
                    </a:extLst>
                  </p:cNvPr>
                  <p:cNvSpPr>
                    <a:spLocks noChangeShapeType="1"/>
                  </p:cNvSpPr>
                  <p:nvPr/>
                </p:nvSpPr>
                <p:spPr bwMode="auto">
                  <a:xfrm>
                    <a:off x="3504" y="2297"/>
                    <a:ext cx="0" cy="43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22" name="Line 20">
                    <a:extLst>
                      <a:ext uri="{FF2B5EF4-FFF2-40B4-BE49-F238E27FC236}">
                        <a16:creationId xmlns:a16="http://schemas.microsoft.com/office/drawing/2014/main" id="{8965FED3-2E6A-9942-8A74-BD89FAACDA26}"/>
                      </a:ext>
                    </a:extLst>
                  </p:cNvPr>
                  <p:cNvSpPr>
                    <a:spLocks noChangeShapeType="1"/>
                  </p:cNvSpPr>
                  <p:nvPr/>
                </p:nvSpPr>
                <p:spPr bwMode="auto">
                  <a:xfrm flipH="1">
                    <a:off x="3703" y="2270"/>
                    <a:ext cx="96"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23" name="Text Box 21">
                    <a:extLst>
                      <a:ext uri="{FF2B5EF4-FFF2-40B4-BE49-F238E27FC236}">
                        <a16:creationId xmlns:a16="http://schemas.microsoft.com/office/drawing/2014/main" id="{CEAF6041-ABC4-1F46-BA6F-1569F2EA828E}"/>
                      </a:ext>
                    </a:extLst>
                  </p:cNvPr>
                  <p:cNvSpPr txBox="1">
                    <a:spLocks noChangeArrowheads="1"/>
                  </p:cNvSpPr>
                  <p:nvPr/>
                </p:nvSpPr>
                <p:spPr bwMode="auto">
                  <a:xfrm>
                    <a:off x="3878" y="2450"/>
                    <a:ext cx="32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a:latin typeface="Comic Sans MS" charset="0"/>
                      </a:rPr>
                      <a:t>508</a:t>
                    </a:r>
                    <a:endParaRPr lang="en-GB" sz="1400" b="1" u="none">
                      <a:latin typeface="Comic Sans MS" charset="0"/>
                    </a:endParaRPr>
                  </a:p>
                </p:txBody>
              </p:sp>
              <p:sp>
                <p:nvSpPr>
                  <p:cNvPr id="24" name="Text Box 22">
                    <a:extLst>
                      <a:ext uri="{FF2B5EF4-FFF2-40B4-BE49-F238E27FC236}">
                        <a16:creationId xmlns:a16="http://schemas.microsoft.com/office/drawing/2014/main" id="{0A8F0FEB-0CAE-DA47-AEC1-92362793A4C6}"/>
                      </a:ext>
                    </a:extLst>
                  </p:cNvPr>
                  <p:cNvSpPr txBox="1">
                    <a:spLocks noChangeArrowheads="1"/>
                  </p:cNvSpPr>
                  <p:nvPr/>
                </p:nvSpPr>
                <p:spPr bwMode="auto">
                  <a:xfrm>
                    <a:off x="3168" y="2441"/>
                    <a:ext cx="32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a:latin typeface="Comic Sans MS" charset="0"/>
                      </a:rPr>
                      <a:t>456</a:t>
                    </a:r>
                    <a:endParaRPr lang="en-GB" sz="1400" b="1" u="none">
                      <a:latin typeface="Comic Sans MS" charset="0"/>
                    </a:endParaRPr>
                  </a:p>
                </p:txBody>
              </p:sp>
              <p:sp>
                <p:nvSpPr>
                  <p:cNvPr id="25" name="Text Box 23">
                    <a:extLst>
                      <a:ext uri="{FF2B5EF4-FFF2-40B4-BE49-F238E27FC236}">
                        <a16:creationId xmlns:a16="http://schemas.microsoft.com/office/drawing/2014/main" id="{01FA700B-6E51-CA4D-A004-E83AE223029B}"/>
                      </a:ext>
                    </a:extLst>
                  </p:cNvPr>
                  <p:cNvSpPr txBox="1">
                    <a:spLocks noChangeArrowheads="1"/>
                  </p:cNvSpPr>
                  <p:nvPr/>
                </p:nvSpPr>
                <p:spPr bwMode="auto">
                  <a:xfrm>
                    <a:off x="3532" y="2132"/>
                    <a:ext cx="25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dirty="0">
                        <a:latin typeface="Comic Sans MS" charset="0"/>
                      </a:rPr>
                      <a:t>52</a:t>
                    </a:r>
                    <a:endParaRPr lang="en-GB" sz="1400" b="1" u="none" dirty="0">
                      <a:latin typeface="Comic Sans MS" charset="0"/>
                    </a:endParaRPr>
                  </a:p>
                </p:txBody>
              </p:sp>
              <p:sp>
                <p:nvSpPr>
                  <p:cNvPr id="26" name="Text Box 24">
                    <a:extLst>
                      <a:ext uri="{FF2B5EF4-FFF2-40B4-BE49-F238E27FC236}">
                        <a16:creationId xmlns:a16="http://schemas.microsoft.com/office/drawing/2014/main" id="{40E8DA2D-F706-A841-A6DB-BCE891FE9030}"/>
                      </a:ext>
                    </a:extLst>
                  </p:cNvPr>
                  <p:cNvSpPr txBox="1">
                    <a:spLocks noChangeArrowheads="1"/>
                  </p:cNvSpPr>
                  <p:nvPr/>
                </p:nvSpPr>
                <p:spPr bwMode="auto">
                  <a:xfrm>
                    <a:off x="4140" y="2105"/>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a:latin typeface="Comic Sans MS" charset="0"/>
                      </a:rPr>
                      <a:t>0</a:t>
                    </a:r>
                    <a:r>
                      <a:rPr lang="en-US" sz="1400" b="1" u="none" baseline="30000">
                        <a:latin typeface="Comic Sans MS" charset="0"/>
                      </a:rPr>
                      <a:t>+</a:t>
                    </a:r>
                    <a:endParaRPr lang="en-GB" sz="1400" b="1" u="none">
                      <a:latin typeface="Comic Sans MS" charset="0"/>
                    </a:endParaRPr>
                  </a:p>
                </p:txBody>
              </p:sp>
              <p:sp>
                <p:nvSpPr>
                  <p:cNvPr id="27" name="Text Box 25">
                    <a:extLst>
                      <a:ext uri="{FF2B5EF4-FFF2-40B4-BE49-F238E27FC236}">
                        <a16:creationId xmlns:a16="http://schemas.microsoft.com/office/drawing/2014/main" id="{24DBAE14-3F30-804F-98CB-6E78D6DAC9A1}"/>
                      </a:ext>
                    </a:extLst>
                  </p:cNvPr>
                  <p:cNvSpPr txBox="1">
                    <a:spLocks noChangeArrowheads="1"/>
                  </p:cNvSpPr>
                  <p:nvPr/>
                </p:nvSpPr>
                <p:spPr bwMode="auto">
                  <a:xfrm>
                    <a:off x="3072" y="2633"/>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dirty="0">
                        <a:latin typeface="Comic Sans MS" charset="0"/>
                      </a:rPr>
                      <a:t>0</a:t>
                    </a:r>
                    <a:r>
                      <a:rPr lang="en-US" sz="1400" b="1" u="none" baseline="30000" dirty="0">
                        <a:latin typeface="Comic Sans MS" charset="0"/>
                      </a:rPr>
                      <a:t>+</a:t>
                    </a:r>
                    <a:endParaRPr lang="en-GB" sz="1400" b="1" u="none" dirty="0">
                      <a:latin typeface="Comic Sans MS" charset="0"/>
                    </a:endParaRPr>
                  </a:p>
                </p:txBody>
              </p:sp>
              <p:sp>
                <p:nvSpPr>
                  <p:cNvPr id="28" name="Text Box 26">
                    <a:extLst>
                      <a:ext uri="{FF2B5EF4-FFF2-40B4-BE49-F238E27FC236}">
                        <a16:creationId xmlns:a16="http://schemas.microsoft.com/office/drawing/2014/main" id="{7B617670-645E-6848-A142-2A7A320E48CF}"/>
                      </a:ext>
                    </a:extLst>
                  </p:cNvPr>
                  <p:cNvSpPr txBox="1">
                    <a:spLocks noChangeArrowheads="1"/>
                  </p:cNvSpPr>
                  <p:nvPr/>
                </p:nvSpPr>
                <p:spPr bwMode="auto">
                  <a:xfrm>
                    <a:off x="3072" y="2153"/>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u="none">
                        <a:latin typeface="Comic Sans MS" charset="0"/>
                      </a:rPr>
                      <a:t>2</a:t>
                    </a:r>
                    <a:r>
                      <a:rPr lang="en-US" sz="1400" b="1" u="none" baseline="30000">
                        <a:latin typeface="Comic Sans MS" charset="0"/>
                      </a:rPr>
                      <a:t>+</a:t>
                    </a:r>
                    <a:endParaRPr lang="en-GB" sz="1400" b="1" u="none">
                      <a:latin typeface="Comic Sans MS" charset="0"/>
                    </a:endParaRPr>
                  </a:p>
                </p:txBody>
              </p:sp>
            </p:grpSp>
            <p:sp>
              <p:nvSpPr>
                <p:cNvPr id="15" name="AutoShape 27">
                  <a:extLst>
                    <a:ext uri="{FF2B5EF4-FFF2-40B4-BE49-F238E27FC236}">
                      <a16:creationId xmlns:a16="http://schemas.microsoft.com/office/drawing/2014/main" id="{C9810583-B748-0543-B640-A5DB2F312D37}"/>
                    </a:ext>
                  </a:extLst>
                </p:cNvPr>
                <p:cNvSpPr>
                  <a:spLocks noChangeArrowheads="1"/>
                </p:cNvSpPr>
                <p:nvPr/>
              </p:nvSpPr>
              <p:spPr bwMode="auto">
                <a:xfrm>
                  <a:off x="3264" y="2688"/>
                  <a:ext cx="2208" cy="1297"/>
                </a:xfrm>
                <a:prstGeom prst="flowChartAlternateProcess">
                  <a:avLst/>
                </a:prstGeom>
                <a:noFill/>
                <a:ln w="38100">
                  <a:solidFill>
                    <a:srgbClr val="FF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6" name="Rectangle 28">
                  <a:extLst>
                    <a:ext uri="{FF2B5EF4-FFF2-40B4-BE49-F238E27FC236}">
                      <a16:creationId xmlns:a16="http://schemas.microsoft.com/office/drawing/2014/main" id="{6A0F9D58-024A-974A-A97C-76414DEC34C5}"/>
                    </a:ext>
                  </a:extLst>
                </p:cNvPr>
                <p:cNvSpPr>
                  <a:spLocks noChangeArrowheads="1"/>
                </p:cNvSpPr>
                <p:nvPr/>
              </p:nvSpPr>
              <p:spPr bwMode="auto">
                <a:xfrm>
                  <a:off x="3288" y="2761"/>
                  <a:ext cx="216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600" b="1" u="none" dirty="0">
                      <a:latin typeface="Comic Sans MS" charset="0"/>
                    </a:rPr>
                    <a:t>0</a:t>
                  </a:r>
                  <a:r>
                    <a:rPr lang="en-US" sz="1600" b="1" u="none" baseline="30000" dirty="0">
                      <a:latin typeface="Comic Sans MS" charset="0"/>
                    </a:rPr>
                    <a:t>+ </a:t>
                  </a:r>
                  <a:r>
                    <a:rPr lang="en-US" sz="1600" b="1" u="none" dirty="0">
                      <a:latin typeface="Comic Sans MS" charset="0"/>
                    </a:rPr>
                    <a:t>state at 508 </a:t>
                  </a:r>
                  <a:r>
                    <a:rPr lang="en-US" sz="1600" b="1" u="none" dirty="0" err="1">
                      <a:latin typeface="Comic Sans MS" charset="0"/>
                    </a:rPr>
                    <a:t>keV</a:t>
                  </a:r>
                  <a:r>
                    <a:rPr lang="en-US" sz="1600" b="1" u="none" dirty="0">
                      <a:latin typeface="Comic Sans MS" charset="0"/>
                    </a:rPr>
                    <a:t> confirmed and clearly attributed to </a:t>
                  </a:r>
                  <a:r>
                    <a:rPr lang="en-US" sz="1600" b="1" u="none" baseline="30000" dirty="0">
                      <a:latin typeface="Comic Sans MS" charset="0"/>
                    </a:rPr>
                    <a:t>74</a:t>
                  </a:r>
                  <a:r>
                    <a:rPr lang="en-US" sz="1600" b="1" u="none" dirty="0">
                      <a:latin typeface="Comic Sans MS" charset="0"/>
                    </a:rPr>
                    <a:t>Kr</a:t>
                  </a:r>
                  <a:endParaRPr lang="fr-FR" sz="1600" b="1" u="none" baseline="30000" dirty="0">
                    <a:latin typeface="Comic Sans MS" charset="0"/>
                  </a:endParaRPr>
                </a:p>
              </p:txBody>
            </p:sp>
          </p:grpSp>
          <p:sp>
            <p:nvSpPr>
              <p:cNvPr id="13" name="AutoShape 29">
                <a:extLst>
                  <a:ext uri="{FF2B5EF4-FFF2-40B4-BE49-F238E27FC236}">
                    <a16:creationId xmlns:a16="http://schemas.microsoft.com/office/drawing/2014/main" id="{CBBE8AB8-E9D2-EA4A-8BF1-43479DD0CA06}"/>
                  </a:ext>
                </a:extLst>
              </p:cNvPr>
              <p:cNvSpPr>
                <a:spLocks noChangeArrowheads="1"/>
              </p:cNvSpPr>
              <p:nvPr/>
            </p:nvSpPr>
            <p:spPr bwMode="auto">
              <a:xfrm rot="-3926520">
                <a:off x="2952" y="2760"/>
                <a:ext cx="144" cy="480"/>
              </a:xfrm>
              <a:prstGeom prst="downArrow">
                <a:avLst>
                  <a:gd name="adj1" fmla="val 50000"/>
                  <a:gd name="adj2" fmla="val 8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grpSp>
        <p:nvGrpSpPr>
          <p:cNvPr id="34" name="Group 32">
            <a:extLst>
              <a:ext uri="{FF2B5EF4-FFF2-40B4-BE49-F238E27FC236}">
                <a16:creationId xmlns:a16="http://schemas.microsoft.com/office/drawing/2014/main" id="{0C122ECB-8D7A-7748-B5EA-E1AB065AFC79}"/>
              </a:ext>
            </a:extLst>
          </p:cNvPr>
          <p:cNvGrpSpPr>
            <a:grpSpLocks/>
          </p:cNvGrpSpPr>
          <p:nvPr/>
        </p:nvGrpSpPr>
        <p:grpSpPr bwMode="auto">
          <a:xfrm>
            <a:off x="237559" y="849774"/>
            <a:ext cx="8499475" cy="2779732"/>
            <a:chOff x="110" y="352"/>
            <a:chExt cx="5354" cy="1751"/>
          </a:xfrm>
        </p:grpSpPr>
        <p:pic>
          <p:nvPicPr>
            <p:cNvPr id="35" name="Picture 33" descr="kr72_ener+time_vs1x">
              <a:extLst>
                <a:ext uri="{FF2B5EF4-FFF2-40B4-BE49-F238E27FC236}">
                  <a16:creationId xmlns:a16="http://schemas.microsoft.com/office/drawing/2014/main" id="{C5E7598F-CCE6-C34A-AD8E-019D2417E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 y="352"/>
              <a:ext cx="2976" cy="13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6" name="Group 34">
              <a:extLst>
                <a:ext uri="{FF2B5EF4-FFF2-40B4-BE49-F238E27FC236}">
                  <a16:creationId xmlns:a16="http://schemas.microsoft.com/office/drawing/2014/main" id="{CDA3CC54-1198-F448-B42A-95399587B4E0}"/>
                </a:ext>
              </a:extLst>
            </p:cNvPr>
            <p:cNvGrpSpPr>
              <a:grpSpLocks/>
            </p:cNvGrpSpPr>
            <p:nvPr/>
          </p:nvGrpSpPr>
          <p:grpSpPr bwMode="auto">
            <a:xfrm>
              <a:off x="3256" y="1136"/>
              <a:ext cx="2208" cy="967"/>
              <a:chOff x="3264" y="1091"/>
              <a:chExt cx="2208" cy="1114"/>
            </a:xfrm>
          </p:grpSpPr>
          <p:sp>
            <p:nvSpPr>
              <p:cNvPr id="38" name="Text Box 35">
                <a:extLst>
                  <a:ext uri="{FF2B5EF4-FFF2-40B4-BE49-F238E27FC236}">
                    <a16:creationId xmlns:a16="http://schemas.microsoft.com/office/drawing/2014/main" id="{B519E8B9-29D9-3649-A8DA-74DC53F1C094}"/>
                  </a:ext>
                </a:extLst>
              </p:cNvPr>
              <p:cNvSpPr txBox="1">
                <a:spLocks noChangeArrowheads="1"/>
              </p:cNvSpPr>
              <p:nvPr/>
            </p:nvSpPr>
            <p:spPr bwMode="auto">
              <a:xfrm>
                <a:off x="3336" y="1186"/>
                <a:ext cx="2064" cy="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GB" sz="1600" b="1" dirty="0">
                    <a:latin typeface="Comic Sans MS" charset="0"/>
                  </a:rPr>
                  <a:t>First excited </a:t>
                </a:r>
                <a:r>
                  <a:rPr lang="en-GB" sz="1600" b="1" u="none" dirty="0">
                    <a:latin typeface="Comic Sans MS" charset="0"/>
                  </a:rPr>
                  <a:t>0</a:t>
                </a:r>
                <a:r>
                  <a:rPr lang="en-GB" sz="1600" b="1" u="none" baseline="30000" dirty="0">
                    <a:latin typeface="Comic Sans MS" charset="0"/>
                  </a:rPr>
                  <a:t>+</a:t>
                </a:r>
                <a:r>
                  <a:rPr lang="en-GB" sz="1600" b="1" u="none" dirty="0">
                    <a:latin typeface="Comic Sans MS" charset="0"/>
                  </a:rPr>
                  <a:t> state at 671keV state in </a:t>
                </a:r>
                <a:r>
                  <a:rPr lang="en-GB" sz="1600" b="1" u="none" baseline="30000" dirty="0">
                    <a:latin typeface="Comic Sans MS" charset="0"/>
                  </a:rPr>
                  <a:t>72</a:t>
                </a:r>
                <a:r>
                  <a:rPr lang="en-GB" sz="1600" b="1" u="none" dirty="0">
                    <a:latin typeface="Comic Sans MS" charset="0"/>
                  </a:rPr>
                  <a:t>Kr</a:t>
                </a:r>
              </a:p>
              <a:p>
                <a:pPr algn="ctr">
                  <a:buFont typeface="Wingdings" charset="0"/>
                  <a:buNone/>
                </a:pPr>
                <a:r>
                  <a:rPr lang="en-GB" sz="1600" b="1" u="none" dirty="0">
                    <a:latin typeface="Comic Sans MS" charset="0"/>
                  </a:rPr>
                  <a:t>is a </a:t>
                </a:r>
                <a:r>
                  <a:rPr lang="en-GB" sz="1600" b="1" u="none" dirty="0">
                    <a:solidFill>
                      <a:srgbClr val="FF0000"/>
                    </a:solidFill>
                    <a:latin typeface="Comic Sans MS" charset="0"/>
                  </a:rPr>
                  <a:t>shape isomer</a:t>
                </a:r>
              </a:p>
              <a:p>
                <a:pPr algn="ctr"/>
                <a:r>
                  <a:rPr lang="en-US" sz="1600" dirty="0">
                    <a:latin typeface="Symbol" charset="0"/>
                  </a:rPr>
                  <a:t>t =38(3)</a:t>
                </a:r>
                <a:r>
                  <a:rPr lang="en-US" sz="1600" dirty="0">
                    <a:latin typeface="Comic Sans MS" charset="0"/>
                  </a:rPr>
                  <a:t>ns </a:t>
                </a:r>
                <a:r>
                  <a:rPr lang="fr-FR" sz="1600" dirty="0">
                    <a:sym typeface="Symbol"/>
                  </a:rPr>
                  <a:t></a:t>
                </a:r>
                <a:r>
                  <a:rPr lang="en-US" sz="1600" dirty="0"/>
                  <a:t> </a:t>
                </a:r>
                <a:r>
                  <a:rPr lang="en-US" sz="1600" dirty="0">
                    <a:latin typeface="Symbol" charset="0"/>
                  </a:rPr>
                  <a:t>r</a:t>
                </a:r>
                <a:r>
                  <a:rPr lang="en-US" sz="1600" baseline="30000" dirty="0">
                    <a:latin typeface="Comic Sans MS" charset="0"/>
                  </a:rPr>
                  <a:t>2 </a:t>
                </a:r>
                <a:r>
                  <a:rPr lang="en-US" sz="1600" dirty="0">
                    <a:latin typeface="Comic Sans MS" charset="0"/>
                  </a:rPr>
                  <a:t>(0</a:t>
                </a:r>
                <a:r>
                  <a:rPr lang="en-US" sz="1600" baseline="30000" dirty="0">
                    <a:latin typeface="Comic Sans MS" charset="0"/>
                  </a:rPr>
                  <a:t>+</a:t>
                </a:r>
                <a:r>
                  <a:rPr lang="en-US" sz="1600" dirty="0">
                    <a:latin typeface="Comic Sans MS" charset="0"/>
                    <a:sym typeface="Symbol" charset="0"/>
                  </a:rPr>
                  <a:t>0</a:t>
                </a:r>
                <a:r>
                  <a:rPr lang="en-US" sz="1600" baseline="30000" dirty="0">
                    <a:latin typeface="Comic Sans MS" charset="0"/>
                    <a:sym typeface="Symbol" charset="0"/>
                  </a:rPr>
                  <a:t>+</a:t>
                </a:r>
                <a:r>
                  <a:rPr lang="en-US" sz="1600" dirty="0">
                    <a:latin typeface="Comic Sans MS" charset="0"/>
                  </a:rPr>
                  <a:t>)~70 10</a:t>
                </a:r>
                <a:r>
                  <a:rPr lang="en-US" sz="1600" baseline="30000" dirty="0">
                    <a:latin typeface="Comic Sans MS" charset="0"/>
                  </a:rPr>
                  <a:t>-3</a:t>
                </a:r>
                <a:endParaRPr lang="en-GB" sz="1600" b="1" u="none" dirty="0">
                  <a:solidFill>
                    <a:srgbClr val="FF0000"/>
                  </a:solidFill>
                  <a:latin typeface="Comic Sans MS" charset="0"/>
                </a:endParaRPr>
              </a:p>
              <a:p>
                <a:pPr algn="ctr">
                  <a:buFont typeface="Wingdings" charset="0"/>
                  <a:buNone/>
                </a:pPr>
                <a:r>
                  <a:rPr lang="en-GB" sz="1600" b="1" dirty="0">
                    <a:solidFill>
                      <a:srgbClr val="660066"/>
                    </a:solidFill>
                    <a:latin typeface="Comic Sans MS" charset="0"/>
                  </a:rPr>
                  <a:t>~2 </a:t>
                </a:r>
                <a:r>
                  <a:rPr lang="en-GB" sz="1600" b="1" dirty="0" err="1">
                    <a:solidFill>
                      <a:srgbClr val="660066"/>
                    </a:solidFill>
                    <a:latin typeface="Comic Sans MS" charset="0"/>
                  </a:rPr>
                  <a:t>pps</a:t>
                </a:r>
                <a:r>
                  <a:rPr lang="en-GB" sz="1600" b="1" dirty="0">
                    <a:solidFill>
                      <a:srgbClr val="660066"/>
                    </a:solidFill>
                    <a:latin typeface="Comic Sans MS" charset="0"/>
                  </a:rPr>
                  <a:t>, 6% isomeric ratio</a:t>
                </a:r>
                <a:endParaRPr lang="en-GB" sz="1600" b="1" u="none" dirty="0">
                  <a:solidFill>
                    <a:srgbClr val="660066"/>
                  </a:solidFill>
                  <a:latin typeface="Comic Sans MS" charset="0"/>
                </a:endParaRPr>
              </a:p>
            </p:txBody>
          </p:sp>
          <p:sp>
            <p:nvSpPr>
              <p:cNvPr id="39" name="AutoShape 36">
                <a:extLst>
                  <a:ext uri="{FF2B5EF4-FFF2-40B4-BE49-F238E27FC236}">
                    <a16:creationId xmlns:a16="http://schemas.microsoft.com/office/drawing/2014/main" id="{D12DCFE3-A411-5148-9E08-9048446F5B7A}"/>
                  </a:ext>
                </a:extLst>
              </p:cNvPr>
              <p:cNvSpPr>
                <a:spLocks noChangeArrowheads="1"/>
              </p:cNvSpPr>
              <p:nvPr/>
            </p:nvSpPr>
            <p:spPr bwMode="auto">
              <a:xfrm>
                <a:off x="3264" y="1091"/>
                <a:ext cx="2208" cy="1114"/>
              </a:xfrm>
              <a:prstGeom prst="flowChartAlternateProcess">
                <a:avLst/>
              </a:prstGeom>
              <a:noFill/>
              <a:ln w="38100">
                <a:solidFill>
                  <a:srgbClr val="FF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37" name="AutoShape 37">
              <a:extLst>
                <a:ext uri="{FF2B5EF4-FFF2-40B4-BE49-F238E27FC236}">
                  <a16:creationId xmlns:a16="http://schemas.microsoft.com/office/drawing/2014/main" id="{128BA5CD-AF18-234E-AE73-4F061CBC5F03}"/>
                </a:ext>
              </a:extLst>
            </p:cNvPr>
            <p:cNvSpPr>
              <a:spLocks noChangeArrowheads="1"/>
            </p:cNvSpPr>
            <p:nvPr/>
          </p:nvSpPr>
          <p:spPr bwMode="auto">
            <a:xfrm rot="-3488904">
              <a:off x="2952" y="1163"/>
              <a:ext cx="144" cy="480"/>
            </a:xfrm>
            <a:prstGeom prst="downArrow">
              <a:avLst>
                <a:gd name="adj1" fmla="val 50000"/>
                <a:gd name="adj2" fmla="val 8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6022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1A75-C495-5C46-B0A1-523F8856A27F}"/>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4BD6BA7F-17DA-BB49-984D-BD913E7A841B}"/>
              </a:ext>
            </a:extLst>
          </p:cNvPr>
          <p:cNvSpPr>
            <a:spLocks noGrp="1"/>
          </p:cNvSpPr>
          <p:nvPr>
            <p:ph type="sldNum" sz="quarter" idx="4"/>
          </p:nvPr>
        </p:nvSpPr>
        <p:spPr/>
        <p:txBody>
          <a:bodyPr/>
          <a:lstStyle/>
          <a:p>
            <a:fld id="{AEFB9B6D-867A-40B8-ACB0-35CC9F272C9C}" type="slidenum">
              <a:rPr lang="fr-FR" sz="1100" smtClean="0"/>
              <a:pPr/>
              <a:t>28</a:t>
            </a:fld>
            <a:endParaRPr lang="fr-FR" sz="1100" dirty="0"/>
          </a:p>
        </p:txBody>
      </p:sp>
      <p:sp>
        <p:nvSpPr>
          <p:cNvPr id="5" name="Footer Placeholder 4">
            <a:extLst>
              <a:ext uri="{FF2B5EF4-FFF2-40B4-BE49-F238E27FC236}">
                <a16:creationId xmlns:a16="http://schemas.microsoft.com/office/drawing/2014/main" id="{5851F794-8D24-A040-85F4-0172B224EF05}"/>
              </a:ext>
            </a:extLst>
          </p:cNvPr>
          <p:cNvSpPr>
            <a:spLocks noGrp="1"/>
          </p:cNvSpPr>
          <p:nvPr>
            <p:ph type="ftr" sz="quarter" idx="3"/>
          </p:nvPr>
        </p:nvSpPr>
        <p:spPr/>
        <p:txBody>
          <a:bodyPr/>
          <a:lstStyle/>
          <a:p>
            <a:r>
              <a:rPr lang="fr-FR" sz="1100"/>
              <a:t>W. Korten - NS2022</a:t>
            </a:r>
            <a:endParaRPr lang="fr-FR" sz="1100" dirty="0"/>
          </a:p>
        </p:txBody>
      </p:sp>
      <p:pic>
        <p:nvPicPr>
          <p:cNvPr id="90" name="Picture 89" descr="sys_hautspin_kr72_bleuxx">
            <a:extLst>
              <a:ext uri="{FF2B5EF4-FFF2-40B4-BE49-F238E27FC236}">
                <a16:creationId xmlns:a16="http://schemas.microsoft.com/office/drawing/2014/main" id="{F9E430DB-E4D2-0E42-A15D-D9BE317DE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605" y="1446365"/>
            <a:ext cx="2997200" cy="3384550"/>
          </a:xfrm>
          <a:prstGeom prst="rect">
            <a:avLst/>
          </a:prstGeom>
          <a:noFill/>
          <a:extLst>
            <a:ext uri="{909E8E84-426E-40dd-AFC4-6F175D3DCCD1}">
              <a14:hiddenFill xmlns:a14="http://schemas.microsoft.com/office/drawing/2010/main" xmlns="">
                <a:solidFill>
                  <a:srgbClr val="FFFFFF"/>
                </a:solidFill>
              </a14:hiddenFill>
            </a:ext>
          </a:extLst>
        </p:spPr>
      </p:pic>
      <p:sp>
        <p:nvSpPr>
          <p:cNvPr id="91" name="Text Box 3">
            <a:extLst>
              <a:ext uri="{FF2B5EF4-FFF2-40B4-BE49-F238E27FC236}">
                <a16:creationId xmlns:a16="http://schemas.microsoft.com/office/drawing/2014/main" id="{3C76BBCF-E422-4242-81F2-4BE30E793255}"/>
              </a:ext>
            </a:extLst>
          </p:cNvPr>
          <p:cNvSpPr txBox="1">
            <a:spLocks noChangeArrowheads="1"/>
          </p:cNvSpPr>
          <p:nvPr/>
        </p:nvSpPr>
        <p:spPr bwMode="auto">
          <a:xfrm>
            <a:off x="6252730" y="928840"/>
            <a:ext cx="1722438"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400" b="1" kern="0">
                <a:solidFill>
                  <a:srgbClr val="0033CC"/>
                </a:solidFill>
                <a:uFill>
                  <a:solidFill/>
                </a:uFill>
                <a:latin typeface="Comic Sans MS" charset="0"/>
                <a:cs typeface="Calibri"/>
                <a:sym typeface="Calibri"/>
              </a:rPr>
              <a:t>Extrapolated states</a:t>
            </a:r>
            <a:endParaRPr lang="en-US" sz="1400" b="1" kern="0">
              <a:solidFill>
                <a:srgbClr val="0033CC"/>
              </a:solidFill>
              <a:uFill>
                <a:solidFill/>
              </a:uFill>
              <a:latin typeface="Comic Sans MS" charset="0"/>
              <a:cs typeface="Arial" charset="0"/>
              <a:sym typeface="Calibri"/>
            </a:endParaRPr>
          </a:p>
        </p:txBody>
      </p:sp>
      <p:sp>
        <p:nvSpPr>
          <p:cNvPr id="92" name="Text Box 4">
            <a:extLst>
              <a:ext uri="{FF2B5EF4-FFF2-40B4-BE49-F238E27FC236}">
                <a16:creationId xmlns:a16="http://schemas.microsoft.com/office/drawing/2014/main" id="{6E154A5D-C22E-A243-96DB-645D6FB6FFA3}"/>
              </a:ext>
            </a:extLst>
          </p:cNvPr>
          <p:cNvSpPr txBox="1">
            <a:spLocks noChangeArrowheads="1"/>
          </p:cNvSpPr>
          <p:nvPr/>
        </p:nvSpPr>
        <p:spPr bwMode="auto">
          <a:xfrm>
            <a:off x="7614805" y="928840"/>
            <a:ext cx="16065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400" b="1" kern="0">
                <a:solidFill>
                  <a:sysClr val="windowText" lastClr="000000"/>
                </a:solidFill>
                <a:uFill>
                  <a:solidFill/>
                </a:uFill>
                <a:latin typeface="Comic Sans MS" charset="0"/>
                <a:cs typeface="Calibri"/>
                <a:sym typeface="Calibri"/>
              </a:rPr>
              <a:t>Experimental states</a:t>
            </a:r>
            <a:endParaRPr lang="en-US" sz="1400" b="1" kern="0">
              <a:solidFill>
                <a:sysClr val="windowText" lastClr="000000"/>
              </a:solidFill>
              <a:uFill>
                <a:solidFill/>
              </a:uFill>
              <a:latin typeface="Comic Sans MS" charset="0"/>
              <a:cs typeface="Arial" charset="0"/>
              <a:sym typeface="Calibri"/>
            </a:endParaRPr>
          </a:p>
        </p:txBody>
      </p:sp>
      <p:sp>
        <p:nvSpPr>
          <p:cNvPr id="93" name="Line 5">
            <a:extLst>
              <a:ext uri="{FF2B5EF4-FFF2-40B4-BE49-F238E27FC236}">
                <a16:creationId xmlns:a16="http://schemas.microsoft.com/office/drawing/2014/main" id="{E379D9E6-CA9C-184F-AE61-071422E2139F}"/>
              </a:ext>
            </a:extLst>
          </p:cNvPr>
          <p:cNvSpPr>
            <a:spLocks noChangeShapeType="1"/>
          </p:cNvSpPr>
          <p:nvPr/>
        </p:nvSpPr>
        <p:spPr bwMode="auto">
          <a:xfrm flipH="1">
            <a:off x="592138" y="5827713"/>
            <a:ext cx="1481137" cy="0"/>
          </a:xfrm>
          <a:prstGeom prst="line">
            <a:avLst/>
          </a:prstGeom>
          <a:noFill/>
          <a:ln w="38100">
            <a:solidFill>
              <a:srgbClr val="00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grpSp>
        <p:nvGrpSpPr>
          <p:cNvPr id="94" name="Group 93">
            <a:extLst>
              <a:ext uri="{FF2B5EF4-FFF2-40B4-BE49-F238E27FC236}">
                <a16:creationId xmlns:a16="http://schemas.microsoft.com/office/drawing/2014/main" id="{813C21DA-1674-8D4F-A05F-A914FA420C57}"/>
              </a:ext>
            </a:extLst>
          </p:cNvPr>
          <p:cNvGrpSpPr>
            <a:grpSpLocks/>
          </p:cNvGrpSpPr>
          <p:nvPr/>
        </p:nvGrpSpPr>
        <p:grpSpPr bwMode="auto">
          <a:xfrm>
            <a:off x="122238" y="5589588"/>
            <a:ext cx="469900" cy="477837"/>
            <a:chOff x="2298" y="3764"/>
            <a:chExt cx="273" cy="301"/>
          </a:xfrm>
        </p:grpSpPr>
        <p:sp>
          <p:nvSpPr>
            <p:cNvPr id="95" name="Text Box 7">
              <a:extLst>
                <a:ext uri="{FF2B5EF4-FFF2-40B4-BE49-F238E27FC236}">
                  <a16:creationId xmlns:a16="http://schemas.microsoft.com/office/drawing/2014/main" id="{B5B919BD-9EDC-D140-8071-9A3D8EF3D8FC}"/>
                </a:ext>
              </a:extLst>
            </p:cNvPr>
            <p:cNvSpPr txBox="1">
              <a:spLocks noChangeArrowheads="1"/>
            </p:cNvSpPr>
            <p:nvPr/>
          </p:nvSpPr>
          <p:spPr bwMode="auto">
            <a:xfrm>
              <a:off x="2298" y="3793"/>
              <a:ext cx="19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00CC00"/>
                  </a:solidFill>
                  <a:uFill>
                    <a:solidFill/>
                  </a:uFill>
                  <a:latin typeface="Comic Sans MS" charset="0"/>
                  <a:cs typeface="Calibri"/>
                  <a:sym typeface="Calibri"/>
                </a:rPr>
                <a:t>0</a:t>
              </a:r>
              <a:endParaRPr lang="fr-FR" sz="2000" kern="0" baseline="30000">
                <a:solidFill>
                  <a:srgbClr val="00CC00"/>
                </a:solidFill>
                <a:uFill>
                  <a:solidFill/>
                </a:uFill>
                <a:latin typeface="Comic Sans MS" charset="0"/>
                <a:cs typeface="Calibri"/>
                <a:sym typeface="Calibri"/>
              </a:endParaRPr>
            </a:p>
          </p:txBody>
        </p:sp>
        <p:sp>
          <p:nvSpPr>
            <p:cNvPr id="96" name="Text Box 8">
              <a:extLst>
                <a:ext uri="{FF2B5EF4-FFF2-40B4-BE49-F238E27FC236}">
                  <a16:creationId xmlns:a16="http://schemas.microsoft.com/office/drawing/2014/main" id="{17923512-730A-744A-94C7-DD0AB8999351}"/>
                </a:ext>
              </a:extLst>
            </p:cNvPr>
            <p:cNvSpPr txBox="1">
              <a:spLocks noChangeArrowheads="1"/>
            </p:cNvSpPr>
            <p:nvPr/>
          </p:nvSpPr>
          <p:spPr bwMode="auto">
            <a:xfrm>
              <a:off x="2417" y="3892"/>
              <a:ext cx="15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o</a:t>
              </a:r>
              <a:endParaRPr lang="fr-FR" sz="1200" b="1" kern="0">
                <a:solidFill>
                  <a:srgbClr val="00CC00"/>
                </a:solidFill>
                <a:uFill>
                  <a:solidFill/>
                </a:uFill>
                <a:latin typeface="Comic Sans MS" charset="0"/>
                <a:cs typeface="Calibri"/>
                <a:sym typeface="Calibri"/>
              </a:endParaRPr>
            </a:p>
          </p:txBody>
        </p:sp>
        <p:sp>
          <p:nvSpPr>
            <p:cNvPr id="97" name="Text Box 9">
              <a:extLst>
                <a:ext uri="{FF2B5EF4-FFF2-40B4-BE49-F238E27FC236}">
                  <a16:creationId xmlns:a16="http://schemas.microsoft.com/office/drawing/2014/main" id="{83019341-3CCC-B745-96B7-007E741E665F}"/>
                </a:ext>
              </a:extLst>
            </p:cNvPr>
            <p:cNvSpPr txBox="1">
              <a:spLocks noChangeArrowheads="1"/>
            </p:cNvSpPr>
            <p:nvPr/>
          </p:nvSpPr>
          <p:spPr bwMode="auto">
            <a:xfrm>
              <a:off x="2410" y="3764"/>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a:t>
              </a:r>
              <a:endParaRPr lang="fr-FR" sz="1200" b="1" kern="0">
                <a:solidFill>
                  <a:srgbClr val="00CC00"/>
                </a:solidFill>
                <a:uFill>
                  <a:solidFill/>
                </a:uFill>
                <a:latin typeface="Comic Sans MS" charset="0"/>
                <a:cs typeface="Calibri"/>
                <a:sym typeface="Calibri"/>
              </a:endParaRPr>
            </a:p>
          </p:txBody>
        </p:sp>
      </p:grpSp>
      <p:sp>
        <p:nvSpPr>
          <p:cNvPr id="98" name="Line 10">
            <a:extLst>
              <a:ext uri="{FF2B5EF4-FFF2-40B4-BE49-F238E27FC236}">
                <a16:creationId xmlns:a16="http://schemas.microsoft.com/office/drawing/2014/main" id="{A74B4D85-0C78-644C-90E3-16D892BD29AD}"/>
              </a:ext>
            </a:extLst>
          </p:cNvPr>
          <p:cNvSpPr>
            <a:spLocks noChangeShapeType="1"/>
          </p:cNvSpPr>
          <p:nvPr/>
        </p:nvSpPr>
        <p:spPr bwMode="auto">
          <a:xfrm rot="2995594" flipH="1">
            <a:off x="2081213" y="5811838"/>
            <a:ext cx="360362" cy="233362"/>
          </a:xfrm>
          <a:prstGeom prst="line">
            <a:avLst/>
          </a:prstGeom>
          <a:noFill/>
          <a:ln w="19050">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grpSp>
        <p:nvGrpSpPr>
          <p:cNvPr id="99" name="Group 98">
            <a:extLst>
              <a:ext uri="{FF2B5EF4-FFF2-40B4-BE49-F238E27FC236}">
                <a16:creationId xmlns:a16="http://schemas.microsoft.com/office/drawing/2014/main" id="{99785B19-2238-A744-B7DD-1959919BF8B2}"/>
              </a:ext>
            </a:extLst>
          </p:cNvPr>
          <p:cNvGrpSpPr>
            <a:grpSpLocks/>
          </p:cNvGrpSpPr>
          <p:nvPr/>
        </p:nvGrpSpPr>
        <p:grpSpPr bwMode="auto">
          <a:xfrm>
            <a:off x="149225" y="4606925"/>
            <a:ext cx="1936750" cy="477838"/>
            <a:chOff x="62" y="3083"/>
            <a:chExt cx="1126" cy="301"/>
          </a:xfrm>
        </p:grpSpPr>
        <p:grpSp>
          <p:nvGrpSpPr>
            <p:cNvPr id="100" name="Group 99">
              <a:extLst>
                <a:ext uri="{FF2B5EF4-FFF2-40B4-BE49-F238E27FC236}">
                  <a16:creationId xmlns:a16="http://schemas.microsoft.com/office/drawing/2014/main" id="{3A41D0B0-05E4-2540-9AC5-DEF501E209A4}"/>
                </a:ext>
              </a:extLst>
            </p:cNvPr>
            <p:cNvGrpSpPr>
              <a:grpSpLocks/>
            </p:cNvGrpSpPr>
            <p:nvPr/>
          </p:nvGrpSpPr>
          <p:grpSpPr bwMode="auto">
            <a:xfrm>
              <a:off x="62" y="3083"/>
              <a:ext cx="273" cy="301"/>
              <a:chOff x="2298" y="3764"/>
              <a:chExt cx="273" cy="301"/>
            </a:xfrm>
          </p:grpSpPr>
          <p:sp>
            <p:nvSpPr>
              <p:cNvPr id="102" name="Text Box 13">
                <a:extLst>
                  <a:ext uri="{FF2B5EF4-FFF2-40B4-BE49-F238E27FC236}">
                    <a16:creationId xmlns:a16="http://schemas.microsoft.com/office/drawing/2014/main" id="{678F4528-20D3-6C4D-9C7A-00629DE17940}"/>
                  </a:ext>
                </a:extLst>
              </p:cNvPr>
              <p:cNvSpPr txBox="1">
                <a:spLocks noChangeArrowheads="1"/>
              </p:cNvSpPr>
              <p:nvPr/>
            </p:nvSpPr>
            <p:spPr bwMode="auto">
              <a:xfrm>
                <a:off x="2298" y="3793"/>
                <a:ext cx="19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0000FF"/>
                    </a:solidFill>
                    <a:uFill>
                      <a:solidFill/>
                    </a:uFill>
                    <a:latin typeface="Comic Sans MS" charset="0"/>
                    <a:cs typeface="Calibri"/>
                    <a:sym typeface="Calibri"/>
                  </a:rPr>
                  <a:t>0</a:t>
                </a:r>
                <a:endParaRPr lang="fr-FR" sz="2000" kern="0" baseline="30000">
                  <a:solidFill>
                    <a:srgbClr val="0000FF"/>
                  </a:solidFill>
                  <a:uFill>
                    <a:solidFill/>
                  </a:uFill>
                  <a:latin typeface="Comic Sans MS" charset="0"/>
                  <a:cs typeface="Calibri"/>
                  <a:sym typeface="Calibri"/>
                </a:endParaRPr>
              </a:p>
            </p:txBody>
          </p:sp>
          <p:sp>
            <p:nvSpPr>
              <p:cNvPr id="103" name="Text Box 14">
                <a:extLst>
                  <a:ext uri="{FF2B5EF4-FFF2-40B4-BE49-F238E27FC236}">
                    <a16:creationId xmlns:a16="http://schemas.microsoft.com/office/drawing/2014/main" id="{CA8C9B63-8E44-A14A-BC33-FAE4F0D583B7}"/>
                  </a:ext>
                </a:extLst>
              </p:cNvPr>
              <p:cNvSpPr txBox="1">
                <a:spLocks noChangeArrowheads="1"/>
              </p:cNvSpPr>
              <p:nvPr/>
            </p:nvSpPr>
            <p:spPr bwMode="auto">
              <a:xfrm>
                <a:off x="2417" y="3892"/>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p</a:t>
                </a:r>
                <a:endParaRPr lang="fr-FR" sz="1200" b="1" kern="0">
                  <a:solidFill>
                    <a:srgbClr val="0000FF"/>
                  </a:solidFill>
                  <a:uFill>
                    <a:solidFill/>
                  </a:uFill>
                  <a:latin typeface="Comic Sans MS" charset="0"/>
                  <a:cs typeface="Calibri"/>
                  <a:sym typeface="Calibri"/>
                </a:endParaRPr>
              </a:p>
            </p:txBody>
          </p:sp>
          <p:sp>
            <p:nvSpPr>
              <p:cNvPr id="104" name="Text Box 15">
                <a:extLst>
                  <a:ext uri="{FF2B5EF4-FFF2-40B4-BE49-F238E27FC236}">
                    <a16:creationId xmlns:a16="http://schemas.microsoft.com/office/drawing/2014/main" id="{479E2488-BB61-F448-A882-5195DD9B4CBA}"/>
                  </a:ext>
                </a:extLst>
              </p:cNvPr>
              <p:cNvSpPr txBox="1">
                <a:spLocks noChangeArrowheads="1"/>
              </p:cNvSpPr>
              <p:nvPr/>
            </p:nvSpPr>
            <p:spPr bwMode="auto">
              <a:xfrm>
                <a:off x="2410" y="3764"/>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a:t>
                </a:r>
                <a:endParaRPr lang="fr-FR" sz="1200" b="1" kern="0">
                  <a:solidFill>
                    <a:srgbClr val="0000FF"/>
                  </a:solidFill>
                  <a:uFill>
                    <a:solidFill/>
                  </a:uFill>
                  <a:latin typeface="Comic Sans MS" charset="0"/>
                  <a:cs typeface="Calibri"/>
                  <a:sym typeface="Calibri"/>
                </a:endParaRPr>
              </a:p>
            </p:txBody>
          </p:sp>
        </p:grpSp>
        <p:sp>
          <p:nvSpPr>
            <p:cNvPr id="101" name="Line 16">
              <a:extLst>
                <a:ext uri="{FF2B5EF4-FFF2-40B4-BE49-F238E27FC236}">
                  <a16:creationId xmlns:a16="http://schemas.microsoft.com/office/drawing/2014/main" id="{686268D4-F89E-FC47-8ED2-A1C67CE08236}"/>
                </a:ext>
              </a:extLst>
            </p:cNvPr>
            <p:cNvSpPr>
              <a:spLocks noChangeShapeType="1"/>
            </p:cNvSpPr>
            <p:nvPr/>
          </p:nvSpPr>
          <p:spPr bwMode="auto">
            <a:xfrm flipH="1">
              <a:off x="326" y="3310"/>
              <a:ext cx="862" cy="0"/>
            </a:xfrm>
            <a:prstGeom prst="line">
              <a:avLst/>
            </a:prstGeom>
            <a:noFill/>
            <a:ln w="38100">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grpSp>
      <p:sp>
        <p:nvSpPr>
          <p:cNvPr id="121" name="Line 33">
            <a:extLst>
              <a:ext uri="{FF2B5EF4-FFF2-40B4-BE49-F238E27FC236}">
                <a16:creationId xmlns:a16="http://schemas.microsoft.com/office/drawing/2014/main" id="{22015064-7E1D-C049-81A6-B0142611A911}"/>
              </a:ext>
            </a:extLst>
          </p:cNvPr>
          <p:cNvSpPr>
            <a:spLocks noChangeShapeType="1"/>
          </p:cNvSpPr>
          <p:nvPr/>
        </p:nvSpPr>
        <p:spPr bwMode="auto">
          <a:xfrm flipH="1">
            <a:off x="2032000" y="4797425"/>
            <a:ext cx="468313" cy="144463"/>
          </a:xfrm>
          <a:prstGeom prst="line">
            <a:avLst/>
          </a:prstGeom>
          <a:noFill/>
          <a:ln w="19050">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22" name="Rectangle 121">
            <a:extLst>
              <a:ext uri="{FF2B5EF4-FFF2-40B4-BE49-F238E27FC236}">
                <a16:creationId xmlns:a16="http://schemas.microsoft.com/office/drawing/2014/main" id="{5BD827A2-F73E-6047-AA84-873CB57788E9}"/>
              </a:ext>
            </a:extLst>
          </p:cNvPr>
          <p:cNvSpPr>
            <a:spLocks noChangeArrowheads="1"/>
          </p:cNvSpPr>
          <p:nvPr/>
        </p:nvSpPr>
        <p:spPr bwMode="auto">
          <a:xfrm>
            <a:off x="42863" y="4294188"/>
            <a:ext cx="2457450" cy="22764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grpSp>
        <p:nvGrpSpPr>
          <p:cNvPr id="123" name="Group 122">
            <a:extLst>
              <a:ext uri="{FF2B5EF4-FFF2-40B4-BE49-F238E27FC236}">
                <a16:creationId xmlns:a16="http://schemas.microsoft.com/office/drawing/2014/main" id="{0718BF29-B96F-AC4F-820A-E0A9D69FD35A}"/>
              </a:ext>
            </a:extLst>
          </p:cNvPr>
          <p:cNvGrpSpPr>
            <a:grpSpLocks/>
          </p:cNvGrpSpPr>
          <p:nvPr/>
        </p:nvGrpSpPr>
        <p:grpSpPr bwMode="auto">
          <a:xfrm>
            <a:off x="146050" y="4608513"/>
            <a:ext cx="1922463" cy="477837"/>
            <a:chOff x="63" y="3089"/>
            <a:chExt cx="1118" cy="301"/>
          </a:xfrm>
        </p:grpSpPr>
        <p:grpSp>
          <p:nvGrpSpPr>
            <p:cNvPr id="124" name="Group 123">
              <a:extLst>
                <a:ext uri="{FF2B5EF4-FFF2-40B4-BE49-F238E27FC236}">
                  <a16:creationId xmlns:a16="http://schemas.microsoft.com/office/drawing/2014/main" id="{86B0C860-AC43-5048-A08F-EDFE86923CF2}"/>
                </a:ext>
              </a:extLst>
            </p:cNvPr>
            <p:cNvGrpSpPr>
              <a:grpSpLocks/>
            </p:cNvGrpSpPr>
            <p:nvPr/>
          </p:nvGrpSpPr>
          <p:grpSpPr bwMode="auto">
            <a:xfrm>
              <a:off x="63" y="3089"/>
              <a:ext cx="273" cy="301"/>
              <a:chOff x="2298" y="3764"/>
              <a:chExt cx="273" cy="301"/>
            </a:xfrm>
          </p:grpSpPr>
          <p:sp>
            <p:nvSpPr>
              <p:cNvPr id="126" name="Text Box 37">
                <a:extLst>
                  <a:ext uri="{FF2B5EF4-FFF2-40B4-BE49-F238E27FC236}">
                    <a16:creationId xmlns:a16="http://schemas.microsoft.com/office/drawing/2014/main" id="{6179DE48-7A37-824E-963A-42491F49B640}"/>
                  </a:ext>
                </a:extLst>
              </p:cNvPr>
              <p:cNvSpPr txBox="1">
                <a:spLocks noChangeArrowheads="1"/>
              </p:cNvSpPr>
              <p:nvPr/>
            </p:nvSpPr>
            <p:spPr bwMode="auto">
              <a:xfrm>
                <a:off x="2298" y="3793"/>
                <a:ext cx="19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0000FF"/>
                    </a:solidFill>
                    <a:uFill>
                      <a:solidFill/>
                    </a:uFill>
                    <a:latin typeface="Comic Sans MS" charset="0"/>
                    <a:cs typeface="Calibri"/>
                    <a:sym typeface="Calibri"/>
                  </a:rPr>
                  <a:t>0</a:t>
                </a:r>
                <a:endParaRPr lang="fr-FR" sz="2000" kern="0" baseline="30000">
                  <a:solidFill>
                    <a:srgbClr val="0000FF"/>
                  </a:solidFill>
                  <a:uFill>
                    <a:solidFill/>
                  </a:uFill>
                  <a:latin typeface="Comic Sans MS" charset="0"/>
                  <a:cs typeface="Calibri"/>
                  <a:sym typeface="Calibri"/>
                </a:endParaRPr>
              </a:p>
            </p:txBody>
          </p:sp>
          <p:sp>
            <p:nvSpPr>
              <p:cNvPr id="127" name="Text Box 38">
                <a:extLst>
                  <a:ext uri="{FF2B5EF4-FFF2-40B4-BE49-F238E27FC236}">
                    <a16:creationId xmlns:a16="http://schemas.microsoft.com/office/drawing/2014/main" id="{D6FCC141-4DBD-5945-907E-00836C206181}"/>
                  </a:ext>
                </a:extLst>
              </p:cNvPr>
              <p:cNvSpPr txBox="1">
                <a:spLocks noChangeArrowheads="1"/>
              </p:cNvSpPr>
              <p:nvPr/>
            </p:nvSpPr>
            <p:spPr bwMode="auto">
              <a:xfrm>
                <a:off x="2417" y="3892"/>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p</a:t>
                </a:r>
                <a:endParaRPr lang="fr-FR" sz="1200" b="1" kern="0">
                  <a:solidFill>
                    <a:srgbClr val="0000FF"/>
                  </a:solidFill>
                  <a:uFill>
                    <a:solidFill/>
                  </a:uFill>
                  <a:latin typeface="Comic Sans MS" charset="0"/>
                  <a:cs typeface="Calibri"/>
                  <a:sym typeface="Calibri"/>
                </a:endParaRPr>
              </a:p>
            </p:txBody>
          </p:sp>
          <p:sp>
            <p:nvSpPr>
              <p:cNvPr id="128" name="Text Box 39">
                <a:extLst>
                  <a:ext uri="{FF2B5EF4-FFF2-40B4-BE49-F238E27FC236}">
                    <a16:creationId xmlns:a16="http://schemas.microsoft.com/office/drawing/2014/main" id="{0F1EFCAC-C445-AF4C-BE5E-D8F7268CB26B}"/>
                  </a:ext>
                </a:extLst>
              </p:cNvPr>
              <p:cNvSpPr txBox="1">
                <a:spLocks noChangeArrowheads="1"/>
              </p:cNvSpPr>
              <p:nvPr/>
            </p:nvSpPr>
            <p:spPr bwMode="auto">
              <a:xfrm>
                <a:off x="2410" y="3764"/>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a:t>
                </a:r>
                <a:endParaRPr lang="fr-FR" sz="1200" b="1" kern="0">
                  <a:solidFill>
                    <a:srgbClr val="0000FF"/>
                  </a:solidFill>
                  <a:uFill>
                    <a:solidFill/>
                  </a:uFill>
                  <a:latin typeface="Comic Sans MS" charset="0"/>
                  <a:cs typeface="Calibri"/>
                  <a:sym typeface="Calibri"/>
                </a:endParaRPr>
              </a:p>
            </p:txBody>
          </p:sp>
        </p:grpSp>
        <p:sp>
          <p:nvSpPr>
            <p:cNvPr id="125" name="Line 40">
              <a:extLst>
                <a:ext uri="{FF2B5EF4-FFF2-40B4-BE49-F238E27FC236}">
                  <a16:creationId xmlns:a16="http://schemas.microsoft.com/office/drawing/2014/main" id="{D00939C6-71CB-1D4E-8E2E-9264AFBE6D02}"/>
                </a:ext>
              </a:extLst>
            </p:cNvPr>
            <p:cNvSpPr>
              <a:spLocks noChangeShapeType="1"/>
            </p:cNvSpPr>
            <p:nvPr/>
          </p:nvSpPr>
          <p:spPr bwMode="auto">
            <a:xfrm flipH="1">
              <a:off x="319" y="3316"/>
              <a:ext cx="862" cy="0"/>
            </a:xfrm>
            <a:prstGeom prst="line">
              <a:avLst/>
            </a:prstGeom>
            <a:noFill/>
            <a:ln w="38100">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grpSp>
      <p:grpSp>
        <p:nvGrpSpPr>
          <p:cNvPr id="129" name="Group 128">
            <a:extLst>
              <a:ext uri="{FF2B5EF4-FFF2-40B4-BE49-F238E27FC236}">
                <a16:creationId xmlns:a16="http://schemas.microsoft.com/office/drawing/2014/main" id="{89225451-0F3C-DC47-AC40-7204A9CB9244}"/>
              </a:ext>
            </a:extLst>
          </p:cNvPr>
          <p:cNvGrpSpPr>
            <a:grpSpLocks/>
          </p:cNvGrpSpPr>
          <p:nvPr/>
        </p:nvGrpSpPr>
        <p:grpSpPr bwMode="auto">
          <a:xfrm>
            <a:off x="130175" y="5578475"/>
            <a:ext cx="1952625" cy="477838"/>
            <a:chOff x="47" y="3708"/>
            <a:chExt cx="1135" cy="301"/>
          </a:xfrm>
        </p:grpSpPr>
        <p:sp>
          <p:nvSpPr>
            <p:cNvPr id="130" name="Line 42">
              <a:extLst>
                <a:ext uri="{FF2B5EF4-FFF2-40B4-BE49-F238E27FC236}">
                  <a16:creationId xmlns:a16="http://schemas.microsoft.com/office/drawing/2014/main" id="{CAFFAAC6-B032-4A42-8165-176194F2BC8D}"/>
                </a:ext>
              </a:extLst>
            </p:cNvPr>
            <p:cNvSpPr>
              <a:spLocks noChangeShapeType="1"/>
            </p:cNvSpPr>
            <p:nvPr/>
          </p:nvSpPr>
          <p:spPr bwMode="auto">
            <a:xfrm flipH="1">
              <a:off x="320" y="3862"/>
              <a:ext cx="862" cy="0"/>
            </a:xfrm>
            <a:prstGeom prst="line">
              <a:avLst/>
            </a:prstGeom>
            <a:noFill/>
            <a:ln w="38100">
              <a:solidFill>
                <a:srgbClr val="00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grpSp>
          <p:nvGrpSpPr>
            <p:cNvPr id="131" name="Group 130">
              <a:extLst>
                <a:ext uri="{FF2B5EF4-FFF2-40B4-BE49-F238E27FC236}">
                  <a16:creationId xmlns:a16="http://schemas.microsoft.com/office/drawing/2014/main" id="{EA2A61AC-D1A2-C545-AE24-F02471D78019}"/>
                </a:ext>
              </a:extLst>
            </p:cNvPr>
            <p:cNvGrpSpPr>
              <a:grpSpLocks/>
            </p:cNvGrpSpPr>
            <p:nvPr/>
          </p:nvGrpSpPr>
          <p:grpSpPr bwMode="auto">
            <a:xfrm>
              <a:off x="47" y="3708"/>
              <a:ext cx="273" cy="301"/>
              <a:chOff x="2298" y="3764"/>
              <a:chExt cx="273" cy="301"/>
            </a:xfrm>
          </p:grpSpPr>
          <p:sp>
            <p:nvSpPr>
              <p:cNvPr id="132" name="Text Box 44">
                <a:extLst>
                  <a:ext uri="{FF2B5EF4-FFF2-40B4-BE49-F238E27FC236}">
                    <a16:creationId xmlns:a16="http://schemas.microsoft.com/office/drawing/2014/main" id="{A1F63211-CC47-3A48-ACF3-DA8D5E9E28CA}"/>
                  </a:ext>
                </a:extLst>
              </p:cNvPr>
              <p:cNvSpPr txBox="1">
                <a:spLocks noChangeArrowheads="1"/>
              </p:cNvSpPr>
              <p:nvPr/>
            </p:nvSpPr>
            <p:spPr bwMode="auto">
              <a:xfrm>
                <a:off x="2298" y="3793"/>
                <a:ext cx="19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00CC00"/>
                    </a:solidFill>
                    <a:uFill>
                      <a:solidFill/>
                    </a:uFill>
                    <a:latin typeface="Comic Sans MS" charset="0"/>
                    <a:cs typeface="Calibri"/>
                    <a:sym typeface="Calibri"/>
                  </a:rPr>
                  <a:t>0</a:t>
                </a:r>
                <a:endParaRPr lang="fr-FR" sz="2000" kern="0" baseline="30000">
                  <a:solidFill>
                    <a:srgbClr val="00CC00"/>
                  </a:solidFill>
                  <a:uFill>
                    <a:solidFill/>
                  </a:uFill>
                  <a:latin typeface="Comic Sans MS" charset="0"/>
                  <a:cs typeface="Calibri"/>
                  <a:sym typeface="Calibri"/>
                </a:endParaRPr>
              </a:p>
            </p:txBody>
          </p:sp>
          <p:sp>
            <p:nvSpPr>
              <p:cNvPr id="133" name="Text Box 45">
                <a:extLst>
                  <a:ext uri="{FF2B5EF4-FFF2-40B4-BE49-F238E27FC236}">
                    <a16:creationId xmlns:a16="http://schemas.microsoft.com/office/drawing/2014/main" id="{1DD2894D-3C03-6A47-9E11-763989BDD293}"/>
                  </a:ext>
                </a:extLst>
              </p:cNvPr>
              <p:cNvSpPr txBox="1">
                <a:spLocks noChangeArrowheads="1"/>
              </p:cNvSpPr>
              <p:nvPr/>
            </p:nvSpPr>
            <p:spPr bwMode="auto">
              <a:xfrm>
                <a:off x="2417" y="3892"/>
                <a:ext cx="15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o</a:t>
                </a:r>
                <a:endParaRPr lang="fr-FR" sz="1200" b="1" kern="0">
                  <a:solidFill>
                    <a:srgbClr val="00CC00"/>
                  </a:solidFill>
                  <a:uFill>
                    <a:solidFill/>
                  </a:uFill>
                  <a:latin typeface="Comic Sans MS" charset="0"/>
                  <a:cs typeface="Calibri"/>
                  <a:sym typeface="Calibri"/>
                </a:endParaRPr>
              </a:p>
            </p:txBody>
          </p:sp>
          <p:sp>
            <p:nvSpPr>
              <p:cNvPr id="134" name="Text Box 46">
                <a:extLst>
                  <a:ext uri="{FF2B5EF4-FFF2-40B4-BE49-F238E27FC236}">
                    <a16:creationId xmlns:a16="http://schemas.microsoft.com/office/drawing/2014/main" id="{C61424E5-6A2C-C84E-981C-4EBEA250373D}"/>
                  </a:ext>
                </a:extLst>
              </p:cNvPr>
              <p:cNvSpPr txBox="1">
                <a:spLocks noChangeArrowheads="1"/>
              </p:cNvSpPr>
              <p:nvPr/>
            </p:nvSpPr>
            <p:spPr bwMode="auto">
              <a:xfrm>
                <a:off x="2410" y="3764"/>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a:t>
                </a:r>
                <a:endParaRPr lang="fr-FR" sz="1200" b="1" kern="0">
                  <a:solidFill>
                    <a:srgbClr val="00CC00"/>
                  </a:solidFill>
                  <a:uFill>
                    <a:solidFill/>
                  </a:uFill>
                  <a:latin typeface="Comic Sans MS" charset="0"/>
                  <a:cs typeface="Calibri"/>
                  <a:sym typeface="Calibri"/>
                </a:endParaRPr>
              </a:p>
            </p:txBody>
          </p:sp>
        </p:grpSp>
      </p:grpSp>
      <p:grpSp>
        <p:nvGrpSpPr>
          <p:cNvPr id="135" name="Group 134">
            <a:extLst>
              <a:ext uri="{FF2B5EF4-FFF2-40B4-BE49-F238E27FC236}">
                <a16:creationId xmlns:a16="http://schemas.microsoft.com/office/drawing/2014/main" id="{C3DBBFBF-C14B-7D44-B708-6F524855564B}"/>
              </a:ext>
            </a:extLst>
          </p:cNvPr>
          <p:cNvGrpSpPr>
            <a:grpSpLocks/>
          </p:cNvGrpSpPr>
          <p:nvPr/>
        </p:nvGrpSpPr>
        <p:grpSpPr bwMode="auto">
          <a:xfrm>
            <a:off x="1062038" y="4964113"/>
            <a:ext cx="390525" cy="889000"/>
            <a:chOff x="593" y="3294"/>
            <a:chExt cx="227" cy="560"/>
          </a:xfrm>
        </p:grpSpPr>
        <p:sp>
          <p:nvSpPr>
            <p:cNvPr id="136" name="Text Box 48">
              <a:extLst>
                <a:ext uri="{FF2B5EF4-FFF2-40B4-BE49-F238E27FC236}">
                  <a16:creationId xmlns:a16="http://schemas.microsoft.com/office/drawing/2014/main" id="{4982845D-B843-BC4B-BB46-8972F7D3A306}"/>
                </a:ext>
              </a:extLst>
            </p:cNvPr>
            <p:cNvSpPr txBox="1">
              <a:spLocks noChangeArrowheads="1"/>
            </p:cNvSpPr>
            <p:nvPr/>
          </p:nvSpPr>
          <p:spPr bwMode="auto">
            <a:xfrm>
              <a:off x="593" y="3430"/>
              <a:ext cx="2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kern="0">
                  <a:solidFill>
                    <a:srgbClr val="FF0000"/>
                  </a:solidFill>
                  <a:uFill>
                    <a:solidFill/>
                  </a:uFill>
                  <a:latin typeface="Comic Sans MS" charset="0"/>
                  <a:cs typeface="Calibri"/>
                  <a:sym typeface="Calibri"/>
                </a:rPr>
                <a:t>V</a:t>
              </a:r>
              <a:endParaRPr lang="fr-FR" sz="2400" b="1" kern="0">
                <a:solidFill>
                  <a:srgbClr val="FF0000"/>
                </a:solidFill>
                <a:uFill>
                  <a:solidFill/>
                </a:uFill>
                <a:latin typeface="Comic Sans MS" charset="0"/>
                <a:cs typeface="Calibri"/>
                <a:sym typeface="Calibri"/>
              </a:endParaRPr>
            </a:p>
          </p:txBody>
        </p:sp>
        <p:sp>
          <p:nvSpPr>
            <p:cNvPr id="137" name="Line 49">
              <a:extLst>
                <a:ext uri="{FF2B5EF4-FFF2-40B4-BE49-F238E27FC236}">
                  <a16:creationId xmlns:a16="http://schemas.microsoft.com/office/drawing/2014/main" id="{EF961D21-BC33-5147-8321-61794E6F52A4}"/>
                </a:ext>
              </a:extLst>
            </p:cNvPr>
            <p:cNvSpPr>
              <a:spLocks noChangeShapeType="1"/>
            </p:cNvSpPr>
            <p:nvPr/>
          </p:nvSpPr>
          <p:spPr bwMode="auto">
            <a:xfrm flipV="1">
              <a:off x="703" y="3294"/>
              <a:ext cx="0" cy="181"/>
            </a:xfrm>
            <a:prstGeom prst="line">
              <a:avLst/>
            </a:prstGeom>
            <a:noFill/>
            <a:ln w="50800">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sp>
          <p:nvSpPr>
            <p:cNvPr id="138" name="Line 50">
              <a:extLst>
                <a:ext uri="{FF2B5EF4-FFF2-40B4-BE49-F238E27FC236}">
                  <a16:creationId xmlns:a16="http://schemas.microsoft.com/office/drawing/2014/main" id="{3A38538F-8D4D-864A-A47E-702F7A4C7D83}"/>
                </a:ext>
              </a:extLst>
            </p:cNvPr>
            <p:cNvSpPr>
              <a:spLocks noChangeShapeType="1"/>
            </p:cNvSpPr>
            <p:nvPr/>
          </p:nvSpPr>
          <p:spPr bwMode="auto">
            <a:xfrm rot="10800000" flipV="1">
              <a:off x="703" y="3673"/>
              <a:ext cx="0" cy="181"/>
            </a:xfrm>
            <a:prstGeom prst="line">
              <a:avLst/>
            </a:prstGeom>
            <a:noFill/>
            <a:ln w="50800">
              <a:solidFill>
                <a:srgbClr val="FF0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kern="0">
                <a:solidFill>
                  <a:sysClr val="windowText" lastClr="000000"/>
                </a:solidFill>
                <a:uFill>
                  <a:solidFill/>
                </a:uFill>
                <a:latin typeface="Calibri"/>
                <a:cs typeface="Calibri"/>
                <a:sym typeface="Calibri"/>
              </a:endParaRPr>
            </a:p>
          </p:txBody>
        </p:sp>
      </p:grpSp>
      <p:grpSp>
        <p:nvGrpSpPr>
          <p:cNvPr id="139" name="Group 138">
            <a:extLst>
              <a:ext uri="{FF2B5EF4-FFF2-40B4-BE49-F238E27FC236}">
                <a16:creationId xmlns:a16="http://schemas.microsoft.com/office/drawing/2014/main" id="{A0B0A81B-7ED7-E140-B38C-3A38AD6F2BE1}"/>
              </a:ext>
            </a:extLst>
          </p:cNvPr>
          <p:cNvGrpSpPr>
            <a:grpSpLocks/>
          </p:cNvGrpSpPr>
          <p:nvPr/>
        </p:nvGrpSpPr>
        <p:grpSpPr bwMode="auto">
          <a:xfrm>
            <a:off x="1252538" y="4941888"/>
            <a:ext cx="1147762" cy="863600"/>
            <a:chOff x="703" y="3294"/>
            <a:chExt cx="667" cy="544"/>
          </a:xfrm>
        </p:grpSpPr>
        <p:sp>
          <p:nvSpPr>
            <p:cNvPr id="140" name="Line 52">
              <a:extLst>
                <a:ext uri="{FF2B5EF4-FFF2-40B4-BE49-F238E27FC236}">
                  <a16:creationId xmlns:a16="http://schemas.microsoft.com/office/drawing/2014/main" id="{4FCEF199-6CE3-E24F-89A0-2EDA596B9247}"/>
                </a:ext>
              </a:extLst>
            </p:cNvPr>
            <p:cNvSpPr>
              <a:spLocks noChangeShapeType="1"/>
            </p:cNvSpPr>
            <p:nvPr/>
          </p:nvSpPr>
          <p:spPr bwMode="auto">
            <a:xfrm>
              <a:off x="703" y="3294"/>
              <a:ext cx="0" cy="544"/>
            </a:xfrm>
            <a:prstGeom prst="line">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41" name="Text Box 53">
              <a:extLst>
                <a:ext uri="{FF2B5EF4-FFF2-40B4-BE49-F238E27FC236}">
                  <a16:creationId xmlns:a16="http://schemas.microsoft.com/office/drawing/2014/main" id="{239D4E60-7CB0-5F48-96D4-C99959E2BC3D}"/>
                </a:ext>
              </a:extLst>
            </p:cNvPr>
            <p:cNvSpPr txBox="1">
              <a:spLocks noChangeArrowheads="1"/>
            </p:cNvSpPr>
            <p:nvPr/>
          </p:nvSpPr>
          <p:spPr bwMode="auto">
            <a:xfrm>
              <a:off x="748" y="3446"/>
              <a:ext cx="62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
                    <a:solidFill/>
                  </a:uFill>
                  <a:latin typeface="Comic Sans MS" charset="0"/>
                  <a:cs typeface="Calibri"/>
                  <a:sym typeface="Calibri"/>
                </a:rPr>
                <a:t>544 keV</a:t>
              </a:r>
              <a:endParaRPr kumimoji="0" lang="fr-FR" sz="1800" b="0"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grpSp>
      <p:sp>
        <p:nvSpPr>
          <p:cNvPr id="142" name="AutoShape 54">
            <a:extLst>
              <a:ext uri="{FF2B5EF4-FFF2-40B4-BE49-F238E27FC236}">
                <a16:creationId xmlns:a16="http://schemas.microsoft.com/office/drawing/2014/main" id="{3FB95AF9-DE76-6A4D-AA5D-771191BED722}"/>
              </a:ext>
            </a:extLst>
          </p:cNvPr>
          <p:cNvSpPr>
            <a:spLocks noChangeArrowheads="1"/>
          </p:cNvSpPr>
          <p:nvPr/>
        </p:nvSpPr>
        <p:spPr bwMode="auto">
          <a:xfrm>
            <a:off x="4918075" y="5229225"/>
            <a:ext cx="701675" cy="288925"/>
          </a:xfrm>
          <a:prstGeom prst="rightArrow">
            <a:avLst>
              <a:gd name="adj1" fmla="val 50000"/>
              <a:gd name="adj2" fmla="val 60714"/>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43" name="AutoShape 55">
            <a:extLst>
              <a:ext uri="{FF2B5EF4-FFF2-40B4-BE49-F238E27FC236}">
                <a16:creationId xmlns:a16="http://schemas.microsoft.com/office/drawing/2014/main" id="{09A0B6C3-9A04-114C-907F-EB61DFC63EE6}"/>
              </a:ext>
            </a:extLst>
          </p:cNvPr>
          <p:cNvSpPr>
            <a:spLocks/>
          </p:cNvSpPr>
          <p:nvPr/>
        </p:nvSpPr>
        <p:spPr bwMode="auto">
          <a:xfrm>
            <a:off x="5776913" y="4759325"/>
            <a:ext cx="390525" cy="1223963"/>
          </a:xfrm>
          <a:prstGeom prst="leftBrace">
            <a:avLst>
              <a:gd name="adj1" fmla="val 26118"/>
              <a:gd name="adj2" fmla="val 50000"/>
            </a:avLst>
          </a:prstGeom>
          <a:noFill/>
          <a:ln w="254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44" name="Text Box 56">
            <a:extLst>
              <a:ext uri="{FF2B5EF4-FFF2-40B4-BE49-F238E27FC236}">
                <a16:creationId xmlns:a16="http://schemas.microsoft.com/office/drawing/2014/main" id="{32999729-21E4-7B49-BB1F-D622B25B6364}"/>
              </a:ext>
            </a:extLst>
          </p:cNvPr>
          <p:cNvSpPr txBox="1">
            <a:spLocks noChangeArrowheads="1"/>
          </p:cNvSpPr>
          <p:nvPr/>
        </p:nvSpPr>
        <p:spPr bwMode="auto">
          <a:xfrm>
            <a:off x="6124575" y="4725988"/>
            <a:ext cx="20796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Ø"/>
            </a:pPr>
            <a:r>
              <a:rPr lang="en-US" sz="2000" kern="0">
                <a:solidFill>
                  <a:sysClr val="windowText" lastClr="000000"/>
                </a:solidFill>
                <a:uFill>
                  <a:solidFill/>
                </a:uFill>
                <a:latin typeface="Comic Sans MS" charset="0"/>
                <a:cs typeface="Calibri"/>
                <a:sym typeface="Calibri"/>
              </a:rPr>
              <a:t> Interaction </a:t>
            </a:r>
            <a:r>
              <a:rPr lang="en-US" sz="2000" b="1" kern="0">
                <a:solidFill>
                  <a:srgbClr val="FF0000"/>
                </a:solidFill>
                <a:uFill>
                  <a:solidFill/>
                </a:uFill>
                <a:latin typeface="Comic Sans MS" charset="0"/>
                <a:cs typeface="Calibri"/>
                <a:sym typeface="Calibri"/>
              </a:rPr>
              <a:t>V</a:t>
            </a:r>
            <a:endParaRPr lang="fr-FR" sz="2000" b="1" kern="0">
              <a:solidFill>
                <a:srgbClr val="FF0000"/>
              </a:solidFill>
              <a:uFill>
                <a:solidFill/>
              </a:uFill>
              <a:latin typeface="Comic Sans MS" charset="0"/>
              <a:cs typeface="Calibri"/>
              <a:sym typeface="Calibri"/>
            </a:endParaRPr>
          </a:p>
        </p:txBody>
      </p:sp>
      <p:sp>
        <p:nvSpPr>
          <p:cNvPr id="145" name="Text Box 57">
            <a:extLst>
              <a:ext uri="{FF2B5EF4-FFF2-40B4-BE49-F238E27FC236}">
                <a16:creationId xmlns:a16="http://schemas.microsoft.com/office/drawing/2014/main" id="{0BC9DBCD-EC1C-4A43-A5EB-B0BBDB0D7745}"/>
              </a:ext>
            </a:extLst>
          </p:cNvPr>
          <p:cNvSpPr txBox="1">
            <a:spLocks noChangeArrowheads="1"/>
          </p:cNvSpPr>
          <p:nvPr/>
        </p:nvSpPr>
        <p:spPr bwMode="auto">
          <a:xfrm>
            <a:off x="6096000" y="5229225"/>
            <a:ext cx="2590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Ø"/>
            </a:pPr>
            <a:r>
              <a:rPr lang="en-US" sz="2000" kern="0">
                <a:solidFill>
                  <a:sysClr val="windowText" lastClr="000000"/>
                </a:solidFill>
                <a:uFill>
                  <a:solidFill/>
                </a:uFill>
                <a:latin typeface="Comic Sans MS" charset="0"/>
                <a:cs typeface="Calibri"/>
                <a:sym typeface="Calibri"/>
              </a:rPr>
              <a:t> Mixing amplitudes</a:t>
            </a:r>
          </a:p>
          <a:p>
            <a:pPr>
              <a:buFont typeface="Wingdings" charset="0"/>
              <a:buNone/>
            </a:pPr>
            <a:r>
              <a:rPr lang="en-US" sz="2000" kern="0">
                <a:solidFill>
                  <a:sysClr val="windowText" lastClr="000000"/>
                </a:solidFill>
                <a:uFill>
                  <a:solidFill/>
                </a:uFill>
                <a:latin typeface="Comic Sans MS" charset="0"/>
                <a:cs typeface="Calibri"/>
                <a:sym typeface="Calibri"/>
              </a:rPr>
              <a:t>               </a:t>
            </a:r>
            <a:r>
              <a:rPr lang="en-US" sz="2000" b="1" kern="0">
                <a:solidFill>
                  <a:srgbClr val="FF0000"/>
                </a:solidFill>
                <a:uFill>
                  <a:solidFill/>
                </a:uFill>
                <a:latin typeface="Comic Sans MS" charset="0"/>
                <a:cs typeface="Calibri"/>
                <a:sym typeface="Symbol" charset="0"/>
              </a:rPr>
              <a:t></a:t>
            </a:r>
            <a:r>
              <a:rPr lang="en-US" sz="2000" b="1" kern="0">
                <a:solidFill>
                  <a:sysClr val="windowText" lastClr="000000"/>
                </a:solidFill>
                <a:uFill>
                  <a:solidFill/>
                </a:uFill>
                <a:latin typeface="Comic Sans MS" charset="0"/>
                <a:cs typeface="Calibri"/>
                <a:sym typeface="Symbol" charset="0"/>
              </a:rPr>
              <a:t>,</a:t>
            </a:r>
            <a:r>
              <a:rPr lang="en-US" sz="2000" b="1" kern="0">
                <a:solidFill>
                  <a:srgbClr val="FF0000"/>
                </a:solidFill>
                <a:uFill>
                  <a:solidFill/>
                </a:uFill>
                <a:latin typeface="Comic Sans MS" charset="0"/>
                <a:cs typeface="Calibri"/>
                <a:sym typeface="Symbol" charset="0"/>
              </a:rPr>
              <a:t> </a:t>
            </a:r>
          </a:p>
        </p:txBody>
      </p:sp>
      <p:grpSp>
        <p:nvGrpSpPr>
          <p:cNvPr id="146" name="Group 145">
            <a:extLst>
              <a:ext uri="{FF2B5EF4-FFF2-40B4-BE49-F238E27FC236}">
                <a16:creationId xmlns:a16="http://schemas.microsoft.com/office/drawing/2014/main" id="{AA760C4F-AB24-C14C-AB2F-7588698E1472}"/>
              </a:ext>
            </a:extLst>
          </p:cNvPr>
          <p:cNvGrpSpPr>
            <a:grpSpLocks/>
          </p:cNvGrpSpPr>
          <p:nvPr/>
        </p:nvGrpSpPr>
        <p:grpSpPr bwMode="auto">
          <a:xfrm>
            <a:off x="2455863" y="6021388"/>
            <a:ext cx="2057400" cy="431800"/>
            <a:chOff x="1101" y="3974"/>
            <a:chExt cx="1196" cy="272"/>
          </a:xfrm>
        </p:grpSpPr>
        <p:sp>
          <p:nvSpPr>
            <p:cNvPr id="147" name="Text Box 59">
              <a:extLst>
                <a:ext uri="{FF2B5EF4-FFF2-40B4-BE49-F238E27FC236}">
                  <a16:creationId xmlns:a16="http://schemas.microsoft.com/office/drawing/2014/main" id="{FB6D41DA-3176-364F-A610-5F6204B0A608}"/>
                </a:ext>
              </a:extLst>
            </p:cNvPr>
            <p:cNvSpPr txBox="1">
              <a:spLocks noChangeArrowheads="1"/>
            </p:cNvSpPr>
            <p:nvPr/>
          </p:nvSpPr>
          <p:spPr bwMode="auto">
            <a:xfrm>
              <a:off x="1101" y="3974"/>
              <a:ext cx="119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None/>
              </a:pPr>
              <a:r>
                <a:rPr lang="fr-FR" sz="2000" b="1" kern="0">
                  <a:solidFill>
                    <a:srgbClr val="FF0000"/>
                  </a:solidFill>
                  <a:uFill>
                    <a:solidFill/>
                  </a:uFill>
                  <a:latin typeface="Comic Sans MS" charset="0"/>
                  <a:cs typeface="Calibri"/>
                  <a:sym typeface="Symbol" charset="0"/>
                </a:rPr>
                <a:t></a:t>
              </a:r>
              <a:r>
                <a:rPr lang="fr-FR" sz="2000" b="1" kern="0" baseline="-25000">
                  <a:solidFill>
                    <a:srgbClr val="00CC00"/>
                  </a:solidFill>
                  <a:uFill>
                    <a:solidFill/>
                  </a:uFill>
                  <a:latin typeface="Comic Sans MS" charset="0"/>
                  <a:cs typeface="Calibri"/>
                  <a:sym typeface="Symbol" charset="0"/>
                </a:rPr>
                <a:t> </a:t>
              </a:r>
              <a:r>
                <a:rPr lang="fr-FR" sz="2000" b="1" kern="0">
                  <a:solidFill>
                    <a:srgbClr val="00CC00"/>
                  </a:solidFill>
                  <a:uFill>
                    <a:solidFill/>
                  </a:uFill>
                  <a:latin typeface="Comic Sans MS" charset="0"/>
                  <a:cs typeface="Calibri"/>
                  <a:sym typeface="Symbol" charset="0"/>
                </a:rPr>
                <a:t>|0</a:t>
              </a:r>
              <a:r>
                <a:rPr lang="fr-FR" sz="2000" b="1" kern="0" baseline="30000">
                  <a:solidFill>
                    <a:srgbClr val="00CC00"/>
                  </a:solidFill>
                  <a:uFill>
                    <a:solidFill/>
                  </a:uFill>
                  <a:latin typeface="Comic Sans MS" charset="0"/>
                  <a:cs typeface="Calibri"/>
                  <a:sym typeface="Symbol" charset="0"/>
                </a:rPr>
                <a:t>+</a:t>
              </a:r>
              <a:r>
                <a:rPr lang="fr-FR" sz="2000" b="1" kern="0">
                  <a:solidFill>
                    <a:srgbClr val="00CC00"/>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  </a:t>
              </a:r>
              <a:r>
                <a:rPr lang="fr-FR" sz="2000" b="1" kern="0">
                  <a:solidFill>
                    <a:srgbClr val="FF0000"/>
                  </a:solidFill>
                  <a:uFill>
                    <a:solidFill/>
                  </a:uFill>
                  <a:latin typeface="Comic Sans MS" charset="0"/>
                  <a:cs typeface="Calibri"/>
                  <a:sym typeface="Symbol" charset="0"/>
                </a:rPr>
                <a:t></a:t>
              </a:r>
              <a:r>
                <a:rPr lang="fr-FR" sz="2000" b="1" kern="0" baseline="-25000">
                  <a:solidFill>
                    <a:srgbClr val="0000FF"/>
                  </a:solidFill>
                  <a:uFill>
                    <a:solidFill/>
                  </a:uFill>
                  <a:latin typeface="Comic Sans MS" charset="0"/>
                  <a:cs typeface="Calibri"/>
                  <a:sym typeface="Symbol" charset="0"/>
                </a:rPr>
                <a:t> </a:t>
              </a:r>
              <a:r>
                <a:rPr lang="fr-FR" sz="2000" b="1" kern="0">
                  <a:solidFill>
                    <a:srgbClr val="0000FF"/>
                  </a:solidFill>
                  <a:uFill>
                    <a:solidFill/>
                  </a:uFill>
                  <a:latin typeface="Comic Sans MS" charset="0"/>
                  <a:cs typeface="Calibri"/>
                  <a:sym typeface="Symbol" charset="0"/>
                </a:rPr>
                <a:t>|0</a:t>
              </a:r>
              <a:r>
                <a:rPr lang="fr-FR" sz="2000" b="1" kern="0" baseline="30000">
                  <a:solidFill>
                    <a:srgbClr val="0000FF"/>
                  </a:solidFill>
                  <a:uFill>
                    <a:solidFill/>
                  </a:uFill>
                  <a:latin typeface="Comic Sans MS" charset="0"/>
                  <a:cs typeface="Calibri"/>
                  <a:sym typeface="Symbol" charset="0"/>
                </a:rPr>
                <a:t>+</a:t>
              </a:r>
              <a:r>
                <a:rPr lang="fr-FR" sz="2000" b="1" kern="0">
                  <a:solidFill>
                    <a:srgbClr val="0000FF"/>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a:t>
              </a:r>
            </a:p>
          </p:txBody>
        </p:sp>
        <p:sp>
          <p:nvSpPr>
            <p:cNvPr id="148" name="Text Box 60">
              <a:extLst>
                <a:ext uri="{FF2B5EF4-FFF2-40B4-BE49-F238E27FC236}">
                  <a16:creationId xmlns:a16="http://schemas.microsoft.com/office/drawing/2014/main" id="{9EBA8556-BF11-CE44-8A4A-D880D9DBC7EF}"/>
                </a:ext>
              </a:extLst>
            </p:cNvPr>
            <p:cNvSpPr txBox="1">
              <a:spLocks noChangeArrowheads="1"/>
            </p:cNvSpPr>
            <p:nvPr/>
          </p:nvSpPr>
          <p:spPr bwMode="auto">
            <a:xfrm>
              <a:off x="1421" y="4073"/>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o</a:t>
              </a:r>
              <a:endParaRPr lang="fr-FR" sz="1200" b="1" kern="0">
                <a:solidFill>
                  <a:srgbClr val="00CC00"/>
                </a:solidFill>
                <a:uFill>
                  <a:solidFill/>
                </a:uFill>
                <a:latin typeface="Comic Sans MS" charset="0"/>
                <a:cs typeface="Calibri"/>
                <a:sym typeface="Calibri"/>
              </a:endParaRPr>
            </a:p>
          </p:txBody>
        </p:sp>
        <p:sp>
          <p:nvSpPr>
            <p:cNvPr id="149" name="Text Box 61">
              <a:extLst>
                <a:ext uri="{FF2B5EF4-FFF2-40B4-BE49-F238E27FC236}">
                  <a16:creationId xmlns:a16="http://schemas.microsoft.com/office/drawing/2014/main" id="{C059937D-0C44-FC4D-98C6-D41CA018485E}"/>
                </a:ext>
              </a:extLst>
            </p:cNvPr>
            <p:cNvSpPr txBox="1">
              <a:spLocks noChangeArrowheads="1"/>
            </p:cNvSpPr>
            <p:nvPr/>
          </p:nvSpPr>
          <p:spPr bwMode="auto">
            <a:xfrm>
              <a:off x="2092" y="4064"/>
              <a:ext cx="15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p</a:t>
              </a:r>
              <a:endParaRPr lang="fr-FR" sz="1200" b="1" kern="0">
                <a:solidFill>
                  <a:srgbClr val="0000FF"/>
                </a:solidFill>
                <a:uFill>
                  <a:solidFill/>
                </a:uFill>
                <a:latin typeface="Comic Sans MS" charset="0"/>
                <a:cs typeface="Calibri"/>
                <a:sym typeface="Calibri"/>
              </a:endParaRPr>
            </a:p>
          </p:txBody>
        </p:sp>
      </p:grpSp>
      <p:grpSp>
        <p:nvGrpSpPr>
          <p:cNvPr id="150" name="Group 149">
            <a:extLst>
              <a:ext uri="{FF2B5EF4-FFF2-40B4-BE49-F238E27FC236}">
                <a16:creationId xmlns:a16="http://schemas.microsoft.com/office/drawing/2014/main" id="{BFC0BDC8-DBC2-A34E-8CF7-61B0E01D005E}"/>
              </a:ext>
            </a:extLst>
          </p:cNvPr>
          <p:cNvGrpSpPr>
            <a:grpSpLocks/>
          </p:cNvGrpSpPr>
          <p:nvPr/>
        </p:nvGrpSpPr>
        <p:grpSpPr bwMode="auto">
          <a:xfrm>
            <a:off x="2455863" y="4365625"/>
            <a:ext cx="2057400" cy="431800"/>
            <a:chOff x="1101" y="3974"/>
            <a:chExt cx="1196" cy="272"/>
          </a:xfrm>
        </p:grpSpPr>
        <p:sp>
          <p:nvSpPr>
            <p:cNvPr id="151" name="Text Box 63">
              <a:extLst>
                <a:ext uri="{FF2B5EF4-FFF2-40B4-BE49-F238E27FC236}">
                  <a16:creationId xmlns:a16="http://schemas.microsoft.com/office/drawing/2014/main" id="{C66A36AD-0727-2F43-8CED-E95628A6131F}"/>
                </a:ext>
              </a:extLst>
            </p:cNvPr>
            <p:cNvSpPr txBox="1">
              <a:spLocks noChangeArrowheads="1"/>
            </p:cNvSpPr>
            <p:nvPr/>
          </p:nvSpPr>
          <p:spPr bwMode="auto">
            <a:xfrm>
              <a:off x="1101" y="3974"/>
              <a:ext cx="119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None/>
              </a:pPr>
              <a:r>
                <a:rPr lang="fr-FR" sz="2000" b="1" kern="0">
                  <a:solidFill>
                    <a:srgbClr val="FF0000"/>
                  </a:solidFill>
                  <a:uFill>
                    <a:solidFill/>
                  </a:uFill>
                  <a:latin typeface="Comic Sans MS" charset="0"/>
                  <a:cs typeface="Calibri"/>
                  <a:sym typeface="Symbol" charset="0"/>
                </a:rPr>
                <a:t></a:t>
              </a:r>
              <a:r>
                <a:rPr lang="fr-FR" sz="2000" b="1" kern="0" baseline="-25000">
                  <a:solidFill>
                    <a:srgbClr val="00CC00"/>
                  </a:solidFill>
                  <a:uFill>
                    <a:solidFill/>
                  </a:uFill>
                  <a:latin typeface="Comic Sans MS" charset="0"/>
                  <a:cs typeface="Calibri"/>
                  <a:sym typeface="Symbol" charset="0"/>
                </a:rPr>
                <a:t> </a:t>
              </a:r>
              <a:r>
                <a:rPr lang="fr-FR" sz="2000" b="1" kern="0">
                  <a:solidFill>
                    <a:srgbClr val="0000FF"/>
                  </a:solidFill>
                  <a:uFill>
                    <a:solidFill/>
                  </a:uFill>
                  <a:latin typeface="Comic Sans MS" charset="0"/>
                  <a:cs typeface="Calibri"/>
                  <a:sym typeface="Symbol" charset="0"/>
                </a:rPr>
                <a:t>|0</a:t>
              </a:r>
              <a:r>
                <a:rPr lang="fr-FR" sz="2000" b="1" kern="0" baseline="30000">
                  <a:solidFill>
                    <a:srgbClr val="0000FF"/>
                  </a:solidFill>
                  <a:uFill>
                    <a:solidFill/>
                  </a:uFill>
                  <a:latin typeface="Comic Sans MS" charset="0"/>
                  <a:cs typeface="Calibri"/>
                  <a:sym typeface="Symbol" charset="0"/>
                </a:rPr>
                <a:t>+</a:t>
              </a:r>
              <a:r>
                <a:rPr lang="fr-FR" sz="2000" b="1" kern="0">
                  <a:solidFill>
                    <a:srgbClr val="0000FF"/>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  </a:t>
              </a:r>
              <a:r>
                <a:rPr lang="fr-FR" sz="2000" b="1" kern="0">
                  <a:solidFill>
                    <a:srgbClr val="FF0000"/>
                  </a:solidFill>
                  <a:uFill>
                    <a:solidFill/>
                  </a:uFill>
                  <a:latin typeface="Comic Sans MS" charset="0"/>
                  <a:cs typeface="Calibri"/>
                  <a:sym typeface="Symbol" charset="0"/>
                </a:rPr>
                <a:t></a:t>
              </a:r>
              <a:r>
                <a:rPr lang="fr-FR" sz="2000" b="1" kern="0" baseline="-25000">
                  <a:solidFill>
                    <a:srgbClr val="0000FF"/>
                  </a:solidFill>
                  <a:uFill>
                    <a:solidFill/>
                  </a:uFill>
                  <a:latin typeface="Comic Sans MS" charset="0"/>
                  <a:cs typeface="Calibri"/>
                  <a:sym typeface="Symbol" charset="0"/>
                </a:rPr>
                <a:t> </a:t>
              </a:r>
              <a:r>
                <a:rPr lang="fr-FR" sz="2000" b="1" kern="0">
                  <a:solidFill>
                    <a:srgbClr val="00CC00"/>
                  </a:solidFill>
                  <a:uFill>
                    <a:solidFill/>
                  </a:uFill>
                  <a:latin typeface="Comic Sans MS" charset="0"/>
                  <a:cs typeface="Calibri"/>
                  <a:sym typeface="Symbol" charset="0"/>
                </a:rPr>
                <a:t>|0</a:t>
              </a:r>
              <a:r>
                <a:rPr lang="fr-FR" sz="2000" b="1" kern="0" baseline="30000">
                  <a:solidFill>
                    <a:srgbClr val="00CC00"/>
                  </a:solidFill>
                  <a:uFill>
                    <a:solidFill/>
                  </a:uFill>
                  <a:latin typeface="Comic Sans MS" charset="0"/>
                  <a:cs typeface="Calibri"/>
                  <a:sym typeface="Symbol" charset="0"/>
                </a:rPr>
                <a:t>+</a:t>
              </a:r>
              <a:r>
                <a:rPr lang="fr-FR" sz="2000" b="1" kern="0">
                  <a:solidFill>
                    <a:srgbClr val="00CC00"/>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a:t>
              </a:r>
            </a:p>
          </p:txBody>
        </p:sp>
        <p:sp>
          <p:nvSpPr>
            <p:cNvPr id="152" name="Text Box 64">
              <a:extLst>
                <a:ext uri="{FF2B5EF4-FFF2-40B4-BE49-F238E27FC236}">
                  <a16:creationId xmlns:a16="http://schemas.microsoft.com/office/drawing/2014/main" id="{F690228B-FC0C-444A-972A-DE595F2E2D56}"/>
                </a:ext>
              </a:extLst>
            </p:cNvPr>
            <p:cNvSpPr txBox="1">
              <a:spLocks noChangeArrowheads="1"/>
            </p:cNvSpPr>
            <p:nvPr/>
          </p:nvSpPr>
          <p:spPr bwMode="auto">
            <a:xfrm>
              <a:off x="1421" y="4073"/>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p</a:t>
              </a:r>
              <a:endParaRPr lang="fr-FR" sz="1200" b="1" kern="0">
                <a:solidFill>
                  <a:srgbClr val="0000FF"/>
                </a:solidFill>
                <a:uFill>
                  <a:solidFill/>
                </a:uFill>
                <a:latin typeface="Comic Sans MS" charset="0"/>
                <a:cs typeface="Calibri"/>
                <a:sym typeface="Calibri"/>
              </a:endParaRPr>
            </a:p>
          </p:txBody>
        </p:sp>
        <p:sp>
          <p:nvSpPr>
            <p:cNvPr id="153" name="Text Box 65">
              <a:extLst>
                <a:ext uri="{FF2B5EF4-FFF2-40B4-BE49-F238E27FC236}">
                  <a16:creationId xmlns:a16="http://schemas.microsoft.com/office/drawing/2014/main" id="{3F2AF51B-FBEA-814B-97D5-260A4ACB066D}"/>
                </a:ext>
              </a:extLst>
            </p:cNvPr>
            <p:cNvSpPr txBox="1">
              <a:spLocks noChangeArrowheads="1"/>
            </p:cNvSpPr>
            <p:nvPr/>
          </p:nvSpPr>
          <p:spPr bwMode="auto">
            <a:xfrm>
              <a:off x="2092" y="4064"/>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o</a:t>
              </a:r>
              <a:endParaRPr lang="fr-FR" sz="1200" b="1" kern="0">
                <a:solidFill>
                  <a:srgbClr val="00CC00"/>
                </a:solidFill>
                <a:uFill>
                  <a:solidFill/>
                </a:uFill>
                <a:latin typeface="Comic Sans MS" charset="0"/>
                <a:cs typeface="Calibri"/>
                <a:sym typeface="Calibri"/>
              </a:endParaRPr>
            </a:p>
          </p:txBody>
        </p:sp>
      </p:grpSp>
      <p:grpSp>
        <p:nvGrpSpPr>
          <p:cNvPr id="154" name="Group 153">
            <a:extLst>
              <a:ext uri="{FF2B5EF4-FFF2-40B4-BE49-F238E27FC236}">
                <a16:creationId xmlns:a16="http://schemas.microsoft.com/office/drawing/2014/main" id="{F0DAE5D8-30E1-FC41-BF73-031EB9A37AD7}"/>
              </a:ext>
            </a:extLst>
          </p:cNvPr>
          <p:cNvGrpSpPr>
            <a:grpSpLocks/>
          </p:cNvGrpSpPr>
          <p:nvPr/>
        </p:nvGrpSpPr>
        <p:grpSpPr bwMode="auto">
          <a:xfrm>
            <a:off x="1550988" y="5878513"/>
            <a:ext cx="1019175" cy="644525"/>
            <a:chOff x="923" y="3884"/>
            <a:chExt cx="592" cy="406"/>
          </a:xfrm>
        </p:grpSpPr>
        <p:sp>
          <p:nvSpPr>
            <p:cNvPr id="155" name="Text Box 67">
              <a:extLst>
                <a:ext uri="{FF2B5EF4-FFF2-40B4-BE49-F238E27FC236}">
                  <a16:creationId xmlns:a16="http://schemas.microsoft.com/office/drawing/2014/main" id="{10E4881F-D711-6145-9E14-C231AAE743B2}"/>
                </a:ext>
              </a:extLst>
            </p:cNvPr>
            <p:cNvSpPr txBox="1">
              <a:spLocks noChangeArrowheads="1"/>
            </p:cNvSpPr>
            <p:nvPr/>
          </p:nvSpPr>
          <p:spPr bwMode="auto">
            <a:xfrm>
              <a:off x="923" y="4078"/>
              <a:ext cx="59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1600" kern="0">
                  <a:solidFill>
                    <a:sysClr val="windowText" lastClr="000000"/>
                  </a:solidFill>
                  <a:uFill>
                    <a:solidFill/>
                  </a:uFill>
                  <a:latin typeface="Comic Sans MS" charset="0"/>
                  <a:cs typeface="Calibri"/>
                  <a:sym typeface="Symbol" charset="0"/>
                </a:rPr>
                <a:t>63.5 keV</a:t>
              </a:r>
            </a:p>
          </p:txBody>
        </p:sp>
        <p:sp>
          <p:nvSpPr>
            <p:cNvPr id="156" name="Text Box 68">
              <a:extLst>
                <a:ext uri="{FF2B5EF4-FFF2-40B4-BE49-F238E27FC236}">
                  <a16:creationId xmlns:a16="http://schemas.microsoft.com/office/drawing/2014/main" id="{F361C58F-F946-3140-979C-86DF654F218F}"/>
                </a:ext>
              </a:extLst>
            </p:cNvPr>
            <p:cNvSpPr txBox="1">
              <a:spLocks noChangeArrowheads="1"/>
            </p:cNvSpPr>
            <p:nvPr/>
          </p:nvSpPr>
          <p:spPr bwMode="auto">
            <a:xfrm>
              <a:off x="1164" y="3884"/>
              <a:ext cx="17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b="1" kern="0">
                  <a:solidFill>
                    <a:sysClr val="windowText" lastClr="000000"/>
                  </a:solidFill>
                  <a:uFill>
                    <a:solidFill/>
                  </a:uFill>
                  <a:latin typeface="Comic Sans MS" charset="0"/>
                  <a:cs typeface="Calibri"/>
                  <a:sym typeface="Symbol" charset="0"/>
                </a:rPr>
                <a:t></a:t>
              </a:r>
            </a:p>
          </p:txBody>
        </p:sp>
      </p:grpSp>
      <p:grpSp>
        <p:nvGrpSpPr>
          <p:cNvPr id="157" name="Group 156">
            <a:extLst>
              <a:ext uri="{FF2B5EF4-FFF2-40B4-BE49-F238E27FC236}">
                <a16:creationId xmlns:a16="http://schemas.microsoft.com/office/drawing/2014/main" id="{031D13FC-6774-CA4C-A8E0-C8AAFFFC25F3}"/>
              </a:ext>
            </a:extLst>
          </p:cNvPr>
          <p:cNvGrpSpPr>
            <a:grpSpLocks/>
          </p:cNvGrpSpPr>
          <p:nvPr/>
        </p:nvGrpSpPr>
        <p:grpSpPr bwMode="auto">
          <a:xfrm>
            <a:off x="1406525" y="4379913"/>
            <a:ext cx="1019175" cy="561975"/>
            <a:chOff x="975" y="2931"/>
            <a:chExt cx="592" cy="354"/>
          </a:xfrm>
        </p:grpSpPr>
        <p:sp>
          <p:nvSpPr>
            <p:cNvPr id="158" name="Text Box 70">
              <a:extLst>
                <a:ext uri="{FF2B5EF4-FFF2-40B4-BE49-F238E27FC236}">
                  <a16:creationId xmlns:a16="http://schemas.microsoft.com/office/drawing/2014/main" id="{83BE2FE6-5BC2-1747-A2FF-98163A3E0DEA}"/>
                </a:ext>
              </a:extLst>
            </p:cNvPr>
            <p:cNvSpPr txBox="1">
              <a:spLocks noChangeArrowheads="1"/>
            </p:cNvSpPr>
            <p:nvPr/>
          </p:nvSpPr>
          <p:spPr bwMode="auto">
            <a:xfrm>
              <a:off x="975" y="2931"/>
              <a:ext cx="59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1600" kern="0">
                  <a:solidFill>
                    <a:sysClr val="windowText" lastClr="000000"/>
                  </a:solidFill>
                  <a:uFill>
                    <a:solidFill/>
                  </a:uFill>
                  <a:latin typeface="Comic Sans MS" charset="0"/>
                  <a:cs typeface="Calibri"/>
                  <a:sym typeface="Symbol" charset="0"/>
                </a:rPr>
                <a:t>63.5 keV</a:t>
              </a:r>
            </a:p>
          </p:txBody>
        </p:sp>
        <p:sp>
          <p:nvSpPr>
            <p:cNvPr id="159" name="Text Box 71">
              <a:extLst>
                <a:ext uri="{FF2B5EF4-FFF2-40B4-BE49-F238E27FC236}">
                  <a16:creationId xmlns:a16="http://schemas.microsoft.com/office/drawing/2014/main" id="{87A4CF71-6CC6-DE4E-9A21-4A10A7C6166C}"/>
                </a:ext>
              </a:extLst>
            </p:cNvPr>
            <p:cNvSpPr txBox="1">
              <a:spLocks noChangeArrowheads="1"/>
            </p:cNvSpPr>
            <p:nvPr/>
          </p:nvSpPr>
          <p:spPr bwMode="auto">
            <a:xfrm>
              <a:off x="1156" y="3054"/>
              <a:ext cx="34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b="1" kern="0">
                  <a:solidFill>
                    <a:sysClr val="windowText" lastClr="000000"/>
                  </a:solidFill>
                  <a:uFill>
                    <a:solidFill/>
                  </a:uFill>
                  <a:latin typeface="Comic Sans MS" charset="0"/>
                  <a:cs typeface="Calibri"/>
                  <a:sym typeface="Symbol" charset="0"/>
                </a:rPr>
                <a:t>   </a:t>
              </a:r>
            </a:p>
          </p:txBody>
        </p:sp>
      </p:grpSp>
      <p:sp>
        <p:nvSpPr>
          <p:cNvPr id="160" name="Text Box 72">
            <a:extLst>
              <a:ext uri="{FF2B5EF4-FFF2-40B4-BE49-F238E27FC236}">
                <a16:creationId xmlns:a16="http://schemas.microsoft.com/office/drawing/2014/main" id="{B5A8E7C2-5C13-4740-B7E9-EC5642A7D327}"/>
              </a:ext>
            </a:extLst>
          </p:cNvPr>
          <p:cNvSpPr txBox="1">
            <a:spLocks noChangeArrowheads="1"/>
          </p:cNvSpPr>
          <p:nvPr/>
        </p:nvSpPr>
        <p:spPr bwMode="auto">
          <a:xfrm>
            <a:off x="1954213" y="4510088"/>
            <a:ext cx="2968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b="1" kern="0">
                <a:solidFill>
                  <a:sysClr val="windowText" lastClr="000000"/>
                </a:solidFill>
                <a:uFill>
                  <a:solidFill/>
                </a:uFill>
                <a:latin typeface="Comic Sans MS" charset="0"/>
                <a:cs typeface="Calibri"/>
                <a:sym typeface="Symbol" charset="0"/>
              </a:rPr>
              <a:t></a:t>
            </a:r>
          </a:p>
        </p:txBody>
      </p:sp>
      <p:sp>
        <p:nvSpPr>
          <p:cNvPr id="161" name="Text Box 73">
            <a:extLst>
              <a:ext uri="{FF2B5EF4-FFF2-40B4-BE49-F238E27FC236}">
                <a16:creationId xmlns:a16="http://schemas.microsoft.com/office/drawing/2014/main" id="{0BBE00A6-E803-204D-B858-60B784A3DDAB}"/>
              </a:ext>
            </a:extLst>
          </p:cNvPr>
          <p:cNvSpPr txBox="1">
            <a:spLocks noChangeArrowheads="1"/>
          </p:cNvSpPr>
          <p:nvPr/>
        </p:nvSpPr>
        <p:spPr bwMode="auto">
          <a:xfrm>
            <a:off x="1954213" y="5949950"/>
            <a:ext cx="2968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b="1" kern="0">
                <a:solidFill>
                  <a:sysClr val="windowText" lastClr="000000"/>
                </a:solidFill>
                <a:uFill>
                  <a:solidFill/>
                </a:uFill>
                <a:latin typeface="Comic Sans MS" charset="0"/>
                <a:cs typeface="Calibri"/>
                <a:sym typeface="Symbol" charset="0"/>
              </a:rPr>
              <a:t></a:t>
            </a:r>
          </a:p>
        </p:txBody>
      </p:sp>
      <p:sp>
        <p:nvSpPr>
          <p:cNvPr id="162" name="Text Box 74">
            <a:extLst>
              <a:ext uri="{FF2B5EF4-FFF2-40B4-BE49-F238E27FC236}">
                <a16:creationId xmlns:a16="http://schemas.microsoft.com/office/drawing/2014/main" id="{6B66ED9E-D45E-284E-9551-34E07BC8AD6F}"/>
              </a:ext>
            </a:extLst>
          </p:cNvPr>
          <p:cNvSpPr txBox="1">
            <a:spLocks noChangeArrowheads="1"/>
          </p:cNvSpPr>
          <p:nvPr/>
        </p:nvSpPr>
        <p:spPr bwMode="auto">
          <a:xfrm>
            <a:off x="487363" y="3897313"/>
            <a:ext cx="166528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FF0000"/>
                </a:solidFill>
                <a:uFill>
                  <a:solidFill/>
                </a:uFill>
                <a:latin typeface="Comic Sans MS" charset="0"/>
                <a:cs typeface="Calibri"/>
                <a:sym typeface="Calibri"/>
              </a:rPr>
              <a:t>Pures states</a:t>
            </a:r>
            <a:endParaRPr lang="fr-FR" sz="2000" kern="0">
              <a:solidFill>
                <a:srgbClr val="FF0000"/>
              </a:solidFill>
              <a:uFill>
                <a:solidFill/>
              </a:uFill>
              <a:latin typeface="Comic Sans MS" charset="0"/>
              <a:cs typeface="Calibri"/>
              <a:sym typeface="Calibri"/>
            </a:endParaRPr>
          </a:p>
        </p:txBody>
      </p:sp>
      <p:sp>
        <p:nvSpPr>
          <p:cNvPr id="163" name="Text Box 75">
            <a:extLst>
              <a:ext uri="{FF2B5EF4-FFF2-40B4-BE49-F238E27FC236}">
                <a16:creationId xmlns:a16="http://schemas.microsoft.com/office/drawing/2014/main" id="{91AD01A7-015D-754D-854D-69A6B0B9FDCE}"/>
              </a:ext>
            </a:extLst>
          </p:cNvPr>
          <p:cNvSpPr txBox="1">
            <a:spLocks noChangeArrowheads="1"/>
          </p:cNvSpPr>
          <p:nvPr/>
        </p:nvSpPr>
        <p:spPr bwMode="auto">
          <a:xfrm>
            <a:off x="2532063" y="3897313"/>
            <a:ext cx="17494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kern="0">
                <a:solidFill>
                  <a:srgbClr val="FF0000"/>
                </a:solidFill>
                <a:uFill>
                  <a:solidFill/>
                </a:uFill>
                <a:latin typeface="Comic Sans MS" charset="0"/>
                <a:cs typeface="Calibri"/>
                <a:sym typeface="Calibri"/>
              </a:rPr>
              <a:t>Mixed states</a:t>
            </a:r>
          </a:p>
        </p:txBody>
      </p:sp>
      <p:grpSp>
        <p:nvGrpSpPr>
          <p:cNvPr id="164" name="Group 163">
            <a:extLst>
              <a:ext uri="{FF2B5EF4-FFF2-40B4-BE49-F238E27FC236}">
                <a16:creationId xmlns:a16="http://schemas.microsoft.com/office/drawing/2014/main" id="{83D496FA-0543-E242-A3C2-DF49BB843D81}"/>
              </a:ext>
            </a:extLst>
          </p:cNvPr>
          <p:cNvGrpSpPr>
            <a:grpSpLocks/>
          </p:cNvGrpSpPr>
          <p:nvPr/>
        </p:nvGrpSpPr>
        <p:grpSpPr bwMode="auto">
          <a:xfrm>
            <a:off x="938213" y="4510088"/>
            <a:ext cx="762000" cy="431800"/>
            <a:chOff x="1539" y="4337"/>
            <a:chExt cx="443" cy="272"/>
          </a:xfrm>
        </p:grpSpPr>
        <p:sp>
          <p:nvSpPr>
            <p:cNvPr id="165" name="Text Box 77">
              <a:extLst>
                <a:ext uri="{FF2B5EF4-FFF2-40B4-BE49-F238E27FC236}">
                  <a16:creationId xmlns:a16="http://schemas.microsoft.com/office/drawing/2014/main" id="{7E6A0E0A-C3F4-2545-8321-9DA4DB67C136}"/>
                </a:ext>
              </a:extLst>
            </p:cNvPr>
            <p:cNvSpPr txBox="1">
              <a:spLocks noChangeArrowheads="1"/>
            </p:cNvSpPr>
            <p:nvPr/>
          </p:nvSpPr>
          <p:spPr bwMode="auto">
            <a:xfrm>
              <a:off x="1539" y="4337"/>
              <a:ext cx="443"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None/>
              </a:pPr>
              <a:r>
                <a:rPr lang="fr-FR" sz="2000" b="1" kern="0">
                  <a:solidFill>
                    <a:srgbClr val="0000FF"/>
                  </a:solidFill>
                  <a:uFill>
                    <a:solidFill/>
                  </a:uFill>
                  <a:latin typeface="Comic Sans MS" charset="0"/>
                  <a:cs typeface="Calibri"/>
                  <a:sym typeface="Symbol" charset="0"/>
                </a:rPr>
                <a:t>|0</a:t>
              </a:r>
              <a:r>
                <a:rPr lang="fr-FR" sz="2000" b="1" kern="0" baseline="30000">
                  <a:solidFill>
                    <a:srgbClr val="0000FF"/>
                  </a:solidFill>
                  <a:uFill>
                    <a:solidFill/>
                  </a:uFill>
                  <a:latin typeface="Comic Sans MS" charset="0"/>
                  <a:cs typeface="Calibri"/>
                  <a:sym typeface="Symbol" charset="0"/>
                </a:rPr>
                <a:t>+</a:t>
              </a:r>
              <a:r>
                <a:rPr lang="fr-FR" sz="2000" b="1" kern="0">
                  <a:solidFill>
                    <a:srgbClr val="0000FF"/>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a:t>
              </a:r>
            </a:p>
          </p:txBody>
        </p:sp>
        <p:sp>
          <p:nvSpPr>
            <p:cNvPr id="166" name="Text Box 78">
              <a:extLst>
                <a:ext uri="{FF2B5EF4-FFF2-40B4-BE49-F238E27FC236}">
                  <a16:creationId xmlns:a16="http://schemas.microsoft.com/office/drawing/2014/main" id="{0D4CFC4A-5C6D-484D-8447-D66FC56567F5}"/>
                </a:ext>
              </a:extLst>
            </p:cNvPr>
            <p:cNvSpPr txBox="1">
              <a:spLocks noChangeArrowheads="1"/>
            </p:cNvSpPr>
            <p:nvPr/>
          </p:nvSpPr>
          <p:spPr bwMode="auto">
            <a:xfrm>
              <a:off x="1719" y="4436"/>
              <a:ext cx="15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00FF"/>
                  </a:solidFill>
                  <a:uFill>
                    <a:solidFill/>
                  </a:uFill>
                  <a:latin typeface="Comic Sans MS" charset="0"/>
                  <a:cs typeface="Calibri"/>
                  <a:sym typeface="Calibri"/>
                </a:rPr>
                <a:t>p</a:t>
              </a:r>
              <a:endParaRPr lang="fr-FR" sz="1200" b="1" kern="0">
                <a:solidFill>
                  <a:srgbClr val="0000FF"/>
                </a:solidFill>
                <a:uFill>
                  <a:solidFill/>
                </a:uFill>
                <a:latin typeface="Comic Sans MS" charset="0"/>
                <a:cs typeface="Calibri"/>
                <a:sym typeface="Calibri"/>
              </a:endParaRPr>
            </a:p>
          </p:txBody>
        </p:sp>
      </p:grpSp>
      <p:grpSp>
        <p:nvGrpSpPr>
          <p:cNvPr id="167" name="Group 166">
            <a:extLst>
              <a:ext uri="{FF2B5EF4-FFF2-40B4-BE49-F238E27FC236}">
                <a16:creationId xmlns:a16="http://schemas.microsoft.com/office/drawing/2014/main" id="{BD5CCADB-0562-FC41-B0EB-5E9C803A08F5}"/>
              </a:ext>
            </a:extLst>
          </p:cNvPr>
          <p:cNvGrpSpPr>
            <a:grpSpLocks/>
          </p:cNvGrpSpPr>
          <p:nvPr/>
        </p:nvGrpSpPr>
        <p:grpSpPr bwMode="auto">
          <a:xfrm>
            <a:off x="893763" y="5805488"/>
            <a:ext cx="762000" cy="419100"/>
            <a:chOff x="2173" y="4473"/>
            <a:chExt cx="443" cy="264"/>
          </a:xfrm>
        </p:grpSpPr>
        <p:sp>
          <p:nvSpPr>
            <p:cNvPr id="168" name="Text Box 80">
              <a:extLst>
                <a:ext uri="{FF2B5EF4-FFF2-40B4-BE49-F238E27FC236}">
                  <a16:creationId xmlns:a16="http://schemas.microsoft.com/office/drawing/2014/main" id="{DDA4BD30-CC88-BF48-A41A-91C86C22E376}"/>
                </a:ext>
              </a:extLst>
            </p:cNvPr>
            <p:cNvSpPr txBox="1">
              <a:spLocks noChangeArrowheads="1"/>
            </p:cNvSpPr>
            <p:nvPr/>
          </p:nvSpPr>
          <p:spPr bwMode="auto">
            <a:xfrm>
              <a:off x="2173" y="4473"/>
              <a:ext cx="443"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None/>
              </a:pPr>
              <a:r>
                <a:rPr lang="fr-FR" sz="2000" b="1" kern="0">
                  <a:solidFill>
                    <a:srgbClr val="00CC00"/>
                  </a:solidFill>
                  <a:uFill>
                    <a:solidFill/>
                  </a:uFill>
                  <a:latin typeface="Comic Sans MS" charset="0"/>
                  <a:cs typeface="Calibri"/>
                  <a:sym typeface="Symbol" charset="0"/>
                </a:rPr>
                <a:t>|0</a:t>
              </a:r>
              <a:r>
                <a:rPr lang="fr-FR" sz="2000" b="1" kern="0" baseline="30000">
                  <a:solidFill>
                    <a:srgbClr val="00CC00"/>
                  </a:solidFill>
                  <a:uFill>
                    <a:solidFill/>
                  </a:uFill>
                  <a:latin typeface="Comic Sans MS" charset="0"/>
                  <a:cs typeface="Calibri"/>
                  <a:sym typeface="Symbol" charset="0"/>
                </a:rPr>
                <a:t>+</a:t>
              </a:r>
              <a:r>
                <a:rPr lang="fr-FR" sz="2000" b="1" kern="0">
                  <a:solidFill>
                    <a:srgbClr val="00CC00"/>
                  </a:solidFill>
                  <a:uFill>
                    <a:solidFill/>
                  </a:uFill>
                  <a:latin typeface="Comic Sans MS" charset="0"/>
                  <a:cs typeface="Calibri"/>
                  <a:sym typeface="Symbol" charset="0"/>
                </a:rPr>
                <a:t></a:t>
              </a:r>
              <a:r>
                <a:rPr lang="fr-FR" sz="2000" kern="0">
                  <a:solidFill>
                    <a:sysClr val="windowText" lastClr="000000"/>
                  </a:solidFill>
                  <a:uFill>
                    <a:solidFill/>
                  </a:uFill>
                  <a:latin typeface="Comic Sans MS" charset="0"/>
                  <a:cs typeface="Calibri"/>
                  <a:sym typeface="Symbol" charset="0"/>
                </a:rPr>
                <a:t> </a:t>
              </a:r>
            </a:p>
          </p:txBody>
        </p:sp>
        <p:sp>
          <p:nvSpPr>
            <p:cNvPr id="169" name="Text Box 81">
              <a:extLst>
                <a:ext uri="{FF2B5EF4-FFF2-40B4-BE49-F238E27FC236}">
                  <a16:creationId xmlns:a16="http://schemas.microsoft.com/office/drawing/2014/main" id="{BCFE79CA-0398-BE4E-A420-DF28D010AE53}"/>
                </a:ext>
              </a:extLst>
            </p:cNvPr>
            <p:cNvSpPr txBox="1">
              <a:spLocks noChangeArrowheads="1"/>
            </p:cNvSpPr>
            <p:nvPr/>
          </p:nvSpPr>
          <p:spPr bwMode="auto">
            <a:xfrm>
              <a:off x="2345" y="4564"/>
              <a:ext cx="15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kern="0">
                  <a:solidFill>
                    <a:srgbClr val="00CC00"/>
                  </a:solidFill>
                  <a:uFill>
                    <a:solidFill/>
                  </a:uFill>
                  <a:latin typeface="Comic Sans MS" charset="0"/>
                  <a:cs typeface="Calibri"/>
                  <a:sym typeface="Calibri"/>
                </a:rPr>
                <a:t>o</a:t>
              </a:r>
              <a:endParaRPr lang="fr-FR" sz="1200" b="1" kern="0">
                <a:solidFill>
                  <a:srgbClr val="00CC00"/>
                </a:solidFill>
                <a:uFill>
                  <a:solidFill/>
                </a:uFill>
                <a:latin typeface="Comic Sans MS" charset="0"/>
                <a:cs typeface="Calibri"/>
                <a:sym typeface="Calibri"/>
              </a:endParaRPr>
            </a:p>
          </p:txBody>
        </p:sp>
      </p:grpSp>
      <p:sp>
        <p:nvSpPr>
          <p:cNvPr id="170" name="Text Box 82">
            <a:extLst>
              <a:ext uri="{FF2B5EF4-FFF2-40B4-BE49-F238E27FC236}">
                <a16:creationId xmlns:a16="http://schemas.microsoft.com/office/drawing/2014/main" id="{6F53539D-FD77-CC45-AD6D-57049AC75E93}"/>
              </a:ext>
            </a:extLst>
          </p:cNvPr>
          <p:cNvSpPr txBox="1">
            <a:spLocks noChangeArrowheads="1"/>
          </p:cNvSpPr>
          <p:nvPr/>
        </p:nvSpPr>
        <p:spPr bwMode="auto">
          <a:xfrm>
            <a:off x="9378518" y="3908578"/>
            <a:ext cx="254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900" kern="0">
                <a:solidFill>
                  <a:sysClr val="windowText" lastClr="000000"/>
                </a:solidFill>
                <a:uFill>
                  <a:solidFill/>
                </a:uFill>
                <a:latin typeface="Comic Sans MS" charset="0"/>
                <a:cs typeface="Calibri"/>
                <a:sym typeface="Calibri"/>
              </a:rPr>
              <a:t>2</a:t>
            </a:r>
          </a:p>
        </p:txBody>
      </p:sp>
      <p:sp>
        <p:nvSpPr>
          <p:cNvPr id="171" name="Text Box 83">
            <a:extLst>
              <a:ext uri="{FF2B5EF4-FFF2-40B4-BE49-F238E27FC236}">
                <a16:creationId xmlns:a16="http://schemas.microsoft.com/office/drawing/2014/main" id="{D218BD37-7700-2E4A-9483-BD43FB090D05}"/>
              </a:ext>
            </a:extLst>
          </p:cNvPr>
          <p:cNvSpPr txBox="1">
            <a:spLocks noChangeArrowheads="1"/>
          </p:cNvSpPr>
          <p:nvPr/>
        </p:nvSpPr>
        <p:spPr bwMode="auto">
          <a:xfrm>
            <a:off x="7552893" y="4327678"/>
            <a:ext cx="234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900" kern="0">
                <a:solidFill>
                  <a:sysClr val="windowText" lastClr="000000"/>
                </a:solidFill>
                <a:uFill>
                  <a:solidFill/>
                </a:uFill>
                <a:latin typeface="Comic Sans MS" charset="0"/>
                <a:cs typeface="Calibri"/>
                <a:sym typeface="Calibri"/>
              </a:rPr>
              <a:t>1</a:t>
            </a:r>
          </a:p>
        </p:txBody>
      </p:sp>
      <p:sp>
        <p:nvSpPr>
          <p:cNvPr id="172" name="Text Box 85">
            <a:extLst>
              <a:ext uri="{FF2B5EF4-FFF2-40B4-BE49-F238E27FC236}">
                <a16:creationId xmlns:a16="http://schemas.microsoft.com/office/drawing/2014/main" id="{9D436104-EF5A-7541-8925-5D61372FD730}"/>
              </a:ext>
            </a:extLst>
          </p:cNvPr>
          <p:cNvSpPr txBox="1">
            <a:spLocks noChangeArrowheads="1"/>
          </p:cNvSpPr>
          <p:nvPr/>
        </p:nvSpPr>
        <p:spPr bwMode="auto">
          <a:xfrm>
            <a:off x="6570230" y="4038753"/>
            <a:ext cx="244475"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900" kern="0">
                <a:solidFill>
                  <a:srgbClr val="0000FF"/>
                </a:solidFill>
                <a:uFill>
                  <a:solidFill/>
                </a:uFill>
                <a:latin typeface="Comic Sans MS" charset="0"/>
                <a:cs typeface="Calibri"/>
                <a:sym typeface="Calibri"/>
              </a:rPr>
              <a:t>p</a:t>
            </a:r>
          </a:p>
        </p:txBody>
      </p:sp>
      <p:pic>
        <p:nvPicPr>
          <p:cNvPr id="173" name="Picture 87" descr="kr72_ener+time_vs1x">
            <a:extLst>
              <a:ext uri="{FF2B5EF4-FFF2-40B4-BE49-F238E27FC236}">
                <a16:creationId xmlns:a16="http://schemas.microsoft.com/office/drawing/2014/main" id="{6F7E6EFB-DC66-414D-870F-58787FF56B7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981075"/>
            <a:ext cx="6356350" cy="27352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5" name="Group 104">
            <a:extLst>
              <a:ext uri="{FF2B5EF4-FFF2-40B4-BE49-F238E27FC236}">
                <a16:creationId xmlns:a16="http://schemas.microsoft.com/office/drawing/2014/main" id="{FF76F3F5-C683-C044-81A7-6333485EFE05}"/>
              </a:ext>
            </a:extLst>
          </p:cNvPr>
          <p:cNvGrpSpPr>
            <a:grpSpLocks/>
          </p:cNvGrpSpPr>
          <p:nvPr/>
        </p:nvGrpSpPr>
        <p:grpSpPr bwMode="auto">
          <a:xfrm>
            <a:off x="2498725" y="3605216"/>
            <a:ext cx="7216775" cy="2560640"/>
            <a:chOff x="1428" y="2452"/>
            <a:chExt cx="4196" cy="1613"/>
          </a:xfrm>
        </p:grpSpPr>
        <p:sp>
          <p:nvSpPr>
            <p:cNvPr id="106" name="Oval 105">
              <a:extLst>
                <a:ext uri="{FF2B5EF4-FFF2-40B4-BE49-F238E27FC236}">
                  <a16:creationId xmlns:a16="http://schemas.microsoft.com/office/drawing/2014/main" id="{0C490544-4CB8-1D4F-A5E6-6029517A24F1}"/>
                </a:ext>
              </a:extLst>
            </p:cNvPr>
            <p:cNvSpPr>
              <a:spLocks noChangeArrowheads="1"/>
            </p:cNvSpPr>
            <p:nvPr/>
          </p:nvSpPr>
          <p:spPr bwMode="auto">
            <a:xfrm>
              <a:off x="3379" y="2452"/>
              <a:ext cx="2245" cy="590"/>
            </a:xfrm>
            <a:prstGeom prst="ellipse">
              <a:avLst/>
            </a:pr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07" name="AutoShape 19">
              <a:extLst>
                <a:ext uri="{FF2B5EF4-FFF2-40B4-BE49-F238E27FC236}">
                  <a16:creationId xmlns:a16="http://schemas.microsoft.com/office/drawing/2014/main" id="{A17692C4-0068-8E44-BDD3-CF13E0F31038}"/>
                </a:ext>
              </a:extLst>
            </p:cNvPr>
            <p:cNvSpPr>
              <a:spLocks noChangeArrowheads="1"/>
            </p:cNvSpPr>
            <p:nvPr/>
          </p:nvSpPr>
          <p:spPr bwMode="auto">
            <a:xfrm rot="4003688">
              <a:off x="3104" y="2654"/>
              <a:ext cx="142" cy="1073"/>
            </a:xfrm>
            <a:prstGeom prst="downArrow">
              <a:avLst>
                <a:gd name="adj1" fmla="val 50000"/>
                <a:gd name="adj2" fmla="val 94248"/>
              </a:avLst>
            </a:prstGeom>
            <a:solidFill>
              <a:srgbClr val="FF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grpSp>
          <p:nvGrpSpPr>
            <p:cNvPr id="108" name="Group 107">
              <a:extLst>
                <a:ext uri="{FF2B5EF4-FFF2-40B4-BE49-F238E27FC236}">
                  <a16:creationId xmlns:a16="http://schemas.microsoft.com/office/drawing/2014/main" id="{BDE25C2F-F745-B448-B79D-39ED13EE93A5}"/>
                </a:ext>
              </a:extLst>
            </p:cNvPr>
            <p:cNvGrpSpPr>
              <a:grpSpLocks/>
            </p:cNvGrpSpPr>
            <p:nvPr/>
          </p:nvGrpSpPr>
          <p:grpSpPr bwMode="auto">
            <a:xfrm>
              <a:off x="1428" y="2993"/>
              <a:ext cx="1483" cy="1072"/>
              <a:chOff x="1428" y="2993"/>
              <a:chExt cx="1483" cy="1072"/>
            </a:xfrm>
          </p:grpSpPr>
          <p:sp>
            <p:nvSpPr>
              <p:cNvPr id="109" name="Line 21">
                <a:extLst>
                  <a:ext uri="{FF2B5EF4-FFF2-40B4-BE49-F238E27FC236}">
                    <a16:creationId xmlns:a16="http://schemas.microsoft.com/office/drawing/2014/main" id="{EB675DAA-7AA5-6C45-83F9-35073F75A9B8}"/>
                  </a:ext>
                </a:extLst>
              </p:cNvPr>
              <p:cNvSpPr>
                <a:spLocks noChangeShapeType="1"/>
              </p:cNvSpPr>
              <p:nvPr/>
            </p:nvSpPr>
            <p:spPr bwMode="auto">
              <a:xfrm flipH="1">
                <a:off x="1428" y="3974"/>
                <a:ext cx="1180" cy="0"/>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10" name="Line 22">
                <a:extLst>
                  <a:ext uri="{FF2B5EF4-FFF2-40B4-BE49-F238E27FC236}">
                    <a16:creationId xmlns:a16="http://schemas.microsoft.com/office/drawing/2014/main" id="{76C417C3-1D3F-274A-A37B-19AC14B4AF2A}"/>
                  </a:ext>
                </a:extLst>
              </p:cNvPr>
              <p:cNvSpPr>
                <a:spLocks noChangeShapeType="1"/>
              </p:cNvSpPr>
              <p:nvPr/>
            </p:nvSpPr>
            <p:spPr bwMode="auto">
              <a:xfrm flipH="1">
                <a:off x="1428" y="3203"/>
                <a:ext cx="1180" cy="0"/>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grpSp>
            <p:nvGrpSpPr>
              <p:cNvPr id="111" name="Group 110">
                <a:extLst>
                  <a:ext uri="{FF2B5EF4-FFF2-40B4-BE49-F238E27FC236}">
                    <a16:creationId xmlns:a16="http://schemas.microsoft.com/office/drawing/2014/main" id="{3BD397BF-57D7-DF43-849C-E99E07860718}"/>
                  </a:ext>
                </a:extLst>
              </p:cNvPr>
              <p:cNvGrpSpPr>
                <a:grpSpLocks/>
              </p:cNvGrpSpPr>
              <p:nvPr/>
            </p:nvGrpSpPr>
            <p:grpSpPr bwMode="auto">
              <a:xfrm>
                <a:off x="2631" y="3764"/>
                <a:ext cx="280" cy="301"/>
                <a:chOff x="2298" y="3764"/>
                <a:chExt cx="280" cy="301"/>
              </a:xfrm>
            </p:grpSpPr>
            <p:sp>
              <p:nvSpPr>
                <p:cNvPr id="118" name="Text Box 24">
                  <a:extLst>
                    <a:ext uri="{FF2B5EF4-FFF2-40B4-BE49-F238E27FC236}">
                      <a16:creationId xmlns:a16="http://schemas.microsoft.com/office/drawing/2014/main" id="{36ECFF14-E604-9C43-9D54-DE606225723D}"/>
                    </a:ext>
                  </a:extLst>
                </p:cNvPr>
                <p:cNvSpPr txBox="1">
                  <a:spLocks noChangeArrowheads="1"/>
                </p:cNvSpPr>
                <p:nvPr/>
              </p:nvSpPr>
              <p:spPr bwMode="auto">
                <a:xfrm>
                  <a:off x="2298" y="3793"/>
                  <a:ext cx="19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
                        <a:solidFill/>
                      </a:uFill>
                      <a:latin typeface="Comic Sans MS" charset="0"/>
                      <a:cs typeface="Calibri"/>
                      <a:sym typeface="Calibri"/>
                    </a:rPr>
                    <a:t>0</a:t>
                  </a:r>
                  <a:endParaRPr kumimoji="0" lang="fr-FR" sz="2000" b="0" i="0" u="none" strike="noStrike" kern="0" cap="none" spc="0" normalizeH="0" baseline="30000" noProof="0">
                    <a:ln>
                      <a:noFill/>
                    </a:ln>
                    <a:solidFill>
                      <a:sysClr val="windowText" lastClr="000000"/>
                    </a:solidFill>
                    <a:effectLst/>
                    <a:uLnTx/>
                    <a:uFill>
                      <a:solidFill/>
                    </a:uFill>
                    <a:latin typeface="Comic Sans MS" charset="0"/>
                    <a:cs typeface="Calibri"/>
                    <a:sym typeface="Calibri"/>
                  </a:endParaRPr>
                </a:p>
              </p:txBody>
            </p:sp>
            <p:sp>
              <p:nvSpPr>
                <p:cNvPr id="119" name="Text Box 25">
                  <a:extLst>
                    <a:ext uri="{FF2B5EF4-FFF2-40B4-BE49-F238E27FC236}">
                      <a16:creationId xmlns:a16="http://schemas.microsoft.com/office/drawing/2014/main" id="{A02F4B97-78BF-D44D-BBFE-27E4C97726F8}"/>
                    </a:ext>
                  </a:extLst>
                </p:cNvPr>
                <p:cNvSpPr txBox="1">
                  <a:spLocks noChangeArrowheads="1"/>
                </p:cNvSpPr>
                <p:nvPr/>
              </p:nvSpPr>
              <p:spPr bwMode="auto">
                <a:xfrm>
                  <a:off x="2417" y="3892"/>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rPr>
                    <a:t>1</a:t>
                  </a:r>
                  <a:endParaRPr kumimoji="0" lang="fr-FR"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sp>
              <p:nvSpPr>
                <p:cNvPr id="120" name="Text Box 26">
                  <a:extLst>
                    <a:ext uri="{FF2B5EF4-FFF2-40B4-BE49-F238E27FC236}">
                      <a16:creationId xmlns:a16="http://schemas.microsoft.com/office/drawing/2014/main" id="{2003C94D-F0E2-844F-B7E5-8675B616C8F6}"/>
                    </a:ext>
                  </a:extLst>
                </p:cNvPr>
                <p:cNvSpPr txBox="1">
                  <a:spLocks noChangeArrowheads="1"/>
                </p:cNvSpPr>
                <p:nvPr/>
              </p:nvSpPr>
              <p:spPr bwMode="auto">
                <a:xfrm>
                  <a:off x="2410" y="3764"/>
                  <a:ext cx="16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rPr>
                    <a:t>+</a:t>
                  </a:r>
                  <a:endParaRPr kumimoji="0" lang="fr-FR"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grpSp>
          <p:grpSp>
            <p:nvGrpSpPr>
              <p:cNvPr id="112" name="Group 27">
                <a:extLst>
                  <a:ext uri="{FF2B5EF4-FFF2-40B4-BE49-F238E27FC236}">
                    <a16:creationId xmlns:a16="http://schemas.microsoft.com/office/drawing/2014/main" id="{B8E07FD7-A012-0F45-B994-D517D8603264}"/>
                  </a:ext>
                </a:extLst>
              </p:cNvPr>
              <p:cNvGrpSpPr>
                <a:grpSpLocks/>
              </p:cNvGrpSpPr>
              <p:nvPr/>
            </p:nvGrpSpPr>
            <p:grpSpPr bwMode="auto">
              <a:xfrm>
                <a:off x="2631" y="2993"/>
                <a:ext cx="280" cy="301"/>
                <a:chOff x="2298" y="3764"/>
                <a:chExt cx="280" cy="301"/>
              </a:xfrm>
            </p:grpSpPr>
            <p:sp>
              <p:nvSpPr>
                <p:cNvPr id="115" name="Text Box 28">
                  <a:extLst>
                    <a:ext uri="{FF2B5EF4-FFF2-40B4-BE49-F238E27FC236}">
                      <a16:creationId xmlns:a16="http://schemas.microsoft.com/office/drawing/2014/main" id="{B67EF67D-BF0F-6F45-A482-DC5864243C34}"/>
                    </a:ext>
                  </a:extLst>
                </p:cNvPr>
                <p:cNvSpPr txBox="1">
                  <a:spLocks noChangeArrowheads="1"/>
                </p:cNvSpPr>
                <p:nvPr/>
              </p:nvSpPr>
              <p:spPr bwMode="auto">
                <a:xfrm>
                  <a:off x="2298" y="3793"/>
                  <a:ext cx="19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
                        <a:solidFill/>
                      </a:uFill>
                      <a:latin typeface="Comic Sans MS" charset="0"/>
                      <a:cs typeface="Calibri"/>
                      <a:sym typeface="Calibri"/>
                    </a:rPr>
                    <a:t>0</a:t>
                  </a:r>
                  <a:endParaRPr kumimoji="0" lang="fr-FR" sz="2000" b="0" i="0" u="none" strike="noStrike" kern="0" cap="none" spc="0" normalizeH="0" baseline="30000" noProof="0">
                    <a:ln>
                      <a:noFill/>
                    </a:ln>
                    <a:solidFill>
                      <a:sysClr val="windowText" lastClr="000000"/>
                    </a:solidFill>
                    <a:effectLst/>
                    <a:uLnTx/>
                    <a:uFill>
                      <a:solidFill/>
                    </a:uFill>
                    <a:latin typeface="Comic Sans MS" charset="0"/>
                    <a:cs typeface="Calibri"/>
                    <a:sym typeface="Calibri"/>
                  </a:endParaRPr>
                </a:p>
              </p:txBody>
            </p:sp>
            <p:sp>
              <p:nvSpPr>
                <p:cNvPr id="116" name="Text Box 29">
                  <a:extLst>
                    <a:ext uri="{FF2B5EF4-FFF2-40B4-BE49-F238E27FC236}">
                      <a16:creationId xmlns:a16="http://schemas.microsoft.com/office/drawing/2014/main" id="{242D437C-1D42-864A-BD78-298645D4BF5D}"/>
                    </a:ext>
                  </a:extLst>
                </p:cNvPr>
                <p:cNvSpPr txBox="1">
                  <a:spLocks noChangeArrowheads="1"/>
                </p:cNvSpPr>
                <p:nvPr/>
              </p:nvSpPr>
              <p:spPr bwMode="auto">
                <a:xfrm>
                  <a:off x="2417" y="3892"/>
                  <a:ext cx="16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rPr>
                    <a:t>2</a:t>
                  </a:r>
                  <a:endParaRPr kumimoji="0" lang="fr-FR"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sp>
              <p:nvSpPr>
                <p:cNvPr id="117" name="Text Box 30">
                  <a:extLst>
                    <a:ext uri="{FF2B5EF4-FFF2-40B4-BE49-F238E27FC236}">
                      <a16:creationId xmlns:a16="http://schemas.microsoft.com/office/drawing/2014/main" id="{F26B3799-D903-FF4D-B9B8-4420943C35C6}"/>
                    </a:ext>
                  </a:extLst>
                </p:cNvPr>
                <p:cNvSpPr txBox="1">
                  <a:spLocks noChangeArrowheads="1"/>
                </p:cNvSpPr>
                <p:nvPr/>
              </p:nvSpPr>
              <p:spPr bwMode="auto">
                <a:xfrm>
                  <a:off x="2410" y="3764"/>
                  <a:ext cx="16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rPr>
                    <a:t>+</a:t>
                  </a:r>
                  <a:endParaRPr kumimoji="0" lang="fr-FR" sz="1200" b="1"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grpSp>
          <p:sp>
            <p:nvSpPr>
              <p:cNvPr id="113" name="Line 31">
                <a:extLst>
                  <a:ext uri="{FF2B5EF4-FFF2-40B4-BE49-F238E27FC236}">
                    <a16:creationId xmlns:a16="http://schemas.microsoft.com/office/drawing/2014/main" id="{8B1556D0-0A57-8743-A6B7-D59810F77263}"/>
                  </a:ext>
                </a:extLst>
              </p:cNvPr>
              <p:cNvSpPr>
                <a:spLocks noChangeShapeType="1"/>
              </p:cNvSpPr>
              <p:nvPr/>
            </p:nvSpPr>
            <p:spPr bwMode="auto">
              <a:xfrm>
                <a:off x="2064" y="3203"/>
                <a:ext cx="0" cy="771"/>
              </a:xfrm>
              <a:prstGeom prst="line">
                <a:avLst/>
              </a:prstGeom>
              <a:noFill/>
              <a:ln w="31750">
                <a:solidFill>
                  <a:srgbClr val="000000"/>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
                    <a:solidFill/>
                  </a:uFill>
                  <a:latin typeface="Calibri"/>
                  <a:cs typeface="Calibri"/>
                  <a:sym typeface="Calibri"/>
                </a:endParaRPr>
              </a:p>
            </p:txBody>
          </p:sp>
          <p:sp>
            <p:nvSpPr>
              <p:cNvPr id="114" name="Text Box 32">
                <a:extLst>
                  <a:ext uri="{FF2B5EF4-FFF2-40B4-BE49-F238E27FC236}">
                    <a16:creationId xmlns:a16="http://schemas.microsoft.com/office/drawing/2014/main" id="{C63344FE-D43E-8C4D-96A7-22C4F940DA4B}"/>
                  </a:ext>
                </a:extLst>
              </p:cNvPr>
              <p:cNvSpPr txBox="1">
                <a:spLocks noChangeArrowheads="1"/>
              </p:cNvSpPr>
              <p:nvPr/>
            </p:nvSpPr>
            <p:spPr bwMode="auto">
              <a:xfrm>
                <a:off x="2018" y="3446"/>
                <a:ext cx="60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
                      <a:solidFill/>
                    </a:uFill>
                    <a:latin typeface="Comic Sans MS" charset="0"/>
                    <a:cs typeface="Calibri"/>
                    <a:sym typeface="Calibri"/>
                  </a:rPr>
                  <a:t>671 keV</a:t>
                </a:r>
                <a:endParaRPr kumimoji="0" lang="fr-FR" sz="1800" b="0" i="0" u="none" strike="noStrike" kern="0" cap="none" spc="0" normalizeH="0" baseline="0" noProof="0">
                  <a:ln>
                    <a:noFill/>
                  </a:ln>
                  <a:solidFill>
                    <a:sysClr val="windowText" lastClr="000000"/>
                  </a:solidFill>
                  <a:effectLst/>
                  <a:uLnTx/>
                  <a:uFill>
                    <a:solidFill/>
                  </a:uFill>
                  <a:latin typeface="Comic Sans MS" charset="0"/>
                  <a:cs typeface="Calibri"/>
                  <a:sym typeface="Calibri"/>
                </a:endParaRPr>
              </a:p>
            </p:txBody>
          </p:sp>
        </p:grpSp>
      </p:grpSp>
    </p:spTree>
    <p:extLst>
      <p:ext uri="{BB962C8B-B14F-4D97-AF65-F5344CB8AC3E}">
        <p14:creationId xmlns:p14="http://schemas.microsoft.com/office/powerpoint/2010/main" val="377494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67"/>
                                        </p:tgtEl>
                                        <p:attrNameLst>
                                          <p:attrName>style.visibility</p:attrName>
                                        </p:attrNameLst>
                                      </p:cBhvr>
                                      <p:to>
                                        <p:strVal val="hidden"/>
                                      </p:to>
                                    </p:set>
                                  </p:childTnLst>
                                </p:cTn>
                              </p:par>
                              <p:par>
                                <p:cTn id="47" presetID="64" presetClass="path" presetSubtype="0" accel="50000" decel="50000" fill="hold" nodeType="withEffect">
                                  <p:stCondLst>
                                    <p:cond delay="0"/>
                                  </p:stCondLst>
                                  <p:childTnLst>
                                    <p:animMotion origin="layout" path="M 0.00173 1.48148E-6 L 3.88889E-6 -0.02917 " pathEditMode="relative" rAng="0" ptsTypes="AA">
                                      <p:cBhvr>
                                        <p:cTn id="48" dur="2000" fill="hold"/>
                                        <p:tgtEl>
                                          <p:spTgt spid="123"/>
                                        </p:tgtEl>
                                        <p:attrNameLst>
                                          <p:attrName>ppt_x</p:attrName>
                                          <p:attrName>ppt_y</p:attrName>
                                        </p:attrNameLst>
                                      </p:cBhvr>
                                      <p:rCtr x="-87" y="-1458"/>
                                    </p:animMotion>
                                  </p:childTnLst>
                                  <p:subTnLst>
                                    <p:set>
                                      <p:cBhvr override="childStyle">
                                        <p:cTn dur="1" fill="hold" display="0" masterRel="nextClick" afterEffect="1"/>
                                        <p:tgtEl>
                                          <p:spTgt spid="123"/>
                                        </p:tgtEl>
                                        <p:attrNameLst>
                                          <p:attrName>style.visibility</p:attrName>
                                        </p:attrNameLst>
                                      </p:cBhvr>
                                      <p:to>
                                        <p:strVal val="hidden"/>
                                      </p:to>
                                    </p:set>
                                  </p:subTnLst>
                                </p:cTn>
                              </p:par>
                              <p:par>
                                <p:cTn id="49" presetID="42" presetClass="path" presetSubtype="0" accel="50000" decel="50000" fill="hold" nodeType="withEffect">
                                  <p:stCondLst>
                                    <p:cond delay="0"/>
                                  </p:stCondLst>
                                  <p:childTnLst>
                                    <p:animMotion origin="layout" path="M -4.44444E-6 -3.7037E-7 L -0.00069 0.02454 " pathEditMode="relative" rAng="0" ptsTypes="AA">
                                      <p:cBhvr>
                                        <p:cTn id="50" dur="2000" fill="hold"/>
                                        <p:tgtEl>
                                          <p:spTgt spid="129"/>
                                        </p:tgtEl>
                                        <p:attrNameLst>
                                          <p:attrName>ppt_x</p:attrName>
                                          <p:attrName>ppt_y</p:attrName>
                                        </p:attrNameLst>
                                      </p:cBhvr>
                                      <p:rCtr x="-35" y="1227"/>
                                    </p:animMotion>
                                  </p:childTnLst>
                                  <p:subTnLst>
                                    <p:set>
                                      <p:cBhvr override="childStyle">
                                        <p:cTn dur="1" fill="hold" display="0" masterRel="nextClick" afterEffect="1"/>
                                        <p:tgtEl>
                                          <p:spTgt spid="129"/>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3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2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8" grpId="0" animBg="1"/>
      <p:bldP spid="121" grpId="0" animBg="1"/>
      <p:bldP spid="122" grpId="0" animBg="1"/>
      <p:bldP spid="122" grpId="1" animBg="1"/>
      <p:bldP spid="142" grpId="0" animBg="1"/>
      <p:bldP spid="143" grpId="0" animBg="1"/>
      <p:bldP spid="144" grpId="0"/>
      <p:bldP spid="145" grpId="0"/>
      <p:bldP spid="160" grpId="0"/>
      <p:bldP spid="161" grpId="0"/>
      <p:bldP spid="162" grpId="0"/>
      <p:bldP spid="163" grpId="0"/>
      <p:bldP spid="1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1D52-F7E4-8E4F-9686-B82BC568074A}"/>
              </a:ext>
            </a:extLst>
          </p:cNvPr>
          <p:cNvSpPr>
            <a:spLocks noGrp="1"/>
          </p:cNvSpPr>
          <p:nvPr>
            <p:ph type="title"/>
          </p:nvPr>
        </p:nvSpPr>
        <p:spPr/>
        <p:txBody>
          <a:bodyPr/>
          <a:lstStyle/>
          <a:p>
            <a:r>
              <a:rPr lang="en-US" altLang="en-DE" sz="2400" dirty="0"/>
              <a:t>Variation of ground-state shapes of atomic nuclei</a:t>
            </a:r>
            <a:endParaRPr lang="en-GB" dirty="0"/>
          </a:p>
        </p:txBody>
      </p:sp>
      <p:sp>
        <p:nvSpPr>
          <p:cNvPr id="4" name="Footer Placeholder 3">
            <a:extLst>
              <a:ext uri="{FF2B5EF4-FFF2-40B4-BE49-F238E27FC236}">
                <a16:creationId xmlns:a16="http://schemas.microsoft.com/office/drawing/2014/main" id="{E093ABE7-3179-2B41-97AB-354344B238FF}"/>
              </a:ext>
            </a:extLst>
          </p:cNvPr>
          <p:cNvSpPr>
            <a:spLocks noGrp="1"/>
          </p:cNvSpPr>
          <p:nvPr>
            <p:ph type="ftr" sz="quarter" idx="3"/>
          </p:nvPr>
        </p:nvSpPr>
        <p:spPr/>
        <p:txBody>
          <a:bodyPr/>
          <a:lstStyle/>
          <a:p>
            <a:r>
              <a:rPr lang="fr-FR" sz="1100"/>
              <a:t>W. Korten - NS2022</a:t>
            </a:r>
            <a:endParaRPr lang="fr-FR" sz="1100" dirty="0"/>
          </a:p>
        </p:txBody>
      </p:sp>
      <p:pic>
        <p:nvPicPr>
          <p:cNvPr id="5" name="Image 1" descr="chart5DCH.pdf">
            <a:extLst>
              <a:ext uri="{FF2B5EF4-FFF2-40B4-BE49-F238E27FC236}">
                <a16:creationId xmlns:a16="http://schemas.microsoft.com/office/drawing/2014/main" id="{67335D3E-A5FA-A044-94DA-2F1D97776D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2690" y="1088581"/>
            <a:ext cx="6517425" cy="4652799"/>
          </a:xfrm>
          <a:prstGeom prst="rect">
            <a:avLst/>
          </a:prstGeom>
        </p:spPr>
      </p:pic>
      <p:sp>
        <p:nvSpPr>
          <p:cNvPr id="6" name="Text Box 26">
            <a:extLst>
              <a:ext uri="{FF2B5EF4-FFF2-40B4-BE49-F238E27FC236}">
                <a16:creationId xmlns:a16="http://schemas.microsoft.com/office/drawing/2014/main" id="{0A3AD03C-E8BE-3949-B71F-E725AF5A62CF}"/>
              </a:ext>
            </a:extLst>
          </p:cNvPr>
          <p:cNvSpPr txBox="1">
            <a:spLocks noChangeArrowheads="1"/>
          </p:cNvSpPr>
          <p:nvPr/>
        </p:nvSpPr>
        <p:spPr bwMode="auto">
          <a:xfrm>
            <a:off x="543456" y="5803097"/>
            <a:ext cx="812594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defTabSz="914400" eaLnBrk="1" fontAlgn="base" hangingPunct="1">
              <a:spcBef>
                <a:spcPct val="0"/>
              </a:spcBef>
              <a:spcAft>
                <a:spcPct val="0"/>
              </a:spcAft>
              <a:buFont typeface="Wingdings" charset="0"/>
              <a:buChar char="Ø"/>
            </a:pPr>
            <a:r>
              <a:rPr lang="en-US" dirty="0">
                <a:solidFill>
                  <a:prstClr val="black"/>
                </a:solidFill>
                <a:latin typeface="Arial" charset="0"/>
                <a:cs typeface="Arial" charset="0"/>
              </a:rPr>
              <a:t> Dominance of </a:t>
            </a:r>
            <a:r>
              <a:rPr lang="en-US" b="1" dirty="0">
                <a:solidFill>
                  <a:srgbClr val="660066"/>
                </a:solidFill>
                <a:latin typeface="Arial" charset="0"/>
                <a:cs typeface="Arial" charset="0"/>
              </a:rPr>
              <a:t>prolate ground-state shapes</a:t>
            </a:r>
            <a:r>
              <a:rPr lang="en-US" dirty="0">
                <a:solidFill>
                  <a:srgbClr val="0070C0"/>
                </a:solidFill>
                <a:latin typeface="Arial" charset="0"/>
                <a:cs typeface="Arial" charset="0"/>
              </a:rPr>
              <a:t> </a:t>
            </a:r>
            <a:r>
              <a:rPr lang="en-US" dirty="0">
                <a:solidFill>
                  <a:prstClr val="black"/>
                </a:solidFill>
                <a:latin typeface="Arial" charset="0"/>
                <a:cs typeface="Arial" charset="0"/>
              </a:rPr>
              <a:t>over most of the nuclear chart</a:t>
            </a:r>
          </a:p>
          <a:p>
            <a:pPr defTabSz="914400" eaLnBrk="1" fontAlgn="base" hangingPunct="1">
              <a:spcBef>
                <a:spcPct val="0"/>
              </a:spcBef>
              <a:spcAft>
                <a:spcPct val="0"/>
              </a:spcAft>
              <a:buFont typeface="Wingdings" charset="0"/>
              <a:buChar char="Ø"/>
            </a:pPr>
            <a:r>
              <a:rPr lang="en-US" dirty="0">
                <a:solidFill>
                  <a:prstClr val="black"/>
                </a:solidFill>
                <a:latin typeface="Arial" charset="0"/>
                <a:cs typeface="Arial" charset="0"/>
              </a:rPr>
              <a:t> Islands of </a:t>
            </a:r>
            <a:r>
              <a:rPr lang="en-US" b="1" dirty="0">
                <a:solidFill>
                  <a:srgbClr val="000090"/>
                </a:solidFill>
                <a:latin typeface="Arial" charset="0"/>
                <a:cs typeface="Arial" charset="0"/>
              </a:rPr>
              <a:t>oblate (or triaxial) nuclei and </a:t>
            </a:r>
            <a:r>
              <a:rPr lang="en-US" b="1" dirty="0">
                <a:solidFill>
                  <a:srgbClr val="CC0000"/>
                </a:solidFill>
                <a:latin typeface="Arial" charset="0"/>
                <a:cs typeface="Arial" charset="0"/>
              </a:rPr>
              <a:t>shape coexistence</a:t>
            </a:r>
            <a:endParaRPr lang="en-US" b="1" dirty="0">
              <a:solidFill>
                <a:prstClr val="black"/>
              </a:solidFill>
              <a:latin typeface="Arial" charset="0"/>
              <a:cs typeface="Arial" charset="0"/>
            </a:endParaRPr>
          </a:p>
        </p:txBody>
      </p:sp>
      <p:pic>
        <p:nvPicPr>
          <p:cNvPr id="7" name="Picture 6" descr="shapeD1S">
            <a:extLst>
              <a:ext uri="{FF2B5EF4-FFF2-40B4-BE49-F238E27FC236}">
                <a16:creationId xmlns:a16="http://schemas.microsoft.com/office/drawing/2014/main" id="{EF99222F-E6EB-3A46-A622-A9C1DCBC2B4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7429" y="1207113"/>
            <a:ext cx="3200400"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lternate Process 7">
            <a:extLst>
              <a:ext uri="{FF2B5EF4-FFF2-40B4-BE49-F238E27FC236}">
                <a16:creationId xmlns:a16="http://schemas.microsoft.com/office/drawing/2014/main" id="{9CA14D49-B09C-3F43-88E1-DD2889A86FD0}"/>
              </a:ext>
            </a:extLst>
          </p:cNvPr>
          <p:cNvSpPr/>
          <p:nvPr/>
        </p:nvSpPr>
        <p:spPr>
          <a:xfrm>
            <a:off x="4047068" y="3448842"/>
            <a:ext cx="631617" cy="496144"/>
          </a:xfrm>
          <a:prstGeom prst="flowChartAlternateProcess">
            <a:avLst/>
          </a:prstGeom>
          <a:noFill/>
          <a:ln w="25400" cap="flat">
            <a:solidFill>
              <a:srgbClr val="660066"/>
            </a:solidFill>
            <a:prstDash val="solid"/>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a:lstStyle/>
          <a:p>
            <a:endParaRPr lang="en-GB"/>
          </a:p>
        </p:txBody>
      </p:sp>
      <p:sp>
        <p:nvSpPr>
          <p:cNvPr id="9" name="Text Box 8">
            <a:extLst>
              <a:ext uri="{FF2B5EF4-FFF2-40B4-BE49-F238E27FC236}">
                <a16:creationId xmlns:a16="http://schemas.microsoft.com/office/drawing/2014/main" id="{13AA0909-1E6B-E543-91C4-A54715A42EE1}"/>
              </a:ext>
            </a:extLst>
          </p:cNvPr>
          <p:cNvSpPr txBox="1">
            <a:spLocks noChangeArrowheads="1"/>
          </p:cNvSpPr>
          <p:nvPr/>
        </p:nvSpPr>
        <p:spPr bwMode="auto">
          <a:xfrm>
            <a:off x="3894657" y="900624"/>
            <a:ext cx="49327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400" dirty="0"/>
              <a:t>Michel Girod et al., HFB-GCM(GOA) </a:t>
            </a:r>
            <a:r>
              <a:rPr lang="fr-FR" sz="1400" dirty="0" err="1"/>
              <a:t>Gogny</a:t>
            </a:r>
            <a:r>
              <a:rPr lang="fr-FR" sz="1400" dirty="0"/>
              <a:t> D1S interaction</a:t>
            </a:r>
          </a:p>
        </p:txBody>
      </p:sp>
      <p:sp>
        <p:nvSpPr>
          <p:cNvPr id="10" name="Alternate Process 8">
            <a:extLst>
              <a:ext uri="{FF2B5EF4-FFF2-40B4-BE49-F238E27FC236}">
                <a16:creationId xmlns:a16="http://schemas.microsoft.com/office/drawing/2014/main" id="{21FA1BDB-6F04-8F4F-9A53-0417C1F36D5F}"/>
              </a:ext>
            </a:extLst>
          </p:cNvPr>
          <p:cNvSpPr/>
          <p:nvPr/>
        </p:nvSpPr>
        <p:spPr>
          <a:xfrm>
            <a:off x="5012271" y="3448845"/>
            <a:ext cx="631617" cy="496144"/>
          </a:xfrm>
          <a:prstGeom prst="flowChartAlternateProcess">
            <a:avLst/>
          </a:prstGeom>
          <a:noFill/>
          <a:ln w="25400" cap="flat">
            <a:solidFill>
              <a:srgbClr val="660066"/>
            </a:solidFill>
            <a:prstDash val="solid"/>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a:lstStyle/>
          <a:p>
            <a:endParaRPr lang="en-GB"/>
          </a:p>
        </p:txBody>
      </p:sp>
      <p:sp>
        <p:nvSpPr>
          <p:cNvPr id="11" name="TextBox 10">
            <a:extLst>
              <a:ext uri="{FF2B5EF4-FFF2-40B4-BE49-F238E27FC236}">
                <a16:creationId xmlns:a16="http://schemas.microsoft.com/office/drawing/2014/main" id="{7B6E4365-5249-6C4D-972A-B9E19828409F}"/>
              </a:ext>
            </a:extLst>
          </p:cNvPr>
          <p:cNvSpPr txBox="1"/>
          <p:nvPr/>
        </p:nvSpPr>
        <p:spPr>
          <a:xfrm>
            <a:off x="4182534" y="3008578"/>
            <a:ext cx="53796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N~Z</a:t>
            </a:r>
          </a:p>
        </p:txBody>
      </p:sp>
      <p:sp>
        <p:nvSpPr>
          <p:cNvPr id="12" name="TextBox 11">
            <a:extLst>
              <a:ext uri="{FF2B5EF4-FFF2-40B4-BE49-F238E27FC236}">
                <a16:creationId xmlns:a16="http://schemas.microsoft.com/office/drawing/2014/main" id="{4EA94292-D49F-954C-B6CA-8920597F2AB7}"/>
              </a:ext>
            </a:extLst>
          </p:cNvPr>
          <p:cNvSpPr txBox="1"/>
          <p:nvPr/>
        </p:nvSpPr>
        <p:spPr>
          <a:xfrm>
            <a:off x="5655733" y="3770583"/>
            <a:ext cx="84907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err="1">
                <a:ln>
                  <a:noFill/>
                </a:ln>
                <a:solidFill>
                  <a:srgbClr val="0070C0"/>
                </a:solidFill>
                <a:effectLst/>
                <a:uFill>
                  <a:solidFill>
                    <a:srgbClr val="000000"/>
                  </a:solidFill>
                </a:uFill>
                <a:latin typeface="Cambria Math" charset="0"/>
                <a:ea typeface="Cambria Math" charset="0"/>
                <a:cs typeface="Cambria Math" charset="0"/>
                <a:sym typeface="Calibri"/>
              </a:rPr>
              <a:t>Zr</a:t>
            </a:r>
            <a:r>
              <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 </a:t>
            </a:r>
            <a:r>
              <a:rPr kumimoji="0" lang="en-GB" sz="1800" b="1" i="0" u="none" strike="noStrike" cap="none" spc="0" normalizeH="0" baseline="0" dirty="0" err="1">
                <a:ln>
                  <a:noFill/>
                </a:ln>
                <a:solidFill>
                  <a:srgbClr val="0070C0"/>
                </a:solidFill>
                <a:effectLst/>
                <a:uFill>
                  <a:solidFill>
                    <a:srgbClr val="000000"/>
                  </a:solidFill>
                </a:uFill>
                <a:latin typeface="Cambria Math" charset="0"/>
                <a:ea typeface="Cambria Math" charset="0"/>
                <a:cs typeface="Cambria Math" charset="0"/>
                <a:sym typeface="Calibri"/>
              </a:rPr>
              <a:t>Sr</a:t>
            </a:r>
            <a:r>
              <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 </a:t>
            </a:r>
            <a:r>
              <a:rPr kumimoji="0" lang="mr-IN"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a:t>
            </a:r>
            <a:endPar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endParaRPr>
          </a:p>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A~100</a:t>
            </a:r>
          </a:p>
        </p:txBody>
      </p:sp>
      <p:sp>
        <p:nvSpPr>
          <p:cNvPr id="13" name="Alternate Process 11">
            <a:extLst>
              <a:ext uri="{FF2B5EF4-FFF2-40B4-BE49-F238E27FC236}">
                <a16:creationId xmlns:a16="http://schemas.microsoft.com/office/drawing/2014/main" id="{DE672847-7474-AB48-B705-FAF24277B30C}"/>
              </a:ext>
            </a:extLst>
          </p:cNvPr>
          <p:cNvSpPr/>
          <p:nvPr/>
        </p:nvSpPr>
        <p:spPr>
          <a:xfrm>
            <a:off x="5793090" y="1947887"/>
            <a:ext cx="631617" cy="496144"/>
          </a:xfrm>
          <a:prstGeom prst="flowChartAlternateProcess">
            <a:avLst/>
          </a:prstGeom>
          <a:noFill/>
          <a:ln w="25400" cap="flat">
            <a:solidFill>
              <a:srgbClr val="660066"/>
            </a:solidFill>
            <a:prstDash val="solid"/>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a:lstStyle/>
          <a:p>
            <a:endParaRPr lang="en-GB"/>
          </a:p>
        </p:txBody>
      </p:sp>
      <p:sp>
        <p:nvSpPr>
          <p:cNvPr id="14" name="TextBox 13">
            <a:extLst>
              <a:ext uri="{FF2B5EF4-FFF2-40B4-BE49-F238E27FC236}">
                <a16:creationId xmlns:a16="http://schemas.microsoft.com/office/drawing/2014/main" id="{D2A99D26-C9B8-6543-BBC9-EE47A96219DD}"/>
              </a:ext>
            </a:extLst>
          </p:cNvPr>
          <p:cNvSpPr txBox="1"/>
          <p:nvPr/>
        </p:nvSpPr>
        <p:spPr>
          <a:xfrm>
            <a:off x="5772183" y="1547505"/>
            <a:ext cx="69987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err="1">
                <a:ln>
                  <a:noFill/>
                </a:ln>
                <a:solidFill>
                  <a:srgbClr val="0070C0"/>
                </a:solidFill>
                <a:effectLst/>
                <a:uFill>
                  <a:solidFill>
                    <a:srgbClr val="000000"/>
                  </a:solidFill>
                </a:uFill>
                <a:latin typeface="Cambria Math" charset="0"/>
                <a:ea typeface="Cambria Math" charset="0"/>
                <a:cs typeface="Cambria Math" charset="0"/>
                <a:sym typeface="Calibri"/>
              </a:rPr>
              <a:t>Pb</a:t>
            </a:r>
            <a:r>
              <a:rPr kumimoji="0" lang="en-GB" sz="1800" b="1" i="0" u="none" strike="noStrike" cap="none" spc="0" normalizeH="0" baseline="0" dirty="0">
                <a:ln>
                  <a:noFill/>
                </a:ln>
                <a:solidFill>
                  <a:srgbClr val="0070C0"/>
                </a:solidFill>
                <a:effectLst/>
                <a:uFill>
                  <a:solidFill>
                    <a:srgbClr val="000000"/>
                  </a:solidFill>
                </a:uFill>
                <a:latin typeface="Cambria Math" charset="0"/>
                <a:ea typeface="Cambria Math" charset="0"/>
                <a:cs typeface="Cambria Math" charset="0"/>
                <a:sym typeface="Calibri"/>
              </a:rPr>
              <a:t>-Hg</a:t>
            </a:r>
          </a:p>
        </p:txBody>
      </p:sp>
      <p:sp>
        <p:nvSpPr>
          <p:cNvPr id="3" name="Slide Number Placeholder 2">
            <a:extLst>
              <a:ext uri="{FF2B5EF4-FFF2-40B4-BE49-F238E27FC236}">
                <a16:creationId xmlns:a16="http://schemas.microsoft.com/office/drawing/2014/main" id="{EE87CA3C-FB20-D240-9755-4B5B8756B580}"/>
              </a:ext>
            </a:extLst>
          </p:cNvPr>
          <p:cNvSpPr>
            <a:spLocks noGrp="1"/>
          </p:cNvSpPr>
          <p:nvPr>
            <p:ph type="sldNum" sz="quarter" idx="4"/>
          </p:nvPr>
        </p:nvSpPr>
        <p:spPr/>
        <p:txBody>
          <a:bodyPr/>
          <a:lstStyle/>
          <a:p>
            <a:fld id="{AEFB9B6D-867A-40B8-ACB0-35CC9F272C9C}" type="slidenum">
              <a:rPr lang="fr-FR" sz="1100" smtClean="0"/>
              <a:pPr/>
              <a:t>3</a:t>
            </a:fld>
            <a:endParaRPr lang="fr-FR" sz="1100" dirty="0"/>
          </a:p>
        </p:txBody>
      </p:sp>
    </p:spTree>
    <p:extLst>
      <p:ext uri="{BB962C8B-B14F-4D97-AF65-F5344CB8AC3E}">
        <p14:creationId xmlns:p14="http://schemas.microsoft.com/office/powerpoint/2010/main" val="3960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5E92-EFDA-654F-938D-17F6EFC7529A}"/>
              </a:ext>
            </a:extLst>
          </p:cNvPr>
          <p:cNvSpPr>
            <a:spLocks noGrp="1"/>
          </p:cNvSpPr>
          <p:nvPr>
            <p:ph type="title"/>
          </p:nvPr>
        </p:nvSpPr>
        <p:spPr/>
        <p:txBody>
          <a:bodyPr/>
          <a:lstStyle/>
          <a:p>
            <a:pPr algn="ctr"/>
            <a:r>
              <a:rPr lang="en-GB" sz="2400" dirty="0"/>
              <a:t>Shape coexistence and isomers</a:t>
            </a:r>
          </a:p>
        </p:txBody>
      </p:sp>
      <p:sp>
        <p:nvSpPr>
          <p:cNvPr id="6" name="TextBox 5">
            <a:extLst>
              <a:ext uri="{FF2B5EF4-FFF2-40B4-BE49-F238E27FC236}">
                <a16:creationId xmlns:a16="http://schemas.microsoft.com/office/drawing/2014/main" id="{97C18021-6708-BC4E-B256-FD35D8AA9DCE}"/>
              </a:ext>
            </a:extLst>
          </p:cNvPr>
          <p:cNvSpPr txBox="1"/>
          <p:nvPr/>
        </p:nvSpPr>
        <p:spPr>
          <a:xfrm>
            <a:off x="1" y="6092934"/>
            <a:ext cx="91440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r>
              <a:rPr lang="en-GB" dirty="0">
                <a:solidFill>
                  <a:srgbClr val="000000"/>
                </a:solidFill>
                <a:uFill>
                  <a:solidFill>
                    <a:srgbClr val="000000"/>
                  </a:solidFill>
                </a:uFill>
                <a:latin typeface="Calibri"/>
                <a:ea typeface="Calibri"/>
                <a:cs typeface="Calibri"/>
                <a:sym typeface="Calibri"/>
              </a:rPr>
              <a:t>P. Moeller et al., Phys.Rev.Lett.103, 212501 (2009) </a:t>
            </a:r>
            <a:r>
              <a:rPr kumimoji="0" lang="en-GB" sz="1800" b="0" i="0" u="none" strike="noStrike" cap="none" spc="0" normalizeH="0" baseline="0" dirty="0">
                <a:ln>
                  <a:noFill/>
                </a:ln>
                <a:solidFill>
                  <a:srgbClr val="000000"/>
                </a:solidFill>
                <a:effectLst/>
                <a:uFill>
                  <a:solidFill>
                    <a:srgbClr val="000000"/>
                  </a:solidFill>
                </a:uFill>
                <a:latin typeface="Calibri"/>
                <a:ea typeface="Calibri"/>
                <a:cs typeface="Calibri"/>
                <a:sym typeface="Calibri"/>
              </a:rPr>
              <a:t>&amp; </a:t>
            </a:r>
            <a:r>
              <a:rPr lang="en-GB" dirty="0">
                <a:solidFill>
                  <a:srgbClr val="000000"/>
                </a:solidFill>
                <a:uFill>
                  <a:solidFill>
                    <a:srgbClr val="000000"/>
                  </a:solidFill>
                </a:uFill>
                <a:latin typeface="Calibri"/>
                <a:ea typeface="Calibri"/>
                <a:cs typeface="Calibri"/>
                <a:sym typeface="Calibri"/>
              </a:rPr>
              <a:t>Atom. Data </a:t>
            </a:r>
            <a:r>
              <a:rPr lang="en-GB" dirty="0" err="1">
                <a:solidFill>
                  <a:srgbClr val="000000"/>
                </a:solidFill>
                <a:uFill>
                  <a:solidFill>
                    <a:srgbClr val="000000"/>
                  </a:solidFill>
                </a:uFill>
                <a:latin typeface="Calibri"/>
                <a:ea typeface="Calibri"/>
                <a:cs typeface="Calibri"/>
                <a:sym typeface="Calibri"/>
              </a:rPr>
              <a:t>Nucl</a:t>
            </a:r>
            <a:r>
              <a:rPr lang="en-GB" dirty="0">
                <a:solidFill>
                  <a:srgbClr val="000000"/>
                </a:solidFill>
                <a:uFill>
                  <a:solidFill>
                    <a:srgbClr val="000000"/>
                  </a:solidFill>
                </a:uFill>
                <a:latin typeface="Calibri"/>
                <a:ea typeface="Calibri"/>
                <a:cs typeface="Calibri"/>
                <a:sym typeface="Calibri"/>
              </a:rPr>
              <a:t>. Data Tables 98, 149 (2012)</a:t>
            </a:r>
            <a:endParaRPr kumimoji="0" lang="en-GB" sz="1800" b="0" i="0" u="none" strike="noStrike" cap="none" spc="0" normalizeH="0" baseline="0" dirty="0">
              <a:ln>
                <a:noFill/>
              </a:ln>
              <a:solidFill>
                <a:srgbClr val="000000"/>
              </a:solidFill>
              <a:effectLst/>
              <a:uFill>
                <a:solidFill>
                  <a:srgbClr val="000000"/>
                </a:solidFill>
              </a:uFill>
              <a:latin typeface="Calibri"/>
              <a:ea typeface="Calibri"/>
              <a:cs typeface="Calibri"/>
              <a:sym typeface="Calibri"/>
            </a:endParaRPr>
          </a:p>
        </p:txBody>
      </p:sp>
      <p:pic>
        <p:nvPicPr>
          <p:cNvPr id="7" name="Picture 6">
            <a:extLst>
              <a:ext uri="{FF2B5EF4-FFF2-40B4-BE49-F238E27FC236}">
                <a16:creationId xmlns:a16="http://schemas.microsoft.com/office/drawing/2014/main" id="{CC1BC681-BEEF-324F-A5FF-552FB7C4F4EA}"/>
              </a:ext>
            </a:extLst>
          </p:cNvPr>
          <p:cNvPicPr>
            <a:picLocks noChangeAspect="1"/>
          </p:cNvPicPr>
          <p:nvPr/>
        </p:nvPicPr>
        <p:blipFill>
          <a:blip r:embed="rId2"/>
          <a:stretch>
            <a:fillRect/>
          </a:stretch>
        </p:blipFill>
        <p:spPr>
          <a:xfrm>
            <a:off x="3154948" y="1637592"/>
            <a:ext cx="6101531" cy="4188750"/>
          </a:xfrm>
          <a:prstGeom prst="rect">
            <a:avLst/>
          </a:prstGeom>
        </p:spPr>
      </p:pic>
      <p:pic>
        <p:nvPicPr>
          <p:cNvPr id="10" name="Picture 9">
            <a:extLst>
              <a:ext uri="{FF2B5EF4-FFF2-40B4-BE49-F238E27FC236}">
                <a16:creationId xmlns:a16="http://schemas.microsoft.com/office/drawing/2014/main" id="{16382ED6-F43D-0645-9C20-CE3918E74262}"/>
              </a:ext>
            </a:extLst>
          </p:cNvPr>
          <p:cNvPicPr>
            <a:picLocks noChangeAspect="1"/>
          </p:cNvPicPr>
          <p:nvPr/>
        </p:nvPicPr>
        <p:blipFill>
          <a:blip r:embed="rId3"/>
          <a:stretch>
            <a:fillRect/>
          </a:stretch>
        </p:blipFill>
        <p:spPr>
          <a:xfrm>
            <a:off x="514914" y="1976754"/>
            <a:ext cx="3062339" cy="4005713"/>
          </a:xfrm>
          <a:prstGeom prst="rect">
            <a:avLst/>
          </a:prstGeom>
        </p:spPr>
      </p:pic>
      <p:sp>
        <p:nvSpPr>
          <p:cNvPr id="5" name="TextBox 4">
            <a:extLst>
              <a:ext uri="{FF2B5EF4-FFF2-40B4-BE49-F238E27FC236}">
                <a16:creationId xmlns:a16="http://schemas.microsoft.com/office/drawing/2014/main" id="{A8284C1D-E412-E64C-A2CC-A03F19702B33}"/>
              </a:ext>
            </a:extLst>
          </p:cNvPr>
          <p:cNvSpPr txBox="1"/>
          <p:nvPr/>
        </p:nvSpPr>
        <p:spPr>
          <a:xfrm>
            <a:off x="598919" y="966068"/>
            <a:ext cx="707340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
                  <a:solidFill>
                    <a:srgbClr val="000000"/>
                  </a:solidFill>
                </a:uFill>
                <a:latin typeface="Arial" panose="020B0604020202020204" pitchFamily="34" charset="0"/>
                <a:ea typeface="Calibri"/>
                <a:cs typeface="Arial" panose="020B0604020202020204" pitchFamily="34" charset="0"/>
                <a:sym typeface="Calibri"/>
              </a:rPr>
              <a:t>Potential energy surface from “</a:t>
            </a:r>
            <a:r>
              <a:rPr lang="en-GB" dirty="0">
                <a:latin typeface="Arial" panose="020B0604020202020204" pitchFamily="34" charset="0"/>
                <a:cs typeface="Arial" panose="020B0604020202020204" pitchFamily="34" charset="0"/>
              </a:rPr>
              <a:t>macroscopic-microscopic” approach: </a:t>
            </a:r>
          </a:p>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0000"/>
                </a:solidFill>
                <a:uFill>
                  <a:solidFill>
                    <a:srgbClr val="000000"/>
                  </a:solidFill>
                </a:uFill>
                <a:latin typeface="Arial" panose="020B0604020202020204" pitchFamily="34" charset="0"/>
                <a:ea typeface="Calibri"/>
                <a:cs typeface="Arial" panose="020B0604020202020204" pitchFamily="34" charset="0"/>
                <a:sym typeface="Calibri"/>
              </a:rPr>
              <a:t>Phenomenological nuclear potential </a:t>
            </a:r>
            <a:r>
              <a:rPr kumimoji="0" lang="en-GB" sz="1800" b="0" i="0" u="none" strike="noStrike" cap="none" spc="0" normalizeH="0" baseline="0" dirty="0">
                <a:ln>
                  <a:noFill/>
                </a:ln>
                <a:solidFill>
                  <a:srgbClr val="000000"/>
                </a:solidFill>
                <a:effectLst/>
                <a:uFill>
                  <a:solidFill>
                    <a:srgbClr val="000000"/>
                  </a:solidFill>
                </a:uFill>
                <a:latin typeface="Arial" panose="020B0604020202020204" pitchFamily="34" charset="0"/>
                <a:ea typeface="Calibri"/>
                <a:cs typeface="Arial" panose="020B0604020202020204" pitchFamily="34" charset="0"/>
                <a:sym typeface="Calibri"/>
              </a:rPr>
              <a:t>plus shell-correction energies</a:t>
            </a:r>
          </a:p>
        </p:txBody>
      </p:sp>
      <p:sp>
        <p:nvSpPr>
          <p:cNvPr id="11" name="Footer Placeholder 10">
            <a:extLst>
              <a:ext uri="{FF2B5EF4-FFF2-40B4-BE49-F238E27FC236}">
                <a16:creationId xmlns:a16="http://schemas.microsoft.com/office/drawing/2014/main" id="{11DA26FF-D607-CB4D-B33E-2C412FFF64C5}"/>
              </a:ext>
            </a:extLst>
          </p:cNvPr>
          <p:cNvSpPr>
            <a:spLocks noGrp="1"/>
          </p:cNvSpPr>
          <p:nvPr>
            <p:ph type="ftr" sz="quarter" idx="3"/>
          </p:nvPr>
        </p:nvSpPr>
        <p:spPr/>
        <p:txBody>
          <a:bodyPr/>
          <a:lstStyle/>
          <a:p>
            <a:r>
              <a:rPr lang="fr-FR" sz="1100"/>
              <a:t>W. Korten - NS2022</a:t>
            </a:r>
            <a:endParaRPr lang="fr-FR" sz="1100" dirty="0"/>
          </a:p>
        </p:txBody>
      </p:sp>
      <p:sp>
        <p:nvSpPr>
          <p:cNvPr id="3" name="Slide Number Placeholder 2">
            <a:extLst>
              <a:ext uri="{FF2B5EF4-FFF2-40B4-BE49-F238E27FC236}">
                <a16:creationId xmlns:a16="http://schemas.microsoft.com/office/drawing/2014/main" id="{8D80C51D-D701-3746-BD8B-41D54D9E703F}"/>
              </a:ext>
            </a:extLst>
          </p:cNvPr>
          <p:cNvSpPr>
            <a:spLocks noGrp="1"/>
          </p:cNvSpPr>
          <p:nvPr>
            <p:ph type="sldNum" sz="quarter" idx="4"/>
          </p:nvPr>
        </p:nvSpPr>
        <p:spPr/>
        <p:txBody>
          <a:bodyPr/>
          <a:lstStyle/>
          <a:p>
            <a:fld id="{AEFB9B6D-867A-40B8-ACB0-35CC9F272C9C}" type="slidenum">
              <a:rPr lang="fr-FR" sz="1100" smtClean="0"/>
              <a:pPr/>
              <a:t>4</a:t>
            </a:fld>
            <a:endParaRPr lang="fr-FR" sz="1100" dirty="0"/>
          </a:p>
        </p:txBody>
      </p:sp>
    </p:spTree>
    <p:extLst>
      <p:ext uri="{BB962C8B-B14F-4D97-AF65-F5344CB8AC3E}">
        <p14:creationId xmlns:p14="http://schemas.microsoft.com/office/powerpoint/2010/main" val="36318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Noyau Kr shape">
            <a:extLst>
              <a:ext uri="{FF2B5EF4-FFF2-40B4-BE49-F238E27FC236}">
                <a16:creationId xmlns:a16="http://schemas.microsoft.com/office/drawing/2014/main" id="{4FDD1E4D-A5D6-4742-BF43-F5D26E767B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00700" y="965403"/>
            <a:ext cx="3322973" cy="2946195"/>
          </a:xfrm>
          <a:prstGeom prst="rect">
            <a:avLst/>
          </a:prstGeom>
          <a:noFill/>
          <a:extLst>
            <a:ext uri="{909E8E84-426E-40dd-AFC4-6F175D3DCCD1}">
              <a14:hiddenFill xmlns:a14="http://schemas.microsoft.com/office/drawing/2010/main" xmlns="">
                <a:solidFill>
                  <a:srgbClr val="FFFFFF"/>
                </a:solidFill>
              </a14:hiddenFill>
            </a:ext>
          </a:extLst>
        </p:spPr>
      </p:pic>
      <p:pic>
        <p:nvPicPr>
          <p:cNvPr id="570413" name="Picture 45" descr="beta-0">
            <a:extLst>
              <a:ext uri="{FF2B5EF4-FFF2-40B4-BE49-F238E27FC236}">
                <a16:creationId xmlns:a16="http://schemas.microsoft.com/office/drawing/2014/main" id="{7C6824F5-3D4E-224D-BF40-413D3D808235}"/>
              </a:ext>
            </a:extLst>
          </p:cNvPr>
          <p:cNvPicPr>
            <a:picLocks noGrp="1" noChangeAspect="1" noChangeArrowheads="1"/>
          </p:cNvPicPr>
          <p:nvPr>
            <p:ph sz="half" idx="2"/>
          </p:nvPr>
        </p:nvPicPr>
        <p:blipFill>
          <a:blip r:embed="rId6" cstate="print">
            <a:extLst>
              <a:ext uri="{28A0092B-C50C-407E-A947-70E740481C1C}">
                <a14:useLocalDpi xmlns:a14="http://schemas.microsoft.com/office/drawing/2010/main"/>
              </a:ext>
            </a:extLst>
          </a:blip>
          <a:srcRect/>
          <a:stretch>
            <a:fillRect/>
          </a:stretch>
        </p:blipFill>
        <p:spPr bwMode="auto">
          <a:xfrm>
            <a:off x="6244881" y="3495111"/>
            <a:ext cx="479425" cy="5207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70414" name="Picture 46" descr="beta0">
            <a:extLst>
              <a:ext uri="{FF2B5EF4-FFF2-40B4-BE49-F238E27FC236}">
                <a16:creationId xmlns:a16="http://schemas.microsoft.com/office/drawing/2014/main" id="{4F5542E4-D1AD-2E47-A214-CA74B60AC5A9}"/>
              </a:ext>
            </a:extLst>
          </p:cNvPr>
          <p:cNvPicPr>
            <a:picLocks noGrp="1" noChangeAspect="1" noChangeArrowheads="1"/>
          </p:cNvPicPr>
          <p:nvPr>
            <p:ph sz="quarter" idx="3"/>
          </p:nvPr>
        </p:nvPicPr>
        <p:blipFill>
          <a:blip r:embed="rId7" cstate="print">
            <a:extLst>
              <a:ext uri="{28A0092B-C50C-407E-A947-70E740481C1C}">
                <a14:useLocalDpi xmlns:a14="http://schemas.microsoft.com/office/drawing/2010/main"/>
              </a:ext>
            </a:extLst>
          </a:blip>
          <a:srcRect/>
          <a:stretch>
            <a:fillRect/>
          </a:stretch>
        </p:blipFill>
        <p:spPr bwMode="auto">
          <a:xfrm>
            <a:off x="7442092" y="3243892"/>
            <a:ext cx="547688" cy="44767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0419" name="Text Box 51">
            <a:extLst>
              <a:ext uri="{FF2B5EF4-FFF2-40B4-BE49-F238E27FC236}">
                <a16:creationId xmlns:a16="http://schemas.microsoft.com/office/drawing/2014/main" id="{3C82CCCF-57CE-4C44-B357-3E1AD788A187}"/>
              </a:ext>
            </a:extLst>
          </p:cNvPr>
          <p:cNvSpPr txBox="1">
            <a:spLocks noChangeArrowheads="1"/>
          </p:cNvSpPr>
          <p:nvPr/>
        </p:nvSpPr>
        <p:spPr bwMode="auto">
          <a:xfrm>
            <a:off x="5599871" y="1057795"/>
            <a:ext cx="211468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GB" sz="1400" dirty="0">
                <a:solidFill>
                  <a:srgbClr val="000000"/>
                </a:solidFill>
                <a:latin typeface="Arial" charset="0"/>
                <a:ea typeface="ＭＳ Ｐゴシック" charset="0"/>
              </a:rPr>
              <a:t>Potential energy surface</a:t>
            </a:r>
          </a:p>
        </p:txBody>
      </p:sp>
      <p:sp>
        <p:nvSpPr>
          <p:cNvPr id="570370" name="Rectangle 2">
            <a:extLst>
              <a:ext uri="{FF2B5EF4-FFF2-40B4-BE49-F238E27FC236}">
                <a16:creationId xmlns:a16="http://schemas.microsoft.com/office/drawing/2014/main" id="{9BA06F64-40FD-6B49-89F5-03A205B54873}"/>
              </a:ext>
            </a:extLst>
          </p:cNvPr>
          <p:cNvSpPr>
            <a:spLocks noGrp="1" noChangeArrowheads="1"/>
          </p:cNvSpPr>
          <p:nvPr>
            <p:ph type="title"/>
          </p:nvPr>
        </p:nvSpPr>
        <p:spPr>
          <a:xfrm>
            <a:off x="0" y="7489"/>
            <a:ext cx="9144000" cy="936050"/>
          </a:xfrm>
        </p:spPr>
        <p:txBody>
          <a:bodyPr/>
          <a:lstStyle/>
          <a:p>
            <a:pPr algn="ctr" eaLnBrk="1" hangingPunct="1">
              <a:defRPr/>
            </a:pPr>
            <a:r>
              <a:rPr lang="en-US" sz="2400" dirty="0">
                <a:cs typeface="+mj-cs"/>
              </a:rPr>
              <a:t>Shape coexistence in N~Z nuclei around A~70</a:t>
            </a:r>
            <a:endParaRPr lang="fr-FR" sz="2400" dirty="0">
              <a:cs typeface="+mj-cs"/>
            </a:endParaRPr>
          </a:p>
        </p:txBody>
      </p:sp>
      <p:sp>
        <p:nvSpPr>
          <p:cNvPr id="570371" name="Text Box 3">
            <a:extLst>
              <a:ext uri="{FF2B5EF4-FFF2-40B4-BE49-F238E27FC236}">
                <a16:creationId xmlns:a16="http://schemas.microsoft.com/office/drawing/2014/main" id="{04C7DC67-DC10-AC44-B5FC-E66F1A2DE62B}"/>
              </a:ext>
            </a:extLst>
          </p:cNvPr>
          <p:cNvSpPr txBox="1">
            <a:spLocks noChangeArrowheads="1"/>
          </p:cNvSpPr>
          <p:nvPr/>
        </p:nvSpPr>
        <p:spPr bwMode="auto">
          <a:xfrm>
            <a:off x="1604963" y="3868173"/>
            <a:ext cx="8064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a:solidFill>
                  <a:srgbClr val="00CC00"/>
                </a:solidFill>
                <a:latin typeface="Arial" charset="0"/>
                <a:ea typeface="ＭＳ Ｐゴシック" charset="0"/>
              </a:rPr>
              <a:t>oblate</a:t>
            </a:r>
            <a:endParaRPr lang="fr-FR">
              <a:solidFill>
                <a:srgbClr val="00CC00"/>
              </a:solidFill>
              <a:latin typeface="Arial" charset="0"/>
              <a:ea typeface="ＭＳ Ｐゴシック" charset="0"/>
            </a:endParaRPr>
          </a:p>
        </p:txBody>
      </p:sp>
      <p:sp>
        <p:nvSpPr>
          <p:cNvPr id="570372" name="Text Box 4">
            <a:extLst>
              <a:ext uri="{FF2B5EF4-FFF2-40B4-BE49-F238E27FC236}">
                <a16:creationId xmlns:a16="http://schemas.microsoft.com/office/drawing/2014/main" id="{F36D4D9C-E4FF-7840-B881-39ADE7DBAA6C}"/>
              </a:ext>
            </a:extLst>
          </p:cNvPr>
          <p:cNvSpPr txBox="1">
            <a:spLocks noChangeArrowheads="1"/>
          </p:cNvSpPr>
          <p:nvPr/>
        </p:nvSpPr>
        <p:spPr bwMode="auto">
          <a:xfrm>
            <a:off x="3113088" y="3868173"/>
            <a:ext cx="882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a:solidFill>
                  <a:srgbClr val="0000FF"/>
                </a:solidFill>
                <a:latin typeface="Arial" charset="0"/>
                <a:ea typeface="ＭＳ Ｐゴシック" charset="0"/>
              </a:rPr>
              <a:t>prolate</a:t>
            </a:r>
            <a:endParaRPr lang="fr-FR">
              <a:solidFill>
                <a:srgbClr val="0000FF"/>
              </a:solidFill>
              <a:latin typeface="Arial" charset="0"/>
              <a:ea typeface="ＭＳ Ｐゴシック" charset="0"/>
            </a:endParaRPr>
          </a:p>
        </p:txBody>
      </p:sp>
      <p:sp>
        <p:nvSpPr>
          <p:cNvPr id="570381" name="Line 13">
            <a:extLst>
              <a:ext uri="{FF2B5EF4-FFF2-40B4-BE49-F238E27FC236}">
                <a16:creationId xmlns:a16="http://schemas.microsoft.com/office/drawing/2014/main" id="{34C6D6BA-291A-B447-92C7-F4A655870C84}"/>
              </a:ext>
            </a:extLst>
          </p:cNvPr>
          <p:cNvSpPr>
            <a:spLocks noChangeShapeType="1"/>
          </p:cNvSpPr>
          <p:nvPr/>
        </p:nvSpPr>
        <p:spPr bwMode="auto">
          <a:xfrm>
            <a:off x="1979613" y="5963673"/>
            <a:ext cx="288925"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382" name="Line 14">
            <a:extLst>
              <a:ext uri="{FF2B5EF4-FFF2-40B4-BE49-F238E27FC236}">
                <a16:creationId xmlns:a16="http://schemas.microsoft.com/office/drawing/2014/main" id="{975ACD34-B1E9-CD4E-B245-B5E266F90D1A}"/>
              </a:ext>
            </a:extLst>
          </p:cNvPr>
          <p:cNvSpPr>
            <a:spLocks noChangeShapeType="1"/>
          </p:cNvSpPr>
          <p:nvPr/>
        </p:nvSpPr>
        <p:spPr bwMode="auto">
          <a:xfrm flipV="1">
            <a:off x="1692275" y="5603310"/>
            <a:ext cx="433388"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385" name="Line 17">
            <a:extLst>
              <a:ext uri="{FF2B5EF4-FFF2-40B4-BE49-F238E27FC236}">
                <a16:creationId xmlns:a16="http://schemas.microsoft.com/office/drawing/2014/main" id="{BF827401-8CEE-3B44-A344-D04EFA0A54B7}"/>
              </a:ext>
            </a:extLst>
          </p:cNvPr>
          <p:cNvSpPr>
            <a:spLocks noChangeShapeType="1"/>
          </p:cNvSpPr>
          <p:nvPr/>
        </p:nvSpPr>
        <p:spPr bwMode="auto">
          <a:xfrm>
            <a:off x="1692275" y="5098485"/>
            <a:ext cx="504825"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386" name="Line 18">
            <a:extLst>
              <a:ext uri="{FF2B5EF4-FFF2-40B4-BE49-F238E27FC236}">
                <a16:creationId xmlns:a16="http://schemas.microsoft.com/office/drawing/2014/main" id="{61EA6B84-C45C-4246-A1CC-DA45D899F7CF}"/>
              </a:ext>
            </a:extLst>
          </p:cNvPr>
          <p:cNvSpPr>
            <a:spLocks noChangeShapeType="1"/>
          </p:cNvSpPr>
          <p:nvPr/>
        </p:nvSpPr>
        <p:spPr bwMode="auto">
          <a:xfrm flipV="1">
            <a:off x="1692275" y="4522223"/>
            <a:ext cx="576263"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388" name="Line 20">
            <a:extLst>
              <a:ext uri="{FF2B5EF4-FFF2-40B4-BE49-F238E27FC236}">
                <a16:creationId xmlns:a16="http://schemas.microsoft.com/office/drawing/2014/main" id="{1881BF02-F8E2-764C-A058-6B2FE1286699}"/>
              </a:ext>
            </a:extLst>
          </p:cNvPr>
          <p:cNvSpPr>
            <a:spLocks noChangeShapeType="1"/>
          </p:cNvSpPr>
          <p:nvPr/>
        </p:nvSpPr>
        <p:spPr bwMode="auto">
          <a:xfrm>
            <a:off x="3276600" y="5027048"/>
            <a:ext cx="57467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389" name="Line 21">
            <a:extLst>
              <a:ext uri="{FF2B5EF4-FFF2-40B4-BE49-F238E27FC236}">
                <a16:creationId xmlns:a16="http://schemas.microsoft.com/office/drawing/2014/main" id="{D83D4439-BBB7-6E4F-91A8-B42D2F55E344}"/>
              </a:ext>
            </a:extLst>
          </p:cNvPr>
          <p:cNvSpPr>
            <a:spLocks noChangeShapeType="1"/>
          </p:cNvSpPr>
          <p:nvPr/>
        </p:nvSpPr>
        <p:spPr bwMode="auto">
          <a:xfrm>
            <a:off x="3276600" y="4450785"/>
            <a:ext cx="57467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grpSp>
        <p:nvGrpSpPr>
          <p:cNvPr id="570436" name="Group 68">
            <a:extLst>
              <a:ext uri="{FF2B5EF4-FFF2-40B4-BE49-F238E27FC236}">
                <a16:creationId xmlns:a16="http://schemas.microsoft.com/office/drawing/2014/main" id="{43380FCB-3727-884B-A2D3-E7D1C1063E08}"/>
              </a:ext>
            </a:extLst>
          </p:cNvPr>
          <p:cNvGrpSpPr>
            <a:grpSpLocks/>
          </p:cNvGrpSpPr>
          <p:nvPr/>
        </p:nvGrpSpPr>
        <p:grpSpPr bwMode="auto">
          <a:xfrm>
            <a:off x="1116013" y="3587185"/>
            <a:ext cx="3240087" cy="2879725"/>
            <a:chOff x="703" y="2024"/>
            <a:chExt cx="2041" cy="1814"/>
          </a:xfrm>
        </p:grpSpPr>
        <p:grpSp>
          <p:nvGrpSpPr>
            <p:cNvPr id="5154" name="Group 6">
              <a:extLst>
                <a:ext uri="{FF2B5EF4-FFF2-40B4-BE49-F238E27FC236}">
                  <a16:creationId xmlns:a16="http://schemas.microsoft.com/office/drawing/2014/main" id="{EFA6A755-FB29-1949-8379-574D352FDA31}"/>
                </a:ext>
              </a:extLst>
            </p:cNvPr>
            <p:cNvGrpSpPr>
              <a:grpSpLocks/>
            </p:cNvGrpSpPr>
            <p:nvPr/>
          </p:nvGrpSpPr>
          <p:grpSpPr bwMode="auto">
            <a:xfrm>
              <a:off x="703" y="2024"/>
              <a:ext cx="2041" cy="1814"/>
              <a:chOff x="1519" y="754"/>
              <a:chExt cx="2179" cy="1678"/>
            </a:xfrm>
          </p:grpSpPr>
          <p:sp>
            <p:nvSpPr>
              <p:cNvPr id="570375" name="Arc 7">
                <a:extLst>
                  <a:ext uri="{FF2B5EF4-FFF2-40B4-BE49-F238E27FC236}">
                    <a16:creationId xmlns:a16="http://schemas.microsoft.com/office/drawing/2014/main" id="{B7CCB6AD-AD02-C541-AFC7-EDEA0ABA3746}"/>
                  </a:ext>
                </a:extLst>
              </p:cNvPr>
              <p:cNvSpPr>
                <a:spLocks/>
              </p:cNvSpPr>
              <p:nvPr/>
            </p:nvSpPr>
            <p:spPr bwMode="auto">
              <a:xfrm rot="5621296">
                <a:off x="2630" y="1332"/>
                <a:ext cx="1593" cy="550"/>
              </a:xfrm>
              <a:custGeom>
                <a:avLst/>
                <a:gdLst>
                  <a:gd name="T0" fmla="*/ 165 w 21600"/>
                  <a:gd name="T1" fmla="*/ 0 h 21846"/>
                  <a:gd name="T2" fmla="*/ 1593 w 21600"/>
                  <a:gd name="T3" fmla="*/ 550 h 21846"/>
                  <a:gd name="T4" fmla="*/ 0 w 21600"/>
                  <a:gd name="T5" fmla="*/ 541 h 21846"/>
                  <a:gd name="T6" fmla="*/ 0 60000 65536"/>
                  <a:gd name="T7" fmla="*/ 0 60000 65536"/>
                  <a:gd name="T8" fmla="*/ 0 60000 65536"/>
                </a:gdLst>
                <a:ahLst/>
                <a:cxnLst>
                  <a:cxn ang="T6">
                    <a:pos x="T0" y="T1"/>
                  </a:cxn>
                  <a:cxn ang="T7">
                    <a:pos x="T2" y="T3"/>
                  </a:cxn>
                  <a:cxn ang="T8">
                    <a:pos x="T4" y="T5"/>
                  </a:cxn>
                </a:cxnLst>
                <a:rect l="0" t="0" r="r" b="b"/>
                <a:pathLst>
                  <a:path w="21600" h="21846" fill="none" extrusionOk="0">
                    <a:moveTo>
                      <a:pt x="2238" y="0"/>
                    </a:moveTo>
                    <a:cubicBezTo>
                      <a:pt x="13241" y="1147"/>
                      <a:pt x="21600" y="10421"/>
                      <a:pt x="21600" y="21484"/>
                    </a:cubicBezTo>
                    <a:cubicBezTo>
                      <a:pt x="21600" y="21604"/>
                      <a:pt x="21598" y="21725"/>
                      <a:pt x="21596" y="21845"/>
                    </a:cubicBezTo>
                  </a:path>
                  <a:path w="21600" h="21846" stroke="0" extrusionOk="0">
                    <a:moveTo>
                      <a:pt x="2238" y="0"/>
                    </a:moveTo>
                    <a:cubicBezTo>
                      <a:pt x="13241" y="1147"/>
                      <a:pt x="21600" y="10421"/>
                      <a:pt x="21600" y="21484"/>
                    </a:cubicBezTo>
                    <a:cubicBezTo>
                      <a:pt x="21600" y="21604"/>
                      <a:pt x="21598" y="21725"/>
                      <a:pt x="21596" y="21845"/>
                    </a:cubicBezTo>
                    <a:lnTo>
                      <a:pt x="0" y="21484"/>
                    </a:lnTo>
                    <a:lnTo>
                      <a:pt x="223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70376" name="Arc 8">
                <a:extLst>
                  <a:ext uri="{FF2B5EF4-FFF2-40B4-BE49-F238E27FC236}">
                    <a16:creationId xmlns:a16="http://schemas.microsoft.com/office/drawing/2014/main" id="{9802ED7A-B207-D24B-90F2-3F127569D9C1}"/>
                  </a:ext>
                </a:extLst>
              </p:cNvPr>
              <p:cNvSpPr>
                <a:spLocks/>
              </p:cNvSpPr>
              <p:nvPr/>
            </p:nvSpPr>
            <p:spPr bwMode="auto">
              <a:xfrm flipH="1" flipV="1">
                <a:off x="2795" y="1838"/>
                <a:ext cx="319" cy="545"/>
              </a:xfrm>
              <a:custGeom>
                <a:avLst/>
                <a:gdLst>
                  <a:gd name="T0" fmla="*/ 0 w 21888"/>
                  <a:gd name="T1" fmla="*/ 0 h 21600"/>
                  <a:gd name="T2" fmla="*/ 319 w 21888"/>
                  <a:gd name="T3" fmla="*/ 429 h 21600"/>
                  <a:gd name="T4" fmla="*/ 11 w 21888"/>
                  <a:gd name="T5" fmla="*/ 545 h 21600"/>
                  <a:gd name="T6" fmla="*/ 0 60000 65536"/>
                  <a:gd name="T7" fmla="*/ 0 60000 65536"/>
                  <a:gd name="T8" fmla="*/ 0 60000 65536"/>
                </a:gdLst>
                <a:ahLst/>
                <a:cxnLst>
                  <a:cxn ang="T6">
                    <a:pos x="T0" y="T1"/>
                  </a:cxn>
                  <a:cxn ang="T7">
                    <a:pos x="T2" y="T3"/>
                  </a:cxn>
                  <a:cxn ang="T8">
                    <a:pos x="T4" y="T5"/>
                  </a:cxn>
                </a:cxnLst>
                <a:rect l="0" t="0" r="r" b="b"/>
                <a:pathLst>
                  <a:path w="21888" h="21600" fill="none" extrusionOk="0">
                    <a:moveTo>
                      <a:pt x="0" y="14"/>
                    </a:moveTo>
                    <a:cubicBezTo>
                      <a:pt x="261" y="4"/>
                      <a:pt x="523" y="-1"/>
                      <a:pt x="786" y="-1"/>
                    </a:cubicBezTo>
                    <a:cubicBezTo>
                      <a:pt x="10937" y="-1"/>
                      <a:pt x="19719" y="7069"/>
                      <a:pt x="21887" y="16987"/>
                    </a:cubicBezTo>
                  </a:path>
                  <a:path w="21888" h="21600" stroke="0" extrusionOk="0">
                    <a:moveTo>
                      <a:pt x="0" y="14"/>
                    </a:moveTo>
                    <a:cubicBezTo>
                      <a:pt x="261" y="4"/>
                      <a:pt x="523" y="-1"/>
                      <a:pt x="786" y="-1"/>
                    </a:cubicBezTo>
                    <a:cubicBezTo>
                      <a:pt x="10937" y="-1"/>
                      <a:pt x="19719" y="7069"/>
                      <a:pt x="21887" y="16987"/>
                    </a:cubicBezTo>
                    <a:lnTo>
                      <a:pt x="786" y="21600"/>
                    </a:lnTo>
                    <a:lnTo>
                      <a:pt x="0" y="14"/>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nvGrpSpPr>
              <p:cNvPr id="5166" name="Group 9">
                <a:extLst>
                  <a:ext uri="{FF2B5EF4-FFF2-40B4-BE49-F238E27FC236}">
                    <a16:creationId xmlns:a16="http://schemas.microsoft.com/office/drawing/2014/main" id="{E022D2D4-1E16-CB40-A573-8DE4970A7355}"/>
                  </a:ext>
                </a:extLst>
              </p:cNvPr>
              <p:cNvGrpSpPr>
                <a:grpSpLocks/>
              </p:cNvGrpSpPr>
              <p:nvPr/>
            </p:nvGrpSpPr>
            <p:grpSpPr bwMode="auto">
              <a:xfrm>
                <a:off x="1519" y="754"/>
                <a:ext cx="1275" cy="1678"/>
                <a:chOff x="1519" y="754"/>
                <a:chExt cx="1275" cy="1678"/>
              </a:xfrm>
            </p:grpSpPr>
            <p:sp>
              <p:nvSpPr>
                <p:cNvPr id="570378" name="Arc 10">
                  <a:extLst>
                    <a:ext uri="{FF2B5EF4-FFF2-40B4-BE49-F238E27FC236}">
                      <a16:creationId xmlns:a16="http://schemas.microsoft.com/office/drawing/2014/main" id="{EAB6CA96-15AE-ED42-81A2-21AF8FA783F4}"/>
                    </a:ext>
                  </a:extLst>
                </p:cNvPr>
                <p:cNvSpPr>
                  <a:spLocks/>
                </p:cNvSpPr>
                <p:nvPr/>
              </p:nvSpPr>
              <p:spPr bwMode="auto">
                <a:xfrm rot="15978704" flipH="1">
                  <a:off x="944" y="1326"/>
                  <a:ext cx="1678" cy="535"/>
                </a:xfrm>
                <a:custGeom>
                  <a:avLst/>
                  <a:gdLst>
                    <a:gd name="T0" fmla="*/ 311 w 21597"/>
                    <a:gd name="T1" fmla="*/ 0 h 21226"/>
                    <a:gd name="T2" fmla="*/ 1678 w 21597"/>
                    <a:gd name="T3" fmla="*/ 525 h 21226"/>
                    <a:gd name="T4" fmla="*/ 0 w 21597"/>
                    <a:gd name="T5" fmla="*/ 535 h 21226"/>
                    <a:gd name="T6" fmla="*/ 0 60000 65536"/>
                    <a:gd name="T7" fmla="*/ 0 60000 65536"/>
                    <a:gd name="T8" fmla="*/ 0 60000 65536"/>
                  </a:gdLst>
                  <a:ahLst/>
                  <a:cxnLst>
                    <a:cxn ang="T6">
                      <a:pos x="T0" y="T1"/>
                    </a:cxn>
                    <a:cxn ang="T7">
                      <a:pos x="T2" y="T3"/>
                    </a:cxn>
                    <a:cxn ang="T8">
                      <a:pos x="T4" y="T5"/>
                    </a:cxn>
                  </a:cxnLst>
                  <a:rect l="0" t="0" r="r" b="b"/>
                  <a:pathLst>
                    <a:path w="21597" h="21226" fill="none" extrusionOk="0">
                      <a:moveTo>
                        <a:pt x="4004" y="0"/>
                      </a:moveTo>
                      <a:cubicBezTo>
                        <a:pt x="14069" y="1899"/>
                        <a:pt x="21416" y="10606"/>
                        <a:pt x="21596" y="20847"/>
                      </a:cubicBezTo>
                    </a:path>
                    <a:path w="21597" h="21226" stroke="0" extrusionOk="0">
                      <a:moveTo>
                        <a:pt x="4004" y="0"/>
                      </a:moveTo>
                      <a:cubicBezTo>
                        <a:pt x="14069" y="1899"/>
                        <a:pt x="21416" y="10606"/>
                        <a:pt x="21596" y="20847"/>
                      </a:cubicBezTo>
                      <a:lnTo>
                        <a:pt x="0" y="21226"/>
                      </a:lnTo>
                      <a:lnTo>
                        <a:pt x="4004"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70379" name="Arc 11">
                  <a:extLst>
                    <a:ext uri="{FF2B5EF4-FFF2-40B4-BE49-F238E27FC236}">
                      <a16:creationId xmlns:a16="http://schemas.microsoft.com/office/drawing/2014/main" id="{A63FFB36-A21A-9F45-9756-DFC8E67E4DB4}"/>
                    </a:ext>
                  </a:extLst>
                </p:cNvPr>
                <p:cNvSpPr>
                  <a:spLocks/>
                </p:cNvSpPr>
                <p:nvPr/>
              </p:nvSpPr>
              <p:spPr bwMode="auto">
                <a:xfrm>
                  <a:off x="2359" y="1629"/>
                  <a:ext cx="435" cy="576"/>
                </a:xfrm>
                <a:custGeom>
                  <a:avLst/>
                  <a:gdLst>
                    <a:gd name="T0" fmla="*/ 0 w 40576"/>
                    <a:gd name="T1" fmla="*/ 452 h 21600"/>
                    <a:gd name="T2" fmla="*/ 435 w 40576"/>
                    <a:gd name="T3" fmla="*/ 327 h 21600"/>
                    <a:gd name="T4" fmla="*/ 226 w 40576"/>
                    <a:gd name="T5" fmla="*/ 576 h 21600"/>
                    <a:gd name="T6" fmla="*/ 0 60000 65536"/>
                    <a:gd name="T7" fmla="*/ 0 60000 65536"/>
                    <a:gd name="T8" fmla="*/ 0 60000 65536"/>
                  </a:gdLst>
                  <a:ahLst/>
                  <a:cxnLst>
                    <a:cxn ang="T6">
                      <a:pos x="T0" y="T1"/>
                    </a:cxn>
                    <a:cxn ang="T7">
                      <a:pos x="T2" y="T3"/>
                    </a:cxn>
                    <a:cxn ang="T8">
                      <a:pos x="T4" y="T5"/>
                    </a:cxn>
                  </a:cxnLst>
                  <a:rect l="0" t="0" r="r" b="b"/>
                  <a:pathLst>
                    <a:path w="40576" h="21600" fill="none" extrusionOk="0">
                      <a:moveTo>
                        <a:pt x="0" y="16932"/>
                      </a:moveTo>
                      <a:cubicBezTo>
                        <a:pt x="2189" y="7040"/>
                        <a:pt x="10959" y="-1"/>
                        <a:pt x="21090" y="-1"/>
                      </a:cubicBezTo>
                      <a:cubicBezTo>
                        <a:pt x="29408" y="-1"/>
                        <a:pt x="36987" y="4776"/>
                        <a:pt x="40576" y="12280"/>
                      </a:cubicBezTo>
                    </a:path>
                    <a:path w="40576" h="21600" stroke="0" extrusionOk="0">
                      <a:moveTo>
                        <a:pt x="0" y="16932"/>
                      </a:moveTo>
                      <a:cubicBezTo>
                        <a:pt x="2189" y="7040"/>
                        <a:pt x="10959" y="-1"/>
                        <a:pt x="21090" y="-1"/>
                      </a:cubicBezTo>
                      <a:cubicBezTo>
                        <a:pt x="29408" y="-1"/>
                        <a:pt x="36987" y="4776"/>
                        <a:pt x="40576" y="12280"/>
                      </a:cubicBezTo>
                      <a:lnTo>
                        <a:pt x="21090" y="21600"/>
                      </a:lnTo>
                      <a:lnTo>
                        <a:pt x="0" y="16932"/>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70380" name="Arc 12">
                  <a:extLst>
                    <a:ext uri="{FF2B5EF4-FFF2-40B4-BE49-F238E27FC236}">
                      <a16:creationId xmlns:a16="http://schemas.microsoft.com/office/drawing/2014/main" id="{72EB3860-C4BE-3342-9EB5-7A83BF285A59}"/>
                    </a:ext>
                  </a:extLst>
                </p:cNvPr>
                <p:cNvSpPr>
                  <a:spLocks/>
                </p:cNvSpPr>
                <p:nvPr/>
              </p:nvSpPr>
              <p:spPr bwMode="auto">
                <a:xfrm flipV="1">
                  <a:off x="2096" y="2006"/>
                  <a:ext cx="266" cy="412"/>
                </a:xfrm>
                <a:custGeom>
                  <a:avLst/>
                  <a:gdLst>
                    <a:gd name="T0" fmla="*/ 0 w 21500"/>
                    <a:gd name="T1" fmla="*/ 0 h 21600"/>
                    <a:gd name="T2" fmla="*/ 266 w 21500"/>
                    <a:gd name="T3" fmla="*/ 342 h 21600"/>
                    <a:gd name="T4" fmla="*/ 3 w 21500"/>
                    <a:gd name="T5" fmla="*/ 412 h 21600"/>
                    <a:gd name="T6" fmla="*/ 0 60000 65536"/>
                    <a:gd name="T7" fmla="*/ 0 60000 65536"/>
                    <a:gd name="T8" fmla="*/ 0 60000 65536"/>
                  </a:gdLst>
                  <a:ahLst/>
                  <a:cxnLst>
                    <a:cxn ang="T6">
                      <a:pos x="T0" y="T1"/>
                    </a:cxn>
                    <a:cxn ang="T7">
                      <a:pos x="T2" y="T3"/>
                    </a:cxn>
                    <a:cxn ang="T8">
                      <a:pos x="T4" y="T5"/>
                    </a:cxn>
                  </a:cxnLst>
                  <a:rect l="0" t="0" r="r" b="b"/>
                  <a:pathLst>
                    <a:path w="21500" h="21600" fill="none" extrusionOk="0">
                      <a:moveTo>
                        <a:pt x="0" y="1"/>
                      </a:moveTo>
                      <a:cubicBezTo>
                        <a:pt x="71" y="0"/>
                        <a:pt x="143" y="-1"/>
                        <a:pt x="215" y="-1"/>
                      </a:cubicBezTo>
                      <a:cubicBezTo>
                        <a:pt x="10726" y="-1"/>
                        <a:pt x="19711" y="7566"/>
                        <a:pt x="21500" y="17924"/>
                      </a:cubicBezTo>
                    </a:path>
                    <a:path w="21500" h="21600" stroke="0" extrusionOk="0">
                      <a:moveTo>
                        <a:pt x="0" y="1"/>
                      </a:moveTo>
                      <a:cubicBezTo>
                        <a:pt x="71" y="0"/>
                        <a:pt x="143" y="-1"/>
                        <a:pt x="215" y="-1"/>
                      </a:cubicBezTo>
                      <a:cubicBezTo>
                        <a:pt x="10726" y="-1"/>
                        <a:pt x="19711" y="7566"/>
                        <a:pt x="21500" y="17924"/>
                      </a:cubicBezTo>
                      <a:lnTo>
                        <a:pt x="215" y="21600"/>
                      </a:lnTo>
                      <a:lnTo>
                        <a:pt x="0" y="1"/>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grpSp>
        <p:sp>
          <p:nvSpPr>
            <p:cNvPr id="570390" name="Text Box 22">
              <a:extLst>
                <a:ext uri="{FF2B5EF4-FFF2-40B4-BE49-F238E27FC236}">
                  <a16:creationId xmlns:a16="http://schemas.microsoft.com/office/drawing/2014/main" id="{D29D2A28-C841-DA4B-A12F-73B3BE870B49}"/>
                </a:ext>
              </a:extLst>
            </p:cNvPr>
            <p:cNvSpPr txBox="1">
              <a:spLocks noChangeArrowheads="1"/>
            </p:cNvSpPr>
            <p:nvPr/>
          </p:nvSpPr>
          <p:spPr bwMode="auto">
            <a:xfrm>
              <a:off x="944" y="3382"/>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0</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1" name="Text Box 23">
              <a:extLst>
                <a:ext uri="{FF2B5EF4-FFF2-40B4-BE49-F238E27FC236}">
                  <a16:creationId xmlns:a16="http://schemas.microsoft.com/office/drawing/2014/main" id="{008F6AE2-2616-D647-B9E0-5BEB6FB387B2}"/>
                </a:ext>
              </a:extLst>
            </p:cNvPr>
            <p:cNvSpPr txBox="1">
              <a:spLocks noChangeArrowheads="1"/>
            </p:cNvSpPr>
            <p:nvPr/>
          </p:nvSpPr>
          <p:spPr bwMode="auto">
            <a:xfrm>
              <a:off x="1924" y="3430"/>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0</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2" name="Text Box 24">
              <a:extLst>
                <a:ext uri="{FF2B5EF4-FFF2-40B4-BE49-F238E27FC236}">
                  <a16:creationId xmlns:a16="http://schemas.microsoft.com/office/drawing/2014/main" id="{81DE2FDB-DF37-1340-ACD4-DD9F64650E5E}"/>
                </a:ext>
              </a:extLst>
            </p:cNvPr>
            <p:cNvSpPr txBox="1">
              <a:spLocks noChangeArrowheads="1"/>
            </p:cNvSpPr>
            <p:nvPr/>
          </p:nvSpPr>
          <p:spPr bwMode="auto">
            <a:xfrm>
              <a:off x="1902" y="3317"/>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2</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3" name="Text Box 25">
              <a:extLst>
                <a:ext uri="{FF2B5EF4-FFF2-40B4-BE49-F238E27FC236}">
                  <a16:creationId xmlns:a16="http://schemas.microsoft.com/office/drawing/2014/main" id="{7CD7048E-95A6-254B-843C-2792B0A3512D}"/>
                </a:ext>
              </a:extLst>
            </p:cNvPr>
            <p:cNvSpPr txBox="1">
              <a:spLocks noChangeArrowheads="1"/>
            </p:cNvSpPr>
            <p:nvPr/>
          </p:nvSpPr>
          <p:spPr bwMode="auto">
            <a:xfrm>
              <a:off x="944" y="3135"/>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2</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4" name="Text Box 26">
              <a:extLst>
                <a:ext uri="{FF2B5EF4-FFF2-40B4-BE49-F238E27FC236}">
                  <a16:creationId xmlns:a16="http://schemas.microsoft.com/office/drawing/2014/main" id="{0CA3E548-8E36-5940-AC6E-EC9A44CAFDC0}"/>
                </a:ext>
              </a:extLst>
            </p:cNvPr>
            <p:cNvSpPr txBox="1">
              <a:spLocks noChangeArrowheads="1"/>
            </p:cNvSpPr>
            <p:nvPr/>
          </p:nvSpPr>
          <p:spPr bwMode="auto">
            <a:xfrm>
              <a:off x="930" y="2837"/>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4</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5" name="Text Box 27">
              <a:extLst>
                <a:ext uri="{FF2B5EF4-FFF2-40B4-BE49-F238E27FC236}">
                  <a16:creationId xmlns:a16="http://schemas.microsoft.com/office/drawing/2014/main" id="{A260B761-7B52-7A4C-9393-A4EBF42DE9B1}"/>
                </a:ext>
              </a:extLst>
            </p:cNvPr>
            <p:cNvSpPr txBox="1">
              <a:spLocks noChangeArrowheads="1"/>
            </p:cNvSpPr>
            <p:nvPr/>
          </p:nvSpPr>
          <p:spPr bwMode="auto">
            <a:xfrm>
              <a:off x="1902" y="3122"/>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4</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6" name="Text Box 28">
              <a:extLst>
                <a:ext uri="{FF2B5EF4-FFF2-40B4-BE49-F238E27FC236}">
                  <a16:creationId xmlns:a16="http://schemas.microsoft.com/office/drawing/2014/main" id="{FE0CD68E-2C49-9B4E-A2EE-D533F79AEC2F}"/>
                </a:ext>
              </a:extLst>
            </p:cNvPr>
            <p:cNvSpPr txBox="1">
              <a:spLocks noChangeArrowheads="1"/>
            </p:cNvSpPr>
            <p:nvPr/>
          </p:nvSpPr>
          <p:spPr bwMode="auto">
            <a:xfrm>
              <a:off x="1902" y="2811"/>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6</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7" name="Text Box 29">
              <a:extLst>
                <a:ext uri="{FF2B5EF4-FFF2-40B4-BE49-F238E27FC236}">
                  <a16:creationId xmlns:a16="http://schemas.microsoft.com/office/drawing/2014/main" id="{9CEB8FC8-3881-BF42-A69C-B060A5363692}"/>
                </a:ext>
              </a:extLst>
            </p:cNvPr>
            <p:cNvSpPr txBox="1">
              <a:spLocks noChangeArrowheads="1"/>
            </p:cNvSpPr>
            <p:nvPr/>
          </p:nvSpPr>
          <p:spPr bwMode="auto">
            <a:xfrm>
              <a:off x="944" y="2477"/>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6</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sp>
          <p:nvSpPr>
            <p:cNvPr id="570398" name="Text Box 30">
              <a:extLst>
                <a:ext uri="{FF2B5EF4-FFF2-40B4-BE49-F238E27FC236}">
                  <a16:creationId xmlns:a16="http://schemas.microsoft.com/office/drawing/2014/main" id="{FCCDC13D-4284-0B47-B7CD-F80AFD728635}"/>
                </a:ext>
              </a:extLst>
            </p:cNvPr>
            <p:cNvSpPr txBox="1">
              <a:spLocks noChangeArrowheads="1"/>
            </p:cNvSpPr>
            <p:nvPr/>
          </p:nvSpPr>
          <p:spPr bwMode="auto">
            <a:xfrm>
              <a:off x="1902" y="2437"/>
              <a:ext cx="211"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8</a:t>
              </a:r>
              <a:r>
                <a:rPr lang="en-US" sz="1400" baseline="30000">
                  <a:solidFill>
                    <a:srgbClr val="000000"/>
                  </a:solidFill>
                  <a:latin typeface="Arial" charset="0"/>
                  <a:ea typeface="ＭＳ Ｐゴシック" charset="0"/>
                </a:rPr>
                <a:t>+</a:t>
              </a:r>
              <a:endParaRPr lang="fr-FR" sz="1400" baseline="30000">
                <a:solidFill>
                  <a:srgbClr val="000000"/>
                </a:solidFill>
                <a:latin typeface="Arial" charset="0"/>
                <a:ea typeface="ＭＳ Ｐゴシック" charset="0"/>
              </a:endParaRPr>
            </a:p>
          </p:txBody>
        </p:sp>
      </p:grpSp>
      <p:sp>
        <p:nvSpPr>
          <p:cNvPr id="570399" name="Text Box 31">
            <a:extLst>
              <a:ext uri="{FF2B5EF4-FFF2-40B4-BE49-F238E27FC236}">
                <a16:creationId xmlns:a16="http://schemas.microsoft.com/office/drawing/2014/main" id="{8FF3ABA1-71E5-194A-BA2F-8DB163DA2AAA}"/>
              </a:ext>
            </a:extLst>
          </p:cNvPr>
          <p:cNvSpPr txBox="1">
            <a:spLocks noChangeArrowheads="1"/>
          </p:cNvSpPr>
          <p:nvPr/>
        </p:nvSpPr>
        <p:spPr bwMode="auto">
          <a:xfrm>
            <a:off x="4645025" y="4163448"/>
            <a:ext cx="3095625" cy="385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lnSpc>
                <a:spcPct val="120000"/>
              </a:lnSpc>
              <a:defRPr/>
            </a:pPr>
            <a:r>
              <a:rPr lang="en-US" sz="1600">
                <a:solidFill>
                  <a:srgbClr val="000000"/>
                </a:solidFill>
                <a:latin typeface="Arial" charset="0"/>
                <a:ea typeface="ＭＳ Ｐゴシック" charset="0"/>
              </a:rPr>
              <a:t>Configuration mixing: </a:t>
            </a:r>
            <a:endParaRPr lang="en-US" sz="1600">
              <a:solidFill>
                <a:srgbClr val="0000CC"/>
              </a:solidFill>
              <a:latin typeface="Arial" charset="0"/>
              <a:ea typeface="ＭＳ Ｐゴシック" charset="0"/>
              <a:sym typeface="Symbol" charset="0"/>
            </a:endParaRPr>
          </a:p>
        </p:txBody>
      </p:sp>
      <p:graphicFrame>
        <p:nvGraphicFramePr>
          <p:cNvPr id="570415" name="Object 47">
            <a:extLst>
              <a:ext uri="{FF2B5EF4-FFF2-40B4-BE49-F238E27FC236}">
                <a16:creationId xmlns:a16="http://schemas.microsoft.com/office/drawing/2014/main" id="{CA065054-B2D0-D44F-B287-DF7604852E20}"/>
              </a:ext>
            </a:extLst>
          </p:cNvPr>
          <p:cNvGraphicFramePr>
            <a:graphicFrameLocks noChangeAspect="1"/>
          </p:cNvGraphicFramePr>
          <p:nvPr>
            <p:extLst>
              <p:ext uri="{D42A27DB-BD31-4B8C-83A1-F6EECF244321}">
                <p14:modId xmlns:p14="http://schemas.microsoft.com/office/powerpoint/2010/main" val="2582816820"/>
              </p:ext>
            </p:extLst>
          </p:nvPr>
        </p:nvGraphicFramePr>
        <p:xfrm>
          <a:off x="5600700" y="4499998"/>
          <a:ext cx="2735263" cy="815975"/>
        </p:xfrm>
        <a:graphic>
          <a:graphicData uri="http://schemas.openxmlformats.org/presentationml/2006/ole">
            <mc:AlternateContent xmlns:mc="http://schemas.openxmlformats.org/markup-compatibility/2006">
              <mc:Choice xmlns:v="urn:schemas-microsoft-com:vml" Requires="v">
                <p:oleObj spid="_x0000_s1063" name="Equation" r:id="rId8" imgW="45059600" imgH="13462000" progId="Equation.3">
                  <p:embed/>
                </p:oleObj>
              </mc:Choice>
              <mc:Fallback>
                <p:oleObj name="Equation" r:id="rId8" imgW="45059600" imgH="13462000" progId="Equation.3">
                  <p:embed/>
                  <p:pic>
                    <p:nvPicPr>
                      <p:cNvPr id="570415" name="Object 47">
                        <a:extLst>
                          <a:ext uri="{FF2B5EF4-FFF2-40B4-BE49-F238E27FC236}">
                            <a16:creationId xmlns:a16="http://schemas.microsoft.com/office/drawing/2014/main" id="{CA065054-B2D0-D44F-B287-DF7604852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0700" y="4499998"/>
                        <a:ext cx="2735263"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0420" name="Text Box 52">
            <a:extLst>
              <a:ext uri="{FF2B5EF4-FFF2-40B4-BE49-F238E27FC236}">
                <a16:creationId xmlns:a16="http://schemas.microsoft.com/office/drawing/2014/main" id="{F0A68F9A-05F5-D747-8901-2546C669C74E}"/>
              </a:ext>
            </a:extLst>
          </p:cNvPr>
          <p:cNvSpPr txBox="1">
            <a:spLocks noChangeArrowheads="1"/>
          </p:cNvSpPr>
          <p:nvPr/>
        </p:nvSpPr>
        <p:spPr bwMode="auto">
          <a:xfrm>
            <a:off x="1493838" y="923360"/>
            <a:ext cx="2717800" cy="260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fr-FR" sz="1100">
                <a:solidFill>
                  <a:srgbClr val="000000"/>
                </a:solidFill>
                <a:latin typeface="Arial" charset="0"/>
                <a:ea typeface="ＭＳ Ｐゴシック" charset="0"/>
              </a:rPr>
              <a:t>M. Bender et al., PRC 74, 024312 (2006)</a:t>
            </a:r>
          </a:p>
        </p:txBody>
      </p:sp>
      <p:sp>
        <p:nvSpPr>
          <p:cNvPr id="570426" name="Line 58">
            <a:extLst>
              <a:ext uri="{FF2B5EF4-FFF2-40B4-BE49-F238E27FC236}">
                <a16:creationId xmlns:a16="http://schemas.microsoft.com/office/drawing/2014/main" id="{068B6697-B6AE-8249-A647-FD1E00912AA7}"/>
              </a:ext>
            </a:extLst>
          </p:cNvPr>
          <p:cNvSpPr>
            <a:spLocks noChangeShapeType="1"/>
          </p:cNvSpPr>
          <p:nvPr/>
        </p:nvSpPr>
        <p:spPr bwMode="auto">
          <a:xfrm>
            <a:off x="1690688" y="5963673"/>
            <a:ext cx="288925"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27" name="Line 59">
            <a:extLst>
              <a:ext uri="{FF2B5EF4-FFF2-40B4-BE49-F238E27FC236}">
                <a16:creationId xmlns:a16="http://schemas.microsoft.com/office/drawing/2014/main" id="{9506B48A-B1FD-794F-915D-84E193814E5C}"/>
              </a:ext>
            </a:extLst>
          </p:cNvPr>
          <p:cNvSpPr>
            <a:spLocks noChangeShapeType="1"/>
          </p:cNvSpPr>
          <p:nvPr/>
        </p:nvSpPr>
        <p:spPr bwMode="auto">
          <a:xfrm>
            <a:off x="2124075" y="5603310"/>
            <a:ext cx="142875"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28" name="Line 60">
            <a:extLst>
              <a:ext uri="{FF2B5EF4-FFF2-40B4-BE49-F238E27FC236}">
                <a16:creationId xmlns:a16="http://schemas.microsoft.com/office/drawing/2014/main" id="{D1BEDB03-604A-1E4B-9E84-CFC7F5F65775}"/>
              </a:ext>
            </a:extLst>
          </p:cNvPr>
          <p:cNvSpPr>
            <a:spLocks noChangeShapeType="1"/>
          </p:cNvSpPr>
          <p:nvPr/>
        </p:nvSpPr>
        <p:spPr bwMode="auto">
          <a:xfrm>
            <a:off x="2198688" y="5098485"/>
            <a:ext cx="69850" cy="0"/>
          </a:xfrm>
          <a:prstGeom prst="line">
            <a:avLst/>
          </a:prstGeom>
          <a:noFill/>
          <a:ln w="57150">
            <a:solidFill>
              <a:srgbClr val="00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29" name="Line 61">
            <a:extLst>
              <a:ext uri="{FF2B5EF4-FFF2-40B4-BE49-F238E27FC236}">
                <a16:creationId xmlns:a16="http://schemas.microsoft.com/office/drawing/2014/main" id="{09ADB4D2-91D4-1141-95F8-AD74BB543153}"/>
              </a:ext>
            </a:extLst>
          </p:cNvPr>
          <p:cNvSpPr>
            <a:spLocks noChangeShapeType="1"/>
          </p:cNvSpPr>
          <p:nvPr/>
        </p:nvSpPr>
        <p:spPr bwMode="auto">
          <a:xfrm>
            <a:off x="3562350" y="6035110"/>
            <a:ext cx="28892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0" name="Line 62">
            <a:extLst>
              <a:ext uri="{FF2B5EF4-FFF2-40B4-BE49-F238E27FC236}">
                <a16:creationId xmlns:a16="http://schemas.microsoft.com/office/drawing/2014/main" id="{172971B6-D8DD-244A-8FEE-49E61079FBA8}"/>
              </a:ext>
            </a:extLst>
          </p:cNvPr>
          <p:cNvSpPr>
            <a:spLocks noChangeShapeType="1"/>
          </p:cNvSpPr>
          <p:nvPr/>
        </p:nvSpPr>
        <p:spPr bwMode="auto">
          <a:xfrm>
            <a:off x="3273425" y="6035110"/>
            <a:ext cx="28892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1" name="Line 63">
            <a:extLst>
              <a:ext uri="{FF2B5EF4-FFF2-40B4-BE49-F238E27FC236}">
                <a16:creationId xmlns:a16="http://schemas.microsoft.com/office/drawing/2014/main" id="{AD44561B-4B43-5E43-BCA1-E2B5E41392F3}"/>
              </a:ext>
            </a:extLst>
          </p:cNvPr>
          <p:cNvSpPr>
            <a:spLocks noChangeShapeType="1"/>
          </p:cNvSpPr>
          <p:nvPr/>
        </p:nvSpPr>
        <p:spPr bwMode="auto">
          <a:xfrm flipV="1">
            <a:off x="3417888" y="5819210"/>
            <a:ext cx="433387"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2" name="Line 64">
            <a:extLst>
              <a:ext uri="{FF2B5EF4-FFF2-40B4-BE49-F238E27FC236}">
                <a16:creationId xmlns:a16="http://schemas.microsoft.com/office/drawing/2014/main" id="{6ABF5BE1-3070-C74C-9236-008741FAB627}"/>
              </a:ext>
            </a:extLst>
          </p:cNvPr>
          <p:cNvSpPr>
            <a:spLocks noChangeShapeType="1"/>
          </p:cNvSpPr>
          <p:nvPr/>
        </p:nvSpPr>
        <p:spPr bwMode="auto">
          <a:xfrm>
            <a:off x="3275013" y="5819210"/>
            <a:ext cx="14287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3" name="Line 65">
            <a:extLst>
              <a:ext uri="{FF2B5EF4-FFF2-40B4-BE49-F238E27FC236}">
                <a16:creationId xmlns:a16="http://schemas.microsoft.com/office/drawing/2014/main" id="{1AE9094E-F589-D441-8E55-79CA32ACD639}"/>
              </a:ext>
            </a:extLst>
          </p:cNvPr>
          <p:cNvSpPr>
            <a:spLocks noChangeShapeType="1"/>
          </p:cNvSpPr>
          <p:nvPr/>
        </p:nvSpPr>
        <p:spPr bwMode="auto">
          <a:xfrm>
            <a:off x="3348038" y="5530285"/>
            <a:ext cx="504825"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4" name="Line 66">
            <a:extLst>
              <a:ext uri="{FF2B5EF4-FFF2-40B4-BE49-F238E27FC236}">
                <a16:creationId xmlns:a16="http://schemas.microsoft.com/office/drawing/2014/main" id="{D453CE1D-1515-6C47-9036-2506744F6BBC}"/>
              </a:ext>
            </a:extLst>
          </p:cNvPr>
          <p:cNvSpPr>
            <a:spLocks noChangeShapeType="1"/>
          </p:cNvSpPr>
          <p:nvPr/>
        </p:nvSpPr>
        <p:spPr bwMode="auto">
          <a:xfrm>
            <a:off x="3276600" y="5530285"/>
            <a:ext cx="69850" cy="0"/>
          </a:xfrm>
          <a:prstGeom prst="line">
            <a:avLst/>
          </a:prstGeom>
          <a:noFill/>
          <a:ln w="5715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38" name="Text Box 70">
            <a:extLst>
              <a:ext uri="{FF2B5EF4-FFF2-40B4-BE49-F238E27FC236}">
                <a16:creationId xmlns:a16="http://schemas.microsoft.com/office/drawing/2014/main" id="{129E4EDA-4A16-104D-AC82-391388553B29}"/>
              </a:ext>
            </a:extLst>
          </p:cNvPr>
          <p:cNvSpPr txBox="1">
            <a:spLocks noChangeArrowheads="1"/>
          </p:cNvSpPr>
          <p:nvPr/>
        </p:nvSpPr>
        <p:spPr bwMode="auto">
          <a:xfrm>
            <a:off x="5063498" y="6100627"/>
            <a:ext cx="4060727" cy="584775"/>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GB" sz="1600" dirty="0">
                <a:solidFill>
                  <a:srgbClr val="000000"/>
                </a:solidFill>
                <a:latin typeface="Arial" charset="0"/>
                <a:ea typeface="ＭＳ Ｐゴシック" charset="0"/>
              </a:rPr>
              <a:t>Search for new low-lying 0</a:t>
            </a:r>
            <a:r>
              <a:rPr lang="en-GB" sz="1600" baseline="30000" dirty="0">
                <a:solidFill>
                  <a:srgbClr val="000000"/>
                </a:solidFill>
                <a:latin typeface="Arial" charset="0"/>
                <a:ea typeface="ＭＳ Ｐゴシック" charset="0"/>
              </a:rPr>
              <a:t>+</a:t>
            </a:r>
            <a:r>
              <a:rPr lang="en-GB" sz="1600" dirty="0">
                <a:solidFill>
                  <a:srgbClr val="000000"/>
                </a:solidFill>
                <a:latin typeface="Arial" charset="0"/>
                <a:ea typeface="ＭＳ Ｐゴシック" charset="0"/>
              </a:rPr>
              <a:t> shape isomers</a:t>
            </a:r>
          </a:p>
          <a:p>
            <a:pPr defTabSz="914400">
              <a:defRPr/>
            </a:pPr>
            <a:r>
              <a:rPr lang="en-GB" sz="1600" dirty="0">
                <a:solidFill>
                  <a:srgbClr val="000000"/>
                </a:solidFill>
                <a:latin typeface="Arial" charset="0"/>
                <a:ea typeface="ＭＳ Ｐゴシック" charset="0"/>
              </a:rPr>
              <a:t>using </a:t>
            </a:r>
            <a:r>
              <a:rPr lang="en-GB" sz="1600" b="1" dirty="0">
                <a:solidFill>
                  <a:srgbClr val="7030A0"/>
                </a:solidFill>
                <a:latin typeface="Arial" charset="0"/>
                <a:ea typeface="ＭＳ Ｐゴシック" charset="0"/>
              </a:rPr>
              <a:t>conversion-electron spectroscopy</a:t>
            </a:r>
          </a:p>
        </p:txBody>
      </p:sp>
      <p:pic>
        <p:nvPicPr>
          <p:cNvPr id="67" name="Picture 3">
            <a:extLst>
              <a:ext uri="{FF2B5EF4-FFF2-40B4-BE49-F238E27FC236}">
                <a16:creationId xmlns:a16="http://schemas.microsoft.com/office/drawing/2014/main" id="{34F81078-57DD-7943-A5DF-88C22BBC5313}"/>
              </a:ext>
            </a:extLst>
          </p:cNvPr>
          <p:cNvPicPr>
            <a:picLocks noGrp="1" noChangeAspect="1" noChangeArrowheads="1"/>
          </p:cNvPicPr>
          <p:nvPr>
            <p:ph sz="quarter" idx="1"/>
          </p:nvPr>
        </p:nvPicPr>
        <p:blipFill>
          <a:blip r:embed="rId10">
            <a:extLst>
              <a:ext uri="{28A0092B-C50C-407E-A947-70E740481C1C}">
                <a14:useLocalDpi xmlns:a14="http://schemas.microsoft.com/office/drawing/2010/main"/>
              </a:ext>
            </a:extLst>
          </a:blip>
          <a:srcRect/>
          <a:stretch>
            <a:fillRect/>
          </a:stretch>
        </p:blipFill>
        <p:spPr bwMode="auto">
          <a:xfrm>
            <a:off x="749300" y="1017023"/>
            <a:ext cx="4038600" cy="29305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5" name="Group 4">
            <a:extLst>
              <a:ext uri="{FF2B5EF4-FFF2-40B4-BE49-F238E27FC236}">
                <a16:creationId xmlns:a16="http://schemas.microsoft.com/office/drawing/2014/main" id="{D440AD12-7980-4247-9CBC-92F9736D4685}"/>
              </a:ext>
            </a:extLst>
          </p:cNvPr>
          <p:cNvGrpSpPr/>
          <p:nvPr/>
        </p:nvGrpSpPr>
        <p:grpSpPr>
          <a:xfrm>
            <a:off x="2268538" y="5315973"/>
            <a:ext cx="6624637" cy="752476"/>
            <a:chOff x="2268538" y="4941888"/>
            <a:chExt cx="6624637" cy="752476"/>
          </a:xfrm>
        </p:grpSpPr>
        <p:sp>
          <p:nvSpPr>
            <p:cNvPr id="570422" name="Line 54">
              <a:extLst>
                <a:ext uri="{FF2B5EF4-FFF2-40B4-BE49-F238E27FC236}">
                  <a16:creationId xmlns:a16="http://schemas.microsoft.com/office/drawing/2014/main" id="{38804127-95CA-DF45-8A1B-98FE4224AD5E}"/>
                </a:ext>
              </a:extLst>
            </p:cNvPr>
            <p:cNvSpPr>
              <a:spLocks noChangeShapeType="1"/>
            </p:cNvSpPr>
            <p:nvPr/>
          </p:nvSpPr>
          <p:spPr bwMode="auto">
            <a:xfrm>
              <a:off x="2268538" y="5589588"/>
              <a:ext cx="1008062" cy="71438"/>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sz="1600">
                <a:solidFill>
                  <a:srgbClr val="000000"/>
                </a:solidFill>
                <a:latin typeface="Arial" charset="0"/>
                <a:ea typeface="ＭＳ Ｐゴシック" charset="0"/>
              </a:endParaRPr>
            </a:p>
          </p:txBody>
        </p:sp>
        <p:sp>
          <p:nvSpPr>
            <p:cNvPr id="570423" name="Text Box 55">
              <a:extLst>
                <a:ext uri="{FF2B5EF4-FFF2-40B4-BE49-F238E27FC236}">
                  <a16:creationId xmlns:a16="http://schemas.microsoft.com/office/drawing/2014/main" id="{1D108CA6-B25F-A14A-9349-93177CC67B10}"/>
                </a:ext>
              </a:extLst>
            </p:cNvPr>
            <p:cNvSpPr txBox="1">
              <a:spLocks noChangeArrowheads="1"/>
            </p:cNvSpPr>
            <p:nvPr/>
          </p:nvSpPr>
          <p:spPr bwMode="auto">
            <a:xfrm>
              <a:off x="4652963" y="4941888"/>
              <a:ext cx="30972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fr-FR" sz="1600" dirty="0" err="1">
                  <a:solidFill>
                    <a:srgbClr val="CC0000"/>
                  </a:solidFill>
                  <a:latin typeface="Arial" charset="0"/>
                  <a:ea typeface="ＭＳ Ｐゴシック" charset="0"/>
                </a:rPr>
                <a:t>electric</a:t>
              </a:r>
              <a:r>
                <a:rPr lang="fr-FR" sz="1600" dirty="0">
                  <a:solidFill>
                    <a:srgbClr val="CC0000"/>
                  </a:solidFill>
                  <a:latin typeface="Arial" charset="0"/>
                  <a:ea typeface="ＭＳ Ｐゴシック" charset="0"/>
                </a:rPr>
                <a:t> monopole (E0) transition</a:t>
              </a:r>
            </a:p>
          </p:txBody>
        </p:sp>
        <p:graphicFrame>
          <p:nvGraphicFramePr>
            <p:cNvPr id="5153" name="Object 56">
              <a:extLst>
                <a:ext uri="{FF2B5EF4-FFF2-40B4-BE49-F238E27FC236}">
                  <a16:creationId xmlns:a16="http://schemas.microsoft.com/office/drawing/2014/main" id="{7831ABF1-70F3-E94B-9F84-7DBBC451760D}"/>
                </a:ext>
              </a:extLst>
            </p:cNvPr>
            <p:cNvGraphicFramePr>
              <a:graphicFrameLocks noChangeAspect="1"/>
            </p:cNvGraphicFramePr>
            <p:nvPr/>
          </p:nvGraphicFramePr>
          <p:xfrm>
            <a:off x="5380038" y="5302251"/>
            <a:ext cx="3513137" cy="392113"/>
          </p:xfrm>
          <a:graphic>
            <a:graphicData uri="http://schemas.openxmlformats.org/presentationml/2006/ole">
              <mc:AlternateContent xmlns:mc="http://schemas.openxmlformats.org/markup-compatibility/2006">
                <mc:Choice xmlns:v="urn:schemas-microsoft-com:vml" Requires="v">
                  <p:oleObj spid="_x0000_s1064" name="Equation" r:id="rId11" imgW="57632600" imgH="6438900" progId="Equation.3">
                    <p:embed/>
                  </p:oleObj>
                </mc:Choice>
                <mc:Fallback>
                  <p:oleObj name="Equation" r:id="rId11" imgW="57632600" imgH="6438900" progId="Equation.3">
                    <p:embed/>
                    <p:pic>
                      <p:nvPicPr>
                        <p:cNvPr id="5153" name="Object 56">
                          <a:extLst>
                            <a:ext uri="{FF2B5EF4-FFF2-40B4-BE49-F238E27FC236}">
                              <a16:creationId xmlns:a16="http://schemas.microsoft.com/office/drawing/2014/main" id="{7831ABF1-70F3-E94B-9F84-7DBBC45176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0038" y="5302251"/>
                          <a:ext cx="3513137"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A1D7D980-39C7-D74A-AB87-9BC9ABA92D11}"/>
                </a:ext>
              </a:extLst>
            </p:cNvPr>
            <p:cNvSpPr txBox="1"/>
            <p:nvPr/>
          </p:nvSpPr>
          <p:spPr>
            <a:xfrm>
              <a:off x="2543907" y="5277220"/>
              <a:ext cx="32156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C00000"/>
                  </a:solidFill>
                  <a:effectLst/>
                  <a:uFill>
                    <a:solidFill>
                      <a:srgbClr val="000000"/>
                    </a:solidFill>
                  </a:uFill>
                  <a:latin typeface="Calibri"/>
                  <a:ea typeface="Calibri"/>
                  <a:cs typeface="Calibri"/>
                  <a:sym typeface="Calibri"/>
                </a:rPr>
                <a:t>E0</a:t>
              </a:r>
            </a:p>
          </p:txBody>
        </p:sp>
      </p:grpSp>
      <p:sp>
        <p:nvSpPr>
          <p:cNvPr id="7" name="Footer Placeholder 6">
            <a:extLst>
              <a:ext uri="{FF2B5EF4-FFF2-40B4-BE49-F238E27FC236}">
                <a16:creationId xmlns:a16="http://schemas.microsoft.com/office/drawing/2014/main" id="{002EF859-9A10-6D43-9109-5DAE0A368C39}"/>
              </a:ext>
            </a:extLst>
          </p:cNvPr>
          <p:cNvSpPr>
            <a:spLocks noGrp="1"/>
          </p:cNvSpPr>
          <p:nvPr>
            <p:ph type="ftr" sz="quarter" idx="10"/>
          </p:nvPr>
        </p:nvSpPr>
        <p:spPr/>
        <p:txBody>
          <a:bodyPr/>
          <a:lstStyle/>
          <a:p>
            <a:r>
              <a:rPr lang="fr-FR" sz="1100"/>
              <a:t>W. Korten - NS2022</a:t>
            </a:r>
            <a:endParaRPr lang="fr-FR" sz="1100" dirty="0"/>
          </a:p>
        </p:txBody>
      </p:sp>
      <p:sp>
        <p:nvSpPr>
          <p:cNvPr id="2" name="Slide Number Placeholder 1">
            <a:extLst>
              <a:ext uri="{FF2B5EF4-FFF2-40B4-BE49-F238E27FC236}">
                <a16:creationId xmlns:a16="http://schemas.microsoft.com/office/drawing/2014/main" id="{1B4728DD-2396-8747-B0CB-C7D52B2223B4}"/>
              </a:ext>
            </a:extLst>
          </p:cNvPr>
          <p:cNvSpPr>
            <a:spLocks noGrp="1"/>
          </p:cNvSpPr>
          <p:nvPr>
            <p:ph type="sldNum" sz="quarter" idx="4"/>
          </p:nvPr>
        </p:nvSpPr>
        <p:spPr/>
        <p:txBody>
          <a:bodyPr/>
          <a:lstStyle/>
          <a:p>
            <a:fld id="{AEFB9B6D-867A-40B8-ACB0-35CC9F272C9C}" type="slidenum">
              <a:rPr lang="fr-FR" sz="1100" smtClean="0"/>
              <a:pPr/>
              <a:t>5</a:t>
            </a:fld>
            <a:endParaRPr lang="fr-FR" sz="1100"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4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04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04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04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04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03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03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03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04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03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04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04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04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04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04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04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04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03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03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03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04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0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419" grpId="0"/>
      <p:bldP spid="570399" grpId="0"/>
      <p:bldP spid="5704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A07A-67C3-E64E-8672-7F715100397A}"/>
              </a:ext>
            </a:extLst>
          </p:cNvPr>
          <p:cNvSpPr>
            <a:spLocks noGrp="1"/>
          </p:cNvSpPr>
          <p:nvPr>
            <p:ph type="title"/>
          </p:nvPr>
        </p:nvSpPr>
        <p:spPr>
          <a:xfrm>
            <a:off x="1259632" y="46828"/>
            <a:ext cx="7858850" cy="908720"/>
          </a:xfrm>
        </p:spPr>
        <p:txBody>
          <a:bodyPr/>
          <a:lstStyle/>
          <a:p>
            <a:r>
              <a:rPr lang="en-GB" sz="2400" dirty="0">
                <a:uFill>
                  <a:solidFill/>
                </a:uFill>
              </a:rPr>
              <a:t>Search for shape isomers in Kr isotopes near N~Z</a:t>
            </a:r>
            <a:endParaRPr lang="en-GB" dirty="0"/>
          </a:p>
        </p:txBody>
      </p:sp>
      <p:pic>
        <p:nvPicPr>
          <p:cNvPr id="10" name="Picture 3">
            <a:extLst>
              <a:ext uri="{FF2B5EF4-FFF2-40B4-BE49-F238E27FC236}">
                <a16:creationId xmlns:a16="http://schemas.microsoft.com/office/drawing/2014/main" id="{8C6A5B6C-C5E2-F94B-B592-AFCD41036E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1877" t="10565" r="16426" b="9390"/>
          <a:stretch>
            <a:fillRect/>
          </a:stretch>
        </p:blipFill>
        <p:spPr bwMode="auto">
          <a:xfrm>
            <a:off x="2029194" y="938080"/>
            <a:ext cx="5092700" cy="18430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4">
            <a:extLst>
              <a:ext uri="{FF2B5EF4-FFF2-40B4-BE49-F238E27FC236}">
                <a16:creationId xmlns:a16="http://schemas.microsoft.com/office/drawing/2014/main" id="{08A4AF6E-7AB6-C24C-BEEF-29734ED97AF4}"/>
              </a:ext>
            </a:extLst>
          </p:cNvPr>
          <p:cNvSpPr txBox="1">
            <a:spLocks noChangeArrowheads="1"/>
          </p:cNvSpPr>
          <p:nvPr/>
        </p:nvSpPr>
        <p:spPr bwMode="auto">
          <a:xfrm>
            <a:off x="562574" y="1133342"/>
            <a:ext cx="1459531" cy="8617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DE" sz="1600" baseline="30000" dirty="0">
                <a:latin typeface="Comic Sans MS" panose="030F0902030302020204" pitchFamily="66" charset="0"/>
              </a:rPr>
              <a:t>78</a:t>
            </a:r>
            <a:r>
              <a:rPr lang="en-US" altLang="en-DE" sz="1600" dirty="0">
                <a:latin typeface="Comic Sans MS" panose="030F0902030302020204" pitchFamily="66" charset="0"/>
              </a:rPr>
              <a:t>Kr </a:t>
            </a:r>
            <a:r>
              <a:rPr lang="en-US" dirty="0">
                <a:sym typeface="Symbol" pitchFamily="2" charset="2"/>
              </a:rPr>
              <a:t></a:t>
            </a:r>
            <a:r>
              <a:rPr lang="en-DE" dirty="0">
                <a:sym typeface="Symbol" pitchFamily="2" charset="2"/>
              </a:rPr>
              <a:t> </a:t>
            </a:r>
            <a:r>
              <a:rPr lang="en-US" altLang="en-DE" sz="1600" baseline="30000" dirty="0">
                <a:latin typeface="Comic Sans MS" panose="030F0902030302020204" pitchFamily="66" charset="0"/>
              </a:rPr>
              <a:t>72</a:t>
            </a:r>
            <a:r>
              <a:rPr lang="en-US" altLang="en-DE" sz="1600" dirty="0">
                <a:latin typeface="Comic Sans MS" panose="030F0902030302020204" pitchFamily="66" charset="0"/>
              </a:rPr>
              <a:t>Kr</a:t>
            </a:r>
          </a:p>
          <a:p>
            <a:r>
              <a:rPr lang="en-US" altLang="en-DE" sz="1600" dirty="0">
                <a:latin typeface="Comic Sans MS" panose="030F0902030302020204" pitchFamily="66" charset="0"/>
              </a:rPr>
              <a:t>70 MeV/u</a:t>
            </a:r>
          </a:p>
          <a:p>
            <a:r>
              <a:rPr lang="en-US" altLang="en-DE" sz="1600" dirty="0">
                <a:latin typeface="Comic Sans MS" panose="030F0902030302020204" pitchFamily="66" charset="0"/>
              </a:rPr>
              <a:t>~10</a:t>
            </a:r>
            <a:r>
              <a:rPr lang="en-US" altLang="en-DE" sz="1600" baseline="30000" dirty="0">
                <a:latin typeface="Comic Sans MS" panose="030F0902030302020204" pitchFamily="66" charset="0"/>
              </a:rPr>
              <a:t>12</a:t>
            </a:r>
            <a:r>
              <a:rPr lang="en-US" altLang="en-DE" sz="1600" dirty="0">
                <a:latin typeface="Comic Sans MS" panose="030F0902030302020204" pitchFamily="66" charset="0"/>
              </a:rPr>
              <a:t> </a:t>
            </a:r>
            <a:r>
              <a:rPr lang="en-US" altLang="en-DE" sz="1600" dirty="0" err="1">
                <a:latin typeface="Comic Sans MS" panose="030F0902030302020204" pitchFamily="66" charset="0"/>
              </a:rPr>
              <a:t>pps</a:t>
            </a:r>
            <a:endParaRPr lang="fr-FR" altLang="en-DE" sz="1600" dirty="0">
              <a:latin typeface="Comic Sans MS" panose="030F0902030302020204" pitchFamily="66" charset="0"/>
            </a:endParaRPr>
          </a:p>
        </p:txBody>
      </p:sp>
      <p:sp>
        <p:nvSpPr>
          <p:cNvPr id="12" name="Text Box 5">
            <a:extLst>
              <a:ext uri="{FF2B5EF4-FFF2-40B4-BE49-F238E27FC236}">
                <a16:creationId xmlns:a16="http://schemas.microsoft.com/office/drawing/2014/main" id="{32BE9390-96A7-BB45-977A-47AA871E08D0}"/>
              </a:ext>
            </a:extLst>
          </p:cNvPr>
          <p:cNvSpPr txBox="1">
            <a:spLocks noChangeArrowheads="1"/>
          </p:cNvSpPr>
          <p:nvPr/>
        </p:nvSpPr>
        <p:spPr bwMode="auto">
          <a:xfrm>
            <a:off x="555383" y="2204905"/>
            <a:ext cx="1201738" cy="3556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1600" baseline="30000">
                <a:solidFill>
                  <a:srgbClr val="FF0000"/>
                </a:solidFill>
                <a:latin typeface="Comic Sans MS" panose="030F0902030302020204" pitchFamily="66" charset="0"/>
              </a:rPr>
              <a:t>9</a:t>
            </a:r>
            <a:r>
              <a:rPr lang="en-US" altLang="en-DE" sz="1600">
                <a:solidFill>
                  <a:srgbClr val="FF0000"/>
                </a:solidFill>
                <a:latin typeface="Comic Sans MS" panose="030F0902030302020204" pitchFamily="66" charset="0"/>
              </a:rPr>
              <a:t>Be target</a:t>
            </a:r>
            <a:endParaRPr lang="fr-FR" altLang="en-DE" sz="1600">
              <a:solidFill>
                <a:srgbClr val="FF0000"/>
              </a:solidFill>
              <a:latin typeface="Comic Sans MS" panose="030F0902030302020204" pitchFamily="66" charset="0"/>
            </a:endParaRPr>
          </a:p>
        </p:txBody>
      </p:sp>
      <p:sp>
        <p:nvSpPr>
          <p:cNvPr id="13" name="Line 6">
            <a:extLst>
              <a:ext uri="{FF2B5EF4-FFF2-40B4-BE49-F238E27FC236}">
                <a16:creationId xmlns:a16="http://schemas.microsoft.com/office/drawing/2014/main" id="{15D0CB06-CD1B-6E45-8C4C-8ED8C233AD3E}"/>
              </a:ext>
            </a:extLst>
          </p:cNvPr>
          <p:cNvSpPr>
            <a:spLocks noChangeShapeType="1"/>
          </p:cNvSpPr>
          <p:nvPr/>
        </p:nvSpPr>
        <p:spPr bwMode="auto">
          <a:xfrm rot="19936959">
            <a:off x="2428633" y="1844543"/>
            <a:ext cx="2349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7">
            <a:extLst>
              <a:ext uri="{FF2B5EF4-FFF2-40B4-BE49-F238E27FC236}">
                <a16:creationId xmlns:a16="http://schemas.microsoft.com/office/drawing/2014/main" id="{0B6438A6-EEC7-4B41-842B-0957AF404BBB}"/>
              </a:ext>
            </a:extLst>
          </p:cNvPr>
          <p:cNvSpPr>
            <a:spLocks noChangeShapeType="1"/>
          </p:cNvSpPr>
          <p:nvPr/>
        </p:nvSpPr>
        <p:spPr bwMode="auto">
          <a:xfrm flipV="1">
            <a:off x="1804746" y="1917568"/>
            <a:ext cx="546100" cy="2873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5" name="Group 8">
            <a:extLst>
              <a:ext uri="{FF2B5EF4-FFF2-40B4-BE49-F238E27FC236}">
                <a16:creationId xmlns:a16="http://schemas.microsoft.com/office/drawing/2014/main" id="{DBC8CBCD-06A0-B148-89F3-DD3E4577C66E}"/>
              </a:ext>
            </a:extLst>
          </p:cNvPr>
          <p:cNvGrpSpPr>
            <a:grpSpLocks/>
          </p:cNvGrpSpPr>
          <p:nvPr/>
        </p:nvGrpSpPr>
        <p:grpSpPr bwMode="auto">
          <a:xfrm>
            <a:off x="2209925" y="1485768"/>
            <a:ext cx="4173537" cy="3697287"/>
            <a:chOff x="1496" y="709"/>
            <a:chExt cx="2427" cy="2329"/>
          </a:xfrm>
        </p:grpSpPr>
        <p:grpSp>
          <p:nvGrpSpPr>
            <p:cNvPr id="16" name="Group 9">
              <a:extLst>
                <a:ext uri="{FF2B5EF4-FFF2-40B4-BE49-F238E27FC236}">
                  <a16:creationId xmlns:a16="http://schemas.microsoft.com/office/drawing/2014/main" id="{55C9BEDF-112C-B24A-83E6-354BA73F7A0D}"/>
                </a:ext>
              </a:extLst>
            </p:cNvPr>
            <p:cNvGrpSpPr>
              <a:grpSpLocks/>
            </p:cNvGrpSpPr>
            <p:nvPr/>
          </p:nvGrpSpPr>
          <p:grpSpPr bwMode="auto">
            <a:xfrm>
              <a:off x="1496" y="1677"/>
              <a:ext cx="1967" cy="1331"/>
              <a:chOff x="2006" y="2115"/>
              <a:chExt cx="1967" cy="1331"/>
            </a:xfrm>
          </p:grpSpPr>
          <p:grpSp>
            <p:nvGrpSpPr>
              <p:cNvPr id="20" name="Group 10">
                <a:extLst>
                  <a:ext uri="{FF2B5EF4-FFF2-40B4-BE49-F238E27FC236}">
                    <a16:creationId xmlns:a16="http://schemas.microsoft.com/office/drawing/2014/main" id="{DA71D8E0-9AF9-354B-8FC8-5CDA5B416601}"/>
                  </a:ext>
                </a:extLst>
              </p:cNvPr>
              <p:cNvGrpSpPr>
                <a:grpSpLocks noChangeAspect="1"/>
              </p:cNvGrpSpPr>
              <p:nvPr/>
            </p:nvGrpSpPr>
            <p:grpSpPr bwMode="auto">
              <a:xfrm>
                <a:off x="2336" y="2115"/>
                <a:ext cx="1637" cy="1191"/>
                <a:chOff x="1338" y="1208"/>
                <a:chExt cx="2067" cy="1503"/>
              </a:xfrm>
            </p:grpSpPr>
            <p:grpSp>
              <p:nvGrpSpPr>
                <p:cNvPr id="27" name="Group 11">
                  <a:extLst>
                    <a:ext uri="{FF2B5EF4-FFF2-40B4-BE49-F238E27FC236}">
                      <a16:creationId xmlns:a16="http://schemas.microsoft.com/office/drawing/2014/main" id="{11DA7779-D6B4-9447-8D39-C3472EE43638}"/>
                    </a:ext>
                  </a:extLst>
                </p:cNvPr>
                <p:cNvGrpSpPr>
                  <a:grpSpLocks noChangeAspect="1"/>
                </p:cNvGrpSpPr>
                <p:nvPr/>
              </p:nvGrpSpPr>
              <p:grpSpPr bwMode="auto">
                <a:xfrm>
                  <a:off x="1519" y="1208"/>
                  <a:ext cx="1886" cy="1503"/>
                  <a:chOff x="1519" y="1208"/>
                  <a:chExt cx="2903" cy="2313"/>
                </a:xfrm>
              </p:grpSpPr>
              <p:grpSp>
                <p:nvGrpSpPr>
                  <p:cNvPr id="29" name="Group 12">
                    <a:extLst>
                      <a:ext uri="{FF2B5EF4-FFF2-40B4-BE49-F238E27FC236}">
                        <a16:creationId xmlns:a16="http://schemas.microsoft.com/office/drawing/2014/main" id="{CE882B48-0E2E-A34E-AF6C-AA076ED73890}"/>
                      </a:ext>
                    </a:extLst>
                  </p:cNvPr>
                  <p:cNvGrpSpPr>
                    <a:grpSpLocks noChangeAspect="1"/>
                  </p:cNvGrpSpPr>
                  <p:nvPr/>
                </p:nvGrpSpPr>
                <p:grpSpPr bwMode="auto">
                  <a:xfrm>
                    <a:off x="1519" y="2614"/>
                    <a:ext cx="363" cy="317"/>
                    <a:chOff x="1066" y="2614"/>
                    <a:chExt cx="363" cy="317"/>
                  </a:xfrm>
                </p:grpSpPr>
                <p:sp>
                  <p:nvSpPr>
                    <p:cNvPr id="50" name="Rectangle 13">
                      <a:extLst>
                        <a:ext uri="{FF2B5EF4-FFF2-40B4-BE49-F238E27FC236}">
                          <a16:creationId xmlns:a16="http://schemas.microsoft.com/office/drawing/2014/main" id="{56880264-2230-8142-B816-8F70E6CCD2E0}"/>
                        </a:ext>
                      </a:extLst>
                    </p:cNvPr>
                    <p:cNvSpPr>
                      <a:spLocks noChangeAspect="1" noChangeArrowheads="1"/>
                    </p:cNvSpPr>
                    <p:nvPr/>
                  </p:nvSpPr>
                  <p:spPr bwMode="auto">
                    <a:xfrm>
                      <a:off x="1066" y="2614"/>
                      <a:ext cx="45" cy="317"/>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Rectangle 14">
                      <a:extLst>
                        <a:ext uri="{FF2B5EF4-FFF2-40B4-BE49-F238E27FC236}">
                          <a16:creationId xmlns:a16="http://schemas.microsoft.com/office/drawing/2014/main" id="{5CB36850-FE62-2A4C-8135-35305FA50241}"/>
                        </a:ext>
                      </a:extLst>
                    </p:cNvPr>
                    <p:cNvSpPr>
                      <a:spLocks noChangeAspect="1" noChangeArrowheads="1"/>
                    </p:cNvSpPr>
                    <p:nvPr/>
                  </p:nvSpPr>
                  <p:spPr bwMode="auto">
                    <a:xfrm>
                      <a:off x="1202" y="2614"/>
                      <a:ext cx="45" cy="317"/>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Rectangle 15">
                      <a:extLst>
                        <a:ext uri="{FF2B5EF4-FFF2-40B4-BE49-F238E27FC236}">
                          <a16:creationId xmlns:a16="http://schemas.microsoft.com/office/drawing/2014/main" id="{62758C89-E186-B447-B53F-E3399943A15A}"/>
                        </a:ext>
                      </a:extLst>
                    </p:cNvPr>
                    <p:cNvSpPr>
                      <a:spLocks noChangeAspect="1" noChangeArrowheads="1"/>
                    </p:cNvSpPr>
                    <p:nvPr/>
                  </p:nvSpPr>
                  <p:spPr bwMode="auto">
                    <a:xfrm rot="-1408113">
                      <a:off x="1384" y="2614"/>
                      <a:ext cx="45" cy="317"/>
                    </a:xfrm>
                    <a:prstGeom prst="rect">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 name="Line 16">
                    <a:extLst>
                      <a:ext uri="{FF2B5EF4-FFF2-40B4-BE49-F238E27FC236}">
                        <a16:creationId xmlns:a16="http://schemas.microsoft.com/office/drawing/2014/main" id="{3C1D82A9-DC30-EB44-A740-3D41D60103C5}"/>
                      </a:ext>
                    </a:extLst>
                  </p:cNvPr>
                  <p:cNvSpPr>
                    <a:spLocks noChangeAspect="1" noChangeShapeType="1"/>
                  </p:cNvSpPr>
                  <p:nvPr/>
                </p:nvSpPr>
                <p:spPr bwMode="auto">
                  <a:xfrm flipV="1">
                    <a:off x="2335" y="2568"/>
                    <a:ext cx="409" cy="408"/>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1" name="Group 17">
                    <a:extLst>
                      <a:ext uri="{FF2B5EF4-FFF2-40B4-BE49-F238E27FC236}">
                        <a16:creationId xmlns:a16="http://schemas.microsoft.com/office/drawing/2014/main" id="{F9D0B6E3-4FAC-524E-84D8-BCF3DB60777D}"/>
                      </a:ext>
                    </a:extLst>
                  </p:cNvPr>
                  <p:cNvGrpSpPr>
                    <a:grpSpLocks noChangeAspect="1"/>
                  </p:cNvGrpSpPr>
                  <p:nvPr/>
                </p:nvGrpSpPr>
                <p:grpSpPr bwMode="auto">
                  <a:xfrm>
                    <a:off x="2200" y="3203"/>
                    <a:ext cx="816" cy="318"/>
                    <a:chOff x="3198" y="3067"/>
                    <a:chExt cx="816" cy="318"/>
                  </a:xfrm>
                </p:grpSpPr>
                <p:sp>
                  <p:nvSpPr>
                    <p:cNvPr id="47" name="Rectangle 18">
                      <a:extLst>
                        <a:ext uri="{FF2B5EF4-FFF2-40B4-BE49-F238E27FC236}">
                          <a16:creationId xmlns:a16="http://schemas.microsoft.com/office/drawing/2014/main" id="{253BC031-CBE2-0947-AC05-1FD796B906BA}"/>
                        </a:ext>
                      </a:extLst>
                    </p:cNvPr>
                    <p:cNvSpPr>
                      <a:spLocks noChangeAspect="1" noChangeArrowheads="1"/>
                    </p:cNvSpPr>
                    <p:nvPr/>
                  </p:nvSpPr>
                  <p:spPr bwMode="auto">
                    <a:xfrm>
                      <a:off x="3198" y="3067"/>
                      <a:ext cx="816" cy="318"/>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19">
                      <a:extLst>
                        <a:ext uri="{FF2B5EF4-FFF2-40B4-BE49-F238E27FC236}">
                          <a16:creationId xmlns:a16="http://schemas.microsoft.com/office/drawing/2014/main" id="{865DAE8A-FC14-7942-9D0D-839F2327ED6A}"/>
                        </a:ext>
                      </a:extLst>
                    </p:cNvPr>
                    <p:cNvSpPr>
                      <a:spLocks noChangeAspect="1" noChangeArrowheads="1"/>
                    </p:cNvSpPr>
                    <p:nvPr/>
                  </p:nvSpPr>
                  <p:spPr bwMode="auto">
                    <a:xfrm>
                      <a:off x="3334" y="3067"/>
                      <a:ext cx="272" cy="46"/>
                    </a:xfrm>
                    <a:prstGeom prst="rect">
                      <a:avLst/>
                    </a:pr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Rectangle 20">
                      <a:extLst>
                        <a:ext uri="{FF2B5EF4-FFF2-40B4-BE49-F238E27FC236}">
                          <a16:creationId xmlns:a16="http://schemas.microsoft.com/office/drawing/2014/main" id="{C2F7ACFD-4BF5-FD42-A883-5F4BA3108C71}"/>
                        </a:ext>
                      </a:extLst>
                    </p:cNvPr>
                    <p:cNvSpPr>
                      <a:spLocks noChangeAspect="1" noChangeArrowheads="1"/>
                    </p:cNvSpPr>
                    <p:nvPr/>
                  </p:nvSpPr>
                  <p:spPr bwMode="auto">
                    <a:xfrm>
                      <a:off x="3606" y="3067"/>
                      <a:ext cx="272" cy="46"/>
                    </a:xfrm>
                    <a:prstGeom prst="rect">
                      <a:avLst/>
                    </a:pr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 name="Rectangle 21">
                    <a:extLst>
                      <a:ext uri="{FF2B5EF4-FFF2-40B4-BE49-F238E27FC236}">
                        <a16:creationId xmlns:a16="http://schemas.microsoft.com/office/drawing/2014/main" id="{DD8FB333-C7E6-BD4C-BC88-65C6350DA56E}"/>
                      </a:ext>
                    </a:extLst>
                  </p:cNvPr>
                  <p:cNvSpPr>
                    <a:spLocks noChangeAspect="1" noChangeArrowheads="1"/>
                  </p:cNvSpPr>
                  <p:nvPr/>
                </p:nvSpPr>
                <p:spPr bwMode="auto">
                  <a:xfrm>
                    <a:off x="3062" y="2614"/>
                    <a:ext cx="45" cy="317"/>
                  </a:xfrm>
                  <a:prstGeom prst="rect">
                    <a:avLst/>
                  </a:prstGeom>
                  <a:solidFill>
                    <a:srgbClr val="FF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3" name="Group 22">
                    <a:extLst>
                      <a:ext uri="{FF2B5EF4-FFF2-40B4-BE49-F238E27FC236}">
                        <a16:creationId xmlns:a16="http://schemas.microsoft.com/office/drawing/2014/main" id="{111EB88F-6324-944D-9B10-46C00E3829A9}"/>
                      </a:ext>
                    </a:extLst>
                  </p:cNvPr>
                  <p:cNvGrpSpPr>
                    <a:grpSpLocks noChangeAspect="1"/>
                  </p:cNvGrpSpPr>
                  <p:nvPr/>
                </p:nvGrpSpPr>
                <p:grpSpPr bwMode="auto">
                  <a:xfrm>
                    <a:off x="3243" y="2568"/>
                    <a:ext cx="1179" cy="363"/>
                    <a:chOff x="3742" y="2523"/>
                    <a:chExt cx="1179" cy="363"/>
                  </a:xfrm>
                </p:grpSpPr>
                <p:sp>
                  <p:nvSpPr>
                    <p:cNvPr id="41" name="Rectangle 23">
                      <a:extLst>
                        <a:ext uri="{FF2B5EF4-FFF2-40B4-BE49-F238E27FC236}">
                          <a16:creationId xmlns:a16="http://schemas.microsoft.com/office/drawing/2014/main" id="{FAE8EB55-5F71-CF45-9A0D-63F15479B664}"/>
                        </a:ext>
                      </a:extLst>
                    </p:cNvPr>
                    <p:cNvSpPr>
                      <a:spLocks noChangeAspect="1" noChangeArrowheads="1"/>
                    </p:cNvSpPr>
                    <p:nvPr/>
                  </p:nvSpPr>
                  <p:spPr bwMode="auto">
                    <a:xfrm>
                      <a:off x="3742" y="2568"/>
                      <a:ext cx="363" cy="272"/>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Rectangle 24">
                      <a:extLst>
                        <a:ext uri="{FF2B5EF4-FFF2-40B4-BE49-F238E27FC236}">
                          <a16:creationId xmlns:a16="http://schemas.microsoft.com/office/drawing/2014/main" id="{D58C17BC-5E7D-6C4E-B3D7-4A4FE2914CAA}"/>
                        </a:ext>
                      </a:extLst>
                    </p:cNvPr>
                    <p:cNvSpPr>
                      <a:spLocks noChangeAspect="1" noChangeArrowheads="1"/>
                    </p:cNvSpPr>
                    <p:nvPr/>
                  </p:nvSpPr>
                  <p:spPr bwMode="auto">
                    <a:xfrm>
                      <a:off x="3787" y="2614"/>
                      <a:ext cx="227" cy="18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Rectangle 25">
                      <a:extLst>
                        <a:ext uri="{FF2B5EF4-FFF2-40B4-BE49-F238E27FC236}">
                          <a16:creationId xmlns:a16="http://schemas.microsoft.com/office/drawing/2014/main" id="{502A1F02-0957-7E44-B29A-0932700E9CF0}"/>
                        </a:ext>
                      </a:extLst>
                    </p:cNvPr>
                    <p:cNvSpPr>
                      <a:spLocks noChangeAspect="1" noChangeArrowheads="1"/>
                    </p:cNvSpPr>
                    <p:nvPr/>
                  </p:nvSpPr>
                  <p:spPr bwMode="auto">
                    <a:xfrm>
                      <a:off x="4105" y="2675"/>
                      <a:ext cx="272" cy="45"/>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Rectangle 26">
                      <a:extLst>
                        <a:ext uri="{FF2B5EF4-FFF2-40B4-BE49-F238E27FC236}">
                          <a16:creationId xmlns:a16="http://schemas.microsoft.com/office/drawing/2014/main" id="{9ACF494B-7FA4-644F-A318-04A47681656C}"/>
                        </a:ext>
                      </a:extLst>
                    </p:cNvPr>
                    <p:cNvSpPr>
                      <a:spLocks noChangeAspect="1" noChangeArrowheads="1"/>
                    </p:cNvSpPr>
                    <p:nvPr/>
                  </p:nvSpPr>
                  <p:spPr bwMode="auto">
                    <a:xfrm>
                      <a:off x="4377" y="2614"/>
                      <a:ext cx="91" cy="181"/>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 name="Rectangle 27">
                      <a:extLst>
                        <a:ext uri="{FF2B5EF4-FFF2-40B4-BE49-F238E27FC236}">
                          <a16:creationId xmlns:a16="http://schemas.microsoft.com/office/drawing/2014/main" id="{76863C0C-633C-244D-825F-470BA2E6EBDF}"/>
                        </a:ext>
                      </a:extLst>
                    </p:cNvPr>
                    <p:cNvSpPr>
                      <a:spLocks noChangeAspect="1" noChangeArrowheads="1"/>
                    </p:cNvSpPr>
                    <p:nvPr/>
                  </p:nvSpPr>
                  <p:spPr bwMode="auto">
                    <a:xfrm>
                      <a:off x="4468" y="2523"/>
                      <a:ext cx="408" cy="363"/>
                    </a:xfrm>
                    <a:prstGeom prst="rect">
                      <a:avLst/>
                    </a:prstGeom>
                    <a:solidFill>
                      <a:srgbClr val="00CC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 name="Rectangle 28">
                      <a:extLst>
                        <a:ext uri="{FF2B5EF4-FFF2-40B4-BE49-F238E27FC236}">
                          <a16:creationId xmlns:a16="http://schemas.microsoft.com/office/drawing/2014/main" id="{7F0FB7DD-C06B-664E-8D37-8E20946858AC}"/>
                        </a:ext>
                      </a:extLst>
                    </p:cNvPr>
                    <p:cNvSpPr>
                      <a:spLocks noChangeAspect="1" noChangeArrowheads="1"/>
                    </p:cNvSpPr>
                    <p:nvPr/>
                  </p:nvSpPr>
                  <p:spPr bwMode="auto">
                    <a:xfrm>
                      <a:off x="4876" y="2675"/>
                      <a:ext cx="45" cy="45"/>
                    </a:xfrm>
                    <a:prstGeom prst="rect">
                      <a:avLst/>
                    </a:pr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4" name="Group 29">
                    <a:extLst>
                      <a:ext uri="{FF2B5EF4-FFF2-40B4-BE49-F238E27FC236}">
                        <a16:creationId xmlns:a16="http://schemas.microsoft.com/office/drawing/2014/main" id="{86FC90D4-3532-CD46-AE94-8B2E743CFC04}"/>
                      </a:ext>
                    </a:extLst>
                  </p:cNvPr>
                  <p:cNvGrpSpPr>
                    <a:grpSpLocks noChangeAspect="1"/>
                  </p:cNvGrpSpPr>
                  <p:nvPr/>
                </p:nvGrpSpPr>
                <p:grpSpPr bwMode="auto">
                  <a:xfrm rot="-5400000">
                    <a:off x="1928" y="1616"/>
                    <a:ext cx="1179" cy="363"/>
                    <a:chOff x="3742" y="2523"/>
                    <a:chExt cx="1179" cy="363"/>
                  </a:xfrm>
                </p:grpSpPr>
                <p:sp>
                  <p:nvSpPr>
                    <p:cNvPr id="35" name="Rectangle 30">
                      <a:extLst>
                        <a:ext uri="{FF2B5EF4-FFF2-40B4-BE49-F238E27FC236}">
                          <a16:creationId xmlns:a16="http://schemas.microsoft.com/office/drawing/2014/main" id="{4BCC50F2-D81D-F94A-9913-2BDA2ACBF934}"/>
                        </a:ext>
                      </a:extLst>
                    </p:cNvPr>
                    <p:cNvSpPr>
                      <a:spLocks noChangeAspect="1" noChangeArrowheads="1"/>
                    </p:cNvSpPr>
                    <p:nvPr/>
                  </p:nvSpPr>
                  <p:spPr bwMode="auto">
                    <a:xfrm>
                      <a:off x="3742" y="2568"/>
                      <a:ext cx="363" cy="272"/>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Rectangle 31">
                      <a:extLst>
                        <a:ext uri="{FF2B5EF4-FFF2-40B4-BE49-F238E27FC236}">
                          <a16:creationId xmlns:a16="http://schemas.microsoft.com/office/drawing/2014/main" id="{92B46964-14D0-AF4D-9376-001BC96EADD5}"/>
                        </a:ext>
                      </a:extLst>
                    </p:cNvPr>
                    <p:cNvSpPr>
                      <a:spLocks noChangeAspect="1" noChangeArrowheads="1"/>
                    </p:cNvSpPr>
                    <p:nvPr/>
                  </p:nvSpPr>
                  <p:spPr bwMode="auto">
                    <a:xfrm>
                      <a:off x="3787" y="2614"/>
                      <a:ext cx="227" cy="18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Rectangle 32">
                      <a:extLst>
                        <a:ext uri="{FF2B5EF4-FFF2-40B4-BE49-F238E27FC236}">
                          <a16:creationId xmlns:a16="http://schemas.microsoft.com/office/drawing/2014/main" id="{62C5C12E-95B1-0946-B227-0FFC045DD6D5}"/>
                        </a:ext>
                      </a:extLst>
                    </p:cNvPr>
                    <p:cNvSpPr>
                      <a:spLocks noChangeAspect="1" noChangeArrowheads="1"/>
                    </p:cNvSpPr>
                    <p:nvPr/>
                  </p:nvSpPr>
                  <p:spPr bwMode="auto">
                    <a:xfrm>
                      <a:off x="4105" y="2675"/>
                      <a:ext cx="272" cy="45"/>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Rectangle 33">
                      <a:extLst>
                        <a:ext uri="{FF2B5EF4-FFF2-40B4-BE49-F238E27FC236}">
                          <a16:creationId xmlns:a16="http://schemas.microsoft.com/office/drawing/2014/main" id="{9B78CF2B-9589-E94B-9F98-B0542104D812}"/>
                        </a:ext>
                      </a:extLst>
                    </p:cNvPr>
                    <p:cNvSpPr>
                      <a:spLocks noChangeAspect="1" noChangeArrowheads="1"/>
                    </p:cNvSpPr>
                    <p:nvPr/>
                  </p:nvSpPr>
                  <p:spPr bwMode="auto">
                    <a:xfrm>
                      <a:off x="4377" y="2614"/>
                      <a:ext cx="91" cy="181"/>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9" name="Rectangle 34">
                      <a:extLst>
                        <a:ext uri="{FF2B5EF4-FFF2-40B4-BE49-F238E27FC236}">
                          <a16:creationId xmlns:a16="http://schemas.microsoft.com/office/drawing/2014/main" id="{00CB0BC9-D350-7244-B939-B46C437AAEBB}"/>
                        </a:ext>
                      </a:extLst>
                    </p:cNvPr>
                    <p:cNvSpPr>
                      <a:spLocks noChangeAspect="1" noChangeArrowheads="1"/>
                    </p:cNvSpPr>
                    <p:nvPr/>
                  </p:nvSpPr>
                  <p:spPr bwMode="auto">
                    <a:xfrm>
                      <a:off x="4468" y="2523"/>
                      <a:ext cx="408" cy="363"/>
                    </a:xfrm>
                    <a:prstGeom prst="rect">
                      <a:avLst/>
                    </a:prstGeom>
                    <a:solidFill>
                      <a:srgbClr val="00CC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Rectangle 35">
                      <a:extLst>
                        <a:ext uri="{FF2B5EF4-FFF2-40B4-BE49-F238E27FC236}">
                          <a16:creationId xmlns:a16="http://schemas.microsoft.com/office/drawing/2014/main" id="{6391D693-E612-5446-B8D5-3403CA10919D}"/>
                        </a:ext>
                      </a:extLst>
                    </p:cNvPr>
                    <p:cNvSpPr>
                      <a:spLocks noChangeAspect="1" noChangeArrowheads="1"/>
                    </p:cNvSpPr>
                    <p:nvPr/>
                  </p:nvSpPr>
                  <p:spPr bwMode="auto">
                    <a:xfrm>
                      <a:off x="4876" y="2675"/>
                      <a:ext cx="45" cy="45"/>
                    </a:xfrm>
                    <a:prstGeom prst="rect">
                      <a:avLst/>
                    </a:pr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28" name="Line 36">
                  <a:extLst>
                    <a:ext uri="{FF2B5EF4-FFF2-40B4-BE49-F238E27FC236}">
                      <a16:creationId xmlns:a16="http://schemas.microsoft.com/office/drawing/2014/main" id="{07930D35-C76F-8543-A031-19ADF6EC7E87}"/>
                    </a:ext>
                  </a:extLst>
                </p:cNvPr>
                <p:cNvSpPr>
                  <a:spLocks noChangeAspect="1" noChangeShapeType="1"/>
                </p:cNvSpPr>
                <p:nvPr/>
              </p:nvSpPr>
              <p:spPr bwMode="auto">
                <a:xfrm>
                  <a:off x="1338" y="2221"/>
                  <a:ext cx="1179" cy="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1" name="Text Box 37">
                <a:extLst>
                  <a:ext uri="{FF2B5EF4-FFF2-40B4-BE49-F238E27FC236}">
                    <a16:creationId xmlns:a16="http://schemas.microsoft.com/office/drawing/2014/main" id="{88E5AB0B-93CB-F549-BEAC-8CBF8AF8B6BC}"/>
                  </a:ext>
                </a:extLst>
              </p:cNvPr>
              <p:cNvSpPr txBox="1">
                <a:spLocks noChangeArrowheads="1"/>
              </p:cNvSpPr>
              <p:nvPr/>
            </p:nvSpPr>
            <p:spPr bwMode="auto">
              <a:xfrm>
                <a:off x="2006" y="2848"/>
                <a:ext cx="10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DE" altLang="en-DE" sz="900">
                  <a:latin typeface="Times New Roman" panose="02020603050405020304" pitchFamily="18" charset="0"/>
                </a:endParaRPr>
              </a:p>
            </p:txBody>
          </p:sp>
          <p:sp>
            <p:nvSpPr>
              <p:cNvPr id="22" name="Text Box 38">
                <a:extLst>
                  <a:ext uri="{FF2B5EF4-FFF2-40B4-BE49-F238E27FC236}">
                    <a16:creationId xmlns:a16="http://schemas.microsoft.com/office/drawing/2014/main" id="{11088970-7232-DB44-9296-E1C9D3F8C26E}"/>
                  </a:ext>
                </a:extLst>
              </p:cNvPr>
              <p:cNvSpPr txBox="1">
                <a:spLocks noChangeArrowheads="1"/>
              </p:cNvSpPr>
              <p:nvPr/>
            </p:nvSpPr>
            <p:spPr bwMode="auto">
              <a:xfrm>
                <a:off x="2290" y="2967"/>
                <a:ext cx="419"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900">
                    <a:solidFill>
                      <a:srgbClr val="00CC00"/>
                    </a:solidFill>
                    <a:effectLst>
                      <a:outerShdw blurRad="38100" dist="38100" dir="2700000" algn="tl">
                        <a:srgbClr val="C0C0C0"/>
                      </a:outerShdw>
                    </a:effectLst>
                    <a:latin typeface="Times New Roman" panose="02020603050405020304" pitchFamily="18" charset="0"/>
                  </a:rPr>
                  <a:t>Si detectors</a:t>
                </a:r>
                <a:endParaRPr lang="fr-FR" altLang="en-DE" sz="900">
                  <a:solidFill>
                    <a:srgbClr val="00CC00"/>
                  </a:solidFill>
                  <a:effectLst>
                    <a:outerShdw blurRad="38100" dist="38100" dir="2700000" algn="tl">
                      <a:srgbClr val="C0C0C0"/>
                    </a:outerShdw>
                  </a:effectLst>
                  <a:latin typeface="Times New Roman" panose="02020603050405020304" pitchFamily="18" charset="0"/>
                </a:endParaRPr>
              </a:p>
            </p:txBody>
          </p:sp>
          <p:sp>
            <p:nvSpPr>
              <p:cNvPr id="23" name="Text Box 39">
                <a:extLst>
                  <a:ext uri="{FF2B5EF4-FFF2-40B4-BE49-F238E27FC236}">
                    <a16:creationId xmlns:a16="http://schemas.microsoft.com/office/drawing/2014/main" id="{C75047A9-F28F-2349-A5E8-FE6A9247B061}"/>
                  </a:ext>
                </a:extLst>
              </p:cNvPr>
              <p:cNvSpPr txBox="1">
                <a:spLocks noChangeArrowheads="1"/>
              </p:cNvSpPr>
              <p:nvPr/>
            </p:nvSpPr>
            <p:spPr bwMode="auto">
              <a:xfrm>
                <a:off x="2744" y="3302"/>
                <a:ext cx="55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900">
                    <a:solidFill>
                      <a:schemeClr val="bg2"/>
                    </a:solidFill>
                    <a:effectLst>
                      <a:outerShdw blurRad="38100" dist="38100" dir="2700000" algn="tl">
                        <a:srgbClr val="C0C0C0"/>
                      </a:outerShdw>
                    </a:effectLst>
                    <a:latin typeface="Times New Roman" panose="02020603050405020304" pitchFamily="18" charset="0"/>
                  </a:rPr>
                  <a:t>Si(Li) e</a:t>
                </a:r>
                <a:r>
                  <a:rPr lang="en-US" altLang="en-DE" sz="900" baseline="30000">
                    <a:solidFill>
                      <a:schemeClr val="bg2"/>
                    </a:solidFill>
                    <a:effectLst>
                      <a:outerShdw blurRad="38100" dist="38100" dir="2700000" algn="tl">
                        <a:srgbClr val="C0C0C0"/>
                      </a:outerShdw>
                    </a:effectLst>
                    <a:latin typeface="Times New Roman" panose="02020603050405020304" pitchFamily="18" charset="0"/>
                  </a:rPr>
                  <a:t>-</a:t>
                </a:r>
                <a:r>
                  <a:rPr lang="en-US" altLang="en-DE" sz="900">
                    <a:solidFill>
                      <a:schemeClr val="bg2"/>
                    </a:solidFill>
                    <a:effectLst>
                      <a:outerShdw blurRad="38100" dist="38100" dir="2700000" algn="tl">
                        <a:srgbClr val="C0C0C0"/>
                      </a:outerShdw>
                    </a:effectLst>
                    <a:latin typeface="Times New Roman" panose="02020603050405020304" pitchFamily="18" charset="0"/>
                  </a:rPr>
                  <a:t> detector</a:t>
                </a:r>
                <a:endParaRPr lang="fr-FR" altLang="en-DE" sz="900">
                  <a:solidFill>
                    <a:schemeClr val="bg2"/>
                  </a:solidFill>
                  <a:effectLst>
                    <a:outerShdw blurRad="38100" dist="38100" dir="2700000" algn="tl">
                      <a:srgbClr val="C0C0C0"/>
                    </a:outerShdw>
                  </a:effectLst>
                  <a:latin typeface="Times New Roman" panose="02020603050405020304" pitchFamily="18" charset="0"/>
                </a:endParaRPr>
              </a:p>
            </p:txBody>
          </p:sp>
          <p:sp>
            <p:nvSpPr>
              <p:cNvPr id="24" name="Text Box 40">
                <a:extLst>
                  <a:ext uri="{FF2B5EF4-FFF2-40B4-BE49-F238E27FC236}">
                    <a16:creationId xmlns:a16="http://schemas.microsoft.com/office/drawing/2014/main" id="{893B7091-7834-2649-B3A4-E825BB8DF07D}"/>
                  </a:ext>
                </a:extLst>
              </p:cNvPr>
              <p:cNvSpPr txBox="1">
                <a:spLocks noChangeArrowheads="1"/>
              </p:cNvSpPr>
              <p:nvPr/>
            </p:nvSpPr>
            <p:spPr bwMode="auto">
              <a:xfrm>
                <a:off x="2709" y="2758"/>
                <a:ext cx="303"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900">
                    <a:solidFill>
                      <a:srgbClr val="0033CC"/>
                    </a:solidFill>
                    <a:effectLst>
                      <a:outerShdw blurRad="38100" dist="38100" dir="2700000" algn="tl">
                        <a:srgbClr val="C0C0C0"/>
                      </a:outerShdw>
                    </a:effectLst>
                    <a:latin typeface="Times New Roman" panose="02020603050405020304" pitchFamily="18" charset="0"/>
                  </a:rPr>
                  <a:t>Kapton</a:t>
                </a:r>
                <a:endParaRPr lang="fr-FR" altLang="en-DE" sz="900">
                  <a:solidFill>
                    <a:srgbClr val="0033CC"/>
                  </a:solidFill>
                  <a:effectLst>
                    <a:outerShdw blurRad="38100" dist="38100" dir="2700000" algn="tl">
                      <a:srgbClr val="C0C0C0"/>
                    </a:outerShdw>
                  </a:effectLst>
                  <a:latin typeface="Times New Roman" panose="02020603050405020304" pitchFamily="18" charset="0"/>
                </a:endParaRPr>
              </a:p>
            </p:txBody>
          </p:sp>
          <p:sp>
            <p:nvSpPr>
              <p:cNvPr id="25" name="Text Box 41">
                <a:extLst>
                  <a:ext uri="{FF2B5EF4-FFF2-40B4-BE49-F238E27FC236}">
                    <a16:creationId xmlns:a16="http://schemas.microsoft.com/office/drawing/2014/main" id="{3EAFEE49-98F9-4F48-9B2E-3F7627B0669F}"/>
                  </a:ext>
                </a:extLst>
              </p:cNvPr>
              <p:cNvSpPr txBox="1">
                <a:spLocks noChangeArrowheads="1"/>
              </p:cNvSpPr>
              <p:nvPr/>
            </p:nvSpPr>
            <p:spPr bwMode="auto">
              <a:xfrm>
                <a:off x="3185" y="2969"/>
                <a:ext cx="221"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900">
                    <a:solidFill>
                      <a:srgbClr val="FF33CC"/>
                    </a:solidFill>
                    <a:effectLst>
                      <a:outerShdw blurRad="38100" dist="38100" dir="2700000" algn="tl">
                        <a:srgbClr val="C0C0C0"/>
                      </a:outerShdw>
                    </a:effectLst>
                    <a:latin typeface="Times New Roman" panose="02020603050405020304" pitchFamily="18" charset="0"/>
                  </a:rPr>
                  <a:t>veto</a:t>
                </a:r>
                <a:endParaRPr lang="fr-FR" altLang="en-DE" sz="900">
                  <a:solidFill>
                    <a:srgbClr val="FF33CC"/>
                  </a:solidFill>
                  <a:effectLst>
                    <a:outerShdw blurRad="38100" dist="38100" dir="2700000" algn="tl">
                      <a:srgbClr val="C0C0C0"/>
                    </a:outerShdw>
                  </a:effectLst>
                  <a:latin typeface="Times New Roman" panose="02020603050405020304" pitchFamily="18" charset="0"/>
                </a:endParaRPr>
              </a:p>
            </p:txBody>
          </p:sp>
          <p:sp>
            <p:nvSpPr>
              <p:cNvPr id="26" name="Text Box 42">
                <a:extLst>
                  <a:ext uri="{FF2B5EF4-FFF2-40B4-BE49-F238E27FC236}">
                    <a16:creationId xmlns:a16="http://schemas.microsoft.com/office/drawing/2014/main" id="{5B217606-3871-8749-987F-79BF378F4DC6}"/>
                  </a:ext>
                </a:extLst>
              </p:cNvPr>
              <p:cNvSpPr txBox="1">
                <a:spLocks noChangeArrowheads="1"/>
              </p:cNvSpPr>
              <p:nvPr/>
            </p:nvSpPr>
            <p:spPr bwMode="auto">
              <a:xfrm>
                <a:off x="3185" y="2606"/>
                <a:ext cx="441"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900">
                    <a:solidFill>
                      <a:srgbClr val="FF0000"/>
                    </a:solidFill>
                    <a:effectLst>
                      <a:outerShdw blurRad="38100" dist="38100" dir="2700000" algn="tl">
                        <a:srgbClr val="C0C0C0"/>
                      </a:outerShdw>
                    </a:effectLst>
                    <a:latin typeface="Times New Roman" panose="02020603050405020304" pitchFamily="18" charset="0"/>
                  </a:rPr>
                  <a:t>Ge detectors</a:t>
                </a:r>
                <a:endParaRPr lang="fr-FR" altLang="en-DE" sz="900">
                  <a:solidFill>
                    <a:srgbClr val="FF0000"/>
                  </a:solidFill>
                  <a:effectLst>
                    <a:outerShdw blurRad="38100" dist="38100" dir="2700000" algn="tl">
                      <a:srgbClr val="C0C0C0"/>
                    </a:outerShdw>
                  </a:effectLst>
                  <a:latin typeface="Times New Roman" panose="02020603050405020304" pitchFamily="18" charset="0"/>
                </a:endParaRPr>
              </a:p>
            </p:txBody>
          </p:sp>
        </p:grpSp>
        <p:sp>
          <p:nvSpPr>
            <p:cNvPr id="17" name="Rectangle 43">
              <a:extLst>
                <a:ext uri="{FF2B5EF4-FFF2-40B4-BE49-F238E27FC236}">
                  <a16:creationId xmlns:a16="http://schemas.microsoft.com/office/drawing/2014/main" id="{CA189DC9-4DE5-5341-890A-E21D305C2C81}"/>
                </a:ext>
              </a:extLst>
            </p:cNvPr>
            <p:cNvSpPr>
              <a:spLocks noChangeArrowheads="1"/>
            </p:cNvSpPr>
            <p:nvPr/>
          </p:nvSpPr>
          <p:spPr bwMode="auto">
            <a:xfrm>
              <a:off x="1780" y="1632"/>
              <a:ext cx="1724" cy="1406"/>
            </a:xfrm>
            <a:prstGeom prst="rect">
              <a:avLst/>
            </a:prstGeom>
            <a:noFill/>
            <a:ln w="19050">
              <a:solidFill>
                <a:srgbClr val="990099"/>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Oval 44">
              <a:extLst>
                <a:ext uri="{FF2B5EF4-FFF2-40B4-BE49-F238E27FC236}">
                  <a16:creationId xmlns:a16="http://schemas.microsoft.com/office/drawing/2014/main" id="{BABFEA93-B9B3-8D4D-838B-65D9F47D1CFD}"/>
                </a:ext>
              </a:extLst>
            </p:cNvPr>
            <p:cNvSpPr>
              <a:spLocks noChangeArrowheads="1"/>
            </p:cNvSpPr>
            <p:nvPr/>
          </p:nvSpPr>
          <p:spPr bwMode="auto">
            <a:xfrm>
              <a:off x="3651" y="709"/>
              <a:ext cx="272" cy="226"/>
            </a:xfrm>
            <a:prstGeom prst="ellipse">
              <a:avLst/>
            </a:prstGeom>
            <a:noFill/>
            <a:ln w="19050">
              <a:solidFill>
                <a:srgbClr val="99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Line 45">
              <a:extLst>
                <a:ext uri="{FF2B5EF4-FFF2-40B4-BE49-F238E27FC236}">
                  <a16:creationId xmlns:a16="http://schemas.microsoft.com/office/drawing/2014/main" id="{143F8A62-A342-1E44-8E74-B4D080B68DE1}"/>
                </a:ext>
              </a:extLst>
            </p:cNvPr>
            <p:cNvSpPr>
              <a:spLocks noChangeShapeType="1"/>
            </p:cNvSpPr>
            <p:nvPr/>
          </p:nvSpPr>
          <p:spPr bwMode="auto">
            <a:xfrm flipH="1">
              <a:off x="3038" y="935"/>
              <a:ext cx="704" cy="697"/>
            </a:xfrm>
            <a:prstGeom prst="line">
              <a:avLst/>
            </a:prstGeom>
            <a:noFill/>
            <a:ln w="190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grpSp>
        <p:nvGrpSpPr>
          <p:cNvPr id="53" name="Group 46">
            <a:extLst>
              <a:ext uri="{FF2B5EF4-FFF2-40B4-BE49-F238E27FC236}">
                <a16:creationId xmlns:a16="http://schemas.microsoft.com/office/drawing/2014/main" id="{73BF15E5-119D-9B48-AB5D-C39965D4DC18}"/>
              </a:ext>
            </a:extLst>
          </p:cNvPr>
          <p:cNvGrpSpPr>
            <a:grpSpLocks/>
          </p:cNvGrpSpPr>
          <p:nvPr/>
        </p:nvGrpSpPr>
        <p:grpSpPr bwMode="auto">
          <a:xfrm>
            <a:off x="-76862" y="3154230"/>
            <a:ext cx="3597936" cy="2078038"/>
            <a:chOff x="378" y="1760"/>
            <a:chExt cx="2092" cy="1309"/>
          </a:xfrm>
        </p:grpSpPr>
        <p:pic>
          <p:nvPicPr>
            <p:cNvPr id="54" name="Picture 47">
              <a:extLst>
                <a:ext uri="{FF2B5EF4-FFF2-40B4-BE49-F238E27FC236}">
                  <a16:creationId xmlns:a16="http://schemas.microsoft.com/office/drawing/2014/main" id="{3C5D17D6-9CFE-8F4C-8DB4-63E4B34319D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 y="1799"/>
              <a:ext cx="1548" cy="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48">
              <a:extLst>
                <a:ext uri="{FF2B5EF4-FFF2-40B4-BE49-F238E27FC236}">
                  <a16:creationId xmlns:a16="http://schemas.microsoft.com/office/drawing/2014/main" id="{8F75BBFE-1D63-D246-B2C5-C213477324D4}"/>
                </a:ext>
              </a:extLst>
            </p:cNvPr>
            <p:cNvSpPr>
              <a:spLocks noChangeAspect="1" noChangeArrowheads="1"/>
            </p:cNvSpPr>
            <p:nvPr/>
          </p:nvSpPr>
          <p:spPr bwMode="auto">
            <a:xfrm>
              <a:off x="378" y="2876"/>
              <a:ext cx="6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400">
                  <a:solidFill>
                    <a:schemeClr val="bg1"/>
                  </a:solidFill>
                  <a:latin typeface="Times New Roman" panose="02020603050405020304" pitchFamily="18" charset="0"/>
                </a:rPr>
                <a:t>time of flight</a:t>
              </a:r>
            </a:p>
          </p:txBody>
        </p:sp>
        <p:sp>
          <p:nvSpPr>
            <p:cNvPr id="56" name="Rectangle 49">
              <a:extLst>
                <a:ext uri="{FF2B5EF4-FFF2-40B4-BE49-F238E27FC236}">
                  <a16:creationId xmlns:a16="http://schemas.microsoft.com/office/drawing/2014/main" id="{2AAA67AA-D543-6E43-AE7E-E0A317E30353}"/>
                </a:ext>
              </a:extLst>
            </p:cNvPr>
            <p:cNvSpPr>
              <a:spLocks noChangeAspect="1" noChangeArrowheads="1"/>
            </p:cNvSpPr>
            <p:nvPr/>
          </p:nvSpPr>
          <p:spPr bwMode="auto">
            <a:xfrm rot="16200000">
              <a:off x="170" y="1983"/>
              <a:ext cx="624"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400">
                  <a:solidFill>
                    <a:schemeClr val="bg1"/>
                  </a:solidFill>
                  <a:latin typeface="Times New Roman" panose="02020603050405020304" pitchFamily="18" charset="0"/>
                </a:rPr>
                <a:t>energy loss</a:t>
              </a:r>
            </a:p>
          </p:txBody>
        </p:sp>
        <p:sp>
          <p:nvSpPr>
            <p:cNvPr id="57" name="Oval 50">
              <a:extLst>
                <a:ext uri="{FF2B5EF4-FFF2-40B4-BE49-F238E27FC236}">
                  <a16:creationId xmlns:a16="http://schemas.microsoft.com/office/drawing/2014/main" id="{F7EFE0DD-F3C6-B04E-9193-8969A31239A7}"/>
                </a:ext>
              </a:extLst>
            </p:cNvPr>
            <p:cNvSpPr>
              <a:spLocks noChangeArrowheads="1"/>
            </p:cNvSpPr>
            <p:nvPr/>
          </p:nvSpPr>
          <p:spPr bwMode="auto">
            <a:xfrm>
              <a:off x="2107" y="2341"/>
              <a:ext cx="363" cy="318"/>
            </a:xfrm>
            <a:prstGeom prst="ellipse">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Line 51">
              <a:extLst>
                <a:ext uri="{FF2B5EF4-FFF2-40B4-BE49-F238E27FC236}">
                  <a16:creationId xmlns:a16="http://schemas.microsoft.com/office/drawing/2014/main" id="{5A2A00BD-6E02-3C45-A3B4-B582B2E034BB}"/>
                </a:ext>
              </a:extLst>
            </p:cNvPr>
            <p:cNvSpPr>
              <a:spLocks noChangeShapeType="1"/>
            </p:cNvSpPr>
            <p:nvPr/>
          </p:nvSpPr>
          <p:spPr bwMode="auto">
            <a:xfrm flipV="1">
              <a:off x="1881" y="2478"/>
              <a:ext cx="227" cy="36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9" name="Group 52">
            <a:extLst>
              <a:ext uri="{FF2B5EF4-FFF2-40B4-BE49-F238E27FC236}">
                <a16:creationId xmlns:a16="http://schemas.microsoft.com/office/drawing/2014/main" id="{627A8966-3A64-4647-AD88-718A42A2D6AA}"/>
              </a:ext>
            </a:extLst>
          </p:cNvPr>
          <p:cNvGrpSpPr>
            <a:grpSpLocks/>
          </p:cNvGrpSpPr>
          <p:nvPr/>
        </p:nvGrpSpPr>
        <p:grpSpPr bwMode="auto">
          <a:xfrm>
            <a:off x="3378755" y="4476619"/>
            <a:ext cx="5809951" cy="2265364"/>
            <a:chOff x="2408" y="2593"/>
            <a:chExt cx="3378" cy="1427"/>
          </a:xfrm>
        </p:grpSpPr>
        <p:grpSp>
          <p:nvGrpSpPr>
            <p:cNvPr id="60" name="Group 53">
              <a:extLst>
                <a:ext uri="{FF2B5EF4-FFF2-40B4-BE49-F238E27FC236}">
                  <a16:creationId xmlns:a16="http://schemas.microsoft.com/office/drawing/2014/main" id="{B10485C1-E520-A94B-B047-48CF48B8FD8E}"/>
                </a:ext>
              </a:extLst>
            </p:cNvPr>
            <p:cNvGrpSpPr>
              <a:grpSpLocks/>
            </p:cNvGrpSpPr>
            <p:nvPr/>
          </p:nvGrpSpPr>
          <p:grpSpPr bwMode="auto">
            <a:xfrm>
              <a:off x="2408" y="2593"/>
              <a:ext cx="3352" cy="1427"/>
              <a:chOff x="2408" y="2593"/>
              <a:chExt cx="3352" cy="1427"/>
            </a:xfrm>
          </p:grpSpPr>
          <p:grpSp>
            <p:nvGrpSpPr>
              <p:cNvPr id="62" name="Group 54">
                <a:extLst>
                  <a:ext uri="{FF2B5EF4-FFF2-40B4-BE49-F238E27FC236}">
                    <a16:creationId xmlns:a16="http://schemas.microsoft.com/office/drawing/2014/main" id="{524E9111-B04E-7C48-9A09-32F46D0EFA46}"/>
                  </a:ext>
                </a:extLst>
              </p:cNvPr>
              <p:cNvGrpSpPr>
                <a:grpSpLocks/>
              </p:cNvGrpSpPr>
              <p:nvPr/>
            </p:nvGrpSpPr>
            <p:grpSpPr bwMode="auto">
              <a:xfrm>
                <a:off x="2789" y="2704"/>
                <a:ext cx="2971" cy="1316"/>
                <a:chOff x="2789" y="2704"/>
                <a:chExt cx="2971" cy="1316"/>
              </a:xfrm>
            </p:grpSpPr>
            <p:pic>
              <p:nvPicPr>
                <p:cNvPr id="64" name="Picture 55">
                  <a:extLst>
                    <a:ext uri="{FF2B5EF4-FFF2-40B4-BE49-F238E27FC236}">
                      <a16:creationId xmlns:a16="http://schemas.microsoft.com/office/drawing/2014/main" id="{EC29E154-C0DE-1C45-AC20-B4241A1E14A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51" y="2819"/>
                  <a:ext cx="2663" cy="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56">
                  <a:extLst>
                    <a:ext uri="{FF2B5EF4-FFF2-40B4-BE49-F238E27FC236}">
                      <a16:creationId xmlns:a16="http://schemas.microsoft.com/office/drawing/2014/main" id="{C5AE9833-B950-794D-A6F3-2E0DE91A2609}"/>
                    </a:ext>
                  </a:extLst>
                </p:cNvPr>
                <p:cNvSpPr>
                  <a:spLocks noChangeArrowheads="1"/>
                </p:cNvSpPr>
                <p:nvPr/>
              </p:nvSpPr>
              <p:spPr bwMode="auto">
                <a:xfrm>
                  <a:off x="2789" y="2704"/>
                  <a:ext cx="2971" cy="1316"/>
                </a:xfrm>
                <a:prstGeom prst="rect">
                  <a:avLst/>
                </a:prstGeom>
                <a:noFill/>
                <a:ln w="190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3" name="Oval 57">
                <a:extLst>
                  <a:ext uri="{FF2B5EF4-FFF2-40B4-BE49-F238E27FC236}">
                    <a16:creationId xmlns:a16="http://schemas.microsoft.com/office/drawing/2014/main" id="{68024F26-A9DF-834A-A3F2-D5BA4AF503A1}"/>
                  </a:ext>
                </a:extLst>
              </p:cNvPr>
              <p:cNvSpPr>
                <a:spLocks noChangeArrowheads="1"/>
              </p:cNvSpPr>
              <p:nvPr/>
            </p:nvSpPr>
            <p:spPr bwMode="auto">
              <a:xfrm>
                <a:off x="2408" y="2593"/>
                <a:ext cx="680" cy="454"/>
              </a:xfrm>
              <a:prstGeom prst="ellipse">
                <a:avLst/>
              </a:prstGeom>
              <a:noFill/>
              <a:ln w="190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1" name="Text Box 58">
              <a:extLst>
                <a:ext uri="{FF2B5EF4-FFF2-40B4-BE49-F238E27FC236}">
                  <a16:creationId xmlns:a16="http://schemas.microsoft.com/office/drawing/2014/main" id="{177D33F6-3016-EB46-8978-D3F623C75AEE}"/>
                </a:ext>
              </a:extLst>
            </p:cNvPr>
            <p:cNvSpPr txBox="1">
              <a:spLocks noChangeArrowheads="1"/>
            </p:cNvSpPr>
            <p:nvPr/>
          </p:nvSpPr>
          <p:spPr bwMode="auto">
            <a:xfrm>
              <a:off x="4243" y="2697"/>
              <a:ext cx="1543"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1100" b="1" dirty="0">
                  <a:latin typeface="Times New Roman" panose="02020603050405020304" pitchFamily="18" charset="0"/>
                </a:rPr>
                <a:t>E. </a:t>
              </a:r>
              <a:r>
                <a:rPr lang="en-US" altLang="en-DE" sz="1100" b="1" dirty="0" err="1">
                  <a:latin typeface="Times New Roman" panose="02020603050405020304" pitchFamily="18" charset="0"/>
                </a:rPr>
                <a:t>Bouchez</a:t>
              </a:r>
              <a:r>
                <a:rPr lang="en-US" altLang="en-DE" sz="1100" b="1" dirty="0">
                  <a:latin typeface="Times New Roman" panose="02020603050405020304" pitchFamily="18" charset="0"/>
                </a:rPr>
                <a:t> et al., PRL 90, 082502 (2003) </a:t>
              </a:r>
              <a:endParaRPr lang="fr-FR" altLang="en-DE" sz="1100" b="1" dirty="0">
                <a:latin typeface="Times New Roman" panose="02020603050405020304" pitchFamily="18" charset="0"/>
              </a:endParaRPr>
            </a:p>
          </p:txBody>
        </p:sp>
      </p:grpSp>
      <p:grpSp>
        <p:nvGrpSpPr>
          <p:cNvPr id="66" name="Group 59">
            <a:extLst>
              <a:ext uri="{FF2B5EF4-FFF2-40B4-BE49-F238E27FC236}">
                <a16:creationId xmlns:a16="http://schemas.microsoft.com/office/drawing/2014/main" id="{0EADCB8F-1E8C-1D4F-9B89-CE97C95ECE6C}"/>
              </a:ext>
            </a:extLst>
          </p:cNvPr>
          <p:cNvGrpSpPr>
            <a:grpSpLocks/>
          </p:cNvGrpSpPr>
          <p:nvPr/>
        </p:nvGrpSpPr>
        <p:grpSpPr bwMode="auto">
          <a:xfrm>
            <a:off x="5900619" y="2565268"/>
            <a:ext cx="3217863" cy="1874837"/>
            <a:chOff x="3751" y="1389"/>
            <a:chExt cx="1871" cy="1181"/>
          </a:xfrm>
        </p:grpSpPr>
        <p:grpSp>
          <p:nvGrpSpPr>
            <p:cNvPr id="67" name="Group 60">
              <a:extLst>
                <a:ext uri="{FF2B5EF4-FFF2-40B4-BE49-F238E27FC236}">
                  <a16:creationId xmlns:a16="http://schemas.microsoft.com/office/drawing/2014/main" id="{B217BBB4-399D-3941-977B-0A3550FAE8B3}"/>
                </a:ext>
              </a:extLst>
            </p:cNvPr>
            <p:cNvGrpSpPr>
              <a:grpSpLocks/>
            </p:cNvGrpSpPr>
            <p:nvPr/>
          </p:nvGrpSpPr>
          <p:grpSpPr bwMode="auto">
            <a:xfrm>
              <a:off x="3968" y="1389"/>
              <a:ext cx="1654" cy="862"/>
              <a:chOff x="3923" y="1616"/>
              <a:chExt cx="1654" cy="862"/>
            </a:xfrm>
          </p:grpSpPr>
          <p:sp>
            <p:nvSpPr>
              <p:cNvPr id="69" name="Line 61">
                <a:extLst>
                  <a:ext uri="{FF2B5EF4-FFF2-40B4-BE49-F238E27FC236}">
                    <a16:creationId xmlns:a16="http://schemas.microsoft.com/office/drawing/2014/main" id="{595DD2E8-E9FA-0E49-83F6-629BBBC9E902}"/>
                  </a:ext>
                </a:extLst>
              </p:cNvPr>
              <p:cNvSpPr>
                <a:spLocks noChangeShapeType="1"/>
              </p:cNvSpPr>
              <p:nvPr/>
            </p:nvSpPr>
            <p:spPr bwMode="auto">
              <a:xfrm>
                <a:off x="4849" y="1888"/>
                <a:ext cx="48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Line 62">
                <a:extLst>
                  <a:ext uri="{FF2B5EF4-FFF2-40B4-BE49-F238E27FC236}">
                    <a16:creationId xmlns:a16="http://schemas.microsoft.com/office/drawing/2014/main" id="{448FC179-A38D-1F4E-8B18-52F453974957}"/>
                  </a:ext>
                </a:extLst>
              </p:cNvPr>
              <p:cNvSpPr>
                <a:spLocks noChangeShapeType="1"/>
              </p:cNvSpPr>
              <p:nvPr/>
            </p:nvSpPr>
            <p:spPr bwMode="auto">
              <a:xfrm>
                <a:off x="4125" y="1789"/>
                <a:ext cx="481"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Line 63">
                <a:extLst>
                  <a:ext uri="{FF2B5EF4-FFF2-40B4-BE49-F238E27FC236}">
                    <a16:creationId xmlns:a16="http://schemas.microsoft.com/office/drawing/2014/main" id="{ECBD13DA-1EDF-2241-A3CE-1070DEF59767}"/>
                  </a:ext>
                </a:extLst>
              </p:cNvPr>
              <p:cNvSpPr>
                <a:spLocks noChangeShapeType="1"/>
              </p:cNvSpPr>
              <p:nvPr/>
            </p:nvSpPr>
            <p:spPr bwMode="auto">
              <a:xfrm>
                <a:off x="4125" y="2411"/>
                <a:ext cx="481"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Line 64">
                <a:extLst>
                  <a:ext uri="{FF2B5EF4-FFF2-40B4-BE49-F238E27FC236}">
                    <a16:creationId xmlns:a16="http://schemas.microsoft.com/office/drawing/2014/main" id="{38ADF7DA-C094-7F4E-AD74-045360230A2C}"/>
                  </a:ext>
                </a:extLst>
              </p:cNvPr>
              <p:cNvSpPr>
                <a:spLocks noChangeShapeType="1"/>
              </p:cNvSpPr>
              <p:nvPr/>
            </p:nvSpPr>
            <p:spPr bwMode="auto">
              <a:xfrm flipH="1">
                <a:off x="4509" y="1888"/>
                <a:ext cx="458" cy="523"/>
              </a:xfrm>
              <a:prstGeom prst="line">
                <a:avLst/>
              </a:prstGeom>
              <a:noFill/>
              <a:ln w="25400">
                <a:solidFill>
                  <a:srgbClr val="CC00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Rectangle 65">
                <a:extLst>
                  <a:ext uri="{FF2B5EF4-FFF2-40B4-BE49-F238E27FC236}">
                    <a16:creationId xmlns:a16="http://schemas.microsoft.com/office/drawing/2014/main" id="{56239F81-6670-8F4F-9B42-EAAEDE9C932A}"/>
                  </a:ext>
                </a:extLst>
              </p:cNvPr>
              <p:cNvSpPr>
                <a:spLocks noChangeArrowheads="1"/>
              </p:cNvSpPr>
              <p:nvPr/>
            </p:nvSpPr>
            <p:spPr bwMode="auto">
              <a:xfrm>
                <a:off x="5172" y="1706"/>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200" b="1">
                    <a:latin typeface="Comic Sans MS" panose="030F0902030302020204" pitchFamily="66" charset="0"/>
                  </a:rPr>
                  <a:t>671</a:t>
                </a:r>
              </a:p>
            </p:txBody>
          </p:sp>
          <p:sp>
            <p:nvSpPr>
              <p:cNvPr id="74" name="Rectangle 66">
                <a:extLst>
                  <a:ext uri="{FF2B5EF4-FFF2-40B4-BE49-F238E27FC236}">
                    <a16:creationId xmlns:a16="http://schemas.microsoft.com/office/drawing/2014/main" id="{F669BAFA-0C39-6F41-9FD6-D7CAD40C43D4}"/>
                  </a:ext>
                </a:extLst>
              </p:cNvPr>
              <p:cNvSpPr>
                <a:spLocks noChangeArrowheads="1"/>
              </p:cNvSpPr>
              <p:nvPr/>
            </p:nvSpPr>
            <p:spPr bwMode="auto">
              <a:xfrm>
                <a:off x="4447" y="1616"/>
                <a:ext cx="27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200" b="1">
                    <a:latin typeface="Comic Sans MS" panose="030F0902030302020204" pitchFamily="66" charset="0"/>
                  </a:rPr>
                  <a:t>710</a:t>
                </a:r>
              </a:p>
            </p:txBody>
          </p:sp>
          <p:sp>
            <p:nvSpPr>
              <p:cNvPr id="75" name="Rectangle 67">
                <a:extLst>
                  <a:ext uri="{FF2B5EF4-FFF2-40B4-BE49-F238E27FC236}">
                    <a16:creationId xmlns:a16="http://schemas.microsoft.com/office/drawing/2014/main" id="{51A745CB-A2FA-E341-BF8E-E04E0A080941}"/>
                  </a:ext>
                </a:extLst>
              </p:cNvPr>
              <p:cNvSpPr>
                <a:spLocks noChangeArrowheads="1"/>
              </p:cNvSpPr>
              <p:nvPr/>
            </p:nvSpPr>
            <p:spPr bwMode="auto">
              <a:xfrm>
                <a:off x="4649" y="1797"/>
                <a:ext cx="21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400" b="1">
                    <a:latin typeface="Comic Sans MS" panose="030F0902030302020204" pitchFamily="66" charset="0"/>
                  </a:rPr>
                  <a:t>0</a:t>
                </a:r>
                <a:r>
                  <a:rPr lang="fr-FR" altLang="en-DE" sz="1400" b="1" baseline="30000">
                    <a:latin typeface="Comic Sans MS" panose="030F0902030302020204" pitchFamily="66" charset="0"/>
                  </a:rPr>
                  <a:t>+</a:t>
                </a:r>
              </a:p>
            </p:txBody>
          </p:sp>
          <p:sp>
            <p:nvSpPr>
              <p:cNvPr id="76" name="Rectangle 68">
                <a:extLst>
                  <a:ext uri="{FF2B5EF4-FFF2-40B4-BE49-F238E27FC236}">
                    <a16:creationId xmlns:a16="http://schemas.microsoft.com/office/drawing/2014/main" id="{557FE9A0-5280-7C4F-A533-E991D7B5632A}"/>
                  </a:ext>
                </a:extLst>
              </p:cNvPr>
              <p:cNvSpPr>
                <a:spLocks noChangeArrowheads="1"/>
              </p:cNvSpPr>
              <p:nvPr/>
            </p:nvSpPr>
            <p:spPr bwMode="auto">
              <a:xfrm>
                <a:off x="3969" y="2286"/>
                <a:ext cx="21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400" b="1">
                    <a:latin typeface="Comic Sans MS" panose="030F0902030302020204" pitchFamily="66" charset="0"/>
                  </a:rPr>
                  <a:t>0</a:t>
                </a:r>
                <a:r>
                  <a:rPr lang="fr-FR" altLang="en-DE" sz="1400" b="1" baseline="30000">
                    <a:latin typeface="Comic Sans MS" panose="030F0902030302020204" pitchFamily="66" charset="0"/>
                  </a:rPr>
                  <a:t>+</a:t>
                </a:r>
              </a:p>
            </p:txBody>
          </p:sp>
          <p:sp>
            <p:nvSpPr>
              <p:cNvPr id="77" name="Rectangle 69">
                <a:extLst>
                  <a:ext uri="{FF2B5EF4-FFF2-40B4-BE49-F238E27FC236}">
                    <a16:creationId xmlns:a16="http://schemas.microsoft.com/office/drawing/2014/main" id="{194C265A-CDFE-AB4E-8FE0-4B3FD7307B5B}"/>
                  </a:ext>
                </a:extLst>
              </p:cNvPr>
              <p:cNvSpPr>
                <a:spLocks noChangeArrowheads="1"/>
              </p:cNvSpPr>
              <p:nvPr/>
            </p:nvSpPr>
            <p:spPr bwMode="auto">
              <a:xfrm>
                <a:off x="3923" y="1688"/>
                <a:ext cx="21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fr-FR" altLang="en-DE" sz="1400" b="1">
                    <a:latin typeface="Comic Sans MS" panose="030F0902030302020204" pitchFamily="66" charset="0"/>
                  </a:rPr>
                  <a:t>2</a:t>
                </a:r>
                <a:r>
                  <a:rPr lang="fr-FR" altLang="en-DE" sz="1400" b="1" baseline="30000">
                    <a:latin typeface="Comic Sans MS" panose="030F0902030302020204" pitchFamily="66" charset="0"/>
                  </a:rPr>
                  <a:t>+</a:t>
                </a:r>
              </a:p>
            </p:txBody>
          </p:sp>
          <p:sp>
            <p:nvSpPr>
              <p:cNvPr id="78" name="Freeform 70">
                <a:extLst>
                  <a:ext uri="{FF2B5EF4-FFF2-40B4-BE49-F238E27FC236}">
                    <a16:creationId xmlns:a16="http://schemas.microsoft.com/office/drawing/2014/main" id="{54498121-AD7B-5143-93F5-12CD4B6045BB}"/>
                  </a:ext>
                </a:extLst>
              </p:cNvPr>
              <p:cNvSpPr>
                <a:spLocks/>
              </p:cNvSpPr>
              <p:nvPr/>
            </p:nvSpPr>
            <p:spPr bwMode="auto">
              <a:xfrm>
                <a:off x="4275" y="1789"/>
                <a:ext cx="102" cy="627"/>
              </a:xfrm>
              <a:custGeom>
                <a:avLst/>
                <a:gdLst>
                  <a:gd name="T0" fmla="*/ 31 w 102"/>
                  <a:gd name="T1" fmla="*/ 0 h 863"/>
                  <a:gd name="T2" fmla="*/ 88 w 102"/>
                  <a:gd name="T3" fmla="*/ 75 h 863"/>
                  <a:gd name="T4" fmla="*/ 2 w 102"/>
                  <a:gd name="T5" fmla="*/ 152 h 863"/>
                  <a:gd name="T6" fmla="*/ 78 w 102"/>
                  <a:gd name="T7" fmla="*/ 223 h 863"/>
                  <a:gd name="T8" fmla="*/ 9 w 102"/>
                  <a:gd name="T9" fmla="*/ 301 h 863"/>
                  <a:gd name="T10" fmla="*/ 86 w 102"/>
                  <a:gd name="T11" fmla="*/ 373 h 863"/>
                  <a:gd name="T12" fmla="*/ 21 w 102"/>
                  <a:gd name="T13" fmla="*/ 451 h 863"/>
                  <a:gd name="T14" fmla="*/ 93 w 102"/>
                  <a:gd name="T15" fmla="*/ 523 h 863"/>
                  <a:gd name="T16" fmla="*/ 24 w 102"/>
                  <a:gd name="T17" fmla="*/ 601 h 863"/>
                  <a:gd name="T18" fmla="*/ 100 w 102"/>
                  <a:gd name="T19" fmla="*/ 672 h 863"/>
                  <a:gd name="T20" fmla="*/ 31 w 102"/>
                  <a:gd name="T21" fmla="*/ 751 h 863"/>
                  <a:gd name="T22" fmla="*/ 76 w 102"/>
                  <a:gd name="T23" fmla="*/ 86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863">
                    <a:moveTo>
                      <a:pt x="31" y="0"/>
                    </a:moveTo>
                    <a:cubicBezTo>
                      <a:pt x="40" y="12"/>
                      <a:pt x="93" y="50"/>
                      <a:pt x="88" y="75"/>
                    </a:cubicBezTo>
                    <a:cubicBezTo>
                      <a:pt x="83" y="100"/>
                      <a:pt x="4" y="127"/>
                      <a:pt x="2" y="152"/>
                    </a:cubicBezTo>
                    <a:cubicBezTo>
                      <a:pt x="0" y="177"/>
                      <a:pt x="77" y="198"/>
                      <a:pt x="78" y="223"/>
                    </a:cubicBezTo>
                    <a:cubicBezTo>
                      <a:pt x="80" y="248"/>
                      <a:pt x="8" y="276"/>
                      <a:pt x="9" y="301"/>
                    </a:cubicBezTo>
                    <a:cubicBezTo>
                      <a:pt x="10" y="326"/>
                      <a:pt x="84" y="348"/>
                      <a:pt x="86" y="373"/>
                    </a:cubicBezTo>
                    <a:cubicBezTo>
                      <a:pt x="88" y="398"/>
                      <a:pt x="20" y="426"/>
                      <a:pt x="21" y="451"/>
                    </a:cubicBezTo>
                    <a:cubicBezTo>
                      <a:pt x="23" y="476"/>
                      <a:pt x="93" y="498"/>
                      <a:pt x="93" y="523"/>
                    </a:cubicBezTo>
                    <a:cubicBezTo>
                      <a:pt x="93" y="548"/>
                      <a:pt x="23" y="576"/>
                      <a:pt x="24" y="601"/>
                    </a:cubicBezTo>
                    <a:cubicBezTo>
                      <a:pt x="25" y="626"/>
                      <a:pt x="99" y="647"/>
                      <a:pt x="100" y="672"/>
                    </a:cubicBezTo>
                    <a:cubicBezTo>
                      <a:pt x="102" y="697"/>
                      <a:pt x="35" y="719"/>
                      <a:pt x="31" y="751"/>
                    </a:cubicBezTo>
                    <a:cubicBezTo>
                      <a:pt x="27" y="783"/>
                      <a:pt x="67" y="840"/>
                      <a:pt x="76" y="863"/>
                    </a:cubicBezTo>
                  </a:path>
                </a:pathLst>
              </a:custGeom>
              <a:noFill/>
              <a:ln w="254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Text Box 71">
                <a:extLst>
                  <a:ext uri="{FF2B5EF4-FFF2-40B4-BE49-F238E27FC236}">
                    <a16:creationId xmlns:a16="http://schemas.microsoft.com/office/drawing/2014/main" id="{C359BFEB-D053-1543-BCFD-2A9901FE278F}"/>
                  </a:ext>
                </a:extLst>
              </p:cNvPr>
              <p:cNvSpPr txBox="1">
                <a:spLocks noChangeArrowheads="1"/>
              </p:cNvSpPr>
              <p:nvPr/>
            </p:nvSpPr>
            <p:spPr bwMode="auto">
              <a:xfrm>
                <a:off x="4059" y="1920"/>
                <a:ext cx="1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DE" sz="2000">
                    <a:solidFill>
                      <a:schemeClr val="accent2"/>
                    </a:solidFill>
                    <a:sym typeface="Symbol" pitchFamily="2" charset="2"/>
                  </a:rPr>
                  <a:t></a:t>
                </a:r>
              </a:p>
            </p:txBody>
          </p:sp>
          <p:sp>
            <p:nvSpPr>
              <p:cNvPr id="80" name="Text Box 72">
                <a:extLst>
                  <a:ext uri="{FF2B5EF4-FFF2-40B4-BE49-F238E27FC236}">
                    <a16:creationId xmlns:a16="http://schemas.microsoft.com/office/drawing/2014/main" id="{0BA1BF5C-C744-2B46-9ECC-DA652FBD0751}"/>
                  </a:ext>
                </a:extLst>
              </p:cNvPr>
              <p:cNvSpPr txBox="1">
                <a:spLocks noChangeArrowheads="1"/>
              </p:cNvSpPr>
              <p:nvPr/>
            </p:nvSpPr>
            <p:spPr bwMode="auto">
              <a:xfrm>
                <a:off x="4777" y="2024"/>
                <a:ext cx="21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a:solidFill>
                      <a:srgbClr val="CC0000"/>
                    </a:solidFill>
                    <a:latin typeface="Comic Sans MS" panose="030F0902030302020204" pitchFamily="66" charset="0"/>
                  </a:rPr>
                  <a:t>e</a:t>
                </a:r>
                <a:r>
                  <a:rPr lang="en-US" altLang="en-DE" baseline="30000">
                    <a:solidFill>
                      <a:srgbClr val="CC0000"/>
                    </a:solidFill>
                    <a:latin typeface="Comic Sans MS" panose="030F0902030302020204" pitchFamily="66" charset="0"/>
                  </a:rPr>
                  <a:t>-</a:t>
                </a:r>
                <a:endParaRPr lang="fr-FR" altLang="en-DE" baseline="30000">
                  <a:solidFill>
                    <a:srgbClr val="CC0000"/>
                  </a:solidFill>
                  <a:latin typeface="Comic Sans MS" panose="030F0902030302020204" pitchFamily="66" charset="0"/>
                </a:endParaRPr>
              </a:p>
            </p:txBody>
          </p:sp>
          <p:sp>
            <p:nvSpPr>
              <p:cNvPr id="81" name="Text Box 73">
                <a:extLst>
                  <a:ext uri="{FF2B5EF4-FFF2-40B4-BE49-F238E27FC236}">
                    <a16:creationId xmlns:a16="http://schemas.microsoft.com/office/drawing/2014/main" id="{527E9F7F-7AD9-6649-9AEC-2E721A5390E9}"/>
                  </a:ext>
                </a:extLst>
              </p:cNvPr>
              <p:cNvSpPr txBox="1">
                <a:spLocks noChangeArrowheads="1"/>
              </p:cNvSpPr>
              <p:nvPr/>
            </p:nvSpPr>
            <p:spPr bwMode="auto">
              <a:xfrm>
                <a:off x="5281" y="1797"/>
                <a:ext cx="2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sz="1200" i="1">
                    <a:latin typeface="Times New Roman" panose="02020603050405020304" pitchFamily="18" charset="0"/>
                  </a:rPr>
                  <a:t>38 ns</a:t>
                </a:r>
                <a:endParaRPr lang="fr-FR" altLang="en-DE" sz="1200" i="1">
                  <a:latin typeface="Times New Roman" panose="02020603050405020304" pitchFamily="18" charset="0"/>
                </a:endParaRPr>
              </a:p>
            </p:txBody>
          </p:sp>
        </p:grpSp>
        <p:sp>
          <p:nvSpPr>
            <p:cNvPr id="68" name="Text Box 74">
              <a:extLst>
                <a:ext uri="{FF2B5EF4-FFF2-40B4-BE49-F238E27FC236}">
                  <a16:creationId xmlns:a16="http://schemas.microsoft.com/office/drawing/2014/main" id="{D8478251-621E-AF4A-82EA-30DEE8043751}"/>
                </a:ext>
              </a:extLst>
            </p:cNvPr>
            <p:cNvSpPr txBox="1">
              <a:spLocks noChangeArrowheads="1"/>
            </p:cNvSpPr>
            <p:nvPr/>
          </p:nvSpPr>
          <p:spPr bwMode="auto">
            <a:xfrm>
              <a:off x="3751" y="2337"/>
              <a:ext cx="1776" cy="233"/>
            </a:xfrm>
            <a:prstGeom prst="rect">
              <a:avLst/>
            </a:prstGeom>
            <a:solidFill>
              <a:srgbClr val="FFCCCC"/>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DE" dirty="0">
                  <a:solidFill>
                    <a:srgbClr val="CC0000"/>
                  </a:solidFill>
                  <a:effectLst>
                    <a:outerShdw blurRad="38100" dist="38100" dir="2700000" algn="tl">
                      <a:srgbClr val="000000"/>
                    </a:outerShdw>
                  </a:effectLst>
                  <a:latin typeface="Comic Sans MS" panose="030F0902030302020204" pitchFamily="66" charset="0"/>
                </a:rPr>
                <a:t>New (shape) isomer in </a:t>
              </a:r>
              <a:r>
                <a:rPr lang="en-US" altLang="en-DE" baseline="30000" dirty="0">
                  <a:solidFill>
                    <a:srgbClr val="CC0000"/>
                  </a:solidFill>
                  <a:effectLst>
                    <a:outerShdw blurRad="38100" dist="38100" dir="2700000" algn="tl">
                      <a:srgbClr val="000000"/>
                    </a:outerShdw>
                  </a:effectLst>
                  <a:latin typeface="Comic Sans MS" panose="030F0902030302020204" pitchFamily="66" charset="0"/>
                </a:rPr>
                <a:t>72</a:t>
              </a:r>
              <a:r>
                <a:rPr lang="en-US" altLang="en-DE" dirty="0">
                  <a:solidFill>
                    <a:srgbClr val="CC0000"/>
                  </a:solidFill>
                  <a:effectLst>
                    <a:outerShdw blurRad="38100" dist="38100" dir="2700000" algn="tl">
                      <a:srgbClr val="000000"/>
                    </a:outerShdw>
                  </a:effectLst>
                  <a:latin typeface="Comic Sans MS" panose="030F0902030302020204" pitchFamily="66" charset="0"/>
                </a:rPr>
                <a:t>Kr</a:t>
              </a:r>
              <a:endParaRPr lang="fr-FR" altLang="en-DE" dirty="0">
                <a:solidFill>
                  <a:srgbClr val="CC0000"/>
                </a:solidFill>
                <a:effectLst>
                  <a:outerShdw blurRad="38100" dist="38100" dir="2700000" algn="tl">
                    <a:srgbClr val="000000"/>
                  </a:outerShdw>
                </a:effectLst>
                <a:latin typeface="Comic Sans MS" panose="030F0902030302020204" pitchFamily="66" charset="0"/>
              </a:endParaRPr>
            </a:p>
          </p:txBody>
        </p:sp>
      </p:grpSp>
      <p:sp>
        <p:nvSpPr>
          <p:cNvPr id="6" name="TextBox 5">
            <a:extLst>
              <a:ext uri="{FF2B5EF4-FFF2-40B4-BE49-F238E27FC236}">
                <a16:creationId xmlns:a16="http://schemas.microsoft.com/office/drawing/2014/main" id="{7AECE03F-683E-3440-9725-5B0D86CD544E}"/>
              </a:ext>
            </a:extLst>
          </p:cNvPr>
          <p:cNvSpPr txBox="1"/>
          <p:nvPr/>
        </p:nvSpPr>
        <p:spPr>
          <a:xfrm>
            <a:off x="2136891" y="969831"/>
            <a:ext cx="20351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
                  <a:solidFill>
                    <a:srgbClr val="000000"/>
                  </a:solidFill>
                </a:uFill>
                <a:latin typeface="Calibri"/>
                <a:ea typeface="Calibri"/>
                <a:cs typeface="Calibri"/>
                <a:sym typeface="Calibri"/>
              </a:rPr>
              <a:t>LISE3@GANIL (2002)</a:t>
            </a:r>
          </a:p>
        </p:txBody>
      </p:sp>
      <p:sp>
        <p:nvSpPr>
          <p:cNvPr id="83" name="Text Box 4">
            <a:extLst>
              <a:ext uri="{FF2B5EF4-FFF2-40B4-BE49-F238E27FC236}">
                <a16:creationId xmlns:a16="http://schemas.microsoft.com/office/drawing/2014/main" id="{28DE4FBF-A487-8E4A-80F5-D8F73F619FEE}"/>
              </a:ext>
            </a:extLst>
          </p:cNvPr>
          <p:cNvSpPr txBox="1">
            <a:spLocks noChangeArrowheads="1"/>
          </p:cNvSpPr>
          <p:nvPr/>
        </p:nvSpPr>
        <p:spPr bwMode="auto">
          <a:xfrm>
            <a:off x="7390671" y="1075758"/>
            <a:ext cx="1727811" cy="8617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DE" sz="1600" dirty="0">
                <a:latin typeface="Comic Sans MS" panose="030F0902030302020204" pitchFamily="66" charset="0"/>
              </a:rPr>
              <a:t>Fully-stripped ions </a:t>
            </a:r>
            <a:r>
              <a:rPr lang="en-US" dirty="0">
                <a:sym typeface="Symbol" pitchFamily="2" charset="2"/>
              </a:rPr>
              <a:t></a:t>
            </a:r>
            <a:r>
              <a:rPr lang="en-DE" dirty="0">
                <a:sym typeface="Symbol" pitchFamily="2" charset="2"/>
              </a:rPr>
              <a:t> </a:t>
            </a:r>
            <a:r>
              <a:rPr lang="en-US" altLang="en-DE" sz="1600" dirty="0">
                <a:latin typeface="Comic Sans MS" panose="030F0902030302020204" pitchFamily="66" charset="0"/>
              </a:rPr>
              <a:t>no CE</a:t>
            </a:r>
          </a:p>
          <a:p>
            <a:r>
              <a:rPr lang="en-US" altLang="en-DE" sz="1600" dirty="0">
                <a:latin typeface="Comic Sans MS" panose="030F0902030302020204" pitchFamily="66" charset="0"/>
              </a:rPr>
              <a:t>decay in flight</a:t>
            </a:r>
          </a:p>
        </p:txBody>
      </p:sp>
      <p:sp>
        <p:nvSpPr>
          <p:cNvPr id="4" name="Footer Placeholder 3">
            <a:extLst>
              <a:ext uri="{FF2B5EF4-FFF2-40B4-BE49-F238E27FC236}">
                <a16:creationId xmlns:a16="http://schemas.microsoft.com/office/drawing/2014/main" id="{326306B1-4620-5642-877C-910E16892790}"/>
              </a:ext>
            </a:extLst>
          </p:cNvPr>
          <p:cNvSpPr>
            <a:spLocks noGrp="1"/>
          </p:cNvSpPr>
          <p:nvPr>
            <p:ph type="ftr" sz="quarter" idx="3"/>
          </p:nvPr>
        </p:nvSpPr>
        <p:spPr/>
        <p:txBody>
          <a:bodyPr/>
          <a:lstStyle/>
          <a:p>
            <a:r>
              <a:rPr lang="fr-FR" sz="1100"/>
              <a:t>W. Korten - NS2022</a:t>
            </a:r>
            <a:endParaRPr lang="fr-FR" sz="1100" dirty="0"/>
          </a:p>
        </p:txBody>
      </p:sp>
      <p:sp>
        <p:nvSpPr>
          <p:cNvPr id="9" name="Slide Number Placeholder 8">
            <a:extLst>
              <a:ext uri="{FF2B5EF4-FFF2-40B4-BE49-F238E27FC236}">
                <a16:creationId xmlns:a16="http://schemas.microsoft.com/office/drawing/2014/main" id="{CBFAFA53-F70F-C24B-A883-743C823B561D}"/>
              </a:ext>
            </a:extLst>
          </p:cNvPr>
          <p:cNvSpPr>
            <a:spLocks noGrp="1"/>
          </p:cNvSpPr>
          <p:nvPr>
            <p:ph type="sldNum" sz="quarter" idx="4"/>
          </p:nvPr>
        </p:nvSpPr>
        <p:spPr/>
        <p:txBody>
          <a:bodyPr/>
          <a:lstStyle/>
          <a:p>
            <a:fld id="{AEFB9B6D-867A-40B8-ACB0-35CC9F272C9C}" type="slidenum">
              <a:rPr lang="fr-FR" sz="1100" smtClean="0"/>
              <a:pPr/>
              <a:t>6</a:t>
            </a:fld>
            <a:endParaRPr lang="fr-FR" sz="1100" dirty="0"/>
          </a:p>
        </p:txBody>
      </p:sp>
    </p:spTree>
    <p:extLst>
      <p:ext uri="{BB962C8B-B14F-4D97-AF65-F5344CB8AC3E}">
        <p14:creationId xmlns:p14="http://schemas.microsoft.com/office/powerpoint/2010/main" val="11684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76F5-2CF3-B349-B684-31C255C63110}"/>
              </a:ext>
            </a:extLst>
          </p:cNvPr>
          <p:cNvSpPr>
            <a:spLocks noGrp="1"/>
          </p:cNvSpPr>
          <p:nvPr>
            <p:ph type="title"/>
          </p:nvPr>
        </p:nvSpPr>
        <p:spPr>
          <a:xfrm>
            <a:off x="1259632" y="46828"/>
            <a:ext cx="7884368" cy="908720"/>
          </a:xfrm>
        </p:spPr>
        <p:txBody>
          <a:bodyPr/>
          <a:lstStyle/>
          <a:p>
            <a:r>
              <a:rPr lang="en-US" sz="2400" dirty="0"/>
              <a:t>Excited 0</a:t>
            </a:r>
            <a:r>
              <a:rPr lang="en-US" sz="2400" baseline="30000" dirty="0"/>
              <a:t>+</a:t>
            </a:r>
            <a:r>
              <a:rPr lang="en-US" sz="2400" dirty="0"/>
              <a:t> states in neutron-deficient Kr, Se and Ge isotopes</a:t>
            </a:r>
            <a:endParaRPr lang="en-GB" dirty="0"/>
          </a:p>
        </p:txBody>
      </p:sp>
      <p:sp>
        <p:nvSpPr>
          <p:cNvPr id="4" name="Footer Placeholder 3">
            <a:extLst>
              <a:ext uri="{FF2B5EF4-FFF2-40B4-BE49-F238E27FC236}">
                <a16:creationId xmlns:a16="http://schemas.microsoft.com/office/drawing/2014/main" id="{8BC232E5-8DFD-9D4A-A097-8D04FF76A96C}"/>
              </a:ext>
            </a:extLst>
          </p:cNvPr>
          <p:cNvSpPr>
            <a:spLocks noGrp="1"/>
          </p:cNvSpPr>
          <p:nvPr>
            <p:ph type="ftr" sz="quarter" idx="3"/>
          </p:nvPr>
        </p:nvSpPr>
        <p:spPr/>
        <p:txBody>
          <a:bodyPr/>
          <a:lstStyle/>
          <a:p>
            <a:r>
              <a:rPr lang="fr-FR" sz="1100"/>
              <a:t>W. Korten - NS2022</a:t>
            </a:r>
            <a:endParaRPr lang="fr-FR" sz="1100" dirty="0"/>
          </a:p>
        </p:txBody>
      </p:sp>
      <p:sp>
        <p:nvSpPr>
          <p:cNvPr id="5" name="Slide Number Placeholder 4">
            <a:extLst>
              <a:ext uri="{FF2B5EF4-FFF2-40B4-BE49-F238E27FC236}">
                <a16:creationId xmlns:a16="http://schemas.microsoft.com/office/drawing/2014/main" id="{2A406595-2698-4C4F-AD96-4AD662A3B5C9}"/>
              </a:ext>
            </a:extLst>
          </p:cNvPr>
          <p:cNvSpPr>
            <a:spLocks noGrp="1"/>
          </p:cNvSpPr>
          <p:nvPr>
            <p:ph type="sldNum" sz="quarter" idx="4"/>
          </p:nvPr>
        </p:nvSpPr>
        <p:spPr/>
        <p:txBody>
          <a:bodyPr/>
          <a:lstStyle/>
          <a:p>
            <a:fld id="{AEFB9B6D-867A-40B8-ACB0-35CC9F272C9C}" type="slidenum">
              <a:rPr lang="fr-FR" sz="1100" smtClean="0"/>
              <a:pPr/>
              <a:t>7</a:t>
            </a:fld>
            <a:endParaRPr lang="fr-FR" sz="1100" dirty="0"/>
          </a:p>
        </p:txBody>
      </p:sp>
      <p:pic>
        <p:nvPicPr>
          <p:cNvPr id="6" name="Picture 5">
            <a:extLst>
              <a:ext uri="{FF2B5EF4-FFF2-40B4-BE49-F238E27FC236}">
                <a16:creationId xmlns:a16="http://schemas.microsoft.com/office/drawing/2014/main" id="{F8A06866-0DE8-6D42-8C0E-0C8BA9475407}"/>
              </a:ext>
            </a:extLst>
          </p:cNvPr>
          <p:cNvPicPr>
            <a:picLocks noChangeAspect="1"/>
          </p:cNvPicPr>
          <p:nvPr/>
        </p:nvPicPr>
        <p:blipFill>
          <a:blip r:embed="rId2"/>
          <a:stretch>
            <a:fillRect/>
          </a:stretch>
        </p:blipFill>
        <p:spPr>
          <a:xfrm>
            <a:off x="953768" y="955548"/>
            <a:ext cx="7236464" cy="5737904"/>
          </a:xfrm>
          <a:prstGeom prst="rect">
            <a:avLst/>
          </a:prstGeom>
        </p:spPr>
      </p:pic>
      <p:sp>
        <p:nvSpPr>
          <p:cNvPr id="7" name="TextBox 6">
            <a:extLst>
              <a:ext uri="{FF2B5EF4-FFF2-40B4-BE49-F238E27FC236}">
                <a16:creationId xmlns:a16="http://schemas.microsoft.com/office/drawing/2014/main" id="{2999C9F5-2C9C-DB4E-8D24-0BD9A52AC014}"/>
              </a:ext>
            </a:extLst>
          </p:cNvPr>
          <p:cNvSpPr txBox="1"/>
          <p:nvPr/>
        </p:nvSpPr>
        <p:spPr>
          <a:xfrm>
            <a:off x="154699" y="1666009"/>
            <a:ext cx="99642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GB" b="1" dirty="0">
                <a:solidFill>
                  <a:srgbClr val="FF0000"/>
                </a:solidFill>
                <a:uFill>
                  <a:solidFill>
                    <a:srgbClr val="000000"/>
                  </a:solidFill>
                </a:uFill>
                <a:latin typeface="Symbol" pitchFamily="2" charset="2"/>
                <a:ea typeface="Calibri"/>
                <a:cs typeface="Calibri"/>
                <a:sym typeface="Calibri"/>
              </a:rPr>
              <a:t>r</a:t>
            </a:r>
            <a:r>
              <a:rPr lang="en-GB" b="1" baseline="30000" dirty="0">
                <a:solidFill>
                  <a:srgbClr val="FF0000"/>
                </a:solidFill>
                <a:uFill>
                  <a:solidFill>
                    <a:srgbClr val="000000"/>
                  </a:solidFill>
                </a:uFill>
                <a:latin typeface="Calibri"/>
                <a:ea typeface="Calibri"/>
                <a:cs typeface="Calibri"/>
                <a:sym typeface="Calibri"/>
              </a:rPr>
              <a:t>2</a:t>
            </a:r>
            <a:r>
              <a:rPr lang="en-GB" b="1" dirty="0">
                <a:solidFill>
                  <a:srgbClr val="FF0000"/>
                </a:solidFill>
                <a:uFill>
                  <a:solidFill>
                    <a:srgbClr val="000000"/>
                  </a:solidFill>
                </a:uFill>
                <a:latin typeface="Calibri"/>
                <a:ea typeface="Calibri"/>
                <a:cs typeface="Calibri"/>
                <a:sym typeface="Calibri"/>
              </a:rPr>
              <a:t>=[</a:t>
            </a:r>
            <a:r>
              <a:rPr lang="en-GB" b="1" dirty="0" err="1">
                <a:solidFill>
                  <a:srgbClr val="FF0000"/>
                </a:solidFill>
                <a:uFill>
                  <a:solidFill>
                    <a:srgbClr val="000000"/>
                  </a:solidFill>
                </a:uFill>
                <a:latin typeface="Calibri"/>
                <a:ea typeface="Calibri"/>
                <a:cs typeface="Calibri"/>
                <a:sym typeface="Calibri"/>
              </a:rPr>
              <a:t>m.u</a:t>
            </a:r>
            <a:r>
              <a:rPr lang="en-GB" b="1" dirty="0">
                <a:solidFill>
                  <a:srgbClr val="FF0000"/>
                </a:solidFill>
                <a:uFill>
                  <a:solidFill>
                    <a:srgbClr val="000000"/>
                  </a:solidFill>
                </a:uFill>
                <a:latin typeface="Calibri"/>
                <a:ea typeface="Calibri"/>
                <a:cs typeface="Calibri"/>
                <a:sym typeface="Calibri"/>
              </a:rPr>
              <a:t>.]</a:t>
            </a:r>
            <a:endParaRPr kumimoji="0" lang="en-GB" sz="1800" b="1" i="0" u="none" strike="noStrike" cap="none" spc="0" normalizeH="0" baseline="0" dirty="0">
              <a:ln>
                <a:noFill/>
              </a:ln>
              <a:solidFill>
                <a:srgbClr val="FF0000"/>
              </a:solidFill>
              <a:effectLst/>
              <a:uFill>
                <a:solidFill>
                  <a:srgbClr val="000000"/>
                </a:solidFill>
              </a:uFill>
              <a:latin typeface="Calibri"/>
              <a:ea typeface="Calibri"/>
              <a:cs typeface="Calibri"/>
              <a:sym typeface="Calibri"/>
            </a:endParaRPr>
          </a:p>
        </p:txBody>
      </p:sp>
      <p:sp>
        <p:nvSpPr>
          <p:cNvPr id="8" name="TextBox 7">
            <a:extLst>
              <a:ext uri="{FF2B5EF4-FFF2-40B4-BE49-F238E27FC236}">
                <a16:creationId xmlns:a16="http://schemas.microsoft.com/office/drawing/2014/main" id="{D659997B-BB84-3E4F-8E4C-5C69BEF84108}"/>
              </a:ext>
            </a:extLst>
          </p:cNvPr>
          <p:cNvSpPr txBox="1"/>
          <p:nvPr/>
        </p:nvSpPr>
        <p:spPr>
          <a:xfrm>
            <a:off x="154699" y="1325363"/>
            <a:ext cx="1005403" cy="369332"/>
          </a:xfrm>
          <a:prstGeom prst="rect">
            <a:avLst/>
          </a:prstGeom>
          <a:noFill/>
        </p:spPr>
        <p:txBody>
          <a:bodyPr wrap="none" rtlCol="0">
            <a:spAutoFit/>
          </a:bodyPr>
          <a:lstStyle/>
          <a:p>
            <a:r>
              <a:rPr lang="en-GB" b="1" dirty="0">
                <a:solidFill>
                  <a:srgbClr val="7030A0"/>
                </a:solidFill>
              </a:rPr>
              <a:t>T</a:t>
            </a:r>
            <a:r>
              <a:rPr lang="en-GB" b="1" baseline="-25000" dirty="0">
                <a:solidFill>
                  <a:srgbClr val="7030A0"/>
                </a:solidFill>
              </a:rPr>
              <a:t>1/2 </a:t>
            </a:r>
            <a:r>
              <a:rPr lang="en-GB" b="1" dirty="0">
                <a:solidFill>
                  <a:srgbClr val="7030A0"/>
                </a:solidFill>
              </a:rPr>
              <a:t>[ns]</a:t>
            </a:r>
          </a:p>
        </p:txBody>
      </p:sp>
      <p:sp>
        <p:nvSpPr>
          <p:cNvPr id="9" name="TextBox 8">
            <a:extLst>
              <a:ext uri="{FF2B5EF4-FFF2-40B4-BE49-F238E27FC236}">
                <a16:creationId xmlns:a16="http://schemas.microsoft.com/office/drawing/2014/main" id="{306294BD-8AAE-0F4F-B0D4-30E5A570AEB5}"/>
              </a:ext>
            </a:extLst>
          </p:cNvPr>
          <p:cNvSpPr txBox="1"/>
          <p:nvPr/>
        </p:nvSpPr>
        <p:spPr>
          <a:xfrm>
            <a:off x="3296107" y="948262"/>
            <a:ext cx="663964" cy="338554"/>
          </a:xfrm>
          <a:prstGeom prst="rect">
            <a:avLst/>
          </a:prstGeom>
          <a:noFill/>
        </p:spPr>
        <p:txBody>
          <a:bodyPr wrap="none" rtlCol="0">
            <a:spAutoFit/>
          </a:bodyPr>
          <a:lstStyle/>
          <a:p>
            <a:r>
              <a:rPr lang="en-GB" sz="1600" b="1" dirty="0">
                <a:solidFill>
                  <a:srgbClr val="7030A0"/>
                </a:solidFill>
              </a:rPr>
              <a:t>26(2)</a:t>
            </a:r>
          </a:p>
        </p:txBody>
      </p:sp>
      <p:sp>
        <p:nvSpPr>
          <p:cNvPr id="10" name="TextBox 9">
            <a:extLst>
              <a:ext uri="{FF2B5EF4-FFF2-40B4-BE49-F238E27FC236}">
                <a16:creationId xmlns:a16="http://schemas.microsoft.com/office/drawing/2014/main" id="{5D7EB82E-2EF8-2A43-81EB-3E2AC0970B6D}"/>
              </a:ext>
            </a:extLst>
          </p:cNvPr>
          <p:cNvSpPr txBox="1"/>
          <p:nvPr/>
        </p:nvSpPr>
        <p:spPr>
          <a:xfrm>
            <a:off x="4587447" y="1059102"/>
            <a:ext cx="663964" cy="338554"/>
          </a:xfrm>
          <a:prstGeom prst="rect">
            <a:avLst/>
          </a:prstGeom>
          <a:noFill/>
        </p:spPr>
        <p:txBody>
          <a:bodyPr wrap="none" rtlCol="0">
            <a:spAutoFit/>
          </a:bodyPr>
          <a:lstStyle/>
          <a:p>
            <a:r>
              <a:rPr lang="en-GB" sz="1600" b="1" dirty="0">
                <a:solidFill>
                  <a:srgbClr val="7030A0"/>
                </a:solidFill>
              </a:rPr>
              <a:t>13(1)</a:t>
            </a:r>
          </a:p>
        </p:txBody>
      </p:sp>
      <p:sp>
        <p:nvSpPr>
          <p:cNvPr id="11" name="TextBox 10">
            <a:extLst>
              <a:ext uri="{FF2B5EF4-FFF2-40B4-BE49-F238E27FC236}">
                <a16:creationId xmlns:a16="http://schemas.microsoft.com/office/drawing/2014/main" id="{43FF783E-4235-E84B-835D-B0041676C4F0}"/>
              </a:ext>
            </a:extLst>
          </p:cNvPr>
          <p:cNvSpPr txBox="1"/>
          <p:nvPr/>
        </p:nvSpPr>
        <p:spPr>
          <a:xfrm>
            <a:off x="5778343" y="906697"/>
            <a:ext cx="949299" cy="338554"/>
          </a:xfrm>
          <a:prstGeom prst="rect">
            <a:avLst/>
          </a:prstGeom>
          <a:noFill/>
        </p:spPr>
        <p:txBody>
          <a:bodyPr wrap="none" rtlCol="0">
            <a:spAutoFit/>
          </a:bodyPr>
          <a:lstStyle/>
          <a:p>
            <a:r>
              <a:rPr lang="en-GB" sz="1600" b="1" dirty="0">
                <a:solidFill>
                  <a:srgbClr val="7030A0"/>
                </a:solidFill>
              </a:rPr>
              <a:t>0.048(2)</a:t>
            </a:r>
          </a:p>
        </p:txBody>
      </p:sp>
      <p:sp>
        <p:nvSpPr>
          <p:cNvPr id="12" name="TextBox 11">
            <a:extLst>
              <a:ext uri="{FF2B5EF4-FFF2-40B4-BE49-F238E27FC236}">
                <a16:creationId xmlns:a16="http://schemas.microsoft.com/office/drawing/2014/main" id="{DD5EE616-5049-8942-A4F7-A8C0BF19087F}"/>
              </a:ext>
            </a:extLst>
          </p:cNvPr>
          <p:cNvSpPr txBox="1"/>
          <p:nvPr/>
        </p:nvSpPr>
        <p:spPr>
          <a:xfrm>
            <a:off x="4570735" y="2818635"/>
            <a:ext cx="663964" cy="338554"/>
          </a:xfrm>
          <a:prstGeom prst="rect">
            <a:avLst/>
          </a:prstGeom>
          <a:noFill/>
        </p:spPr>
        <p:txBody>
          <a:bodyPr wrap="none" rtlCol="0">
            <a:spAutoFit/>
          </a:bodyPr>
          <a:lstStyle/>
          <a:p>
            <a:r>
              <a:rPr lang="en-GB" sz="1600" b="1" dirty="0">
                <a:solidFill>
                  <a:srgbClr val="7030A0"/>
                </a:solidFill>
              </a:rPr>
              <a:t>18(2)</a:t>
            </a:r>
          </a:p>
        </p:txBody>
      </p:sp>
      <p:sp>
        <p:nvSpPr>
          <p:cNvPr id="13" name="TextBox 12">
            <a:extLst>
              <a:ext uri="{FF2B5EF4-FFF2-40B4-BE49-F238E27FC236}">
                <a16:creationId xmlns:a16="http://schemas.microsoft.com/office/drawing/2014/main" id="{FB48375B-D121-7341-8F45-C623D8BFE1EE}"/>
              </a:ext>
            </a:extLst>
          </p:cNvPr>
          <p:cNvSpPr txBox="1"/>
          <p:nvPr/>
        </p:nvSpPr>
        <p:spPr>
          <a:xfrm>
            <a:off x="5820510" y="2915618"/>
            <a:ext cx="835485" cy="338554"/>
          </a:xfrm>
          <a:prstGeom prst="rect">
            <a:avLst/>
          </a:prstGeom>
          <a:noFill/>
        </p:spPr>
        <p:txBody>
          <a:bodyPr wrap="none" rtlCol="0">
            <a:spAutoFit/>
          </a:bodyPr>
          <a:lstStyle/>
          <a:p>
            <a:r>
              <a:rPr lang="en-GB" sz="1600" b="1" dirty="0">
                <a:solidFill>
                  <a:srgbClr val="7030A0"/>
                </a:solidFill>
              </a:rPr>
              <a:t>0.75(5)</a:t>
            </a:r>
          </a:p>
        </p:txBody>
      </p:sp>
      <p:sp>
        <p:nvSpPr>
          <p:cNvPr id="14" name="TextBox 13">
            <a:extLst>
              <a:ext uri="{FF2B5EF4-FFF2-40B4-BE49-F238E27FC236}">
                <a16:creationId xmlns:a16="http://schemas.microsoft.com/office/drawing/2014/main" id="{4AFDD0A3-A6F9-6249-8DA8-5BA7FC2E82A5}"/>
              </a:ext>
            </a:extLst>
          </p:cNvPr>
          <p:cNvSpPr txBox="1"/>
          <p:nvPr/>
        </p:nvSpPr>
        <p:spPr>
          <a:xfrm>
            <a:off x="7052971" y="2666230"/>
            <a:ext cx="934038" cy="338554"/>
          </a:xfrm>
          <a:prstGeom prst="rect">
            <a:avLst/>
          </a:prstGeom>
          <a:noFill/>
        </p:spPr>
        <p:txBody>
          <a:bodyPr wrap="none" rtlCol="0">
            <a:spAutoFit/>
          </a:bodyPr>
          <a:lstStyle/>
          <a:p>
            <a:r>
              <a:rPr lang="en-GB" sz="1600" b="1" dirty="0">
                <a:solidFill>
                  <a:srgbClr val="7030A0"/>
                </a:solidFill>
              </a:rPr>
              <a:t>0.011(5)</a:t>
            </a:r>
          </a:p>
        </p:txBody>
      </p:sp>
      <p:sp>
        <p:nvSpPr>
          <p:cNvPr id="15" name="TextBox 14">
            <a:extLst>
              <a:ext uri="{FF2B5EF4-FFF2-40B4-BE49-F238E27FC236}">
                <a16:creationId xmlns:a16="http://schemas.microsoft.com/office/drawing/2014/main" id="{45D5BFE3-5E08-5647-8183-564E17C8ACEC}"/>
              </a:ext>
            </a:extLst>
          </p:cNvPr>
          <p:cNvSpPr txBox="1"/>
          <p:nvPr/>
        </p:nvSpPr>
        <p:spPr>
          <a:xfrm>
            <a:off x="4570730" y="4785989"/>
            <a:ext cx="721672" cy="338554"/>
          </a:xfrm>
          <a:prstGeom prst="rect">
            <a:avLst/>
          </a:prstGeom>
          <a:noFill/>
        </p:spPr>
        <p:txBody>
          <a:bodyPr wrap="none" rtlCol="0">
            <a:spAutoFit/>
          </a:bodyPr>
          <a:lstStyle/>
          <a:p>
            <a:r>
              <a:rPr lang="en-GB" sz="1600" b="1" dirty="0">
                <a:solidFill>
                  <a:srgbClr val="7030A0"/>
                </a:solidFill>
              </a:rPr>
              <a:t>3.7(2)</a:t>
            </a:r>
          </a:p>
        </p:txBody>
      </p:sp>
      <p:sp>
        <p:nvSpPr>
          <p:cNvPr id="16" name="TextBox 15">
            <a:extLst>
              <a:ext uri="{FF2B5EF4-FFF2-40B4-BE49-F238E27FC236}">
                <a16:creationId xmlns:a16="http://schemas.microsoft.com/office/drawing/2014/main" id="{DEA839F9-B7D6-C346-BC61-AEEF5C6A7969}"/>
              </a:ext>
            </a:extLst>
          </p:cNvPr>
          <p:cNvSpPr txBox="1"/>
          <p:nvPr/>
        </p:nvSpPr>
        <p:spPr>
          <a:xfrm>
            <a:off x="5862070" y="5146215"/>
            <a:ext cx="777777" cy="338554"/>
          </a:xfrm>
          <a:prstGeom prst="rect">
            <a:avLst/>
          </a:prstGeom>
          <a:noFill/>
        </p:spPr>
        <p:txBody>
          <a:bodyPr wrap="none" rtlCol="0">
            <a:spAutoFit/>
          </a:bodyPr>
          <a:lstStyle/>
          <a:p>
            <a:r>
              <a:rPr lang="en-GB" sz="1600" b="1" dirty="0">
                <a:solidFill>
                  <a:srgbClr val="7030A0"/>
                </a:solidFill>
              </a:rPr>
              <a:t>444(1)</a:t>
            </a:r>
          </a:p>
        </p:txBody>
      </p:sp>
      <p:sp>
        <p:nvSpPr>
          <p:cNvPr id="17" name="TextBox 16">
            <a:extLst>
              <a:ext uri="{FF2B5EF4-FFF2-40B4-BE49-F238E27FC236}">
                <a16:creationId xmlns:a16="http://schemas.microsoft.com/office/drawing/2014/main" id="{F2A1D47C-C299-264E-94F2-65B5ADBE956D}"/>
              </a:ext>
            </a:extLst>
          </p:cNvPr>
          <p:cNvSpPr txBox="1"/>
          <p:nvPr/>
        </p:nvSpPr>
        <p:spPr>
          <a:xfrm>
            <a:off x="7094531" y="4522744"/>
            <a:ext cx="704039" cy="338554"/>
          </a:xfrm>
          <a:prstGeom prst="rect">
            <a:avLst/>
          </a:prstGeom>
          <a:noFill/>
        </p:spPr>
        <p:txBody>
          <a:bodyPr wrap="none" rtlCol="0">
            <a:spAutoFit/>
          </a:bodyPr>
          <a:lstStyle/>
          <a:p>
            <a:r>
              <a:rPr lang="en-GB" sz="1600" b="1" dirty="0">
                <a:solidFill>
                  <a:srgbClr val="7030A0"/>
                </a:solidFill>
              </a:rPr>
              <a:t>&lt;0.02</a:t>
            </a:r>
          </a:p>
        </p:txBody>
      </p:sp>
      <p:sp>
        <p:nvSpPr>
          <p:cNvPr id="3" name="TextBox 2">
            <a:extLst>
              <a:ext uri="{FF2B5EF4-FFF2-40B4-BE49-F238E27FC236}">
                <a16:creationId xmlns:a16="http://schemas.microsoft.com/office/drawing/2014/main" id="{88AD64C1-ADBC-AA43-A0A0-2D8A95F7058F}"/>
              </a:ext>
            </a:extLst>
          </p:cNvPr>
          <p:cNvSpPr txBox="1"/>
          <p:nvPr/>
        </p:nvSpPr>
        <p:spPr>
          <a:xfrm>
            <a:off x="3337672" y="3101767"/>
            <a:ext cx="569387" cy="369332"/>
          </a:xfrm>
          <a:prstGeom prst="rect">
            <a:avLst/>
          </a:prstGeom>
          <a:noFill/>
        </p:spPr>
        <p:txBody>
          <a:bodyPr wrap="none" rtlCol="0">
            <a:spAutoFit/>
          </a:bodyPr>
          <a:lstStyle/>
          <a:p>
            <a:r>
              <a:rPr lang="en-GB" dirty="0">
                <a:solidFill>
                  <a:srgbClr val="FF0000"/>
                </a:solidFill>
              </a:rPr>
              <a:t>?  ?</a:t>
            </a:r>
          </a:p>
        </p:txBody>
      </p:sp>
      <p:sp>
        <p:nvSpPr>
          <p:cNvPr id="18" name="TextBox 17">
            <a:extLst>
              <a:ext uri="{FF2B5EF4-FFF2-40B4-BE49-F238E27FC236}">
                <a16:creationId xmlns:a16="http://schemas.microsoft.com/office/drawing/2014/main" id="{3A21114A-9606-5B45-A28B-99CDB63ADF99}"/>
              </a:ext>
            </a:extLst>
          </p:cNvPr>
          <p:cNvSpPr txBox="1"/>
          <p:nvPr/>
        </p:nvSpPr>
        <p:spPr>
          <a:xfrm>
            <a:off x="3329540" y="5221483"/>
            <a:ext cx="569387" cy="369332"/>
          </a:xfrm>
          <a:prstGeom prst="rect">
            <a:avLst/>
          </a:prstGeom>
          <a:noFill/>
        </p:spPr>
        <p:txBody>
          <a:bodyPr wrap="none" rtlCol="0">
            <a:spAutoFit/>
          </a:bodyPr>
          <a:lstStyle/>
          <a:p>
            <a:r>
              <a:rPr lang="en-GB" dirty="0">
                <a:solidFill>
                  <a:srgbClr val="FF0000"/>
                </a:solidFill>
              </a:rPr>
              <a:t>?  ?</a:t>
            </a:r>
          </a:p>
        </p:txBody>
      </p:sp>
    </p:spTree>
    <p:extLst>
      <p:ext uri="{BB962C8B-B14F-4D97-AF65-F5344CB8AC3E}">
        <p14:creationId xmlns:p14="http://schemas.microsoft.com/office/powerpoint/2010/main" val="29052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B7EA-FC46-9F41-A181-F26DE530B18F}"/>
              </a:ext>
            </a:extLst>
          </p:cNvPr>
          <p:cNvSpPr>
            <a:spLocks noGrp="1"/>
          </p:cNvSpPr>
          <p:nvPr>
            <p:ph type="title"/>
          </p:nvPr>
        </p:nvSpPr>
        <p:spPr>
          <a:xfrm>
            <a:off x="0" y="0"/>
            <a:ext cx="9141257" cy="955548"/>
          </a:xfrm>
        </p:spPr>
        <p:txBody>
          <a:bodyPr/>
          <a:lstStyle/>
          <a:p>
            <a:pPr algn="ctr"/>
            <a:r>
              <a:rPr lang="en-GB" dirty="0">
                <a:solidFill>
                  <a:schemeClr val="accent1">
                    <a:lumMod val="40000"/>
                    <a:lumOff val="60000"/>
                  </a:schemeClr>
                </a:solidFill>
              </a:rPr>
              <a:t>Nuclear</a:t>
            </a:r>
            <a:r>
              <a:rPr lang="en-GB" dirty="0"/>
              <a:t> two-photon or </a:t>
            </a:r>
            <a:r>
              <a:rPr lang="en-GB" dirty="0">
                <a:solidFill>
                  <a:schemeClr val="accent1">
                    <a:lumMod val="40000"/>
                    <a:lumOff val="60000"/>
                  </a:schemeClr>
                </a:solidFill>
              </a:rPr>
              <a:t>double-gamma</a:t>
            </a:r>
            <a:r>
              <a:rPr lang="en-GB" dirty="0"/>
              <a:t> decay </a:t>
            </a:r>
          </a:p>
        </p:txBody>
      </p:sp>
      <p:sp>
        <p:nvSpPr>
          <p:cNvPr id="4" name="Footer Placeholder 3">
            <a:extLst>
              <a:ext uri="{FF2B5EF4-FFF2-40B4-BE49-F238E27FC236}">
                <a16:creationId xmlns:a16="http://schemas.microsoft.com/office/drawing/2014/main" id="{6A5FF225-11FD-A344-9517-99E5B68041E7}"/>
              </a:ext>
            </a:extLst>
          </p:cNvPr>
          <p:cNvSpPr>
            <a:spLocks noGrp="1"/>
          </p:cNvSpPr>
          <p:nvPr>
            <p:ph type="ftr" sz="quarter" idx="3"/>
          </p:nvPr>
        </p:nvSpPr>
        <p:spPr/>
        <p:txBody>
          <a:bodyPr/>
          <a:lstStyle/>
          <a:p>
            <a:r>
              <a:rPr lang="fr-FR" sz="1100"/>
              <a:t>W. Korten - NS2022</a:t>
            </a:r>
            <a:endParaRPr lang="fr-FR" sz="1100" dirty="0"/>
          </a:p>
        </p:txBody>
      </p:sp>
      <p:sp>
        <p:nvSpPr>
          <p:cNvPr id="30" name="Rectangle 5">
            <a:extLst>
              <a:ext uri="{FF2B5EF4-FFF2-40B4-BE49-F238E27FC236}">
                <a16:creationId xmlns:a16="http://schemas.microsoft.com/office/drawing/2014/main" id="{492B6CB4-EB7A-2D4C-B0BC-1924B79CC795}"/>
              </a:ext>
            </a:extLst>
          </p:cNvPr>
          <p:cNvSpPr>
            <a:spLocks noChangeArrowheads="1"/>
          </p:cNvSpPr>
          <p:nvPr/>
        </p:nvSpPr>
        <p:spPr bwMode="auto">
          <a:xfrm>
            <a:off x="107950" y="1076761"/>
            <a:ext cx="8951489" cy="267765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Rare decay mode whereby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rPr>
              <a:t>two gamma rays </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are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rPr>
              <a:t>simultaneously emitted</a:t>
            </a:r>
            <a:endParaRPr kumimoji="0" lang="en-US" altLang="en-DE" sz="2400" b="1"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Second order quantum mechanical process proceeds through</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a:t>
            </a:r>
            <a:r>
              <a:rPr kumimoji="0" lang="en-US" altLang="en-DE" sz="2400" b="0" i="0" u="none" strike="noStrike" kern="0" cap="none" spc="0" normalizeH="0" baseline="0" noProof="0" dirty="0">
                <a:ln>
                  <a:noFill/>
                </a:ln>
                <a:solidFill>
                  <a:srgbClr val="7030A0"/>
                </a:solidFill>
                <a:effectLst>
                  <a:outerShdw blurRad="38100" dist="38100" dir="2700000" algn="tl">
                    <a:srgbClr val="C0C0C0"/>
                  </a:outerShdw>
                </a:effectLst>
                <a:uLnTx/>
                <a:uFillTx/>
                <a:latin typeface="Times New Roman" panose="02020603050405020304" pitchFamily="18" charset="0"/>
              </a:rPr>
              <a:t>virtual excitation of (high-lying) intermediate states</a:t>
            </a:r>
          </a:p>
          <a:p>
            <a:pPr lvl="0" defTabSz="914400" fontAlgn="base">
              <a:spcBef>
                <a:spcPct val="0"/>
              </a:spcBef>
              <a:spcAft>
                <a:spcPct val="0"/>
              </a:spcAft>
              <a:defRPr/>
            </a:pPr>
            <a:r>
              <a:rPr lang="en-US" altLang="en-DE" sz="2400" kern="0" dirty="0">
                <a:solidFill>
                  <a:srgbClr val="FF0000"/>
                </a:solidFill>
                <a:effectLst>
                  <a:outerShdw blurRad="38100" dist="38100" dir="2700000" algn="tl">
                    <a:srgbClr val="C0C0C0"/>
                  </a:outerShdw>
                </a:effectLst>
                <a:latin typeface="Times New Roman" panose="02020603050405020304" pitchFamily="18" charset="0"/>
              </a:rPr>
              <a:t>	</a:t>
            </a:r>
            <a:r>
              <a:rPr lang="en-US" altLang="en-DE" sz="2400" kern="0" dirty="0">
                <a:solidFill>
                  <a:srgbClr val="003366"/>
                </a:solidFill>
                <a:effectLst>
                  <a:outerShdw blurRad="38100" dist="38100" dir="2700000" algn="tl">
                    <a:srgbClr val="C0C0C0"/>
                  </a:outerShdw>
                </a:effectLst>
                <a:latin typeface="Times New Roman" panose="02020603050405020304" pitchFamily="18" charset="0"/>
              </a:rPr>
              <a:t>Branching ratio: </a:t>
            </a:r>
            <a:r>
              <a:rPr lang="en-US" altLang="en-DE" sz="2400" kern="0" dirty="0" err="1">
                <a:solidFill>
                  <a:srgbClr val="FF0000"/>
                </a:solidFill>
                <a:effectLst>
                  <a:outerShdw blurRad="38100" dist="38100" dir="2700000" algn="tl">
                    <a:srgbClr val="C0C0C0"/>
                  </a:outerShdw>
                </a:effectLst>
                <a:latin typeface="Symbol" pitchFamily="2" charset="2"/>
              </a:rPr>
              <a:t>G</a:t>
            </a:r>
            <a:r>
              <a:rPr lang="en-US" altLang="en-DE" sz="2400" kern="0" baseline="-25000" dirty="0" err="1">
                <a:solidFill>
                  <a:srgbClr val="FF0000"/>
                </a:solidFill>
                <a:effectLst>
                  <a:outerShdw blurRad="38100" dist="38100" dir="2700000" algn="tl">
                    <a:srgbClr val="C0C0C0"/>
                  </a:outerShdw>
                </a:effectLst>
                <a:latin typeface="Symbol" pitchFamily="2" charset="2"/>
              </a:rPr>
              <a:t>gg</a:t>
            </a:r>
            <a:r>
              <a:rPr lang="en-US" altLang="en-DE" sz="2400" kern="0" dirty="0">
                <a:solidFill>
                  <a:srgbClr val="FF0000"/>
                </a:solidFill>
                <a:effectLst>
                  <a:outerShdw blurRad="38100" dist="38100" dir="2700000" algn="tl">
                    <a:srgbClr val="C0C0C0"/>
                  </a:outerShdw>
                </a:effectLst>
                <a:latin typeface="Symbol" pitchFamily="2" charset="2"/>
              </a:rPr>
              <a:t>/G</a:t>
            </a:r>
            <a:r>
              <a:rPr lang="en-US" altLang="en-DE" sz="2400" kern="0" baseline="-25000" dirty="0">
                <a:solidFill>
                  <a:srgbClr val="FF0000"/>
                </a:solidFill>
                <a:effectLst>
                  <a:outerShdw blurRad="38100" dist="38100" dir="2700000" algn="tl">
                    <a:srgbClr val="C0C0C0"/>
                  </a:outerShdw>
                </a:effectLst>
                <a:latin typeface="Symbol" pitchFamily="2" charset="2"/>
              </a:rPr>
              <a:t>g</a:t>
            </a:r>
            <a:r>
              <a:rPr lang="en-US" altLang="en-DE" sz="2400" kern="0" dirty="0">
                <a:solidFill>
                  <a:srgbClr val="FF0000"/>
                </a:solidFill>
                <a:effectLst>
                  <a:outerShdw blurRad="38100" dist="38100" dir="2700000" algn="tl">
                    <a:srgbClr val="C0C0C0"/>
                  </a:outerShdw>
                </a:effectLst>
                <a:latin typeface="Symbol" pitchFamily="2" charset="2"/>
              </a:rPr>
              <a:t> </a:t>
            </a:r>
            <a:r>
              <a:rPr lang="en-US" altLang="en-DE" sz="2400" kern="0" dirty="0">
                <a:solidFill>
                  <a:srgbClr val="003366"/>
                </a:solidFill>
                <a:effectLst>
                  <a:outerShdw blurRad="38100" dist="38100" dir="2700000" algn="tl">
                    <a:srgbClr val="C0C0C0"/>
                  </a:outerShdw>
                </a:effectLst>
                <a:latin typeface="Times New Roman" panose="02020603050405020304" pitchFamily="18" charset="0"/>
              </a:rPr>
              <a:t>usually </a:t>
            </a:r>
            <a:r>
              <a:rPr lang="en-US" altLang="en-DE" sz="2400" kern="0" dirty="0">
                <a:solidFill>
                  <a:srgbClr val="FF0000"/>
                </a:solidFill>
                <a:effectLst>
                  <a:outerShdw blurRad="38100" dist="38100" dir="2700000" algn="tl">
                    <a:srgbClr val="C0C0C0"/>
                  </a:outerShdw>
                </a:effectLst>
                <a:latin typeface="Times New Roman" panose="02020603050405020304" pitchFamily="18" charset="0"/>
              </a:rPr>
              <a:t>&lt;&lt; 10</a:t>
            </a:r>
            <a:r>
              <a:rPr lang="en-US" altLang="en-DE" sz="2400" kern="0" baseline="30000" dirty="0">
                <a:solidFill>
                  <a:srgbClr val="FF0000"/>
                </a:solidFill>
                <a:effectLst>
                  <a:outerShdw blurRad="38100" dist="38100" dir="2700000" algn="tl">
                    <a:srgbClr val="C0C0C0"/>
                  </a:outerShdw>
                </a:effectLst>
                <a:latin typeface="Times New Roman" panose="02020603050405020304" pitchFamily="18" charset="0"/>
              </a:rPr>
              <a:t>-4</a:t>
            </a:r>
            <a:endParaRPr kumimoji="0" lang="en-US" altLang="en-DE" sz="2400" b="0" i="0" u="none" strike="noStrike" kern="0" cap="none" spc="0" normalizeH="0" baseline="30000" noProof="0" dirty="0">
              <a:ln>
                <a:noFill/>
              </a:ln>
              <a:solidFill>
                <a:srgbClr val="FF0000"/>
              </a:solidFill>
              <a:effectLst>
                <a:outerShdw blurRad="38100" dist="38100" dir="2700000" algn="tl">
                  <a:srgbClr val="C0C0C0"/>
                </a:outerShdw>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Observable when first order decays are (strongly) hindered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ex.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E0 decay :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single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Symbol" pitchFamily="2" charset="2"/>
                <a:cs typeface="Times New Roman" panose="02020603050405020304" pitchFamily="18" charset="0"/>
              </a:rPr>
              <a:t>g</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-ray emission is forbidden</a:t>
            </a:r>
          </a:p>
          <a:p>
            <a:pPr lvl="0" defTabSz="914400" fontAlgn="base">
              <a:spcBef>
                <a:spcPct val="0"/>
              </a:spcBef>
              <a:spcAft>
                <a:spcPct val="0"/>
              </a:spcAft>
              <a:defRPr/>
            </a:pPr>
            <a:r>
              <a:rPr lang="en-US" altLang="en-DE" sz="2400" kern="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DE" sz="2400" kern="0" dirty="0">
                <a:solidFill>
                  <a:srgbClr val="7030A0"/>
                </a:solidFill>
                <a:effectLst>
                  <a:outerShdw blurRad="38100" dist="38100" dir="2700000" algn="tl">
                    <a:srgbClr val="C0C0C0"/>
                  </a:outerShdw>
                </a:effectLst>
                <a:latin typeface="Times New Roman" panose="02020603050405020304" pitchFamily="18" charset="0"/>
              </a:rPr>
              <a:t>virtual excitation of giant dipole resonance</a:t>
            </a:r>
            <a:endPar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pic>
        <p:nvPicPr>
          <p:cNvPr id="27" name="Grafik 1">
            <a:extLst>
              <a:ext uri="{FF2B5EF4-FFF2-40B4-BE49-F238E27FC236}">
                <a16:creationId xmlns:a16="http://schemas.microsoft.com/office/drawing/2014/main" id="{21538E8D-AA42-C848-9756-9AFDCAA224A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216698" y="326"/>
            <a:ext cx="924560" cy="924560"/>
          </a:xfrm>
          <a:prstGeom prst="rect">
            <a:avLst/>
          </a:prstGeom>
        </p:spPr>
      </p:pic>
      <p:pic>
        <p:nvPicPr>
          <p:cNvPr id="28" name="Picture 15" descr="ILIMA">
            <a:extLst>
              <a:ext uri="{FF2B5EF4-FFF2-40B4-BE49-F238E27FC236}">
                <a16:creationId xmlns:a16="http://schemas.microsoft.com/office/drawing/2014/main" id="{F7E9F495-E9FF-CD4D-87F6-9C85102500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7622" y="12573"/>
            <a:ext cx="923636" cy="9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2DDA6DB-8E1A-DF48-A680-EB2239F983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6017" y="3673641"/>
            <a:ext cx="3455643" cy="2619601"/>
          </a:xfrm>
          <a:prstGeom prst="rect">
            <a:avLst/>
          </a:prstGeom>
        </p:spPr>
      </p:pic>
      <p:pic>
        <p:nvPicPr>
          <p:cNvPr id="12" name="Picture 11">
            <a:extLst>
              <a:ext uri="{FF2B5EF4-FFF2-40B4-BE49-F238E27FC236}">
                <a16:creationId xmlns:a16="http://schemas.microsoft.com/office/drawing/2014/main" id="{63C2D64A-248A-844F-A621-00F7C8FF91BC}"/>
              </a:ext>
            </a:extLst>
          </p:cNvPr>
          <p:cNvPicPr>
            <a:picLocks noChangeAspect="1"/>
          </p:cNvPicPr>
          <p:nvPr/>
        </p:nvPicPr>
        <p:blipFill>
          <a:blip r:embed="rId6"/>
          <a:stretch>
            <a:fillRect/>
          </a:stretch>
        </p:blipFill>
        <p:spPr>
          <a:xfrm>
            <a:off x="3661660" y="3730399"/>
            <a:ext cx="5341066" cy="2420729"/>
          </a:xfrm>
          <a:prstGeom prst="rect">
            <a:avLst/>
          </a:prstGeom>
        </p:spPr>
      </p:pic>
      <p:sp>
        <p:nvSpPr>
          <p:cNvPr id="14" name="TextBox 13">
            <a:extLst>
              <a:ext uri="{FF2B5EF4-FFF2-40B4-BE49-F238E27FC236}">
                <a16:creationId xmlns:a16="http://schemas.microsoft.com/office/drawing/2014/main" id="{C44D4906-BFD2-5D49-869B-CE292614B58D}"/>
              </a:ext>
            </a:extLst>
          </p:cNvPr>
          <p:cNvSpPr txBox="1"/>
          <p:nvPr/>
        </p:nvSpPr>
        <p:spPr>
          <a:xfrm>
            <a:off x="304800" y="5372100"/>
            <a:ext cx="595035" cy="369332"/>
          </a:xfrm>
          <a:prstGeom prst="rect">
            <a:avLst/>
          </a:prstGeom>
          <a:noFill/>
        </p:spPr>
        <p:txBody>
          <a:bodyPr wrap="none" rtlCol="0">
            <a:spAutoFit/>
          </a:bodyPr>
          <a:lstStyle/>
          <a:p>
            <a:r>
              <a:rPr lang="en-GB" dirty="0">
                <a:solidFill>
                  <a:srgbClr val="00B0F0"/>
                </a:solidFill>
              </a:rPr>
              <a:t>2E1</a:t>
            </a:r>
          </a:p>
        </p:txBody>
      </p:sp>
      <p:sp>
        <p:nvSpPr>
          <p:cNvPr id="58" name="TextBox 57">
            <a:extLst>
              <a:ext uri="{FF2B5EF4-FFF2-40B4-BE49-F238E27FC236}">
                <a16:creationId xmlns:a16="http://schemas.microsoft.com/office/drawing/2014/main" id="{7750F87E-D5C9-7D45-A120-60A7EC028806}"/>
              </a:ext>
            </a:extLst>
          </p:cNvPr>
          <p:cNvSpPr txBox="1"/>
          <p:nvPr/>
        </p:nvSpPr>
        <p:spPr>
          <a:xfrm>
            <a:off x="3039360" y="5372100"/>
            <a:ext cx="633507" cy="369332"/>
          </a:xfrm>
          <a:prstGeom prst="rect">
            <a:avLst/>
          </a:prstGeom>
          <a:noFill/>
        </p:spPr>
        <p:txBody>
          <a:bodyPr wrap="none" rtlCol="0">
            <a:spAutoFit/>
          </a:bodyPr>
          <a:lstStyle/>
          <a:p>
            <a:r>
              <a:rPr lang="en-GB" dirty="0">
                <a:solidFill>
                  <a:srgbClr val="FF0000"/>
                </a:solidFill>
              </a:rPr>
              <a:t>2M1</a:t>
            </a:r>
          </a:p>
        </p:txBody>
      </p:sp>
      <p:grpSp>
        <p:nvGrpSpPr>
          <p:cNvPr id="15" name="Group 14">
            <a:extLst>
              <a:ext uri="{FF2B5EF4-FFF2-40B4-BE49-F238E27FC236}">
                <a16:creationId xmlns:a16="http://schemas.microsoft.com/office/drawing/2014/main" id="{F528DC4B-C33E-C745-B8F4-5F7BD8B1E14B}"/>
              </a:ext>
            </a:extLst>
          </p:cNvPr>
          <p:cNvGrpSpPr/>
          <p:nvPr/>
        </p:nvGrpSpPr>
        <p:grpSpPr>
          <a:xfrm>
            <a:off x="442865" y="3647168"/>
            <a:ext cx="402674" cy="2646074"/>
            <a:chOff x="442865" y="3647168"/>
            <a:chExt cx="402674" cy="2646074"/>
          </a:xfrm>
        </p:grpSpPr>
        <p:sp>
          <p:nvSpPr>
            <p:cNvPr id="59" name="TextBox 58">
              <a:extLst>
                <a:ext uri="{FF2B5EF4-FFF2-40B4-BE49-F238E27FC236}">
                  <a16:creationId xmlns:a16="http://schemas.microsoft.com/office/drawing/2014/main" id="{64168D1F-118F-A040-A440-EE561C64C560}"/>
                </a:ext>
              </a:extLst>
            </p:cNvPr>
            <p:cNvSpPr txBox="1"/>
            <p:nvPr/>
          </p:nvSpPr>
          <p:spPr>
            <a:xfrm>
              <a:off x="442865" y="4760148"/>
              <a:ext cx="402674" cy="369332"/>
            </a:xfrm>
            <a:prstGeom prst="rect">
              <a:avLst/>
            </a:prstGeom>
            <a:solidFill>
              <a:schemeClr val="bg1"/>
            </a:solidFill>
          </p:spPr>
          <p:txBody>
            <a:bodyPr wrap="none" rtlCol="0">
              <a:spAutoFit/>
            </a:bodyPr>
            <a:lstStyle/>
            <a:p>
              <a:r>
                <a:rPr lang="en-GB" b="1" dirty="0">
                  <a:solidFill>
                    <a:srgbClr val="002060"/>
                  </a:solidFill>
                </a:rPr>
                <a:t>0</a:t>
              </a:r>
              <a:r>
                <a:rPr lang="en-GB" b="1" baseline="30000" dirty="0">
                  <a:solidFill>
                    <a:srgbClr val="002060"/>
                  </a:solidFill>
                </a:rPr>
                <a:t>+</a:t>
              </a:r>
            </a:p>
          </p:txBody>
        </p:sp>
        <p:sp>
          <p:nvSpPr>
            <p:cNvPr id="60" name="TextBox 59">
              <a:extLst>
                <a:ext uri="{FF2B5EF4-FFF2-40B4-BE49-F238E27FC236}">
                  <a16:creationId xmlns:a16="http://schemas.microsoft.com/office/drawing/2014/main" id="{E1602B5A-0AC5-F846-8E23-64B23E2C1F6C}"/>
                </a:ext>
              </a:extLst>
            </p:cNvPr>
            <p:cNvSpPr txBox="1"/>
            <p:nvPr/>
          </p:nvSpPr>
          <p:spPr>
            <a:xfrm>
              <a:off x="442865" y="5923910"/>
              <a:ext cx="402674" cy="369332"/>
            </a:xfrm>
            <a:prstGeom prst="rect">
              <a:avLst/>
            </a:prstGeom>
            <a:solidFill>
              <a:schemeClr val="bg1"/>
            </a:solidFill>
          </p:spPr>
          <p:txBody>
            <a:bodyPr wrap="none" rtlCol="0">
              <a:spAutoFit/>
            </a:bodyPr>
            <a:lstStyle/>
            <a:p>
              <a:r>
                <a:rPr lang="en-GB" b="1" dirty="0">
                  <a:solidFill>
                    <a:srgbClr val="002060"/>
                  </a:solidFill>
                </a:rPr>
                <a:t>0</a:t>
              </a:r>
              <a:r>
                <a:rPr lang="en-GB" b="1" baseline="30000" dirty="0">
                  <a:solidFill>
                    <a:srgbClr val="002060"/>
                  </a:solidFill>
                </a:rPr>
                <a:t>+</a:t>
              </a:r>
            </a:p>
          </p:txBody>
        </p:sp>
        <p:sp>
          <p:nvSpPr>
            <p:cNvPr id="61" name="TextBox 60">
              <a:extLst>
                <a:ext uri="{FF2B5EF4-FFF2-40B4-BE49-F238E27FC236}">
                  <a16:creationId xmlns:a16="http://schemas.microsoft.com/office/drawing/2014/main" id="{E1B5EB45-2379-CC41-B761-23B2A8CD6C3B}"/>
                </a:ext>
              </a:extLst>
            </p:cNvPr>
            <p:cNvSpPr txBox="1"/>
            <p:nvPr/>
          </p:nvSpPr>
          <p:spPr>
            <a:xfrm>
              <a:off x="442865" y="4051258"/>
              <a:ext cx="402674" cy="369332"/>
            </a:xfrm>
            <a:prstGeom prst="rect">
              <a:avLst/>
            </a:prstGeom>
            <a:solidFill>
              <a:schemeClr val="bg1"/>
            </a:solidFill>
          </p:spPr>
          <p:txBody>
            <a:bodyPr wrap="none" rtlCol="0">
              <a:spAutoFit/>
            </a:bodyPr>
            <a:lstStyle/>
            <a:p>
              <a:r>
                <a:rPr lang="en-GB" b="1" dirty="0">
                  <a:solidFill>
                    <a:srgbClr val="002060"/>
                  </a:solidFill>
                </a:rPr>
                <a:t>1</a:t>
              </a:r>
              <a:r>
                <a:rPr lang="en-GB" b="1" baseline="30000" dirty="0">
                  <a:solidFill>
                    <a:srgbClr val="002060"/>
                  </a:solidFill>
                </a:rPr>
                <a:t>±</a:t>
              </a:r>
            </a:p>
          </p:txBody>
        </p:sp>
        <p:sp>
          <p:nvSpPr>
            <p:cNvPr id="62" name="TextBox 61">
              <a:extLst>
                <a:ext uri="{FF2B5EF4-FFF2-40B4-BE49-F238E27FC236}">
                  <a16:creationId xmlns:a16="http://schemas.microsoft.com/office/drawing/2014/main" id="{CE20C25A-F8FE-A244-9FB9-794DABE2A9AB}"/>
                </a:ext>
              </a:extLst>
            </p:cNvPr>
            <p:cNvSpPr txBox="1"/>
            <p:nvPr/>
          </p:nvSpPr>
          <p:spPr>
            <a:xfrm>
              <a:off x="442865" y="3647168"/>
              <a:ext cx="402674" cy="369332"/>
            </a:xfrm>
            <a:prstGeom prst="rect">
              <a:avLst/>
            </a:prstGeom>
            <a:solidFill>
              <a:schemeClr val="bg1"/>
            </a:solidFill>
          </p:spPr>
          <p:txBody>
            <a:bodyPr wrap="none" rtlCol="0">
              <a:spAutoFit/>
            </a:bodyPr>
            <a:lstStyle/>
            <a:p>
              <a:r>
                <a:rPr lang="en-GB" b="1" dirty="0">
                  <a:solidFill>
                    <a:srgbClr val="002060"/>
                  </a:solidFill>
                </a:rPr>
                <a:t>1</a:t>
              </a:r>
              <a:r>
                <a:rPr lang="en-GB" b="1" baseline="30000" dirty="0">
                  <a:solidFill>
                    <a:srgbClr val="002060"/>
                  </a:solidFill>
                </a:rPr>
                <a:t>±</a:t>
              </a:r>
            </a:p>
          </p:txBody>
        </p:sp>
      </p:grpSp>
      <p:sp>
        <p:nvSpPr>
          <p:cNvPr id="3" name="Slide Number Placeholder 2">
            <a:extLst>
              <a:ext uri="{FF2B5EF4-FFF2-40B4-BE49-F238E27FC236}">
                <a16:creationId xmlns:a16="http://schemas.microsoft.com/office/drawing/2014/main" id="{8AA89B2F-C36B-584F-8F1D-43E51C970AEE}"/>
              </a:ext>
            </a:extLst>
          </p:cNvPr>
          <p:cNvSpPr>
            <a:spLocks noGrp="1"/>
          </p:cNvSpPr>
          <p:nvPr>
            <p:ph type="sldNum" sz="quarter" idx="4"/>
          </p:nvPr>
        </p:nvSpPr>
        <p:spPr/>
        <p:txBody>
          <a:bodyPr/>
          <a:lstStyle/>
          <a:p>
            <a:fld id="{AEFB9B6D-867A-40B8-ACB0-35CC9F272C9C}" type="slidenum">
              <a:rPr lang="fr-FR" sz="1100" smtClean="0"/>
              <a:pPr/>
              <a:t>8</a:t>
            </a:fld>
            <a:endParaRPr lang="fr-FR" sz="1100" dirty="0"/>
          </a:p>
        </p:txBody>
      </p:sp>
    </p:spTree>
    <p:extLst>
      <p:ext uri="{BB962C8B-B14F-4D97-AF65-F5344CB8AC3E}">
        <p14:creationId xmlns:p14="http://schemas.microsoft.com/office/powerpoint/2010/main" val="406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14"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B7EA-FC46-9F41-A181-F26DE530B18F}"/>
              </a:ext>
            </a:extLst>
          </p:cNvPr>
          <p:cNvSpPr>
            <a:spLocks noGrp="1"/>
          </p:cNvSpPr>
          <p:nvPr>
            <p:ph type="title"/>
          </p:nvPr>
        </p:nvSpPr>
        <p:spPr>
          <a:xfrm>
            <a:off x="0" y="0"/>
            <a:ext cx="9141257" cy="955548"/>
          </a:xfrm>
        </p:spPr>
        <p:txBody>
          <a:bodyPr/>
          <a:lstStyle/>
          <a:p>
            <a:pPr algn="ctr"/>
            <a:r>
              <a:rPr lang="en-GB" dirty="0">
                <a:solidFill>
                  <a:schemeClr val="accent1">
                    <a:lumMod val="40000"/>
                    <a:lumOff val="60000"/>
                  </a:schemeClr>
                </a:solidFill>
              </a:rPr>
              <a:t>Nuclear</a:t>
            </a:r>
            <a:r>
              <a:rPr lang="en-GB" dirty="0"/>
              <a:t> two-photon or </a:t>
            </a:r>
            <a:r>
              <a:rPr lang="en-GB" dirty="0">
                <a:solidFill>
                  <a:schemeClr val="accent1">
                    <a:lumMod val="40000"/>
                    <a:lumOff val="60000"/>
                  </a:schemeClr>
                </a:solidFill>
              </a:rPr>
              <a:t>double-gamma</a:t>
            </a:r>
            <a:r>
              <a:rPr lang="en-GB" dirty="0"/>
              <a:t> decay </a:t>
            </a:r>
          </a:p>
        </p:txBody>
      </p:sp>
      <p:sp>
        <p:nvSpPr>
          <p:cNvPr id="4" name="Footer Placeholder 3">
            <a:extLst>
              <a:ext uri="{FF2B5EF4-FFF2-40B4-BE49-F238E27FC236}">
                <a16:creationId xmlns:a16="http://schemas.microsoft.com/office/drawing/2014/main" id="{6A5FF225-11FD-A344-9517-99E5B68041E7}"/>
              </a:ext>
            </a:extLst>
          </p:cNvPr>
          <p:cNvSpPr>
            <a:spLocks noGrp="1"/>
          </p:cNvSpPr>
          <p:nvPr>
            <p:ph type="ftr" sz="quarter" idx="3"/>
          </p:nvPr>
        </p:nvSpPr>
        <p:spPr/>
        <p:txBody>
          <a:bodyPr/>
          <a:lstStyle/>
          <a:p>
            <a:r>
              <a:rPr lang="fr-FR" sz="1100"/>
              <a:t>W. Korten - NS2022</a:t>
            </a:r>
            <a:endParaRPr lang="fr-FR" sz="1100" dirty="0"/>
          </a:p>
        </p:txBody>
      </p:sp>
      <p:sp>
        <p:nvSpPr>
          <p:cNvPr id="30" name="Rectangle 5">
            <a:extLst>
              <a:ext uri="{FF2B5EF4-FFF2-40B4-BE49-F238E27FC236}">
                <a16:creationId xmlns:a16="http://schemas.microsoft.com/office/drawing/2014/main" id="{492B6CB4-EB7A-2D4C-B0BC-1924B79CC795}"/>
              </a:ext>
            </a:extLst>
          </p:cNvPr>
          <p:cNvSpPr>
            <a:spLocks noChangeArrowheads="1"/>
          </p:cNvSpPr>
          <p:nvPr/>
        </p:nvSpPr>
        <p:spPr bwMode="auto">
          <a:xfrm>
            <a:off x="107950" y="1076761"/>
            <a:ext cx="9114996" cy="2323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Rare decay mode whereby two gamma rays are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rPr>
              <a:t>simultaneously emitted</a:t>
            </a:r>
            <a:endParaRPr kumimoji="0" lang="en-US" altLang="en-DE" sz="2400" b="1"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Second order quantum mechanical process proceeds through</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virtual excitation of (higher-lying) intermediate states</a:t>
            </a:r>
          </a:p>
          <a:p>
            <a:pPr marL="0" marR="0" lvl="0" indent="0" defTabSz="91440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Observable only when first order decays are (strongly) hindered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ex.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rPr>
              <a:t> → 0</a:t>
            </a:r>
            <a:r>
              <a:rPr kumimoji="0" lang="en-US" altLang="en-DE" sz="2400" b="0" i="0" u="none" strike="noStrike" kern="0" cap="none" spc="0" normalizeH="0" baseline="3000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altLang="en-DE" sz="2400" b="0" i="0" u="none" strike="noStrike" kern="0" cap="none" spc="0" normalizeH="0" baseline="0" noProof="0" dirty="0">
                <a:ln>
                  <a:noFill/>
                </a:ln>
                <a:solidFill>
                  <a:srgbClr val="003366"/>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E0 decay :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single </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Symbol" pitchFamily="2" charset="2"/>
                <a:cs typeface="Times New Roman" panose="02020603050405020304" pitchFamily="18" charset="0"/>
              </a:rPr>
              <a:t>g</a:t>
            </a:r>
            <a:r>
              <a:rPr kumimoji="0" lang="en-US" altLang="en-DE" sz="24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-ray emission is forbidden</a:t>
            </a:r>
          </a:p>
          <a:p>
            <a:pPr marL="0" marR="0" lvl="0" indent="0" defTabSz="914400" eaLnBrk="1" fontAlgn="base" latinLnBrk="0" hangingPunct="1">
              <a:lnSpc>
                <a:spcPct val="100000"/>
              </a:lnSpc>
              <a:spcBef>
                <a:spcPts val="600"/>
              </a:spcBef>
              <a:spcAft>
                <a:spcPct val="0"/>
              </a:spcAft>
              <a:buClrTx/>
              <a:buSzTx/>
              <a:buFontTx/>
              <a:buNone/>
              <a:tabLst/>
              <a:defRPr/>
            </a:pPr>
            <a:r>
              <a:rPr lang="en-US" altLang="en-DE" sz="2000" b="1" kern="0" dirty="0">
                <a:solidFill>
                  <a:srgbClr val="003366"/>
                </a:solidFill>
                <a:effectLst>
                  <a:outerShdw blurRad="38100" dist="38100" dir="2700000" algn="tl">
                    <a:srgbClr val="C0C0C0"/>
                  </a:outerShdw>
                </a:effectLst>
              </a:rPr>
              <a:t>First clear observation in 1984 at MPI-K </a:t>
            </a:r>
            <a:r>
              <a:rPr lang="en-US" altLang="en-DE" sz="2000" b="1" kern="0" dirty="0">
                <a:solidFill>
                  <a:srgbClr val="FF0000"/>
                </a:solidFill>
                <a:effectLst>
                  <a:outerShdw blurRad="38100" dist="38100" dir="2700000" algn="tl">
                    <a:srgbClr val="C0C0C0"/>
                  </a:outerShdw>
                </a:effectLst>
              </a:rPr>
              <a:t>HD-DA Crystal Ball (4</a:t>
            </a:r>
            <a:r>
              <a:rPr lang="en-US" altLang="en-DE" sz="2000" b="1" kern="0" dirty="0">
                <a:solidFill>
                  <a:srgbClr val="FF0000"/>
                </a:solidFill>
                <a:effectLst>
                  <a:outerShdw blurRad="38100" dist="38100" dir="2700000" algn="tl">
                    <a:srgbClr val="C0C0C0"/>
                  </a:outerShdw>
                </a:effectLst>
                <a:latin typeface="Symbol" pitchFamily="2" charset="2"/>
              </a:rPr>
              <a:t>p </a:t>
            </a:r>
            <a:r>
              <a:rPr lang="en-US" altLang="en-DE" sz="2000" b="1" kern="0" dirty="0" err="1">
                <a:solidFill>
                  <a:srgbClr val="FF0000"/>
                </a:solidFill>
                <a:effectLst>
                  <a:outerShdw blurRad="38100" dist="38100" dir="2700000" algn="tl">
                    <a:srgbClr val="C0C0C0"/>
                  </a:outerShdw>
                </a:effectLst>
              </a:rPr>
              <a:t>NaI</a:t>
            </a:r>
            <a:r>
              <a:rPr lang="en-US" altLang="en-DE" sz="2000" b="1" kern="0" dirty="0">
                <a:solidFill>
                  <a:srgbClr val="FF0000"/>
                </a:solidFill>
                <a:effectLst>
                  <a:outerShdw blurRad="38100" dist="38100" dir="2700000" algn="tl">
                    <a:srgbClr val="C0C0C0"/>
                  </a:outerShdw>
                </a:effectLst>
              </a:rPr>
              <a:t> array)</a:t>
            </a:r>
            <a:endParaRPr kumimoji="0" lang="en-GB" altLang="en-DE" sz="2000" b="0"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pic>
        <p:nvPicPr>
          <p:cNvPr id="27" name="Grafik 1">
            <a:extLst>
              <a:ext uri="{FF2B5EF4-FFF2-40B4-BE49-F238E27FC236}">
                <a16:creationId xmlns:a16="http://schemas.microsoft.com/office/drawing/2014/main" id="{21538E8D-AA42-C848-9756-9AFDCAA224AD}"/>
              </a:ext>
            </a:extLst>
          </p:cNvPr>
          <p:cNvPicPr>
            <a:picLocks/>
          </p:cNvPicPr>
          <p:nvPr/>
        </p:nvPicPr>
        <p:blipFill>
          <a:blip r:embed="rId3"/>
          <a:stretch>
            <a:fillRect/>
          </a:stretch>
        </p:blipFill>
        <p:spPr>
          <a:xfrm>
            <a:off x="8216698" y="326"/>
            <a:ext cx="924560" cy="924560"/>
          </a:xfrm>
          <a:prstGeom prst="rect">
            <a:avLst/>
          </a:prstGeom>
        </p:spPr>
      </p:pic>
      <p:pic>
        <p:nvPicPr>
          <p:cNvPr id="28" name="Picture 15" descr="ILIMA">
            <a:extLst>
              <a:ext uri="{FF2B5EF4-FFF2-40B4-BE49-F238E27FC236}">
                <a16:creationId xmlns:a16="http://schemas.microsoft.com/office/drawing/2014/main" id="{F7E9F495-E9FF-CD4D-87F6-9C85102500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17622" y="12573"/>
            <a:ext cx="923636" cy="9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45AAF18-1EB2-F742-B00D-70BA18D0B3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8941" y="3475936"/>
            <a:ext cx="3770784" cy="2828708"/>
          </a:xfrm>
          <a:prstGeom prst="rect">
            <a:avLst/>
          </a:prstGeom>
        </p:spPr>
      </p:pic>
      <p:pic>
        <p:nvPicPr>
          <p:cNvPr id="5" name="Picture 4">
            <a:extLst>
              <a:ext uri="{FF2B5EF4-FFF2-40B4-BE49-F238E27FC236}">
                <a16:creationId xmlns:a16="http://schemas.microsoft.com/office/drawing/2014/main" id="{00C4C81D-DCFF-CB42-9872-3ECC7FD5DA46}"/>
              </a:ext>
            </a:extLst>
          </p:cNvPr>
          <p:cNvPicPr>
            <a:picLocks noChangeAspect="1"/>
          </p:cNvPicPr>
          <p:nvPr/>
        </p:nvPicPr>
        <p:blipFill>
          <a:blip r:embed="rId6"/>
          <a:stretch>
            <a:fillRect/>
          </a:stretch>
        </p:blipFill>
        <p:spPr>
          <a:xfrm>
            <a:off x="4572015" y="3450503"/>
            <a:ext cx="4100930" cy="2756736"/>
          </a:xfrm>
          <a:prstGeom prst="rect">
            <a:avLst/>
          </a:prstGeom>
        </p:spPr>
      </p:pic>
      <p:sp>
        <p:nvSpPr>
          <p:cNvPr id="6" name="TextBox 5">
            <a:extLst>
              <a:ext uri="{FF2B5EF4-FFF2-40B4-BE49-F238E27FC236}">
                <a16:creationId xmlns:a16="http://schemas.microsoft.com/office/drawing/2014/main" id="{EE8CA4C3-052F-254E-BFEF-D7FDFC0CCA2F}"/>
              </a:ext>
            </a:extLst>
          </p:cNvPr>
          <p:cNvSpPr txBox="1"/>
          <p:nvPr/>
        </p:nvSpPr>
        <p:spPr>
          <a:xfrm>
            <a:off x="817415" y="6207239"/>
            <a:ext cx="3738909" cy="338554"/>
          </a:xfrm>
          <a:prstGeom prst="rect">
            <a:avLst/>
          </a:prstGeom>
          <a:noFill/>
        </p:spPr>
        <p:txBody>
          <a:bodyPr wrap="none" rtlCol="0">
            <a:spAutoFit/>
          </a:bodyPr>
          <a:lstStyle/>
          <a:p>
            <a:r>
              <a:rPr lang="en-GB" sz="1600" dirty="0"/>
              <a:t>J. Schirmer et al.,  PRL 53 (1984) 1897</a:t>
            </a:r>
          </a:p>
        </p:txBody>
      </p:sp>
      <p:sp>
        <p:nvSpPr>
          <p:cNvPr id="36" name="TextBox 35">
            <a:extLst>
              <a:ext uri="{FF2B5EF4-FFF2-40B4-BE49-F238E27FC236}">
                <a16:creationId xmlns:a16="http://schemas.microsoft.com/office/drawing/2014/main" id="{39B88FB6-26E1-7C4F-853C-589FA9F0FBEB}"/>
              </a:ext>
            </a:extLst>
          </p:cNvPr>
          <p:cNvSpPr txBox="1"/>
          <p:nvPr/>
        </p:nvSpPr>
        <p:spPr>
          <a:xfrm>
            <a:off x="4773377" y="6207239"/>
            <a:ext cx="4294637" cy="338554"/>
          </a:xfrm>
          <a:prstGeom prst="rect">
            <a:avLst/>
          </a:prstGeom>
          <a:noFill/>
        </p:spPr>
        <p:txBody>
          <a:bodyPr wrap="none" rtlCol="0">
            <a:spAutoFit/>
          </a:bodyPr>
          <a:lstStyle/>
          <a:p>
            <a:r>
              <a:rPr lang="en-GB" sz="1600" dirty="0"/>
              <a:t>J. </a:t>
            </a:r>
            <a:r>
              <a:rPr lang="en-GB" sz="1600" dirty="0" err="1"/>
              <a:t>Kramp</a:t>
            </a:r>
            <a:r>
              <a:rPr lang="en-GB" sz="1600" dirty="0"/>
              <a:t> et al.,  </a:t>
            </a:r>
            <a:r>
              <a:rPr lang="en-GB" sz="1600" dirty="0" err="1"/>
              <a:t>Nucl</a:t>
            </a:r>
            <a:r>
              <a:rPr lang="en-GB" sz="1600" dirty="0"/>
              <a:t>. Phys. A474 (1987) 412</a:t>
            </a:r>
          </a:p>
        </p:txBody>
      </p:sp>
      <p:sp>
        <p:nvSpPr>
          <p:cNvPr id="7" name="TextBox 6">
            <a:extLst>
              <a:ext uri="{FF2B5EF4-FFF2-40B4-BE49-F238E27FC236}">
                <a16:creationId xmlns:a16="http://schemas.microsoft.com/office/drawing/2014/main" id="{B1A64516-1525-D94E-BA5D-E95164C31E23}"/>
              </a:ext>
            </a:extLst>
          </p:cNvPr>
          <p:cNvSpPr txBox="1"/>
          <p:nvPr/>
        </p:nvSpPr>
        <p:spPr>
          <a:xfrm>
            <a:off x="7561347" y="3748025"/>
            <a:ext cx="534121" cy="369332"/>
          </a:xfrm>
          <a:prstGeom prst="rect">
            <a:avLst/>
          </a:prstGeom>
          <a:noFill/>
        </p:spPr>
        <p:txBody>
          <a:bodyPr wrap="none" rtlCol="0">
            <a:spAutoFit/>
          </a:bodyPr>
          <a:lstStyle/>
          <a:p>
            <a:r>
              <a:rPr lang="en-GB" baseline="30000" dirty="0"/>
              <a:t>16</a:t>
            </a:r>
            <a:r>
              <a:rPr lang="en-GB" dirty="0"/>
              <a:t>O</a:t>
            </a:r>
          </a:p>
        </p:txBody>
      </p:sp>
      <p:sp>
        <p:nvSpPr>
          <p:cNvPr id="37" name="TextBox 36">
            <a:extLst>
              <a:ext uri="{FF2B5EF4-FFF2-40B4-BE49-F238E27FC236}">
                <a16:creationId xmlns:a16="http://schemas.microsoft.com/office/drawing/2014/main" id="{88BE0C96-5FE2-D546-A986-BAD64D443996}"/>
              </a:ext>
            </a:extLst>
          </p:cNvPr>
          <p:cNvSpPr txBox="1"/>
          <p:nvPr/>
        </p:nvSpPr>
        <p:spPr>
          <a:xfrm>
            <a:off x="3584531" y="4520251"/>
            <a:ext cx="649537" cy="369332"/>
          </a:xfrm>
          <a:prstGeom prst="rect">
            <a:avLst/>
          </a:prstGeom>
          <a:noFill/>
        </p:spPr>
        <p:txBody>
          <a:bodyPr wrap="none" rtlCol="0">
            <a:spAutoFit/>
          </a:bodyPr>
          <a:lstStyle/>
          <a:p>
            <a:r>
              <a:rPr lang="en-GB" baseline="30000" dirty="0"/>
              <a:t>40</a:t>
            </a:r>
            <a:r>
              <a:rPr lang="en-GB" dirty="0"/>
              <a:t>Ca</a:t>
            </a:r>
          </a:p>
        </p:txBody>
      </p:sp>
      <p:sp>
        <p:nvSpPr>
          <p:cNvPr id="55" name="TextBox 54">
            <a:extLst>
              <a:ext uri="{FF2B5EF4-FFF2-40B4-BE49-F238E27FC236}">
                <a16:creationId xmlns:a16="http://schemas.microsoft.com/office/drawing/2014/main" id="{4EBE5088-BFF0-004C-B2E6-8ACFAD8E33F5}"/>
              </a:ext>
            </a:extLst>
          </p:cNvPr>
          <p:cNvSpPr txBox="1"/>
          <p:nvPr/>
        </p:nvSpPr>
        <p:spPr>
          <a:xfrm>
            <a:off x="2448722" y="4363086"/>
            <a:ext cx="572593" cy="369332"/>
          </a:xfrm>
          <a:prstGeom prst="rect">
            <a:avLst/>
          </a:prstGeom>
          <a:solidFill>
            <a:schemeClr val="bg1"/>
          </a:solidFill>
        </p:spPr>
        <p:txBody>
          <a:bodyPr wrap="none" rtlCol="0">
            <a:spAutoFit/>
          </a:bodyPr>
          <a:lstStyle/>
          <a:p>
            <a:r>
              <a:rPr lang="en-GB" baseline="30000" dirty="0"/>
              <a:t>90</a:t>
            </a:r>
            <a:r>
              <a:rPr lang="en-GB" dirty="0"/>
              <a:t>Zr</a:t>
            </a:r>
          </a:p>
        </p:txBody>
      </p:sp>
      <p:sp>
        <p:nvSpPr>
          <p:cNvPr id="8" name="Slide Number Placeholder 7">
            <a:extLst>
              <a:ext uri="{FF2B5EF4-FFF2-40B4-BE49-F238E27FC236}">
                <a16:creationId xmlns:a16="http://schemas.microsoft.com/office/drawing/2014/main" id="{47D32D86-991D-3249-95D3-4EBA8C07CBAB}"/>
              </a:ext>
            </a:extLst>
          </p:cNvPr>
          <p:cNvSpPr>
            <a:spLocks noGrp="1"/>
          </p:cNvSpPr>
          <p:nvPr>
            <p:ph type="sldNum" sz="quarter" idx="4"/>
          </p:nvPr>
        </p:nvSpPr>
        <p:spPr/>
        <p:txBody>
          <a:bodyPr/>
          <a:lstStyle/>
          <a:p>
            <a:fld id="{AEFB9B6D-867A-40B8-ACB0-35CC9F272C9C}" type="slidenum">
              <a:rPr lang="fr-FR" sz="1100" smtClean="0"/>
              <a:pPr/>
              <a:t>9</a:t>
            </a:fld>
            <a:endParaRPr lang="fr-FR" sz="1100" dirty="0"/>
          </a:p>
        </p:txBody>
      </p:sp>
    </p:spTree>
    <p:extLst>
      <p:ext uri="{BB962C8B-B14F-4D97-AF65-F5344CB8AC3E}">
        <p14:creationId xmlns:p14="http://schemas.microsoft.com/office/powerpoint/2010/main" val="4195744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5|5.8|6.1|9"/>
</p:tagLst>
</file>

<file path=ppt/theme/theme1.xml><?xml version="1.0" encoding="utf-8"?>
<a:theme xmlns:a="http://schemas.openxmlformats.org/drawingml/2006/main" name="cea">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EA" id="{E3CF81DB-0C8C-FA43-BFC6-0C716196EA2E}" vid="{5C2D2130-0190-C54E-A27C-4F92B23996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48121</TotalTime>
  <Words>2476</Words>
  <Application>Microsoft Macintosh PowerPoint</Application>
  <PresentationFormat>On-screen Show (4:3)</PresentationFormat>
  <Paragraphs>484</Paragraphs>
  <Slides>28</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Arial</vt:lpstr>
      <vt:lpstr>Calibri</vt:lpstr>
      <vt:lpstr>Cambria Math</vt:lpstr>
      <vt:lpstr>Comic Sans MS</vt:lpstr>
      <vt:lpstr>Symbol</vt:lpstr>
      <vt:lpstr>Times New Roman</vt:lpstr>
      <vt:lpstr>Wingdings</vt:lpstr>
      <vt:lpstr>Wingdings 2</vt:lpstr>
      <vt:lpstr>cea</vt:lpstr>
      <vt:lpstr>Equation</vt:lpstr>
      <vt:lpstr>PowerPoint Presentation</vt:lpstr>
      <vt:lpstr>Outline</vt:lpstr>
      <vt:lpstr>Variation of ground-state shapes of atomic nuclei</vt:lpstr>
      <vt:lpstr>Shape coexistence and isomers</vt:lpstr>
      <vt:lpstr>Shape coexistence in N~Z nuclei around A~70</vt:lpstr>
      <vt:lpstr>Search for shape isomers in Kr isotopes near N~Z</vt:lpstr>
      <vt:lpstr>Excited 0+ states in neutron-deficient Kr, Se and Ge isotopes</vt:lpstr>
      <vt:lpstr>Nuclear two-photon or double-gamma decay </vt:lpstr>
      <vt:lpstr>Nuclear two-photon or double-gamma decay </vt:lpstr>
      <vt:lpstr>Two-Photon decay candidates in stable nuclei </vt:lpstr>
      <vt:lpstr>Nuclear two-photon or double-gamma decay </vt:lpstr>
      <vt:lpstr>Two-Photon decay half lives in stable nuclei </vt:lpstr>
      <vt:lpstr>The SIS18 + ESR experiment at GSI</vt:lpstr>
      <vt:lpstr>Mass measurements in a storage ring</vt:lpstr>
      <vt:lpstr>First time combined Isochronous and Schottky  Mass Spectroscopy (ISMS) at the ESR</vt:lpstr>
      <vt:lpstr>Identification of isotopes through Schottky spectra</vt:lpstr>
      <vt:lpstr>Challenges of IMS at the ESR</vt:lpstr>
      <vt:lpstr>Observation of a 101 keV isomer in 72Br</vt:lpstr>
      <vt:lpstr>Observation of a very short-lived isomer in 72Gem</vt:lpstr>
      <vt:lpstr>Observation of a very short-lived isomer in 72Gem</vt:lpstr>
      <vt:lpstr>Comparison of two-photon decay half lives</vt:lpstr>
      <vt:lpstr>Summary</vt:lpstr>
      <vt:lpstr>                The E143 Collaboration</vt:lpstr>
      <vt:lpstr>Supplements</vt:lpstr>
      <vt:lpstr>Two gamma decay rate and nuclear matrix elements</vt:lpstr>
      <vt:lpstr>Development of Schottky Detectors: Sensitivity to single ions</vt:lpstr>
      <vt:lpstr>Shape isomers in Kr isotopes near N~Z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WK</dc:creator>
  <cp:lastModifiedBy>WK</cp:lastModifiedBy>
  <cp:revision>279</cp:revision>
  <cp:lastPrinted>2022-03-13T11:48:48Z</cp:lastPrinted>
  <dcterms:created xsi:type="dcterms:W3CDTF">2019-10-08T12:04:11Z</dcterms:created>
  <dcterms:modified xsi:type="dcterms:W3CDTF">2022-06-13T18:13:21Z</dcterms:modified>
</cp:coreProperties>
</file>