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9" r:id="rId2"/>
    <p:sldId id="1790" r:id="rId3"/>
    <p:sldId id="1791" r:id="rId4"/>
    <p:sldId id="1799" r:id="rId5"/>
    <p:sldId id="1798" r:id="rId6"/>
    <p:sldId id="1794" r:id="rId7"/>
    <p:sldId id="1793" r:id="rId8"/>
    <p:sldId id="280" r:id="rId9"/>
    <p:sldId id="1800" r:id="rId10"/>
    <p:sldId id="1801" r:id="rId11"/>
    <p:sldId id="1795" r:id="rId12"/>
    <p:sldId id="1802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6FF33"/>
    <a:srgbClr val="3A5DAE"/>
    <a:srgbClr val="512373"/>
    <a:srgbClr val="0000CC"/>
    <a:srgbClr val="ACA800"/>
    <a:srgbClr val="FFFFFF"/>
    <a:srgbClr val="E9EAEE"/>
    <a:srgbClr val="3C336F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1" autoAdjust="0"/>
    <p:restoredTop sz="89944" autoAdjust="0"/>
  </p:normalViewPr>
  <p:slideViewPr>
    <p:cSldViewPr snapToGrid="0">
      <p:cViewPr varScale="1">
        <p:scale>
          <a:sx n="139" d="100"/>
          <a:sy n="139" d="100"/>
        </p:scale>
        <p:origin x="3546" y="150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5352" y="6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A1635BCF-EF1C-4835-B1D2-528FAEBFB2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49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EE38654D-B6F4-42E3-BC18-419A5D03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91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654D-B6F4-42E3-BC18-419A5D035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654D-B6F4-42E3-BC18-419A5D0358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0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DF90-2C15-47F8-8B81-87B1F0130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AEF3B-3AB4-47A3-A334-A040AF65A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85860-727D-4D6F-A6F4-2FD3BB60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4F4-3558-4486-9C72-127D97BF09C5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F7AC1-B7D7-4CF5-A391-4CAC1148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AFC65-9E52-4432-9378-844A6519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0F509C6-ABD8-428D-A12C-37D47306D3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7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6DE9-B3F0-4EDC-B129-2DD2B27A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3022E-77A6-43B3-ADBE-2445AA8EAB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87327-4CAE-4E08-9F6A-D1D0BDD7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7D75-EC55-49C3-9F61-35F0BB37BE01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1C52B-1FB9-47A3-8E5F-6274487A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2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970327-3A0D-4BA1-97C2-9806099DA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84362-17A7-4096-A1BE-37286DCD1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168DD-508B-4D78-8C3B-6951ABB9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94AE-4146-4427-AFBE-9365EAB3D8B1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A5343-1CB8-4161-8B87-B249F73B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7E0-B33B-47FC-A764-2AB1B9FDF5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6050" y="114300"/>
            <a:ext cx="11865721" cy="6858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13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4602-2215-436A-AF37-4AA11354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282017" cy="8030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EE2CB-23A6-4F24-9E84-EA5D90711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A4A65-F362-4AC5-9957-0D168312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8EBC-AEF7-4C42-A137-0AFEE52452A9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3C97E-FAC9-42CA-BEFA-0FD3E99C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5746255E-67F2-408C-80D4-2D0CAB5567E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300167-DA32-634B-4728-8B0ADB9EDB26}"/>
              </a:ext>
            </a:extLst>
          </p:cNvPr>
          <p:cNvSpPr/>
          <p:nvPr userDrawn="1"/>
        </p:nvSpPr>
        <p:spPr>
          <a:xfrm>
            <a:off x="0" y="831079"/>
            <a:ext cx="12206416" cy="4571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962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7624-8387-4966-9162-31E57BF1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3563F-C1C7-4AAF-AFD7-AD9F241C2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C7CB2-E1B1-45E0-A09C-E10DF290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0307-3FFA-41CF-B676-4EB20D860ED9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C6A38-DBB0-4787-B5C6-63032C37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5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73AF-E38B-4FDF-A4F0-7A425014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1914-0401-4914-AA49-EB6C13A60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18096-B281-4B9B-8A68-2317FE6D9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23678-5BE4-44B0-8A81-09E016C0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5F98-5E77-4E6D-A239-DFE01CF53264}" type="datetime1">
              <a:rPr lang="en-US" smtClean="0"/>
              <a:t>4/14/2025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4B851-CF03-4E5E-B849-5D4186A1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1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9A014-4E0B-49C3-8231-78C1CAD5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365BC-A81D-43E6-8B71-4E37F010D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55500-C738-40B7-A1CC-44D04F14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4E8B2-267D-4B75-9A26-0E9534466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0102A8-6D9C-4AE4-8EB0-66836089C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D66C40-BC3D-4484-A2BC-17B84026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BED9-EA80-4FB3-A433-9D44BDA556DC}" type="datetime1">
              <a:rPr lang="en-US" smtClean="0"/>
              <a:t>4/14/2025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0DEAC2-0FC2-4418-9799-C32925D5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3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DC11-A8AA-465B-907F-9D918348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A007C-DCA1-43DC-844A-7F41865F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1502-7E53-43E9-B523-69C036007031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A5525-07FB-4B9E-A2ED-DD80504A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7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1AB50-15ED-456A-A05C-38B93D12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8A055-470D-43B2-8480-A080ACA78191}" type="datetime1">
              <a:rPr lang="en-US" smtClean="0"/>
              <a:t>4/14/2025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43722-DECE-41FA-B3B8-12CD9260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09548FF8-28B4-4485-AD7A-FE737AB043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85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6CF5-76F6-4E65-B9E8-7437146A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B3E6E-3B40-40D3-B971-300AC66C4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73A7E-65D2-4B77-8B0E-E0B5AFE86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555E0-041C-4990-A68E-C1A9EEDD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31DB-A0A4-4213-8ACA-53AAF73C97B9}" type="datetime1">
              <a:rPr lang="en-US" smtClean="0"/>
              <a:t>4/14/2025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4FCDE-C6CD-4220-8A00-C4261D88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B73DD-3852-4130-B3FF-A134D756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24DDB-FAFD-474D-8D17-6AA27CDF8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E5A9C-967D-4671-ABC8-2B9C1ECF8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0ADF5-8015-4515-ACF2-15E5DF2B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2DB7-D2D2-41E0-983A-E239D8A48865}" type="datetime1">
              <a:rPr lang="en-US" smtClean="0"/>
              <a:t>4/14/2025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34F51-F704-4B21-B7DB-9C2DD1D4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9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DDE53-2395-4898-8AF1-A01457BC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86A88-CF6C-47F2-A918-B4EBE02BE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3E733-09B3-4947-8936-3AF3A8E2D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82A2B-D57A-4EEF-89EC-0E92067AF413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3EB30-F845-4040-8072-709222A28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81F1C-E2A9-4236-9D69-3174EAC8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8E91C1D-DFAA-4E38-AB66-4DFB389F2C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9C0D730F-FB76-F37D-28F7-91D325146F0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7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3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12560" y="1"/>
            <a:ext cx="5679440" cy="830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80" y="1838331"/>
            <a:ext cx="11725041" cy="1829307"/>
          </a:xfrm>
        </p:spPr>
        <p:txBody>
          <a:bodyPr>
            <a:noAutofit/>
          </a:bodyPr>
          <a:lstStyle/>
          <a:p>
            <a:pPr algn="ctr"/>
            <a:r>
              <a:rPr lang="en-US" sz="3200" b="0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Furnace Status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4" descr="Image result for national science foundation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5" name="AutoShape 6" descr="Image result for national science foundation"/>
          <p:cNvSpPr>
            <a:spLocks noChangeAspect="1" noChangeArrowheads="1"/>
          </p:cNvSpPr>
          <p:nvPr/>
        </p:nvSpPr>
        <p:spPr bwMode="auto">
          <a:xfrm>
            <a:off x="410634" y="21167"/>
            <a:ext cx="397933" cy="3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AutoShape 8" descr="Image result for national science foundation"/>
          <p:cNvSpPr>
            <a:spLocks noChangeAspect="1" noChangeArrowheads="1"/>
          </p:cNvSpPr>
          <p:nvPr/>
        </p:nvSpPr>
        <p:spPr bwMode="auto">
          <a:xfrm>
            <a:off x="613834" y="224367"/>
            <a:ext cx="397933" cy="3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2C86C61-3DD1-4778-9AD1-54A82D1F0A9B}"/>
              </a:ext>
            </a:extLst>
          </p:cNvPr>
          <p:cNvSpPr txBox="1">
            <a:spLocks/>
          </p:cNvSpPr>
          <p:nvPr/>
        </p:nvSpPr>
        <p:spPr>
          <a:xfrm>
            <a:off x="1548957" y="3777696"/>
            <a:ext cx="9094086" cy="1066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 "/>
              </a:rPr>
              <a:t>Daniel Davis and Shaon Barua</a:t>
            </a:r>
          </a:p>
          <a:p>
            <a:r>
              <a:rPr lang="en-US" sz="2400" dirty="0">
                <a:solidFill>
                  <a:schemeClr val="tx1"/>
                </a:solidFill>
                <a:latin typeface="Arial "/>
              </a:rPr>
              <a:t>04/11/2025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Arial "/>
              </a:rPr>
              <a:t>DOE ARDAP - Enhancing Domestic Production of High Temperature Superconducting Bi</a:t>
            </a:r>
            <a:r>
              <a:rPr lang="en-US" sz="2000" baseline="-25000" dirty="0">
                <a:solidFill>
                  <a:schemeClr val="tx1"/>
                </a:solidFill>
                <a:latin typeface="Arial 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Arial "/>
              </a:rPr>
              <a:t>Sr</a:t>
            </a:r>
            <a:r>
              <a:rPr lang="en-US" sz="2000" baseline="-25000" dirty="0">
                <a:solidFill>
                  <a:schemeClr val="tx1"/>
                </a:solidFill>
                <a:latin typeface="Arial 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Arial "/>
              </a:rPr>
              <a:t>CaCu</a:t>
            </a:r>
            <a:r>
              <a:rPr lang="en-US" sz="2000" baseline="-25000" dirty="0">
                <a:solidFill>
                  <a:schemeClr val="tx1"/>
                </a:solidFill>
                <a:latin typeface="Arial 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Arial "/>
              </a:rPr>
              <a:t>Ox/Ag wires for High Field Magnets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latin typeface="Arial 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11CE26-5187-C711-F668-448C35358328}"/>
              </a:ext>
            </a:extLst>
          </p:cNvPr>
          <p:cNvGrpSpPr/>
          <p:nvPr/>
        </p:nvGrpSpPr>
        <p:grpSpPr>
          <a:xfrm>
            <a:off x="6386607" y="36265"/>
            <a:ext cx="5704427" cy="758469"/>
            <a:chOff x="175305" y="2510728"/>
            <a:chExt cx="6829426" cy="908050"/>
          </a:xfrm>
        </p:grpSpPr>
        <p:sp>
          <p:nvSpPr>
            <p:cNvPr id="9" name="AutoShape 132">
              <a:extLst>
                <a:ext uri="{FF2B5EF4-FFF2-40B4-BE49-F238E27FC236}">
                  <a16:creationId xmlns:a16="http://schemas.microsoft.com/office/drawing/2014/main" id="{143E0570-8131-2FE0-E948-202C331C558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6893" y="2510728"/>
              <a:ext cx="6827838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134">
              <a:extLst>
                <a:ext uri="{FF2B5EF4-FFF2-40B4-BE49-F238E27FC236}">
                  <a16:creationId xmlns:a16="http://schemas.microsoft.com/office/drawing/2014/main" id="{A4F01C99-BA61-91CC-943E-068B0633D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305" y="2512316"/>
              <a:ext cx="6827838" cy="904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Rectangle 135">
              <a:extLst>
                <a:ext uri="{FF2B5EF4-FFF2-40B4-BE49-F238E27FC236}">
                  <a16:creationId xmlns:a16="http://schemas.microsoft.com/office/drawing/2014/main" id="{C5CD9DFF-865B-EA45-3E73-77CEC4034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9506" y="2512316"/>
              <a:ext cx="1165225" cy="904875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6">
              <a:extLst>
                <a:ext uri="{FF2B5EF4-FFF2-40B4-BE49-F238E27FC236}">
                  <a16:creationId xmlns:a16="http://schemas.microsoft.com/office/drawing/2014/main" id="{FB9FC76C-841D-C9F0-3B19-43BA6C8FEA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093" y="2578991"/>
              <a:ext cx="174625" cy="184150"/>
            </a:xfrm>
            <a:custGeom>
              <a:avLst/>
              <a:gdLst>
                <a:gd name="T0" fmla="*/ 87 w 110"/>
                <a:gd name="T1" fmla="*/ 116 h 116"/>
                <a:gd name="T2" fmla="*/ 76 w 110"/>
                <a:gd name="T3" fmla="*/ 86 h 116"/>
                <a:gd name="T4" fmla="*/ 35 w 110"/>
                <a:gd name="T5" fmla="*/ 86 h 116"/>
                <a:gd name="T6" fmla="*/ 23 w 110"/>
                <a:gd name="T7" fmla="*/ 116 h 116"/>
                <a:gd name="T8" fmla="*/ 0 w 110"/>
                <a:gd name="T9" fmla="*/ 116 h 116"/>
                <a:gd name="T10" fmla="*/ 47 w 110"/>
                <a:gd name="T11" fmla="*/ 0 h 116"/>
                <a:gd name="T12" fmla="*/ 63 w 110"/>
                <a:gd name="T13" fmla="*/ 0 h 116"/>
                <a:gd name="T14" fmla="*/ 110 w 110"/>
                <a:gd name="T15" fmla="*/ 116 h 116"/>
                <a:gd name="T16" fmla="*/ 87 w 110"/>
                <a:gd name="T17" fmla="*/ 116 h 116"/>
                <a:gd name="T18" fmla="*/ 55 w 110"/>
                <a:gd name="T19" fmla="*/ 30 h 116"/>
                <a:gd name="T20" fmla="*/ 43 w 110"/>
                <a:gd name="T21" fmla="*/ 65 h 116"/>
                <a:gd name="T22" fmla="*/ 67 w 110"/>
                <a:gd name="T23" fmla="*/ 65 h 116"/>
                <a:gd name="T24" fmla="*/ 55 w 110"/>
                <a:gd name="T25" fmla="*/ 3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16">
                  <a:moveTo>
                    <a:pt x="87" y="116"/>
                  </a:moveTo>
                  <a:lnTo>
                    <a:pt x="76" y="86"/>
                  </a:lnTo>
                  <a:lnTo>
                    <a:pt x="35" y="86"/>
                  </a:lnTo>
                  <a:lnTo>
                    <a:pt x="23" y="116"/>
                  </a:lnTo>
                  <a:lnTo>
                    <a:pt x="0" y="116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110" y="116"/>
                  </a:lnTo>
                  <a:lnTo>
                    <a:pt x="87" y="116"/>
                  </a:lnTo>
                  <a:close/>
                  <a:moveTo>
                    <a:pt x="55" y="30"/>
                  </a:moveTo>
                  <a:lnTo>
                    <a:pt x="43" y="65"/>
                  </a:lnTo>
                  <a:lnTo>
                    <a:pt x="67" y="65"/>
                  </a:lnTo>
                  <a:lnTo>
                    <a:pt x="55" y="3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7">
              <a:extLst>
                <a:ext uri="{FF2B5EF4-FFF2-40B4-BE49-F238E27FC236}">
                  <a16:creationId xmlns:a16="http://schemas.microsoft.com/office/drawing/2014/main" id="{38E890B4-AA54-DC7E-56E1-D2B31D75FF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55" y="2625028"/>
              <a:ext cx="95250" cy="138113"/>
            </a:xfrm>
            <a:custGeom>
              <a:avLst/>
              <a:gdLst>
                <a:gd name="T0" fmla="*/ 53 w 68"/>
                <a:gd name="T1" fmla="*/ 58 h 98"/>
                <a:gd name="T2" fmla="*/ 26 w 68"/>
                <a:gd name="T3" fmla="*/ 63 h 98"/>
                <a:gd name="T4" fmla="*/ 22 w 68"/>
                <a:gd name="T5" fmla="*/ 63 h 98"/>
                <a:gd name="T6" fmla="*/ 22 w 68"/>
                <a:gd name="T7" fmla="*/ 98 h 98"/>
                <a:gd name="T8" fmla="*/ 0 w 68"/>
                <a:gd name="T9" fmla="*/ 98 h 98"/>
                <a:gd name="T10" fmla="*/ 0 w 68"/>
                <a:gd name="T11" fmla="*/ 0 h 98"/>
                <a:gd name="T12" fmla="*/ 26 w 68"/>
                <a:gd name="T13" fmla="*/ 0 h 98"/>
                <a:gd name="T14" fmla="*/ 53 w 68"/>
                <a:gd name="T15" fmla="*/ 5 h 98"/>
                <a:gd name="T16" fmla="*/ 68 w 68"/>
                <a:gd name="T17" fmla="*/ 31 h 98"/>
                <a:gd name="T18" fmla="*/ 53 w 68"/>
                <a:gd name="T19" fmla="*/ 58 h 98"/>
                <a:gd name="T20" fmla="*/ 26 w 68"/>
                <a:gd name="T21" fmla="*/ 22 h 98"/>
                <a:gd name="T22" fmla="*/ 22 w 68"/>
                <a:gd name="T23" fmla="*/ 22 h 98"/>
                <a:gd name="T24" fmla="*/ 22 w 68"/>
                <a:gd name="T25" fmla="*/ 41 h 98"/>
                <a:gd name="T26" fmla="*/ 26 w 68"/>
                <a:gd name="T27" fmla="*/ 41 h 98"/>
                <a:gd name="T28" fmla="*/ 44 w 68"/>
                <a:gd name="T29" fmla="*/ 31 h 98"/>
                <a:gd name="T30" fmla="*/ 26 w 68"/>
                <a:gd name="T31" fmla="*/ 2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98">
                  <a:moveTo>
                    <a:pt x="53" y="58"/>
                  </a:moveTo>
                  <a:cubicBezTo>
                    <a:pt x="47" y="61"/>
                    <a:pt x="41" y="63"/>
                    <a:pt x="26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40" y="0"/>
                    <a:pt x="47" y="1"/>
                    <a:pt x="53" y="5"/>
                  </a:cubicBezTo>
                  <a:cubicBezTo>
                    <a:pt x="62" y="10"/>
                    <a:pt x="68" y="20"/>
                    <a:pt x="68" y="31"/>
                  </a:cubicBezTo>
                  <a:cubicBezTo>
                    <a:pt x="68" y="43"/>
                    <a:pt x="62" y="53"/>
                    <a:pt x="53" y="58"/>
                  </a:cubicBezTo>
                  <a:close/>
                  <a:moveTo>
                    <a:pt x="26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40" y="41"/>
                    <a:pt x="44" y="38"/>
                    <a:pt x="44" y="31"/>
                  </a:cubicBezTo>
                  <a:cubicBezTo>
                    <a:pt x="44" y="23"/>
                    <a:pt x="39" y="22"/>
                    <a:pt x="26" y="22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8">
              <a:extLst>
                <a:ext uri="{FF2B5EF4-FFF2-40B4-BE49-F238E27FC236}">
                  <a16:creationId xmlns:a16="http://schemas.microsoft.com/office/drawing/2014/main" id="{69D1E5C9-8FD4-12FF-E5D1-F514CE20A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243" y="2625028"/>
              <a:ext cx="95250" cy="138113"/>
            </a:xfrm>
            <a:custGeom>
              <a:avLst/>
              <a:gdLst>
                <a:gd name="T0" fmla="*/ 54 w 68"/>
                <a:gd name="T1" fmla="*/ 58 h 98"/>
                <a:gd name="T2" fmla="*/ 27 w 68"/>
                <a:gd name="T3" fmla="*/ 63 h 98"/>
                <a:gd name="T4" fmla="*/ 23 w 68"/>
                <a:gd name="T5" fmla="*/ 63 h 98"/>
                <a:gd name="T6" fmla="*/ 23 w 68"/>
                <a:gd name="T7" fmla="*/ 98 h 98"/>
                <a:gd name="T8" fmla="*/ 0 w 68"/>
                <a:gd name="T9" fmla="*/ 98 h 98"/>
                <a:gd name="T10" fmla="*/ 0 w 68"/>
                <a:gd name="T11" fmla="*/ 0 h 98"/>
                <a:gd name="T12" fmla="*/ 27 w 68"/>
                <a:gd name="T13" fmla="*/ 0 h 98"/>
                <a:gd name="T14" fmla="*/ 53 w 68"/>
                <a:gd name="T15" fmla="*/ 5 h 98"/>
                <a:gd name="T16" fmla="*/ 68 w 68"/>
                <a:gd name="T17" fmla="*/ 31 h 98"/>
                <a:gd name="T18" fmla="*/ 54 w 68"/>
                <a:gd name="T19" fmla="*/ 58 h 98"/>
                <a:gd name="T20" fmla="*/ 27 w 68"/>
                <a:gd name="T21" fmla="*/ 22 h 98"/>
                <a:gd name="T22" fmla="*/ 23 w 68"/>
                <a:gd name="T23" fmla="*/ 22 h 98"/>
                <a:gd name="T24" fmla="*/ 23 w 68"/>
                <a:gd name="T25" fmla="*/ 41 h 98"/>
                <a:gd name="T26" fmla="*/ 26 w 68"/>
                <a:gd name="T27" fmla="*/ 41 h 98"/>
                <a:gd name="T28" fmla="*/ 45 w 68"/>
                <a:gd name="T29" fmla="*/ 31 h 98"/>
                <a:gd name="T30" fmla="*/ 27 w 68"/>
                <a:gd name="T31" fmla="*/ 2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98">
                  <a:moveTo>
                    <a:pt x="54" y="58"/>
                  </a:moveTo>
                  <a:cubicBezTo>
                    <a:pt x="48" y="61"/>
                    <a:pt x="41" y="63"/>
                    <a:pt x="27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1" y="0"/>
                    <a:pt x="47" y="1"/>
                    <a:pt x="53" y="5"/>
                  </a:cubicBezTo>
                  <a:cubicBezTo>
                    <a:pt x="63" y="10"/>
                    <a:pt x="68" y="20"/>
                    <a:pt x="68" y="31"/>
                  </a:cubicBezTo>
                  <a:cubicBezTo>
                    <a:pt x="68" y="43"/>
                    <a:pt x="62" y="53"/>
                    <a:pt x="54" y="58"/>
                  </a:cubicBezTo>
                  <a:close/>
                  <a:moveTo>
                    <a:pt x="27" y="22"/>
                  </a:moveTo>
                  <a:cubicBezTo>
                    <a:pt x="23" y="22"/>
                    <a:pt x="23" y="22"/>
                    <a:pt x="23" y="22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40" y="41"/>
                    <a:pt x="45" y="38"/>
                    <a:pt x="45" y="31"/>
                  </a:cubicBezTo>
                  <a:cubicBezTo>
                    <a:pt x="45" y="23"/>
                    <a:pt x="39" y="22"/>
                    <a:pt x="27" y="22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9">
              <a:extLst>
                <a:ext uri="{FF2B5EF4-FFF2-40B4-BE49-F238E27FC236}">
                  <a16:creationId xmlns:a16="http://schemas.microsoft.com/office/drawing/2014/main" id="{83715BCC-4846-D18D-2701-DDA64522C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18" y="2625028"/>
              <a:ext cx="74613" cy="138113"/>
            </a:xfrm>
            <a:custGeom>
              <a:avLst/>
              <a:gdLst>
                <a:gd name="T0" fmla="*/ 47 w 47"/>
                <a:gd name="T1" fmla="*/ 87 h 87"/>
                <a:gd name="T2" fmla="*/ 0 w 47"/>
                <a:gd name="T3" fmla="*/ 87 h 87"/>
                <a:gd name="T4" fmla="*/ 0 w 47"/>
                <a:gd name="T5" fmla="*/ 0 h 87"/>
                <a:gd name="T6" fmla="*/ 20 w 47"/>
                <a:gd name="T7" fmla="*/ 0 h 87"/>
                <a:gd name="T8" fmla="*/ 20 w 47"/>
                <a:gd name="T9" fmla="*/ 67 h 87"/>
                <a:gd name="T10" fmla="*/ 47 w 47"/>
                <a:gd name="T11" fmla="*/ 67 h 87"/>
                <a:gd name="T12" fmla="*/ 47 w 47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87">
                  <a:moveTo>
                    <a:pt x="47" y="87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7"/>
                  </a:lnTo>
                  <a:lnTo>
                    <a:pt x="47" y="67"/>
                  </a:lnTo>
                  <a:lnTo>
                    <a:pt x="47" y="87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40">
              <a:extLst>
                <a:ext uri="{FF2B5EF4-FFF2-40B4-BE49-F238E27FC236}">
                  <a16:creationId xmlns:a16="http://schemas.microsoft.com/office/drawing/2014/main" id="{2043411B-A8FE-F707-4502-AD3CAA33F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380" y="2625028"/>
              <a:ext cx="31750" cy="138113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1">
              <a:extLst>
                <a:ext uri="{FF2B5EF4-FFF2-40B4-BE49-F238E27FC236}">
                  <a16:creationId xmlns:a16="http://schemas.microsoft.com/office/drawing/2014/main" id="{C6D6F433-6E85-2009-25EF-1714C13DC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055" y="2625028"/>
              <a:ext cx="80963" cy="138113"/>
            </a:xfrm>
            <a:custGeom>
              <a:avLst/>
              <a:gdLst>
                <a:gd name="T0" fmla="*/ 51 w 51"/>
                <a:gd name="T1" fmla="*/ 19 h 87"/>
                <a:gd name="T2" fmla="*/ 20 w 51"/>
                <a:gd name="T3" fmla="*/ 19 h 87"/>
                <a:gd name="T4" fmla="*/ 20 w 51"/>
                <a:gd name="T5" fmla="*/ 34 h 87"/>
                <a:gd name="T6" fmla="*/ 50 w 51"/>
                <a:gd name="T7" fmla="*/ 34 h 87"/>
                <a:gd name="T8" fmla="*/ 50 w 51"/>
                <a:gd name="T9" fmla="*/ 53 h 87"/>
                <a:gd name="T10" fmla="*/ 20 w 51"/>
                <a:gd name="T11" fmla="*/ 53 h 87"/>
                <a:gd name="T12" fmla="*/ 20 w 51"/>
                <a:gd name="T13" fmla="*/ 67 h 87"/>
                <a:gd name="T14" fmla="*/ 51 w 51"/>
                <a:gd name="T15" fmla="*/ 67 h 87"/>
                <a:gd name="T16" fmla="*/ 51 w 51"/>
                <a:gd name="T17" fmla="*/ 87 h 87"/>
                <a:gd name="T18" fmla="*/ 0 w 51"/>
                <a:gd name="T19" fmla="*/ 87 h 87"/>
                <a:gd name="T20" fmla="*/ 0 w 51"/>
                <a:gd name="T21" fmla="*/ 0 h 87"/>
                <a:gd name="T22" fmla="*/ 51 w 51"/>
                <a:gd name="T23" fmla="*/ 0 h 87"/>
                <a:gd name="T24" fmla="*/ 51 w 51"/>
                <a:gd name="T25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87">
                  <a:moveTo>
                    <a:pt x="51" y="19"/>
                  </a:moveTo>
                  <a:lnTo>
                    <a:pt x="20" y="19"/>
                  </a:lnTo>
                  <a:lnTo>
                    <a:pt x="20" y="34"/>
                  </a:lnTo>
                  <a:lnTo>
                    <a:pt x="50" y="34"/>
                  </a:lnTo>
                  <a:lnTo>
                    <a:pt x="50" y="53"/>
                  </a:lnTo>
                  <a:lnTo>
                    <a:pt x="20" y="53"/>
                  </a:lnTo>
                  <a:lnTo>
                    <a:pt x="20" y="67"/>
                  </a:lnTo>
                  <a:lnTo>
                    <a:pt x="51" y="67"/>
                  </a:lnTo>
                  <a:lnTo>
                    <a:pt x="51" y="87"/>
                  </a:lnTo>
                  <a:lnTo>
                    <a:pt x="0" y="87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2">
              <a:extLst>
                <a:ext uri="{FF2B5EF4-FFF2-40B4-BE49-F238E27FC236}">
                  <a16:creationId xmlns:a16="http://schemas.microsoft.com/office/drawing/2014/main" id="{4E3BB8DB-428A-01FB-068F-F80A12892C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1593" y="2625028"/>
              <a:ext cx="117475" cy="138113"/>
            </a:xfrm>
            <a:custGeom>
              <a:avLst/>
              <a:gdLst>
                <a:gd name="T0" fmla="*/ 58 w 84"/>
                <a:gd name="T1" fmla="*/ 92 h 98"/>
                <a:gd name="T2" fmla="*/ 25 w 84"/>
                <a:gd name="T3" fmla="*/ 98 h 98"/>
                <a:gd name="T4" fmla="*/ 0 w 84"/>
                <a:gd name="T5" fmla="*/ 98 h 98"/>
                <a:gd name="T6" fmla="*/ 0 w 84"/>
                <a:gd name="T7" fmla="*/ 0 h 98"/>
                <a:gd name="T8" fmla="*/ 25 w 84"/>
                <a:gd name="T9" fmla="*/ 0 h 98"/>
                <a:gd name="T10" fmla="*/ 61 w 84"/>
                <a:gd name="T11" fmla="*/ 7 h 98"/>
                <a:gd name="T12" fmla="*/ 84 w 84"/>
                <a:gd name="T13" fmla="*/ 49 h 98"/>
                <a:gd name="T14" fmla="*/ 58 w 84"/>
                <a:gd name="T15" fmla="*/ 92 h 98"/>
                <a:gd name="T16" fmla="*/ 47 w 84"/>
                <a:gd name="T17" fmla="*/ 25 h 98"/>
                <a:gd name="T18" fmla="*/ 24 w 84"/>
                <a:gd name="T19" fmla="*/ 22 h 98"/>
                <a:gd name="T20" fmla="*/ 23 w 84"/>
                <a:gd name="T21" fmla="*/ 22 h 98"/>
                <a:gd name="T22" fmla="*/ 23 w 84"/>
                <a:gd name="T23" fmla="*/ 76 h 98"/>
                <a:gd name="T24" fmla="*/ 25 w 84"/>
                <a:gd name="T25" fmla="*/ 76 h 98"/>
                <a:gd name="T26" fmla="*/ 48 w 84"/>
                <a:gd name="T27" fmla="*/ 72 h 98"/>
                <a:gd name="T28" fmla="*/ 61 w 84"/>
                <a:gd name="T29" fmla="*/ 49 h 98"/>
                <a:gd name="T30" fmla="*/ 47 w 84"/>
                <a:gd name="T31" fmla="*/ 2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98">
                  <a:moveTo>
                    <a:pt x="58" y="92"/>
                  </a:moveTo>
                  <a:cubicBezTo>
                    <a:pt x="50" y="96"/>
                    <a:pt x="41" y="98"/>
                    <a:pt x="25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1" y="0"/>
                    <a:pt x="53" y="3"/>
                    <a:pt x="61" y="7"/>
                  </a:cubicBezTo>
                  <a:cubicBezTo>
                    <a:pt x="76" y="15"/>
                    <a:pt x="84" y="31"/>
                    <a:pt x="84" y="49"/>
                  </a:cubicBezTo>
                  <a:cubicBezTo>
                    <a:pt x="84" y="69"/>
                    <a:pt x="75" y="85"/>
                    <a:pt x="58" y="92"/>
                  </a:cubicBezTo>
                  <a:close/>
                  <a:moveTo>
                    <a:pt x="47" y="25"/>
                  </a:moveTo>
                  <a:cubicBezTo>
                    <a:pt x="42" y="23"/>
                    <a:pt x="36" y="22"/>
                    <a:pt x="24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35" y="76"/>
                    <a:pt x="43" y="75"/>
                    <a:pt x="48" y="72"/>
                  </a:cubicBezTo>
                  <a:cubicBezTo>
                    <a:pt x="56" y="68"/>
                    <a:pt x="61" y="59"/>
                    <a:pt x="61" y="49"/>
                  </a:cubicBezTo>
                  <a:cubicBezTo>
                    <a:pt x="61" y="38"/>
                    <a:pt x="56" y="29"/>
                    <a:pt x="47" y="25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3">
              <a:extLst>
                <a:ext uri="{FF2B5EF4-FFF2-40B4-BE49-F238E27FC236}">
                  <a16:creationId xmlns:a16="http://schemas.microsoft.com/office/drawing/2014/main" id="{DEF8AE28-BCB3-C78E-520F-0CEE52B0F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030" y="2575816"/>
              <a:ext cx="115888" cy="190500"/>
            </a:xfrm>
            <a:custGeom>
              <a:avLst/>
              <a:gdLst>
                <a:gd name="T0" fmla="*/ 42 w 83"/>
                <a:gd name="T1" fmla="*/ 135 h 135"/>
                <a:gd name="T2" fmla="*/ 0 w 83"/>
                <a:gd name="T3" fmla="*/ 95 h 135"/>
                <a:gd name="T4" fmla="*/ 25 w 83"/>
                <a:gd name="T5" fmla="*/ 95 h 135"/>
                <a:gd name="T6" fmla="*/ 42 w 83"/>
                <a:gd name="T7" fmla="*/ 112 h 135"/>
                <a:gd name="T8" fmla="*/ 59 w 83"/>
                <a:gd name="T9" fmla="*/ 96 h 135"/>
                <a:gd name="T10" fmla="*/ 53 w 83"/>
                <a:gd name="T11" fmla="*/ 83 h 135"/>
                <a:gd name="T12" fmla="*/ 31 w 83"/>
                <a:gd name="T13" fmla="*/ 73 h 135"/>
                <a:gd name="T14" fmla="*/ 5 w 83"/>
                <a:gd name="T15" fmla="*/ 37 h 135"/>
                <a:gd name="T16" fmla="*/ 42 w 83"/>
                <a:gd name="T17" fmla="*/ 0 h 135"/>
                <a:gd name="T18" fmla="*/ 79 w 83"/>
                <a:gd name="T19" fmla="*/ 37 h 135"/>
                <a:gd name="T20" fmla="*/ 55 w 83"/>
                <a:gd name="T21" fmla="*/ 37 h 135"/>
                <a:gd name="T22" fmla="*/ 41 w 83"/>
                <a:gd name="T23" fmla="*/ 23 h 135"/>
                <a:gd name="T24" fmla="*/ 28 w 83"/>
                <a:gd name="T25" fmla="*/ 37 h 135"/>
                <a:gd name="T26" fmla="*/ 35 w 83"/>
                <a:gd name="T27" fmla="*/ 48 h 135"/>
                <a:gd name="T28" fmla="*/ 50 w 83"/>
                <a:gd name="T29" fmla="*/ 54 h 135"/>
                <a:gd name="T30" fmla="*/ 83 w 83"/>
                <a:gd name="T31" fmla="*/ 93 h 135"/>
                <a:gd name="T32" fmla="*/ 42 w 83"/>
                <a:gd name="T33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135">
                  <a:moveTo>
                    <a:pt x="42" y="135"/>
                  </a:moveTo>
                  <a:cubicBezTo>
                    <a:pt x="19" y="135"/>
                    <a:pt x="2" y="120"/>
                    <a:pt x="0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6" y="106"/>
                    <a:pt x="31" y="112"/>
                    <a:pt x="42" y="112"/>
                  </a:cubicBezTo>
                  <a:cubicBezTo>
                    <a:pt x="52" y="112"/>
                    <a:pt x="59" y="105"/>
                    <a:pt x="59" y="96"/>
                  </a:cubicBezTo>
                  <a:cubicBezTo>
                    <a:pt x="59" y="90"/>
                    <a:pt x="57" y="86"/>
                    <a:pt x="53" y="83"/>
                  </a:cubicBezTo>
                  <a:cubicBezTo>
                    <a:pt x="49" y="80"/>
                    <a:pt x="48" y="79"/>
                    <a:pt x="31" y="73"/>
                  </a:cubicBezTo>
                  <a:cubicBezTo>
                    <a:pt x="14" y="66"/>
                    <a:pt x="5" y="54"/>
                    <a:pt x="5" y="37"/>
                  </a:cubicBezTo>
                  <a:cubicBezTo>
                    <a:pt x="5" y="17"/>
                    <a:pt x="21" y="0"/>
                    <a:pt x="42" y="0"/>
                  </a:cubicBezTo>
                  <a:cubicBezTo>
                    <a:pt x="62" y="0"/>
                    <a:pt x="78" y="14"/>
                    <a:pt x="79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28"/>
                    <a:pt x="49" y="23"/>
                    <a:pt x="41" y="23"/>
                  </a:cubicBezTo>
                  <a:cubicBezTo>
                    <a:pt x="34" y="23"/>
                    <a:pt x="28" y="29"/>
                    <a:pt x="28" y="37"/>
                  </a:cubicBezTo>
                  <a:cubicBezTo>
                    <a:pt x="28" y="41"/>
                    <a:pt x="31" y="45"/>
                    <a:pt x="35" y="48"/>
                  </a:cubicBezTo>
                  <a:cubicBezTo>
                    <a:pt x="37" y="49"/>
                    <a:pt x="38" y="50"/>
                    <a:pt x="50" y="54"/>
                  </a:cubicBezTo>
                  <a:cubicBezTo>
                    <a:pt x="75" y="64"/>
                    <a:pt x="83" y="76"/>
                    <a:pt x="83" y="93"/>
                  </a:cubicBezTo>
                  <a:cubicBezTo>
                    <a:pt x="83" y="117"/>
                    <a:pt x="65" y="135"/>
                    <a:pt x="42" y="135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4">
              <a:extLst>
                <a:ext uri="{FF2B5EF4-FFF2-40B4-BE49-F238E27FC236}">
                  <a16:creationId xmlns:a16="http://schemas.microsoft.com/office/drawing/2014/main" id="{9500DB1D-31B9-6286-FAD3-EA50A7DB2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143" y="2625028"/>
              <a:ext cx="101600" cy="139700"/>
            </a:xfrm>
            <a:custGeom>
              <a:avLst/>
              <a:gdLst>
                <a:gd name="T0" fmla="*/ 36 w 72"/>
                <a:gd name="T1" fmla="*/ 99 h 99"/>
                <a:gd name="T2" fmla="*/ 0 w 72"/>
                <a:gd name="T3" fmla="*/ 61 h 99"/>
                <a:gd name="T4" fmla="*/ 0 w 72"/>
                <a:gd name="T5" fmla="*/ 0 h 99"/>
                <a:gd name="T6" fmla="*/ 23 w 72"/>
                <a:gd name="T7" fmla="*/ 0 h 99"/>
                <a:gd name="T8" fmla="*/ 23 w 72"/>
                <a:gd name="T9" fmla="*/ 61 h 99"/>
                <a:gd name="T10" fmla="*/ 36 w 72"/>
                <a:gd name="T11" fmla="*/ 78 h 99"/>
                <a:gd name="T12" fmla="*/ 49 w 72"/>
                <a:gd name="T13" fmla="*/ 61 h 99"/>
                <a:gd name="T14" fmla="*/ 49 w 72"/>
                <a:gd name="T15" fmla="*/ 0 h 99"/>
                <a:gd name="T16" fmla="*/ 72 w 72"/>
                <a:gd name="T17" fmla="*/ 0 h 99"/>
                <a:gd name="T18" fmla="*/ 72 w 72"/>
                <a:gd name="T19" fmla="*/ 61 h 99"/>
                <a:gd name="T20" fmla="*/ 36 w 72"/>
                <a:gd name="T2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99">
                  <a:moveTo>
                    <a:pt x="36" y="99"/>
                  </a:moveTo>
                  <a:cubicBezTo>
                    <a:pt x="15" y="99"/>
                    <a:pt x="0" y="86"/>
                    <a:pt x="0" y="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73"/>
                    <a:pt x="28" y="78"/>
                    <a:pt x="36" y="78"/>
                  </a:cubicBezTo>
                  <a:cubicBezTo>
                    <a:pt x="44" y="78"/>
                    <a:pt x="49" y="73"/>
                    <a:pt x="49" y="6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86"/>
                    <a:pt x="57" y="99"/>
                    <a:pt x="36" y="99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5">
              <a:extLst>
                <a:ext uri="{FF2B5EF4-FFF2-40B4-BE49-F238E27FC236}">
                  <a16:creationId xmlns:a16="http://schemas.microsoft.com/office/drawing/2014/main" id="{CBB92618-8354-00BC-A929-9C2B816A48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4668" y="2625028"/>
              <a:ext cx="95250" cy="138113"/>
            </a:xfrm>
            <a:custGeom>
              <a:avLst/>
              <a:gdLst>
                <a:gd name="T0" fmla="*/ 53 w 68"/>
                <a:gd name="T1" fmla="*/ 58 h 98"/>
                <a:gd name="T2" fmla="*/ 26 w 68"/>
                <a:gd name="T3" fmla="*/ 63 h 98"/>
                <a:gd name="T4" fmla="*/ 23 w 68"/>
                <a:gd name="T5" fmla="*/ 63 h 98"/>
                <a:gd name="T6" fmla="*/ 23 w 68"/>
                <a:gd name="T7" fmla="*/ 98 h 98"/>
                <a:gd name="T8" fmla="*/ 0 w 68"/>
                <a:gd name="T9" fmla="*/ 98 h 98"/>
                <a:gd name="T10" fmla="*/ 0 w 68"/>
                <a:gd name="T11" fmla="*/ 0 h 98"/>
                <a:gd name="T12" fmla="*/ 27 w 68"/>
                <a:gd name="T13" fmla="*/ 0 h 98"/>
                <a:gd name="T14" fmla="*/ 53 w 68"/>
                <a:gd name="T15" fmla="*/ 5 h 98"/>
                <a:gd name="T16" fmla="*/ 68 w 68"/>
                <a:gd name="T17" fmla="*/ 31 h 98"/>
                <a:gd name="T18" fmla="*/ 53 w 68"/>
                <a:gd name="T19" fmla="*/ 58 h 98"/>
                <a:gd name="T20" fmla="*/ 27 w 68"/>
                <a:gd name="T21" fmla="*/ 22 h 98"/>
                <a:gd name="T22" fmla="*/ 23 w 68"/>
                <a:gd name="T23" fmla="*/ 22 h 98"/>
                <a:gd name="T24" fmla="*/ 23 w 68"/>
                <a:gd name="T25" fmla="*/ 41 h 98"/>
                <a:gd name="T26" fmla="*/ 26 w 68"/>
                <a:gd name="T27" fmla="*/ 41 h 98"/>
                <a:gd name="T28" fmla="*/ 45 w 68"/>
                <a:gd name="T29" fmla="*/ 31 h 98"/>
                <a:gd name="T30" fmla="*/ 27 w 68"/>
                <a:gd name="T31" fmla="*/ 2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98">
                  <a:moveTo>
                    <a:pt x="53" y="58"/>
                  </a:moveTo>
                  <a:cubicBezTo>
                    <a:pt x="48" y="61"/>
                    <a:pt x="41" y="63"/>
                    <a:pt x="26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0" y="0"/>
                    <a:pt x="47" y="1"/>
                    <a:pt x="53" y="5"/>
                  </a:cubicBezTo>
                  <a:cubicBezTo>
                    <a:pt x="62" y="10"/>
                    <a:pt x="68" y="20"/>
                    <a:pt x="68" y="31"/>
                  </a:cubicBezTo>
                  <a:cubicBezTo>
                    <a:pt x="68" y="43"/>
                    <a:pt x="62" y="53"/>
                    <a:pt x="53" y="58"/>
                  </a:cubicBezTo>
                  <a:close/>
                  <a:moveTo>
                    <a:pt x="27" y="22"/>
                  </a:moveTo>
                  <a:cubicBezTo>
                    <a:pt x="23" y="22"/>
                    <a:pt x="23" y="22"/>
                    <a:pt x="23" y="22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40" y="41"/>
                    <a:pt x="45" y="38"/>
                    <a:pt x="45" y="31"/>
                  </a:cubicBezTo>
                  <a:cubicBezTo>
                    <a:pt x="45" y="23"/>
                    <a:pt x="39" y="22"/>
                    <a:pt x="27" y="22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6">
              <a:extLst>
                <a:ext uri="{FF2B5EF4-FFF2-40B4-BE49-F238E27FC236}">
                  <a16:creationId xmlns:a16="http://schemas.microsoft.com/office/drawing/2014/main" id="{09FB88B1-EA67-A2C5-86BD-599A279D4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555" y="2625028"/>
              <a:ext cx="80963" cy="138113"/>
            </a:xfrm>
            <a:custGeom>
              <a:avLst/>
              <a:gdLst>
                <a:gd name="T0" fmla="*/ 51 w 51"/>
                <a:gd name="T1" fmla="*/ 19 h 87"/>
                <a:gd name="T2" fmla="*/ 21 w 51"/>
                <a:gd name="T3" fmla="*/ 19 h 87"/>
                <a:gd name="T4" fmla="*/ 21 w 51"/>
                <a:gd name="T5" fmla="*/ 34 h 87"/>
                <a:gd name="T6" fmla="*/ 51 w 51"/>
                <a:gd name="T7" fmla="*/ 34 h 87"/>
                <a:gd name="T8" fmla="*/ 51 w 51"/>
                <a:gd name="T9" fmla="*/ 53 h 87"/>
                <a:gd name="T10" fmla="*/ 21 w 51"/>
                <a:gd name="T11" fmla="*/ 53 h 87"/>
                <a:gd name="T12" fmla="*/ 21 w 51"/>
                <a:gd name="T13" fmla="*/ 67 h 87"/>
                <a:gd name="T14" fmla="*/ 51 w 51"/>
                <a:gd name="T15" fmla="*/ 67 h 87"/>
                <a:gd name="T16" fmla="*/ 51 w 51"/>
                <a:gd name="T17" fmla="*/ 87 h 87"/>
                <a:gd name="T18" fmla="*/ 0 w 51"/>
                <a:gd name="T19" fmla="*/ 87 h 87"/>
                <a:gd name="T20" fmla="*/ 0 w 51"/>
                <a:gd name="T21" fmla="*/ 0 h 87"/>
                <a:gd name="T22" fmla="*/ 51 w 51"/>
                <a:gd name="T23" fmla="*/ 0 h 87"/>
                <a:gd name="T24" fmla="*/ 51 w 51"/>
                <a:gd name="T25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87">
                  <a:moveTo>
                    <a:pt x="51" y="19"/>
                  </a:moveTo>
                  <a:lnTo>
                    <a:pt x="21" y="19"/>
                  </a:lnTo>
                  <a:lnTo>
                    <a:pt x="21" y="34"/>
                  </a:lnTo>
                  <a:lnTo>
                    <a:pt x="51" y="34"/>
                  </a:lnTo>
                  <a:lnTo>
                    <a:pt x="51" y="53"/>
                  </a:lnTo>
                  <a:lnTo>
                    <a:pt x="21" y="53"/>
                  </a:lnTo>
                  <a:lnTo>
                    <a:pt x="21" y="67"/>
                  </a:lnTo>
                  <a:lnTo>
                    <a:pt x="51" y="67"/>
                  </a:lnTo>
                  <a:lnTo>
                    <a:pt x="51" y="87"/>
                  </a:lnTo>
                  <a:lnTo>
                    <a:pt x="0" y="87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7">
              <a:extLst>
                <a:ext uri="{FF2B5EF4-FFF2-40B4-BE49-F238E27FC236}">
                  <a16:creationId xmlns:a16="http://schemas.microsoft.com/office/drawing/2014/main" id="{E3AC6A51-10FA-7AE9-C936-FFBF83A13D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093" y="2625028"/>
              <a:ext cx="104775" cy="138113"/>
            </a:xfrm>
            <a:custGeom>
              <a:avLst/>
              <a:gdLst>
                <a:gd name="T0" fmla="*/ 45 w 74"/>
                <a:gd name="T1" fmla="*/ 98 h 98"/>
                <a:gd name="T2" fmla="*/ 23 w 74"/>
                <a:gd name="T3" fmla="*/ 67 h 98"/>
                <a:gd name="T4" fmla="*/ 23 w 74"/>
                <a:gd name="T5" fmla="*/ 98 h 98"/>
                <a:gd name="T6" fmla="*/ 0 w 74"/>
                <a:gd name="T7" fmla="*/ 98 h 98"/>
                <a:gd name="T8" fmla="*/ 0 w 74"/>
                <a:gd name="T9" fmla="*/ 0 h 98"/>
                <a:gd name="T10" fmla="*/ 31 w 74"/>
                <a:gd name="T11" fmla="*/ 0 h 98"/>
                <a:gd name="T12" fmla="*/ 59 w 74"/>
                <a:gd name="T13" fmla="*/ 7 h 98"/>
                <a:gd name="T14" fmla="*/ 70 w 74"/>
                <a:gd name="T15" fmla="*/ 32 h 98"/>
                <a:gd name="T16" fmla="*/ 47 w 74"/>
                <a:gd name="T17" fmla="*/ 63 h 98"/>
                <a:gd name="T18" fmla="*/ 74 w 74"/>
                <a:gd name="T19" fmla="*/ 98 h 98"/>
                <a:gd name="T20" fmla="*/ 45 w 74"/>
                <a:gd name="T21" fmla="*/ 98 h 98"/>
                <a:gd name="T22" fmla="*/ 29 w 74"/>
                <a:gd name="T23" fmla="*/ 19 h 98"/>
                <a:gd name="T24" fmla="*/ 20 w 74"/>
                <a:gd name="T25" fmla="*/ 19 h 98"/>
                <a:gd name="T26" fmla="*/ 20 w 74"/>
                <a:gd name="T27" fmla="*/ 47 h 98"/>
                <a:gd name="T28" fmla="*/ 29 w 74"/>
                <a:gd name="T29" fmla="*/ 47 h 98"/>
                <a:gd name="T30" fmla="*/ 50 w 74"/>
                <a:gd name="T31" fmla="*/ 33 h 98"/>
                <a:gd name="T32" fmla="*/ 29 w 74"/>
                <a:gd name="T33" fmla="*/ 1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98">
                  <a:moveTo>
                    <a:pt x="45" y="98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5" y="0"/>
                    <a:pt x="52" y="2"/>
                    <a:pt x="59" y="7"/>
                  </a:cubicBezTo>
                  <a:cubicBezTo>
                    <a:pt x="67" y="13"/>
                    <a:pt x="70" y="22"/>
                    <a:pt x="70" y="32"/>
                  </a:cubicBezTo>
                  <a:cubicBezTo>
                    <a:pt x="70" y="47"/>
                    <a:pt x="63" y="57"/>
                    <a:pt x="47" y="63"/>
                  </a:cubicBezTo>
                  <a:cubicBezTo>
                    <a:pt x="74" y="98"/>
                    <a:pt x="74" y="98"/>
                    <a:pt x="74" y="98"/>
                  </a:cubicBezTo>
                  <a:lnTo>
                    <a:pt x="45" y="98"/>
                  </a:lnTo>
                  <a:close/>
                  <a:moveTo>
                    <a:pt x="29" y="19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44" y="47"/>
                    <a:pt x="50" y="42"/>
                    <a:pt x="50" y="33"/>
                  </a:cubicBezTo>
                  <a:cubicBezTo>
                    <a:pt x="50" y="25"/>
                    <a:pt x="46" y="19"/>
                    <a:pt x="29" y="19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8">
              <a:extLst>
                <a:ext uri="{FF2B5EF4-FFF2-40B4-BE49-F238E27FC236}">
                  <a16:creationId xmlns:a16="http://schemas.microsoft.com/office/drawing/2014/main" id="{9CA727FC-3577-A9A4-07D2-E67293481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4393" y="2621853"/>
              <a:ext cx="146050" cy="142875"/>
            </a:xfrm>
            <a:custGeom>
              <a:avLst/>
              <a:gdLst>
                <a:gd name="T0" fmla="*/ 79 w 104"/>
                <a:gd name="T1" fmla="*/ 34 h 101"/>
                <a:gd name="T2" fmla="*/ 54 w 104"/>
                <a:gd name="T3" fmla="*/ 22 h 101"/>
                <a:gd name="T4" fmla="*/ 23 w 104"/>
                <a:gd name="T5" fmla="*/ 51 h 101"/>
                <a:gd name="T6" fmla="*/ 54 w 104"/>
                <a:gd name="T7" fmla="*/ 80 h 101"/>
                <a:gd name="T8" fmla="*/ 78 w 104"/>
                <a:gd name="T9" fmla="*/ 69 h 101"/>
                <a:gd name="T10" fmla="*/ 104 w 104"/>
                <a:gd name="T11" fmla="*/ 69 h 101"/>
                <a:gd name="T12" fmla="*/ 55 w 104"/>
                <a:gd name="T13" fmla="*/ 101 h 101"/>
                <a:gd name="T14" fmla="*/ 0 w 104"/>
                <a:gd name="T15" fmla="*/ 50 h 101"/>
                <a:gd name="T16" fmla="*/ 53 w 104"/>
                <a:gd name="T17" fmla="*/ 0 h 101"/>
                <a:gd name="T18" fmla="*/ 104 w 104"/>
                <a:gd name="T19" fmla="*/ 34 h 101"/>
                <a:gd name="T20" fmla="*/ 79 w 104"/>
                <a:gd name="T21" fmla="*/ 3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01">
                  <a:moveTo>
                    <a:pt x="79" y="34"/>
                  </a:moveTo>
                  <a:cubicBezTo>
                    <a:pt x="72" y="26"/>
                    <a:pt x="65" y="22"/>
                    <a:pt x="54" y="22"/>
                  </a:cubicBezTo>
                  <a:cubicBezTo>
                    <a:pt x="36" y="22"/>
                    <a:pt x="23" y="35"/>
                    <a:pt x="23" y="51"/>
                  </a:cubicBezTo>
                  <a:cubicBezTo>
                    <a:pt x="23" y="67"/>
                    <a:pt x="37" y="80"/>
                    <a:pt x="54" y="80"/>
                  </a:cubicBezTo>
                  <a:cubicBezTo>
                    <a:pt x="63" y="80"/>
                    <a:pt x="70" y="77"/>
                    <a:pt x="78" y="69"/>
                  </a:cubicBezTo>
                  <a:cubicBezTo>
                    <a:pt x="104" y="69"/>
                    <a:pt x="104" y="69"/>
                    <a:pt x="104" y="69"/>
                  </a:cubicBezTo>
                  <a:cubicBezTo>
                    <a:pt x="97" y="88"/>
                    <a:pt x="77" y="101"/>
                    <a:pt x="55" y="101"/>
                  </a:cubicBezTo>
                  <a:cubicBezTo>
                    <a:pt x="24" y="101"/>
                    <a:pt x="0" y="78"/>
                    <a:pt x="0" y="50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76" y="0"/>
                    <a:pt x="96" y="13"/>
                    <a:pt x="104" y="34"/>
                  </a:cubicBezTo>
                  <a:lnTo>
                    <a:pt x="79" y="3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9">
              <a:extLst>
                <a:ext uri="{FF2B5EF4-FFF2-40B4-BE49-F238E27FC236}">
                  <a16:creationId xmlns:a16="http://schemas.microsoft.com/office/drawing/2014/main" id="{7AAACD47-7D50-CE4A-154F-7C2DEFB2A8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8380" y="2621853"/>
              <a:ext cx="150813" cy="142875"/>
            </a:xfrm>
            <a:custGeom>
              <a:avLst/>
              <a:gdLst>
                <a:gd name="T0" fmla="*/ 55 w 108"/>
                <a:gd name="T1" fmla="*/ 101 h 101"/>
                <a:gd name="T2" fmla="*/ 0 w 108"/>
                <a:gd name="T3" fmla="*/ 51 h 101"/>
                <a:gd name="T4" fmla="*/ 55 w 108"/>
                <a:gd name="T5" fmla="*/ 0 h 101"/>
                <a:gd name="T6" fmla="*/ 108 w 108"/>
                <a:gd name="T7" fmla="*/ 51 h 101"/>
                <a:gd name="T8" fmla="*/ 55 w 108"/>
                <a:gd name="T9" fmla="*/ 101 h 101"/>
                <a:gd name="T10" fmla="*/ 55 w 108"/>
                <a:gd name="T11" fmla="*/ 22 h 101"/>
                <a:gd name="T12" fmla="*/ 23 w 108"/>
                <a:gd name="T13" fmla="*/ 51 h 101"/>
                <a:gd name="T14" fmla="*/ 55 w 108"/>
                <a:gd name="T15" fmla="*/ 80 h 101"/>
                <a:gd name="T16" fmla="*/ 85 w 108"/>
                <a:gd name="T17" fmla="*/ 51 h 101"/>
                <a:gd name="T18" fmla="*/ 55 w 108"/>
                <a:gd name="T1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1">
                  <a:moveTo>
                    <a:pt x="55" y="101"/>
                  </a:moveTo>
                  <a:cubicBezTo>
                    <a:pt x="24" y="101"/>
                    <a:pt x="0" y="79"/>
                    <a:pt x="0" y="51"/>
                  </a:cubicBezTo>
                  <a:cubicBezTo>
                    <a:pt x="0" y="23"/>
                    <a:pt x="24" y="0"/>
                    <a:pt x="55" y="0"/>
                  </a:cubicBezTo>
                  <a:cubicBezTo>
                    <a:pt x="85" y="0"/>
                    <a:pt x="108" y="23"/>
                    <a:pt x="108" y="51"/>
                  </a:cubicBezTo>
                  <a:cubicBezTo>
                    <a:pt x="108" y="79"/>
                    <a:pt x="85" y="101"/>
                    <a:pt x="55" y="101"/>
                  </a:cubicBezTo>
                  <a:close/>
                  <a:moveTo>
                    <a:pt x="55" y="22"/>
                  </a:moveTo>
                  <a:cubicBezTo>
                    <a:pt x="37" y="22"/>
                    <a:pt x="23" y="34"/>
                    <a:pt x="23" y="51"/>
                  </a:cubicBezTo>
                  <a:cubicBezTo>
                    <a:pt x="23" y="67"/>
                    <a:pt x="37" y="80"/>
                    <a:pt x="55" y="80"/>
                  </a:cubicBezTo>
                  <a:cubicBezTo>
                    <a:pt x="72" y="80"/>
                    <a:pt x="85" y="67"/>
                    <a:pt x="85" y="51"/>
                  </a:cubicBezTo>
                  <a:cubicBezTo>
                    <a:pt x="85" y="35"/>
                    <a:pt x="72" y="22"/>
                    <a:pt x="55" y="22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0">
              <a:extLst>
                <a:ext uri="{FF2B5EF4-FFF2-40B4-BE49-F238E27FC236}">
                  <a16:creationId xmlns:a16="http://schemas.microsoft.com/office/drawing/2014/main" id="{FD1795F3-E695-9634-1126-69FF8A92B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180" y="2625028"/>
              <a:ext cx="119063" cy="138113"/>
            </a:xfrm>
            <a:custGeom>
              <a:avLst/>
              <a:gdLst>
                <a:gd name="T0" fmla="*/ 54 w 75"/>
                <a:gd name="T1" fmla="*/ 87 h 87"/>
                <a:gd name="T2" fmla="*/ 21 w 75"/>
                <a:gd name="T3" fmla="*/ 32 h 87"/>
                <a:gd name="T4" fmla="*/ 21 w 75"/>
                <a:gd name="T5" fmla="*/ 87 h 87"/>
                <a:gd name="T6" fmla="*/ 0 w 75"/>
                <a:gd name="T7" fmla="*/ 87 h 87"/>
                <a:gd name="T8" fmla="*/ 0 w 75"/>
                <a:gd name="T9" fmla="*/ 0 h 87"/>
                <a:gd name="T10" fmla="*/ 21 w 75"/>
                <a:gd name="T11" fmla="*/ 0 h 87"/>
                <a:gd name="T12" fmla="*/ 55 w 75"/>
                <a:gd name="T13" fmla="*/ 55 h 87"/>
                <a:gd name="T14" fmla="*/ 55 w 75"/>
                <a:gd name="T15" fmla="*/ 0 h 87"/>
                <a:gd name="T16" fmla="*/ 75 w 75"/>
                <a:gd name="T17" fmla="*/ 0 h 87"/>
                <a:gd name="T18" fmla="*/ 75 w 75"/>
                <a:gd name="T19" fmla="*/ 87 h 87"/>
                <a:gd name="T20" fmla="*/ 54 w 75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7">
                  <a:moveTo>
                    <a:pt x="54" y="87"/>
                  </a:moveTo>
                  <a:lnTo>
                    <a:pt x="21" y="32"/>
                  </a:lnTo>
                  <a:lnTo>
                    <a:pt x="21" y="87"/>
                  </a:lnTo>
                  <a:lnTo>
                    <a:pt x="0" y="87"/>
                  </a:lnTo>
                  <a:lnTo>
                    <a:pt x="0" y="0"/>
                  </a:lnTo>
                  <a:lnTo>
                    <a:pt x="21" y="0"/>
                  </a:lnTo>
                  <a:lnTo>
                    <a:pt x="55" y="55"/>
                  </a:lnTo>
                  <a:lnTo>
                    <a:pt x="55" y="0"/>
                  </a:lnTo>
                  <a:lnTo>
                    <a:pt x="75" y="0"/>
                  </a:lnTo>
                  <a:lnTo>
                    <a:pt x="75" y="87"/>
                  </a:lnTo>
                  <a:lnTo>
                    <a:pt x="54" y="87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1">
              <a:extLst>
                <a:ext uri="{FF2B5EF4-FFF2-40B4-BE49-F238E27FC236}">
                  <a16:creationId xmlns:a16="http://schemas.microsoft.com/office/drawing/2014/main" id="{504A68D7-CE3A-93A3-6F83-38F268846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0168" y="2625028"/>
              <a:ext cx="119063" cy="138113"/>
            </a:xfrm>
            <a:custGeom>
              <a:avLst/>
              <a:gdLst>
                <a:gd name="T0" fmla="*/ 58 w 84"/>
                <a:gd name="T1" fmla="*/ 92 h 98"/>
                <a:gd name="T2" fmla="*/ 25 w 84"/>
                <a:gd name="T3" fmla="*/ 98 h 98"/>
                <a:gd name="T4" fmla="*/ 0 w 84"/>
                <a:gd name="T5" fmla="*/ 98 h 98"/>
                <a:gd name="T6" fmla="*/ 0 w 84"/>
                <a:gd name="T7" fmla="*/ 0 h 98"/>
                <a:gd name="T8" fmla="*/ 25 w 84"/>
                <a:gd name="T9" fmla="*/ 0 h 98"/>
                <a:gd name="T10" fmla="*/ 61 w 84"/>
                <a:gd name="T11" fmla="*/ 7 h 98"/>
                <a:gd name="T12" fmla="*/ 84 w 84"/>
                <a:gd name="T13" fmla="*/ 49 h 98"/>
                <a:gd name="T14" fmla="*/ 58 w 84"/>
                <a:gd name="T15" fmla="*/ 92 h 98"/>
                <a:gd name="T16" fmla="*/ 47 w 84"/>
                <a:gd name="T17" fmla="*/ 25 h 98"/>
                <a:gd name="T18" fmla="*/ 24 w 84"/>
                <a:gd name="T19" fmla="*/ 22 h 98"/>
                <a:gd name="T20" fmla="*/ 23 w 84"/>
                <a:gd name="T21" fmla="*/ 22 h 98"/>
                <a:gd name="T22" fmla="*/ 23 w 84"/>
                <a:gd name="T23" fmla="*/ 76 h 98"/>
                <a:gd name="T24" fmla="*/ 24 w 84"/>
                <a:gd name="T25" fmla="*/ 76 h 98"/>
                <a:gd name="T26" fmla="*/ 48 w 84"/>
                <a:gd name="T27" fmla="*/ 72 h 98"/>
                <a:gd name="T28" fmla="*/ 61 w 84"/>
                <a:gd name="T29" fmla="*/ 49 h 98"/>
                <a:gd name="T30" fmla="*/ 47 w 84"/>
                <a:gd name="T31" fmla="*/ 2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98">
                  <a:moveTo>
                    <a:pt x="58" y="92"/>
                  </a:moveTo>
                  <a:cubicBezTo>
                    <a:pt x="50" y="96"/>
                    <a:pt x="41" y="98"/>
                    <a:pt x="25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1" y="0"/>
                    <a:pt x="53" y="3"/>
                    <a:pt x="61" y="7"/>
                  </a:cubicBezTo>
                  <a:cubicBezTo>
                    <a:pt x="76" y="15"/>
                    <a:pt x="84" y="31"/>
                    <a:pt x="84" y="49"/>
                  </a:cubicBezTo>
                  <a:cubicBezTo>
                    <a:pt x="84" y="69"/>
                    <a:pt x="74" y="85"/>
                    <a:pt x="58" y="92"/>
                  </a:cubicBezTo>
                  <a:close/>
                  <a:moveTo>
                    <a:pt x="47" y="25"/>
                  </a:moveTo>
                  <a:cubicBezTo>
                    <a:pt x="41" y="23"/>
                    <a:pt x="35" y="22"/>
                    <a:pt x="24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35" y="76"/>
                    <a:pt x="42" y="75"/>
                    <a:pt x="48" y="72"/>
                  </a:cubicBezTo>
                  <a:cubicBezTo>
                    <a:pt x="56" y="68"/>
                    <a:pt x="61" y="59"/>
                    <a:pt x="61" y="49"/>
                  </a:cubicBezTo>
                  <a:cubicBezTo>
                    <a:pt x="61" y="38"/>
                    <a:pt x="55" y="29"/>
                    <a:pt x="47" y="25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2">
              <a:extLst>
                <a:ext uri="{FF2B5EF4-FFF2-40B4-BE49-F238E27FC236}">
                  <a16:creationId xmlns:a16="http://schemas.microsoft.com/office/drawing/2014/main" id="{6B654A60-A9CC-E123-4EA4-A42E8A9D7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630" y="2625028"/>
              <a:ext cx="100013" cy="139700"/>
            </a:xfrm>
            <a:custGeom>
              <a:avLst/>
              <a:gdLst>
                <a:gd name="T0" fmla="*/ 36 w 72"/>
                <a:gd name="T1" fmla="*/ 99 h 99"/>
                <a:gd name="T2" fmla="*/ 0 w 72"/>
                <a:gd name="T3" fmla="*/ 61 h 99"/>
                <a:gd name="T4" fmla="*/ 0 w 72"/>
                <a:gd name="T5" fmla="*/ 0 h 99"/>
                <a:gd name="T6" fmla="*/ 23 w 72"/>
                <a:gd name="T7" fmla="*/ 0 h 99"/>
                <a:gd name="T8" fmla="*/ 23 w 72"/>
                <a:gd name="T9" fmla="*/ 61 h 99"/>
                <a:gd name="T10" fmla="*/ 36 w 72"/>
                <a:gd name="T11" fmla="*/ 78 h 99"/>
                <a:gd name="T12" fmla="*/ 49 w 72"/>
                <a:gd name="T13" fmla="*/ 61 h 99"/>
                <a:gd name="T14" fmla="*/ 49 w 72"/>
                <a:gd name="T15" fmla="*/ 0 h 99"/>
                <a:gd name="T16" fmla="*/ 72 w 72"/>
                <a:gd name="T17" fmla="*/ 0 h 99"/>
                <a:gd name="T18" fmla="*/ 72 w 72"/>
                <a:gd name="T19" fmla="*/ 61 h 99"/>
                <a:gd name="T20" fmla="*/ 36 w 72"/>
                <a:gd name="T2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99">
                  <a:moveTo>
                    <a:pt x="36" y="99"/>
                  </a:moveTo>
                  <a:cubicBezTo>
                    <a:pt x="15" y="99"/>
                    <a:pt x="0" y="86"/>
                    <a:pt x="0" y="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73"/>
                    <a:pt x="28" y="78"/>
                    <a:pt x="36" y="78"/>
                  </a:cubicBezTo>
                  <a:cubicBezTo>
                    <a:pt x="44" y="78"/>
                    <a:pt x="49" y="73"/>
                    <a:pt x="49" y="6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86"/>
                    <a:pt x="57" y="99"/>
                    <a:pt x="36" y="99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3">
              <a:extLst>
                <a:ext uri="{FF2B5EF4-FFF2-40B4-BE49-F238E27FC236}">
                  <a16:creationId xmlns:a16="http://schemas.microsoft.com/office/drawing/2014/main" id="{F6144D18-E840-5299-3027-AEBD48990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455" y="2621853"/>
              <a:ext cx="146050" cy="142875"/>
            </a:xfrm>
            <a:custGeom>
              <a:avLst/>
              <a:gdLst>
                <a:gd name="T0" fmla="*/ 79 w 104"/>
                <a:gd name="T1" fmla="*/ 34 h 101"/>
                <a:gd name="T2" fmla="*/ 54 w 104"/>
                <a:gd name="T3" fmla="*/ 22 h 101"/>
                <a:gd name="T4" fmla="*/ 23 w 104"/>
                <a:gd name="T5" fmla="*/ 51 h 101"/>
                <a:gd name="T6" fmla="*/ 54 w 104"/>
                <a:gd name="T7" fmla="*/ 80 h 101"/>
                <a:gd name="T8" fmla="*/ 78 w 104"/>
                <a:gd name="T9" fmla="*/ 69 h 101"/>
                <a:gd name="T10" fmla="*/ 104 w 104"/>
                <a:gd name="T11" fmla="*/ 69 h 101"/>
                <a:gd name="T12" fmla="*/ 55 w 104"/>
                <a:gd name="T13" fmla="*/ 101 h 101"/>
                <a:gd name="T14" fmla="*/ 0 w 104"/>
                <a:gd name="T15" fmla="*/ 50 h 101"/>
                <a:gd name="T16" fmla="*/ 54 w 104"/>
                <a:gd name="T17" fmla="*/ 0 h 101"/>
                <a:gd name="T18" fmla="*/ 104 w 104"/>
                <a:gd name="T19" fmla="*/ 34 h 101"/>
                <a:gd name="T20" fmla="*/ 79 w 104"/>
                <a:gd name="T21" fmla="*/ 3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01">
                  <a:moveTo>
                    <a:pt x="79" y="34"/>
                  </a:moveTo>
                  <a:cubicBezTo>
                    <a:pt x="73" y="26"/>
                    <a:pt x="65" y="22"/>
                    <a:pt x="54" y="22"/>
                  </a:cubicBezTo>
                  <a:cubicBezTo>
                    <a:pt x="36" y="22"/>
                    <a:pt x="23" y="35"/>
                    <a:pt x="23" y="51"/>
                  </a:cubicBezTo>
                  <a:cubicBezTo>
                    <a:pt x="23" y="67"/>
                    <a:pt x="37" y="80"/>
                    <a:pt x="54" y="80"/>
                  </a:cubicBezTo>
                  <a:cubicBezTo>
                    <a:pt x="64" y="80"/>
                    <a:pt x="70" y="77"/>
                    <a:pt x="78" y="69"/>
                  </a:cubicBezTo>
                  <a:cubicBezTo>
                    <a:pt x="104" y="69"/>
                    <a:pt x="104" y="69"/>
                    <a:pt x="104" y="69"/>
                  </a:cubicBezTo>
                  <a:cubicBezTo>
                    <a:pt x="97" y="88"/>
                    <a:pt x="77" y="101"/>
                    <a:pt x="55" y="101"/>
                  </a:cubicBezTo>
                  <a:cubicBezTo>
                    <a:pt x="24" y="101"/>
                    <a:pt x="0" y="78"/>
                    <a:pt x="0" y="50"/>
                  </a:cubicBezTo>
                  <a:cubicBezTo>
                    <a:pt x="0" y="23"/>
                    <a:pt x="24" y="0"/>
                    <a:pt x="54" y="0"/>
                  </a:cubicBezTo>
                  <a:cubicBezTo>
                    <a:pt x="76" y="0"/>
                    <a:pt x="96" y="13"/>
                    <a:pt x="104" y="34"/>
                  </a:cubicBezTo>
                  <a:lnTo>
                    <a:pt x="79" y="3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4">
              <a:extLst>
                <a:ext uri="{FF2B5EF4-FFF2-40B4-BE49-F238E27FC236}">
                  <a16:creationId xmlns:a16="http://schemas.microsoft.com/office/drawing/2014/main" id="{928D0D9A-C2D4-86CD-F276-A56815510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268" y="2625028"/>
              <a:ext cx="84138" cy="138113"/>
            </a:xfrm>
            <a:custGeom>
              <a:avLst/>
              <a:gdLst>
                <a:gd name="T0" fmla="*/ 36 w 53"/>
                <a:gd name="T1" fmla="*/ 19 h 87"/>
                <a:gd name="T2" fmla="*/ 36 w 53"/>
                <a:gd name="T3" fmla="*/ 87 h 87"/>
                <a:gd name="T4" fmla="*/ 17 w 53"/>
                <a:gd name="T5" fmla="*/ 87 h 87"/>
                <a:gd name="T6" fmla="*/ 17 w 53"/>
                <a:gd name="T7" fmla="*/ 19 h 87"/>
                <a:gd name="T8" fmla="*/ 0 w 53"/>
                <a:gd name="T9" fmla="*/ 19 h 87"/>
                <a:gd name="T10" fmla="*/ 0 w 53"/>
                <a:gd name="T11" fmla="*/ 0 h 87"/>
                <a:gd name="T12" fmla="*/ 53 w 53"/>
                <a:gd name="T13" fmla="*/ 0 h 87"/>
                <a:gd name="T14" fmla="*/ 53 w 53"/>
                <a:gd name="T15" fmla="*/ 19 h 87"/>
                <a:gd name="T16" fmla="*/ 36 w 53"/>
                <a:gd name="T17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7">
                  <a:moveTo>
                    <a:pt x="36" y="19"/>
                  </a:moveTo>
                  <a:lnTo>
                    <a:pt x="36" y="87"/>
                  </a:lnTo>
                  <a:lnTo>
                    <a:pt x="17" y="87"/>
                  </a:lnTo>
                  <a:lnTo>
                    <a:pt x="17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19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55">
              <a:extLst>
                <a:ext uri="{FF2B5EF4-FFF2-40B4-BE49-F238E27FC236}">
                  <a16:creationId xmlns:a16="http://schemas.microsoft.com/office/drawing/2014/main" id="{4D18FBA9-C406-1003-2617-95559D49A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868" y="2625028"/>
              <a:ext cx="31750" cy="138113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6">
              <a:extLst>
                <a:ext uri="{FF2B5EF4-FFF2-40B4-BE49-F238E27FC236}">
                  <a16:creationId xmlns:a16="http://schemas.microsoft.com/office/drawing/2014/main" id="{56DE07E2-A9FA-A98B-A7F9-30F104188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843" y="2625028"/>
              <a:ext cx="138113" cy="138113"/>
            </a:xfrm>
            <a:custGeom>
              <a:avLst/>
              <a:gdLst>
                <a:gd name="T0" fmla="*/ 52 w 87"/>
                <a:gd name="T1" fmla="*/ 87 h 87"/>
                <a:gd name="T2" fmla="*/ 36 w 87"/>
                <a:gd name="T3" fmla="*/ 87 h 87"/>
                <a:gd name="T4" fmla="*/ 0 w 87"/>
                <a:gd name="T5" fmla="*/ 0 h 87"/>
                <a:gd name="T6" fmla="*/ 21 w 87"/>
                <a:gd name="T7" fmla="*/ 0 h 87"/>
                <a:gd name="T8" fmla="*/ 44 w 87"/>
                <a:gd name="T9" fmla="*/ 58 h 87"/>
                <a:gd name="T10" fmla="*/ 66 w 87"/>
                <a:gd name="T11" fmla="*/ 0 h 87"/>
                <a:gd name="T12" fmla="*/ 87 w 87"/>
                <a:gd name="T13" fmla="*/ 0 h 87"/>
                <a:gd name="T14" fmla="*/ 52 w 87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87">
                  <a:moveTo>
                    <a:pt x="52" y="87"/>
                  </a:moveTo>
                  <a:lnTo>
                    <a:pt x="36" y="87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4" y="58"/>
                  </a:lnTo>
                  <a:lnTo>
                    <a:pt x="66" y="0"/>
                  </a:lnTo>
                  <a:lnTo>
                    <a:pt x="87" y="0"/>
                  </a:lnTo>
                  <a:lnTo>
                    <a:pt x="52" y="87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57">
              <a:extLst>
                <a:ext uri="{FF2B5EF4-FFF2-40B4-BE49-F238E27FC236}">
                  <a16:creationId xmlns:a16="http://schemas.microsoft.com/office/drawing/2014/main" id="{61A30988-CF86-3C0F-E7FD-E2A5D6057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180" y="2625028"/>
              <a:ext cx="31750" cy="138113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8">
              <a:extLst>
                <a:ext uri="{FF2B5EF4-FFF2-40B4-BE49-F238E27FC236}">
                  <a16:creationId xmlns:a16="http://schemas.microsoft.com/office/drawing/2014/main" id="{E22A83FF-25B3-EC0E-6AF4-379D3638C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980" y="2625028"/>
              <a:ext cx="84138" cy="138113"/>
            </a:xfrm>
            <a:custGeom>
              <a:avLst/>
              <a:gdLst>
                <a:gd name="T0" fmla="*/ 37 w 53"/>
                <a:gd name="T1" fmla="*/ 19 h 87"/>
                <a:gd name="T2" fmla="*/ 37 w 53"/>
                <a:gd name="T3" fmla="*/ 87 h 87"/>
                <a:gd name="T4" fmla="*/ 16 w 53"/>
                <a:gd name="T5" fmla="*/ 87 h 87"/>
                <a:gd name="T6" fmla="*/ 16 w 53"/>
                <a:gd name="T7" fmla="*/ 19 h 87"/>
                <a:gd name="T8" fmla="*/ 0 w 53"/>
                <a:gd name="T9" fmla="*/ 19 h 87"/>
                <a:gd name="T10" fmla="*/ 0 w 53"/>
                <a:gd name="T11" fmla="*/ 0 h 87"/>
                <a:gd name="T12" fmla="*/ 53 w 53"/>
                <a:gd name="T13" fmla="*/ 0 h 87"/>
                <a:gd name="T14" fmla="*/ 53 w 53"/>
                <a:gd name="T15" fmla="*/ 19 h 87"/>
                <a:gd name="T16" fmla="*/ 37 w 53"/>
                <a:gd name="T17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7">
                  <a:moveTo>
                    <a:pt x="37" y="19"/>
                  </a:moveTo>
                  <a:lnTo>
                    <a:pt x="37" y="87"/>
                  </a:lnTo>
                  <a:lnTo>
                    <a:pt x="16" y="87"/>
                  </a:lnTo>
                  <a:lnTo>
                    <a:pt x="16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19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9">
              <a:extLst>
                <a:ext uri="{FF2B5EF4-FFF2-40B4-BE49-F238E27FC236}">
                  <a16:creationId xmlns:a16="http://schemas.microsoft.com/office/drawing/2014/main" id="{A18B2F66-9774-8EAD-53AD-8B353D235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643" y="2625028"/>
              <a:ext cx="128588" cy="138113"/>
            </a:xfrm>
            <a:custGeom>
              <a:avLst/>
              <a:gdLst>
                <a:gd name="T0" fmla="*/ 50 w 81"/>
                <a:gd name="T1" fmla="*/ 55 h 87"/>
                <a:gd name="T2" fmla="*/ 50 w 81"/>
                <a:gd name="T3" fmla="*/ 87 h 87"/>
                <a:gd name="T4" fmla="*/ 31 w 81"/>
                <a:gd name="T5" fmla="*/ 87 h 87"/>
                <a:gd name="T6" fmla="*/ 31 w 81"/>
                <a:gd name="T7" fmla="*/ 55 h 87"/>
                <a:gd name="T8" fmla="*/ 0 w 81"/>
                <a:gd name="T9" fmla="*/ 0 h 87"/>
                <a:gd name="T10" fmla="*/ 22 w 81"/>
                <a:gd name="T11" fmla="*/ 0 h 87"/>
                <a:gd name="T12" fmla="*/ 40 w 81"/>
                <a:gd name="T13" fmla="*/ 35 h 87"/>
                <a:gd name="T14" fmla="*/ 59 w 81"/>
                <a:gd name="T15" fmla="*/ 0 h 87"/>
                <a:gd name="T16" fmla="*/ 81 w 81"/>
                <a:gd name="T17" fmla="*/ 0 h 87"/>
                <a:gd name="T18" fmla="*/ 50 w 81"/>
                <a:gd name="T19" fmla="*/ 5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7">
                  <a:moveTo>
                    <a:pt x="50" y="55"/>
                  </a:moveTo>
                  <a:lnTo>
                    <a:pt x="50" y="87"/>
                  </a:lnTo>
                  <a:lnTo>
                    <a:pt x="31" y="87"/>
                  </a:lnTo>
                  <a:lnTo>
                    <a:pt x="31" y="55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0" y="35"/>
                  </a:lnTo>
                  <a:lnTo>
                    <a:pt x="59" y="0"/>
                  </a:lnTo>
                  <a:lnTo>
                    <a:pt x="81" y="0"/>
                  </a:lnTo>
                  <a:lnTo>
                    <a:pt x="50" y="55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60">
              <a:extLst>
                <a:ext uri="{FF2B5EF4-FFF2-40B4-BE49-F238E27FC236}">
                  <a16:creationId xmlns:a16="http://schemas.microsoft.com/office/drawing/2014/main" id="{B3F5DE6A-189D-FC9F-6AB8-7494E121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430" y="2575816"/>
              <a:ext cx="176213" cy="190500"/>
            </a:xfrm>
            <a:custGeom>
              <a:avLst/>
              <a:gdLst>
                <a:gd name="T0" fmla="*/ 67 w 126"/>
                <a:gd name="T1" fmla="*/ 135 h 135"/>
                <a:gd name="T2" fmla="*/ 0 w 126"/>
                <a:gd name="T3" fmla="*/ 67 h 135"/>
                <a:gd name="T4" fmla="*/ 65 w 126"/>
                <a:gd name="T5" fmla="*/ 0 h 135"/>
                <a:gd name="T6" fmla="*/ 126 w 126"/>
                <a:gd name="T7" fmla="*/ 40 h 135"/>
                <a:gd name="T8" fmla="*/ 99 w 126"/>
                <a:gd name="T9" fmla="*/ 40 h 135"/>
                <a:gd name="T10" fmla="*/ 66 w 126"/>
                <a:gd name="T11" fmla="*/ 23 h 135"/>
                <a:gd name="T12" fmla="*/ 23 w 126"/>
                <a:gd name="T13" fmla="*/ 67 h 135"/>
                <a:gd name="T14" fmla="*/ 66 w 126"/>
                <a:gd name="T15" fmla="*/ 112 h 135"/>
                <a:gd name="T16" fmla="*/ 98 w 126"/>
                <a:gd name="T17" fmla="*/ 96 h 135"/>
                <a:gd name="T18" fmla="*/ 126 w 126"/>
                <a:gd name="T19" fmla="*/ 96 h 135"/>
                <a:gd name="T20" fmla="*/ 67 w 126"/>
                <a:gd name="T2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35">
                  <a:moveTo>
                    <a:pt x="67" y="135"/>
                  </a:moveTo>
                  <a:cubicBezTo>
                    <a:pt x="30" y="135"/>
                    <a:pt x="0" y="105"/>
                    <a:pt x="0" y="67"/>
                  </a:cubicBezTo>
                  <a:cubicBezTo>
                    <a:pt x="0" y="30"/>
                    <a:pt x="29" y="0"/>
                    <a:pt x="65" y="0"/>
                  </a:cubicBezTo>
                  <a:cubicBezTo>
                    <a:pt x="91" y="0"/>
                    <a:pt x="114" y="15"/>
                    <a:pt x="126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1" y="28"/>
                    <a:pt x="81" y="23"/>
                    <a:pt x="66" y="23"/>
                  </a:cubicBezTo>
                  <a:cubicBezTo>
                    <a:pt x="41" y="23"/>
                    <a:pt x="23" y="43"/>
                    <a:pt x="23" y="67"/>
                  </a:cubicBezTo>
                  <a:cubicBezTo>
                    <a:pt x="23" y="92"/>
                    <a:pt x="43" y="112"/>
                    <a:pt x="66" y="112"/>
                  </a:cubicBezTo>
                  <a:cubicBezTo>
                    <a:pt x="79" y="112"/>
                    <a:pt x="87" y="107"/>
                    <a:pt x="98" y="96"/>
                  </a:cubicBezTo>
                  <a:cubicBezTo>
                    <a:pt x="126" y="96"/>
                    <a:pt x="126" y="96"/>
                    <a:pt x="126" y="96"/>
                  </a:cubicBezTo>
                  <a:cubicBezTo>
                    <a:pt x="116" y="120"/>
                    <a:pt x="93" y="135"/>
                    <a:pt x="67" y="135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1">
              <a:extLst>
                <a:ext uri="{FF2B5EF4-FFF2-40B4-BE49-F238E27FC236}">
                  <a16:creationId xmlns:a16="http://schemas.microsoft.com/office/drawing/2014/main" id="{38166D9A-A804-EF2C-D1BB-F523C24D1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280" y="2625028"/>
              <a:ext cx="82550" cy="138113"/>
            </a:xfrm>
            <a:custGeom>
              <a:avLst/>
              <a:gdLst>
                <a:gd name="T0" fmla="*/ 52 w 52"/>
                <a:gd name="T1" fmla="*/ 19 h 87"/>
                <a:gd name="T2" fmla="*/ 21 w 52"/>
                <a:gd name="T3" fmla="*/ 19 h 87"/>
                <a:gd name="T4" fmla="*/ 21 w 52"/>
                <a:gd name="T5" fmla="*/ 34 h 87"/>
                <a:gd name="T6" fmla="*/ 51 w 52"/>
                <a:gd name="T7" fmla="*/ 34 h 87"/>
                <a:gd name="T8" fmla="*/ 51 w 52"/>
                <a:gd name="T9" fmla="*/ 53 h 87"/>
                <a:gd name="T10" fmla="*/ 21 w 52"/>
                <a:gd name="T11" fmla="*/ 53 h 87"/>
                <a:gd name="T12" fmla="*/ 21 w 52"/>
                <a:gd name="T13" fmla="*/ 67 h 87"/>
                <a:gd name="T14" fmla="*/ 52 w 52"/>
                <a:gd name="T15" fmla="*/ 67 h 87"/>
                <a:gd name="T16" fmla="*/ 52 w 52"/>
                <a:gd name="T17" fmla="*/ 87 h 87"/>
                <a:gd name="T18" fmla="*/ 0 w 52"/>
                <a:gd name="T19" fmla="*/ 87 h 87"/>
                <a:gd name="T20" fmla="*/ 0 w 52"/>
                <a:gd name="T21" fmla="*/ 0 h 87"/>
                <a:gd name="T22" fmla="*/ 52 w 52"/>
                <a:gd name="T23" fmla="*/ 0 h 87"/>
                <a:gd name="T24" fmla="*/ 52 w 52"/>
                <a:gd name="T25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7">
                  <a:moveTo>
                    <a:pt x="52" y="19"/>
                  </a:moveTo>
                  <a:lnTo>
                    <a:pt x="21" y="19"/>
                  </a:lnTo>
                  <a:lnTo>
                    <a:pt x="21" y="34"/>
                  </a:lnTo>
                  <a:lnTo>
                    <a:pt x="51" y="34"/>
                  </a:lnTo>
                  <a:lnTo>
                    <a:pt x="51" y="53"/>
                  </a:lnTo>
                  <a:lnTo>
                    <a:pt x="21" y="53"/>
                  </a:lnTo>
                  <a:lnTo>
                    <a:pt x="21" y="67"/>
                  </a:lnTo>
                  <a:lnTo>
                    <a:pt x="52" y="67"/>
                  </a:lnTo>
                  <a:lnTo>
                    <a:pt x="52" y="87"/>
                  </a:lnTo>
                  <a:lnTo>
                    <a:pt x="0" y="87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62">
              <a:extLst>
                <a:ext uri="{FF2B5EF4-FFF2-40B4-BE49-F238E27FC236}">
                  <a16:creationId xmlns:a16="http://schemas.microsoft.com/office/drawing/2014/main" id="{0D541F45-3AFA-7F29-9C57-04A564F22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818" y="2625028"/>
              <a:ext cx="119063" cy="138113"/>
            </a:xfrm>
            <a:custGeom>
              <a:avLst/>
              <a:gdLst>
                <a:gd name="T0" fmla="*/ 54 w 75"/>
                <a:gd name="T1" fmla="*/ 87 h 87"/>
                <a:gd name="T2" fmla="*/ 21 w 75"/>
                <a:gd name="T3" fmla="*/ 32 h 87"/>
                <a:gd name="T4" fmla="*/ 21 w 75"/>
                <a:gd name="T5" fmla="*/ 87 h 87"/>
                <a:gd name="T6" fmla="*/ 0 w 75"/>
                <a:gd name="T7" fmla="*/ 87 h 87"/>
                <a:gd name="T8" fmla="*/ 0 w 75"/>
                <a:gd name="T9" fmla="*/ 0 h 87"/>
                <a:gd name="T10" fmla="*/ 22 w 75"/>
                <a:gd name="T11" fmla="*/ 0 h 87"/>
                <a:gd name="T12" fmla="*/ 55 w 75"/>
                <a:gd name="T13" fmla="*/ 55 h 87"/>
                <a:gd name="T14" fmla="*/ 55 w 75"/>
                <a:gd name="T15" fmla="*/ 0 h 87"/>
                <a:gd name="T16" fmla="*/ 75 w 75"/>
                <a:gd name="T17" fmla="*/ 0 h 87"/>
                <a:gd name="T18" fmla="*/ 75 w 75"/>
                <a:gd name="T19" fmla="*/ 87 h 87"/>
                <a:gd name="T20" fmla="*/ 54 w 75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7">
                  <a:moveTo>
                    <a:pt x="54" y="87"/>
                  </a:moveTo>
                  <a:lnTo>
                    <a:pt x="21" y="32"/>
                  </a:lnTo>
                  <a:lnTo>
                    <a:pt x="21" y="87"/>
                  </a:lnTo>
                  <a:lnTo>
                    <a:pt x="0" y="87"/>
                  </a:lnTo>
                  <a:lnTo>
                    <a:pt x="0" y="0"/>
                  </a:lnTo>
                  <a:lnTo>
                    <a:pt x="22" y="0"/>
                  </a:lnTo>
                  <a:lnTo>
                    <a:pt x="55" y="55"/>
                  </a:lnTo>
                  <a:lnTo>
                    <a:pt x="55" y="0"/>
                  </a:lnTo>
                  <a:lnTo>
                    <a:pt x="75" y="0"/>
                  </a:lnTo>
                  <a:lnTo>
                    <a:pt x="75" y="87"/>
                  </a:lnTo>
                  <a:lnTo>
                    <a:pt x="54" y="87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63">
              <a:extLst>
                <a:ext uri="{FF2B5EF4-FFF2-40B4-BE49-F238E27FC236}">
                  <a16:creationId xmlns:a16="http://schemas.microsoft.com/office/drawing/2014/main" id="{2C889C46-C9C1-1209-C64E-0E85AFB09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518" y="2625028"/>
              <a:ext cx="84138" cy="138113"/>
            </a:xfrm>
            <a:custGeom>
              <a:avLst/>
              <a:gdLst>
                <a:gd name="T0" fmla="*/ 36 w 53"/>
                <a:gd name="T1" fmla="*/ 19 h 87"/>
                <a:gd name="T2" fmla="*/ 36 w 53"/>
                <a:gd name="T3" fmla="*/ 87 h 87"/>
                <a:gd name="T4" fmla="*/ 16 w 53"/>
                <a:gd name="T5" fmla="*/ 87 h 87"/>
                <a:gd name="T6" fmla="*/ 16 w 53"/>
                <a:gd name="T7" fmla="*/ 19 h 87"/>
                <a:gd name="T8" fmla="*/ 0 w 53"/>
                <a:gd name="T9" fmla="*/ 19 h 87"/>
                <a:gd name="T10" fmla="*/ 0 w 53"/>
                <a:gd name="T11" fmla="*/ 0 h 87"/>
                <a:gd name="T12" fmla="*/ 53 w 53"/>
                <a:gd name="T13" fmla="*/ 0 h 87"/>
                <a:gd name="T14" fmla="*/ 53 w 53"/>
                <a:gd name="T15" fmla="*/ 19 h 87"/>
                <a:gd name="T16" fmla="*/ 36 w 53"/>
                <a:gd name="T17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7">
                  <a:moveTo>
                    <a:pt x="36" y="19"/>
                  </a:moveTo>
                  <a:lnTo>
                    <a:pt x="36" y="87"/>
                  </a:lnTo>
                  <a:lnTo>
                    <a:pt x="16" y="87"/>
                  </a:lnTo>
                  <a:lnTo>
                    <a:pt x="16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19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4">
              <a:extLst>
                <a:ext uri="{FF2B5EF4-FFF2-40B4-BE49-F238E27FC236}">
                  <a16:creationId xmlns:a16="http://schemas.microsoft.com/office/drawing/2014/main" id="{01754EE4-9C30-3840-CECC-91903B021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8" y="2625028"/>
              <a:ext cx="80963" cy="138113"/>
            </a:xfrm>
            <a:custGeom>
              <a:avLst/>
              <a:gdLst>
                <a:gd name="T0" fmla="*/ 51 w 51"/>
                <a:gd name="T1" fmla="*/ 19 h 87"/>
                <a:gd name="T2" fmla="*/ 20 w 51"/>
                <a:gd name="T3" fmla="*/ 19 h 87"/>
                <a:gd name="T4" fmla="*/ 20 w 51"/>
                <a:gd name="T5" fmla="*/ 34 h 87"/>
                <a:gd name="T6" fmla="*/ 50 w 51"/>
                <a:gd name="T7" fmla="*/ 34 h 87"/>
                <a:gd name="T8" fmla="*/ 50 w 51"/>
                <a:gd name="T9" fmla="*/ 53 h 87"/>
                <a:gd name="T10" fmla="*/ 20 w 51"/>
                <a:gd name="T11" fmla="*/ 53 h 87"/>
                <a:gd name="T12" fmla="*/ 20 w 51"/>
                <a:gd name="T13" fmla="*/ 67 h 87"/>
                <a:gd name="T14" fmla="*/ 51 w 51"/>
                <a:gd name="T15" fmla="*/ 67 h 87"/>
                <a:gd name="T16" fmla="*/ 51 w 51"/>
                <a:gd name="T17" fmla="*/ 87 h 87"/>
                <a:gd name="T18" fmla="*/ 0 w 51"/>
                <a:gd name="T19" fmla="*/ 87 h 87"/>
                <a:gd name="T20" fmla="*/ 0 w 51"/>
                <a:gd name="T21" fmla="*/ 0 h 87"/>
                <a:gd name="T22" fmla="*/ 51 w 51"/>
                <a:gd name="T23" fmla="*/ 0 h 87"/>
                <a:gd name="T24" fmla="*/ 51 w 51"/>
                <a:gd name="T25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87">
                  <a:moveTo>
                    <a:pt x="51" y="19"/>
                  </a:moveTo>
                  <a:lnTo>
                    <a:pt x="20" y="19"/>
                  </a:lnTo>
                  <a:lnTo>
                    <a:pt x="20" y="34"/>
                  </a:lnTo>
                  <a:lnTo>
                    <a:pt x="50" y="34"/>
                  </a:lnTo>
                  <a:lnTo>
                    <a:pt x="50" y="53"/>
                  </a:lnTo>
                  <a:lnTo>
                    <a:pt x="20" y="53"/>
                  </a:lnTo>
                  <a:lnTo>
                    <a:pt x="20" y="67"/>
                  </a:lnTo>
                  <a:lnTo>
                    <a:pt x="51" y="67"/>
                  </a:lnTo>
                  <a:lnTo>
                    <a:pt x="51" y="87"/>
                  </a:lnTo>
                  <a:lnTo>
                    <a:pt x="0" y="87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5">
              <a:extLst>
                <a:ext uri="{FF2B5EF4-FFF2-40B4-BE49-F238E27FC236}">
                  <a16:creationId xmlns:a16="http://schemas.microsoft.com/office/drawing/2014/main" id="{680F9118-9714-C288-BD96-6963FE1AC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0068" y="2625028"/>
              <a:ext cx="104775" cy="138113"/>
            </a:xfrm>
            <a:custGeom>
              <a:avLst/>
              <a:gdLst>
                <a:gd name="T0" fmla="*/ 46 w 74"/>
                <a:gd name="T1" fmla="*/ 98 h 98"/>
                <a:gd name="T2" fmla="*/ 23 w 74"/>
                <a:gd name="T3" fmla="*/ 67 h 98"/>
                <a:gd name="T4" fmla="*/ 23 w 74"/>
                <a:gd name="T5" fmla="*/ 98 h 98"/>
                <a:gd name="T6" fmla="*/ 0 w 74"/>
                <a:gd name="T7" fmla="*/ 98 h 98"/>
                <a:gd name="T8" fmla="*/ 0 w 74"/>
                <a:gd name="T9" fmla="*/ 0 h 98"/>
                <a:gd name="T10" fmla="*/ 31 w 74"/>
                <a:gd name="T11" fmla="*/ 0 h 98"/>
                <a:gd name="T12" fmla="*/ 59 w 74"/>
                <a:gd name="T13" fmla="*/ 7 h 98"/>
                <a:gd name="T14" fmla="*/ 71 w 74"/>
                <a:gd name="T15" fmla="*/ 32 h 98"/>
                <a:gd name="T16" fmla="*/ 47 w 74"/>
                <a:gd name="T17" fmla="*/ 63 h 98"/>
                <a:gd name="T18" fmla="*/ 74 w 74"/>
                <a:gd name="T19" fmla="*/ 98 h 98"/>
                <a:gd name="T20" fmla="*/ 46 w 74"/>
                <a:gd name="T21" fmla="*/ 98 h 98"/>
                <a:gd name="T22" fmla="*/ 29 w 74"/>
                <a:gd name="T23" fmla="*/ 19 h 98"/>
                <a:gd name="T24" fmla="*/ 20 w 74"/>
                <a:gd name="T25" fmla="*/ 19 h 98"/>
                <a:gd name="T26" fmla="*/ 20 w 74"/>
                <a:gd name="T27" fmla="*/ 47 h 98"/>
                <a:gd name="T28" fmla="*/ 29 w 74"/>
                <a:gd name="T29" fmla="*/ 47 h 98"/>
                <a:gd name="T30" fmla="*/ 50 w 74"/>
                <a:gd name="T31" fmla="*/ 33 h 98"/>
                <a:gd name="T32" fmla="*/ 29 w 74"/>
                <a:gd name="T33" fmla="*/ 1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98">
                  <a:moveTo>
                    <a:pt x="46" y="98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5" y="0"/>
                    <a:pt x="52" y="2"/>
                    <a:pt x="59" y="7"/>
                  </a:cubicBezTo>
                  <a:cubicBezTo>
                    <a:pt x="67" y="13"/>
                    <a:pt x="71" y="22"/>
                    <a:pt x="71" y="32"/>
                  </a:cubicBezTo>
                  <a:cubicBezTo>
                    <a:pt x="71" y="47"/>
                    <a:pt x="63" y="57"/>
                    <a:pt x="47" y="63"/>
                  </a:cubicBezTo>
                  <a:cubicBezTo>
                    <a:pt x="74" y="98"/>
                    <a:pt x="74" y="98"/>
                    <a:pt x="74" y="98"/>
                  </a:cubicBezTo>
                  <a:lnTo>
                    <a:pt x="46" y="98"/>
                  </a:lnTo>
                  <a:close/>
                  <a:moveTo>
                    <a:pt x="29" y="19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44" y="47"/>
                    <a:pt x="50" y="42"/>
                    <a:pt x="50" y="33"/>
                  </a:cubicBezTo>
                  <a:cubicBezTo>
                    <a:pt x="50" y="25"/>
                    <a:pt x="46" y="19"/>
                    <a:pt x="29" y="19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66">
              <a:extLst>
                <a:ext uri="{FF2B5EF4-FFF2-40B4-BE49-F238E27FC236}">
                  <a16:creationId xmlns:a16="http://schemas.microsoft.com/office/drawing/2014/main" id="{BA15D50C-0A3E-6F0C-ABE2-A523301BA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80" y="2915541"/>
              <a:ext cx="101600" cy="128588"/>
            </a:xfrm>
            <a:custGeom>
              <a:avLst/>
              <a:gdLst>
                <a:gd name="T0" fmla="*/ 48 w 64"/>
                <a:gd name="T1" fmla="*/ 81 h 81"/>
                <a:gd name="T2" fmla="*/ 15 w 64"/>
                <a:gd name="T3" fmla="*/ 22 h 81"/>
                <a:gd name="T4" fmla="*/ 15 w 64"/>
                <a:gd name="T5" fmla="*/ 81 h 81"/>
                <a:gd name="T6" fmla="*/ 0 w 64"/>
                <a:gd name="T7" fmla="*/ 81 h 81"/>
                <a:gd name="T8" fmla="*/ 0 w 64"/>
                <a:gd name="T9" fmla="*/ 0 h 81"/>
                <a:gd name="T10" fmla="*/ 17 w 64"/>
                <a:gd name="T11" fmla="*/ 0 h 81"/>
                <a:gd name="T12" fmla="*/ 50 w 64"/>
                <a:gd name="T13" fmla="*/ 59 h 81"/>
                <a:gd name="T14" fmla="*/ 50 w 64"/>
                <a:gd name="T15" fmla="*/ 0 h 81"/>
                <a:gd name="T16" fmla="*/ 64 w 64"/>
                <a:gd name="T17" fmla="*/ 0 h 81"/>
                <a:gd name="T18" fmla="*/ 64 w 64"/>
                <a:gd name="T19" fmla="*/ 81 h 81"/>
                <a:gd name="T20" fmla="*/ 48 w 64"/>
                <a:gd name="T2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1">
                  <a:moveTo>
                    <a:pt x="48" y="81"/>
                  </a:moveTo>
                  <a:lnTo>
                    <a:pt x="15" y="22"/>
                  </a:lnTo>
                  <a:lnTo>
                    <a:pt x="15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7" y="0"/>
                  </a:lnTo>
                  <a:lnTo>
                    <a:pt x="50" y="59"/>
                  </a:lnTo>
                  <a:lnTo>
                    <a:pt x="50" y="0"/>
                  </a:lnTo>
                  <a:lnTo>
                    <a:pt x="64" y="0"/>
                  </a:lnTo>
                  <a:lnTo>
                    <a:pt x="64" y="81"/>
                  </a:lnTo>
                  <a:lnTo>
                    <a:pt x="48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7">
              <a:extLst>
                <a:ext uri="{FF2B5EF4-FFF2-40B4-BE49-F238E27FC236}">
                  <a16:creationId xmlns:a16="http://schemas.microsoft.com/office/drawing/2014/main" id="{36967BED-8AFF-5261-848C-37CA94063D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968" y="2915541"/>
              <a:ext cx="123825" cy="128588"/>
            </a:xfrm>
            <a:custGeom>
              <a:avLst/>
              <a:gdLst>
                <a:gd name="T0" fmla="*/ 62 w 78"/>
                <a:gd name="T1" fmla="*/ 81 h 81"/>
                <a:gd name="T2" fmla="*/ 53 w 78"/>
                <a:gd name="T3" fmla="*/ 60 h 81"/>
                <a:gd name="T4" fmla="*/ 25 w 78"/>
                <a:gd name="T5" fmla="*/ 60 h 81"/>
                <a:gd name="T6" fmla="*/ 16 w 78"/>
                <a:gd name="T7" fmla="*/ 81 h 81"/>
                <a:gd name="T8" fmla="*/ 0 w 78"/>
                <a:gd name="T9" fmla="*/ 81 h 81"/>
                <a:gd name="T10" fmla="*/ 34 w 78"/>
                <a:gd name="T11" fmla="*/ 0 h 81"/>
                <a:gd name="T12" fmla="*/ 45 w 78"/>
                <a:gd name="T13" fmla="*/ 0 h 81"/>
                <a:gd name="T14" fmla="*/ 78 w 78"/>
                <a:gd name="T15" fmla="*/ 81 h 81"/>
                <a:gd name="T16" fmla="*/ 62 w 78"/>
                <a:gd name="T17" fmla="*/ 81 h 81"/>
                <a:gd name="T18" fmla="*/ 39 w 78"/>
                <a:gd name="T19" fmla="*/ 21 h 81"/>
                <a:gd name="T20" fmla="*/ 30 w 78"/>
                <a:gd name="T21" fmla="*/ 46 h 81"/>
                <a:gd name="T22" fmla="*/ 48 w 78"/>
                <a:gd name="T23" fmla="*/ 46 h 81"/>
                <a:gd name="T24" fmla="*/ 39 w 78"/>
                <a:gd name="T2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81">
                  <a:moveTo>
                    <a:pt x="62" y="81"/>
                  </a:moveTo>
                  <a:lnTo>
                    <a:pt x="53" y="60"/>
                  </a:lnTo>
                  <a:lnTo>
                    <a:pt x="25" y="60"/>
                  </a:lnTo>
                  <a:lnTo>
                    <a:pt x="16" y="81"/>
                  </a:lnTo>
                  <a:lnTo>
                    <a:pt x="0" y="81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78" y="81"/>
                  </a:lnTo>
                  <a:lnTo>
                    <a:pt x="62" y="81"/>
                  </a:lnTo>
                  <a:close/>
                  <a:moveTo>
                    <a:pt x="39" y="21"/>
                  </a:moveTo>
                  <a:lnTo>
                    <a:pt x="30" y="46"/>
                  </a:lnTo>
                  <a:lnTo>
                    <a:pt x="48" y="46"/>
                  </a:lnTo>
                  <a:lnTo>
                    <a:pt x="39" y="2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8">
              <a:extLst>
                <a:ext uri="{FF2B5EF4-FFF2-40B4-BE49-F238E27FC236}">
                  <a16:creationId xmlns:a16="http://schemas.microsoft.com/office/drawing/2014/main" id="{E9B0A977-0A27-A03C-E09C-DBDA9CAB0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30" y="2915541"/>
              <a:ext cx="69850" cy="128588"/>
            </a:xfrm>
            <a:custGeom>
              <a:avLst/>
              <a:gdLst>
                <a:gd name="T0" fmla="*/ 29 w 44"/>
                <a:gd name="T1" fmla="*/ 14 h 81"/>
                <a:gd name="T2" fmla="*/ 29 w 44"/>
                <a:gd name="T3" fmla="*/ 81 h 81"/>
                <a:gd name="T4" fmla="*/ 15 w 44"/>
                <a:gd name="T5" fmla="*/ 81 h 81"/>
                <a:gd name="T6" fmla="*/ 15 w 44"/>
                <a:gd name="T7" fmla="*/ 14 h 81"/>
                <a:gd name="T8" fmla="*/ 0 w 44"/>
                <a:gd name="T9" fmla="*/ 14 h 81"/>
                <a:gd name="T10" fmla="*/ 0 w 44"/>
                <a:gd name="T11" fmla="*/ 0 h 81"/>
                <a:gd name="T12" fmla="*/ 44 w 44"/>
                <a:gd name="T13" fmla="*/ 0 h 81"/>
                <a:gd name="T14" fmla="*/ 44 w 44"/>
                <a:gd name="T15" fmla="*/ 14 h 81"/>
                <a:gd name="T16" fmla="*/ 29 w 44"/>
                <a:gd name="T17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81">
                  <a:moveTo>
                    <a:pt x="29" y="14"/>
                  </a:moveTo>
                  <a:lnTo>
                    <a:pt x="29" y="81"/>
                  </a:lnTo>
                  <a:lnTo>
                    <a:pt x="15" y="81"/>
                  </a:lnTo>
                  <a:lnTo>
                    <a:pt x="15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4"/>
                  </a:lnTo>
                  <a:lnTo>
                    <a:pt x="29" y="1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169">
              <a:extLst>
                <a:ext uri="{FF2B5EF4-FFF2-40B4-BE49-F238E27FC236}">
                  <a16:creationId xmlns:a16="http://schemas.microsoft.com/office/drawing/2014/main" id="{30460194-B42A-5033-0084-7DDB0FAAE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80" y="2915541"/>
              <a:ext cx="22225" cy="128588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0">
              <a:extLst>
                <a:ext uri="{FF2B5EF4-FFF2-40B4-BE49-F238E27FC236}">
                  <a16:creationId xmlns:a16="http://schemas.microsoft.com/office/drawing/2014/main" id="{1BDCDE49-0A0D-1558-2E35-CCA607AA93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855" y="2912366"/>
              <a:ext cx="131763" cy="133350"/>
            </a:xfrm>
            <a:custGeom>
              <a:avLst/>
              <a:gdLst>
                <a:gd name="T0" fmla="*/ 47 w 94"/>
                <a:gd name="T1" fmla="*/ 95 h 95"/>
                <a:gd name="T2" fmla="*/ 0 w 94"/>
                <a:gd name="T3" fmla="*/ 48 h 95"/>
                <a:gd name="T4" fmla="*/ 47 w 94"/>
                <a:gd name="T5" fmla="*/ 0 h 95"/>
                <a:gd name="T6" fmla="*/ 94 w 94"/>
                <a:gd name="T7" fmla="*/ 48 h 95"/>
                <a:gd name="T8" fmla="*/ 47 w 94"/>
                <a:gd name="T9" fmla="*/ 95 h 95"/>
                <a:gd name="T10" fmla="*/ 47 w 94"/>
                <a:gd name="T11" fmla="*/ 17 h 95"/>
                <a:gd name="T12" fmla="*/ 17 w 94"/>
                <a:gd name="T13" fmla="*/ 48 h 95"/>
                <a:gd name="T14" fmla="*/ 47 w 94"/>
                <a:gd name="T15" fmla="*/ 79 h 95"/>
                <a:gd name="T16" fmla="*/ 77 w 94"/>
                <a:gd name="T17" fmla="*/ 48 h 95"/>
                <a:gd name="T18" fmla="*/ 47 w 94"/>
                <a:gd name="T19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95">
                  <a:moveTo>
                    <a:pt x="47" y="95"/>
                  </a:moveTo>
                  <a:cubicBezTo>
                    <a:pt x="21" y="95"/>
                    <a:pt x="0" y="74"/>
                    <a:pt x="0" y="48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3" y="0"/>
                    <a:pt x="94" y="22"/>
                    <a:pt x="94" y="48"/>
                  </a:cubicBezTo>
                  <a:cubicBezTo>
                    <a:pt x="94" y="74"/>
                    <a:pt x="73" y="95"/>
                    <a:pt x="47" y="95"/>
                  </a:cubicBezTo>
                  <a:close/>
                  <a:moveTo>
                    <a:pt x="47" y="17"/>
                  </a:moveTo>
                  <a:cubicBezTo>
                    <a:pt x="30" y="17"/>
                    <a:pt x="17" y="30"/>
                    <a:pt x="17" y="48"/>
                  </a:cubicBezTo>
                  <a:cubicBezTo>
                    <a:pt x="17" y="65"/>
                    <a:pt x="30" y="79"/>
                    <a:pt x="47" y="79"/>
                  </a:cubicBezTo>
                  <a:cubicBezTo>
                    <a:pt x="64" y="79"/>
                    <a:pt x="77" y="66"/>
                    <a:pt x="77" y="48"/>
                  </a:cubicBezTo>
                  <a:cubicBezTo>
                    <a:pt x="77" y="30"/>
                    <a:pt x="64" y="17"/>
                    <a:pt x="47" y="17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71">
              <a:extLst>
                <a:ext uri="{FF2B5EF4-FFF2-40B4-BE49-F238E27FC236}">
                  <a16:creationId xmlns:a16="http://schemas.microsoft.com/office/drawing/2014/main" id="{8B396AB9-1E3D-1329-D3F6-5C7BE06C7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080" y="2915541"/>
              <a:ext cx="101600" cy="128588"/>
            </a:xfrm>
            <a:custGeom>
              <a:avLst/>
              <a:gdLst>
                <a:gd name="T0" fmla="*/ 48 w 64"/>
                <a:gd name="T1" fmla="*/ 81 h 81"/>
                <a:gd name="T2" fmla="*/ 15 w 64"/>
                <a:gd name="T3" fmla="*/ 22 h 81"/>
                <a:gd name="T4" fmla="*/ 15 w 64"/>
                <a:gd name="T5" fmla="*/ 81 h 81"/>
                <a:gd name="T6" fmla="*/ 0 w 64"/>
                <a:gd name="T7" fmla="*/ 81 h 81"/>
                <a:gd name="T8" fmla="*/ 0 w 64"/>
                <a:gd name="T9" fmla="*/ 0 h 81"/>
                <a:gd name="T10" fmla="*/ 17 w 64"/>
                <a:gd name="T11" fmla="*/ 0 h 81"/>
                <a:gd name="T12" fmla="*/ 50 w 64"/>
                <a:gd name="T13" fmla="*/ 59 h 81"/>
                <a:gd name="T14" fmla="*/ 50 w 64"/>
                <a:gd name="T15" fmla="*/ 0 h 81"/>
                <a:gd name="T16" fmla="*/ 64 w 64"/>
                <a:gd name="T17" fmla="*/ 0 h 81"/>
                <a:gd name="T18" fmla="*/ 64 w 64"/>
                <a:gd name="T19" fmla="*/ 81 h 81"/>
                <a:gd name="T20" fmla="*/ 48 w 64"/>
                <a:gd name="T2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1">
                  <a:moveTo>
                    <a:pt x="48" y="81"/>
                  </a:moveTo>
                  <a:lnTo>
                    <a:pt x="15" y="22"/>
                  </a:lnTo>
                  <a:lnTo>
                    <a:pt x="15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7" y="0"/>
                  </a:lnTo>
                  <a:lnTo>
                    <a:pt x="50" y="59"/>
                  </a:lnTo>
                  <a:lnTo>
                    <a:pt x="50" y="0"/>
                  </a:lnTo>
                  <a:lnTo>
                    <a:pt x="64" y="0"/>
                  </a:lnTo>
                  <a:lnTo>
                    <a:pt x="64" y="81"/>
                  </a:lnTo>
                  <a:lnTo>
                    <a:pt x="48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2">
              <a:extLst>
                <a:ext uri="{FF2B5EF4-FFF2-40B4-BE49-F238E27FC236}">
                  <a16:creationId xmlns:a16="http://schemas.microsoft.com/office/drawing/2014/main" id="{81AA06CD-A282-6424-25B3-9D6F06436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968" y="2915541"/>
              <a:ext cx="123825" cy="128588"/>
            </a:xfrm>
            <a:custGeom>
              <a:avLst/>
              <a:gdLst>
                <a:gd name="T0" fmla="*/ 62 w 78"/>
                <a:gd name="T1" fmla="*/ 81 h 81"/>
                <a:gd name="T2" fmla="*/ 53 w 78"/>
                <a:gd name="T3" fmla="*/ 60 h 81"/>
                <a:gd name="T4" fmla="*/ 26 w 78"/>
                <a:gd name="T5" fmla="*/ 60 h 81"/>
                <a:gd name="T6" fmla="*/ 17 w 78"/>
                <a:gd name="T7" fmla="*/ 81 h 81"/>
                <a:gd name="T8" fmla="*/ 0 w 78"/>
                <a:gd name="T9" fmla="*/ 81 h 81"/>
                <a:gd name="T10" fmla="*/ 34 w 78"/>
                <a:gd name="T11" fmla="*/ 0 h 81"/>
                <a:gd name="T12" fmla="*/ 45 w 78"/>
                <a:gd name="T13" fmla="*/ 0 h 81"/>
                <a:gd name="T14" fmla="*/ 78 w 78"/>
                <a:gd name="T15" fmla="*/ 81 h 81"/>
                <a:gd name="T16" fmla="*/ 62 w 78"/>
                <a:gd name="T17" fmla="*/ 81 h 81"/>
                <a:gd name="T18" fmla="*/ 39 w 78"/>
                <a:gd name="T19" fmla="*/ 21 h 81"/>
                <a:gd name="T20" fmla="*/ 31 w 78"/>
                <a:gd name="T21" fmla="*/ 46 h 81"/>
                <a:gd name="T22" fmla="*/ 48 w 78"/>
                <a:gd name="T23" fmla="*/ 46 h 81"/>
                <a:gd name="T24" fmla="*/ 39 w 78"/>
                <a:gd name="T2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81">
                  <a:moveTo>
                    <a:pt x="62" y="81"/>
                  </a:moveTo>
                  <a:lnTo>
                    <a:pt x="53" y="60"/>
                  </a:lnTo>
                  <a:lnTo>
                    <a:pt x="26" y="60"/>
                  </a:lnTo>
                  <a:lnTo>
                    <a:pt x="17" y="81"/>
                  </a:lnTo>
                  <a:lnTo>
                    <a:pt x="0" y="81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78" y="81"/>
                  </a:lnTo>
                  <a:lnTo>
                    <a:pt x="62" y="81"/>
                  </a:lnTo>
                  <a:close/>
                  <a:moveTo>
                    <a:pt x="39" y="21"/>
                  </a:moveTo>
                  <a:lnTo>
                    <a:pt x="31" y="46"/>
                  </a:lnTo>
                  <a:lnTo>
                    <a:pt x="48" y="46"/>
                  </a:lnTo>
                  <a:lnTo>
                    <a:pt x="39" y="2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3">
              <a:extLst>
                <a:ext uri="{FF2B5EF4-FFF2-40B4-BE49-F238E27FC236}">
                  <a16:creationId xmlns:a16="http://schemas.microsoft.com/office/drawing/2014/main" id="{625C8A4B-11B6-335A-89AA-4275AB9DC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80" y="2915541"/>
              <a:ext cx="60325" cy="128588"/>
            </a:xfrm>
            <a:custGeom>
              <a:avLst/>
              <a:gdLst>
                <a:gd name="T0" fmla="*/ 0 w 38"/>
                <a:gd name="T1" fmla="*/ 81 h 81"/>
                <a:gd name="T2" fmla="*/ 0 w 38"/>
                <a:gd name="T3" fmla="*/ 0 h 81"/>
                <a:gd name="T4" fmla="*/ 14 w 38"/>
                <a:gd name="T5" fmla="*/ 0 h 81"/>
                <a:gd name="T6" fmla="*/ 14 w 38"/>
                <a:gd name="T7" fmla="*/ 66 h 81"/>
                <a:gd name="T8" fmla="*/ 38 w 38"/>
                <a:gd name="T9" fmla="*/ 66 h 81"/>
                <a:gd name="T10" fmla="*/ 38 w 38"/>
                <a:gd name="T11" fmla="*/ 81 h 81"/>
                <a:gd name="T12" fmla="*/ 0 w 38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81">
                  <a:moveTo>
                    <a:pt x="0" y="8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66"/>
                  </a:lnTo>
                  <a:lnTo>
                    <a:pt x="38" y="66"/>
                  </a:lnTo>
                  <a:lnTo>
                    <a:pt x="38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74">
              <a:extLst>
                <a:ext uri="{FF2B5EF4-FFF2-40B4-BE49-F238E27FC236}">
                  <a16:creationId xmlns:a16="http://schemas.microsoft.com/office/drawing/2014/main" id="{5E6CED91-3378-52D5-3F7D-91FC65F94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30" y="2915541"/>
              <a:ext cx="92075" cy="128588"/>
            </a:xfrm>
            <a:custGeom>
              <a:avLst/>
              <a:gdLst>
                <a:gd name="T0" fmla="*/ 44 w 58"/>
                <a:gd name="T1" fmla="*/ 81 h 81"/>
                <a:gd name="T2" fmla="*/ 44 w 58"/>
                <a:gd name="T3" fmla="*/ 47 h 81"/>
                <a:gd name="T4" fmla="*/ 15 w 58"/>
                <a:gd name="T5" fmla="*/ 47 h 81"/>
                <a:gd name="T6" fmla="*/ 15 w 58"/>
                <a:gd name="T7" fmla="*/ 81 h 81"/>
                <a:gd name="T8" fmla="*/ 0 w 58"/>
                <a:gd name="T9" fmla="*/ 81 h 81"/>
                <a:gd name="T10" fmla="*/ 0 w 58"/>
                <a:gd name="T11" fmla="*/ 0 h 81"/>
                <a:gd name="T12" fmla="*/ 15 w 58"/>
                <a:gd name="T13" fmla="*/ 0 h 81"/>
                <a:gd name="T14" fmla="*/ 15 w 58"/>
                <a:gd name="T15" fmla="*/ 32 h 81"/>
                <a:gd name="T16" fmla="*/ 44 w 58"/>
                <a:gd name="T17" fmla="*/ 32 h 81"/>
                <a:gd name="T18" fmla="*/ 44 w 58"/>
                <a:gd name="T19" fmla="*/ 0 h 81"/>
                <a:gd name="T20" fmla="*/ 58 w 58"/>
                <a:gd name="T21" fmla="*/ 0 h 81"/>
                <a:gd name="T22" fmla="*/ 58 w 58"/>
                <a:gd name="T23" fmla="*/ 81 h 81"/>
                <a:gd name="T24" fmla="*/ 44 w 58"/>
                <a:gd name="T2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81">
                  <a:moveTo>
                    <a:pt x="44" y="81"/>
                  </a:moveTo>
                  <a:lnTo>
                    <a:pt x="44" y="47"/>
                  </a:lnTo>
                  <a:lnTo>
                    <a:pt x="15" y="47"/>
                  </a:lnTo>
                  <a:lnTo>
                    <a:pt x="15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2"/>
                  </a:lnTo>
                  <a:lnTo>
                    <a:pt x="44" y="32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81"/>
                  </a:lnTo>
                  <a:lnTo>
                    <a:pt x="44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175">
              <a:extLst>
                <a:ext uri="{FF2B5EF4-FFF2-40B4-BE49-F238E27FC236}">
                  <a16:creationId xmlns:a16="http://schemas.microsoft.com/office/drawing/2014/main" id="{AC2D0FAD-56FF-8EFB-62B3-694281C5E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205" y="2915541"/>
              <a:ext cx="22225" cy="128588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76">
              <a:extLst>
                <a:ext uri="{FF2B5EF4-FFF2-40B4-BE49-F238E27FC236}">
                  <a16:creationId xmlns:a16="http://schemas.microsoft.com/office/drawing/2014/main" id="{958BB717-D537-3F66-6FBE-DE207095E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893" y="2912366"/>
              <a:ext cx="134938" cy="133350"/>
            </a:xfrm>
            <a:custGeom>
              <a:avLst/>
              <a:gdLst>
                <a:gd name="T0" fmla="*/ 49 w 96"/>
                <a:gd name="T1" fmla="*/ 95 h 95"/>
                <a:gd name="T2" fmla="*/ 0 w 96"/>
                <a:gd name="T3" fmla="*/ 48 h 95"/>
                <a:gd name="T4" fmla="*/ 47 w 96"/>
                <a:gd name="T5" fmla="*/ 0 h 95"/>
                <a:gd name="T6" fmla="*/ 91 w 96"/>
                <a:gd name="T7" fmla="*/ 29 h 95"/>
                <a:gd name="T8" fmla="*/ 72 w 96"/>
                <a:gd name="T9" fmla="*/ 29 h 95"/>
                <a:gd name="T10" fmla="*/ 47 w 96"/>
                <a:gd name="T11" fmla="*/ 17 h 95"/>
                <a:gd name="T12" fmla="*/ 17 w 96"/>
                <a:gd name="T13" fmla="*/ 48 h 95"/>
                <a:gd name="T14" fmla="*/ 48 w 96"/>
                <a:gd name="T15" fmla="*/ 79 h 95"/>
                <a:gd name="T16" fmla="*/ 74 w 96"/>
                <a:gd name="T17" fmla="*/ 63 h 95"/>
                <a:gd name="T18" fmla="*/ 37 w 96"/>
                <a:gd name="T19" fmla="*/ 63 h 95"/>
                <a:gd name="T20" fmla="*/ 37 w 96"/>
                <a:gd name="T21" fmla="*/ 47 h 95"/>
                <a:gd name="T22" fmla="*/ 96 w 96"/>
                <a:gd name="T23" fmla="*/ 47 h 95"/>
                <a:gd name="T24" fmla="*/ 96 w 96"/>
                <a:gd name="T25" fmla="*/ 49 h 95"/>
                <a:gd name="T26" fmla="*/ 49 w 96"/>
                <a:gd name="T2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95">
                  <a:moveTo>
                    <a:pt x="49" y="95"/>
                  </a:moveTo>
                  <a:cubicBezTo>
                    <a:pt x="21" y="95"/>
                    <a:pt x="0" y="74"/>
                    <a:pt x="0" y="48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67" y="0"/>
                    <a:pt x="85" y="12"/>
                    <a:pt x="91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66" y="21"/>
                    <a:pt x="57" y="17"/>
                    <a:pt x="47" y="17"/>
                  </a:cubicBezTo>
                  <a:cubicBezTo>
                    <a:pt x="29" y="17"/>
                    <a:pt x="17" y="31"/>
                    <a:pt x="17" y="48"/>
                  </a:cubicBezTo>
                  <a:cubicBezTo>
                    <a:pt x="17" y="65"/>
                    <a:pt x="30" y="79"/>
                    <a:pt x="48" y="79"/>
                  </a:cubicBezTo>
                  <a:cubicBezTo>
                    <a:pt x="60" y="79"/>
                    <a:pt x="69" y="73"/>
                    <a:pt x="74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74"/>
                    <a:pt x="75" y="95"/>
                    <a:pt x="49" y="95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77">
              <a:extLst>
                <a:ext uri="{FF2B5EF4-FFF2-40B4-BE49-F238E27FC236}">
                  <a16:creationId xmlns:a16="http://schemas.microsoft.com/office/drawing/2014/main" id="{7196A000-24A7-7A3C-8E52-BDBA2072A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705" y="2915541"/>
              <a:ext cx="90488" cy="128588"/>
            </a:xfrm>
            <a:custGeom>
              <a:avLst/>
              <a:gdLst>
                <a:gd name="T0" fmla="*/ 42 w 57"/>
                <a:gd name="T1" fmla="*/ 81 h 81"/>
                <a:gd name="T2" fmla="*/ 42 w 57"/>
                <a:gd name="T3" fmla="*/ 47 h 81"/>
                <a:gd name="T4" fmla="*/ 14 w 57"/>
                <a:gd name="T5" fmla="*/ 47 h 81"/>
                <a:gd name="T6" fmla="*/ 14 w 57"/>
                <a:gd name="T7" fmla="*/ 81 h 81"/>
                <a:gd name="T8" fmla="*/ 0 w 57"/>
                <a:gd name="T9" fmla="*/ 81 h 81"/>
                <a:gd name="T10" fmla="*/ 0 w 57"/>
                <a:gd name="T11" fmla="*/ 0 h 81"/>
                <a:gd name="T12" fmla="*/ 14 w 57"/>
                <a:gd name="T13" fmla="*/ 0 h 81"/>
                <a:gd name="T14" fmla="*/ 14 w 57"/>
                <a:gd name="T15" fmla="*/ 32 h 81"/>
                <a:gd name="T16" fmla="*/ 42 w 57"/>
                <a:gd name="T17" fmla="*/ 32 h 81"/>
                <a:gd name="T18" fmla="*/ 42 w 57"/>
                <a:gd name="T19" fmla="*/ 0 h 81"/>
                <a:gd name="T20" fmla="*/ 57 w 57"/>
                <a:gd name="T21" fmla="*/ 0 h 81"/>
                <a:gd name="T22" fmla="*/ 57 w 57"/>
                <a:gd name="T23" fmla="*/ 81 h 81"/>
                <a:gd name="T24" fmla="*/ 42 w 57"/>
                <a:gd name="T2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81">
                  <a:moveTo>
                    <a:pt x="42" y="81"/>
                  </a:moveTo>
                  <a:lnTo>
                    <a:pt x="42" y="47"/>
                  </a:lnTo>
                  <a:lnTo>
                    <a:pt x="14" y="47"/>
                  </a:lnTo>
                  <a:lnTo>
                    <a:pt x="14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2"/>
                  </a:lnTo>
                  <a:lnTo>
                    <a:pt x="42" y="32"/>
                  </a:lnTo>
                  <a:lnTo>
                    <a:pt x="42" y="0"/>
                  </a:lnTo>
                  <a:lnTo>
                    <a:pt x="57" y="0"/>
                  </a:lnTo>
                  <a:lnTo>
                    <a:pt x="57" y="81"/>
                  </a:lnTo>
                  <a:lnTo>
                    <a:pt x="42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78">
              <a:extLst>
                <a:ext uri="{FF2B5EF4-FFF2-40B4-BE49-F238E27FC236}">
                  <a16:creationId xmlns:a16="http://schemas.microsoft.com/office/drawing/2014/main" id="{79CD5E7C-63DC-69B1-4F5D-DA06CEBD9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4218" y="2915541"/>
              <a:ext cx="131763" cy="128588"/>
            </a:xfrm>
            <a:custGeom>
              <a:avLst/>
              <a:gdLst>
                <a:gd name="T0" fmla="*/ 68 w 83"/>
                <a:gd name="T1" fmla="*/ 81 h 81"/>
                <a:gd name="T2" fmla="*/ 68 w 83"/>
                <a:gd name="T3" fmla="*/ 20 h 81"/>
                <a:gd name="T4" fmla="*/ 47 w 83"/>
                <a:gd name="T5" fmla="*/ 81 h 81"/>
                <a:gd name="T6" fmla="*/ 36 w 83"/>
                <a:gd name="T7" fmla="*/ 81 h 81"/>
                <a:gd name="T8" fmla="*/ 15 w 83"/>
                <a:gd name="T9" fmla="*/ 20 h 81"/>
                <a:gd name="T10" fmla="*/ 15 w 83"/>
                <a:gd name="T11" fmla="*/ 81 h 81"/>
                <a:gd name="T12" fmla="*/ 0 w 83"/>
                <a:gd name="T13" fmla="*/ 81 h 81"/>
                <a:gd name="T14" fmla="*/ 0 w 83"/>
                <a:gd name="T15" fmla="*/ 0 h 81"/>
                <a:gd name="T16" fmla="*/ 20 w 83"/>
                <a:gd name="T17" fmla="*/ 0 h 81"/>
                <a:gd name="T18" fmla="*/ 41 w 83"/>
                <a:gd name="T19" fmla="*/ 61 h 81"/>
                <a:gd name="T20" fmla="*/ 62 w 83"/>
                <a:gd name="T21" fmla="*/ 0 h 81"/>
                <a:gd name="T22" fmla="*/ 83 w 83"/>
                <a:gd name="T23" fmla="*/ 0 h 81"/>
                <a:gd name="T24" fmla="*/ 83 w 83"/>
                <a:gd name="T25" fmla="*/ 81 h 81"/>
                <a:gd name="T26" fmla="*/ 68 w 83"/>
                <a:gd name="T2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81">
                  <a:moveTo>
                    <a:pt x="68" y="81"/>
                  </a:moveTo>
                  <a:lnTo>
                    <a:pt x="68" y="20"/>
                  </a:lnTo>
                  <a:lnTo>
                    <a:pt x="47" y="81"/>
                  </a:lnTo>
                  <a:lnTo>
                    <a:pt x="36" y="81"/>
                  </a:lnTo>
                  <a:lnTo>
                    <a:pt x="15" y="20"/>
                  </a:lnTo>
                  <a:lnTo>
                    <a:pt x="15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1" y="61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83" y="81"/>
                  </a:lnTo>
                  <a:lnTo>
                    <a:pt x="68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79">
              <a:extLst>
                <a:ext uri="{FF2B5EF4-FFF2-40B4-BE49-F238E27FC236}">
                  <a16:creationId xmlns:a16="http://schemas.microsoft.com/office/drawing/2014/main" id="{75CEFFF1-5237-A8A9-4D27-DDE6BECD33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7093" y="2915541"/>
              <a:ext cx="123825" cy="128588"/>
            </a:xfrm>
            <a:custGeom>
              <a:avLst/>
              <a:gdLst>
                <a:gd name="T0" fmla="*/ 62 w 78"/>
                <a:gd name="T1" fmla="*/ 81 h 81"/>
                <a:gd name="T2" fmla="*/ 54 w 78"/>
                <a:gd name="T3" fmla="*/ 60 h 81"/>
                <a:gd name="T4" fmla="*/ 25 w 78"/>
                <a:gd name="T5" fmla="*/ 60 h 81"/>
                <a:gd name="T6" fmla="*/ 16 w 78"/>
                <a:gd name="T7" fmla="*/ 81 h 81"/>
                <a:gd name="T8" fmla="*/ 0 w 78"/>
                <a:gd name="T9" fmla="*/ 81 h 81"/>
                <a:gd name="T10" fmla="*/ 33 w 78"/>
                <a:gd name="T11" fmla="*/ 0 h 81"/>
                <a:gd name="T12" fmla="*/ 45 w 78"/>
                <a:gd name="T13" fmla="*/ 0 h 81"/>
                <a:gd name="T14" fmla="*/ 78 w 78"/>
                <a:gd name="T15" fmla="*/ 81 h 81"/>
                <a:gd name="T16" fmla="*/ 62 w 78"/>
                <a:gd name="T17" fmla="*/ 81 h 81"/>
                <a:gd name="T18" fmla="*/ 39 w 78"/>
                <a:gd name="T19" fmla="*/ 21 h 81"/>
                <a:gd name="T20" fmla="*/ 31 w 78"/>
                <a:gd name="T21" fmla="*/ 46 h 81"/>
                <a:gd name="T22" fmla="*/ 47 w 78"/>
                <a:gd name="T23" fmla="*/ 46 h 81"/>
                <a:gd name="T24" fmla="*/ 39 w 78"/>
                <a:gd name="T2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81">
                  <a:moveTo>
                    <a:pt x="62" y="81"/>
                  </a:moveTo>
                  <a:lnTo>
                    <a:pt x="54" y="60"/>
                  </a:lnTo>
                  <a:lnTo>
                    <a:pt x="25" y="60"/>
                  </a:lnTo>
                  <a:lnTo>
                    <a:pt x="16" y="81"/>
                  </a:lnTo>
                  <a:lnTo>
                    <a:pt x="0" y="81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78" y="81"/>
                  </a:lnTo>
                  <a:lnTo>
                    <a:pt x="62" y="81"/>
                  </a:lnTo>
                  <a:close/>
                  <a:moveTo>
                    <a:pt x="39" y="21"/>
                  </a:moveTo>
                  <a:lnTo>
                    <a:pt x="31" y="46"/>
                  </a:lnTo>
                  <a:lnTo>
                    <a:pt x="47" y="46"/>
                  </a:lnTo>
                  <a:lnTo>
                    <a:pt x="39" y="2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80">
              <a:extLst>
                <a:ext uri="{FF2B5EF4-FFF2-40B4-BE49-F238E27FC236}">
                  <a16:creationId xmlns:a16="http://schemas.microsoft.com/office/drawing/2014/main" id="{09F12E09-F06A-EAF6-0006-96F782ADD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918" y="2912366"/>
              <a:ext cx="134938" cy="133350"/>
            </a:xfrm>
            <a:custGeom>
              <a:avLst/>
              <a:gdLst>
                <a:gd name="T0" fmla="*/ 49 w 96"/>
                <a:gd name="T1" fmla="*/ 95 h 95"/>
                <a:gd name="T2" fmla="*/ 0 w 96"/>
                <a:gd name="T3" fmla="*/ 48 h 95"/>
                <a:gd name="T4" fmla="*/ 47 w 96"/>
                <a:gd name="T5" fmla="*/ 0 h 95"/>
                <a:gd name="T6" fmla="*/ 91 w 96"/>
                <a:gd name="T7" fmla="*/ 29 h 95"/>
                <a:gd name="T8" fmla="*/ 71 w 96"/>
                <a:gd name="T9" fmla="*/ 29 h 95"/>
                <a:gd name="T10" fmla="*/ 47 w 96"/>
                <a:gd name="T11" fmla="*/ 17 h 95"/>
                <a:gd name="T12" fmla="*/ 17 w 96"/>
                <a:gd name="T13" fmla="*/ 48 h 95"/>
                <a:gd name="T14" fmla="*/ 48 w 96"/>
                <a:gd name="T15" fmla="*/ 79 h 95"/>
                <a:gd name="T16" fmla="*/ 74 w 96"/>
                <a:gd name="T17" fmla="*/ 63 h 95"/>
                <a:gd name="T18" fmla="*/ 37 w 96"/>
                <a:gd name="T19" fmla="*/ 63 h 95"/>
                <a:gd name="T20" fmla="*/ 37 w 96"/>
                <a:gd name="T21" fmla="*/ 47 h 95"/>
                <a:gd name="T22" fmla="*/ 96 w 96"/>
                <a:gd name="T23" fmla="*/ 47 h 95"/>
                <a:gd name="T24" fmla="*/ 96 w 96"/>
                <a:gd name="T25" fmla="*/ 49 h 95"/>
                <a:gd name="T26" fmla="*/ 49 w 96"/>
                <a:gd name="T2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95">
                  <a:moveTo>
                    <a:pt x="49" y="95"/>
                  </a:moveTo>
                  <a:cubicBezTo>
                    <a:pt x="21" y="95"/>
                    <a:pt x="0" y="74"/>
                    <a:pt x="0" y="48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67" y="0"/>
                    <a:pt x="85" y="12"/>
                    <a:pt x="91" y="29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66" y="21"/>
                    <a:pt x="57" y="17"/>
                    <a:pt x="47" y="17"/>
                  </a:cubicBezTo>
                  <a:cubicBezTo>
                    <a:pt x="29" y="17"/>
                    <a:pt x="17" y="31"/>
                    <a:pt x="17" y="48"/>
                  </a:cubicBezTo>
                  <a:cubicBezTo>
                    <a:pt x="17" y="65"/>
                    <a:pt x="30" y="79"/>
                    <a:pt x="48" y="79"/>
                  </a:cubicBezTo>
                  <a:cubicBezTo>
                    <a:pt x="60" y="79"/>
                    <a:pt x="69" y="73"/>
                    <a:pt x="74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74"/>
                    <a:pt x="75" y="95"/>
                    <a:pt x="49" y="95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81">
              <a:extLst>
                <a:ext uri="{FF2B5EF4-FFF2-40B4-BE49-F238E27FC236}">
                  <a16:creationId xmlns:a16="http://schemas.microsoft.com/office/drawing/2014/main" id="{74A736EF-52C7-F905-7CDB-A6257BAC6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730" y="2915541"/>
              <a:ext cx="101600" cy="128588"/>
            </a:xfrm>
            <a:custGeom>
              <a:avLst/>
              <a:gdLst>
                <a:gd name="T0" fmla="*/ 48 w 64"/>
                <a:gd name="T1" fmla="*/ 81 h 81"/>
                <a:gd name="T2" fmla="*/ 14 w 64"/>
                <a:gd name="T3" fmla="*/ 22 h 81"/>
                <a:gd name="T4" fmla="*/ 14 w 64"/>
                <a:gd name="T5" fmla="*/ 81 h 81"/>
                <a:gd name="T6" fmla="*/ 0 w 64"/>
                <a:gd name="T7" fmla="*/ 81 h 81"/>
                <a:gd name="T8" fmla="*/ 0 w 64"/>
                <a:gd name="T9" fmla="*/ 0 h 81"/>
                <a:gd name="T10" fmla="*/ 16 w 64"/>
                <a:gd name="T11" fmla="*/ 0 h 81"/>
                <a:gd name="T12" fmla="*/ 49 w 64"/>
                <a:gd name="T13" fmla="*/ 59 h 81"/>
                <a:gd name="T14" fmla="*/ 49 w 64"/>
                <a:gd name="T15" fmla="*/ 0 h 81"/>
                <a:gd name="T16" fmla="*/ 64 w 64"/>
                <a:gd name="T17" fmla="*/ 0 h 81"/>
                <a:gd name="T18" fmla="*/ 64 w 64"/>
                <a:gd name="T19" fmla="*/ 81 h 81"/>
                <a:gd name="T20" fmla="*/ 48 w 64"/>
                <a:gd name="T2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1">
                  <a:moveTo>
                    <a:pt x="48" y="81"/>
                  </a:moveTo>
                  <a:lnTo>
                    <a:pt x="14" y="22"/>
                  </a:lnTo>
                  <a:lnTo>
                    <a:pt x="14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49" y="59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64" y="81"/>
                  </a:lnTo>
                  <a:lnTo>
                    <a:pt x="48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" name="Freeform 182">
              <a:extLst>
                <a:ext uri="{FF2B5EF4-FFF2-40B4-BE49-F238E27FC236}">
                  <a16:creationId xmlns:a16="http://schemas.microsoft.com/office/drawing/2014/main" id="{24B8B231-0752-0CFD-E07C-ECE852C03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143" y="2915541"/>
              <a:ext cx="68263" cy="128588"/>
            </a:xfrm>
            <a:custGeom>
              <a:avLst/>
              <a:gdLst>
                <a:gd name="T0" fmla="*/ 0 w 43"/>
                <a:gd name="T1" fmla="*/ 81 h 81"/>
                <a:gd name="T2" fmla="*/ 0 w 43"/>
                <a:gd name="T3" fmla="*/ 0 h 81"/>
                <a:gd name="T4" fmla="*/ 43 w 43"/>
                <a:gd name="T5" fmla="*/ 0 h 81"/>
                <a:gd name="T6" fmla="*/ 43 w 43"/>
                <a:gd name="T7" fmla="*/ 14 h 81"/>
                <a:gd name="T8" fmla="*/ 15 w 43"/>
                <a:gd name="T9" fmla="*/ 14 h 81"/>
                <a:gd name="T10" fmla="*/ 15 w 43"/>
                <a:gd name="T11" fmla="*/ 33 h 81"/>
                <a:gd name="T12" fmla="*/ 41 w 43"/>
                <a:gd name="T13" fmla="*/ 33 h 81"/>
                <a:gd name="T14" fmla="*/ 41 w 43"/>
                <a:gd name="T15" fmla="*/ 47 h 81"/>
                <a:gd name="T16" fmla="*/ 15 w 43"/>
                <a:gd name="T17" fmla="*/ 47 h 81"/>
                <a:gd name="T18" fmla="*/ 15 w 43"/>
                <a:gd name="T19" fmla="*/ 66 h 81"/>
                <a:gd name="T20" fmla="*/ 43 w 43"/>
                <a:gd name="T21" fmla="*/ 66 h 81"/>
                <a:gd name="T22" fmla="*/ 43 w 43"/>
                <a:gd name="T23" fmla="*/ 81 h 81"/>
                <a:gd name="T24" fmla="*/ 0 w 43"/>
                <a:gd name="T2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81">
                  <a:moveTo>
                    <a:pt x="0" y="8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4"/>
                  </a:lnTo>
                  <a:lnTo>
                    <a:pt x="15" y="14"/>
                  </a:lnTo>
                  <a:lnTo>
                    <a:pt x="15" y="33"/>
                  </a:lnTo>
                  <a:lnTo>
                    <a:pt x="41" y="33"/>
                  </a:lnTo>
                  <a:lnTo>
                    <a:pt x="41" y="47"/>
                  </a:lnTo>
                  <a:lnTo>
                    <a:pt x="15" y="47"/>
                  </a:lnTo>
                  <a:lnTo>
                    <a:pt x="15" y="66"/>
                  </a:lnTo>
                  <a:lnTo>
                    <a:pt x="43" y="66"/>
                  </a:lnTo>
                  <a:lnTo>
                    <a:pt x="43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" name="Freeform 183">
              <a:extLst>
                <a:ext uri="{FF2B5EF4-FFF2-40B4-BE49-F238E27FC236}">
                  <a16:creationId xmlns:a16="http://schemas.microsoft.com/office/drawing/2014/main" id="{945161B3-FD68-A38E-0E80-AA0EDF43E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930" y="2915541"/>
              <a:ext cx="69850" cy="128588"/>
            </a:xfrm>
            <a:custGeom>
              <a:avLst/>
              <a:gdLst>
                <a:gd name="T0" fmla="*/ 30 w 44"/>
                <a:gd name="T1" fmla="*/ 14 h 81"/>
                <a:gd name="T2" fmla="*/ 30 w 44"/>
                <a:gd name="T3" fmla="*/ 81 h 81"/>
                <a:gd name="T4" fmla="*/ 15 w 44"/>
                <a:gd name="T5" fmla="*/ 81 h 81"/>
                <a:gd name="T6" fmla="*/ 15 w 44"/>
                <a:gd name="T7" fmla="*/ 14 h 81"/>
                <a:gd name="T8" fmla="*/ 0 w 44"/>
                <a:gd name="T9" fmla="*/ 14 h 81"/>
                <a:gd name="T10" fmla="*/ 0 w 44"/>
                <a:gd name="T11" fmla="*/ 0 h 81"/>
                <a:gd name="T12" fmla="*/ 44 w 44"/>
                <a:gd name="T13" fmla="*/ 0 h 81"/>
                <a:gd name="T14" fmla="*/ 44 w 44"/>
                <a:gd name="T15" fmla="*/ 14 h 81"/>
                <a:gd name="T16" fmla="*/ 30 w 44"/>
                <a:gd name="T17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81">
                  <a:moveTo>
                    <a:pt x="30" y="14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4"/>
                  </a:lnTo>
                  <a:lnTo>
                    <a:pt x="30" y="1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" name="Rectangle 184">
              <a:extLst>
                <a:ext uri="{FF2B5EF4-FFF2-40B4-BE49-F238E27FC236}">
                  <a16:creationId xmlns:a16="http://schemas.microsoft.com/office/drawing/2014/main" id="{7F708504-3383-F7C5-CA2F-35BCFCB4E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480" y="2915541"/>
              <a:ext cx="22225" cy="128588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" name="Freeform 185">
              <a:extLst>
                <a:ext uri="{FF2B5EF4-FFF2-40B4-BE49-F238E27FC236}">
                  <a16:creationId xmlns:a16="http://schemas.microsoft.com/office/drawing/2014/main" id="{3C782ABE-BC2F-A964-DFA7-090613D56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8755" y="2912366"/>
              <a:ext cx="125413" cy="133350"/>
            </a:xfrm>
            <a:custGeom>
              <a:avLst/>
              <a:gdLst>
                <a:gd name="T0" fmla="*/ 47 w 89"/>
                <a:gd name="T1" fmla="*/ 95 h 95"/>
                <a:gd name="T2" fmla="*/ 0 w 89"/>
                <a:gd name="T3" fmla="*/ 47 h 95"/>
                <a:gd name="T4" fmla="*/ 46 w 89"/>
                <a:gd name="T5" fmla="*/ 0 h 95"/>
                <a:gd name="T6" fmla="*/ 89 w 89"/>
                <a:gd name="T7" fmla="*/ 28 h 95"/>
                <a:gd name="T8" fmla="*/ 70 w 89"/>
                <a:gd name="T9" fmla="*/ 28 h 95"/>
                <a:gd name="T10" fmla="*/ 47 w 89"/>
                <a:gd name="T11" fmla="*/ 17 h 95"/>
                <a:gd name="T12" fmla="*/ 17 w 89"/>
                <a:gd name="T13" fmla="*/ 48 h 95"/>
                <a:gd name="T14" fmla="*/ 47 w 89"/>
                <a:gd name="T15" fmla="*/ 79 h 95"/>
                <a:gd name="T16" fmla="*/ 69 w 89"/>
                <a:gd name="T17" fmla="*/ 68 h 95"/>
                <a:gd name="T18" fmla="*/ 89 w 89"/>
                <a:gd name="T19" fmla="*/ 68 h 95"/>
                <a:gd name="T20" fmla="*/ 47 w 89"/>
                <a:gd name="T2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95">
                  <a:moveTo>
                    <a:pt x="47" y="95"/>
                  </a:moveTo>
                  <a:cubicBezTo>
                    <a:pt x="21" y="95"/>
                    <a:pt x="0" y="74"/>
                    <a:pt x="0" y="47"/>
                  </a:cubicBezTo>
                  <a:cubicBezTo>
                    <a:pt x="0" y="22"/>
                    <a:pt x="21" y="0"/>
                    <a:pt x="46" y="0"/>
                  </a:cubicBezTo>
                  <a:cubicBezTo>
                    <a:pt x="65" y="0"/>
                    <a:pt x="81" y="10"/>
                    <a:pt x="89" y="28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64" y="20"/>
                    <a:pt x="57" y="17"/>
                    <a:pt x="47" y="17"/>
                  </a:cubicBezTo>
                  <a:cubicBezTo>
                    <a:pt x="30" y="17"/>
                    <a:pt x="17" y="30"/>
                    <a:pt x="17" y="48"/>
                  </a:cubicBezTo>
                  <a:cubicBezTo>
                    <a:pt x="17" y="65"/>
                    <a:pt x="30" y="79"/>
                    <a:pt x="47" y="79"/>
                  </a:cubicBezTo>
                  <a:cubicBezTo>
                    <a:pt x="56" y="79"/>
                    <a:pt x="62" y="76"/>
                    <a:pt x="69" y="68"/>
                  </a:cubicBezTo>
                  <a:cubicBezTo>
                    <a:pt x="89" y="68"/>
                    <a:pt x="89" y="68"/>
                    <a:pt x="89" y="68"/>
                  </a:cubicBezTo>
                  <a:cubicBezTo>
                    <a:pt x="82" y="85"/>
                    <a:pt x="66" y="95"/>
                    <a:pt x="47" y="95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" name="Freeform 186">
              <a:extLst>
                <a:ext uri="{FF2B5EF4-FFF2-40B4-BE49-F238E27FC236}">
                  <a16:creationId xmlns:a16="http://schemas.microsoft.com/office/drawing/2014/main" id="{486CFFBF-9408-B987-A43A-6F3815C0D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080" y="2915541"/>
              <a:ext cx="63500" cy="128588"/>
            </a:xfrm>
            <a:custGeom>
              <a:avLst/>
              <a:gdLst>
                <a:gd name="T0" fmla="*/ 14 w 40"/>
                <a:gd name="T1" fmla="*/ 14 h 81"/>
                <a:gd name="T2" fmla="*/ 14 w 40"/>
                <a:gd name="T3" fmla="*/ 33 h 81"/>
                <a:gd name="T4" fmla="*/ 39 w 40"/>
                <a:gd name="T5" fmla="*/ 33 h 81"/>
                <a:gd name="T6" fmla="*/ 39 w 40"/>
                <a:gd name="T7" fmla="*/ 47 h 81"/>
                <a:gd name="T8" fmla="*/ 14 w 40"/>
                <a:gd name="T9" fmla="*/ 47 h 81"/>
                <a:gd name="T10" fmla="*/ 14 w 40"/>
                <a:gd name="T11" fmla="*/ 81 h 81"/>
                <a:gd name="T12" fmla="*/ 0 w 40"/>
                <a:gd name="T13" fmla="*/ 81 h 81"/>
                <a:gd name="T14" fmla="*/ 0 w 40"/>
                <a:gd name="T15" fmla="*/ 0 h 81"/>
                <a:gd name="T16" fmla="*/ 40 w 40"/>
                <a:gd name="T17" fmla="*/ 0 h 81"/>
                <a:gd name="T18" fmla="*/ 40 w 40"/>
                <a:gd name="T19" fmla="*/ 14 h 81"/>
                <a:gd name="T20" fmla="*/ 14 w 40"/>
                <a:gd name="T21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81">
                  <a:moveTo>
                    <a:pt x="14" y="14"/>
                  </a:moveTo>
                  <a:lnTo>
                    <a:pt x="14" y="33"/>
                  </a:lnTo>
                  <a:lnTo>
                    <a:pt x="39" y="33"/>
                  </a:lnTo>
                  <a:lnTo>
                    <a:pt x="39" y="47"/>
                  </a:lnTo>
                  <a:lnTo>
                    <a:pt x="14" y="47"/>
                  </a:lnTo>
                  <a:lnTo>
                    <a:pt x="14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" name="Rectangle 187">
              <a:extLst>
                <a:ext uri="{FF2B5EF4-FFF2-40B4-BE49-F238E27FC236}">
                  <a16:creationId xmlns:a16="http://schemas.microsoft.com/office/drawing/2014/main" id="{3E82A72F-CE74-B501-3C42-354EE5D36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630" y="2915541"/>
              <a:ext cx="23813" cy="128588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" name="Freeform 188">
              <a:extLst>
                <a:ext uri="{FF2B5EF4-FFF2-40B4-BE49-F238E27FC236}">
                  <a16:creationId xmlns:a16="http://schemas.microsoft.com/office/drawing/2014/main" id="{2EF6CB5A-7E0F-446F-E869-2477B2BFE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5" y="2915541"/>
              <a:ext cx="66675" cy="128588"/>
            </a:xfrm>
            <a:custGeom>
              <a:avLst/>
              <a:gdLst>
                <a:gd name="T0" fmla="*/ 0 w 42"/>
                <a:gd name="T1" fmla="*/ 81 h 81"/>
                <a:gd name="T2" fmla="*/ 0 w 42"/>
                <a:gd name="T3" fmla="*/ 0 h 81"/>
                <a:gd name="T4" fmla="*/ 42 w 42"/>
                <a:gd name="T5" fmla="*/ 0 h 81"/>
                <a:gd name="T6" fmla="*/ 42 w 42"/>
                <a:gd name="T7" fmla="*/ 14 h 81"/>
                <a:gd name="T8" fmla="*/ 15 w 42"/>
                <a:gd name="T9" fmla="*/ 14 h 81"/>
                <a:gd name="T10" fmla="*/ 15 w 42"/>
                <a:gd name="T11" fmla="*/ 33 h 81"/>
                <a:gd name="T12" fmla="*/ 41 w 42"/>
                <a:gd name="T13" fmla="*/ 33 h 81"/>
                <a:gd name="T14" fmla="*/ 41 w 42"/>
                <a:gd name="T15" fmla="*/ 47 h 81"/>
                <a:gd name="T16" fmla="*/ 15 w 42"/>
                <a:gd name="T17" fmla="*/ 47 h 81"/>
                <a:gd name="T18" fmla="*/ 15 w 42"/>
                <a:gd name="T19" fmla="*/ 66 h 81"/>
                <a:gd name="T20" fmla="*/ 42 w 42"/>
                <a:gd name="T21" fmla="*/ 66 h 81"/>
                <a:gd name="T22" fmla="*/ 42 w 42"/>
                <a:gd name="T23" fmla="*/ 81 h 81"/>
                <a:gd name="T24" fmla="*/ 0 w 42"/>
                <a:gd name="T2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81">
                  <a:moveTo>
                    <a:pt x="0" y="81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4"/>
                  </a:lnTo>
                  <a:lnTo>
                    <a:pt x="15" y="14"/>
                  </a:lnTo>
                  <a:lnTo>
                    <a:pt x="15" y="33"/>
                  </a:lnTo>
                  <a:lnTo>
                    <a:pt x="41" y="33"/>
                  </a:lnTo>
                  <a:lnTo>
                    <a:pt x="41" y="47"/>
                  </a:lnTo>
                  <a:lnTo>
                    <a:pt x="15" y="47"/>
                  </a:lnTo>
                  <a:lnTo>
                    <a:pt x="15" y="66"/>
                  </a:lnTo>
                  <a:lnTo>
                    <a:pt x="42" y="66"/>
                  </a:lnTo>
                  <a:lnTo>
                    <a:pt x="4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" name="Freeform 189">
              <a:extLst>
                <a:ext uri="{FF2B5EF4-FFF2-40B4-BE49-F238E27FC236}">
                  <a16:creationId xmlns:a16="http://schemas.microsoft.com/office/drawing/2014/main" id="{6D999EAF-A7DA-091B-B0BE-224AD10FA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568" y="2915541"/>
              <a:ext cx="61913" cy="128588"/>
            </a:xfrm>
            <a:custGeom>
              <a:avLst/>
              <a:gdLst>
                <a:gd name="T0" fmla="*/ 0 w 39"/>
                <a:gd name="T1" fmla="*/ 81 h 81"/>
                <a:gd name="T2" fmla="*/ 0 w 39"/>
                <a:gd name="T3" fmla="*/ 0 h 81"/>
                <a:gd name="T4" fmla="*/ 15 w 39"/>
                <a:gd name="T5" fmla="*/ 0 h 81"/>
                <a:gd name="T6" fmla="*/ 15 w 39"/>
                <a:gd name="T7" fmla="*/ 66 h 81"/>
                <a:gd name="T8" fmla="*/ 39 w 39"/>
                <a:gd name="T9" fmla="*/ 66 h 81"/>
                <a:gd name="T10" fmla="*/ 39 w 39"/>
                <a:gd name="T11" fmla="*/ 81 h 81"/>
                <a:gd name="T12" fmla="*/ 0 w 39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81">
                  <a:moveTo>
                    <a:pt x="0" y="81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66"/>
                  </a:lnTo>
                  <a:lnTo>
                    <a:pt x="39" y="66"/>
                  </a:lnTo>
                  <a:lnTo>
                    <a:pt x="39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Freeform 190">
              <a:extLst>
                <a:ext uri="{FF2B5EF4-FFF2-40B4-BE49-F238E27FC236}">
                  <a16:creationId xmlns:a16="http://schemas.microsoft.com/office/drawing/2014/main" id="{B80F91DE-BAC7-8275-DAB0-941762A80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768" y="2915541"/>
              <a:ext cx="100013" cy="128588"/>
            </a:xfrm>
            <a:custGeom>
              <a:avLst/>
              <a:gdLst>
                <a:gd name="T0" fmla="*/ 49 w 71"/>
                <a:gd name="T1" fmla="*/ 86 h 92"/>
                <a:gd name="T2" fmla="*/ 20 w 71"/>
                <a:gd name="T3" fmla="*/ 92 h 92"/>
                <a:gd name="T4" fmla="*/ 0 w 71"/>
                <a:gd name="T5" fmla="*/ 92 h 92"/>
                <a:gd name="T6" fmla="*/ 0 w 71"/>
                <a:gd name="T7" fmla="*/ 0 h 92"/>
                <a:gd name="T8" fmla="*/ 20 w 71"/>
                <a:gd name="T9" fmla="*/ 0 h 92"/>
                <a:gd name="T10" fmla="*/ 52 w 71"/>
                <a:gd name="T11" fmla="*/ 6 h 92"/>
                <a:gd name="T12" fmla="*/ 71 w 71"/>
                <a:gd name="T13" fmla="*/ 46 h 92"/>
                <a:gd name="T14" fmla="*/ 49 w 71"/>
                <a:gd name="T15" fmla="*/ 86 h 92"/>
                <a:gd name="T16" fmla="*/ 41 w 71"/>
                <a:gd name="T17" fmla="*/ 20 h 92"/>
                <a:gd name="T18" fmla="*/ 19 w 71"/>
                <a:gd name="T19" fmla="*/ 16 h 92"/>
                <a:gd name="T20" fmla="*/ 16 w 71"/>
                <a:gd name="T21" fmla="*/ 16 h 92"/>
                <a:gd name="T22" fmla="*/ 16 w 71"/>
                <a:gd name="T23" fmla="*/ 75 h 92"/>
                <a:gd name="T24" fmla="*/ 20 w 71"/>
                <a:gd name="T25" fmla="*/ 75 h 92"/>
                <a:gd name="T26" fmla="*/ 42 w 71"/>
                <a:gd name="T27" fmla="*/ 71 h 92"/>
                <a:gd name="T28" fmla="*/ 55 w 71"/>
                <a:gd name="T29" fmla="*/ 46 h 92"/>
                <a:gd name="T30" fmla="*/ 41 w 71"/>
                <a:gd name="T31" fmla="*/ 2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92">
                  <a:moveTo>
                    <a:pt x="49" y="86"/>
                  </a:moveTo>
                  <a:cubicBezTo>
                    <a:pt x="42" y="90"/>
                    <a:pt x="34" y="92"/>
                    <a:pt x="2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4" y="0"/>
                    <a:pt x="45" y="2"/>
                    <a:pt x="52" y="6"/>
                  </a:cubicBezTo>
                  <a:cubicBezTo>
                    <a:pt x="64" y="14"/>
                    <a:pt x="71" y="29"/>
                    <a:pt x="71" y="46"/>
                  </a:cubicBezTo>
                  <a:cubicBezTo>
                    <a:pt x="71" y="64"/>
                    <a:pt x="63" y="80"/>
                    <a:pt x="49" y="86"/>
                  </a:cubicBezTo>
                  <a:close/>
                  <a:moveTo>
                    <a:pt x="41" y="20"/>
                  </a:moveTo>
                  <a:cubicBezTo>
                    <a:pt x="36" y="17"/>
                    <a:pt x="30" y="16"/>
                    <a:pt x="1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30" y="75"/>
                    <a:pt x="37" y="74"/>
                    <a:pt x="42" y="71"/>
                  </a:cubicBezTo>
                  <a:cubicBezTo>
                    <a:pt x="50" y="67"/>
                    <a:pt x="55" y="57"/>
                    <a:pt x="55" y="46"/>
                  </a:cubicBezTo>
                  <a:cubicBezTo>
                    <a:pt x="55" y="34"/>
                    <a:pt x="49" y="24"/>
                    <a:pt x="41" y="2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" name="Freeform 191">
              <a:extLst>
                <a:ext uri="{FF2B5EF4-FFF2-40B4-BE49-F238E27FC236}">
                  <a16:creationId xmlns:a16="http://schemas.microsoft.com/office/drawing/2014/main" id="{4C515352-8443-6B7E-2F65-698CA0716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6455" y="2915541"/>
              <a:ext cx="61913" cy="128588"/>
            </a:xfrm>
            <a:custGeom>
              <a:avLst/>
              <a:gdLst>
                <a:gd name="T0" fmla="*/ 0 w 39"/>
                <a:gd name="T1" fmla="*/ 81 h 81"/>
                <a:gd name="T2" fmla="*/ 0 w 39"/>
                <a:gd name="T3" fmla="*/ 0 h 81"/>
                <a:gd name="T4" fmla="*/ 14 w 39"/>
                <a:gd name="T5" fmla="*/ 0 h 81"/>
                <a:gd name="T6" fmla="*/ 14 w 39"/>
                <a:gd name="T7" fmla="*/ 66 h 81"/>
                <a:gd name="T8" fmla="*/ 39 w 39"/>
                <a:gd name="T9" fmla="*/ 66 h 81"/>
                <a:gd name="T10" fmla="*/ 39 w 39"/>
                <a:gd name="T11" fmla="*/ 81 h 81"/>
                <a:gd name="T12" fmla="*/ 0 w 39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81">
                  <a:moveTo>
                    <a:pt x="0" y="8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66"/>
                  </a:lnTo>
                  <a:lnTo>
                    <a:pt x="39" y="66"/>
                  </a:lnTo>
                  <a:lnTo>
                    <a:pt x="39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" name="Freeform 192">
              <a:extLst>
                <a:ext uri="{FF2B5EF4-FFF2-40B4-BE49-F238E27FC236}">
                  <a16:creationId xmlns:a16="http://schemas.microsoft.com/office/drawing/2014/main" id="{378FE994-4C23-6565-66CC-49850911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6305" y="2915541"/>
              <a:ext cx="122238" cy="128588"/>
            </a:xfrm>
            <a:custGeom>
              <a:avLst/>
              <a:gdLst>
                <a:gd name="T0" fmla="*/ 61 w 77"/>
                <a:gd name="T1" fmla="*/ 81 h 81"/>
                <a:gd name="T2" fmla="*/ 53 w 77"/>
                <a:gd name="T3" fmla="*/ 60 h 81"/>
                <a:gd name="T4" fmla="*/ 24 w 77"/>
                <a:gd name="T5" fmla="*/ 60 h 81"/>
                <a:gd name="T6" fmla="*/ 15 w 77"/>
                <a:gd name="T7" fmla="*/ 81 h 81"/>
                <a:gd name="T8" fmla="*/ 0 w 77"/>
                <a:gd name="T9" fmla="*/ 81 h 81"/>
                <a:gd name="T10" fmla="*/ 32 w 77"/>
                <a:gd name="T11" fmla="*/ 0 h 81"/>
                <a:gd name="T12" fmla="*/ 44 w 77"/>
                <a:gd name="T13" fmla="*/ 0 h 81"/>
                <a:gd name="T14" fmla="*/ 77 w 77"/>
                <a:gd name="T15" fmla="*/ 81 h 81"/>
                <a:gd name="T16" fmla="*/ 61 w 77"/>
                <a:gd name="T17" fmla="*/ 81 h 81"/>
                <a:gd name="T18" fmla="*/ 38 w 77"/>
                <a:gd name="T19" fmla="*/ 21 h 81"/>
                <a:gd name="T20" fmla="*/ 30 w 77"/>
                <a:gd name="T21" fmla="*/ 46 h 81"/>
                <a:gd name="T22" fmla="*/ 46 w 77"/>
                <a:gd name="T23" fmla="*/ 46 h 81"/>
                <a:gd name="T24" fmla="*/ 38 w 77"/>
                <a:gd name="T2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81">
                  <a:moveTo>
                    <a:pt x="61" y="81"/>
                  </a:moveTo>
                  <a:lnTo>
                    <a:pt x="53" y="60"/>
                  </a:lnTo>
                  <a:lnTo>
                    <a:pt x="24" y="60"/>
                  </a:lnTo>
                  <a:lnTo>
                    <a:pt x="15" y="81"/>
                  </a:lnTo>
                  <a:lnTo>
                    <a:pt x="0" y="81"/>
                  </a:lnTo>
                  <a:lnTo>
                    <a:pt x="32" y="0"/>
                  </a:lnTo>
                  <a:lnTo>
                    <a:pt x="44" y="0"/>
                  </a:lnTo>
                  <a:lnTo>
                    <a:pt x="77" y="81"/>
                  </a:lnTo>
                  <a:lnTo>
                    <a:pt x="61" y="81"/>
                  </a:lnTo>
                  <a:close/>
                  <a:moveTo>
                    <a:pt x="38" y="21"/>
                  </a:moveTo>
                  <a:lnTo>
                    <a:pt x="30" y="46"/>
                  </a:lnTo>
                  <a:lnTo>
                    <a:pt x="46" y="46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Freeform 193">
              <a:extLst>
                <a:ext uri="{FF2B5EF4-FFF2-40B4-BE49-F238E27FC236}">
                  <a16:creationId xmlns:a16="http://schemas.microsoft.com/office/drawing/2014/main" id="{E5144034-904A-C452-78D3-74CC1530E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1243" y="2915541"/>
              <a:ext cx="82550" cy="128588"/>
            </a:xfrm>
            <a:custGeom>
              <a:avLst/>
              <a:gdLst>
                <a:gd name="T0" fmla="*/ 24 w 58"/>
                <a:gd name="T1" fmla="*/ 92 h 92"/>
                <a:gd name="T2" fmla="*/ 0 w 58"/>
                <a:gd name="T3" fmla="*/ 92 h 92"/>
                <a:gd name="T4" fmla="*/ 0 w 58"/>
                <a:gd name="T5" fmla="*/ 0 h 92"/>
                <a:gd name="T6" fmla="*/ 19 w 58"/>
                <a:gd name="T7" fmla="*/ 0 h 92"/>
                <a:gd name="T8" fmla="*/ 43 w 58"/>
                <a:gd name="T9" fmla="*/ 4 h 92"/>
                <a:gd name="T10" fmla="*/ 53 w 58"/>
                <a:gd name="T11" fmla="*/ 24 h 92"/>
                <a:gd name="T12" fmla="*/ 43 w 58"/>
                <a:gd name="T13" fmla="*/ 42 h 92"/>
                <a:gd name="T14" fmla="*/ 58 w 58"/>
                <a:gd name="T15" fmla="*/ 64 h 92"/>
                <a:gd name="T16" fmla="*/ 24 w 58"/>
                <a:gd name="T17" fmla="*/ 92 h 92"/>
                <a:gd name="T18" fmla="*/ 24 w 58"/>
                <a:gd name="T19" fmla="*/ 17 h 92"/>
                <a:gd name="T20" fmla="*/ 17 w 58"/>
                <a:gd name="T21" fmla="*/ 17 h 92"/>
                <a:gd name="T22" fmla="*/ 17 w 58"/>
                <a:gd name="T23" fmla="*/ 35 h 92"/>
                <a:gd name="T24" fmla="*/ 22 w 58"/>
                <a:gd name="T25" fmla="*/ 35 h 92"/>
                <a:gd name="T26" fmla="*/ 36 w 58"/>
                <a:gd name="T27" fmla="*/ 26 h 92"/>
                <a:gd name="T28" fmla="*/ 24 w 58"/>
                <a:gd name="T29" fmla="*/ 17 h 92"/>
                <a:gd name="T30" fmla="*/ 25 w 58"/>
                <a:gd name="T31" fmla="*/ 52 h 92"/>
                <a:gd name="T32" fmla="*/ 17 w 58"/>
                <a:gd name="T33" fmla="*/ 52 h 92"/>
                <a:gd name="T34" fmla="*/ 17 w 58"/>
                <a:gd name="T35" fmla="*/ 75 h 92"/>
                <a:gd name="T36" fmla="*/ 25 w 58"/>
                <a:gd name="T37" fmla="*/ 75 h 92"/>
                <a:gd name="T38" fmla="*/ 42 w 58"/>
                <a:gd name="T39" fmla="*/ 64 h 92"/>
                <a:gd name="T40" fmla="*/ 25 w 58"/>
                <a:gd name="T41" fmla="*/ 5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92">
                  <a:moveTo>
                    <a:pt x="24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2" y="0"/>
                    <a:pt x="37" y="1"/>
                    <a:pt x="43" y="4"/>
                  </a:cubicBezTo>
                  <a:cubicBezTo>
                    <a:pt x="49" y="9"/>
                    <a:pt x="53" y="16"/>
                    <a:pt x="53" y="24"/>
                  </a:cubicBezTo>
                  <a:cubicBezTo>
                    <a:pt x="53" y="33"/>
                    <a:pt x="50" y="38"/>
                    <a:pt x="43" y="42"/>
                  </a:cubicBezTo>
                  <a:cubicBezTo>
                    <a:pt x="54" y="46"/>
                    <a:pt x="58" y="53"/>
                    <a:pt x="58" y="64"/>
                  </a:cubicBezTo>
                  <a:cubicBezTo>
                    <a:pt x="58" y="81"/>
                    <a:pt x="47" y="92"/>
                    <a:pt x="24" y="92"/>
                  </a:cubicBezTo>
                  <a:close/>
                  <a:moveTo>
                    <a:pt x="24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32" y="35"/>
                    <a:pt x="36" y="32"/>
                    <a:pt x="36" y="26"/>
                  </a:cubicBezTo>
                  <a:cubicBezTo>
                    <a:pt x="36" y="20"/>
                    <a:pt x="32" y="17"/>
                    <a:pt x="24" y="17"/>
                  </a:cubicBezTo>
                  <a:close/>
                  <a:moveTo>
                    <a:pt x="25" y="52"/>
                  </a:moveTo>
                  <a:cubicBezTo>
                    <a:pt x="17" y="52"/>
                    <a:pt x="17" y="52"/>
                    <a:pt x="17" y="52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37" y="75"/>
                    <a:pt x="42" y="72"/>
                    <a:pt x="42" y="64"/>
                  </a:cubicBezTo>
                  <a:cubicBezTo>
                    <a:pt x="42" y="56"/>
                    <a:pt x="36" y="52"/>
                    <a:pt x="25" y="52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Freeform 194">
              <a:extLst>
                <a:ext uri="{FF2B5EF4-FFF2-40B4-BE49-F238E27FC236}">
                  <a16:creationId xmlns:a16="http://schemas.microsoft.com/office/drawing/2014/main" id="{54705F50-E4C9-0A3A-B73A-F16F92F964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4905" y="2912366"/>
              <a:ext cx="130175" cy="133350"/>
            </a:xfrm>
            <a:custGeom>
              <a:avLst/>
              <a:gdLst>
                <a:gd name="T0" fmla="*/ 47 w 93"/>
                <a:gd name="T1" fmla="*/ 95 h 95"/>
                <a:gd name="T2" fmla="*/ 0 w 93"/>
                <a:gd name="T3" fmla="*/ 48 h 95"/>
                <a:gd name="T4" fmla="*/ 47 w 93"/>
                <a:gd name="T5" fmla="*/ 0 h 95"/>
                <a:gd name="T6" fmla="*/ 93 w 93"/>
                <a:gd name="T7" fmla="*/ 48 h 95"/>
                <a:gd name="T8" fmla="*/ 47 w 93"/>
                <a:gd name="T9" fmla="*/ 95 h 95"/>
                <a:gd name="T10" fmla="*/ 47 w 93"/>
                <a:gd name="T11" fmla="*/ 17 h 95"/>
                <a:gd name="T12" fmla="*/ 17 w 93"/>
                <a:gd name="T13" fmla="*/ 48 h 95"/>
                <a:gd name="T14" fmla="*/ 47 w 93"/>
                <a:gd name="T15" fmla="*/ 79 h 95"/>
                <a:gd name="T16" fmla="*/ 77 w 93"/>
                <a:gd name="T17" fmla="*/ 48 h 95"/>
                <a:gd name="T18" fmla="*/ 47 w 93"/>
                <a:gd name="T19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95">
                  <a:moveTo>
                    <a:pt x="47" y="95"/>
                  </a:moveTo>
                  <a:cubicBezTo>
                    <a:pt x="21" y="95"/>
                    <a:pt x="0" y="74"/>
                    <a:pt x="0" y="48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3" y="0"/>
                    <a:pt x="93" y="22"/>
                    <a:pt x="93" y="48"/>
                  </a:cubicBezTo>
                  <a:cubicBezTo>
                    <a:pt x="93" y="74"/>
                    <a:pt x="73" y="95"/>
                    <a:pt x="47" y="95"/>
                  </a:cubicBezTo>
                  <a:close/>
                  <a:moveTo>
                    <a:pt x="47" y="17"/>
                  </a:moveTo>
                  <a:cubicBezTo>
                    <a:pt x="30" y="17"/>
                    <a:pt x="17" y="30"/>
                    <a:pt x="17" y="48"/>
                  </a:cubicBezTo>
                  <a:cubicBezTo>
                    <a:pt x="17" y="65"/>
                    <a:pt x="30" y="79"/>
                    <a:pt x="47" y="79"/>
                  </a:cubicBezTo>
                  <a:cubicBezTo>
                    <a:pt x="64" y="79"/>
                    <a:pt x="77" y="66"/>
                    <a:pt x="77" y="48"/>
                  </a:cubicBezTo>
                  <a:cubicBezTo>
                    <a:pt x="77" y="30"/>
                    <a:pt x="64" y="17"/>
                    <a:pt x="47" y="17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6" name="Freeform 195">
              <a:extLst>
                <a:ext uri="{FF2B5EF4-FFF2-40B4-BE49-F238E27FC236}">
                  <a16:creationId xmlns:a16="http://schemas.microsoft.com/office/drawing/2014/main" id="{D0D87215-23AD-3BC5-9924-03DDA1AFFA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4130" y="2915541"/>
              <a:ext cx="84138" cy="128588"/>
            </a:xfrm>
            <a:custGeom>
              <a:avLst/>
              <a:gdLst>
                <a:gd name="T0" fmla="*/ 40 w 60"/>
                <a:gd name="T1" fmla="*/ 92 h 92"/>
                <a:gd name="T2" fmla="*/ 16 w 60"/>
                <a:gd name="T3" fmla="*/ 56 h 92"/>
                <a:gd name="T4" fmla="*/ 16 w 60"/>
                <a:gd name="T5" fmla="*/ 92 h 92"/>
                <a:gd name="T6" fmla="*/ 0 w 60"/>
                <a:gd name="T7" fmla="*/ 92 h 92"/>
                <a:gd name="T8" fmla="*/ 0 w 60"/>
                <a:gd name="T9" fmla="*/ 0 h 92"/>
                <a:gd name="T10" fmla="*/ 25 w 60"/>
                <a:gd name="T11" fmla="*/ 0 h 92"/>
                <a:gd name="T12" fmla="*/ 50 w 60"/>
                <a:gd name="T13" fmla="*/ 7 h 92"/>
                <a:gd name="T14" fmla="*/ 60 w 60"/>
                <a:gd name="T15" fmla="*/ 29 h 92"/>
                <a:gd name="T16" fmla="*/ 36 w 60"/>
                <a:gd name="T17" fmla="*/ 58 h 92"/>
                <a:gd name="T18" fmla="*/ 60 w 60"/>
                <a:gd name="T19" fmla="*/ 92 h 92"/>
                <a:gd name="T20" fmla="*/ 40 w 60"/>
                <a:gd name="T21" fmla="*/ 92 h 92"/>
                <a:gd name="T22" fmla="*/ 24 w 60"/>
                <a:gd name="T23" fmla="*/ 16 h 92"/>
                <a:gd name="T24" fmla="*/ 16 w 60"/>
                <a:gd name="T25" fmla="*/ 16 h 92"/>
                <a:gd name="T26" fmla="*/ 16 w 60"/>
                <a:gd name="T27" fmla="*/ 44 h 92"/>
                <a:gd name="T28" fmla="*/ 24 w 60"/>
                <a:gd name="T29" fmla="*/ 44 h 92"/>
                <a:gd name="T30" fmla="*/ 43 w 60"/>
                <a:gd name="T31" fmla="*/ 30 h 92"/>
                <a:gd name="T32" fmla="*/ 24 w 60"/>
                <a:gd name="T33" fmla="*/ 1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92">
                  <a:moveTo>
                    <a:pt x="40" y="92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8" y="0"/>
                    <a:pt x="44" y="2"/>
                    <a:pt x="50" y="7"/>
                  </a:cubicBezTo>
                  <a:cubicBezTo>
                    <a:pt x="56" y="12"/>
                    <a:pt x="60" y="20"/>
                    <a:pt x="60" y="29"/>
                  </a:cubicBezTo>
                  <a:cubicBezTo>
                    <a:pt x="60" y="44"/>
                    <a:pt x="52" y="54"/>
                    <a:pt x="36" y="58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40" y="92"/>
                  </a:lnTo>
                  <a:close/>
                  <a:moveTo>
                    <a:pt x="24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7" y="44"/>
                    <a:pt x="43" y="39"/>
                    <a:pt x="43" y="30"/>
                  </a:cubicBezTo>
                  <a:cubicBezTo>
                    <a:pt x="43" y="22"/>
                    <a:pt x="39" y="16"/>
                    <a:pt x="24" y="16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" name="Freeform 196">
              <a:extLst>
                <a:ext uri="{FF2B5EF4-FFF2-40B4-BE49-F238E27FC236}">
                  <a16:creationId xmlns:a16="http://schemas.microsoft.com/office/drawing/2014/main" id="{78316FA8-411E-3DEB-E0F1-6D886D219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030" y="2915541"/>
              <a:ext cx="123825" cy="128588"/>
            </a:xfrm>
            <a:custGeom>
              <a:avLst/>
              <a:gdLst>
                <a:gd name="T0" fmla="*/ 62 w 78"/>
                <a:gd name="T1" fmla="*/ 81 h 81"/>
                <a:gd name="T2" fmla="*/ 53 w 78"/>
                <a:gd name="T3" fmla="*/ 60 h 81"/>
                <a:gd name="T4" fmla="*/ 25 w 78"/>
                <a:gd name="T5" fmla="*/ 60 h 81"/>
                <a:gd name="T6" fmla="*/ 16 w 78"/>
                <a:gd name="T7" fmla="*/ 81 h 81"/>
                <a:gd name="T8" fmla="*/ 0 w 78"/>
                <a:gd name="T9" fmla="*/ 81 h 81"/>
                <a:gd name="T10" fmla="*/ 33 w 78"/>
                <a:gd name="T11" fmla="*/ 0 h 81"/>
                <a:gd name="T12" fmla="*/ 44 w 78"/>
                <a:gd name="T13" fmla="*/ 0 h 81"/>
                <a:gd name="T14" fmla="*/ 78 w 78"/>
                <a:gd name="T15" fmla="*/ 81 h 81"/>
                <a:gd name="T16" fmla="*/ 62 w 78"/>
                <a:gd name="T17" fmla="*/ 81 h 81"/>
                <a:gd name="T18" fmla="*/ 39 w 78"/>
                <a:gd name="T19" fmla="*/ 21 h 81"/>
                <a:gd name="T20" fmla="*/ 30 w 78"/>
                <a:gd name="T21" fmla="*/ 46 h 81"/>
                <a:gd name="T22" fmla="*/ 47 w 78"/>
                <a:gd name="T23" fmla="*/ 46 h 81"/>
                <a:gd name="T24" fmla="*/ 39 w 78"/>
                <a:gd name="T2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81">
                  <a:moveTo>
                    <a:pt x="62" y="81"/>
                  </a:moveTo>
                  <a:lnTo>
                    <a:pt x="53" y="60"/>
                  </a:lnTo>
                  <a:lnTo>
                    <a:pt x="25" y="60"/>
                  </a:lnTo>
                  <a:lnTo>
                    <a:pt x="16" y="81"/>
                  </a:lnTo>
                  <a:lnTo>
                    <a:pt x="0" y="81"/>
                  </a:lnTo>
                  <a:lnTo>
                    <a:pt x="33" y="0"/>
                  </a:lnTo>
                  <a:lnTo>
                    <a:pt x="44" y="0"/>
                  </a:lnTo>
                  <a:lnTo>
                    <a:pt x="78" y="81"/>
                  </a:lnTo>
                  <a:lnTo>
                    <a:pt x="62" y="81"/>
                  </a:lnTo>
                  <a:close/>
                  <a:moveTo>
                    <a:pt x="39" y="21"/>
                  </a:moveTo>
                  <a:lnTo>
                    <a:pt x="30" y="46"/>
                  </a:lnTo>
                  <a:lnTo>
                    <a:pt x="47" y="46"/>
                  </a:lnTo>
                  <a:lnTo>
                    <a:pt x="39" y="2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" name="Freeform 197">
              <a:extLst>
                <a:ext uri="{FF2B5EF4-FFF2-40B4-BE49-F238E27FC236}">
                  <a16:creationId xmlns:a16="http://schemas.microsoft.com/office/drawing/2014/main" id="{474FC2FC-12C2-ECE2-044D-680E38829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093" y="2915541"/>
              <a:ext cx="69850" cy="128588"/>
            </a:xfrm>
            <a:custGeom>
              <a:avLst/>
              <a:gdLst>
                <a:gd name="T0" fmla="*/ 29 w 44"/>
                <a:gd name="T1" fmla="*/ 14 h 81"/>
                <a:gd name="T2" fmla="*/ 29 w 44"/>
                <a:gd name="T3" fmla="*/ 81 h 81"/>
                <a:gd name="T4" fmla="*/ 14 w 44"/>
                <a:gd name="T5" fmla="*/ 81 h 81"/>
                <a:gd name="T6" fmla="*/ 14 w 44"/>
                <a:gd name="T7" fmla="*/ 14 h 81"/>
                <a:gd name="T8" fmla="*/ 0 w 44"/>
                <a:gd name="T9" fmla="*/ 14 h 81"/>
                <a:gd name="T10" fmla="*/ 0 w 44"/>
                <a:gd name="T11" fmla="*/ 0 h 81"/>
                <a:gd name="T12" fmla="*/ 44 w 44"/>
                <a:gd name="T13" fmla="*/ 0 h 81"/>
                <a:gd name="T14" fmla="*/ 44 w 44"/>
                <a:gd name="T15" fmla="*/ 14 h 81"/>
                <a:gd name="T16" fmla="*/ 29 w 44"/>
                <a:gd name="T17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81">
                  <a:moveTo>
                    <a:pt x="29" y="14"/>
                  </a:moveTo>
                  <a:lnTo>
                    <a:pt x="29" y="81"/>
                  </a:lnTo>
                  <a:lnTo>
                    <a:pt x="14" y="81"/>
                  </a:lnTo>
                  <a:lnTo>
                    <a:pt x="14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4"/>
                  </a:lnTo>
                  <a:lnTo>
                    <a:pt x="29" y="1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9" name="Freeform 198">
              <a:extLst>
                <a:ext uri="{FF2B5EF4-FFF2-40B4-BE49-F238E27FC236}">
                  <a16:creationId xmlns:a16="http://schemas.microsoft.com/office/drawing/2014/main" id="{FF455742-2DB7-926E-0830-DF224AF39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531" y="2912366"/>
              <a:ext cx="131763" cy="133350"/>
            </a:xfrm>
            <a:custGeom>
              <a:avLst/>
              <a:gdLst>
                <a:gd name="T0" fmla="*/ 47 w 94"/>
                <a:gd name="T1" fmla="*/ 95 h 95"/>
                <a:gd name="T2" fmla="*/ 0 w 94"/>
                <a:gd name="T3" fmla="*/ 48 h 95"/>
                <a:gd name="T4" fmla="*/ 48 w 94"/>
                <a:gd name="T5" fmla="*/ 0 h 95"/>
                <a:gd name="T6" fmla="*/ 94 w 94"/>
                <a:gd name="T7" fmla="*/ 48 h 95"/>
                <a:gd name="T8" fmla="*/ 47 w 94"/>
                <a:gd name="T9" fmla="*/ 95 h 95"/>
                <a:gd name="T10" fmla="*/ 47 w 94"/>
                <a:gd name="T11" fmla="*/ 17 h 95"/>
                <a:gd name="T12" fmla="*/ 17 w 94"/>
                <a:gd name="T13" fmla="*/ 48 h 95"/>
                <a:gd name="T14" fmla="*/ 47 w 94"/>
                <a:gd name="T15" fmla="*/ 79 h 95"/>
                <a:gd name="T16" fmla="*/ 77 w 94"/>
                <a:gd name="T17" fmla="*/ 48 h 95"/>
                <a:gd name="T18" fmla="*/ 47 w 94"/>
                <a:gd name="T19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95">
                  <a:moveTo>
                    <a:pt x="47" y="95"/>
                  </a:moveTo>
                  <a:cubicBezTo>
                    <a:pt x="21" y="95"/>
                    <a:pt x="0" y="74"/>
                    <a:pt x="0" y="48"/>
                  </a:cubicBezTo>
                  <a:cubicBezTo>
                    <a:pt x="0" y="21"/>
                    <a:pt x="21" y="0"/>
                    <a:pt x="48" y="0"/>
                  </a:cubicBezTo>
                  <a:cubicBezTo>
                    <a:pt x="73" y="0"/>
                    <a:pt x="94" y="22"/>
                    <a:pt x="94" y="48"/>
                  </a:cubicBezTo>
                  <a:cubicBezTo>
                    <a:pt x="94" y="74"/>
                    <a:pt x="74" y="95"/>
                    <a:pt x="47" y="95"/>
                  </a:cubicBezTo>
                  <a:close/>
                  <a:moveTo>
                    <a:pt x="47" y="17"/>
                  </a:moveTo>
                  <a:cubicBezTo>
                    <a:pt x="30" y="17"/>
                    <a:pt x="17" y="30"/>
                    <a:pt x="17" y="48"/>
                  </a:cubicBezTo>
                  <a:cubicBezTo>
                    <a:pt x="17" y="65"/>
                    <a:pt x="30" y="79"/>
                    <a:pt x="47" y="79"/>
                  </a:cubicBezTo>
                  <a:cubicBezTo>
                    <a:pt x="64" y="79"/>
                    <a:pt x="77" y="66"/>
                    <a:pt x="77" y="48"/>
                  </a:cubicBezTo>
                  <a:cubicBezTo>
                    <a:pt x="77" y="30"/>
                    <a:pt x="64" y="17"/>
                    <a:pt x="47" y="17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0" name="Freeform 199">
              <a:extLst>
                <a:ext uri="{FF2B5EF4-FFF2-40B4-BE49-F238E27FC236}">
                  <a16:creationId xmlns:a16="http://schemas.microsoft.com/office/drawing/2014/main" id="{470CC769-DF61-3F4F-C375-72790914A9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4343" y="2915541"/>
              <a:ext cx="85725" cy="128588"/>
            </a:xfrm>
            <a:custGeom>
              <a:avLst/>
              <a:gdLst>
                <a:gd name="T0" fmla="*/ 40 w 61"/>
                <a:gd name="T1" fmla="*/ 92 h 92"/>
                <a:gd name="T2" fmla="*/ 16 w 61"/>
                <a:gd name="T3" fmla="*/ 56 h 92"/>
                <a:gd name="T4" fmla="*/ 16 w 61"/>
                <a:gd name="T5" fmla="*/ 92 h 92"/>
                <a:gd name="T6" fmla="*/ 0 w 61"/>
                <a:gd name="T7" fmla="*/ 92 h 92"/>
                <a:gd name="T8" fmla="*/ 0 w 61"/>
                <a:gd name="T9" fmla="*/ 0 h 92"/>
                <a:gd name="T10" fmla="*/ 26 w 61"/>
                <a:gd name="T11" fmla="*/ 0 h 92"/>
                <a:gd name="T12" fmla="*/ 50 w 61"/>
                <a:gd name="T13" fmla="*/ 7 h 92"/>
                <a:gd name="T14" fmla="*/ 60 w 61"/>
                <a:gd name="T15" fmla="*/ 29 h 92"/>
                <a:gd name="T16" fmla="*/ 36 w 61"/>
                <a:gd name="T17" fmla="*/ 58 h 92"/>
                <a:gd name="T18" fmla="*/ 61 w 61"/>
                <a:gd name="T19" fmla="*/ 92 h 92"/>
                <a:gd name="T20" fmla="*/ 40 w 61"/>
                <a:gd name="T21" fmla="*/ 92 h 92"/>
                <a:gd name="T22" fmla="*/ 24 w 61"/>
                <a:gd name="T23" fmla="*/ 16 h 92"/>
                <a:gd name="T24" fmla="*/ 16 w 61"/>
                <a:gd name="T25" fmla="*/ 16 h 92"/>
                <a:gd name="T26" fmla="*/ 16 w 61"/>
                <a:gd name="T27" fmla="*/ 44 h 92"/>
                <a:gd name="T28" fmla="*/ 25 w 61"/>
                <a:gd name="T29" fmla="*/ 44 h 92"/>
                <a:gd name="T30" fmla="*/ 43 w 61"/>
                <a:gd name="T31" fmla="*/ 30 h 92"/>
                <a:gd name="T32" fmla="*/ 24 w 61"/>
                <a:gd name="T33" fmla="*/ 1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92">
                  <a:moveTo>
                    <a:pt x="40" y="92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8" y="0"/>
                    <a:pt x="44" y="2"/>
                    <a:pt x="50" y="7"/>
                  </a:cubicBezTo>
                  <a:cubicBezTo>
                    <a:pt x="56" y="12"/>
                    <a:pt x="60" y="20"/>
                    <a:pt x="60" y="29"/>
                  </a:cubicBezTo>
                  <a:cubicBezTo>
                    <a:pt x="60" y="44"/>
                    <a:pt x="52" y="54"/>
                    <a:pt x="36" y="58"/>
                  </a:cubicBezTo>
                  <a:cubicBezTo>
                    <a:pt x="61" y="92"/>
                    <a:pt x="61" y="92"/>
                    <a:pt x="61" y="92"/>
                  </a:cubicBezTo>
                  <a:lnTo>
                    <a:pt x="40" y="92"/>
                  </a:lnTo>
                  <a:close/>
                  <a:moveTo>
                    <a:pt x="24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38" y="44"/>
                    <a:pt x="43" y="39"/>
                    <a:pt x="43" y="30"/>
                  </a:cubicBezTo>
                  <a:cubicBezTo>
                    <a:pt x="43" y="22"/>
                    <a:pt x="40" y="16"/>
                    <a:pt x="24" y="16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1" name="Freeform 200">
              <a:extLst>
                <a:ext uri="{FF2B5EF4-FFF2-40B4-BE49-F238E27FC236}">
                  <a16:creationId xmlns:a16="http://schemas.microsoft.com/office/drawing/2014/main" id="{F33B8524-E658-F0B8-4033-45AF0765A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068" y="2915541"/>
              <a:ext cx="104775" cy="128588"/>
            </a:xfrm>
            <a:custGeom>
              <a:avLst/>
              <a:gdLst>
                <a:gd name="T0" fmla="*/ 40 w 66"/>
                <a:gd name="T1" fmla="*/ 51 h 81"/>
                <a:gd name="T2" fmla="*/ 40 w 66"/>
                <a:gd name="T3" fmla="*/ 81 h 81"/>
                <a:gd name="T4" fmla="*/ 25 w 66"/>
                <a:gd name="T5" fmla="*/ 81 h 81"/>
                <a:gd name="T6" fmla="*/ 25 w 66"/>
                <a:gd name="T7" fmla="*/ 51 h 81"/>
                <a:gd name="T8" fmla="*/ 0 w 66"/>
                <a:gd name="T9" fmla="*/ 0 h 81"/>
                <a:gd name="T10" fmla="*/ 15 w 66"/>
                <a:gd name="T11" fmla="*/ 0 h 81"/>
                <a:gd name="T12" fmla="*/ 33 w 66"/>
                <a:gd name="T13" fmla="*/ 37 h 81"/>
                <a:gd name="T14" fmla="*/ 50 w 66"/>
                <a:gd name="T15" fmla="*/ 0 h 81"/>
                <a:gd name="T16" fmla="*/ 66 w 66"/>
                <a:gd name="T17" fmla="*/ 0 h 81"/>
                <a:gd name="T18" fmla="*/ 40 w 66"/>
                <a:gd name="T19" fmla="*/ 5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81">
                  <a:moveTo>
                    <a:pt x="40" y="51"/>
                  </a:moveTo>
                  <a:lnTo>
                    <a:pt x="40" y="81"/>
                  </a:lnTo>
                  <a:lnTo>
                    <a:pt x="25" y="81"/>
                  </a:lnTo>
                  <a:lnTo>
                    <a:pt x="25" y="5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3" y="37"/>
                  </a:lnTo>
                  <a:lnTo>
                    <a:pt x="50" y="0"/>
                  </a:lnTo>
                  <a:lnTo>
                    <a:pt x="66" y="0"/>
                  </a:lnTo>
                  <a:lnTo>
                    <a:pt x="40" y="5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2" name="Freeform 201">
              <a:extLst>
                <a:ext uri="{FF2B5EF4-FFF2-40B4-BE49-F238E27FC236}">
                  <a16:creationId xmlns:a16="http://schemas.microsoft.com/office/drawing/2014/main" id="{6CC27896-AAAB-390C-0434-05891F608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5055" y="3196528"/>
              <a:ext cx="65088" cy="128588"/>
            </a:xfrm>
            <a:custGeom>
              <a:avLst/>
              <a:gdLst>
                <a:gd name="T0" fmla="*/ 15 w 41"/>
                <a:gd name="T1" fmla="*/ 14 h 81"/>
                <a:gd name="T2" fmla="*/ 15 w 41"/>
                <a:gd name="T3" fmla="*/ 34 h 81"/>
                <a:gd name="T4" fmla="*/ 40 w 41"/>
                <a:gd name="T5" fmla="*/ 34 h 81"/>
                <a:gd name="T6" fmla="*/ 40 w 41"/>
                <a:gd name="T7" fmla="*/ 48 h 81"/>
                <a:gd name="T8" fmla="*/ 15 w 41"/>
                <a:gd name="T9" fmla="*/ 48 h 81"/>
                <a:gd name="T10" fmla="*/ 15 w 41"/>
                <a:gd name="T11" fmla="*/ 81 h 81"/>
                <a:gd name="T12" fmla="*/ 0 w 41"/>
                <a:gd name="T13" fmla="*/ 81 h 81"/>
                <a:gd name="T14" fmla="*/ 0 w 41"/>
                <a:gd name="T15" fmla="*/ 0 h 81"/>
                <a:gd name="T16" fmla="*/ 41 w 41"/>
                <a:gd name="T17" fmla="*/ 0 h 81"/>
                <a:gd name="T18" fmla="*/ 41 w 41"/>
                <a:gd name="T19" fmla="*/ 14 h 81"/>
                <a:gd name="T20" fmla="*/ 15 w 41"/>
                <a:gd name="T21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81">
                  <a:moveTo>
                    <a:pt x="15" y="14"/>
                  </a:moveTo>
                  <a:lnTo>
                    <a:pt x="15" y="34"/>
                  </a:lnTo>
                  <a:lnTo>
                    <a:pt x="40" y="34"/>
                  </a:lnTo>
                  <a:lnTo>
                    <a:pt x="40" y="48"/>
                  </a:lnTo>
                  <a:lnTo>
                    <a:pt x="15" y="48"/>
                  </a:lnTo>
                  <a:lnTo>
                    <a:pt x="15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14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3" name="Freeform 202">
              <a:extLst>
                <a:ext uri="{FF2B5EF4-FFF2-40B4-BE49-F238E27FC236}">
                  <a16:creationId xmlns:a16="http://schemas.microsoft.com/office/drawing/2014/main" id="{1873480A-9583-A6F4-1EE0-CA3F8AA88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9193" y="3196528"/>
              <a:ext cx="60325" cy="128588"/>
            </a:xfrm>
            <a:custGeom>
              <a:avLst/>
              <a:gdLst>
                <a:gd name="T0" fmla="*/ 0 w 38"/>
                <a:gd name="T1" fmla="*/ 81 h 81"/>
                <a:gd name="T2" fmla="*/ 0 w 38"/>
                <a:gd name="T3" fmla="*/ 0 h 81"/>
                <a:gd name="T4" fmla="*/ 14 w 38"/>
                <a:gd name="T5" fmla="*/ 0 h 81"/>
                <a:gd name="T6" fmla="*/ 14 w 38"/>
                <a:gd name="T7" fmla="*/ 66 h 81"/>
                <a:gd name="T8" fmla="*/ 38 w 38"/>
                <a:gd name="T9" fmla="*/ 66 h 81"/>
                <a:gd name="T10" fmla="*/ 38 w 38"/>
                <a:gd name="T11" fmla="*/ 81 h 81"/>
                <a:gd name="T12" fmla="*/ 0 w 38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81">
                  <a:moveTo>
                    <a:pt x="0" y="8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66"/>
                  </a:lnTo>
                  <a:lnTo>
                    <a:pt x="38" y="66"/>
                  </a:lnTo>
                  <a:lnTo>
                    <a:pt x="38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4" name="Freeform 203">
              <a:extLst>
                <a:ext uri="{FF2B5EF4-FFF2-40B4-BE49-F238E27FC236}">
                  <a16:creationId xmlns:a16="http://schemas.microsoft.com/office/drawing/2014/main" id="{658F1947-6C27-945B-32BA-A0D245636C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2693" y="3193353"/>
              <a:ext cx="131763" cy="133350"/>
            </a:xfrm>
            <a:custGeom>
              <a:avLst/>
              <a:gdLst>
                <a:gd name="T0" fmla="*/ 47 w 94"/>
                <a:gd name="T1" fmla="*/ 95 h 95"/>
                <a:gd name="T2" fmla="*/ 0 w 94"/>
                <a:gd name="T3" fmla="*/ 48 h 95"/>
                <a:gd name="T4" fmla="*/ 48 w 94"/>
                <a:gd name="T5" fmla="*/ 0 h 95"/>
                <a:gd name="T6" fmla="*/ 94 w 94"/>
                <a:gd name="T7" fmla="*/ 48 h 95"/>
                <a:gd name="T8" fmla="*/ 47 w 94"/>
                <a:gd name="T9" fmla="*/ 95 h 95"/>
                <a:gd name="T10" fmla="*/ 47 w 94"/>
                <a:gd name="T11" fmla="*/ 17 h 95"/>
                <a:gd name="T12" fmla="*/ 17 w 94"/>
                <a:gd name="T13" fmla="*/ 48 h 95"/>
                <a:gd name="T14" fmla="*/ 47 w 94"/>
                <a:gd name="T15" fmla="*/ 79 h 95"/>
                <a:gd name="T16" fmla="*/ 77 w 94"/>
                <a:gd name="T17" fmla="*/ 48 h 95"/>
                <a:gd name="T18" fmla="*/ 47 w 94"/>
                <a:gd name="T19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95">
                  <a:moveTo>
                    <a:pt x="47" y="95"/>
                  </a:moveTo>
                  <a:cubicBezTo>
                    <a:pt x="21" y="95"/>
                    <a:pt x="0" y="74"/>
                    <a:pt x="0" y="48"/>
                  </a:cubicBezTo>
                  <a:cubicBezTo>
                    <a:pt x="0" y="21"/>
                    <a:pt x="21" y="0"/>
                    <a:pt x="48" y="0"/>
                  </a:cubicBezTo>
                  <a:cubicBezTo>
                    <a:pt x="73" y="0"/>
                    <a:pt x="94" y="22"/>
                    <a:pt x="94" y="48"/>
                  </a:cubicBezTo>
                  <a:cubicBezTo>
                    <a:pt x="94" y="74"/>
                    <a:pt x="74" y="95"/>
                    <a:pt x="47" y="95"/>
                  </a:cubicBezTo>
                  <a:close/>
                  <a:moveTo>
                    <a:pt x="47" y="17"/>
                  </a:moveTo>
                  <a:cubicBezTo>
                    <a:pt x="30" y="17"/>
                    <a:pt x="17" y="30"/>
                    <a:pt x="17" y="48"/>
                  </a:cubicBezTo>
                  <a:cubicBezTo>
                    <a:pt x="17" y="65"/>
                    <a:pt x="30" y="79"/>
                    <a:pt x="47" y="79"/>
                  </a:cubicBezTo>
                  <a:cubicBezTo>
                    <a:pt x="64" y="79"/>
                    <a:pt x="77" y="66"/>
                    <a:pt x="77" y="48"/>
                  </a:cubicBezTo>
                  <a:cubicBezTo>
                    <a:pt x="77" y="30"/>
                    <a:pt x="64" y="17"/>
                    <a:pt x="47" y="17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5" name="Freeform 204">
              <a:extLst>
                <a:ext uri="{FF2B5EF4-FFF2-40B4-BE49-F238E27FC236}">
                  <a16:creationId xmlns:a16="http://schemas.microsoft.com/office/drawing/2014/main" id="{461EA44B-3E39-BEA4-E74D-5DFF2EF081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3505" y="3196528"/>
              <a:ext cx="85725" cy="128588"/>
            </a:xfrm>
            <a:custGeom>
              <a:avLst/>
              <a:gdLst>
                <a:gd name="T0" fmla="*/ 40 w 61"/>
                <a:gd name="T1" fmla="*/ 92 h 92"/>
                <a:gd name="T2" fmla="*/ 16 w 61"/>
                <a:gd name="T3" fmla="*/ 56 h 92"/>
                <a:gd name="T4" fmla="*/ 16 w 61"/>
                <a:gd name="T5" fmla="*/ 92 h 92"/>
                <a:gd name="T6" fmla="*/ 0 w 61"/>
                <a:gd name="T7" fmla="*/ 92 h 92"/>
                <a:gd name="T8" fmla="*/ 0 w 61"/>
                <a:gd name="T9" fmla="*/ 0 h 92"/>
                <a:gd name="T10" fmla="*/ 26 w 61"/>
                <a:gd name="T11" fmla="*/ 0 h 92"/>
                <a:gd name="T12" fmla="*/ 50 w 61"/>
                <a:gd name="T13" fmla="*/ 7 h 92"/>
                <a:gd name="T14" fmla="*/ 60 w 61"/>
                <a:gd name="T15" fmla="*/ 29 h 92"/>
                <a:gd name="T16" fmla="*/ 36 w 61"/>
                <a:gd name="T17" fmla="*/ 58 h 92"/>
                <a:gd name="T18" fmla="*/ 61 w 61"/>
                <a:gd name="T19" fmla="*/ 92 h 92"/>
                <a:gd name="T20" fmla="*/ 40 w 61"/>
                <a:gd name="T21" fmla="*/ 92 h 92"/>
                <a:gd name="T22" fmla="*/ 24 w 61"/>
                <a:gd name="T23" fmla="*/ 16 h 92"/>
                <a:gd name="T24" fmla="*/ 16 w 61"/>
                <a:gd name="T25" fmla="*/ 16 h 92"/>
                <a:gd name="T26" fmla="*/ 16 w 61"/>
                <a:gd name="T27" fmla="*/ 44 h 92"/>
                <a:gd name="T28" fmla="*/ 25 w 61"/>
                <a:gd name="T29" fmla="*/ 44 h 92"/>
                <a:gd name="T30" fmla="*/ 43 w 61"/>
                <a:gd name="T31" fmla="*/ 30 h 92"/>
                <a:gd name="T32" fmla="*/ 24 w 61"/>
                <a:gd name="T33" fmla="*/ 1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92">
                  <a:moveTo>
                    <a:pt x="40" y="92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8" y="0"/>
                    <a:pt x="44" y="2"/>
                    <a:pt x="50" y="7"/>
                  </a:cubicBezTo>
                  <a:cubicBezTo>
                    <a:pt x="56" y="12"/>
                    <a:pt x="60" y="20"/>
                    <a:pt x="60" y="29"/>
                  </a:cubicBezTo>
                  <a:cubicBezTo>
                    <a:pt x="60" y="44"/>
                    <a:pt x="52" y="54"/>
                    <a:pt x="36" y="58"/>
                  </a:cubicBezTo>
                  <a:cubicBezTo>
                    <a:pt x="61" y="92"/>
                    <a:pt x="61" y="92"/>
                    <a:pt x="61" y="92"/>
                  </a:cubicBezTo>
                  <a:lnTo>
                    <a:pt x="40" y="92"/>
                  </a:lnTo>
                  <a:close/>
                  <a:moveTo>
                    <a:pt x="24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37" y="44"/>
                    <a:pt x="43" y="39"/>
                    <a:pt x="43" y="30"/>
                  </a:cubicBezTo>
                  <a:cubicBezTo>
                    <a:pt x="43" y="22"/>
                    <a:pt x="40" y="16"/>
                    <a:pt x="24" y="16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6" name="Rectangle 205">
              <a:extLst>
                <a:ext uri="{FF2B5EF4-FFF2-40B4-BE49-F238E27FC236}">
                  <a16:creationId xmlns:a16="http://schemas.microsoft.com/office/drawing/2014/main" id="{B76288D0-D478-6502-4479-E919E7785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930" y="3196528"/>
              <a:ext cx="23813" cy="128588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7" name="Freeform 206">
              <a:extLst>
                <a:ext uri="{FF2B5EF4-FFF2-40B4-BE49-F238E27FC236}">
                  <a16:creationId xmlns:a16="http://schemas.microsoft.com/office/drawing/2014/main" id="{EE5A55CD-E675-15F7-8078-0C03CF612C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9555" y="3196528"/>
              <a:ext cx="100013" cy="128588"/>
            </a:xfrm>
            <a:custGeom>
              <a:avLst/>
              <a:gdLst>
                <a:gd name="T0" fmla="*/ 50 w 72"/>
                <a:gd name="T1" fmla="*/ 86 h 92"/>
                <a:gd name="T2" fmla="*/ 21 w 72"/>
                <a:gd name="T3" fmla="*/ 92 h 92"/>
                <a:gd name="T4" fmla="*/ 0 w 72"/>
                <a:gd name="T5" fmla="*/ 92 h 92"/>
                <a:gd name="T6" fmla="*/ 0 w 72"/>
                <a:gd name="T7" fmla="*/ 0 h 92"/>
                <a:gd name="T8" fmla="*/ 21 w 72"/>
                <a:gd name="T9" fmla="*/ 0 h 92"/>
                <a:gd name="T10" fmla="*/ 53 w 72"/>
                <a:gd name="T11" fmla="*/ 6 h 92"/>
                <a:gd name="T12" fmla="*/ 72 w 72"/>
                <a:gd name="T13" fmla="*/ 46 h 92"/>
                <a:gd name="T14" fmla="*/ 50 w 72"/>
                <a:gd name="T15" fmla="*/ 86 h 92"/>
                <a:gd name="T16" fmla="*/ 42 w 72"/>
                <a:gd name="T17" fmla="*/ 20 h 92"/>
                <a:gd name="T18" fmla="*/ 20 w 72"/>
                <a:gd name="T19" fmla="*/ 16 h 92"/>
                <a:gd name="T20" fmla="*/ 17 w 72"/>
                <a:gd name="T21" fmla="*/ 16 h 92"/>
                <a:gd name="T22" fmla="*/ 17 w 72"/>
                <a:gd name="T23" fmla="*/ 75 h 92"/>
                <a:gd name="T24" fmla="*/ 21 w 72"/>
                <a:gd name="T25" fmla="*/ 75 h 92"/>
                <a:gd name="T26" fmla="*/ 42 w 72"/>
                <a:gd name="T27" fmla="*/ 71 h 92"/>
                <a:gd name="T28" fmla="*/ 55 w 72"/>
                <a:gd name="T29" fmla="*/ 46 h 92"/>
                <a:gd name="T30" fmla="*/ 42 w 72"/>
                <a:gd name="T31" fmla="*/ 2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92">
                  <a:moveTo>
                    <a:pt x="50" y="86"/>
                  </a:moveTo>
                  <a:cubicBezTo>
                    <a:pt x="43" y="90"/>
                    <a:pt x="35" y="92"/>
                    <a:pt x="21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5" y="0"/>
                    <a:pt x="46" y="2"/>
                    <a:pt x="53" y="6"/>
                  </a:cubicBezTo>
                  <a:cubicBezTo>
                    <a:pt x="65" y="14"/>
                    <a:pt x="72" y="29"/>
                    <a:pt x="72" y="46"/>
                  </a:cubicBezTo>
                  <a:cubicBezTo>
                    <a:pt x="72" y="64"/>
                    <a:pt x="64" y="80"/>
                    <a:pt x="50" y="86"/>
                  </a:cubicBezTo>
                  <a:close/>
                  <a:moveTo>
                    <a:pt x="42" y="20"/>
                  </a:moveTo>
                  <a:cubicBezTo>
                    <a:pt x="37" y="17"/>
                    <a:pt x="31" y="16"/>
                    <a:pt x="20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31" y="75"/>
                    <a:pt x="37" y="74"/>
                    <a:pt x="42" y="71"/>
                  </a:cubicBezTo>
                  <a:cubicBezTo>
                    <a:pt x="51" y="67"/>
                    <a:pt x="55" y="57"/>
                    <a:pt x="55" y="46"/>
                  </a:cubicBezTo>
                  <a:cubicBezTo>
                    <a:pt x="55" y="34"/>
                    <a:pt x="50" y="24"/>
                    <a:pt x="42" y="2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8" name="Freeform 207">
              <a:extLst>
                <a:ext uri="{FF2B5EF4-FFF2-40B4-BE49-F238E27FC236}">
                  <a16:creationId xmlns:a16="http://schemas.microsoft.com/office/drawing/2014/main" id="{7ECDD56A-8B44-EABA-460B-417B28B3A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1155" y="3196528"/>
              <a:ext cx="123825" cy="128588"/>
            </a:xfrm>
            <a:custGeom>
              <a:avLst/>
              <a:gdLst>
                <a:gd name="T0" fmla="*/ 62 w 78"/>
                <a:gd name="T1" fmla="*/ 81 h 81"/>
                <a:gd name="T2" fmla="*/ 53 w 78"/>
                <a:gd name="T3" fmla="*/ 60 h 81"/>
                <a:gd name="T4" fmla="*/ 25 w 78"/>
                <a:gd name="T5" fmla="*/ 60 h 81"/>
                <a:gd name="T6" fmla="*/ 16 w 78"/>
                <a:gd name="T7" fmla="*/ 81 h 81"/>
                <a:gd name="T8" fmla="*/ 0 w 78"/>
                <a:gd name="T9" fmla="*/ 81 h 81"/>
                <a:gd name="T10" fmla="*/ 34 w 78"/>
                <a:gd name="T11" fmla="*/ 0 h 81"/>
                <a:gd name="T12" fmla="*/ 45 w 78"/>
                <a:gd name="T13" fmla="*/ 0 h 81"/>
                <a:gd name="T14" fmla="*/ 78 w 78"/>
                <a:gd name="T15" fmla="*/ 81 h 81"/>
                <a:gd name="T16" fmla="*/ 62 w 78"/>
                <a:gd name="T17" fmla="*/ 81 h 81"/>
                <a:gd name="T18" fmla="*/ 39 w 78"/>
                <a:gd name="T19" fmla="*/ 21 h 81"/>
                <a:gd name="T20" fmla="*/ 30 w 78"/>
                <a:gd name="T21" fmla="*/ 46 h 81"/>
                <a:gd name="T22" fmla="*/ 48 w 78"/>
                <a:gd name="T23" fmla="*/ 46 h 81"/>
                <a:gd name="T24" fmla="*/ 39 w 78"/>
                <a:gd name="T2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81">
                  <a:moveTo>
                    <a:pt x="62" y="81"/>
                  </a:moveTo>
                  <a:lnTo>
                    <a:pt x="53" y="60"/>
                  </a:lnTo>
                  <a:lnTo>
                    <a:pt x="25" y="60"/>
                  </a:lnTo>
                  <a:lnTo>
                    <a:pt x="16" y="81"/>
                  </a:lnTo>
                  <a:lnTo>
                    <a:pt x="0" y="81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78" y="81"/>
                  </a:lnTo>
                  <a:lnTo>
                    <a:pt x="62" y="81"/>
                  </a:lnTo>
                  <a:close/>
                  <a:moveTo>
                    <a:pt x="39" y="21"/>
                  </a:moveTo>
                  <a:lnTo>
                    <a:pt x="30" y="46"/>
                  </a:lnTo>
                  <a:lnTo>
                    <a:pt x="48" y="46"/>
                  </a:lnTo>
                  <a:lnTo>
                    <a:pt x="39" y="2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9" name="Freeform 208">
              <a:extLst>
                <a:ext uri="{FF2B5EF4-FFF2-40B4-BE49-F238E27FC236}">
                  <a16:creationId xmlns:a16="http://schemas.microsoft.com/office/drawing/2014/main" id="{18676A08-8A70-C81C-0DA4-F03DCFD5D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368" y="3193353"/>
              <a:ext cx="80963" cy="133350"/>
            </a:xfrm>
            <a:custGeom>
              <a:avLst/>
              <a:gdLst>
                <a:gd name="T0" fmla="*/ 29 w 58"/>
                <a:gd name="T1" fmla="*/ 95 h 95"/>
                <a:gd name="T2" fmla="*/ 0 w 58"/>
                <a:gd name="T3" fmla="*/ 67 h 95"/>
                <a:gd name="T4" fmla="*/ 17 w 58"/>
                <a:gd name="T5" fmla="*/ 67 h 95"/>
                <a:gd name="T6" fmla="*/ 29 w 58"/>
                <a:gd name="T7" fmla="*/ 79 h 95"/>
                <a:gd name="T8" fmla="*/ 42 w 58"/>
                <a:gd name="T9" fmla="*/ 68 h 95"/>
                <a:gd name="T10" fmla="*/ 37 w 58"/>
                <a:gd name="T11" fmla="*/ 58 h 95"/>
                <a:gd name="T12" fmla="*/ 22 w 58"/>
                <a:gd name="T13" fmla="*/ 51 h 95"/>
                <a:gd name="T14" fmla="*/ 3 w 58"/>
                <a:gd name="T15" fmla="*/ 26 h 95"/>
                <a:gd name="T16" fmla="*/ 29 w 58"/>
                <a:gd name="T17" fmla="*/ 0 h 95"/>
                <a:gd name="T18" fmla="*/ 56 w 58"/>
                <a:gd name="T19" fmla="*/ 26 h 95"/>
                <a:gd name="T20" fmla="*/ 39 w 58"/>
                <a:gd name="T21" fmla="*/ 26 h 95"/>
                <a:gd name="T22" fmla="*/ 29 w 58"/>
                <a:gd name="T23" fmla="*/ 17 h 95"/>
                <a:gd name="T24" fmla="*/ 20 w 58"/>
                <a:gd name="T25" fmla="*/ 26 h 95"/>
                <a:gd name="T26" fmla="*/ 25 w 58"/>
                <a:gd name="T27" fmla="*/ 34 h 95"/>
                <a:gd name="T28" fmla="*/ 35 w 58"/>
                <a:gd name="T29" fmla="*/ 38 h 95"/>
                <a:gd name="T30" fmla="*/ 58 w 58"/>
                <a:gd name="T31" fmla="*/ 66 h 95"/>
                <a:gd name="T32" fmla="*/ 29 w 58"/>
                <a:gd name="T3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95">
                  <a:moveTo>
                    <a:pt x="29" y="95"/>
                  </a:moveTo>
                  <a:cubicBezTo>
                    <a:pt x="14" y="95"/>
                    <a:pt x="1" y="85"/>
                    <a:pt x="0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75"/>
                    <a:pt x="22" y="79"/>
                    <a:pt x="29" y="79"/>
                  </a:cubicBezTo>
                  <a:cubicBezTo>
                    <a:pt x="37" y="79"/>
                    <a:pt x="42" y="74"/>
                    <a:pt x="42" y="68"/>
                  </a:cubicBezTo>
                  <a:cubicBezTo>
                    <a:pt x="42" y="64"/>
                    <a:pt x="40" y="60"/>
                    <a:pt x="37" y="58"/>
                  </a:cubicBezTo>
                  <a:cubicBezTo>
                    <a:pt x="35" y="56"/>
                    <a:pt x="34" y="56"/>
                    <a:pt x="22" y="51"/>
                  </a:cubicBezTo>
                  <a:cubicBezTo>
                    <a:pt x="10" y="47"/>
                    <a:pt x="3" y="38"/>
                    <a:pt x="3" y="26"/>
                  </a:cubicBezTo>
                  <a:cubicBezTo>
                    <a:pt x="3" y="12"/>
                    <a:pt x="15" y="0"/>
                    <a:pt x="29" y="0"/>
                  </a:cubicBezTo>
                  <a:cubicBezTo>
                    <a:pt x="44" y="0"/>
                    <a:pt x="55" y="10"/>
                    <a:pt x="56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0"/>
                    <a:pt x="35" y="17"/>
                    <a:pt x="29" y="17"/>
                  </a:cubicBezTo>
                  <a:cubicBezTo>
                    <a:pt x="24" y="17"/>
                    <a:pt x="20" y="21"/>
                    <a:pt x="20" y="26"/>
                  </a:cubicBezTo>
                  <a:cubicBezTo>
                    <a:pt x="20" y="29"/>
                    <a:pt x="22" y="32"/>
                    <a:pt x="25" y="34"/>
                  </a:cubicBezTo>
                  <a:cubicBezTo>
                    <a:pt x="26" y="35"/>
                    <a:pt x="26" y="35"/>
                    <a:pt x="35" y="38"/>
                  </a:cubicBezTo>
                  <a:cubicBezTo>
                    <a:pt x="53" y="45"/>
                    <a:pt x="58" y="53"/>
                    <a:pt x="58" y="66"/>
                  </a:cubicBezTo>
                  <a:cubicBezTo>
                    <a:pt x="58" y="82"/>
                    <a:pt x="46" y="95"/>
                    <a:pt x="29" y="95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0" name="Freeform 209">
              <a:extLst>
                <a:ext uri="{FF2B5EF4-FFF2-40B4-BE49-F238E27FC236}">
                  <a16:creationId xmlns:a16="http://schemas.microsoft.com/office/drawing/2014/main" id="{218A1CAA-C3DB-50A0-58EE-6039FC7B7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680" y="3196528"/>
              <a:ext cx="69850" cy="128588"/>
            </a:xfrm>
            <a:custGeom>
              <a:avLst/>
              <a:gdLst>
                <a:gd name="T0" fmla="*/ 30 w 44"/>
                <a:gd name="T1" fmla="*/ 14 h 81"/>
                <a:gd name="T2" fmla="*/ 30 w 44"/>
                <a:gd name="T3" fmla="*/ 81 h 81"/>
                <a:gd name="T4" fmla="*/ 15 w 44"/>
                <a:gd name="T5" fmla="*/ 81 h 81"/>
                <a:gd name="T6" fmla="*/ 15 w 44"/>
                <a:gd name="T7" fmla="*/ 14 h 81"/>
                <a:gd name="T8" fmla="*/ 0 w 44"/>
                <a:gd name="T9" fmla="*/ 14 h 81"/>
                <a:gd name="T10" fmla="*/ 0 w 44"/>
                <a:gd name="T11" fmla="*/ 0 h 81"/>
                <a:gd name="T12" fmla="*/ 44 w 44"/>
                <a:gd name="T13" fmla="*/ 0 h 81"/>
                <a:gd name="T14" fmla="*/ 44 w 44"/>
                <a:gd name="T15" fmla="*/ 14 h 81"/>
                <a:gd name="T16" fmla="*/ 30 w 44"/>
                <a:gd name="T17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81">
                  <a:moveTo>
                    <a:pt x="30" y="14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4"/>
                  </a:lnTo>
                  <a:lnTo>
                    <a:pt x="30" y="1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1" name="Freeform 210">
              <a:extLst>
                <a:ext uri="{FF2B5EF4-FFF2-40B4-BE49-F238E27FC236}">
                  <a16:creationId xmlns:a16="http://schemas.microsoft.com/office/drawing/2014/main" id="{AE551A19-D2DE-17E9-2DD1-DB1A93869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8180" y="3196528"/>
              <a:ext cx="125413" cy="128588"/>
            </a:xfrm>
            <a:custGeom>
              <a:avLst/>
              <a:gdLst>
                <a:gd name="T0" fmla="*/ 62 w 79"/>
                <a:gd name="T1" fmla="*/ 81 h 81"/>
                <a:gd name="T2" fmla="*/ 54 w 79"/>
                <a:gd name="T3" fmla="*/ 60 h 81"/>
                <a:gd name="T4" fmla="*/ 26 w 79"/>
                <a:gd name="T5" fmla="*/ 60 h 81"/>
                <a:gd name="T6" fmla="*/ 17 w 79"/>
                <a:gd name="T7" fmla="*/ 81 h 81"/>
                <a:gd name="T8" fmla="*/ 0 w 79"/>
                <a:gd name="T9" fmla="*/ 81 h 81"/>
                <a:gd name="T10" fmla="*/ 34 w 79"/>
                <a:gd name="T11" fmla="*/ 0 h 81"/>
                <a:gd name="T12" fmla="*/ 45 w 79"/>
                <a:gd name="T13" fmla="*/ 0 h 81"/>
                <a:gd name="T14" fmla="*/ 79 w 79"/>
                <a:gd name="T15" fmla="*/ 81 h 81"/>
                <a:gd name="T16" fmla="*/ 62 w 79"/>
                <a:gd name="T17" fmla="*/ 81 h 81"/>
                <a:gd name="T18" fmla="*/ 39 w 79"/>
                <a:gd name="T19" fmla="*/ 21 h 81"/>
                <a:gd name="T20" fmla="*/ 31 w 79"/>
                <a:gd name="T21" fmla="*/ 46 h 81"/>
                <a:gd name="T22" fmla="*/ 48 w 79"/>
                <a:gd name="T23" fmla="*/ 46 h 81"/>
                <a:gd name="T24" fmla="*/ 39 w 79"/>
                <a:gd name="T2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81">
                  <a:moveTo>
                    <a:pt x="62" y="81"/>
                  </a:moveTo>
                  <a:lnTo>
                    <a:pt x="54" y="60"/>
                  </a:lnTo>
                  <a:lnTo>
                    <a:pt x="26" y="60"/>
                  </a:lnTo>
                  <a:lnTo>
                    <a:pt x="17" y="81"/>
                  </a:lnTo>
                  <a:lnTo>
                    <a:pt x="0" y="81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79" y="81"/>
                  </a:lnTo>
                  <a:lnTo>
                    <a:pt x="62" y="81"/>
                  </a:lnTo>
                  <a:close/>
                  <a:moveTo>
                    <a:pt x="39" y="21"/>
                  </a:moveTo>
                  <a:lnTo>
                    <a:pt x="31" y="46"/>
                  </a:lnTo>
                  <a:lnTo>
                    <a:pt x="48" y="46"/>
                  </a:lnTo>
                  <a:lnTo>
                    <a:pt x="39" y="2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2" name="Freeform 211">
              <a:extLst>
                <a:ext uri="{FF2B5EF4-FFF2-40B4-BE49-F238E27FC236}">
                  <a16:creationId xmlns:a16="http://schemas.microsoft.com/office/drawing/2014/main" id="{DF169395-3E1E-7928-B653-519E82AD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243" y="3196528"/>
              <a:ext cx="69850" cy="128588"/>
            </a:xfrm>
            <a:custGeom>
              <a:avLst/>
              <a:gdLst>
                <a:gd name="T0" fmla="*/ 30 w 44"/>
                <a:gd name="T1" fmla="*/ 14 h 81"/>
                <a:gd name="T2" fmla="*/ 30 w 44"/>
                <a:gd name="T3" fmla="*/ 81 h 81"/>
                <a:gd name="T4" fmla="*/ 15 w 44"/>
                <a:gd name="T5" fmla="*/ 81 h 81"/>
                <a:gd name="T6" fmla="*/ 15 w 44"/>
                <a:gd name="T7" fmla="*/ 14 h 81"/>
                <a:gd name="T8" fmla="*/ 0 w 44"/>
                <a:gd name="T9" fmla="*/ 14 h 81"/>
                <a:gd name="T10" fmla="*/ 0 w 44"/>
                <a:gd name="T11" fmla="*/ 0 h 81"/>
                <a:gd name="T12" fmla="*/ 44 w 44"/>
                <a:gd name="T13" fmla="*/ 0 h 81"/>
                <a:gd name="T14" fmla="*/ 44 w 44"/>
                <a:gd name="T15" fmla="*/ 14 h 81"/>
                <a:gd name="T16" fmla="*/ 30 w 44"/>
                <a:gd name="T17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81">
                  <a:moveTo>
                    <a:pt x="30" y="14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4"/>
                  </a:lnTo>
                  <a:lnTo>
                    <a:pt x="30" y="1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3" name="Freeform 212">
              <a:extLst>
                <a:ext uri="{FF2B5EF4-FFF2-40B4-BE49-F238E27FC236}">
                  <a16:creationId xmlns:a16="http://schemas.microsoft.com/office/drawing/2014/main" id="{02357F2A-54D8-2F32-CBF7-129F9B156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793" y="3196528"/>
              <a:ext cx="68263" cy="128588"/>
            </a:xfrm>
            <a:custGeom>
              <a:avLst/>
              <a:gdLst>
                <a:gd name="T0" fmla="*/ 0 w 43"/>
                <a:gd name="T1" fmla="*/ 81 h 81"/>
                <a:gd name="T2" fmla="*/ 0 w 43"/>
                <a:gd name="T3" fmla="*/ 0 h 81"/>
                <a:gd name="T4" fmla="*/ 43 w 43"/>
                <a:gd name="T5" fmla="*/ 0 h 81"/>
                <a:gd name="T6" fmla="*/ 43 w 43"/>
                <a:gd name="T7" fmla="*/ 14 h 81"/>
                <a:gd name="T8" fmla="*/ 15 w 43"/>
                <a:gd name="T9" fmla="*/ 14 h 81"/>
                <a:gd name="T10" fmla="*/ 15 w 43"/>
                <a:gd name="T11" fmla="*/ 34 h 81"/>
                <a:gd name="T12" fmla="*/ 42 w 43"/>
                <a:gd name="T13" fmla="*/ 34 h 81"/>
                <a:gd name="T14" fmla="*/ 42 w 43"/>
                <a:gd name="T15" fmla="*/ 48 h 81"/>
                <a:gd name="T16" fmla="*/ 15 w 43"/>
                <a:gd name="T17" fmla="*/ 48 h 81"/>
                <a:gd name="T18" fmla="*/ 15 w 43"/>
                <a:gd name="T19" fmla="*/ 66 h 81"/>
                <a:gd name="T20" fmla="*/ 43 w 43"/>
                <a:gd name="T21" fmla="*/ 66 h 81"/>
                <a:gd name="T22" fmla="*/ 43 w 43"/>
                <a:gd name="T23" fmla="*/ 81 h 81"/>
                <a:gd name="T24" fmla="*/ 0 w 43"/>
                <a:gd name="T2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81">
                  <a:moveTo>
                    <a:pt x="0" y="8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4"/>
                  </a:lnTo>
                  <a:lnTo>
                    <a:pt x="15" y="14"/>
                  </a:lnTo>
                  <a:lnTo>
                    <a:pt x="15" y="34"/>
                  </a:lnTo>
                  <a:lnTo>
                    <a:pt x="42" y="34"/>
                  </a:lnTo>
                  <a:lnTo>
                    <a:pt x="42" y="48"/>
                  </a:lnTo>
                  <a:lnTo>
                    <a:pt x="15" y="48"/>
                  </a:lnTo>
                  <a:lnTo>
                    <a:pt x="15" y="66"/>
                  </a:lnTo>
                  <a:lnTo>
                    <a:pt x="43" y="66"/>
                  </a:lnTo>
                  <a:lnTo>
                    <a:pt x="43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4" name="Freeform 213">
              <a:extLst>
                <a:ext uri="{FF2B5EF4-FFF2-40B4-BE49-F238E27FC236}">
                  <a16:creationId xmlns:a16="http://schemas.microsoft.com/office/drawing/2014/main" id="{42CD32E3-BAF5-E11E-A624-E7FBA50EB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318" y="3196528"/>
              <a:ext cx="85725" cy="130175"/>
            </a:xfrm>
            <a:custGeom>
              <a:avLst/>
              <a:gdLst>
                <a:gd name="T0" fmla="*/ 30 w 61"/>
                <a:gd name="T1" fmla="*/ 93 h 93"/>
                <a:gd name="T2" fmla="*/ 0 w 61"/>
                <a:gd name="T3" fmla="*/ 58 h 93"/>
                <a:gd name="T4" fmla="*/ 0 w 61"/>
                <a:gd name="T5" fmla="*/ 0 h 93"/>
                <a:gd name="T6" fmla="*/ 17 w 61"/>
                <a:gd name="T7" fmla="*/ 0 h 93"/>
                <a:gd name="T8" fmla="*/ 17 w 61"/>
                <a:gd name="T9" fmla="*/ 58 h 93"/>
                <a:gd name="T10" fmla="*/ 31 w 61"/>
                <a:gd name="T11" fmla="*/ 77 h 93"/>
                <a:gd name="T12" fmla="*/ 44 w 61"/>
                <a:gd name="T13" fmla="*/ 58 h 93"/>
                <a:gd name="T14" fmla="*/ 44 w 61"/>
                <a:gd name="T15" fmla="*/ 0 h 93"/>
                <a:gd name="T16" fmla="*/ 61 w 61"/>
                <a:gd name="T17" fmla="*/ 0 h 93"/>
                <a:gd name="T18" fmla="*/ 61 w 61"/>
                <a:gd name="T19" fmla="*/ 58 h 93"/>
                <a:gd name="T20" fmla="*/ 30 w 61"/>
                <a:gd name="T2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93">
                  <a:moveTo>
                    <a:pt x="30" y="93"/>
                  </a:moveTo>
                  <a:cubicBezTo>
                    <a:pt x="13" y="93"/>
                    <a:pt x="0" y="81"/>
                    <a:pt x="0" y="5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72"/>
                    <a:pt x="22" y="77"/>
                    <a:pt x="31" y="77"/>
                  </a:cubicBezTo>
                  <a:cubicBezTo>
                    <a:pt x="39" y="77"/>
                    <a:pt x="44" y="72"/>
                    <a:pt x="44" y="5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1" y="81"/>
                    <a:pt x="48" y="93"/>
                    <a:pt x="30" y="93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5" name="Freeform 214">
              <a:extLst>
                <a:ext uri="{FF2B5EF4-FFF2-40B4-BE49-F238E27FC236}">
                  <a16:creationId xmlns:a16="http://schemas.microsoft.com/office/drawing/2014/main" id="{04716CD2-06A6-566D-9FCF-3DB2BEE1D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855" y="3196528"/>
              <a:ext cx="103188" cy="128588"/>
            </a:xfrm>
            <a:custGeom>
              <a:avLst/>
              <a:gdLst>
                <a:gd name="T0" fmla="*/ 48 w 65"/>
                <a:gd name="T1" fmla="*/ 81 h 81"/>
                <a:gd name="T2" fmla="*/ 15 w 65"/>
                <a:gd name="T3" fmla="*/ 22 h 81"/>
                <a:gd name="T4" fmla="*/ 15 w 65"/>
                <a:gd name="T5" fmla="*/ 81 h 81"/>
                <a:gd name="T6" fmla="*/ 0 w 65"/>
                <a:gd name="T7" fmla="*/ 81 h 81"/>
                <a:gd name="T8" fmla="*/ 0 w 65"/>
                <a:gd name="T9" fmla="*/ 0 h 81"/>
                <a:gd name="T10" fmla="*/ 17 w 65"/>
                <a:gd name="T11" fmla="*/ 0 h 81"/>
                <a:gd name="T12" fmla="*/ 50 w 65"/>
                <a:gd name="T13" fmla="*/ 59 h 81"/>
                <a:gd name="T14" fmla="*/ 50 w 65"/>
                <a:gd name="T15" fmla="*/ 0 h 81"/>
                <a:gd name="T16" fmla="*/ 65 w 65"/>
                <a:gd name="T17" fmla="*/ 0 h 81"/>
                <a:gd name="T18" fmla="*/ 65 w 65"/>
                <a:gd name="T19" fmla="*/ 81 h 81"/>
                <a:gd name="T20" fmla="*/ 48 w 65"/>
                <a:gd name="T2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81">
                  <a:moveTo>
                    <a:pt x="48" y="81"/>
                  </a:moveTo>
                  <a:lnTo>
                    <a:pt x="15" y="22"/>
                  </a:lnTo>
                  <a:lnTo>
                    <a:pt x="15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7" y="0"/>
                  </a:lnTo>
                  <a:lnTo>
                    <a:pt x="50" y="59"/>
                  </a:lnTo>
                  <a:lnTo>
                    <a:pt x="50" y="0"/>
                  </a:lnTo>
                  <a:lnTo>
                    <a:pt x="65" y="0"/>
                  </a:lnTo>
                  <a:lnTo>
                    <a:pt x="65" y="81"/>
                  </a:lnTo>
                  <a:lnTo>
                    <a:pt x="48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6" name="Rectangle 215">
              <a:extLst>
                <a:ext uri="{FF2B5EF4-FFF2-40B4-BE49-F238E27FC236}">
                  <a16:creationId xmlns:a16="http://schemas.microsoft.com/office/drawing/2014/main" id="{2E143E8D-ECDC-4A67-4137-31F75A0AF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855" y="3196528"/>
              <a:ext cx="22225" cy="128588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7" name="Freeform 216">
              <a:extLst>
                <a:ext uri="{FF2B5EF4-FFF2-40B4-BE49-F238E27FC236}">
                  <a16:creationId xmlns:a16="http://schemas.microsoft.com/office/drawing/2014/main" id="{ACB2BAD5-0B6C-33BC-CF8B-74B523CDD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955" y="3196528"/>
              <a:ext cx="115888" cy="128588"/>
            </a:xfrm>
            <a:custGeom>
              <a:avLst/>
              <a:gdLst>
                <a:gd name="T0" fmla="*/ 42 w 73"/>
                <a:gd name="T1" fmla="*/ 81 h 81"/>
                <a:gd name="T2" fmla="*/ 30 w 73"/>
                <a:gd name="T3" fmla="*/ 81 h 81"/>
                <a:gd name="T4" fmla="*/ 0 w 73"/>
                <a:gd name="T5" fmla="*/ 0 h 81"/>
                <a:gd name="T6" fmla="*/ 15 w 73"/>
                <a:gd name="T7" fmla="*/ 0 h 81"/>
                <a:gd name="T8" fmla="*/ 36 w 73"/>
                <a:gd name="T9" fmla="*/ 62 h 81"/>
                <a:gd name="T10" fmla="*/ 57 w 73"/>
                <a:gd name="T11" fmla="*/ 0 h 81"/>
                <a:gd name="T12" fmla="*/ 73 w 73"/>
                <a:gd name="T13" fmla="*/ 0 h 81"/>
                <a:gd name="T14" fmla="*/ 42 w 73"/>
                <a:gd name="T1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81">
                  <a:moveTo>
                    <a:pt x="42" y="81"/>
                  </a:moveTo>
                  <a:lnTo>
                    <a:pt x="30" y="8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6" y="62"/>
                  </a:lnTo>
                  <a:lnTo>
                    <a:pt x="57" y="0"/>
                  </a:lnTo>
                  <a:lnTo>
                    <a:pt x="73" y="0"/>
                  </a:lnTo>
                  <a:lnTo>
                    <a:pt x="42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8" name="Freeform 217">
              <a:extLst>
                <a:ext uri="{FF2B5EF4-FFF2-40B4-BE49-F238E27FC236}">
                  <a16:creationId xmlns:a16="http://schemas.microsoft.com/office/drawing/2014/main" id="{BA63F459-EBE9-FEE4-F296-85CFCAC1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543" y="3196528"/>
              <a:ext cx="66675" cy="128588"/>
            </a:xfrm>
            <a:custGeom>
              <a:avLst/>
              <a:gdLst>
                <a:gd name="T0" fmla="*/ 0 w 42"/>
                <a:gd name="T1" fmla="*/ 81 h 81"/>
                <a:gd name="T2" fmla="*/ 0 w 42"/>
                <a:gd name="T3" fmla="*/ 0 h 81"/>
                <a:gd name="T4" fmla="*/ 42 w 42"/>
                <a:gd name="T5" fmla="*/ 0 h 81"/>
                <a:gd name="T6" fmla="*/ 42 w 42"/>
                <a:gd name="T7" fmla="*/ 14 h 81"/>
                <a:gd name="T8" fmla="*/ 15 w 42"/>
                <a:gd name="T9" fmla="*/ 14 h 81"/>
                <a:gd name="T10" fmla="*/ 15 w 42"/>
                <a:gd name="T11" fmla="*/ 34 h 81"/>
                <a:gd name="T12" fmla="*/ 41 w 42"/>
                <a:gd name="T13" fmla="*/ 34 h 81"/>
                <a:gd name="T14" fmla="*/ 41 w 42"/>
                <a:gd name="T15" fmla="*/ 48 h 81"/>
                <a:gd name="T16" fmla="*/ 15 w 42"/>
                <a:gd name="T17" fmla="*/ 48 h 81"/>
                <a:gd name="T18" fmla="*/ 15 w 42"/>
                <a:gd name="T19" fmla="*/ 66 h 81"/>
                <a:gd name="T20" fmla="*/ 42 w 42"/>
                <a:gd name="T21" fmla="*/ 66 h 81"/>
                <a:gd name="T22" fmla="*/ 42 w 42"/>
                <a:gd name="T23" fmla="*/ 81 h 81"/>
                <a:gd name="T24" fmla="*/ 0 w 42"/>
                <a:gd name="T2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81">
                  <a:moveTo>
                    <a:pt x="0" y="81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4"/>
                  </a:lnTo>
                  <a:lnTo>
                    <a:pt x="15" y="14"/>
                  </a:lnTo>
                  <a:lnTo>
                    <a:pt x="15" y="34"/>
                  </a:lnTo>
                  <a:lnTo>
                    <a:pt x="41" y="34"/>
                  </a:lnTo>
                  <a:lnTo>
                    <a:pt x="41" y="48"/>
                  </a:lnTo>
                  <a:lnTo>
                    <a:pt x="15" y="48"/>
                  </a:lnTo>
                  <a:lnTo>
                    <a:pt x="15" y="66"/>
                  </a:lnTo>
                  <a:lnTo>
                    <a:pt x="42" y="66"/>
                  </a:lnTo>
                  <a:lnTo>
                    <a:pt x="4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9" name="Freeform 218">
              <a:extLst>
                <a:ext uri="{FF2B5EF4-FFF2-40B4-BE49-F238E27FC236}">
                  <a16:creationId xmlns:a16="http://schemas.microsoft.com/office/drawing/2014/main" id="{5768492E-D1D3-608E-15EB-63D2014C99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443" y="3196528"/>
              <a:ext cx="84138" cy="128588"/>
            </a:xfrm>
            <a:custGeom>
              <a:avLst/>
              <a:gdLst>
                <a:gd name="T0" fmla="*/ 40 w 61"/>
                <a:gd name="T1" fmla="*/ 92 h 92"/>
                <a:gd name="T2" fmla="*/ 17 w 61"/>
                <a:gd name="T3" fmla="*/ 56 h 92"/>
                <a:gd name="T4" fmla="*/ 17 w 61"/>
                <a:gd name="T5" fmla="*/ 92 h 92"/>
                <a:gd name="T6" fmla="*/ 0 w 61"/>
                <a:gd name="T7" fmla="*/ 92 h 92"/>
                <a:gd name="T8" fmla="*/ 0 w 61"/>
                <a:gd name="T9" fmla="*/ 0 h 92"/>
                <a:gd name="T10" fmla="*/ 26 w 61"/>
                <a:gd name="T11" fmla="*/ 0 h 92"/>
                <a:gd name="T12" fmla="*/ 51 w 61"/>
                <a:gd name="T13" fmla="*/ 7 h 92"/>
                <a:gd name="T14" fmla="*/ 60 w 61"/>
                <a:gd name="T15" fmla="*/ 29 h 92"/>
                <a:gd name="T16" fmla="*/ 37 w 61"/>
                <a:gd name="T17" fmla="*/ 58 h 92"/>
                <a:gd name="T18" fmla="*/ 61 w 61"/>
                <a:gd name="T19" fmla="*/ 92 h 92"/>
                <a:gd name="T20" fmla="*/ 40 w 61"/>
                <a:gd name="T21" fmla="*/ 92 h 92"/>
                <a:gd name="T22" fmla="*/ 24 w 61"/>
                <a:gd name="T23" fmla="*/ 16 h 92"/>
                <a:gd name="T24" fmla="*/ 17 w 61"/>
                <a:gd name="T25" fmla="*/ 16 h 92"/>
                <a:gd name="T26" fmla="*/ 17 w 61"/>
                <a:gd name="T27" fmla="*/ 44 h 92"/>
                <a:gd name="T28" fmla="*/ 25 w 61"/>
                <a:gd name="T29" fmla="*/ 44 h 92"/>
                <a:gd name="T30" fmla="*/ 43 w 61"/>
                <a:gd name="T31" fmla="*/ 30 h 92"/>
                <a:gd name="T32" fmla="*/ 24 w 61"/>
                <a:gd name="T33" fmla="*/ 1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92">
                  <a:moveTo>
                    <a:pt x="40" y="92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8" y="0"/>
                    <a:pt x="45" y="2"/>
                    <a:pt x="51" y="7"/>
                  </a:cubicBezTo>
                  <a:cubicBezTo>
                    <a:pt x="57" y="12"/>
                    <a:pt x="60" y="20"/>
                    <a:pt x="60" y="29"/>
                  </a:cubicBezTo>
                  <a:cubicBezTo>
                    <a:pt x="60" y="44"/>
                    <a:pt x="53" y="54"/>
                    <a:pt x="37" y="58"/>
                  </a:cubicBezTo>
                  <a:cubicBezTo>
                    <a:pt x="61" y="92"/>
                    <a:pt x="61" y="92"/>
                    <a:pt x="61" y="92"/>
                  </a:cubicBezTo>
                  <a:lnTo>
                    <a:pt x="40" y="92"/>
                  </a:lnTo>
                  <a:close/>
                  <a:moveTo>
                    <a:pt x="24" y="16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38" y="44"/>
                    <a:pt x="43" y="39"/>
                    <a:pt x="43" y="30"/>
                  </a:cubicBezTo>
                  <a:cubicBezTo>
                    <a:pt x="43" y="22"/>
                    <a:pt x="40" y="16"/>
                    <a:pt x="24" y="16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0" name="Freeform 219">
              <a:extLst>
                <a:ext uri="{FF2B5EF4-FFF2-40B4-BE49-F238E27FC236}">
                  <a16:creationId xmlns:a16="http://schemas.microsoft.com/office/drawing/2014/main" id="{C7358FE5-40F3-0EFA-E0A6-016B12F0B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343" y="3193353"/>
              <a:ext cx="80963" cy="133350"/>
            </a:xfrm>
            <a:custGeom>
              <a:avLst/>
              <a:gdLst>
                <a:gd name="T0" fmla="*/ 30 w 58"/>
                <a:gd name="T1" fmla="*/ 95 h 95"/>
                <a:gd name="T2" fmla="*/ 0 w 58"/>
                <a:gd name="T3" fmla="*/ 67 h 95"/>
                <a:gd name="T4" fmla="*/ 17 w 58"/>
                <a:gd name="T5" fmla="*/ 67 h 95"/>
                <a:gd name="T6" fmla="*/ 30 w 58"/>
                <a:gd name="T7" fmla="*/ 79 h 95"/>
                <a:gd name="T8" fmla="*/ 42 w 58"/>
                <a:gd name="T9" fmla="*/ 68 h 95"/>
                <a:gd name="T10" fmla="*/ 38 w 58"/>
                <a:gd name="T11" fmla="*/ 58 h 95"/>
                <a:gd name="T12" fmla="*/ 22 w 58"/>
                <a:gd name="T13" fmla="*/ 51 h 95"/>
                <a:gd name="T14" fmla="*/ 3 w 58"/>
                <a:gd name="T15" fmla="*/ 26 h 95"/>
                <a:gd name="T16" fmla="*/ 29 w 58"/>
                <a:gd name="T17" fmla="*/ 0 h 95"/>
                <a:gd name="T18" fmla="*/ 56 w 58"/>
                <a:gd name="T19" fmla="*/ 26 h 95"/>
                <a:gd name="T20" fmla="*/ 39 w 58"/>
                <a:gd name="T21" fmla="*/ 26 h 95"/>
                <a:gd name="T22" fmla="*/ 29 w 58"/>
                <a:gd name="T23" fmla="*/ 17 h 95"/>
                <a:gd name="T24" fmla="*/ 20 w 58"/>
                <a:gd name="T25" fmla="*/ 26 h 95"/>
                <a:gd name="T26" fmla="*/ 25 w 58"/>
                <a:gd name="T27" fmla="*/ 34 h 95"/>
                <a:gd name="T28" fmla="*/ 35 w 58"/>
                <a:gd name="T29" fmla="*/ 38 h 95"/>
                <a:gd name="T30" fmla="*/ 58 w 58"/>
                <a:gd name="T31" fmla="*/ 66 h 95"/>
                <a:gd name="T32" fmla="*/ 30 w 58"/>
                <a:gd name="T3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95">
                  <a:moveTo>
                    <a:pt x="30" y="95"/>
                  </a:moveTo>
                  <a:cubicBezTo>
                    <a:pt x="14" y="95"/>
                    <a:pt x="2" y="85"/>
                    <a:pt x="0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75"/>
                    <a:pt x="22" y="79"/>
                    <a:pt x="30" y="79"/>
                  </a:cubicBezTo>
                  <a:cubicBezTo>
                    <a:pt x="37" y="79"/>
                    <a:pt x="42" y="74"/>
                    <a:pt x="42" y="68"/>
                  </a:cubicBezTo>
                  <a:cubicBezTo>
                    <a:pt x="42" y="64"/>
                    <a:pt x="40" y="60"/>
                    <a:pt x="38" y="58"/>
                  </a:cubicBezTo>
                  <a:cubicBezTo>
                    <a:pt x="35" y="56"/>
                    <a:pt x="34" y="56"/>
                    <a:pt x="22" y="51"/>
                  </a:cubicBezTo>
                  <a:cubicBezTo>
                    <a:pt x="10" y="47"/>
                    <a:pt x="3" y="38"/>
                    <a:pt x="3" y="26"/>
                  </a:cubicBezTo>
                  <a:cubicBezTo>
                    <a:pt x="3" y="12"/>
                    <a:pt x="15" y="0"/>
                    <a:pt x="29" y="0"/>
                  </a:cubicBezTo>
                  <a:cubicBezTo>
                    <a:pt x="44" y="0"/>
                    <a:pt x="55" y="10"/>
                    <a:pt x="56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0"/>
                    <a:pt x="35" y="17"/>
                    <a:pt x="29" y="17"/>
                  </a:cubicBezTo>
                  <a:cubicBezTo>
                    <a:pt x="24" y="17"/>
                    <a:pt x="20" y="21"/>
                    <a:pt x="20" y="26"/>
                  </a:cubicBezTo>
                  <a:cubicBezTo>
                    <a:pt x="20" y="29"/>
                    <a:pt x="22" y="32"/>
                    <a:pt x="25" y="34"/>
                  </a:cubicBezTo>
                  <a:cubicBezTo>
                    <a:pt x="26" y="35"/>
                    <a:pt x="27" y="35"/>
                    <a:pt x="35" y="38"/>
                  </a:cubicBezTo>
                  <a:cubicBezTo>
                    <a:pt x="53" y="45"/>
                    <a:pt x="58" y="53"/>
                    <a:pt x="58" y="66"/>
                  </a:cubicBezTo>
                  <a:cubicBezTo>
                    <a:pt x="58" y="82"/>
                    <a:pt x="46" y="95"/>
                    <a:pt x="30" y="95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1" name="Rectangle 220">
              <a:extLst>
                <a:ext uri="{FF2B5EF4-FFF2-40B4-BE49-F238E27FC236}">
                  <a16:creationId xmlns:a16="http://schemas.microsoft.com/office/drawing/2014/main" id="{E84336DC-6028-59E8-7E9D-62876DB28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768" y="3196528"/>
              <a:ext cx="22225" cy="128588"/>
            </a:xfrm>
            <a:prstGeom prst="rect">
              <a:avLst/>
            </a:pr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2" name="Freeform 221">
              <a:extLst>
                <a:ext uri="{FF2B5EF4-FFF2-40B4-BE49-F238E27FC236}">
                  <a16:creationId xmlns:a16="http://schemas.microsoft.com/office/drawing/2014/main" id="{6BF462B2-E7C2-3CD0-5E81-1A4BCFC75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281" y="3196528"/>
              <a:ext cx="69850" cy="128588"/>
            </a:xfrm>
            <a:custGeom>
              <a:avLst/>
              <a:gdLst>
                <a:gd name="T0" fmla="*/ 30 w 44"/>
                <a:gd name="T1" fmla="*/ 14 h 81"/>
                <a:gd name="T2" fmla="*/ 30 w 44"/>
                <a:gd name="T3" fmla="*/ 81 h 81"/>
                <a:gd name="T4" fmla="*/ 15 w 44"/>
                <a:gd name="T5" fmla="*/ 81 h 81"/>
                <a:gd name="T6" fmla="*/ 15 w 44"/>
                <a:gd name="T7" fmla="*/ 14 h 81"/>
                <a:gd name="T8" fmla="*/ 0 w 44"/>
                <a:gd name="T9" fmla="*/ 14 h 81"/>
                <a:gd name="T10" fmla="*/ 0 w 44"/>
                <a:gd name="T11" fmla="*/ 0 h 81"/>
                <a:gd name="T12" fmla="*/ 44 w 44"/>
                <a:gd name="T13" fmla="*/ 0 h 81"/>
                <a:gd name="T14" fmla="*/ 44 w 44"/>
                <a:gd name="T15" fmla="*/ 14 h 81"/>
                <a:gd name="T16" fmla="*/ 30 w 44"/>
                <a:gd name="T17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81">
                  <a:moveTo>
                    <a:pt x="30" y="14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4"/>
                  </a:lnTo>
                  <a:lnTo>
                    <a:pt x="30" y="14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3" name="Freeform 222">
              <a:extLst>
                <a:ext uri="{FF2B5EF4-FFF2-40B4-BE49-F238E27FC236}">
                  <a16:creationId xmlns:a16="http://schemas.microsoft.com/office/drawing/2014/main" id="{8028C84F-4BA2-CDBE-B0D6-CC2AF7126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068" y="3196528"/>
              <a:ext cx="104775" cy="128588"/>
            </a:xfrm>
            <a:custGeom>
              <a:avLst/>
              <a:gdLst>
                <a:gd name="T0" fmla="*/ 40 w 66"/>
                <a:gd name="T1" fmla="*/ 51 h 81"/>
                <a:gd name="T2" fmla="*/ 40 w 66"/>
                <a:gd name="T3" fmla="*/ 81 h 81"/>
                <a:gd name="T4" fmla="*/ 25 w 66"/>
                <a:gd name="T5" fmla="*/ 81 h 81"/>
                <a:gd name="T6" fmla="*/ 25 w 66"/>
                <a:gd name="T7" fmla="*/ 51 h 81"/>
                <a:gd name="T8" fmla="*/ 0 w 66"/>
                <a:gd name="T9" fmla="*/ 0 h 81"/>
                <a:gd name="T10" fmla="*/ 15 w 66"/>
                <a:gd name="T11" fmla="*/ 0 h 81"/>
                <a:gd name="T12" fmla="*/ 33 w 66"/>
                <a:gd name="T13" fmla="*/ 37 h 81"/>
                <a:gd name="T14" fmla="*/ 50 w 66"/>
                <a:gd name="T15" fmla="*/ 0 h 81"/>
                <a:gd name="T16" fmla="*/ 66 w 66"/>
                <a:gd name="T17" fmla="*/ 0 h 81"/>
                <a:gd name="T18" fmla="*/ 40 w 66"/>
                <a:gd name="T19" fmla="*/ 5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81">
                  <a:moveTo>
                    <a:pt x="40" y="51"/>
                  </a:moveTo>
                  <a:lnTo>
                    <a:pt x="40" y="81"/>
                  </a:lnTo>
                  <a:lnTo>
                    <a:pt x="25" y="81"/>
                  </a:lnTo>
                  <a:lnTo>
                    <a:pt x="25" y="5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3" y="37"/>
                  </a:lnTo>
                  <a:lnTo>
                    <a:pt x="50" y="0"/>
                  </a:lnTo>
                  <a:lnTo>
                    <a:pt x="66" y="0"/>
                  </a:lnTo>
                  <a:lnTo>
                    <a:pt x="40" y="5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4" name="Freeform 223">
              <a:extLst>
                <a:ext uri="{FF2B5EF4-FFF2-40B4-BE49-F238E27FC236}">
                  <a16:creationId xmlns:a16="http://schemas.microsoft.com/office/drawing/2014/main" id="{F6D88286-0266-81C2-D6E4-3F9D0B11D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981" y="2512316"/>
              <a:ext cx="757238" cy="904875"/>
            </a:xfrm>
            <a:custGeom>
              <a:avLst/>
              <a:gdLst>
                <a:gd name="T0" fmla="*/ 477 w 477"/>
                <a:gd name="T1" fmla="*/ 570 h 570"/>
                <a:gd name="T2" fmla="*/ 0 w 477"/>
                <a:gd name="T3" fmla="*/ 570 h 570"/>
                <a:gd name="T4" fmla="*/ 0 w 477"/>
                <a:gd name="T5" fmla="*/ 0 h 570"/>
                <a:gd name="T6" fmla="*/ 477 w 477"/>
                <a:gd name="T7" fmla="*/ 0 h 570"/>
                <a:gd name="T8" fmla="*/ 477 w 477"/>
                <a:gd name="T9" fmla="*/ 570 h 570"/>
                <a:gd name="T10" fmla="*/ 477 w 477"/>
                <a:gd name="T11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7" h="570">
                  <a:moveTo>
                    <a:pt x="477" y="570"/>
                  </a:moveTo>
                  <a:lnTo>
                    <a:pt x="0" y="570"/>
                  </a:lnTo>
                  <a:lnTo>
                    <a:pt x="0" y="0"/>
                  </a:lnTo>
                  <a:lnTo>
                    <a:pt x="477" y="0"/>
                  </a:lnTo>
                  <a:lnTo>
                    <a:pt x="477" y="570"/>
                  </a:lnTo>
                  <a:lnTo>
                    <a:pt x="477" y="570"/>
                  </a:lnTo>
                  <a:close/>
                </a:path>
              </a:pathLst>
            </a:custGeom>
            <a:solidFill>
              <a:srgbClr val="4E4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5" name="Freeform 224">
              <a:extLst>
                <a:ext uri="{FF2B5EF4-FFF2-40B4-BE49-F238E27FC236}">
                  <a16:creationId xmlns:a16="http://schemas.microsoft.com/office/drawing/2014/main" id="{A4CD9EC3-7B4D-2E6F-9AB7-05138EA52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718" y="2747266"/>
              <a:ext cx="639763" cy="611188"/>
            </a:xfrm>
            <a:custGeom>
              <a:avLst/>
              <a:gdLst>
                <a:gd name="T0" fmla="*/ 342 w 403"/>
                <a:gd name="T1" fmla="*/ 0 h 385"/>
                <a:gd name="T2" fmla="*/ 202 w 403"/>
                <a:gd name="T3" fmla="*/ 320 h 385"/>
                <a:gd name="T4" fmla="*/ 61 w 403"/>
                <a:gd name="T5" fmla="*/ 0 h 385"/>
                <a:gd name="T6" fmla="*/ 0 w 403"/>
                <a:gd name="T7" fmla="*/ 0 h 385"/>
                <a:gd name="T8" fmla="*/ 0 w 403"/>
                <a:gd name="T9" fmla="*/ 385 h 385"/>
                <a:gd name="T10" fmla="*/ 42 w 403"/>
                <a:gd name="T11" fmla="*/ 385 h 385"/>
                <a:gd name="T12" fmla="*/ 41 w 403"/>
                <a:gd name="T13" fmla="*/ 50 h 385"/>
                <a:gd name="T14" fmla="*/ 187 w 403"/>
                <a:gd name="T15" fmla="*/ 385 h 385"/>
                <a:gd name="T16" fmla="*/ 216 w 403"/>
                <a:gd name="T17" fmla="*/ 385 h 385"/>
                <a:gd name="T18" fmla="*/ 362 w 403"/>
                <a:gd name="T19" fmla="*/ 50 h 385"/>
                <a:gd name="T20" fmla="*/ 361 w 403"/>
                <a:gd name="T21" fmla="*/ 385 h 385"/>
                <a:gd name="T22" fmla="*/ 403 w 403"/>
                <a:gd name="T23" fmla="*/ 385 h 385"/>
                <a:gd name="T24" fmla="*/ 403 w 403"/>
                <a:gd name="T25" fmla="*/ 0 h 385"/>
                <a:gd name="T26" fmla="*/ 342 w 403"/>
                <a:gd name="T27" fmla="*/ 0 h 385"/>
                <a:gd name="T28" fmla="*/ 342 w 403"/>
                <a:gd name="T29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3" h="385">
                  <a:moveTo>
                    <a:pt x="342" y="0"/>
                  </a:moveTo>
                  <a:lnTo>
                    <a:pt x="202" y="320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385"/>
                  </a:lnTo>
                  <a:lnTo>
                    <a:pt x="42" y="385"/>
                  </a:lnTo>
                  <a:lnTo>
                    <a:pt x="41" y="50"/>
                  </a:lnTo>
                  <a:lnTo>
                    <a:pt x="187" y="385"/>
                  </a:lnTo>
                  <a:lnTo>
                    <a:pt x="216" y="385"/>
                  </a:lnTo>
                  <a:lnTo>
                    <a:pt x="362" y="50"/>
                  </a:lnTo>
                  <a:lnTo>
                    <a:pt x="361" y="385"/>
                  </a:lnTo>
                  <a:lnTo>
                    <a:pt x="403" y="385"/>
                  </a:lnTo>
                  <a:lnTo>
                    <a:pt x="403" y="0"/>
                  </a:lnTo>
                  <a:lnTo>
                    <a:pt x="342" y="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6" name="Freeform 225">
              <a:extLst>
                <a:ext uri="{FF2B5EF4-FFF2-40B4-BE49-F238E27FC236}">
                  <a16:creationId xmlns:a16="http://schemas.microsoft.com/office/drawing/2014/main" id="{32070E6A-8C4C-5DCE-A98B-2C34FEAF8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6131" y="2559941"/>
              <a:ext cx="641350" cy="125413"/>
            </a:xfrm>
            <a:custGeom>
              <a:avLst/>
              <a:gdLst>
                <a:gd name="T0" fmla="*/ 325 w 404"/>
                <a:gd name="T1" fmla="*/ 0 h 79"/>
                <a:gd name="T2" fmla="*/ 300 w 404"/>
                <a:gd name="T3" fmla="*/ 26 h 79"/>
                <a:gd name="T4" fmla="*/ 317 w 404"/>
                <a:gd name="T5" fmla="*/ 43 h 79"/>
                <a:gd name="T6" fmla="*/ 0 w 404"/>
                <a:gd name="T7" fmla="*/ 43 h 79"/>
                <a:gd name="T8" fmla="*/ 0 w 404"/>
                <a:gd name="T9" fmla="*/ 79 h 79"/>
                <a:gd name="T10" fmla="*/ 404 w 404"/>
                <a:gd name="T11" fmla="*/ 79 h 79"/>
                <a:gd name="T12" fmla="*/ 325 w 404"/>
                <a:gd name="T13" fmla="*/ 0 h 79"/>
                <a:gd name="T14" fmla="*/ 325 w 404"/>
                <a:gd name="T1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4" h="79">
                  <a:moveTo>
                    <a:pt x="325" y="0"/>
                  </a:moveTo>
                  <a:lnTo>
                    <a:pt x="300" y="26"/>
                  </a:lnTo>
                  <a:lnTo>
                    <a:pt x="317" y="43"/>
                  </a:lnTo>
                  <a:lnTo>
                    <a:pt x="0" y="43"/>
                  </a:lnTo>
                  <a:lnTo>
                    <a:pt x="0" y="79"/>
                  </a:lnTo>
                  <a:lnTo>
                    <a:pt x="404" y="79"/>
                  </a:lnTo>
                  <a:lnTo>
                    <a:pt x="325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7" name="Rectangle 226">
              <a:extLst>
                <a:ext uri="{FF2B5EF4-FFF2-40B4-BE49-F238E27FC236}">
                  <a16:creationId xmlns:a16="http://schemas.microsoft.com/office/drawing/2014/main" id="{695F510C-5EEE-FA7D-B282-D818BF0BF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606" y="2512316"/>
              <a:ext cx="803275" cy="904875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8" name="Freeform 227">
              <a:extLst>
                <a:ext uri="{FF2B5EF4-FFF2-40B4-BE49-F238E27FC236}">
                  <a16:creationId xmlns:a16="http://schemas.microsoft.com/office/drawing/2014/main" id="{5A478103-2727-2EE8-877E-38948A90D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9406" y="2944116"/>
              <a:ext cx="269875" cy="412750"/>
            </a:xfrm>
            <a:custGeom>
              <a:avLst/>
              <a:gdLst>
                <a:gd name="T0" fmla="*/ 143 w 170"/>
                <a:gd name="T1" fmla="*/ 260 h 260"/>
                <a:gd name="T2" fmla="*/ 126 w 170"/>
                <a:gd name="T3" fmla="*/ 201 h 260"/>
                <a:gd name="T4" fmla="*/ 44 w 170"/>
                <a:gd name="T5" fmla="*/ 201 h 260"/>
                <a:gd name="T6" fmla="*/ 28 w 170"/>
                <a:gd name="T7" fmla="*/ 260 h 260"/>
                <a:gd name="T8" fmla="*/ 0 w 170"/>
                <a:gd name="T9" fmla="*/ 260 h 260"/>
                <a:gd name="T10" fmla="*/ 71 w 170"/>
                <a:gd name="T11" fmla="*/ 0 h 260"/>
                <a:gd name="T12" fmla="*/ 99 w 170"/>
                <a:gd name="T13" fmla="*/ 0 h 260"/>
                <a:gd name="T14" fmla="*/ 170 w 170"/>
                <a:gd name="T15" fmla="*/ 260 h 260"/>
                <a:gd name="T16" fmla="*/ 143 w 170"/>
                <a:gd name="T17" fmla="*/ 260 h 260"/>
                <a:gd name="T18" fmla="*/ 55 w 170"/>
                <a:gd name="T19" fmla="*/ 162 h 260"/>
                <a:gd name="T20" fmla="*/ 115 w 170"/>
                <a:gd name="T21" fmla="*/ 162 h 260"/>
                <a:gd name="T22" fmla="*/ 85 w 170"/>
                <a:gd name="T23" fmla="*/ 50 h 260"/>
                <a:gd name="T24" fmla="*/ 55 w 170"/>
                <a:gd name="T25" fmla="*/ 16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260">
                  <a:moveTo>
                    <a:pt x="143" y="260"/>
                  </a:moveTo>
                  <a:lnTo>
                    <a:pt x="126" y="201"/>
                  </a:lnTo>
                  <a:lnTo>
                    <a:pt x="44" y="201"/>
                  </a:lnTo>
                  <a:lnTo>
                    <a:pt x="28" y="260"/>
                  </a:lnTo>
                  <a:lnTo>
                    <a:pt x="0" y="260"/>
                  </a:lnTo>
                  <a:lnTo>
                    <a:pt x="71" y="0"/>
                  </a:lnTo>
                  <a:lnTo>
                    <a:pt x="99" y="0"/>
                  </a:lnTo>
                  <a:lnTo>
                    <a:pt x="170" y="260"/>
                  </a:lnTo>
                  <a:lnTo>
                    <a:pt x="143" y="260"/>
                  </a:lnTo>
                  <a:close/>
                  <a:moveTo>
                    <a:pt x="55" y="162"/>
                  </a:moveTo>
                  <a:lnTo>
                    <a:pt x="115" y="162"/>
                  </a:lnTo>
                  <a:lnTo>
                    <a:pt x="85" y="50"/>
                  </a:lnTo>
                  <a:lnTo>
                    <a:pt x="55" y="1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9" name="Freeform 228">
              <a:extLst>
                <a:ext uri="{FF2B5EF4-FFF2-40B4-BE49-F238E27FC236}">
                  <a16:creationId xmlns:a16="http://schemas.microsoft.com/office/drawing/2014/main" id="{F43E7E53-4D79-3C51-633F-B9AA45D18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693" y="2934591"/>
              <a:ext cx="195263" cy="427038"/>
            </a:xfrm>
            <a:custGeom>
              <a:avLst/>
              <a:gdLst>
                <a:gd name="T0" fmla="*/ 75 w 140"/>
                <a:gd name="T1" fmla="*/ 303 h 303"/>
                <a:gd name="T2" fmla="*/ 0 w 140"/>
                <a:gd name="T3" fmla="*/ 259 h 303"/>
                <a:gd name="T4" fmla="*/ 18 w 140"/>
                <a:gd name="T5" fmla="*/ 222 h 303"/>
                <a:gd name="T6" fmla="*/ 75 w 140"/>
                <a:gd name="T7" fmla="*/ 258 h 303"/>
                <a:gd name="T8" fmla="*/ 77 w 140"/>
                <a:gd name="T9" fmla="*/ 258 h 303"/>
                <a:gd name="T10" fmla="*/ 101 w 140"/>
                <a:gd name="T11" fmla="*/ 247 h 303"/>
                <a:gd name="T12" fmla="*/ 109 w 140"/>
                <a:gd name="T13" fmla="*/ 218 h 303"/>
                <a:gd name="T14" fmla="*/ 99 w 140"/>
                <a:gd name="T15" fmla="*/ 192 h 303"/>
                <a:gd name="T16" fmla="*/ 70 w 140"/>
                <a:gd name="T17" fmla="*/ 175 h 303"/>
                <a:gd name="T18" fmla="*/ 39 w 140"/>
                <a:gd name="T19" fmla="*/ 162 h 303"/>
                <a:gd name="T20" fmla="*/ 20 w 140"/>
                <a:gd name="T21" fmla="*/ 146 h 303"/>
                <a:gd name="T22" fmla="*/ 1 w 140"/>
                <a:gd name="T23" fmla="*/ 86 h 303"/>
                <a:gd name="T24" fmla="*/ 17 w 140"/>
                <a:gd name="T25" fmla="*/ 23 h 303"/>
                <a:gd name="T26" fmla="*/ 61 w 140"/>
                <a:gd name="T27" fmla="*/ 0 h 303"/>
                <a:gd name="T28" fmla="*/ 64 w 140"/>
                <a:gd name="T29" fmla="*/ 0 h 303"/>
                <a:gd name="T30" fmla="*/ 96 w 140"/>
                <a:gd name="T31" fmla="*/ 8 h 303"/>
                <a:gd name="T32" fmla="*/ 127 w 140"/>
                <a:gd name="T33" fmla="*/ 32 h 303"/>
                <a:gd name="T34" fmla="*/ 112 w 140"/>
                <a:gd name="T35" fmla="*/ 68 h 303"/>
                <a:gd name="T36" fmla="*/ 90 w 140"/>
                <a:gd name="T37" fmla="*/ 51 h 303"/>
                <a:gd name="T38" fmla="*/ 64 w 140"/>
                <a:gd name="T39" fmla="*/ 44 h 303"/>
                <a:gd name="T40" fmla="*/ 62 w 140"/>
                <a:gd name="T41" fmla="*/ 44 h 303"/>
                <a:gd name="T42" fmla="*/ 39 w 140"/>
                <a:gd name="T43" fmla="*/ 54 h 303"/>
                <a:gd name="T44" fmla="*/ 32 w 140"/>
                <a:gd name="T45" fmla="*/ 82 h 303"/>
                <a:gd name="T46" fmla="*/ 42 w 140"/>
                <a:gd name="T47" fmla="*/ 109 h 303"/>
                <a:gd name="T48" fmla="*/ 80 w 140"/>
                <a:gd name="T49" fmla="*/ 129 h 303"/>
                <a:gd name="T50" fmla="*/ 123 w 140"/>
                <a:gd name="T51" fmla="*/ 157 h 303"/>
                <a:gd name="T52" fmla="*/ 139 w 140"/>
                <a:gd name="T53" fmla="*/ 215 h 303"/>
                <a:gd name="T54" fmla="*/ 124 w 140"/>
                <a:gd name="T55" fmla="*/ 277 h 303"/>
                <a:gd name="T56" fmla="*/ 78 w 140"/>
                <a:gd name="T57" fmla="*/ 303 h 303"/>
                <a:gd name="T58" fmla="*/ 75 w 140"/>
                <a:gd name="T59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0" h="303">
                  <a:moveTo>
                    <a:pt x="75" y="303"/>
                  </a:moveTo>
                  <a:cubicBezTo>
                    <a:pt x="48" y="303"/>
                    <a:pt x="23" y="288"/>
                    <a:pt x="0" y="259"/>
                  </a:cubicBezTo>
                  <a:cubicBezTo>
                    <a:pt x="18" y="222"/>
                    <a:pt x="18" y="222"/>
                    <a:pt x="18" y="222"/>
                  </a:cubicBezTo>
                  <a:cubicBezTo>
                    <a:pt x="36" y="246"/>
                    <a:pt x="56" y="258"/>
                    <a:pt x="75" y="258"/>
                  </a:cubicBezTo>
                  <a:cubicBezTo>
                    <a:pt x="75" y="258"/>
                    <a:pt x="76" y="258"/>
                    <a:pt x="77" y="258"/>
                  </a:cubicBezTo>
                  <a:cubicBezTo>
                    <a:pt x="87" y="258"/>
                    <a:pt x="95" y="254"/>
                    <a:pt x="101" y="247"/>
                  </a:cubicBezTo>
                  <a:cubicBezTo>
                    <a:pt x="106" y="239"/>
                    <a:pt x="109" y="230"/>
                    <a:pt x="109" y="218"/>
                  </a:cubicBezTo>
                  <a:cubicBezTo>
                    <a:pt x="108" y="207"/>
                    <a:pt x="105" y="198"/>
                    <a:pt x="99" y="192"/>
                  </a:cubicBezTo>
                  <a:cubicBezTo>
                    <a:pt x="93" y="185"/>
                    <a:pt x="83" y="180"/>
                    <a:pt x="70" y="175"/>
                  </a:cubicBezTo>
                  <a:cubicBezTo>
                    <a:pt x="56" y="170"/>
                    <a:pt x="46" y="166"/>
                    <a:pt x="39" y="162"/>
                  </a:cubicBezTo>
                  <a:cubicBezTo>
                    <a:pt x="32" y="158"/>
                    <a:pt x="25" y="153"/>
                    <a:pt x="20" y="146"/>
                  </a:cubicBezTo>
                  <a:cubicBezTo>
                    <a:pt x="8" y="133"/>
                    <a:pt x="2" y="113"/>
                    <a:pt x="1" y="86"/>
                  </a:cubicBezTo>
                  <a:cubicBezTo>
                    <a:pt x="0" y="60"/>
                    <a:pt x="5" y="38"/>
                    <a:pt x="17" y="23"/>
                  </a:cubicBezTo>
                  <a:cubicBezTo>
                    <a:pt x="29" y="8"/>
                    <a:pt x="44" y="1"/>
                    <a:pt x="61" y="0"/>
                  </a:cubicBezTo>
                  <a:cubicBezTo>
                    <a:pt x="62" y="0"/>
                    <a:pt x="63" y="0"/>
                    <a:pt x="64" y="0"/>
                  </a:cubicBezTo>
                  <a:cubicBezTo>
                    <a:pt x="75" y="0"/>
                    <a:pt x="86" y="2"/>
                    <a:pt x="96" y="8"/>
                  </a:cubicBezTo>
                  <a:cubicBezTo>
                    <a:pt x="108" y="13"/>
                    <a:pt x="118" y="22"/>
                    <a:pt x="127" y="32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07" y="61"/>
                    <a:pt x="99" y="55"/>
                    <a:pt x="90" y="51"/>
                  </a:cubicBezTo>
                  <a:cubicBezTo>
                    <a:pt x="81" y="46"/>
                    <a:pt x="72" y="44"/>
                    <a:pt x="64" y="44"/>
                  </a:cubicBezTo>
                  <a:cubicBezTo>
                    <a:pt x="63" y="44"/>
                    <a:pt x="63" y="44"/>
                    <a:pt x="62" y="44"/>
                  </a:cubicBezTo>
                  <a:cubicBezTo>
                    <a:pt x="53" y="44"/>
                    <a:pt x="45" y="48"/>
                    <a:pt x="39" y="54"/>
                  </a:cubicBezTo>
                  <a:cubicBezTo>
                    <a:pt x="34" y="60"/>
                    <a:pt x="31" y="70"/>
                    <a:pt x="32" y="82"/>
                  </a:cubicBezTo>
                  <a:cubicBezTo>
                    <a:pt x="32" y="94"/>
                    <a:pt x="35" y="103"/>
                    <a:pt x="42" y="109"/>
                  </a:cubicBezTo>
                  <a:cubicBezTo>
                    <a:pt x="48" y="116"/>
                    <a:pt x="60" y="122"/>
                    <a:pt x="80" y="129"/>
                  </a:cubicBezTo>
                  <a:cubicBezTo>
                    <a:pt x="98" y="135"/>
                    <a:pt x="113" y="145"/>
                    <a:pt x="123" y="157"/>
                  </a:cubicBezTo>
                  <a:cubicBezTo>
                    <a:pt x="133" y="170"/>
                    <a:pt x="138" y="189"/>
                    <a:pt x="139" y="215"/>
                  </a:cubicBezTo>
                  <a:cubicBezTo>
                    <a:pt x="140" y="240"/>
                    <a:pt x="135" y="261"/>
                    <a:pt x="124" y="277"/>
                  </a:cubicBezTo>
                  <a:cubicBezTo>
                    <a:pt x="112" y="294"/>
                    <a:pt x="97" y="302"/>
                    <a:pt x="78" y="303"/>
                  </a:cubicBezTo>
                  <a:cubicBezTo>
                    <a:pt x="77" y="303"/>
                    <a:pt x="76" y="303"/>
                    <a:pt x="75" y="3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0" name="Freeform 229">
              <a:extLst>
                <a:ext uri="{FF2B5EF4-FFF2-40B4-BE49-F238E27FC236}">
                  <a16:creationId xmlns:a16="http://schemas.microsoft.com/office/drawing/2014/main" id="{6BA1753E-2809-CB90-1907-EFD3D2C08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6131" y="2934591"/>
              <a:ext cx="236538" cy="427038"/>
            </a:xfrm>
            <a:custGeom>
              <a:avLst/>
              <a:gdLst>
                <a:gd name="T0" fmla="*/ 95 w 168"/>
                <a:gd name="T1" fmla="*/ 303 h 303"/>
                <a:gd name="T2" fmla="*/ 27 w 168"/>
                <a:gd name="T3" fmla="*/ 261 h 303"/>
                <a:gd name="T4" fmla="*/ 0 w 168"/>
                <a:gd name="T5" fmla="*/ 152 h 303"/>
                <a:gd name="T6" fmla="*/ 27 w 168"/>
                <a:gd name="T7" fmla="*/ 43 h 303"/>
                <a:gd name="T8" fmla="*/ 97 w 168"/>
                <a:gd name="T9" fmla="*/ 0 h 303"/>
                <a:gd name="T10" fmla="*/ 168 w 168"/>
                <a:gd name="T11" fmla="*/ 49 h 303"/>
                <a:gd name="T12" fmla="*/ 149 w 168"/>
                <a:gd name="T13" fmla="*/ 82 h 303"/>
                <a:gd name="T14" fmla="*/ 125 w 168"/>
                <a:gd name="T15" fmla="*/ 55 h 303"/>
                <a:gd name="T16" fmla="*/ 97 w 168"/>
                <a:gd name="T17" fmla="*/ 47 h 303"/>
                <a:gd name="T18" fmla="*/ 49 w 168"/>
                <a:gd name="T19" fmla="*/ 76 h 303"/>
                <a:gd name="T20" fmla="*/ 30 w 168"/>
                <a:gd name="T21" fmla="*/ 150 h 303"/>
                <a:gd name="T22" fmla="*/ 49 w 168"/>
                <a:gd name="T23" fmla="*/ 226 h 303"/>
                <a:gd name="T24" fmla="*/ 94 w 168"/>
                <a:gd name="T25" fmla="*/ 256 h 303"/>
                <a:gd name="T26" fmla="*/ 123 w 168"/>
                <a:gd name="T27" fmla="*/ 248 h 303"/>
                <a:gd name="T28" fmla="*/ 146 w 168"/>
                <a:gd name="T29" fmla="*/ 221 h 303"/>
                <a:gd name="T30" fmla="*/ 165 w 168"/>
                <a:gd name="T31" fmla="*/ 252 h 303"/>
                <a:gd name="T32" fmla="*/ 95 w 168"/>
                <a:gd name="T33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8" h="303">
                  <a:moveTo>
                    <a:pt x="95" y="303"/>
                  </a:moveTo>
                  <a:cubicBezTo>
                    <a:pt x="68" y="303"/>
                    <a:pt x="45" y="289"/>
                    <a:pt x="27" y="261"/>
                  </a:cubicBezTo>
                  <a:cubicBezTo>
                    <a:pt x="9" y="232"/>
                    <a:pt x="0" y="196"/>
                    <a:pt x="0" y="152"/>
                  </a:cubicBezTo>
                  <a:cubicBezTo>
                    <a:pt x="0" y="109"/>
                    <a:pt x="9" y="72"/>
                    <a:pt x="27" y="43"/>
                  </a:cubicBezTo>
                  <a:cubicBezTo>
                    <a:pt x="46" y="14"/>
                    <a:pt x="69" y="0"/>
                    <a:pt x="97" y="0"/>
                  </a:cubicBezTo>
                  <a:cubicBezTo>
                    <a:pt x="125" y="0"/>
                    <a:pt x="149" y="17"/>
                    <a:pt x="168" y="49"/>
                  </a:cubicBezTo>
                  <a:cubicBezTo>
                    <a:pt x="149" y="82"/>
                    <a:pt x="149" y="82"/>
                    <a:pt x="149" y="82"/>
                  </a:cubicBezTo>
                  <a:cubicBezTo>
                    <a:pt x="141" y="69"/>
                    <a:pt x="132" y="60"/>
                    <a:pt x="125" y="55"/>
                  </a:cubicBezTo>
                  <a:cubicBezTo>
                    <a:pt x="117" y="50"/>
                    <a:pt x="107" y="47"/>
                    <a:pt x="97" y="47"/>
                  </a:cubicBezTo>
                  <a:cubicBezTo>
                    <a:pt x="78" y="47"/>
                    <a:pt x="62" y="57"/>
                    <a:pt x="49" y="76"/>
                  </a:cubicBezTo>
                  <a:cubicBezTo>
                    <a:pt x="37" y="95"/>
                    <a:pt x="30" y="120"/>
                    <a:pt x="30" y="150"/>
                  </a:cubicBezTo>
                  <a:cubicBezTo>
                    <a:pt x="30" y="180"/>
                    <a:pt x="37" y="206"/>
                    <a:pt x="49" y="226"/>
                  </a:cubicBezTo>
                  <a:cubicBezTo>
                    <a:pt x="62" y="246"/>
                    <a:pt x="77" y="256"/>
                    <a:pt x="94" y="256"/>
                  </a:cubicBezTo>
                  <a:cubicBezTo>
                    <a:pt x="105" y="256"/>
                    <a:pt x="115" y="253"/>
                    <a:pt x="123" y="248"/>
                  </a:cubicBezTo>
                  <a:cubicBezTo>
                    <a:pt x="130" y="242"/>
                    <a:pt x="138" y="233"/>
                    <a:pt x="146" y="221"/>
                  </a:cubicBezTo>
                  <a:cubicBezTo>
                    <a:pt x="165" y="252"/>
                    <a:pt x="165" y="252"/>
                    <a:pt x="165" y="252"/>
                  </a:cubicBezTo>
                  <a:cubicBezTo>
                    <a:pt x="146" y="286"/>
                    <a:pt x="123" y="303"/>
                    <a:pt x="95" y="3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1" name="Freeform 230">
              <a:extLst>
                <a:ext uri="{FF2B5EF4-FFF2-40B4-BE49-F238E27FC236}">
                  <a16:creationId xmlns:a16="http://schemas.microsoft.com/office/drawing/2014/main" id="{EE2CB173-42E7-52C5-A7F1-C869BD7EE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406" y="2766316"/>
              <a:ext cx="701675" cy="122238"/>
            </a:xfrm>
            <a:custGeom>
              <a:avLst/>
              <a:gdLst>
                <a:gd name="T0" fmla="*/ 0 w 442"/>
                <a:gd name="T1" fmla="*/ 77 h 77"/>
                <a:gd name="T2" fmla="*/ 0 w 442"/>
                <a:gd name="T3" fmla="*/ 41 h 77"/>
                <a:gd name="T4" fmla="*/ 349 w 442"/>
                <a:gd name="T5" fmla="*/ 41 h 77"/>
                <a:gd name="T6" fmla="*/ 329 w 442"/>
                <a:gd name="T7" fmla="*/ 24 h 77"/>
                <a:gd name="T8" fmla="*/ 357 w 442"/>
                <a:gd name="T9" fmla="*/ 0 h 77"/>
                <a:gd name="T10" fmla="*/ 442 w 442"/>
                <a:gd name="T11" fmla="*/ 77 h 77"/>
                <a:gd name="T12" fmla="*/ 0 w 442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77">
                  <a:moveTo>
                    <a:pt x="0" y="77"/>
                  </a:moveTo>
                  <a:lnTo>
                    <a:pt x="0" y="41"/>
                  </a:lnTo>
                  <a:lnTo>
                    <a:pt x="349" y="41"/>
                  </a:lnTo>
                  <a:lnTo>
                    <a:pt x="329" y="24"/>
                  </a:lnTo>
                  <a:lnTo>
                    <a:pt x="357" y="0"/>
                  </a:lnTo>
                  <a:lnTo>
                    <a:pt x="442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2" name="Freeform 231">
              <a:extLst>
                <a:ext uri="{FF2B5EF4-FFF2-40B4-BE49-F238E27FC236}">
                  <a16:creationId xmlns:a16="http://schemas.microsoft.com/office/drawing/2014/main" id="{F3DA12CB-79AF-2B0A-FE4A-48E3C7B3D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6431" y="2563116"/>
              <a:ext cx="109538" cy="249238"/>
            </a:xfrm>
            <a:custGeom>
              <a:avLst/>
              <a:gdLst>
                <a:gd name="T0" fmla="*/ 0 w 69"/>
                <a:gd name="T1" fmla="*/ 157 h 157"/>
                <a:gd name="T2" fmla="*/ 0 w 69"/>
                <a:gd name="T3" fmla="*/ 0 h 157"/>
                <a:gd name="T4" fmla="*/ 69 w 69"/>
                <a:gd name="T5" fmla="*/ 69 h 157"/>
                <a:gd name="T6" fmla="*/ 46 w 69"/>
                <a:gd name="T7" fmla="*/ 92 h 157"/>
                <a:gd name="T8" fmla="*/ 31 w 69"/>
                <a:gd name="T9" fmla="*/ 76 h 157"/>
                <a:gd name="T10" fmla="*/ 31 w 69"/>
                <a:gd name="T11" fmla="*/ 157 h 157"/>
                <a:gd name="T12" fmla="*/ 0 w 69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157">
                  <a:moveTo>
                    <a:pt x="0" y="157"/>
                  </a:moveTo>
                  <a:lnTo>
                    <a:pt x="0" y="0"/>
                  </a:lnTo>
                  <a:lnTo>
                    <a:pt x="69" y="69"/>
                  </a:lnTo>
                  <a:lnTo>
                    <a:pt x="46" y="92"/>
                  </a:lnTo>
                  <a:lnTo>
                    <a:pt x="31" y="76"/>
                  </a:lnTo>
                  <a:lnTo>
                    <a:pt x="31" y="157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23" name="Picture 3122">
              <a:extLst>
                <a:ext uri="{FF2B5EF4-FFF2-40B4-BE49-F238E27FC236}">
                  <a16:creationId xmlns:a16="http://schemas.microsoft.com/office/drawing/2014/main" id="{46A765E8-8C27-E0D3-2201-0C70CDD1C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3954" y="2654416"/>
              <a:ext cx="1004950" cy="615039"/>
            </a:xfrm>
            <a:prstGeom prst="rect">
              <a:avLst/>
            </a:prstGeom>
          </p:spPr>
        </p:pic>
      </p:grpSp>
      <p:pic>
        <p:nvPicPr>
          <p:cNvPr id="3" name="Picture 9">
            <a:extLst>
              <a:ext uri="{FF2B5EF4-FFF2-40B4-BE49-F238E27FC236}">
                <a16:creationId xmlns:a16="http://schemas.microsoft.com/office/drawing/2014/main" id="{2688E8DD-1D9A-2580-6BD7-4885C9CA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53" y="5305683"/>
            <a:ext cx="744412" cy="74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C2FB10F-312C-9347-4083-54AA2C089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435" y="5339963"/>
            <a:ext cx="684779" cy="66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orizontal-logo-green-text.jpg">
            <a:extLst>
              <a:ext uri="{FF2B5EF4-FFF2-40B4-BE49-F238E27FC236}">
                <a16:creationId xmlns:a16="http://schemas.microsoft.com/office/drawing/2014/main" id="{B58C3FC8-D243-99E5-1FC3-9A6081FF6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184" y="5362800"/>
            <a:ext cx="4269450" cy="64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5F6CE3-F778-65AC-DDF3-426C0A7F86FE}"/>
              </a:ext>
            </a:extLst>
          </p:cNvPr>
          <p:cNvSpPr txBox="1"/>
          <p:nvPr/>
        </p:nvSpPr>
        <p:spPr>
          <a:xfrm>
            <a:off x="0" y="6053986"/>
            <a:ext cx="12172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i="1" dirty="0">
                <a:latin typeface="Arial" panose="020B0604020202020204" pitchFamily="34" charset="0"/>
              </a:rPr>
              <a:t>ASC-NHMFL is supported by US DOE-OHEP (DE-SC0010421, DE-SC0018683), US DOE-ARDAP DE-AC02-05CH11231/AWD00007176, NHMFL Core Grant (NSF 2128556), FSU special allocation for Bi-2212 commercialization, the State of Florida, and the US DOE-MDP for much context and many collaborations​. LBNL is supported by US DOE-OHEP-MDP under contract No. DE-AC02-05CH11231. The National High Magnetic Field Laboratory is supported by National Science Foundation through NSF/DMR-2128556* and the State of Florida.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284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DB06-6985-1FD8-56E0-FB83E6BD8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 that the culprit was DAQ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44E91-25DD-A7EC-FA18-23526A0D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01" y="1347536"/>
            <a:ext cx="3911744" cy="510826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Discussed options</a:t>
            </a:r>
          </a:p>
          <a:p>
            <a:pPr lvl="1"/>
            <a:r>
              <a:rPr lang="en-US" dirty="0"/>
              <a:t>Low oxygen content varying melting point</a:t>
            </a:r>
          </a:p>
          <a:p>
            <a:pPr lvl="1"/>
            <a:r>
              <a:rPr lang="en-US" dirty="0"/>
              <a:t>Thermal gradient</a:t>
            </a:r>
          </a:p>
          <a:p>
            <a:pPr lvl="1"/>
            <a:r>
              <a:rPr lang="en-US" dirty="0"/>
              <a:t>Certified thermocouple used for calibration being off</a:t>
            </a:r>
          </a:p>
          <a:p>
            <a:pPr lvl="1"/>
            <a:r>
              <a:rPr lang="en-US" dirty="0"/>
              <a:t>TC Thermal EMF elsewhere than the joint…</a:t>
            </a:r>
          </a:p>
          <a:p>
            <a:r>
              <a:rPr lang="en-US" dirty="0"/>
              <a:t>Easiest to test was the thermal EMF and it is a difference for larger furnace where the room gets much warmer than when running the smaller</a:t>
            </a:r>
          </a:p>
          <a:p>
            <a:r>
              <a:rPr lang="en-US" dirty="0"/>
              <a:t>Setting up to move DAQ outside of the room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31803-51A6-1206-97FC-32080A19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D60189-755D-7648-A62D-552AC99B5A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6" b="-953"/>
          <a:stretch/>
        </p:blipFill>
        <p:spPr>
          <a:xfrm>
            <a:off x="4757630" y="2385895"/>
            <a:ext cx="7434370" cy="4472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hand holding a device&#10;&#10;AI-generated content may be incorrect.">
            <a:extLst>
              <a:ext uri="{FF2B5EF4-FFF2-40B4-BE49-F238E27FC236}">
                <a16:creationId xmlns:a16="http://schemas.microsoft.com/office/drawing/2014/main" id="{91C01C8C-FFA3-08CC-EA23-AEC2983A11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7" t="25513" r="10161" b="25714"/>
          <a:stretch/>
        </p:blipFill>
        <p:spPr>
          <a:xfrm>
            <a:off x="4370903" y="859399"/>
            <a:ext cx="1725097" cy="18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81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01E4-E9A3-7777-C196-0BE79030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Furnace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626D6-72CE-28B4-7DE1-931810B5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71" y="1404009"/>
            <a:ext cx="8822669" cy="54539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Furnace mapping with TC and short sample locator plates</a:t>
            </a:r>
          </a:p>
          <a:p>
            <a:pPr lvl="1"/>
            <a:r>
              <a:rPr lang="en-US" dirty="0"/>
              <a:t>Run normal rates with baffle tube and plug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no significant radial gradient observed</a:t>
            </a:r>
            <a:endParaRPr lang="en-US" dirty="0"/>
          </a:p>
          <a:p>
            <a:pPr lvl="1"/>
            <a:r>
              <a:rPr lang="en-US" dirty="0"/>
              <a:t>Run heat soak with baffle tube and plug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About 2-3x longer run time yields about x2 longer hot zone (~0.5 m)</a:t>
            </a:r>
          </a:p>
          <a:p>
            <a:pPr lvl="1"/>
            <a:r>
              <a:rPr lang="en-US" dirty="0"/>
              <a:t>Run lower pressure to find max uniform hot zone length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30-35 bar is enough to get to 0.7 m uniform hot zone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25 bar is enough for about 0.82 uniform hot zone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20 bar is enough for about 1 m</a:t>
            </a:r>
          </a:p>
          <a:p>
            <a:pPr lvl="1"/>
            <a:r>
              <a:rPr lang="en-US" dirty="0"/>
              <a:t>Run without baffle tube or plug to map max heat load condition</a:t>
            </a:r>
          </a:p>
          <a:p>
            <a:r>
              <a:rPr lang="en-US" dirty="0"/>
              <a:t>Upgrade smaller furnace to new heating element </a:t>
            </a:r>
            <a:r>
              <a:rPr lang="en-US" dirty="0">
                <a:solidFill>
                  <a:schemeClr val="accent5"/>
                </a:solidFill>
              </a:rPr>
              <a:t>(in-progress)</a:t>
            </a:r>
            <a:r>
              <a:rPr lang="en-US" dirty="0"/>
              <a:t> and </a:t>
            </a:r>
            <a:r>
              <a:rPr lang="en-US" dirty="0">
                <a:solidFill>
                  <a:srgbClr val="00B050"/>
                </a:solidFill>
              </a:rPr>
              <a:t>hydraulic lift (done)</a:t>
            </a:r>
          </a:p>
          <a:p>
            <a:r>
              <a:rPr lang="en-US" dirty="0"/>
              <a:t>Address DAQ heating issue</a:t>
            </a:r>
          </a:p>
          <a:p>
            <a:r>
              <a:rPr lang="en-US" dirty="0"/>
              <a:t>Test fuzzy logic algorithm in Deltech furnace, where more zone-zone coupling has been observed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CFCED-2991-674D-3E77-159EF8E3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91C1D-DFAA-4E38-AB66-4DFB389F2C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rawing of a bar on a paper&#10;&#10;Description automatically generated">
            <a:extLst>
              <a:ext uri="{FF2B5EF4-FFF2-40B4-BE49-F238E27FC236}">
                <a16:creationId xmlns:a16="http://schemas.microsoft.com/office/drawing/2014/main" id="{16874A64-4923-64BD-97E1-3BD07BF251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41" t="18261" r="7939" b="40145"/>
          <a:stretch/>
        </p:blipFill>
        <p:spPr>
          <a:xfrm>
            <a:off x="9738786" y="1207921"/>
            <a:ext cx="2320043" cy="1620079"/>
          </a:xfrm>
          <a:prstGeom prst="rect">
            <a:avLst/>
          </a:prstGeom>
        </p:spPr>
      </p:pic>
      <p:pic>
        <p:nvPicPr>
          <p:cNvPr id="8" name="Picture 7" descr="A paper with a diagram on it&#10;&#10;Description automatically generated">
            <a:extLst>
              <a:ext uri="{FF2B5EF4-FFF2-40B4-BE49-F238E27FC236}">
                <a16:creationId xmlns:a16="http://schemas.microsoft.com/office/drawing/2014/main" id="{B0C98741-E98C-3961-9002-8A9489E4D6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8" t="4735" r="44976" b="18889"/>
          <a:stretch/>
        </p:blipFill>
        <p:spPr>
          <a:xfrm rot="16200000">
            <a:off x="9929152" y="1873641"/>
            <a:ext cx="1113619" cy="3412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B591B1-BD71-4BE5-DDCE-D4038B1CF084}"/>
              </a:ext>
            </a:extLst>
          </p:cNvPr>
          <p:cNvSpPr txBox="1"/>
          <p:nvPr/>
        </p:nvSpPr>
        <p:spPr>
          <a:xfrm>
            <a:off x="8155607" y="6215746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with high school extern DJ Davis</a:t>
            </a:r>
          </a:p>
        </p:txBody>
      </p:sp>
    </p:spTree>
    <p:extLst>
      <p:ext uri="{BB962C8B-B14F-4D97-AF65-F5344CB8AC3E}">
        <p14:creationId xmlns:p14="http://schemas.microsoft.com/office/powerpoint/2010/main" val="377154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E27A-4286-5792-AF03-13279E332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Furnace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8C05C-13B0-B578-BEAD-31C6D95D4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30" y="990027"/>
            <a:ext cx="8972119" cy="5731448"/>
          </a:xfrm>
        </p:spPr>
        <p:txBody>
          <a:bodyPr>
            <a:normAutofit fontScale="92500"/>
          </a:bodyPr>
          <a:lstStyle/>
          <a:p>
            <a:r>
              <a:rPr lang="en-US" dirty="0"/>
              <a:t>Move DAQ outside room</a:t>
            </a:r>
          </a:p>
          <a:p>
            <a:r>
              <a:rPr lang="en-US" dirty="0"/>
              <a:t>Continue </a:t>
            </a:r>
            <a:r>
              <a:rPr lang="en-US" dirty="0" err="1"/>
              <a:t>Deltech</a:t>
            </a:r>
            <a:r>
              <a:rPr lang="en-US" dirty="0"/>
              <a:t> upgrade</a:t>
            </a:r>
          </a:p>
          <a:p>
            <a:r>
              <a:rPr lang="en-US" dirty="0"/>
              <a:t>Calibrate a more optimal heat soak recipe</a:t>
            </a:r>
          </a:p>
          <a:p>
            <a:r>
              <a:rPr lang="en-US" dirty="0"/>
              <a:t>Run short samples at various heights with the optimized heat soak recipe and  DAQ outside</a:t>
            </a:r>
          </a:p>
          <a:p>
            <a:r>
              <a:rPr lang="en-US" dirty="0"/>
              <a:t>If good performance, run a calibration with dummy BIN CCT</a:t>
            </a:r>
          </a:p>
          <a:p>
            <a:r>
              <a:rPr lang="en-US" dirty="0"/>
              <a:t>OPHT BIN5E in Renegade with dummy calibrated optimized heat soak recipe</a:t>
            </a:r>
          </a:p>
          <a:p>
            <a:r>
              <a:rPr lang="en-US" dirty="0"/>
              <a:t>Run gradient/heat-soak/pressure study without baffle tube to continue to evaluate furnace limits and convection</a:t>
            </a:r>
          </a:p>
          <a:p>
            <a:r>
              <a:rPr lang="en-US" dirty="0"/>
              <a:t>Commission </a:t>
            </a:r>
            <a:r>
              <a:rPr lang="en-US" dirty="0" err="1"/>
              <a:t>Deltech</a:t>
            </a:r>
            <a:r>
              <a:rPr lang="en-US" dirty="0"/>
              <a:t> 2.0</a:t>
            </a:r>
          </a:p>
          <a:p>
            <a:r>
              <a:rPr lang="en-US" dirty="0"/>
              <a:t>Continue furnace queue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F1917-3A77-F2D1-937F-06C87349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1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F68F-9180-8F99-B467-E740A5689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Mapping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4E7D4-351C-CD65-15F7-3C0B00B86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52" y="1019701"/>
            <a:ext cx="5209429" cy="1641747"/>
          </a:xfrm>
        </p:spPr>
        <p:txBody>
          <a:bodyPr/>
          <a:lstStyle/>
          <a:p>
            <a:r>
              <a:rPr lang="en-US" dirty="0"/>
              <a:t>3 TC in zone 1 &amp; 2 centers each</a:t>
            </a:r>
          </a:p>
          <a:p>
            <a:r>
              <a:rPr lang="en-US" dirty="0"/>
              <a:t>Spiral path out for the 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6E2E6-66D2-FA15-C853-1BEE4AE5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2</a:t>
            </a:fld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C645ACE-DBB9-D2CE-E5C7-EA2EB5B2DB41}"/>
              </a:ext>
            </a:extLst>
          </p:cNvPr>
          <p:cNvGrpSpPr/>
          <p:nvPr/>
        </p:nvGrpSpPr>
        <p:grpSpPr>
          <a:xfrm>
            <a:off x="5455842" y="1076423"/>
            <a:ext cx="5427009" cy="8920230"/>
            <a:chOff x="5446522" y="1346974"/>
            <a:chExt cx="5427009" cy="89202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C67DD33-C46D-AE9B-6668-8619EC633B15}"/>
                </a:ext>
              </a:extLst>
            </p:cNvPr>
            <p:cNvGrpSpPr/>
            <p:nvPr/>
          </p:nvGrpSpPr>
          <p:grpSpPr>
            <a:xfrm>
              <a:off x="5446522" y="1346974"/>
              <a:ext cx="5427009" cy="8920230"/>
              <a:chOff x="0" y="353060"/>
              <a:chExt cx="5427009" cy="892023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011D93C-BE4D-73CC-2179-AB703F37F466}"/>
                  </a:ext>
                </a:extLst>
              </p:cNvPr>
              <p:cNvGrpSpPr/>
              <p:nvPr/>
            </p:nvGrpSpPr>
            <p:grpSpPr>
              <a:xfrm>
                <a:off x="0" y="353060"/>
                <a:ext cx="5427009" cy="8920230"/>
                <a:chOff x="0" y="157961"/>
                <a:chExt cx="1958783" cy="3990958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6D471CB-DE90-4FF2-A01F-2A142D4E3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3807"/>
                <a:stretch/>
              </p:blipFill>
              <p:spPr>
                <a:xfrm rot="16200000">
                  <a:off x="-1016087" y="1174048"/>
                  <a:ext cx="3990958" cy="1958783"/>
                </a:xfrm>
                <a:prstGeom prst="rect">
                  <a:avLst/>
                </a:prstGeom>
              </p:spPr>
            </p:pic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1A924AD2-9712-8747-D47A-3EECB8D03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717148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1CD90B6-257D-A57B-9F81-AF8BBA61BA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1172761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5BAB8672-6EEC-9DAC-F763-7BFC2CF90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1629167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F533A90C-4160-8977-E5F0-1505FD778C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2089542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8EFE7DEE-DD00-EA8E-C965-3D4EBC73E1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2547535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EC5AACF-AFD7-8DB4-5124-77D099765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3004735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sp>
              <p:nvSpPr>
                <p:cNvPr id="50" name="TextBox 32">
                  <a:extLst>
                    <a:ext uri="{FF2B5EF4-FFF2-40B4-BE49-F238E27FC236}">
                      <a16:creationId xmlns:a16="http://schemas.microsoft.com/office/drawing/2014/main" id="{D59EAA1E-5AB1-D2B5-2C25-9C360AD13CB2}"/>
                    </a:ext>
                  </a:extLst>
                </p:cNvPr>
                <p:cNvSpPr txBox="1"/>
                <p:nvPr/>
              </p:nvSpPr>
              <p:spPr>
                <a:xfrm>
                  <a:off x="631917" y="895396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Z1.0</a:t>
                  </a:r>
                </a:p>
              </p:txBody>
            </p:sp>
            <p:sp>
              <p:nvSpPr>
                <p:cNvPr id="51" name="TextBox 33">
                  <a:extLst>
                    <a:ext uri="{FF2B5EF4-FFF2-40B4-BE49-F238E27FC236}">
                      <a16:creationId xmlns:a16="http://schemas.microsoft.com/office/drawing/2014/main" id="{7BDEB12E-CB81-C8BC-05FA-58435029860B}"/>
                    </a:ext>
                  </a:extLst>
                </p:cNvPr>
                <p:cNvSpPr txBox="1"/>
                <p:nvPr/>
              </p:nvSpPr>
              <p:spPr>
                <a:xfrm>
                  <a:off x="631917" y="1366883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Z2.0</a:t>
                  </a:r>
                </a:p>
              </p:txBody>
            </p:sp>
            <p:sp>
              <p:nvSpPr>
                <p:cNvPr id="52" name="TextBox 34">
                  <a:extLst>
                    <a:ext uri="{FF2B5EF4-FFF2-40B4-BE49-F238E27FC236}">
                      <a16:creationId xmlns:a16="http://schemas.microsoft.com/office/drawing/2014/main" id="{F2A4ECF1-F11B-9023-5FF4-85D1DC819B78}"/>
                    </a:ext>
                  </a:extLst>
                </p:cNvPr>
                <p:cNvSpPr txBox="1"/>
                <p:nvPr/>
              </p:nvSpPr>
              <p:spPr>
                <a:xfrm>
                  <a:off x="631917" y="1818705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Z3.0</a:t>
                  </a:r>
                </a:p>
              </p:txBody>
            </p:sp>
            <p:sp>
              <p:nvSpPr>
                <p:cNvPr id="53" name="TextBox 35">
                  <a:extLst>
                    <a:ext uri="{FF2B5EF4-FFF2-40B4-BE49-F238E27FC236}">
                      <a16:creationId xmlns:a16="http://schemas.microsoft.com/office/drawing/2014/main" id="{B5EED6EF-EB32-EC26-51C6-50D433B44429}"/>
                    </a:ext>
                  </a:extLst>
                </p:cNvPr>
                <p:cNvSpPr txBox="1"/>
                <p:nvPr/>
              </p:nvSpPr>
              <p:spPr>
                <a:xfrm>
                  <a:off x="631917" y="2262077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Z4.0</a:t>
                  </a:r>
                </a:p>
              </p:txBody>
            </p:sp>
            <p:sp>
              <p:nvSpPr>
                <p:cNvPr id="54" name="TextBox 36">
                  <a:extLst>
                    <a:ext uri="{FF2B5EF4-FFF2-40B4-BE49-F238E27FC236}">
                      <a16:creationId xmlns:a16="http://schemas.microsoft.com/office/drawing/2014/main" id="{2427E9F0-1729-1099-2754-734E2E3BDD1B}"/>
                    </a:ext>
                  </a:extLst>
                </p:cNvPr>
                <p:cNvSpPr txBox="1"/>
                <p:nvPr/>
              </p:nvSpPr>
              <p:spPr>
                <a:xfrm>
                  <a:off x="631917" y="2716358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Z5.0</a:t>
                  </a:r>
                </a:p>
              </p:txBody>
            </p:sp>
            <p:sp>
              <p:nvSpPr>
                <p:cNvPr id="55" name="TextBox 37">
                  <a:extLst>
                    <a:ext uri="{FF2B5EF4-FFF2-40B4-BE49-F238E27FC236}">
                      <a16:creationId xmlns:a16="http://schemas.microsoft.com/office/drawing/2014/main" id="{B5C6ABE4-53E7-130C-AEA1-A1ABA4925B50}"/>
                    </a:ext>
                  </a:extLst>
                </p:cNvPr>
                <p:cNvSpPr txBox="1"/>
                <p:nvPr/>
              </p:nvSpPr>
              <p:spPr>
                <a:xfrm>
                  <a:off x="631917" y="3175402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Z6.0</a:t>
                  </a:r>
                </a:p>
              </p:txBody>
            </p:sp>
          </p:grpSp>
          <p:sp>
            <p:nvSpPr>
              <p:cNvPr id="26" name="TextBox 3">
                <a:extLst>
                  <a:ext uri="{FF2B5EF4-FFF2-40B4-BE49-F238E27FC236}">
                    <a16:creationId xmlns:a16="http://schemas.microsoft.com/office/drawing/2014/main" id="{4FEA73E6-EC79-7F0D-2BE5-9C6B41A478B9}"/>
                  </a:ext>
                </a:extLst>
              </p:cNvPr>
              <p:cNvSpPr txBox="1"/>
              <p:nvPr/>
            </p:nvSpPr>
            <p:spPr>
              <a:xfrm>
                <a:off x="2949388" y="807384"/>
                <a:ext cx="184731" cy="26456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4">
                <a:extLst>
                  <a:ext uri="{FF2B5EF4-FFF2-40B4-BE49-F238E27FC236}">
                    <a16:creationId xmlns:a16="http://schemas.microsoft.com/office/drawing/2014/main" id="{0EB57B6E-5300-CE81-6A1F-B691F838ABC3}"/>
                  </a:ext>
                </a:extLst>
              </p:cNvPr>
              <p:cNvSpPr txBox="1"/>
              <p:nvPr/>
            </p:nvSpPr>
            <p:spPr>
              <a:xfrm>
                <a:off x="2268071" y="1398958"/>
                <a:ext cx="319062" cy="280205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  <a:effectLst/>
            </p:spPr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3497F753-93D3-9F7F-959E-E86F4849BAA1}"/>
                  </a:ext>
                </a:extLst>
              </p:cNvPr>
              <p:cNvSpPr txBox="1"/>
              <p:nvPr/>
            </p:nvSpPr>
            <p:spPr>
              <a:xfrm>
                <a:off x="2268071" y="2460888"/>
                <a:ext cx="319062" cy="280205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29" name="TextBox 6">
                <a:extLst>
                  <a:ext uri="{FF2B5EF4-FFF2-40B4-BE49-F238E27FC236}">
                    <a16:creationId xmlns:a16="http://schemas.microsoft.com/office/drawing/2014/main" id="{64E744D1-6409-F74A-AF60-DEED14E9664D}"/>
                  </a:ext>
                </a:extLst>
              </p:cNvPr>
              <p:cNvSpPr txBox="1"/>
              <p:nvPr/>
            </p:nvSpPr>
            <p:spPr>
              <a:xfrm>
                <a:off x="2268071" y="3477185"/>
                <a:ext cx="319062" cy="280205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30" name="TextBox 7">
                <a:extLst>
                  <a:ext uri="{FF2B5EF4-FFF2-40B4-BE49-F238E27FC236}">
                    <a16:creationId xmlns:a16="http://schemas.microsoft.com/office/drawing/2014/main" id="{4862DCB7-8230-D6F4-5AD4-569D63190DB1}"/>
                  </a:ext>
                </a:extLst>
              </p:cNvPr>
              <p:cNvSpPr txBox="1"/>
              <p:nvPr/>
            </p:nvSpPr>
            <p:spPr>
              <a:xfrm>
                <a:off x="2268071" y="4503644"/>
                <a:ext cx="319062" cy="280205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784CB800-EDB7-B79A-9A57-48F1414B0969}"/>
                  </a:ext>
                </a:extLst>
              </p:cNvPr>
              <p:cNvSpPr txBox="1"/>
              <p:nvPr/>
            </p:nvSpPr>
            <p:spPr>
              <a:xfrm>
                <a:off x="2268071" y="2184296"/>
                <a:ext cx="318998" cy="280205"/>
              </a:xfrm>
              <a:prstGeom prst="rect">
                <a:avLst/>
              </a:prstGeom>
              <a:solidFill>
                <a:srgbClr val="5B9BD5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32" name="TextBox 9">
                <a:extLst>
                  <a:ext uri="{FF2B5EF4-FFF2-40B4-BE49-F238E27FC236}">
                    <a16:creationId xmlns:a16="http://schemas.microsoft.com/office/drawing/2014/main" id="{559F64DD-48A7-1A81-90C6-DEE80367997F}"/>
                  </a:ext>
                </a:extLst>
              </p:cNvPr>
              <p:cNvSpPr txBox="1"/>
              <p:nvPr/>
            </p:nvSpPr>
            <p:spPr>
              <a:xfrm>
                <a:off x="2268071" y="3209441"/>
                <a:ext cx="318998" cy="280205"/>
              </a:xfrm>
              <a:prstGeom prst="rect">
                <a:avLst/>
              </a:prstGeom>
              <a:solidFill>
                <a:srgbClr val="5B9BD5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DF45C475-5B7A-0121-3946-079DCB07147D}"/>
                  </a:ext>
                </a:extLst>
              </p:cNvPr>
              <p:cNvSpPr txBox="1"/>
              <p:nvPr/>
            </p:nvSpPr>
            <p:spPr>
              <a:xfrm>
                <a:off x="2268071" y="4236905"/>
                <a:ext cx="318998" cy="280205"/>
              </a:xfrm>
              <a:prstGeom prst="rect">
                <a:avLst/>
              </a:prstGeom>
              <a:solidFill>
                <a:srgbClr val="5B9BD5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3DD34D5E-6F44-A120-7E71-C93450D01DEF}"/>
                  </a:ext>
                </a:extLst>
              </p:cNvPr>
              <p:cNvSpPr txBox="1"/>
              <p:nvPr/>
            </p:nvSpPr>
            <p:spPr>
              <a:xfrm>
                <a:off x="2268071" y="7088222"/>
                <a:ext cx="318998" cy="280205"/>
              </a:xfrm>
              <a:prstGeom prst="rect">
                <a:avLst/>
              </a:prstGeom>
              <a:solidFill>
                <a:srgbClr val="5B9BD5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35" name="TextBox 12">
                <a:extLst>
                  <a:ext uri="{FF2B5EF4-FFF2-40B4-BE49-F238E27FC236}">
                    <a16:creationId xmlns:a16="http://schemas.microsoft.com/office/drawing/2014/main" id="{E9DBBD25-F93D-51EA-DBE6-7589CC3257D1}"/>
                  </a:ext>
                </a:extLst>
              </p:cNvPr>
              <p:cNvSpPr txBox="1"/>
              <p:nvPr/>
            </p:nvSpPr>
            <p:spPr>
              <a:xfrm>
                <a:off x="2836553" y="1667534"/>
                <a:ext cx="308226" cy="280205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6" name="TextBox 13">
                <a:extLst>
                  <a:ext uri="{FF2B5EF4-FFF2-40B4-BE49-F238E27FC236}">
                    <a16:creationId xmlns:a16="http://schemas.microsoft.com/office/drawing/2014/main" id="{10E8BDA0-0DEE-4B1A-6958-FD0592C22B82}"/>
                  </a:ext>
                </a:extLst>
              </p:cNvPr>
              <p:cNvSpPr txBox="1"/>
              <p:nvPr/>
            </p:nvSpPr>
            <p:spPr>
              <a:xfrm>
                <a:off x="2836553" y="2724764"/>
                <a:ext cx="308226" cy="280205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7" name="TextBox 14">
                <a:extLst>
                  <a:ext uri="{FF2B5EF4-FFF2-40B4-BE49-F238E27FC236}">
                    <a16:creationId xmlns:a16="http://schemas.microsoft.com/office/drawing/2014/main" id="{950E374C-B105-418F-20B1-724E7CC90399}"/>
                  </a:ext>
                </a:extLst>
              </p:cNvPr>
              <p:cNvSpPr txBox="1"/>
              <p:nvPr/>
            </p:nvSpPr>
            <p:spPr>
              <a:xfrm>
                <a:off x="2836553" y="3728984"/>
                <a:ext cx="308226" cy="280205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F4F76933-2E26-BCC2-0538-6F1118997D04}"/>
                  </a:ext>
                </a:extLst>
              </p:cNvPr>
              <p:cNvSpPr txBox="1"/>
              <p:nvPr/>
            </p:nvSpPr>
            <p:spPr>
              <a:xfrm>
                <a:off x="2836553" y="5002575"/>
                <a:ext cx="308226" cy="280205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9" name="TextBox 16">
                <a:extLst>
                  <a:ext uri="{FF2B5EF4-FFF2-40B4-BE49-F238E27FC236}">
                    <a16:creationId xmlns:a16="http://schemas.microsoft.com/office/drawing/2014/main" id="{8729885D-58DB-3BF5-107F-FB2C6924D566}"/>
                  </a:ext>
                </a:extLst>
              </p:cNvPr>
              <p:cNvSpPr txBox="1"/>
              <p:nvPr/>
            </p:nvSpPr>
            <p:spPr>
              <a:xfrm>
                <a:off x="2836553" y="1936906"/>
                <a:ext cx="303416" cy="280205"/>
              </a:xfrm>
              <a:prstGeom prst="rect">
                <a:avLst/>
              </a:prstGeom>
              <a:solidFill>
                <a:srgbClr val="ED7D31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40" name="TextBox 17">
                <a:extLst>
                  <a:ext uri="{FF2B5EF4-FFF2-40B4-BE49-F238E27FC236}">
                    <a16:creationId xmlns:a16="http://schemas.microsoft.com/office/drawing/2014/main" id="{8BBD0277-FC54-DE0D-1D25-03BD7342D187}"/>
                  </a:ext>
                </a:extLst>
              </p:cNvPr>
              <p:cNvSpPr txBox="1"/>
              <p:nvPr/>
            </p:nvSpPr>
            <p:spPr>
              <a:xfrm>
                <a:off x="2836553" y="3001464"/>
                <a:ext cx="303416" cy="280205"/>
              </a:xfrm>
              <a:prstGeom prst="rect">
                <a:avLst/>
              </a:prstGeom>
              <a:solidFill>
                <a:srgbClr val="ED7D31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72531226-A2D6-C12A-B4DC-9EB169CEEA90}"/>
                  </a:ext>
                </a:extLst>
              </p:cNvPr>
              <p:cNvSpPr txBox="1"/>
              <p:nvPr/>
            </p:nvSpPr>
            <p:spPr>
              <a:xfrm>
                <a:off x="2836553" y="4005683"/>
                <a:ext cx="303416" cy="280205"/>
              </a:xfrm>
              <a:prstGeom prst="rect">
                <a:avLst/>
              </a:prstGeom>
              <a:solidFill>
                <a:srgbClr val="ED7D31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42" name="TextBox 19">
                <a:extLst>
                  <a:ext uri="{FF2B5EF4-FFF2-40B4-BE49-F238E27FC236}">
                    <a16:creationId xmlns:a16="http://schemas.microsoft.com/office/drawing/2014/main" id="{889B78C1-550C-4398-D73D-79B15132DCB8}"/>
                  </a:ext>
                </a:extLst>
              </p:cNvPr>
              <p:cNvSpPr txBox="1"/>
              <p:nvPr/>
            </p:nvSpPr>
            <p:spPr>
              <a:xfrm>
                <a:off x="2836553" y="6028345"/>
                <a:ext cx="303416" cy="280205"/>
              </a:xfrm>
              <a:prstGeom prst="rect">
                <a:avLst/>
              </a:prstGeom>
              <a:solidFill>
                <a:srgbClr val="ED7D31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26B5524-5846-51A2-0A7C-C6F2D9B40934}"/>
                </a:ext>
              </a:extLst>
            </p:cNvPr>
            <p:cNvSpPr/>
            <p:nvPr/>
          </p:nvSpPr>
          <p:spPr>
            <a:xfrm flipH="1">
              <a:off x="7777298" y="2991284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D4CAE25-5B1E-0192-9270-7BC435D52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055" y="3030196"/>
              <a:ext cx="438210" cy="2779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4085488-4187-F133-9925-16C29E88F1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0242" y="3045234"/>
              <a:ext cx="441982" cy="550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81750B9-5F2E-6239-610F-824478ACC147}"/>
                </a:ext>
              </a:extLst>
            </p:cNvPr>
            <p:cNvSpPr/>
            <p:nvPr/>
          </p:nvSpPr>
          <p:spPr>
            <a:xfrm flipH="1">
              <a:off x="7777298" y="4059099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34A90E5-6D31-85CF-0E69-EAD98D872C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055" y="4098011"/>
              <a:ext cx="438210" cy="2779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DC3953D-859D-0796-DF63-D64702D844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0242" y="4113049"/>
              <a:ext cx="441982" cy="550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E36D6CF-F02B-05C9-9ABE-3D5B1BDF37E1}"/>
                </a:ext>
              </a:extLst>
            </p:cNvPr>
            <p:cNvSpPr/>
            <p:nvPr/>
          </p:nvSpPr>
          <p:spPr>
            <a:xfrm flipH="1">
              <a:off x="7777298" y="2724089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83C6FA7-26E7-9498-CBDD-ED5356BCCE4F}"/>
                </a:ext>
              </a:extLst>
            </p:cNvPr>
            <p:cNvSpPr/>
            <p:nvPr/>
          </p:nvSpPr>
          <p:spPr>
            <a:xfrm flipH="1">
              <a:off x="7777298" y="5058843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D7D717B-F006-8A53-055A-2792C251BF0F}"/>
                </a:ext>
              </a:extLst>
            </p:cNvPr>
            <p:cNvSpPr/>
            <p:nvPr/>
          </p:nvSpPr>
          <p:spPr>
            <a:xfrm flipH="1">
              <a:off x="7802807" y="4786987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76283C8-2FC2-3517-5C8B-E279DE06BEF4}"/>
                </a:ext>
              </a:extLst>
            </p:cNvPr>
            <p:cNvSpPr/>
            <p:nvPr/>
          </p:nvSpPr>
          <p:spPr>
            <a:xfrm flipH="1">
              <a:off x="7802807" y="5295466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C585B88-4580-167C-83BC-D65722D1AD85}"/>
                </a:ext>
              </a:extLst>
            </p:cNvPr>
            <p:cNvSpPr/>
            <p:nvPr/>
          </p:nvSpPr>
          <p:spPr>
            <a:xfrm flipH="1">
              <a:off x="7802807" y="5569133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E73BB5D-DE33-FDC4-61CE-74F87FC2CA25}"/>
                </a:ext>
              </a:extLst>
            </p:cNvPr>
            <p:cNvSpPr/>
            <p:nvPr/>
          </p:nvSpPr>
          <p:spPr>
            <a:xfrm flipH="1">
              <a:off x="7802807" y="6065794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BED3679-CE88-879A-541B-B94F5B035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970" t="63705" r="31775" b="15902"/>
            <a:stretch/>
          </p:blipFill>
          <p:spPr>
            <a:xfrm>
              <a:off x="7806646" y="6111513"/>
              <a:ext cx="707213" cy="2698533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7ED9DCF-460F-5CB2-3759-D40EEC674E35}"/>
              </a:ext>
            </a:extLst>
          </p:cNvPr>
          <p:cNvGrpSpPr/>
          <p:nvPr/>
        </p:nvGrpSpPr>
        <p:grpSpPr>
          <a:xfrm>
            <a:off x="54093" y="2532974"/>
            <a:ext cx="3987790" cy="3986784"/>
            <a:chOff x="315474" y="2027124"/>
            <a:chExt cx="3987790" cy="398678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48961E3-B37E-3F2E-8B8C-26C5C43C33B9}"/>
                </a:ext>
              </a:extLst>
            </p:cNvPr>
            <p:cNvSpPr/>
            <p:nvPr/>
          </p:nvSpPr>
          <p:spPr>
            <a:xfrm>
              <a:off x="315474" y="2027124"/>
              <a:ext cx="3987790" cy="3986784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BDF8173-34C9-A306-4452-D25BB6670ABC}"/>
                </a:ext>
              </a:extLst>
            </p:cNvPr>
            <p:cNvGrpSpPr/>
            <p:nvPr/>
          </p:nvGrpSpPr>
          <p:grpSpPr>
            <a:xfrm>
              <a:off x="1649542" y="3339912"/>
              <a:ext cx="1319655" cy="1361208"/>
              <a:chOff x="1669393" y="4635281"/>
              <a:chExt cx="1319655" cy="1361208"/>
            </a:xfrm>
          </p:grpSpPr>
          <p:sp>
            <p:nvSpPr>
              <p:cNvPr id="89" name="TextBox 4">
                <a:extLst>
                  <a:ext uri="{FF2B5EF4-FFF2-40B4-BE49-F238E27FC236}">
                    <a16:creationId xmlns:a16="http://schemas.microsoft.com/office/drawing/2014/main" id="{8ED25FAE-BE50-2933-4337-C9143379241B}"/>
                  </a:ext>
                </a:extLst>
              </p:cNvPr>
              <p:cNvSpPr txBox="1"/>
              <p:nvPr/>
            </p:nvSpPr>
            <p:spPr>
              <a:xfrm>
                <a:off x="1669393" y="4635281"/>
                <a:ext cx="319062" cy="280205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  <a:effectLst/>
            </p:spPr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90" name="TextBox 12">
                <a:extLst>
                  <a:ext uri="{FF2B5EF4-FFF2-40B4-BE49-F238E27FC236}">
                    <a16:creationId xmlns:a16="http://schemas.microsoft.com/office/drawing/2014/main" id="{B82E7E6E-0C7F-7CDB-4929-9A253CB52C35}"/>
                  </a:ext>
                </a:extLst>
              </p:cNvPr>
              <p:cNvSpPr txBox="1"/>
              <p:nvPr/>
            </p:nvSpPr>
            <p:spPr>
              <a:xfrm>
                <a:off x="2680822" y="4658634"/>
                <a:ext cx="308226" cy="280205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91" name="TextBox 16">
                <a:extLst>
                  <a:ext uri="{FF2B5EF4-FFF2-40B4-BE49-F238E27FC236}">
                    <a16:creationId xmlns:a16="http://schemas.microsoft.com/office/drawing/2014/main" id="{42D5F2FD-5196-4006-16E1-3C48860685F5}"/>
                  </a:ext>
                </a:extLst>
              </p:cNvPr>
              <p:cNvSpPr txBox="1"/>
              <p:nvPr/>
            </p:nvSpPr>
            <p:spPr>
              <a:xfrm>
                <a:off x="2680822" y="5681249"/>
                <a:ext cx="303416" cy="280205"/>
              </a:xfrm>
              <a:prstGeom prst="rect">
                <a:avLst/>
              </a:prstGeom>
              <a:solidFill>
                <a:srgbClr val="ED7D31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92" name="TextBox 10">
                <a:extLst>
                  <a:ext uri="{FF2B5EF4-FFF2-40B4-BE49-F238E27FC236}">
                    <a16:creationId xmlns:a16="http://schemas.microsoft.com/office/drawing/2014/main" id="{7E3AE385-5F55-A47C-74E5-585732CBE84A}"/>
                  </a:ext>
                </a:extLst>
              </p:cNvPr>
              <p:cNvSpPr txBox="1"/>
              <p:nvPr/>
            </p:nvSpPr>
            <p:spPr>
              <a:xfrm>
                <a:off x="1669393" y="5716284"/>
                <a:ext cx="318998" cy="280205"/>
              </a:xfrm>
              <a:prstGeom prst="rect">
                <a:avLst/>
              </a:prstGeom>
              <a:solidFill>
                <a:srgbClr val="5B9BD5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</p:grpSp>
      </p:grpSp>
      <p:pic>
        <p:nvPicPr>
          <p:cNvPr id="98" name="Picture 97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4E460800-0BB9-855A-CD02-DE4B81D97C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20" t="34622" r="17019" b="12356"/>
          <a:stretch/>
        </p:blipFill>
        <p:spPr>
          <a:xfrm>
            <a:off x="3303286" y="3065350"/>
            <a:ext cx="2334725" cy="2252975"/>
          </a:xfrm>
          <a:prstGeom prst="rect">
            <a:avLst/>
          </a:prstGeom>
        </p:spPr>
      </p:pic>
      <p:pic>
        <p:nvPicPr>
          <p:cNvPr id="100" name="Picture 99" descr="A close-up of a machine&#10;&#10;AI-generated content may be incorrect.">
            <a:extLst>
              <a:ext uri="{FF2B5EF4-FFF2-40B4-BE49-F238E27FC236}">
                <a16:creationId xmlns:a16="http://schemas.microsoft.com/office/drawing/2014/main" id="{0C836FE7-4BA0-D63F-6286-F0AF17BE26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470"/>
          <a:stretch/>
        </p:blipFill>
        <p:spPr>
          <a:xfrm>
            <a:off x="78220" y="5370921"/>
            <a:ext cx="5143500" cy="1476516"/>
          </a:xfrm>
          <a:prstGeom prst="rect">
            <a:avLst/>
          </a:prstGeom>
        </p:spPr>
      </p:pic>
      <p:pic>
        <p:nvPicPr>
          <p:cNvPr id="56" name="Picture 55" descr="A drawing of a bar on a paper&#10;&#10;Description automatically generated">
            <a:extLst>
              <a:ext uri="{FF2B5EF4-FFF2-40B4-BE49-F238E27FC236}">
                <a16:creationId xmlns:a16="http://schemas.microsoft.com/office/drawing/2014/main" id="{5BB158A8-2A21-8DB7-C929-515893A7F1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41" t="18261" r="7939" b="40145"/>
          <a:stretch/>
        </p:blipFill>
        <p:spPr>
          <a:xfrm>
            <a:off x="9722830" y="3242921"/>
            <a:ext cx="2320043" cy="16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FA527-5D94-F55B-DE42-656537A02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C139-7E44-2E7C-58C7-BB148CE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Mapping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F6B96-A9BC-1EF1-B029-59C0C8801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52" y="1019701"/>
            <a:ext cx="5209429" cy="1641747"/>
          </a:xfrm>
        </p:spPr>
        <p:txBody>
          <a:bodyPr/>
          <a:lstStyle/>
          <a:p>
            <a:r>
              <a:rPr lang="en-US" dirty="0"/>
              <a:t>Initial plan is 3 TC in zone 1 &amp; 2 centers each</a:t>
            </a:r>
          </a:p>
          <a:p>
            <a:r>
              <a:rPr lang="en-US" dirty="0"/>
              <a:t>Spiral path out for the 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98A10-00AF-724C-1A0F-8550D33E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3</a:t>
            </a:fld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DC97BC7-177E-F61D-C69E-218569A3285C}"/>
              </a:ext>
            </a:extLst>
          </p:cNvPr>
          <p:cNvGrpSpPr/>
          <p:nvPr/>
        </p:nvGrpSpPr>
        <p:grpSpPr>
          <a:xfrm>
            <a:off x="5455842" y="1076423"/>
            <a:ext cx="5427009" cy="8920230"/>
            <a:chOff x="5446522" y="1346974"/>
            <a:chExt cx="5427009" cy="89202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D4A17D5-91E4-6090-B177-587DD9E86A9A}"/>
                </a:ext>
              </a:extLst>
            </p:cNvPr>
            <p:cNvGrpSpPr/>
            <p:nvPr/>
          </p:nvGrpSpPr>
          <p:grpSpPr>
            <a:xfrm>
              <a:off x="5446522" y="1346974"/>
              <a:ext cx="5427009" cy="8920230"/>
              <a:chOff x="0" y="353060"/>
              <a:chExt cx="5427009" cy="892023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BDC8B20-317E-F19F-AC7C-963A5A84B764}"/>
                  </a:ext>
                </a:extLst>
              </p:cNvPr>
              <p:cNvGrpSpPr/>
              <p:nvPr/>
            </p:nvGrpSpPr>
            <p:grpSpPr>
              <a:xfrm>
                <a:off x="0" y="353060"/>
                <a:ext cx="5427009" cy="8920230"/>
                <a:chOff x="0" y="157961"/>
                <a:chExt cx="1958783" cy="3990958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4B2D66AE-C9DB-0FC4-53CC-5F4E49E162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3807"/>
                <a:stretch/>
              </p:blipFill>
              <p:spPr>
                <a:xfrm rot="16200000">
                  <a:off x="-1016087" y="1174048"/>
                  <a:ext cx="3990958" cy="1958783"/>
                </a:xfrm>
                <a:prstGeom prst="rect">
                  <a:avLst/>
                </a:prstGeom>
              </p:spPr>
            </p:pic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F3434A1-B3C5-B6AC-A14C-DD2D273D1A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717148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8B6F023-4980-EEAB-A83C-223BA7BF43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1172761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946650D7-EDDF-4CAD-62F6-29F8B95434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1629167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8E7E207B-E41B-D1E2-F266-9CCDFC0FC9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2089542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83586786-E115-A31E-F32A-E48546E5C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2547535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8E1A43A-5E71-E7AB-0FCF-E27D4B02A1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945" y="3004735"/>
                  <a:ext cx="0" cy="4572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sp>
              <p:nvSpPr>
                <p:cNvPr id="50" name="TextBox 32">
                  <a:extLst>
                    <a:ext uri="{FF2B5EF4-FFF2-40B4-BE49-F238E27FC236}">
                      <a16:creationId xmlns:a16="http://schemas.microsoft.com/office/drawing/2014/main" id="{DAFF7992-B650-3DFA-67A6-D44B459B7310}"/>
                    </a:ext>
                  </a:extLst>
                </p:cNvPr>
                <p:cNvSpPr txBox="1"/>
                <p:nvPr/>
              </p:nvSpPr>
              <p:spPr>
                <a:xfrm>
                  <a:off x="631917" y="895396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Z1.0</a:t>
                  </a:r>
                </a:p>
              </p:txBody>
            </p:sp>
            <p:sp>
              <p:nvSpPr>
                <p:cNvPr id="51" name="TextBox 33">
                  <a:extLst>
                    <a:ext uri="{FF2B5EF4-FFF2-40B4-BE49-F238E27FC236}">
                      <a16:creationId xmlns:a16="http://schemas.microsoft.com/office/drawing/2014/main" id="{E17F0C7B-DD0A-66EE-DEF9-E27CF0A725C6}"/>
                    </a:ext>
                  </a:extLst>
                </p:cNvPr>
                <p:cNvSpPr txBox="1"/>
                <p:nvPr/>
              </p:nvSpPr>
              <p:spPr>
                <a:xfrm>
                  <a:off x="631917" y="1366883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Z2.0</a:t>
                  </a:r>
                </a:p>
              </p:txBody>
            </p:sp>
            <p:sp>
              <p:nvSpPr>
                <p:cNvPr id="52" name="TextBox 34">
                  <a:extLst>
                    <a:ext uri="{FF2B5EF4-FFF2-40B4-BE49-F238E27FC236}">
                      <a16:creationId xmlns:a16="http://schemas.microsoft.com/office/drawing/2014/main" id="{DAFE3EFE-B4AE-060A-3AFD-646E55373970}"/>
                    </a:ext>
                  </a:extLst>
                </p:cNvPr>
                <p:cNvSpPr txBox="1"/>
                <p:nvPr/>
              </p:nvSpPr>
              <p:spPr>
                <a:xfrm>
                  <a:off x="631917" y="1818705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Z3.0</a:t>
                  </a:r>
                </a:p>
              </p:txBody>
            </p:sp>
            <p:sp>
              <p:nvSpPr>
                <p:cNvPr id="53" name="TextBox 35">
                  <a:extLst>
                    <a:ext uri="{FF2B5EF4-FFF2-40B4-BE49-F238E27FC236}">
                      <a16:creationId xmlns:a16="http://schemas.microsoft.com/office/drawing/2014/main" id="{F7CC8A8E-9991-389E-7AC2-28FD0375EE57}"/>
                    </a:ext>
                  </a:extLst>
                </p:cNvPr>
                <p:cNvSpPr txBox="1"/>
                <p:nvPr/>
              </p:nvSpPr>
              <p:spPr>
                <a:xfrm>
                  <a:off x="631917" y="2262077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Z4.0</a:t>
                  </a:r>
                </a:p>
              </p:txBody>
            </p:sp>
            <p:sp>
              <p:nvSpPr>
                <p:cNvPr id="54" name="TextBox 36">
                  <a:extLst>
                    <a:ext uri="{FF2B5EF4-FFF2-40B4-BE49-F238E27FC236}">
                      <a16:creationId xmlns:a16="http://schemas.microsoft.com/office/drawing/2014/main" id="{26CBD684-F10D-C233-0580-E94783D0AE9D}"/>
                    </a:ext>
                  </a:extLst>
                </p:cNvPr>
                <p:cNvSpPr txBox="1"/>
                <p:nvPr/>
              </p:nvSpPr>
              <p:spPr>
                <a:xfrm>
                  <a:off x="631917" y="2716358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Z5.0</a:t>
                  </a:r>
                </a:p>
              </p:txBody>
            </p:sp>
            <p:sp>
              <p:nvSpPr>
                <p:cNvPr id="55" name="TextBox 37">
                  <a:extLst>
                    <a:ext uri="{FF2B5EF4-FFF2-40B4-BE49-F238E27FC236}">
                      <a16:creationId xmlns:a16="http://schemas.microsoft.com/office/drawing/2014/main" id="{932BF0B9-BE21-4F83-8EDC-D71B0DA257BD}"/>
                    </a:ext>
                  </a:extLst>
                </p:cNvPr>
                <p:cNvSpPr txBox="1"/>
                <p:nvPr/>
              </p:nvSpPr>
              <p:spPr>
                <a:xfrm>
                  <a:off x="631917" y="3175402"/>
                  <a:ext cx="97664" cy="8405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Z6.0</a:t>
                  </a:r>
                </a:p>
              </p:txBody>
            </p:sp>
          </p:grpSp>
          <p:sp>
            <p:nvSpPr>
              <p:cNvPr id="26" name="TextBox 3">
                <a:extLst>
                  <a:ext uri="{FF2B5EF4-FFF2-40B4-BE49-F238E27FC236}">
                    <a16:creationId xmlns:a16="http://schemas.microsoft.com/office/drawing/2014/main" id="{60DAF06F-A978-28D7-C8FE-AC167A1850F9}"/>
                  </a:ext>
                </a:extLst>
              </p:cNvPr>
              <p:cNvSpPr txBox="1"/>
              <p:nvPr/>
            </p:nvSpPr>
            <p:spPr>
              <a:xfrm>
                <a:off x="2949388" y="807384"/>
                <a:ext cx="184731" cy="26456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4">
                <a:extLst>
                  <a:ext uri="{FF2B5EF4-FFF2-40B4-BE49-F238E27FC236}">
                    <a16:creationId xmlns:a16="http://schemas.microsoft.com/office/drawing/2014/main" id="{CC5A8857-456A-0B8B-A161-83D6E9226D79}"/>
                  </a:ext>
                </a:extLst>
              </p:cNvPr>
              <p:cNvSpPr txBox="1"/>
              <p:nvPr/>
            </p:nvSpPr>
            <p:spPr>
              <a:xfrm>
                <a:off x="2268071" y="1398958"/>
                <a:ext cx="319062" cy="280205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  <a:effectLst/>
            </p:spPr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4F0162FA-E2CD-19DB-7111-905E82AA77E3}"/>
                  </a:ext>
                </a:extLst>
              </p:cNvPr>
              <p:cNvSpPr txBox="1"/>
              <p:nvPr/>
            </p:nvSpPr>
            <p:spPr>
              <a:xfrm>
                <a:off x="2268071" y="2460888"/>
                <a:ext cx="319062" cy="280205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29" name="TextBox 6">
                <a:extLst>
                  <a:ext uri="{FF2B5EF4-FFF2-40B4-BE49-F238E27FC236}">
                    <a16:creationId xmlns:a16="http://schemas.microsoft.com/office/drawing/2014/main" id="{2CAE50D0-6757-223C-6CC6-A6BEC79157DB}"/>
                  </a:ext>
                </a:extLst>
              </p:cNvPr>
              <p:cNvSpPr txBox="1"/>
              <p:nvPr/>
            </p:nvSpPr>
            <p:spPr>
              <a:xfrm>
                <a:off x="2268071" y="3477185"/>
                <a:ext cx="319062" cy="280205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30" name="TextBox 7">
                <a:extLst>
                  <a:ext uri="{FF2B5EF4-FFF2-40B4-BE49-F238E27FC236}">
                    <a16:creationId xmlns:a16="http://schemas.microsoft.com/office/drawing/2014/main" id="{4670A125-6E96-B4EF-393C-189E92FC86F6}"/>
                  </a:ext>
                </a:extLst>
              </p:cNvPr>
              <p:cNvSpPr txBox="1"/>
              <p:nvPr/>
            </p:nvSpPr>
            <p:spPr>
              <a:xfrm>
                <a:off x="2268071" y="4503644"/>
                <a:ext cx="319062" cy="280205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DA4B51DB-DB5F-6C33-906E-B3C029F85A48}"/>
                  </a:ext>
                </a:extLst>
              </p:cNvPr>
              <p:cNvSpPr txBox="1"/>
              <p:nvPr/>
            </p:nvSpPr>
            <p:spPr>
              <a:xfrm>
                <a:off x="2268071" y="2184296"/>
                <a:ext cx="318998" cy="280205"/>
              </a:xfrm>
              <a:prstGeom prst="rect">
                <a:avLst/>
              </a:prstGeom>
              <a:solidFill>
                <a:srgbClr val="5B9BD5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32" name="TextBox 9">
                <a:extLst>
                  <a:ext uri="{FF2B5EF4-FFF2-40B4-BE49-F238E27FC236}">
                    <a16:creationId xmlns:a16="http://schemas.microsoft.com/office/drawing/2014/main" id="{4F24D7C5-32B4-DD08-9806-D071887ED9F4}"/>
                  </a:ext>
                </a:extLst>
              </p:cNvPr>
              <p:cNvSpPr txBox="1"/>
              <p:nvPr/>
            </p:nvSpPr>
            <p:spPr>
              <a:xfrm>
                <a:off x="2268071" y="3209441"/>
                <a:ext cx="318998" cy="280205"/>
              </a:xfrm>
              <a:prstGeom prst="rect">
                <a:avLst/>
              </a:prstGeom>
              <a:solidFill>
                <a:srgbClr val="5B9BD5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0155BBF9-B863-59D5-E189-517AEE68C5B0}"/>
                  </a:ext>
                </a:extLst>
              </p:cNvPr>
              <p:cNvSpPr txBox="1"/>
              <p:nvPr/>
            </p:nvSpPr>
            <p:spPr>
              <a:xfrm>
                <a:off x="2268071" y="4236905"/>
                <a:ext cx="318998" cy="280205"/>
              </a:xfrm>
              <a:prstGeom prst="rect">
                <a:avLst/>
              </a:prstGeom>
              <a:solidFill>
                <a:srgbClr val="5B9BD5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C5D3AB73-E82B-0603-A63D-ADED2DF2F549}"/>
                  </a:ext>
                </a:extLst>
              </p:cNvPr>
              <p:cNvSpPr txBox="1"/>
              <p:nvPr/>
            </p:nvSpPr>
            <p:spPr>
              <a:xfrm>
                <a:off x="2268071" y="7088222"/>
                <a:ext cx="318998" cy="280205"/>
              </a:xfrm>
              <a:prstGeom prst="rect">
                <a:avLst/>
              </a:prstGeom>
              <a:solidFill>
                <a:srgbClr val="5B9BD5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35" name="TextBox 12">
                <a:extLst>
                  <a:ext uri="{FF2B5EF4-FFF2-40B4-BE49-F238E27FC236}">
                    <a16:creationId xmlns:a16="http://schemas.microsoft.com/office/drawing/2014/main" id="{83891366-5658-58F9-20F7-81F8A232448A}"/>
                  </a:ext>
                </a:extLst>
              </p:cNvPr>
              <p:cNvSpPr txBox="1"/>
              <p:nvPr/>
            </p:nvSpPr>
            <p:spPr>
              <a:xfrm>
                <a:off x="2836553" y="1667534"/>
                <a:ext cx="308226" cy="280205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6" name="TextBox 13">
                <a:extLst>
                  <a:ext uri="{FF2B5EF4-FFF2-40B4-BE49-F238E27FC236}">
                    <a16:creationId xmlns:a16="http://schemas.microsoft.com/office/drawing/2014/main" id="{BFE400DB-BC41-0207-B1FA-1AC90D8B05EF}"/>
                  </a:ext>
                </a:extLst>
              </p:cNvPr>
              <p:cNvSpPr txBox="1"/>
              <p:nvPr/>
            </p:nvSpPr>
            <p:spPr>
              <a:xfrm>
                <a:off x="2836553" y="2724764"/>
                <a:ext cx="308226" cy="280205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7" name="TextBox 14">
                <a:extLst>
                  <a:ext uri="{FF2B5EF4-FFF2-40B4-BE49-F238E27FC236}">
                    <a16:creationId xmlns:a16="http://schemas.microsoft.com/office/drawing/2014/main" id="{014DB09C-7792-5CF8-761E-D1018A9E1F50}"/>
                  </a:ext>
                </a:extLst>
              </p:cNvPr>
              <p:cNvSpPr txBox="1"/>
              <p:nvPr/>
            </p:nvSpPr>
            <p:spPr>
              <a:xfrm>
                <a:off x="2836553" y="3728984"/>
                <a:ext cx="308226" cy="280205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01375179-6004-FA0B-C613-24EBEA5AA881}"/>
                  </a:ext>
                </a:extLst>
              </p:cNvPr>
              <p:cNvSpPr txBox="1"/>
              <p:nvPr/>
            </p:nvSpPr>
            <p:spPr>
              <a:xfrm>
                <a:off x="2836553" y="5002575"/>
                <a:ext cx="308226" cy="280205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9" name="TextBox 16">
                <a:extLst>
                  <a:ext uri="{FF2B5EF4-FFF2-40B4-BE49-F238E27FC236}">
                    <a16:creationId xmlns:a16="http://schemas.microsoft.com/office/drawing/2014/main" id="{025C21D0-73B4-2ED8-5896-045F6131B673}"/>
                  </a:ext>
                </a:extLst>
              </p:cNvPr>
              <p:cNvSpPr txBox="1"/>
              <p:nvPr/>
            </p:nvSpPr>
            <p:spPr>
              <a:xfrm>
                <a:off x="2836553" y="1936906"/>
                <a:ext cx="303416" cy="280205"/>
              </a:xfrm>
              <a:prstGeom prst="rect">
                <a:avLst/>
              </a:prstGeom>
              <a:solidFill>
                <a:srgbClr val="ED7D31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40" name="TextBox 17">
                <a:extLst>
                  <a:ext uri="{FF2B5EF4-FFF2-40B4-BE49-F238E27FC236}">
                    <a16:creationId xmlns:a16="http://schemas.microsoft.com/office/drawing/2014/main" id="{A683096F-32B4-C62D-096B-2227A58F6671}"/>
                  </a:ext>
                </a:extLst>
              </p:cNvPr>
              <p:cNvSpPr txBox="1"/>
              <p:nvPr/>
            </p:nvSpPr>
            <p:spPr>
              <a:xfrm>
                <a:off x="2836553" y="3001464"/>
                <a:ext cx="303416" cy="280205"/>
              </a:xfrm>
              <a:prstGeom prst="rect">
                <a:avLst/>
              </a:prstGeom>
              <a:solidFill>
                <a:srgbClr val="ED7D31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E552A6D8-B376-C707-0E3A-98B078748074}"/>
                  </a:ext>
                </a:extLst>
              </p:cNvPr>
              <p:cNvSpPr txBox="1"/>
              <p:nvPr/>
            </p:nvSpPr>
            <p:spPr>
              <a:xfrm>
                <a:off x="2836553" y="4005683"/>
                <a:ext cx="303416" cy="280205"/>
              </a:xfrm>
              <a:prstGeom prst="rect">
                <a:avLst/>
              </a:prstGeom>
              <a:solidFill>
                <a:srgbClr val="ED7D31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42" name="TextBox 19">
                <a:extLst>
                  <a:ext uri="{FF2B5EF4-FFF2-40B4-BE49-F238E27FC236}">
                    <a16:creationId xmlns:a16="http://schemas.microsoft.com/office/drawing/2014/main" id="{63ACE48C-EA05-4A28-B615-48F4D1D71C1F}"/>
                  </a:ext>
                </a:extLst>
              </p:cNvPr>
              <p:cNvSpPr txBox="1"/>
              <p:nvPr/>
            </p:nvSpPr>
            <p:spPr>
              <a:xfrm>
                <a:off x="2836553" y="6028345"/>
                <a:ext cx="303416" cy="280205"/>
              </a:xfrm>
              <a:prstGeom prst="rect">
                <a:avLst/>
              </a:prstGeom>
              <a:solidFill>
                <a:srgbClr val="ED7D31">
                  <a:alpha val="50196"/>
                </a:srgbClr>
              </a:solidFill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∙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9FBD868-4D6C-B54B-70AB-CC971F52B0E5}"/>
                </a:ext>
              </a:extLst>
            </p:cNvPr>
            <p:cNvSpPr/>
            <p:nvPr/>
          </p:nvSpPr>
          <p:spPr>
            <a:xfrm flipH="1">
              <a:off x="7777298" y="2991284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4213F75-0831-8489-AAE3-7D4F338F2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055" y="3030196"/>
              <a:ext cx="438210" cy="2779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22C2DBC-2527-A435-85B8-10C027547C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0242" y="3045234"/>
              <a:ext cx="441982" cy="550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F87F41C-CCC1-614D-865C-28FAF12B4CE9}"/>
                </a:ext>
              </a:extLst>
            </p:cNvPr>
            <p:cNvSpPr/>
            <p:nvPr/>
          </p:nvSpPr>
          <p:spPr>
            <a:xfrm flipH="1">
              <a:off x="7777298" y="4059099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E9ED802-503B-AA47-8BB9-8D66C2B931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055" y="4098011"/>
              <a:ext cx="438210" cy="2779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FAB7101-5344-55B8-EADA-AE5BD6608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0242" y="4113049"/>
              <a:ext cx="441982" cy="550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13DF6A7-A486-5749-ADCA-751D69DFA35F}"/>
                </a:ext>
              </a:extLst>
            </p:cNvPr>
            <p:cNvSpPr/>
            <p:nvPr/>
          </p:nvSpPr>
          <p:spPr>
            <a:xfrm flipH="1">
              <a:off x="7777298" y="2724089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E5D9B37-378A-979C-8A22-622F35B3AD3C}"/>
                </a:ext>
              </a:extLst>
            </p:cNvPr>
            <p:cNvSpPr/>
            <p:nvPr/>
          </p:nvSpPr>
          <p:spPr>
            <a:xfrm flipH="1">
              <a:off x="7777298" y="5058843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67C9910-3780-3C22-94B8-A15461350028}"/>
                </a:ext>
              </a:extLst>
            </p:cNvPr>
            <p:cNvSpPr/>
            <p:nvPr/>
          </p:nvSpPr>
          <p:spPr>
            <a:xfrm flipH="1">
              <a:off x="7802807" y="4786987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31638FB-2B13-AFB6-0753-48E6389E2692}"/>
                </a:ext>
              </a:extLst>
            </p:cNvPr>
            <p:cNvSpPr/>
            <p:nvPr/>
          </p:nvSpPr>
          <p:spPr>
            <a:xfrm flipH="1">
              <a:off x="7802807" y="5295466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F988B8C-45B6-25A7-F7B1-254C384DA775}"/>
                </a:ext>
              </a:extLst>
            </p:cNvPr>
            <p:cNvSpPr/>
            <p:nvPr/>
          </p:nvSpPr>
          <p:spPr>
            <a:xfrm flipH="1">
              <a:off x="7802807" y="5569133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9728BFB-7745-4BB8-E8D9-1D40BD2E7B4A}"/>
                </a:ext>
              </a:extLst>
            </p:cNvPr>
            <p:cNvSpPr/>
            <p:nvPr/>
          </p:nvSpPr>
          <p:spPr>
            <a:xfrm flipH="1">
              <a:off x="7802807" y="6065794"/>
              <a:ext cx="740939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EE165E3-8156-E6A1-0C5E-621F7B313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970" t="63705" r="31775" b="15902"/>
            <a:stretch/>
          </p:blipFill>
          <p:spPr>
            <a:xfrm>
              <a:off x="7806646" y="6111513"/>
              <a:ext cx="707213" cy="2698533"/>
            </a:xfrm>
            <a:prstGeom prst="rect">
              <a:avLst/>
            </a:prstGeom>
          </p:spPr>
        </p:pic>
      </p:grpSp>
      <p:pic>
        <p:nvPicPr>
          <p:cNvPr id="56" name="Picture 55" descr="A drawing of a bar on a paper&#10;&#10;Description automatically generated">
            <a:extLst>
              <a:ext uri="{FF2B5EF4-FFF2-40B4-BE49-F238E27FC236}">
                <a16:creationId xmlns:a16="http://schemas.microsoft.com/office/drawing/2014/main" id="{7E9656F3-7E34-88C6-BE4C-C358BB49AA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41" t="18261" r="7939" b="40145"/>
          <a:stretch/>
        </p:blipFill>
        <p:spPr>
          <a:xfrm>
            <a:off x="9722830" y="3242921"/>
            <a:ext cx="2320043" cy="16200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B5AD7AF-3EFB-C8EB-FFC9-0E5F9FEC5FAE}"/>
              </a:ext>
            </a:extLst>
          </p:cNvPr>
          <p:cNvGrpSpPr/>
          <p:nvPr/>
        </p:nvGrpSpPr>
        <p:grpSpPr>
          <a:xfrm>
            <a:off x="0" y="2907659"/>
            <a:ext cx="3035637" cy="3866358"/>
            <a:chOff x="1092921" y="2855116"/>
            <a:chExt cx="3035637" cy="3866358"/>
          </a:xfrm>
        </p:grpSpPr>
        <p:pic>
          <p:nvPicPr>
            <p:cNvPr id="1026" name="Picture 2" descr="The Downward Spiral by Marguerite Galizia">
              <a:extLst>
                <a:ext uri="{FF2B5EF4-FFF2-40B4-BE49-F238E27FC236}">
                  <a16:creationId xmlns:a16="http://schemas.microsoft.com/office/drawing/2014/main" id="{D7FEA2E5-BEA6-2245-64DB-ECABB75D4A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69" r="18915"/>
            <a:stretch/>
          </p:blipFill>
          <p:spPr bwMode="auto">
            <a:xfrm flipV="1">
              <a:off x="1092921" y="2855116"/>
              <a:ext cx="3035637" cy="386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033C9A8-EB2D-4DB6-5A4B-3C2331BC0E8D}"/>
                </a:ext>
              </a:extLst>
            </p:cNvPr>
            <p:cNvSpPr/>
            <p:nvPr/>
          </p:nvSpPr>
          <p:spPr>
            <a:xfrm>
              <a:off x="2609411" y="2982724"/>
              <a:ext cx="105561" cy="10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1A26F82-5518-B6BD-D52D-A91C60117C9A}"/>
                </a:ext>
              </a:extLst>
            </p:cNvPr>
            <p:cNvSpPr/>
            <p:nvPr/>
          </p:nvSpPr>
          <p:spPr>
            <a:xfrm>
              <a:off x="1976951" y="3437308"/>
              <a:ext cx="105561" cy="10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D4D421-D824-826E-0DC8-D6B3A77806AC}"/>
                </a:ext>
              </a:extLst>
            </p:cNvPr>
            <p:cNvSpPr/>
            <p:nvPr/>
          </p:nvSpPr>
          <p:spPr>
            <a:xfrm>
              <a:off x="2609411" y="4117831"/>
              <a:ext cx="105561" cy="10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A5D99F-4AC8-1DB3-3EE0-CB89EED49A33}"/>
                </a:ext>
              </a:extLst>
            </p:cNvPr>
            <p:cNvSpPr/>
            <p:nvPr/>
          </p:nvSpPr>
          <p:spPr>
            <a:xfrm>
              <a:off x="3432371" y="4338301"/>
              <a:ext cx="105561" cy="10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614302-56A0-0002-DBFC-884E47372058}"/>
                </a:ext>
              </a:extLst>
            </p:cNvPr>
            <p:cNvSpPr/>
            <p:nvPr/>
          </p:nvSpPr>
          <p:spPr>
            <a:xfrm>
              <a:off x="2619842" y="4717851"/>
              <a:ext cx="105561" cy="10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15B746C-D033-97ED-F2B8-878B4A10800C}"/>
                </a:ext>
              </a:extLst>
            </p:cNvPr>
            <p:cNvSpPr/>
            <p:nvPr/>
          </p:nvSpPr>
          <p:spPr>
            <a:xfrm>
              <a:off x="1299529" y="5619142"/>
              <a:ext cx="105561" cy="10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9D5DAE-9B8B-FCB5-C279-AB7962C46928}"/>
                </a:ext>
              </a:extLst>
            </p:cNvPr>
            <p:cNvSpPr/>
            <p:nvPr/>
          </p:nvSpPr>
          <p:spPr>
            <a:xfrm>
              <a:off x="2578250" y="6580586"/>
              <a:ext cx="105561" cy="10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7FE6F46-BFD6-CAAE-C2BE-9CA83EF2D9CE}"/>
              </a:ext>
            </a:extLst>
          </p:cNvPr>
          <p:cNvCxnSpPr>
            <a:cxnSpLocks/>
          </p:cNvCxnSpPr>
          <p:nvPr/>
        </p:nvCxnSpPr>
        <p:spPr>
          <a:xfrm>
            <a:off x="6470374" y="2366748"/>
            <a:ext cx="0" cy="4079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12EF68-079A-BA18-938B-A5511608C1BA}"/>
              </a:ext>
            </a:extLst>
          </p:cNvPr>
          <p:cNvCxnSpPr/>
          <p:nvPr/>
        </p:nvCxnSpPr>
        <p:spPr>
          <a:xfrm flipH="1">
            <a:off x="6013174" y="2366748"/>
            <a:ext cx="213691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9FFEEE-09BE-2308-225D-1AE9EE0A547B}"/>
              </a:ext>
            </a:extLst>
          </p:cNvPr>
          <p:cNvCxnSpPr/>
          <p:nvPr/>
        </p:nvCxnSpPr>
        <p:spPr>
          <a:xfrm flipH="1">
            <a:off x="6013174" y="2763589"/>
            <a:ext cx="213691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23BE668-F827-9036-A8F3-8CE09A3436D8}"/>
              </a:ext>
            </a:extLst>
          </p:cNvPr>
          <p:cNvSpPr txBox="1"/>
          <p:nvPr/>
        </p:nvSpPr>
        <p:spPr>
          <a:xfrm>
            <a:off x="6080369" y="2405196"/>
            <a:ext cx="52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4”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4DBC7C2-7F03-A17C-A931-5F152ABA43D4}"/>
              </a:ext>
            </a:extLst>
          </p:cNvPr>
          <p:cNvCxnSpPr>
            <a:cxnSpLocks/>
          </p:cNvCxnSpPr>
          <p:nvPr/>
        </p:nvCxnSpPr>
        <p:spPr>
          <a:xfrm>
            <a:off x="6805104" y="2366748"/>
            <a:ext cx="0" cy="14852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B47AB16-B9C2-DA68-5BB3-1550A68A605C}"/>
              </a:ext>
            </a:extLst>
          </p:cNvPr>
          <p:cNvCxnSpPr/>
          <p:nvPr/>
        </p:nvCxnSpPr>
        <p:spPr>
          <a:xfrm flipH="1">
            <a:off x="6013174" y="3840934"/>
            <a:ext cx="213691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11EC083-C898-BDE8-099B-EE967D03A753}"/>
              </a:ext>
            </a:extLst>
          </p:cNvPr>
          <p:cNvSpPr txBox="1"/>
          <p:nvPr/>
        </p:nvSpPr>
        <p:spPr>
          <a:xfrm>
            <a:off x="6359522" y="3482541"/>
            <a:ext cx="52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14”</a:t>
            </a:r>
          </a:p>
        </p:txBody>
      </p:sp>
      <p:pic>
        <p:nvPicPr>
          <p:cNvPr id="8" name="Picture 7" descr="A person working in a factory&#10;&#10;AI-generated content may be incorrect.">
            <a:extLst>
              <a:ext uri="{FF2B5EF4-FFF2-40B4-BE49-F238E27FC236}">
                <a16:creationId xmlns:a16="http://schemas.microsoft.com/office/drawing/2014/main" id="{A96E2E8C-04E2-4D3B-C853-1CBF081DBF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524" y="792730"/>
            <a:ext cx="3036872" cy="5398884"/>
          </a:xfrm>
          <a:prstGeom prst="rect">
            <a:avLst/>
          </a:prstGeom>
        </p:spPr>
      </p:pic>
      <p:pic>
        <p:nvPicPr>
          <p:cNvPr id="10" name="Picture 9" descr="A close-up of a wooden pole&#10;&#10;AI-generated content may be incorrect.">
            <a:extLst>
              <a:ext uri="{FF2B5EF4-FFF2-40B4-BE49-F238E27FC236}">
                <a16:creationId xmlns:a16="http://schemas.microsoft.com/office/drawing/2014/main" id="{CDBDD44E-8668-57F6-1EDA-C72D58281C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76" b="37755"/>
          <a:stretch/>
        </p:blipFill>
        <p:spPr>
          <a:xfrm>
            <a:off x="2785166" y="2516489"/>
            <a:ext cx="2899392" cy="211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2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81E5747-A269-5153-453E-40825923FB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491" y="3812287"/>
            <a:ext cx="3790950" cy="2905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A4A21C-781B-B469-655C-CADDED31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consistent significant radial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69279-803D-09F7-185D-49AB9E203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8" y="4049713"/>
            <a:ext cx="4365493" cy="25504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Difficult to distinguish between radial gradient and thermocouple drift</a:t>
            </a:r>
          </a:p>
          <a:p>
            <a:r>
              <a:rPr lang="en-US" dirty="0"/>
              <a:t>Suggest recalibrate thermocouples</a:t>
            </a:r>
          </a:p>
          <a:p>
            <a:r>
              <a:rPr lang="en-US" dirty="0"/>
              <a:t>Do we need to look at the standard thermocouple?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BCD2F-62C8-91EC-90BC-BC56805D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0ADBB5-B9E3-27E8-8E50-4DDAFC594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759" y="1096169"/>
            <a:ext cx="3790950" cy="290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108995-8D59-C28B-60DE-39C443C3A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216" y="3816350"/>
            <a:ext cx="3790950" cy="2905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BB2F9D-F52F-7303-9320-359CB1A56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603" y="1164716"/>
            <a:ext cx="3790950" cy="290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9AB073-1B6A-54E6-732F-D83F7741BBA8}"/>
              </a:ext>
            </a:extLst>
          </p:cNvPr>
          <p:cNvSpPr txBox="1"/>
          <p:nvPr/>
        </p:nvSpPr>
        <p:spPr>
          <a:xfrm>
            <a:off x="6396575" y="1802269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Middle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537F76-02A9-B514-04CF-D521488281E3}"/>
              </a:ext>
            </a:extLst>
          </p:cNvPr>
          <p:cNvSpPr txBox="1"/>
          <p:nvPr/>
        </p:nvSpPr>
        <p:spPr>
          <a:xfrm>
            <a:off x="6302255" y="2184563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Outside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63ABC6-9D41-F484-A37F-16FA0CED9EFA}"/>
              </a:ext>
            </a:extLst>
          </p:cNvPr>
          <p:cNvSpPr txBox="1"/>
          <p:nvPr/>
        </p:nvSpPr>
        <p:spPr>
          <a:xfrm>
            <a:off x="6430485" y="2729075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Inside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14B76-EEFD-B77F-5E01-98B692B20DC3}"/>
              </a:ext>
            </a:extLst>
          </p:cNvPr>
          <p:cNvSpPr txBox="1"/>
          <p:nvPr/>
        </p:nvSpPr>
        <p:spPr>
          <a:xfrm>
            <a:off x="6448890" y="5129260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Middle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847EDE-766D-294A-C64D-0E384531CE06}"/>
              </a:ext>
            </a:extLst>
          </p:cNvPr>
          <p:cNvSpPr txBox="1"/>
          <p:nvPr/>
        </p:nvSpPr>
        <p:spPr>
          <a:xfrm>
            <a:off x="6396575" y="4349023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Outside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51D0F-4616-682E-760B-1B2C9441337B}"/>
              </a:ext>
            </a:extLst>
          </p:cNvPr>
          <p:cNvSpPr txBox="1"/>
          <p:nvPr/>
        </p:nvSpPr>
        <p:spPr>
          <a:xfrm>
            <a:off x="6448890" y="4733387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Inside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A16A22-EEDD-1750-1A72-B5E202FD3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569" y="1167945"/>
            <a:ext cx="3790950" cy="29051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352856-EC26-4008-18CC-7B1E3533791E}"/>
              </a:ext>
            </a:extLst>
          </p:cNvPr>
          <p:cNvSpPr txBox="1"/>
          <p:nvPr/>
        </p:nvSpPr>
        <p:spPr>
          <a:xfrm>
            <a:off x="2318099" y="1603321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Middle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3F8AB6-F5DF-DCAD-B667-7DBF74A6EDFC}"/>
              </a:ext>
            </a:extLst>
          </p:cNvPr>
          <p:cNvSpPr txBox="1"/>
          <p:nvPr/>
        </p:nvSpPr>
        <p:spPr>
          <a:xfrm>
            <a:off x="2303232" y="1783289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Outside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DA4D6E-9AF4-79AD-CB27-097B751C3C9F}"/>
              </a:ext>
            </a:extLst>
          </p:cNvPr>
          <p:cNvSpPr txBox="1"/>
          <p:nvPr/>
        </p:nvSpPr>
        <p:spPr>
          <a:xfrm>
            <a:off x="2310665" y="1983508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Inside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2C12BE-0E2A-AA01-B844-4D54C45732CC}"/>
              </a:ext>
            </a:extLst>
          </p:cNvPr>
          <p:cNvSpPr txBox="1"/>
          <p:nvPr/>
        </p:nvSpPr>
        <p:spPr>
          <a:xfrm>
            <a:off x="3753781" y="2991419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Middle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BFDDBD-43E8-6BAE-9252-203E58391E4F}"/>
              </a:ext>
            </a:extLst>
          </p:cNvPr>
          <p:cNvSpPr txBox="1"/>
          <p:nvPr/>
        </p:nvSpPr>
        <p:spPr>
          <a:xfrm>
            <a:off x="3733212" y="2743734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Outside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7B738E-0D7D-FA61-CD3C-93375C4FE27F}"/>
              </a:ext>
            </a:extLst>
          </p:cNvPr>
          <p:cNvSpPr txBox="1"/>
          <p:nvPr/>
        </p:nvSpPr>
        <p:spPr>
          <a:xfrm>
            <a:off x="3754989" y="2511161"/>
            <a:ext cx="116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Inside</a:t>
            </a:r>
          </a:p>
        </p:txBody>
      </p:sp>
    </p:spTree>
    <p:extLst>
      <p:ext uri="{BB962C8B-B14F-4D97-AF65-F5344CB8AC3E}">
        <p14:creationId xmlns:p14="http://schemas.microsoft.com/office/powerpoint/2010/main" val="2079325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FA87-E5D1-8C85-34EC-F24C5EAB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Slower Heating Increases Uniformity to 0.5 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63D9C-188B-CD12-937A-FCF1C700E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94" y="1315529"/>
            <a:ext cx="3976897" cy="1845235"/>
          </a:xfrm>
        </p:spPr>
        <p:txBody>
          <a:bodyPr/>
          <a:lstStyle/>
          <a:p>
            <a:r>
              <a:rPr lang="en-US" dirty="0"/>
              <a:t>Zone 0.75  ̶  Zone 2.75</a:t>
            </a:r>
          </a:p>
          <a:p>
            <a:pPr lvl="1"/>
            <a:r>
              <a:rPr lang="en-US" dirty="0"/>
              <a:t>0.508 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E1286-25D2-E5BC-EBED-C4A175AB1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329DA-9CFA-EB63-7FBC-EC1803149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083" y="2268812"/>
            <a:ext cx="5763259" cy="4416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2BDDA5-6A9C-0136-AB36-BD7B3A8A9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4" y="3247600"/>
            <a:ext cx="6686372" cy="3415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2E568C-4AEB-02DF-D5CD-0F25B3D33A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391"/>
          <a:stretch/>
        </p:blipFill>
        <p:spPr>
          <a:xfrm>
            <a:off x="4331368" y="889846"/>
            <a:ext cx="3492595" cy="252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8BE9DD-0FE2-6DE3-526E-3D71E65CECE6}"/>
              </a:ext>
            </a:extLst>
          </p:cNvPr>
          <p:cNvSpPr txBox="1"/>
          <p:nvPr/>
        </p:nvSpPr>
        <p:spPr>
          <a:xfrm>
            <a:off x="5685780" y="1639818"/>
            <a:ext cx="679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Zone 0.5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A8AADE-CD8C-78A8-E36E-240439935387}"/>
              </a:ext>
            </a:extLst>
          </p:cNvPr>
          <p:cNvSpPr txBox="1"/>
          <p:nvPr/>
        </p:nvSpPr>
        <p:spPr>
          <a:xfrm>
            <a:off x="6517677" y="2024950"/>
            <a:ext cx="679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Zone 3.0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2CE3F5-6B07-E982-CB73-BB60A5BD329D}"/>
              </a:ext>
            </a:extLst>
          </p:cNvPr>
          <p:cNvSpPr txBox="1"/>
          <p:nvPr/>
        </p:nvSpPr>
        <p:spPr>
          <a:xfrm>
            <a:off x="6517677" y="2666301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Zone 3.25</a:t>
            </a:r>
          </a:p>
        </p:txBody>
      </p:sp>
    </p:spTree>
    <p:extLst>
      <p:ext uri="{BB962C8B-B14F-4D97-AF65-F5344CB8AC3E}">
        <p14:creationId xmlns:p14="http://schemas.microsoft.com/office/powerpoint/2010/main" val="1260786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B9E3-392F-2EC9-60BA-A3D12ED9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Lowering Pressure to Increase Uniform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2C3C6-DBF2-146C-DE95-CEC2F330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3" y="966015"/>
            <a:ext cx="12105040" cy="15929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After Hot-Soak ramp lowered pressure in 5 bar steps at peak temperature and adjusted offsets to narrow spread</a:t>
            </a:r>
          </a:p>
          <a:p>
            <a:r>
              <a:rPr lang="en-US" dirty="0"/>
              <a:t>To use this data, would need to calibrate PID, control calibration offsets, and buy certified gas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19414-1427-2482-D4A5-1E6FC502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9A5ED-5334-F17E-8FBF-E110042E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9" y="2895802"/>
            <a:ext cx="7338618" cy="380087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F3FA80-E086-5673-1A57-835B94DF48A6}"/>
              </a:ext>
            </a:extLst>
          </p:cNvPr>
          <p:cNvGrpSpPr/>
          <p:nvPr/>
        </p:nvGrpSpPr>
        <p:grpSpPr>
          <a:xfrm>
            <a:off x="7089913" y="2884938"/>
            <a:ext cx="5083664" cy="3895773"/>
            <a:chOff x="68537" y="2743200"/>
            <a:chExt cx="5083664" cy="38957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FC88B5-EBE5-9C01-9C44-B9ED85DA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37" y="2743200"/>
              <a:ext cx="5083664" cy="3895773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E1A83A-1381-81A7-AE3A-CCD76CB3F33E}"/>
                </a:ext>
              </a:extLst>
            </p:cNvPr>
            <p:cNvCxnSpPr/>
            <p:nvPr/>
          </p:nvCxnSpPr>
          <p:spPr>
            <a:xfrm flipV="1">
              <a:off x="4186989" y="5012012"/>
              <a:ext cx="0" cy="52939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EA5341-E2DC-B43A-7CC7-FEB7AC39B685}"/>
                </a:ext>
              </a:extLst>
            </p:cNvPr>
            <p:cNvSpPr txBox="1"/>
            <p:nvPr/>
          </p:nvSpPr>
          <p:spPr>
            <a:xfrm>
              <a:off x="4186989" y="4939242"/>
              <a:ext cx="7150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Hot Soak Ramp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32A552D-9ADD-DD50-15B2-D530B76D666E}"/>
              </a:ext>
            </a:extLst>
          </p:cNvPr>
          <p:cNvSpPr txBox="1"/>
          <p:nvPr/>
        </p:nvSpPr>
        <p:spPr>
          <a:xfrm>
            <a:off x="7315749" y="2721933"/>
            <a:ext cx="483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 of zones within </a:t>
            </a:r>
            <a:r>
              <a:rPr lang="en-US" u="sng" dirty="0"/>
              <a:t>+</a:t>
            </a:r>
            <a:r>
              <a:rPr lang="en-US" dirty="0"/>
              <a:t>2 C at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 after hot-soak</a:t>
            </a:r>
          </a:p>
        </p:txBody>
      </p:sp>
    </p:spTree>
    <p:extLst>
      <p:ext uri="{BB962C8B-B14F-4D97-AF65-F5344CB8AC3E}">
        <p14:creationId xmlns:p14="http://schemas.microsoft.com/office/powerpoint/2010/main" val="72353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880B4-B623-CCC1-C8E1-39FCE56AA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A79460-E281-664F-E759-03FF66CD1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24" y="894522"/>
            <a:ext cx="8161176" cy="6254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21CD45-AED3-119B-A19A-FDADBFDC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Witness Samples Low and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3CD7A-FDB2-EE07-B1D4-09A27163B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61" y="894522"/>
            <a:ext cx="4482548" cy="4351338"/>
          </a:xfrm>
        </p:spPr>
        <p:txBody>
          <a:bodyPr/>
          <a:lstStyle/>
          <a:p>
            <a:r>
              <a:rPr lang="en-US" dirty="0"/>
              <a:t>Nominally the </a:t>
            </a:r>
            <a:r>
              <a:rPr lang="en-US" i="1" dirty="0" err="1"/>
              <a:t>T</a:t>
            </a:r>
            <a:r>
              <a:rPr lang="en-US" i="1" baseline="-25000" dirty="0" err="1"/>
              <a:t>max</a:t>
            </a:r>
            <a:r>
              <a:rPr lang="en-US" dirty="0"/>
              <a:t> and </a:t>
            </a:r>
            <a:r>
              <a:rPr lang="en-US" i="1" dirty="0" err="1"/>
              <a:t>t</a:t>
            </a:r>
            <a:r>
              <a:rPr lang="en-US" i="1" baseline="-25000" dirty="0" err="1"/>
              <a:t>melt</a:t>
            </a:r>
            <a:r>
              <a:rPr lang="en-US" dirty="0"/>
              <a:t> look alright</a:t>
            </a:r>
          </a:p>
          <a:p>
            <a:r>
              <a:rPr lang="en-US" dirty="0"/>
              <a:t>Samples that barely have made it into the melt have good performance</a:t>
            </a:r>
          </a:p>
          <a:p>
            <a:r>
              <a:rPr lang="en-US" dirty="0"/>
              <a:t>Shaon has looked at samples and they appear over-melted, i.e. high </a:t>
            </a:r>
            <a:r>
              <a:rPr lang="en-US" i="1" dirty="0" err="1"/>
              <a:t>T</a:t>
            </a:r>
            <a:r>
              <a:rPr lang="en-US" i="1" baseline="-25000" dirty="0" err="1"/>
              <a:t>max</a:t>
            </a:r>
            <a:r>
              <a:rPr lang="en-US" dirty="0"/>
              <a:t> and/or long </a:t>
            </a:r>
            <a:r>
              <a:rPr lang="en-US" i="1" dirty="0" err="1"/>
              <a:t>t</a:t>
            </a:r>
            <a:r>
              <a:rPr lang="en-US" i="1" baseline="-25000" dirty="0" err="1"/>
              <a:t>melt</a:t>
            </a:r>
            <a:endParaRPr lang="en-US" i="1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E88C6-998F-C85D-8C56-BAC423806623}"/>
              </a:ext>
            </a:extLst>
          </p:cNvPr>
          <p:cNvSpPr/>
          <p:nvPr/>
        </p:nvSpPr>
        <p:spPr>
          <a:xfrm>
            <a:off x="10430521" y="5303900"/>
            <a:ext cx="1175455" cy="6539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1B95F-6B84-8821-0FF0-099205750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hite circles&#10;&#10;AI-generated content may be incorrect.">
            <a:extLst>
              <a:ext uri="{FF2B5EF4-FFF2-40B4-BE49-F238E27FC236}">
                <a16:creationId xmlns:a16="http://schemas.microsoft.com/office/drawing/2014/main" id="{CE66D562-CE07-5C4D-750B-1543E7073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7499"/>
            <a:ext cx="12192000" cy="4354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769165-4AF5-3DBB-B958-BA1B56D8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Sideways coil: </a:t>
            </a:r>
            <a:r>
              <a:rPr lang="en-US" sz="2400" dirty="0"/>
              <a:t>Temperature gradient during OPHT is evident. The zone 2.5 sample shows less bridging compared to other zones, </a:t>
            </a:r>
            <a:r>
              <a:rPr lang="en-US" sz="2400" dirty="0">
                <a:solidFill>
                  <a:srgbClr val="0070C0"/>
                </a:solidFill>
              </a:rPr>
              <a:t>although significant filament merging is present.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F546F-0B3A-961E-2B4D-C2E23625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7CD982-C138-E203-0324-47A0ED79D090}"/>
              </a:ext>
            </a:extLst>
          </p:cNvPr>
          <p:cNvSpPr txBox="1"/>
          <p:nvPr/>
        </p:nvSpPr>
        <p:spPr>
          <a:xfrm>
            <a:off x="1752602" y="1587500"/>
            <a:ext cx="181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Z 1.5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B4F50C-7EE5-BD9C-47CA-B8075D4764B2}"/>
              </a:ext>
            </a:extLst>
          </p:cNvPr>
          <p:cNvSpPr txBox="1"/>
          <p:nvPr/>
        </p:nvSpPr>
        <p:spPr>
          <a:xfrm>
            <a:off x="5429251" y="1587500"/>
            <a:ext cx="181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Z 2.0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98DF9F-4B1C-2B58-4026-BD3B8FBF7B31}"/>
              </a:ext>
            </a:extLst>
          </p:cNvPr>
          <p:cNvSpPr txBox="1"/>
          <p:nvPr/>
        </p:nvSpPr>
        <p:spPr>
          <a:xfrm>
            <a:off x="9055101" y="1622426"/>
            <a:ext cx="181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Z 2.5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133E1E-DB95-DC41-603E-5C2677FF9592}"/>
              </a:ext>
            </a:extLst>
          </p:cNvPr>
          <p:cNvSpPr txBox="1"/>
          <p:nvPr/>
        </p:nvSpPr>
        <p:spPr>
          <a:xfrm>
            <a:off x="551171" y="1587500"/>
            <a:ext cx="1093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High</a:t>
            </a:r>
          </a:p>
          <a:p>
            <a:r>
              <a:rPr lang="en-US" dirty="0" err="1"/>
              <a:t>T</a:t>
            </a:r>
            <a:r>
              <a:rPr lang="en-US" baseline="-25000" dirty="0" err="1"/>
              <a:t>max</a:t>
            </a:r>
            <a:endParaRPr lang="en-US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7C9517-68EA-58B2-D27F-0CC6CE44A171}"/>
              </a:ext>
            </a:extLst>
          </p:cNvPr>
          <p:cNvSpPr txBox="1"/>
          <p:nvPr/>
        </p:nvSpPr>
        <p:spPr>
          <a:xfrm>
            <a:off x="4176380" y="1587499"/>
            <a:ext cx="1093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High</a:t>
            </a:r>
          </a:p>
          <a:p>
            <a:pPr algn="ctr"/>
            <a:r>
              <a:rPr lang="en-US" sz="2800" i="1" dirty="0" err="1">
                <a:solidFill>
                  <a:srgbClr val="FFFF00"/>
                </a:solidFill>
              </a:rPr>
              <a:t>T</a:t>
            </a:r>
            <a:r>
              <a:rPr lang="en-US" sz="2800" baseline="-25000" dirty="0" err="1">
                <a:solidFill>
                  <a:srgbClr val="FFFF00"/>
                </a:solidFill>
              </a:rPr>
              <a:t>max</a:t>
            </a:r>
            <a:endParaRPr lang="en-US" sz="2800" baseline="-25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C736-2D7C-F9DB-455F-7213DF1031DB}"/>
                  </a:ext>
                </a:extLst>
              </p:cNvPr>
              <p:cNvSpPr txBox="1"/>
              <p:nvPr/>
            </p:nvSpPr>
            <p:spPr>
              <a:xfrm>
                <a:off x="5126985" y="5418566"/>
                <a:ext cx="2744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>
                    <a:solidFill>
                      <a:srgbClr val="FFFF00"/>
                    </a:solidFill>
                  </a:rPr>
                  <a:t>T</a:t>
                </a:r>
                <a:r>
                  <a:rPr lang="en-US" sz="2800" b="1" baseline="-25000">
                    <a:solidFill>
                      <a:srgbClr val="FFFF00"/>
                    </a:solidFill>
                  </a:rPr>
                  <a:t>max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800" b="1">
                    <a:solidFill>
                      <a:srgbClr val="FFFF00"/>
                    </a:solidFill>
                  </a:rPr>
                  <a:t> 895 </a:t>
                </a:r>
                <a:r>
                  <a:rPr lang="en-US" sz="2800" b="1">
                    <a:solidFill>
                      <a:srgbClr val="FFFF00"/>
                    </a:solidFill>
                    <a:latin typeface="Bookman Old Style" panose="02050604050505020204" pitchFamily="18" charset="0"/>
                  </a:rPr>
                  <a:t>°</a:t>
                </a:r>
                <a:r>
                  <a:rPr lang="en-US" sz="2800" b="1">
                    <a:solidFill>
                      <a:srgbClr val="FFFF00"/>
                    </a:solidFill>
                  </a:rPr>
                  <a:t>C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4C736-2D7C-F9DB-455F-7213DF103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985" y="5418566"/>
                <a:ext cx="2744480" cy="523220"/>
              </a:xfrm>
              <a:prstGeom prst="rect">
                <a:avLst/>
              </a:prstGeom>
              <a:blipFill>
                <a:blip r:embed="rId3"/>
                <a:stretch>
                  <a:fillRect t="-151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79B50B-7654-D460-EE7E-0E8C883857C2}"/>
                  </a:ext>
                </a:extLst>
              </p:cNvPr>
              <p:cNvSpPr txBox="1"/>
              <p:nvPr/>
            </p:nvSpPr>
            <p:spPr>
              <a:xfrm>
                <a:off x="8743950" y="5418566"/>
                <a:ext cx="2744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>
                    <a:solidFill>
                      <a:srgbClr val="FFFF00"/>
                    </a:solidFill>
                  </a:rPr>
                  <a:t>T</a:t>
                </a:r>
                <a:r>
                  <a:rPr lang="en-US" sz="2800" b="1" baseline="-25000">
                    <a:solidFill>
                      <a:srgbClr val="FFFF00"/>
                    </a:solidFill>
                  </a:rPr>
                  <a:t>max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>
                    <a:solidFill>
                      <a:srgbClr val="FFFF00"/>
                    </a:solidFill>
                  </a:rPr>
                  <a:t>890 </a:t>
                </a:r>
                <a:r>
                  <a:rPr lang="en-US" sz="2800" b="1">
                    <a:solidFill>
                      <a:srgbClr val="FFFF00"/>
                    </a:solidFill>
                    <a:latin typeface="Bookman Old Style" panose="02050604050505020204" pitchFamily="18" charset="0"/>
                  </a:rPr>
                  <a:t>°</a:t>
                </a:r>
                <a:r>
                  <a:rPr lang="en-US" sz="2800" b="1">
                    <a:solidFill>
                      <a:srgbClr val="FFFF00"/>
                    </a:solidFill>
                  </a:rPr>
                  <a:t>C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79B50B-7654-D460-EE7E-0E8C88385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3950" y="5418566"/>
                <a:ext cx="2744480" cy="523220"/>
              </a:xfrm>
              <a:prstGeom prst="rect">
                <a:avLst/>
              </a:prstGeom>
              <a:blipFill>
                <a:blip r:embed="rId4"/>
                <a:stretch>
                  <a:fillRect t="-151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34C608-9CB9-6ABE-C07E-CA6F3FEACB77}"/>
                  </a:ext>
                </a:extLst>
              </p:cNvPr>
              <p:cNvSpPr txBox="1"/>
              <p:nvPr/>
            </p:nvSpPr>
            <p:spPr>
              <a:xfrm>
                <a:off x="1097911" y="5418566"/>
                <a:ext cx="30543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>
                    <a:solidFill>
                      <a:srgbClr val="FFFF00"/>
                    </a:solidFill>
                  </a:rPr>
                  <a:t>T</a:t>
                </a:r>
                <a:r>
                  <a:rPr lang="en-US" sz="2800" b="1" baseline="-25000">
                    <a:solidFill>
                      <a:srgbClr val="FFFF00"/>
                    </a:solidFill>
                  </a:rPr>
                  <a:t>max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800" b="1">
                    <a:solidFill>
                      <a:srgbClr val="FFFF00"/>
                    </a:solidFill>
                  </a:rPr>
                  <a:t> 895 </a:t>
                </a:r>
                <a:r>
                  <a:rPr lang="en-US" sz="2800" b="1">
                    <a:solidFill>
                      <a:srgbClr val="FFFF00"/>
                    </a:solidFill>
                    <a:latin typeface="Bookman Old Style" panose="02050604050505020204" pitchFamily="18" charset="0"/>
                  </a:rPr>
                  <a:t>°</a:t>
                </a:r>
                <a:r>
                  <a:rPr lang="en-US" sz="2800" b="1">
                    <a:solidFill>
                      <a:srgbClr val="FFFF00"/>
                    </a:solidFill>
                  </a:rPr>
                  <a:t>C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34C608-9CB9-6ABE-C07E-CA6F3FEAC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11" y="5418566"/>
                <a:ext cx="3054375" cy="523220"/>
              </a:xfrm>
              <a:prstGeom prst="rect">
                <a:avLst/>
              </a:prstGeom>
              <a:blipFill>
                <a:blip r:embed="rId5"/>
                <a:stretch>
                  <a:fillRect t="-151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34019AE-A6E9-A799-B399-9C03BFB8A05E}"/>
              </a:ext>
            </a:extLst>
          </p:cNvPr>
          <p:cNvSpPr txBox="1"/>
          <p:nvPr/>
        </p:nvSpPr>
        <p:spPr>
          <a:xfrm>
            <a:off x="1722593" y="6352143"/>
            <a:ext cx="614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Witness Samples: PMM160301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87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35EEBE-7491-C39B-DF23-A8615954CA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11353800" cy="839754"/>
              </a:xfrm>
            </p:spPr>
            <p:txBody>
              <a:bodyPr anchor="t">
                <a:no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Cryo-6:</a:t>
                </a:r>
                <a:r>
                  <a:rPr lang="en-US" sz="2800" dirty="0"/>
                  <a:t> All 3 witness samples are over melt </a:t>
                </a:r>
                <a:r>
                  <a:rPr lang="en-US" sz="2800" dirty="0">
                    <a:solidFill>
                      <a:srgbClr val="0070C0"/>
                    </a:solidFill>
                  </a:rPr>
                  <a:t>(high </a:t>
                </a:r>
                <a:r>
                  <a:rPr lang="en-US" sz="2800" i="1" dirty="0" err="1">
                    <a:solidFill>
                      <a:srgbClr val="0070C0"/>
                    </a:solidFill>
                  </a:rPr>
                  <a:t>t</a:t>
                </a:r>
                <a:r>
                  <a:rPr lang="en-US" sz="2800" baseline="-25000" dirty="0" err="1">
                    <a:solidFill>
                      <a:srgbClr val="0070C0"/>
                    </a:solidFill>
                  </a:rPr>
                  <a:t>melt</a:t>
                </a:r>
                <a:r>
                  <a:rPr lang="en-US" sz="2800" dirty="0">
                    <a:solidFill>
                      <a:srgbClr val="0070C0"/>
                    </a:solidFill>
                  </a:rPr>
                  <a:t>). </a:t>
                </a:r>
                <a:r>
                  <a:rPr lang="en-US" sz="2800" dirty="0"/>
                  <a:t>The microstructure indicates </a:t>
                </a:r>
                <a:r>
                  <a:rPr lang="en-US" sz="2800" i="1" dirty="0" err="1">
                    <a:solidFill>
                      <a:srgbClr val="FF0000"/>
                    </a:solidFill>
                  </a:rPr>
                  <a:t>T</a:t>
                </a:r>
                <a:r>
                  <a:rPr lang="en-US" sz="2800" baseline="-25000" dirty="0" err="1">
                    <a:solidFill>
                      <a:srgbClr val="FF0000"/>
                    </a:solidFill>
                  </a:rPr>
                  <a:t>max</a:t>
                </a:r>
                <a:r>
                  <a:rPr lang="en-US" sz="2800" dirty="0">
                    <a:solidFill>
                      <a:srgbClr val="FF0000"/>
                    </a:solidFill>
                  </a:rPr>
                  <a:t>&gt; 895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C </a:t>
                </a:r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35EEBE-7491-C39B-DF23-A8615954CA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11353800" cy="839754"/>
              </a:xfrm>
              <a:blipFill>
                <a:blip r:embed="rId2"/>
                <a:stretch>
                  <a:fillRect l="-1074" t="-11594" b="-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group of white circles&#10;&#10;AI-generated content may be incorrect.">
            <a:extLst>
              <a:ext uri="{FF2B5EF4-FFF2-40B4-BE49-F238E27FC236}">
                <a16:creationId xmlns:a16="http://schemas.microsoft.com/office/drawing/2014/main" id="{0F75364C-0D59-55D9-AC32-B0F4481332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690688"/>
            <a:ext cx="11430000" cy="4572000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9D2C0D6-B7EB-1662-AF9A-510704981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9275D-37DB-FD89-567D-1F2F51642693}"/>
              </a:ext>
            </a:extLst>
          </p:cNvPr>
          <p:cNvSpPr txBox="1"/>
          <p:nvPr/>
        </p:nvSpPr>
        <p:spPr>
          <a:xfrm>
            <a:off x="1733551" y="1690688"/>
            <a:ext cx="181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Z 1.0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F6BAF9-91BF-396D-C468-B1D1F7254898}"/>
              </a:ext>
            </a:extLst>
          </p:cNvPr>
          <p:cNvSpPr txBox="1"/>
          <p:nvPr/>
        </p:nvSpPr>
        <p:spPr>
          <a:xfrm>
            <a:off x="5365751" y="1690688"/>
            <a:ext cx="181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Z 1.75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7030E-19FA-8193-CE19-70729496E44D}"/>
              </a:ext>
            </a:extLst>
          </p:cNvPr>
          <p:cNvSpPr txBox="1"/>
          <p:nvPr/>
        </p:nvSpPr>
        <p:spPr>
          <a:xfrm>
            <a:off x="9201151" y="1690688"/>
            <a:ext cx="181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Z 1.875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FDD468-8D01-C02F-4C2A-EF24DB68471D}"/>
              </a:ext>
            </a:extLst>
          </p:cNvPr>
          <p:cNvSpPr txBox="1"/>
          <p:nvPr/>
        </p:nvSpPr>
        <p:spPr>
          <a:xfrm>
            <a:off x="546738" y="1664891"/>
            <a:ext cx="1093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High</a:t>
            </a:r>
          </a:p>
          <a:p>
            <a:pPr algn="ctr"/>
            <a:r>
              <a:rPr lang="en-US" sz="2800" i="1">
                <a:solidFill>
                  <a:srgbClr val="FFFF00"/>
                </a:solidFill>
              </a:rPr>
              <a:t>T</a:t>
            </a:r>
            <a:r>
              <a:rPr lang="en-US" sz="2800" baseline="-25000">
                <a:solidFill>
                  <a:srgbClr val="FFFF00"/>
                </a:solidFill>
              </a:rPr>
              <a:t>max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1AC1F3-D796-2566-D2B2-B9C5AF256CF6}"/>
              </a:ext>
            </a:extLst>
          </p:cNvPr>
          <p:cNvSpPr txBox="1"/>
          <p:nvPr/>
        </p:nvSpPr>
        <p:spPr>
          <a:xfrm>
            <a:off x="4215439" y="1737986"/>
            <a:ext cx="1093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High</a:t>
            </a:r>
          </a:p>
          <a:p>
            <a:pPr algn="ctr"/>
            <a:r>
              <a:rPr lang="en-US" sz="2800" i="1">
                <a:solidFill>
                  <a:srgbClr val="FFFF00"/>
                </a:solidFill>
              </a:rPr>
              <a:t>T</a:t>
            </a:r>
            <a:r>
              <a:rPr lang="en-US" sz="2800" baseline="-25000">
                <a:solidFill>
                  <a:srgbClr val="FFFF00"/>
                </a:solidFill>
              </a:rPr>
              <a:t>max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70272F-A720-F223-C8C5-1D20747C2E40}"/>
              </a:ext>
            </a:extLst>
          </p:cNvPr>
          <p:cNvSpPr txBox="1"/>
          <p:nvPr/>
        </p:nvSpPr>
        <p:spPr>
          <a:xfrm>
            <a:off x="7904470" y="1737986"/>
            <a:ext cx="1093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High</a:t>
            </a:r>
          </a:p>
          <a:p>
            <a:pPr algn="ctr"/>
            <a:r>
              <a:rPr lang="en-US" sz="2800" i="1">
                <a:solidFill>
                  <a:srgbClr val="FFFF00"/>
                </a:solidFill>
              </a:rPr>
              <a:t>T</a:t>
            </a:r>
            <a:r>
              <a:rPr lang="en-US" sz="2800" baseline="-25000">
                <a:solidFill>
                  <a:srgbClr val="FFFF00"/>
                </a:solidFill>
              </a:rPr>
              <a:t>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F1D770-CFE1-EDCB-FF57-DFD16B1CE497}"/>
                  </a:ext>
                </a:extLst>
              </p:cNvPr>
              <p:cNvSpPr txBox="1"/>
              <p:nvPr/>
            </p:nvSpPr>
            <p:spPr>
              <a:xfrm>
                <a:off x="5069526" y="5735361"/>
                <a:ext cx="2744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>
                    <a:solidFill>
                      <a:srgbClr val="FFFF00"/>
                    </a:solidFill>
                  </a:rPr>
                  <a:t>T</a:t>
                </a:r>
                <a:r>
                  <a:rPr lang="en-US" sz="2800" b="1" baseline="-25000">
                    <a:solidFill>
                      <a:srgbClr val="FFFF00"/>
                    </a:solidFill>
                  </a:rPr>
                  <a:t>max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800" b="1">
                    <a:solidFill>
                      <a:srgbClr val="FFFF00"/>
                    </a:solidFill>
                  </a:rPr>
                  <a:t> 895 </a:t>
                </a:r>
                <a:r>
                  <a:rPr lang="en-US" sz="2800" b="1">
                    <a:solidFill>
                      <a:srgbClr val="FFFF00"/>
                    </a:solidFill>
                    <a:latin typeface="Bookman Old Style" panose="02050604050505020204" pitchFamily="18" charset="0"/>
                  </a:rPr>
                  <a:t>°</a:t>
                </a:r>
                <a:r>
                  <a:rPr lang="en-US" sz="2800" b="1">
                    <a:solidFill>
                      <a:srgbClr val="FFFF00"/>
                    </a:solidFill>
                  </a:rPr>
                  <a:t>C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F1D770-CFE1-EDCB-FF57-DFD16B1CE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526" y="5735361"/>
                <a:ext cx="2744480" cy="523220"/>
              </a:xfrm>
              <a:prstGeom prst="rect">
                <a:avLst/>
              </a:prstGeom>
              <a:blipFill>
                <a:blip r:embed="rId4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938558-7721-80DB-1373-793DDD42275D}"/>
                  </a:ext>
                </a:extLst>
              </p:cNvPr>
              <p:cNvSpPr txBox="1"/>
              <p:nvPr/>
            </p:nvSpPr>
            <p:spPr>
              <a:xfrm>
                <a:off x="8997950" y="5735361"/>
                <a:ext cx="2744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>
                    <a:solidFill>
                      <a:srgbClr val="FFFF00"/>
                    </a:solidFill>
                  </a:rPr>
                  <a:t>T</a:t>
                </a:r>
                <a:r>
                  <a:rPr lang="en-US" sz="2800" b="1" baseline="-25000">
                    <a:solidFill>
                      <a:srgbClr val="FFFF00"/>
                    </a:solidFill>
                  </a:rPr>
                  <a:t>max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800" b="1">
                    <a:solidFill>
                      <a:srgbClr val="FFFF00"/>
                    </a:solidFill>
                  </a:rPr>
                  <a:t> 895 </a:t>
                </a:r>
                <a:r>
                  <a:rPr lang="en-US" sz="2800" b="1">
                    <a:solidFill>
                      <a:srgbClr val="FFFF00"/>
                    </a:solidFill>
                    <a:latin typeface="Bookman Old Style" panose="02050604050505020204" pitchFamily="18" charset="0"/>
                  </a:rPr>
                  <a:t>°</a:t>
                </a:r>
                <a:r>
                  <a:rPr lang="en-US" sz="2800" b="1">
                    <a:solidFill>
                      <a:srgbClr val="FFFF00"/>
                    </a:solidFill>
                  </a:rPr>
                  <a:t>C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938558-7721-80DB-1373-793DDD422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950" y="5735361"/>
                <a:ext cx="2744480" cy="523220"/>
              </a:xfrm>
              <a:prstGeom prst="rect">
                <a:avLst/>
              </a:prstGeom>
              <a:blipFill>
                <a:blip r:embed="rId5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54D117-9083-854D-C895-E1E0930C83D8}"/>
                  </a:ext>
                </a:extLst>
              </p:cNvPr>
              <p:cNvSpPr txBox="1"/>
              <p:nvPr/>
            </p:nvSpPr>
            <p:spPr>
              <a:xfrm>
                <a:off x="1141102" y="5735361"/>
                <a:ext cx="2744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>
                    <a:solidFill>
                      <a:srgbClr val="FFFF00"/>
                    </a:solidFill>
                  </a:rPr>
                  <a:t>T</a:t>
                </a:r>
                <a:r>
                  <a:rPr lang="en-US" sz="2800" b="1" baseline="-25000">
                    <a:solidFill>
                      <a:srgbClr val="FFFF00"/>
                    </a:solidFill>
                  </a:rPr>
                  <a:t>max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800" b="1">
                    <a:solidFill>
                      <a:srgbClr val="FFFF00"/>
                    </a:solidFill>
                  </a:rPr>
                  <a:t> 895 </a:t>
                </a:r>
                <a:r>
                  <a:rPr lang="en-US" sz="2800" b="1">
                    <a:solidFill>
                      <a:srgbClr val="FFFF00"/>
                    </a:solidFill>
                    <a:latin typeface="Bookman Old Style" panose="02050604050505020204" pitchFamily="18" charset="0"/>
                  </a:rPr>
                  <a:t>°</a:t>
                </a:r>
                <a:r>
                  <a:rPr lang="en-US" sz="2800" b="1">
                    <a:solidFill>
                      <a:srgbClr val="FFFF00"/>
                    </a:solidFill>
                  </a:rPr>
                  <a:t>C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54D117-9083-854D-C895-E1E0930C8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102" y="5735361"/>
                <a:ext cx="2744480" cy="523220"/>
              </a:xfrm>
              <a:prstGeom prst="rect">
                <a:avLst/>
              </a:prstGeom>
              <a:blipFill>
                <a:blip r:embed="rId6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815EE71-75F4-BF04-0595-1828E1913D0E}"/>
              </a:ext>
            </a:extLst>
          </p:cNvPr>
          <p:cNvSpPr txBox="1"/>
          <p:nvPr/>
        </p:nvSpPr>
        <p:spPr>
          <a:xfrm>
            <a:off x="1722593" y="6352143"/>
            <a:ext cx="614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Witness Samples: PMM160301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620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102150</TotalTime>
  <Words>803</Words>
  <Application>Microsoft Office PowerPoint</Application>
  <PresentationFormat>Widescreen</PresentationFormat>
  <Paragraphs>163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 Display</vt:lpstr>
      <vt:lpstr>Arial</vt:lpstr>
      <vt:lpstr>Arial </vt:lpstr>
      <vt:lpstr>Bookman Old Style</vt:lpstr>
      <vt:lpstr>Calibri</vt:lpstr>
      <vt:lpstr>Calibri Light</vt:lpstr>
      <vt:lpstr>Cambria Math</vt:lpstr>
      <vt:lpstr>Helvetica</vt:lpstr>
      <vt:lpstr>1_Office Theme</vt:lpstr>
      <vt:lpstr>Furnace Status</vt:lpstr>
      <vt:lpstr>Radial Mapping </vt:lpstr>
      <vt:lpstr>Radial Mapping </vt:lpstr>
      <vt:lpstr>No consistent significant radial gradient</vt:lpstr>
      <vt:lpstr>Slower Heating Increases Uniformity to 0.5 m</vt:lpstr>
      <vt:lpstr>Lowering Pressure to Increase Uniform Zone</vt:lpstr>
      <vt:lpstr>Witness Samples Low and Variable</vt:lpstr>
      <vt:lpstr>Sideways coil: Temperature gradient during OPHT is evident. The zone 2.5 sample shows less bridging compared to other zones, although significant filament merging is present.</vt:lpstr>
      <vt:lpstr>Cryo-6: All 3 witness samples are over melt (high tmelt). The microstructure indicates Tmax&gt; 895 °C </vt:lpstr>
      <vt:lpstr>Found that the culprit was DAQ temperature</vt:lpstr>
      <vt:lpstr>Recent Furnace Work</vt:lpstr>
      <vt:lpstr>Furnace Plans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Outstanding Proposals</dc:title>
  <dc:creator>Ulf Trociewitz</dc:creator>
  <cp:lastModifiedBy>Daniel Davis</cp:lastModifiedBy>
  <cp:revision>306</cp:revision>
  <cp:lastPrinted>2022-02-10T18:45:27Z</cp:lastPrinted>
  <dcterms:created xsi:type="dcterms:W3CDTF">2021-07-12T17:02:33Z</dcterms:created>
  <dcterms:modified xsi:type="dcterms:W3CDTF">2025-04-14T18:15:25Z</dcterms:modified>
</cp:coreProperties>
</file>