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  <p:sldMasterId id="2147485698" r:id="rId2"/>
  </p:sldMasterIdLst>
  <p:notesMasterIdLst>
    <p:notesMasterId r:id="rId28"/>
  </p:notesMasterIdLst>
  <p:handoutMasterIdLst>
    <p:handoutMasterId r:id="rId29"/>
  </p:handoutMasterIdLst>
  <p:sldIdLst>
    <p:sldId id="299" r:id="rId3"/>
    <p:sldId id="1192" r:id="rId4"/>
    <p:sldId id="1182" r:id="rId5"/>
    <p:sldId id="1187" r:id="rId6"/>
    <p:sldId id="1103" r:id="rId7"/>
    <p:sldId id="1104" r:id="rId8"/>
    <p:sldId id="1199" r:id="rId9"/>
    <p:sldId id="1064" r:id="rId10"/>
    <p:sldId id="1198" r:id="rId11"/>
    <p:sldId id="1061" r:id="rId12"/>
    <p:sldId id="1065" r:id="rId13"/>
    <p:sldId id="1200" r:id="rId14"/>
    <p:sldId id="1130" r:id="rId15"/>
    <p:sldId id="1136" r:id="rId16"/>
    <p:sldId id="1201" r:id="rId17"/>
    <p:sldId id="1194" r:id="rId18"/>
    <p:sldId id="1196" r:id="rId19"/>
    <p:sldId id="1195" r:id="rId20"/>
    <p:sldId id="1202" r:id="rId21"/>
    <p:sldId id="1193" r:id="rId22"/>
    <p:sldId id="1203" r:id="rId23"/>
    <p:sldId id="1204" r:id="rId24"/>
    <p:sldId id="1206" r:id="rId25"/>
    <p:sldId id="1207" r:id="rId26"/>
    <p:sldId id="1208" r:id="rId27"/>
  </p:sldIdLst>
  <p:sldSz cx="9144000" cy="6858000" type="screen4x3"/>
  <p:notesSz cx="9872663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54C076-A7FF-497B-9676-64AF712D4123}">
          <p14:sldIdLst>
            <p14:sldId id="299"/>
            <p14:sldId id="1192"/>
          </p14:sldIdLst>
        </p14:section>
        <p14:section name="Introduction" id="{7107D553-38F7-4F3B-84C6-704BBFF7E281}">
          <p14:sldIdLst>
            <p14:sldId id="1182"/>
            <p14:sldId id="1187"/>
            <p14:sldId id="1103"/>
            <p14:sldId id="1104"/>
          </p14:sldIdLst>
        </p14:section>
        <p14:section name="Cable Stacks Mech" id="{5DA2610D-000F-4A71-A149-DDA8333EFFE3}">
          <p14:sldIdLst>
            <p14:sldId id="1199"/>
            <p14:sldId id="1064"/>
            <p14:sldId id="1198"/>
            <p14:sldId id="1061"/>
            <p14:sldId id="1065"/>
          </p14:sldIdLst>
        </p14:section>
        <p14:section name="Sample Holder" id="{30569F46-74FE-4A7A-9FBC-9E0993935670}">
          <p14:sldIdLst>
            <p14:sldId id="1200"/>
            <p14:sldId id="1130"/>
            <p14:sldId id="1136"/>
          </p14:sldIdLst>
        </p14:section>
        <p14:section name="Magnet Coils" id="{45EB0DD5-B736-432E-A0B0-14C9059B2148}">
          <p14:sldIdLst>
            <p14:sldId id="1201"/>
            <p14:sldId id="1194"/>
            <p14:sldId id="1196"/>
            <p14:sldId id="1195"/>
          </p14:sldIdLst>
        </p14:section>
        <p14:section name="Conclusion" id="{2218E8C6-BCF8-4DCE-B63B-827C381E711B}">
          <p14:sldIdLst>
            <p14:sldId id="1202"/>
            <p14:sldId id="1193"/>
            <p14:sldId id="1203"/>
            <p14:sldId id="1204"/>
            <p14:sldId id="1206"/>
            <p14:sldId id="1207"/>
            <p14:sldId id="12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28B"/>
    <a:srgbClr val="FFC13D"/>
    <a:srgbClr val="FFCB40"/>
    <a:srgbClr val="AFE4A7"/>
    <a:srgbClr val="039203"/>
    <a:srgbClr val="558ED5"/>
    <a:srgbClr val="6893C6"/>
    <a:srgbClr val="4F81BD"/>
    <a:srgbClr val="385D8A"/>
    <a:srgbClr val="FF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8" autoAdjust="0"/>
    <p:restoredTop sz="97538" autoAdjust="0"/>
  </p:normalViewPr>
  <p:slideViewPr>
    <p:cSldViewPr>
      <p:cViewPr varScale="1">
        <p:scale>
          <a:sx n="121" d="100"/>
          <a:sy n="121" d="100"/>
        </p:scale>
        <p:origin x="108" y="22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notesViewPr>
    <p:cSldViewPr>
      <p:cViewPr varScale="1">
        <p:scale>
          <a:sx n="75" d="100"/>
          <a:sy n="75" d="100"/>
        </p:scale>
        <p:origin x="2952" y="4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230" cy="340210"/>
          </a:xfrm>
          <a:prstGeom prst="rect">
            <a:avLst/>
          </a:prstGeom>
        </p:spPr>
        <p:txBody>
          <a:bodyPr vert="horz" lIns="93171" tIns="46587" rIns="93171" bIns="4658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129" y="0"/>
            <a:ext cx="4279230" cy="340210"/>
          </a:xfrm>
          <a:prstGeom prst="rect">
            <a:avLst/>
          </a:prstGeom>
        </p:spPr>
        <p:txBody>
          <a:bodyPr vert="horz" lIns="93171" tIns="46587" rIns="93171" bIns="4658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9E0D3C-D421-42F0-AA7B-A6D8F9194101}" type="datetimeFigureOut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279230" cy="340210"/>
          </a:xfrm>
          <a:prstGeom prst="rect">
            <a:avLst/>
          </a:prstGeom>
        </p:spPr>
        <p:txBody>
          <a:bodyPr vert="horz" lIns="93171" tIns="46587" rIns="93171" bIns="4658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G. Vallone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129" y="6456378"/>
            <a:ext cx="4279230" cy="340210"/>
          </a:xfrm>
          <a:prstGeom prst="rect">
            <a:avLst/>
          </a:prstGeom>
        </p:spPr>
        <p:txBody>
          <a:bodyPr vert="horz" wrap="square" lIns="93171" tIns="46587" rIns="93171" bIns="465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ED2791-43A4-4ED6-BD6D-6406966D5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4431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230" cy="340210"/>
          </a:xfrm>
          <a:prstGeom prst="rect">
            <a:avLst/>
          </a:prstGeom>
        </p:spPr>
        <p:txBody>
          <a:bodyPr vert="horz" lIns="93171" tIns="46587" rIns="93171" bIns="4658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1129" y="0"/>
            <a:ext cx="4279230" cy="340210"/>
          </a:xfrm>
          <a:prstGeom prst="rect">
            <a:avLst/>
          </a:prstGeom>
        </p:spPr>
        <p:txBody>
          <a:bodyPr vert="horz" lIns="93171" tIns="46587" rIns="93171" bIns="4658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AC83BE-F4A2-43EF-A145-B425EE0B03CC}" type="datetimeFigureOut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7" rIns="93171" bIns="465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9111" y="3229277"/>
            <a:ext cx="7894442" cy="3058628"/>
          </a:xfrm>
          <a:prstGeom prst="rect">
            <a:avLst/>
          </a:prstGeom>
        </p:spPr>
        <p:txBody>
          <a:bodyPr vert="horz" lIns="93171" tIns="46587" rIns="93171" bIns="465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378"/>
            <a:ext cx="4279230" cy="340210"/>
          </a:xfrm>
          <a:prstGeom prst="rect">
            <a:avLst/>
          </a:prstGeom>
        </p:spPr>
        <p:txBody>
          <a:bodyPr vert="horz" lIns="93171" tIns="46587" rIns="93171" bIns="4658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G. Vallone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1129" y="6456378"/>
            <a:ext cx="4279230" cy="340210"/>
          </a:xfrm>
          <a:prstGeom prst="rect">
            <a:avLst/>
          </a:prstGeom>
        </p:spPr>
        <p:txBody>
          <a:bodyPr vert="horz" wrap="square" lIns="93171" tIns="46587" rIns="93171" bIns="465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FAA01-FAB5-41E6-8FF6-8BC928EA1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544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Vallone</a:t>
            </a:r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A127F-3090-4A7D-A7C0-95D0A05756D5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7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Vallone</a:t>
            </a:r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A127F-3090-4A7D-A7C0-95D0A05756D5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6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Vallone</a:t>
            </a:r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A127F-3090-4A7D-A7C0-95D0A05756D5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8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Vallone</a:t>
            </a:r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A127F-3090-4A7D-A7C0-95D0A05756D5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2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Vallone</a:t>
            </a:r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A127F-3090-4A7D-A7C0-95D0A05756D5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B7388-D4D2-4360-9A01-56FFE4122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96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F53CE-216F-4640-9773-A40087502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31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AE80-980C-4E2A-B91C-4FC04AF79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67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02F5B3-DAB3-4D36-8B5C-400CF72F5F0E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956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z="13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11DAD5-9815-4220-9CC1-C5647EE79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54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E73F8-06DE-4F81-9B37-4F7C889DB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62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35713"/>
            <a:ext cx="1146175" cy="365125"/>
          </a:xfrm>
        </p:spPr>
        <p:txBody>
          <a:bodyPr/>
          <a:lstStyle>
            <a:lvl1pPr algn="l">
              <a:defRPr sz="13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EF5028-507F-49C0-ABB2-118239819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42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EDF9-7486-4E84-B9CE-C23084BC5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69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74FC-822A-4AE1-85E0-6F786880B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56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323D-9236-4AB9-9AC0-7DC875242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4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7EEF-9C2E-4787-B7E0-E683B1691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65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429E-8EBF-4455-8348-BFD835626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19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FA1BEA-5929-4544-944B-2458BF1A85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5" name="Picture 30" descr="USLARP"/>
            <p:cNvPicPr>
              <a:picLocks noChangeAspect="1" noChangeArrowheads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1" descr="USLARP"/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2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8556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66" r:id="rId1"/>
    <p:sldLayoutId id="2147487167" r:id="rId2"/>
    <p:sldLayoutId id="2147487158" r:id="rId3"/>
    <p:sldLayoutId id="2147487168" r:id="rId4"/>
    <p:sldLayoutId id="2147487159" r:id="rId5"/>
    <p:sldLayoutId id="2147487160" r:id="rId6"/>
    <p:sldLayoutId id="2147487161" r:id="rId7"/>
    <p:sldLayoutId id="2147487162" r:id="rId8"/>
    <p:sldLayoutId id="2147487163" r:id="rId9"/>
    <p:sldLayoutId id="2147487164" r:id="rId10"/>
    <p:sldLayoutId id="21474871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Optima Medium"/>
              </a:defRPr>
            </a:lvl1pPr>
          </a:lstStyle>
          <a:p>
            <a:pPr>
              <a:defRPr/>
            </a:pPr>
            <a:r>
              <a:rPr lang="en-US" smtClean="0"/>
              <a:t>07/31/2019</a:t>
            </a:r>
            <a:endParaRPr lang="en-GB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Optima Medium"/>
              </a:defRPr>
            </a:lvl1pPr>
          </a:lstStyle>
          <a:p>
            <a:pPr>
              <a:defRPr/>
            </a:pPr>
            <a:r>
              <a:rPr lang="it-IT" dirty="0" smtClean="0"/>
              <a:t>G. Vallone</a:t>
            </a:r>
            <a:endParaRPr lang="en-GB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latin typeface="Optima Medium"/>
              </a:defRPr>
            </a:lvl1pPr>
          </a:lstStyle>
          <a:p>
            <a:pPr>
              <a:defRPr/>
            </a:pPr>
            <a:fld id="{B4B7FE4A-4E20-45A3-911B-60EBF8FC9B29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  <p:pic>
        <p:nvPicPr>
          <p:cNvPr id="20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TE_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6889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762000" y="9144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  <a:latin typeface="Optima Medium"/>
              </a:rPr>
              <a:t>Technology </a:t>
            </a:r>
          </a:p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  <a:latin typeface="Optima Medium"/>
              </a:rPr>
              <a:t>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6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8.png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03919" y="1484784"/>
            <a:ext cx="8458200" cy="1295400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 Methodology to Compute the Critical Current Limit in Nb</a:t>
            </a:r>
            <a:r>
              <a:rPr lang="en-GB" altLang="en-US" b="1" baseline="-25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GB" alt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Sn Magnets</a:t>
            </a:r>
            <a:endParaRPr lang="en-GB" alt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3140968"/>
            <a:ext cx="8001000" cy="64807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G. Vallone, E. </a:t>
            </a:r>
            <a:r>
              <a:rPr lang="en-GB" dirty="0" err="1" smtClean="0">
                <a:latin typeface="Century Gothic" panose="020B0502020202020204" pitchFamily="34" charset="0"/>
              </a:rPr>
              <a:t>Anderssen</a:t>
            </a:r>
            <a:r>
              <a:rPr lang="en-GB" dirty="0" smtClean="0">
                <a:latin typeface="Century Gothic" panose="020B0502020202020204" pitchFamily="34" charset="0"/>
              </a:rPr>
              <a:t>, B. </a:t>
            </a:r>
            <a:r>
              <a:rPr lang="en-GB" dirty="0" err="1" smtClean="0">
                <a:latin typeface="Century Gothic" panose="020B0502020202020204" pitchFamily="34" charset="0"/>
              </a:rPr>
              <a:t>Bordini</a:t>
            </a:r>
            <a:r>
              <a:rPr lang="en-GB" dirty="0" smtClean="0">
                <a:latin typeface="Century Gothic" panose="020B0502020202020204" pitchFamily="34" charset="0"/>
              </a:rPr>
              <a:t>, P. </a:t>
            </a:r>
            <a:r>
              <a:rPr lang="en-GB" dirty="0" err="1" smtClean="0">
                <a:latin typeface="Century Gothic" panose="020B0502020202020204" pitchFamily="34" charset="0"/>
              </a:rPr>
              <a:t>Ferracin</a:t>
            </a:r>
            <a:r>
              <a:rPr lang="en-GB" dirty="0" smtClean="0">
                <a:latin typeface="Century Gothic" panose="020B0502020202020204" pitchFamily="34" charset="0"/>
              </a:rPr>
              <a:t>, J. F. </a:t>
            </a:r>
            <a:r>
              <a:rPr lang="en-GB" dirty="0" err="1" smtClean="0">
                <a:latin typeface="Century Gothic" panose="020B0502020202020204" pitchFamily="34" charset="0"/>
              </a:rPr>
              <a:t>Troitino</a:t>
            </a:r>
            <a:r>
              <a:rPr lang="en-GB" dirty="0" smtClean="0">
                <a:latin typeface="Century Gothic" panose="020B0502020202020204" pitchFamily="34" charset="0"/>
              </a:rPr>
              <a:t>, S. </a:t>
            </a:r>
            <a:r>
              <a:rPr lang="en-GB" dirty="0" err="1" smtClean="0">
                <a:latin typeface="Century Gothic" panose="020B0502020202020204" pitchFamily="34" charset="0"/>
              </a:rPr>
              <a:t>Prestemon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4976428"/>
            <a:ext cx="8458200" cy="108086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General MDP Meeting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07/31/2019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Cable Stacks – </a:t>
            </a:r>
            <a:r>
              <a:rPr lang="en-GB" dirty="0" smtClean="0">
                <a:latin typeface="Century Gothic" panose="020B0502020202020204" pitchFamily="34" charset="0"/>
              </a:rPr>
              <a:t>FE Model (1)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10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8452748" cy="2258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2D FE model of a Rutherford cable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stack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Material properties from literature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Geometry from a mix of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image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analysis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and simple geometric formulas to match the filling factor, copper-non copper etc. 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Stiffness validated against </a:t>
            </a: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measurements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on impregnated 10 stacks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233360" y="1369792"/>
            <a:ext cx="2506580" cy="2039684"/>
            <a:chOff x="345375" y="-5781415"/>
            <a:chExt cx="16313257" cy="1327461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0000">
              <a:off x="345375" y="-5781415"/>
              <a:ext cx="16313257" cy="1327461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00FF"/>
                </a:clrFrom>
                <a:clrTo>
                  <a:srgbClr val="FF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2433" y="971107"/>
              <a:ext cx="7970171" cy="16865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3968504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Cable Stacks – </a:t>
            </a:r>
            <a:r>
              <a:rPr lang="en-GB" dirty="0" smtClean="0">
                <a:latin typeface="Century Gothic" panose="020B0502020202020204" pitchFamily="34" charset="0"/>
              </a:rPr>
              <a:t>FE Model (2)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11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4800" y="3645024"/>
            <a:ext cx="4876800" cy="228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Virgin/cyclic behaviour explained by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copper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plasticization</a:t>
            </a:r>
          </a:p>
          <a:p>
            <a:pPr>
              <a:defRPr/>
            </a:pPr>
            <a:endParaRPr lang="en-GB" sz="8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FE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slope </a:t>
            </a:r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reasonably 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good especially considering that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no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model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calibration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was performed</a:t>
            </a:r>
          </a:p>
          <a:p>
            <a:pPr>
              <a:defRPr/>
            </a:pPr>
            <a:endParaRPr lang="en-GB" sz="8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Initial phase may be due to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compaction</a:t>
            </a:r>
          </a:p>
          <a:p>
            <a:pPr>
              <a:defRPr/>
            </a:pPr>
            <a:endParaRPr lang="en-GB" sz="800" b="1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Model 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successfully predicts the higher stiffness (20%) of 11T cables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64" y="1160748"/>
            <a:ext cx="3514813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276" y="1160748"/>
            <a:ext cx="3783482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068" y="3685902"/>
            <a:ext cx="37818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Outline</a:t>
            </a:r>
            <a:endParaRPr lang="en-GB" alt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Introduction</a:t>
            </a:r>
            <a:endParaRPr lang="en-US" altLang="en-US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altLang="en-US" dirty="0" smtClean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Cable Stacks Under Transversal Pressure</a:t>
            </a:r>
          </a:p>
          <a:p>
            <a:pPr lvl="1"/>
            <a:endParaRPr lang="en-US" altLang="en-US" dirty="0" smtClean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FRESCA Sample Holder Experiment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Application to Superconducting Magnets</a:t>
            </a:r>
            <a:endParaRPr lang="en-US" altLang="en-US" dirty="0">
              <a:latin typeface="Century Gothic" panose="020B0502020202020204" pitchFamily="34" charset="0"/>
            </a:endParaRP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Conclusion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5F7BE-568B-48C2-A966-D3DC87B028FF}" type="slidenum">
              <a:rPr lang="en-US" altLang="en-US" sz="1400" smtClean="0"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FRESCA Sample Holder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13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458200" cy="1981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2D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mechanical and electro-magnetic model of the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sample holder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Cable stack represented with the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mechanical approach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validated from 10-stack measurements</a:t>
            </a:r>
          </a:p>
          <a:p>
            <a:pPr>
              <a:defRPr/>
            </a:pPr>
            <a:endParaRPr lang="en-GB" sz="16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lvl="1"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Same methodology but different strand/cable parameters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endParaRPr lang="en-GB" sz="16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endParaRPr lang="en-GB" sz="16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0054"/>
            <a:ext cx="3057957" cy="2925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47800"/>
            <a:ext cx="4622009" cy="21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Stack Critical Current – Results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14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3962400"/>
            <a:ext cx="8458200" cy="1981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Quench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currents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are matched </a:t>
            </a:r>
            <a:r>
              <a:rPr lang="en-GB" sz="1600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reasonably 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well. Notice that: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On the last loading there was a small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irreversible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degradation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The quenches at 90 MPa were at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short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sample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limit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. The model correctly predicts the same strain function at 0 MPa</a:t>
            </a:r>
          </a:p>
          <a:p>
            <a:pPr lvl="1"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The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upper critical field 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as computed fitting the critical currents is also well captured by the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2700"/>
            <a:ext cx="3781513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87" y="1292700"/>
            <a:ext cx="3781513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887" y="3048000"/>
            <a:ext cx="1724113" cy="341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39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Outline</a:t>
            </a:r>
            <a:endParaRPr lang="en-GB" alt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Introduction</a:t>
            </a:r>
            <a:endParaRPr lang="en-US" altLang="en-US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altLang="en-US" dirty="0" smtClean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Cable Stacks Under Transversal Pressure</a:t>
            </a:r>
          </a:p>
          <a:p>
            <a:pPr lvl="1"/>
            <a:endParaRPr lang="en-US" altLang="en-US" dirty="0" smtClean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FRESCA Sample Holder Experiment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Application to Superconducting Magnets</a:t>
            </a:r>
            <a:endParaRPr lang="en-US" alt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Conclusion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5F7BE-568B-48C2-A966-D3DC87B028FF}" type="slidenum">
              <a:rPr lang="en-US" altLang="en-US" sz="1400" smtClean="0"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MQXF – Strand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16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EE0C6E-51F3-6640-A3AA-1A9AAAB71FA7}"/>
              </a:ext>
            </a:extLst>
          </p:cNvPr>
          <p:cNvGrpSpPr/>
          <p:nvPr/>
        </p:nvGrpSpPr>
        <p:grpSpPr>
          <a:xfrm>
            <a:off x="696924" y="1268760"/>
            <a:ext cx="3555036" cy="2520000"/>
            <a:chOff x="696924" y="2043270"/>
            <a:chExt cx="3555036" cy="252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924" y="2043270"/>
              <a:ext cx="2541576" cy="252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7699" y="2152943"/>
              <a:ext cx="2214261" cy="88632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1699260" y="3077370"/>
              <a:ext cx="297180" cy="3276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257300" y="3449347"/>
              <a:ext cx="381000" cy="152400"/>
            </a:xfrm>
            <a:prstGeom prst="rect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350986"/>
            <a:ext cx="3780503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9A405C-2AC8-8A47-9A88-BD18AFFE1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3849326"/>
                <a:ext cx="8458200" cy="2279974"/>
              </a:xfr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MQXF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magnet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i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strand 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model</a:t>
                </a:r>
              </a:p>
              <a:p>
                <a:pPr lvl="1">
                  <a:defRPr/>
                </a:pP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Same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approach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as for the Cable Holder / 10 stack model</a:t>
                </a:r>
              </a:p>
              <a:p>
                <a:pPr lvl="1"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Preload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and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cool-down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simulation</a:t>
                </a:r>
              </a:p>
              <a:p>
                <a:pPr lvl="1">
                  <a:defRPr/>
                </a:pP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Results match the ’Shell-Pole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Transfer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Function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’</a:t>
                </a:r>
              </a:p>
              <a:p>
                <a:pPr marL="457200" lvl="1" indent="0">
                  <a:buNone/>
                  <a:defRPr/>
                </a:pPr>
                <a:endPara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Thermal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contraction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in the green area computed as:</a:t>
                </a:r>
              </a:p>
              <a:p>
                <a:pPr>
                  <a:defRPr/>
                </a:pPr>
                <a:endParaRPr lang="en-GB" sz="1400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𝑔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nsolas" panose="020B06090202040302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nsolas" panose="020B0609020204030204" pitchFamily="49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onsolas" panose="020B0609020204030204" pitchFamily="49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𝑆𝑛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𝑆𝑛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𝐶𝑢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𝐶𝑢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9A405C-2AC8-8A47-9A88-BD18AFFE1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849326"/>
                <a:ext cx="8458200" cy="2279974"/>
              </a:xfrm>
              <a:blipFill>
                <a:blip r:embed="rId5"/>
                <a:stretch>
                  <a:fillRect l="-300" t="-552"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F967E6F-B9E1-6B45-BD4C-B21AAC6160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220" y="4797152"/>
            <a:ext cx="2362200" cy="12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MQXF – Strand </a:t>
            </a:r>
            <a:r>
              <a:rPr lang="en-GB" dirty="0" smtClean="0">
                <a:latin typeface="Century Gothic" panose="020B0502020202020204" pitchFamily="34" charset="0"/>
              </a:rPr>
              <a:t>Model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17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9A405C-2AC8-8A47-9A88-BD18AFFE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849326"/>
            <a:ext cx="5023284" cy="22799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Powering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simulation: 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Mechanics simulation during powering refined in the past</a:t>
            </a:r>
            <a:r>
              <a:rPr lang="en-GB" sz="1600" i="1" baseline="30000" dirty="0"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i="1" baseline="30000" dirty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†</a:t>
            </a:r>
            <a:endParaRPr lang="en-US" sz="16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lvl="1"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he strand model during </a:t>
            </a: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unloading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is slightly stiffer than expected from the measurements</a:t>
            </a: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Strain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Function at </a:t>
            </a: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ultimate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current &gt; 0.8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198322"/>
            <a:ext cx="3814558" cy="25237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6721" y="5949951"/>
            <a:ext cx="3321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  <a:defRPr/>
            </a:pPr>
            <a:r>
              <a:rPr lang="en-GB" sz="1200" i="1" baseline="30000" dirty="0">
                <a:latin typeface="Century Gothic" panose="020B0502020202020204" pitchFamily="34" charset="0"/>
                <a:cs typeface="Consolas" panose="020B0609020204030204" pitchFamily="49" charset="0"/>
              </a:rPr>
              <a:t>† </a:t>
            </a:r>
            <a:r>
              <a:rPr lang="en-GB" sz="1200" i="1" dirty="0" smtClean="0">
                <a:latin typeface="Century Gothic" panose="020B0502020202020204" pitchFamily="34" charset="0"/>
                <a:cs typeface="Consolas" panose="020B0609020204030204" pitchFamily="49" charset="0"/>
              </a:rPr>
              <a:t>G. Vallone and P. </a:t>
            </a:r>
            <a:r>
              <a:rPr lang="en-GB" sz="1200" i="1" dirty="0" err="1" smtClean="0">
                <a:latin typeface="Century Gothic" panose="020B0502020202020204" pitchFamily="34" charset="0"/>
                <a:cs typeface="Consolas" panose="020B0609020204030204" pitchFamily="49" charset="0"/>
              </a:rPr>
              <a:t>Ferracin</a:t>
            </a:r>
            <a:r>
              <a:rPr lang="en-GB" sz="1200" i="1" dirty="0" smtClean="0">
                <a:latin typeface="Century Gothic" panose="020B0502020202020204" pitchFamily="34" charset="0"/>
                <a:cs typeface="Consolas" panose="020B0609020204030204" pitchFamily="49" charset="0"/>
              </a:rPr>
              <a:t>, </a:t>
            </a:r>
            <a:r>
              <a:rPr lang="en-GB" sz="1200" i="1" dirty="0">
                <a:latin typeface="Century Gothic" panose="020B0502020202020204" pitchFamily="34" charset="0"/>
                <a:cs typeface="Consolas" panose="020B0609020204030204" pitchFamily="49" charset="0"/>
              </a:rPr>
              <a:t>IEEE </a:t>
            </a:r>
            <a:r>
              <a:rPr lang="en-GB" sz="1200" i="1" dirty="0" smtClean="0">
                <a:latin typeface="Century Gothic" panose="020B0502020202020204" pitchFamily="34" charset="0"/>
                <a:cs typeface="Consolas" panose="020B0609020204030204" pitchFamily="49" charset="0"/>
              </a:rPr>
              <a:t>TAS, 2017</a:t>
            </a:r>
            <a:endParaRPr lang="en-GB" sz="1200" i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59046"/>
            <a:ext cx="3787131" cy="2523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71465"/>
            <a:ext cx="3787131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MQXF – Strand </a:t>
            </a:r>
            <a:r>
              <a:rPr lang="en-GB" dirty="0" smtClean="0">
                <a:latin typeface="Century Gothic" panose="020B0502020202020204" pitchFamily="34" charset="0"/>
              </a:rPr>
              <a:t>Model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18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9A405C-2AC8-8A47-9A88-BD18AFFE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825044"/>
            <a:ext cx="8458200" cy="23042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Powering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results: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Critical strands near the </a:t>
            </a: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mid-plane</a:t>
            </a:r>
            <a:endParaRPr lang="en-US" sz="16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Actual </a:t>
            </a: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SSL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of the magnet is reduced from 21 kA to 19.7 kA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As the magnet is unloaded, this does not depend on the applied </a:t>
            </a:r>
            <a:r>
              <a:rPr lang="en-US" sz="16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prestress</a:t>
            </a:r>
            <a:endParaRPr lang="en-US" sz="16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lvl="1">
              <a:defRPr/>
            </a:pPr>
            <a:endParaRPr lang="en-US" sz="16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In the pole region the radial component of the </a:t>
            </a:r>
            <a:r>
              <a:rPr lang="en-US" sz="16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e.m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. forces and the 2</a:t>
            </a:r>
            <a:r>
              <a:rPr lang="en-US" sz="1600" baseline="300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nd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layer pole corner create a </a:t>
            </a: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stress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concentration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on the 1</a:t>
            </a:r>
            <a:r>
              <a:rPr lang="en-US" sz="1600" baseline="300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and 2</a:t>
            </a:r>
            <a:r>
              <a:rPr lang="en-US" sz="1600" baseline="300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nd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turns of the 1</a:t>
            </a:r>
            <a:r>
              <a:rPr lang="en-US" sz="1600" baseline="300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layer, reducing the available margin.</a:t>
            </a:r>
          </a:p>
          <a:p>
            <a:pPr lvl="1"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01" y="1239209"/>
            <a:ext cx="3787131" cy="2523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1" y="1236019"/>
            <a:ext cx="3787131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9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Outline</a:t>
            </a:r>
            <a:endParaRPr lang="en-GB" alt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Introduction</a:t>
            </a:r>
            <a:endParaRPr lang="en-US" altLang="en-US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altLang="en-US" dirty="0" smtClean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Cable Stacks Under Transversal Pressure</a:t>
            </a:r>
          </a:p>
          <a:p>
            <a:pPr lvl="1"/>
            <a:endParaRPr lang="en-US" altLang="en-US" dirty="0" smtClean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FRESCA Sample Holder Experiment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Application to Superconducting Magnets</a:t>
            </a:r>
            <a:endParaRPr lang="en-US" altLang="en-US" dirty="0">
              <a:latin typeface="Century Gothic" panose="020B0502020202020204" pitchFamily="34" charset="0"/>
            </a:endParaRP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Conclusion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5F7BE-568B-48C2-A966-D3DC87B028FF}" type="slidenum">
              <a:rPr lang="en-US" altLang="en-US" sz="1400" smtClean="0"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Outline</a:t>
            </a:r>
            <a:endParaRPr lang="en-GB" alt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Introduction</a:t>
            </a:r>
          </a:p>
          <a:p>
            <a:endParaRPr lang="en-US" altLang="en-US" dirty="0" smtClean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Cable Stacks Under Transversal Pressure</a:t>
            </a:r>
          </a:p>
          <a:p>
            <a:pPr lvl="1"/>
            <a:endParaRPr lang="en-US" altLang="en-US" dirty="0" smtClean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FRESCA Sample Holder Experiment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Application to Superconducting Magnets</a:t>
            </a:r>
            <a:endParaRPr lang="en-US" altLang="en-US" dirty="0">
              <a:latin typeface="Century Gothic" panose="020B0502020202020204" pitchFamily="34" charset="0"/>
            </a:endParaRP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Conclusion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5F7BE-568B-48C2-A966-D3DC87B028FF}" type="slidenum">
              <a:rPr lang="en-US" altLang="en-US" sz="1400" smtClean="0"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Conclusion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20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76772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Impregnated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cable</a:t>
            </a: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stacks</a:t>
            </a: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under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transversal</a:t>
            </a: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pressure</a:t>
            </a: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Stiffness </a:t>
            </a: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is continuously varying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Comparison with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FE </a:t>
            </a: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model shows that the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copper plasticization </a:t>
            </a: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may explain part of this behaviour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Cable stack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critical current</a:t>
            </a: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model</a:t>
            </a: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results suggest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The critical current reduction can be reproduced using a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law</a:t>
            </a: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developed on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axial</a:t>
            </a: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It seems that we do not need to model the </a:t>
            </a:r>
            <a:r>
              <a:rPr lang="en-GB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filaments</a:t>
            </a: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methodology </a:t>
            </a: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was applied to a superconducting </a:t>
            </a:r>
            <a:r>
              <a:rPr lang="en-US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magnet</a:t>
            </a: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endParaRPr lang="en-US" sz="16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Reasonable </a:t>
            </a:r>
            <a:r>
              <a:rPr lang="en-US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agreement</a:t>
            </a: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between the </a:t>
            </a:r>
            <a:r>
              <a:rPr lang="en-US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measurements</a:t>
            </a: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and computations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The results provide: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 more accurate </a:t>
            </a:r>
            <a:r>
              <a:rPr lang="en-US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critical</a:t>
            </a: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current</a:t>
            </a: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and load margin computation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Location of potential </a:t>
            </a:r>
            <a:r>
              <a:rPr lang="en-US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critical</a:t>
            </a: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regions</a:t>
            </a:r>
            <a:r>
              <a:rPr lang="en-U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in the magnet (e.g. pole corners)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728" y="195947"/>
            <a:ext cx="1025344" cy="827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5947"/>
            <a:ext cx="1025344" cy="8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57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21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2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MQXF – Strand </a:t>
            </a:r>
            <a:r>
              <a:rPr lang="en-GB" dirty="0" smtClean="0">
                <a:latin typeface="Century Gothic" panose="020B0502020202020204" pitchFamily="34" charset="0"/>
              </a:rPr>
              <a:t>Model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22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9A405C-2AC8-8A47-9A88-BD18AFFE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897052"/>
            <a:ext cx="4632823" cy="22682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Stress and strain in the Nb</a:t>
            </a:r>
            <a:r>
              <a:rPr lang="en-US" sz="1600" baseline="-250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Sn region at ultimate current, for reference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624" y="3710538"/>
            <a:ext cx="3787984" cy="2523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1171956"/>
            <a:ext cx="3787983" cy="2523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117" y="1171956"/>
            <a:ext cx="3787983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98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MQXF – </a:t>
            </a:r>
            <a:r>
              <a:rPr lang="en-GB" dirty="0" smtClean="0">
                <a:latin typeface="Century Gothic" panose="020B0502020202020204" pitchFamily="34" charset="0"/>
              </a:rPr>
              <a:t>Block Model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23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9A405C-2AC8-8A47-9A88-BD18AFFE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4041068"/>
            <a:ext cx="4632823" cy="21242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Azimuthal stress at ultimate and at 21 kA, for reference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26096"/>
            <a:ext cx="364744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60" y="1182334"/>
            <a:ext cx="3647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20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10 Stack Tests – Energy Loss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24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600" y="3861048"/>
                <a:ext cx="838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entury Gothic" panose="020B0502020202020204" pitchFamily="34" charset="0"/>
                  </a:rPr>
                  <a:t>10-stack </a:t>
                </a:r>
                <a:r>
                  <a:rPr lang="en-GB" sz="1600" dirty="0" smtClean="0">
                    <a:latin typeface="Century Gothic" panose="020B0502020202020204" pitchFamily="34" charset="0"/>
                  </a:rPr>
                  <a:t>tests provide useful data to estimate the amount of energy dissipated within a loading cycle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GB" sz="1600" dirty="0">
                  <a:latin typeface="Century Gothic" panose="020B0502020202020204" pitchFamily="34" charset="0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entury Gothic" panose="020B0502020202020204" pitchFamily="34" charset="0"/>
                  </a:rPr>
                  <a:t>During the hysteresis cycle we free energy up to ~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150 </m:t>
                    </m:r>
                    <m:r>
                      <a:rPr lang="en-GB" sz="1600" i="1" dirty="0" err="1" smtClean="0">
                        <a:latin typeface="Cambria Math" panose="02040503050406030204" pitchFamily="18" charset="0"/>
                      </a:rPr>
                      <m:t>𝑚𝐽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1600" dirty="0" smtClean="0">
                  <a:latin typeface="Century Gothic" panose="020B0502020202020204" pitchFamily="34" charset="0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600" dirty="0" smtClean="0">
                  <a:latin typeface="Century Gothic" panose="020B0502020202020204" pitchFamily="34" charset="0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entury Gothic" panose="020B0502020202020204" pitchFamily="34" charset="0"/>
                  </a:rPr>
                  <a:t>The energy loss grows ~linearly with the delta energy during loading (cycle amplitude)</a:t>
                </a:r>
              </a:p>
              <a:p>
                <a:pPr marL="742950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600" dirty="0" smtClean="0">
                  <a:latin typeface="Century Gothic" panose="020B0502020202020204" pitchFamily="34" charset="0"/>
                </a:endParaRPr>
              </a:p>
              <a:p>
                <a:pPr marL="742950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entury Gothic" panose="020B0502020202020204" pitchFamily="34" charset="0"/>
                  </a:rPr>
                  <a:t>Consecutive cycles reduce the energy lost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61048"/>
                <a:ext cx="8382000" cy="2308324"/>
              </a:xfrm>
              <a:prstGeom prst="rect">
                <a:avLst/>
              </a:prstGeom>
              <a:blipFill>
                <a:blip r:embed="rId2"/>
                <a:stretch>
                  <a:fillRect l="-291" t="-792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03" y="1279582"/>
            <a:ext cx="3783481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301" y="1279582"/>
            <a:ext cx="37818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69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MQXF Case – Powering With </a:t>
            </a:r>
            <a:r>
              <a:rPr lang="en-GB" dirty="0" err="1" smtClean="0">
                <a:latin typeface="Century Gothic" panose="020B0502020202020204" pitchFamily="34" charset="0"/>
              </a:rPr>
              <a:t>Prestress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25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51" y="1219200"/>
            <a:ext cx="3781898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" y="3754775"/>
                <a:ext cx="8382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b="1" dirty="0" smtClean="0">
                    <a:latin typeface="Century Gothic" panose="020B0502020202020204" pitchFamily="34" charset="0"/>
                  </a:rPr>
                  <a:t>Energy lost </a:t>
                </a:r>
                <a:r>
                  <a:rPr lang="en-GB" sz="1600" dirty="0" smtClean="0">
                    <a:latin typeface="Century Gothic" panose="020B0502020202020204" pitchFamily="34" charset="0"/>
                  </a:rPr>
                  <a:t>during powering is  quite small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GB" sz="1600" dirty="0">
                  <a:latin typeface="Century Gothic" panose="020B0502020202020204" pitchFamily="34" charset="0"/>
                </a:endParaRPr>
              </a:p>
              <a:p>
                <a:pPr marL="742950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entury Gothic" panose="020B0502020202020204" pitchFamily="34" charset="0"/>
                  </a:rPr>
                  <a:t>Less than </a:t>
                </a:r>
                <a14:m>
                  <m:oMath xmlns:m="http://schemas.openxmlformats.org/officeDocument/2006/math">
                    <m:r>
                      <a:rPr lang="en-GB" sz="16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0" i="0" dirty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sz="1600" i="1" dirty="0" err="1">
                        <a:latin typeface="Cambria Math" panose="02040503050406030204" pitchFamily="18" charset="0"/>
                      </a:rPr>
                      <m:t>𝑚𝐽</m:t>
                    </m:r>
                    <m:r>
                      <a:rPr lang="en-GB" sz="16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600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6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entury Gothic" panose="020B0502020202020204" pitchFamily="34" charset="0"/>
                  </a:rPr>
                  <a:t> everywhere. This is unlikely to quench the magnet, as it will be distributed during an entire ramp</a:t>
                </a:r>
              </a:p>
              <a:p>
                <a:pPr marL="742950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GB" sz="1600" dirty="0">
                  <a:latin typeface="Century Gothic" panose="020B0502020202020204" pitchFamily="34" charset="0"/>
                </a:endParaRPr>
              </a:p>
              <a:p>
                <a:pPr marL="742950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entury Gothic" panose="020B0502020202020204" pitchFamily="34" charset="0"/>
                  </a:rPr>
                  <a:t>However, abrupt redistribution of energy due to cracks/slipping/etc. may still produce significant heat</a:t>
                </a:r>
              </a:p>
              <a:p>
                <a:pPr marL="742950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GB" sz="1600" dirty="0">
                  <a:latin typeface="Century Gothic" panose="020B0502020202020204" pitchFamily="34" charset="0"/>
                </a:endParaRPr>
              </a:p>
              <a:p>
                <a:pPr marL="1200150" lvl="2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Century Gothic" panose="020B0502020202020204" pitchFamily="34" charset="0"/>
                  </a:rPr>
                  <a:t>In principle, provided numbers could be used to study these phenomena.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54775"/>
                <a:ext cx="8382000" cy="2554545"/>
              </a:xfrm>
              <a:prstGeom prst="rect">
                <a:avLst/>
              </a:prstGeom>
              <a:blipFill>
                <a:blip r:embed="rId3"/>
                <a:stretch>
                  <a:fillRect l="-291" t="-716" b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3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Introduction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3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458200" cy="4572000"/>
              </a:xfr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Nb</a:t>
                </a:r>
                <a:r>
                  <a:rPr lang="en-GB" sz="1600" b="1" baseline="-250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3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Sn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strands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are 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prone to critical current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reduction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under 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the effect of mechanical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strains</a:t>
                </a:r>
                <a:endPara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endPara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 lvl="1"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This strain dependence can 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be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caused 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both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by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axial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and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transverse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strains</a:t>
                </a:r>
              </a:p>
              <a:p>
                <a:pPr lvl="1"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For </a:t>
                </a:r>
                <a:r>
                  <a:rPr lang="en-GB" sz="1600" i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high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strains states the reduction can become permanent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(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degradation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)</a:t>
                </a:r>
                <a:endPara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 lvl="1"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Similar effects were measured also for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Rutherford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cable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stacks</a:t>
                </a:r>
              </a:p>
              <a:p>
                <a:pPr lvl="1">
                  <a:defRPr/>
                </a:pPr>
                <a:endPara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The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fields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required by particle accelerators are continuously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growing</a:t>
                </a:r>
              </a:p>
              <a:p>
                <a:pPr lvl="1">
                  <a:defRPr/>
                </a:pPr>
                <a:endPara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 lvl="1">
                  <a:defRPr/>
                </a:pP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Stronger </a:t>
                </a:r>
                <a:r>
                  <a:rPr lang="en-GB" sz="1600" dirty="0" err="1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e.m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. forces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higher stresses/strains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possible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current reduction-degradation 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compromising performances</a:t>
                </a:r>
              </a:p>
              <a:p>
                <a:pPr>
                  <a:defRPr/>
                </a:pPr>
                <a:endPara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We need a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methodology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to evaluate the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magnet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performances</a:t>
                </a:r>
                <a:r>
                  <a:rPr lang="en-GB" sz="16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under high 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stresses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458200" cy="4572000"/>
              </a:xfrm>
              <a:blipFill>
                <a:blip r:embed="rId2"/>
                <a:stretch>
                  <a:fillRect l="-288" t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2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Coils Mechanical Limits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4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20000">
            <a:off x="5275792" y="814141"/>
            <a:ext cx="3333771" cy="2938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78" y="1000126"/>
            <a:ext cx="4480557" cy="266699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8458200" cy="251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Currently, we use an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empiric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limit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of 150-200 MPa on the coil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equivalent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stress</a:t>
            </a:r>
          </a:p>
          <a:p>
            <a:pPr>
              <a:defRPr/>
            </a:pPr>
            <a:endParaRPr lang="en-GB" sz="16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We </a:t>
            </a:r>
            <a:r>
              <a:rPr lang="en-GB" sz="1600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cannot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measure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directly the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strain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on the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coil</a:t>
            </a:r>
          </a:p>
          <a:p>
            <a:pPr>
              <a:defRPr/>
            </a:pPr>
            <a:endParaRPr lang="en-GB" sz="16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lvl="1"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This limit is verified against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numerical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model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results (eventually validated with indirect measurements)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In these models the coil is considered a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block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with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uniform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elastic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properties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, measured on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cable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stacks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16128" y="5959475"/>
            <a:ext cx="2323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  <a:defRPr/>
            </a:pPr>
            <a:r>
              <a:rPr lang="en-GB" sz="1200" i="1" dirty="0" smtClean="0">
                <a:latin typeface="Century Gothic" panose="020B0502020202020204" pitchFamily="34" charset="0"/>
                <a:cs typeface="Consolas" panose="020B0609020204030204" pitchFamily="49" charset="0"/>
              </a:rPr>
              <a:t>H. Felice et al., IEEE TAS, 2011</a:t>
            </a:r>
            <a:endParaRPr lang="en-GB" sz="1200" i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Critical Current Strain Dependence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5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458200" cy="4800600"/>
              </a:xfr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A significant amount of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experimental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data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exists about the performance of Nb</a:t>
                </a:r>
                <a:r>
                  <a:rPr lang="en-GB" sz="1600" baseline="-250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3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Sn wires under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axial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strain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. </a:t>
                </a:r>
              </a:p>
              <a:p>
                <a:pPr>
                  <a:defRPr/>
                </a:pPr>
                <a:endParaRPr lang="en-GB" sz="1600" dirty="0" smtClean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The main parameter governing the strain dependence in the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reversible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region is the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strain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function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𝑠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:</a:t>
                </a:r>
              </a:p>
              <a:p>
                <a:pPr>
                  <a:defRPr/>
                </a:pPr>
                <a:endParaRPr lang="en-GB" sz="1600" b="1" dirty="0" smtClean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endPara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endParaRPr lang="en-GB" sz="1600" b="1" dirty="0" smtClean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endParaRPr lang="en-GB" sz="1600" dirty="0" smtClean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The superconducting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properties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can be written as a function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𝑠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el-GR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𝜀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458200" cy="4800600"/>
              </a:xfrm>
              <a:blipFill>
                <a:blip r:embed="rId2"/>
                <a:stretch>
                  <a:fillRect l="-288" t="-381" r="-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398" y="5454312"/>
            <a:ext cx="5145204" cy="43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707" y="2928408"/>
            <a:ext cx="1816694" cy="729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379" y="4437112"/>
            <a:ext cx="5717243" cy="8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The Exponential Strain Function (1)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6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458200" cy="4724400"/>
              </a:xfr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In 2013, an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exponential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scaling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law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was proposed to describe the evolution of the strain function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:</a:t>
                </a:r>
              </a:p>
              <a:p>
                <a:pPr>
                  <a:defRPr/>
                </a:pPr>
                <a:endParaRPr lang="en-GB" sz="1600" b="1" dirty="0" smtClean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endPara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endParaRPr lang="en-GB" sz="1600" b="1" dirty="0" smtClean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endParaRPr lang="en-GB" sz="1600" dirty="0" smtClean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𝐼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being the first invariant of the strain tensor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𝐽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the second invariant of its </a:t>
                </a:r>
                <a:r>
                  <a:rPr lang="en-GB" sz="1600" dirty="0" err="1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deviatoric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part:</a:t>
                </a:r>
              </a:p>
              <a:p>
                <a:pPr>
                  <a:defRPr/>
                </a:pPr>
                <a:endPara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endParaRPr lang="en-GB" sz="1600" dirty="0" smtClean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endPara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endParaRPr lang="en-GB" sz="1600" dirty="0" smtClean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endParaRPr lang="en-GB" sz="1600" dirty="0" smtClean="0">
                  <a:solidFill>
                    <a:schemeClr val="tx1"/>
                  </a:solidFill>
                  <a:latin typeface="Century Gothic" panose="020B0502020202020204" pitchFamily="34" charset="0"/>
                  <a:cs typeface="Consolas" panose="020B0609020204030204" pitchFamily="49" charset="0"/>
                </a:endParaRPr>
              </a:p>
              <a:p>
                <a:pPr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The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strain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</a:t>
                </a:r>
                <a:r>
                  <a:rPr lang="en-GB" sz="16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tensor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rPr>
                  <a:t> has to consider the applied load + the pre-compression strain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458200" cy="4724400"/>
              </a:xfrm>
              <a:blipFill>
                <a:blip r:embed="rId2"/>
                <a:stretch>
                  <a:fillRect l="-288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003" y="1906935"/>
            <a:ext cx="3515995" cy="833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3" y="3770616"/>
            <a:ext cx="4826035" cy="9537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95664" y="5943600"/>
            <a:ext cx="2143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  <a:defRPr/>
            </a:pPr>
            <a:r>
              <a:rPr lang="en-GB" sz="1200" i="1" dirty="0" smtClean="0">
                <a:latin typeface="Century Gothic" panose="020B0502020202020204" pitchFamily="34" charset="0"/>
                <a:cs typeface="Consolas" panose="020B0609020204030204" pitchFamily="49" charset="0"/>
              </a:rPr>
              <a:t>B. Bordini et al., </a:t>
            </a:r>
            <a:r>
              <a:rPr lang="en-GB" sz="1200" i="1" dirty="0" err="1" smtClean="0">
                <a:latin typeface="Century Gothic" panose="020B0502020202020204" pitchFamily="34" charset="0"/>
                <a:cs typeface="Consolas" panose="020B0609020204030204" pitchFamily="49" charset="0"/>
              </a:rPr>
              <a:t>SuST</a:t>
            </a:r>
            <a:r>
              <a:rPr lang="en-GB" sz="1200" i="1" dirty="0" smtClean="0">
                <a:latin typeface="Century Gothic" panose="020B0502020202020204" pitchFamily="34" charset="0"/>
                <a:cs typeface="Consolas" panose="020B0609020204030204" pitchFamily="49" charset="0"/>
              </a:rPr>
              <a:t>, 2013</a:t>
            </a:r>
            <a:endParaRPr lang="en-GB" sz="1200" i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Outline</a:t>
            </a:r>
            <a:endParaRPr lang="en-GB" alt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Introduction</a:t>
            </a:r>
            <a:endParaRPr lang="en-US" altLang="en-US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altLang="en-US" dirty="0" smtClean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Cable Stacks Under Transversal Pressure</a:t>
            </a:r>
          </a:p>
          <a:p>
            <a:pPr lvl="1"/>
            <a:endParaRPr lang="en-US" altLang="en-US" dirty="0" smtClean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FRESCA Sample Holder Experiment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Application to Superconducting Magnets</a:t>
            </a:r>
            <a:endParaRPr lang="en-US" altLang="en-US" dirty="0">
              <a:latin typeface="Century Gothic" panose="020B0502020202020204" pitchFamily="34" charset="0"/>
            </a:endParaRP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r>
              <a:rPr lang="en-US" altLang="en-US" dirty="0" smtClean="0">
                <a:latin typeface="Century Gothic" panose="020B0502020202020204" pitchFamily="34" charset="0"/>
              </a:rPr>
              <a:t>Conclusion</a:t>
            </a:r>
          </a:p>
          <a:p>
            <a:endParaRPr lang="en-US" altLang="en-US" dirty="0">
              <a:latin typeface="Century Gothic" panose="020B0502020202020204" pitchFamily="34" charset="0"/>
            </a:endParaRPr>
          </a:p>
          <a:p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5F7BE-568B-48C2-A966-D3DC87B028FF}" type="slidenum">
              <a:rPr lang="en-US" altLang="en-US" sz="1400" smtClean="0"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Cable Stacks – Transversal </a:t>
            </a:r>
            <a:r>
              <a:rPr lang="en-GB" dirty="0" smtClean="0">
                <a:latin typeface="Century Gothic" panose="020B0502020202020204" pitchFamily="34" charset="0"/>
              </a:rPr>
              <a:t>Pressure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8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06" y="1219200"/>
            <a:ext cx="3012697" cy="2160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799" y="3392996"/>
            <a:ext cx="6067401" cy="2590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Measurements on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stacks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of impregnated 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cables: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marL="0" indent="0">
              <a:buNone/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lvl="1"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Very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different 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behaviour in the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three phases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The </a:t>
            </a:r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chord and tangent modulus</a:t>
            </a:r>
            <a:r>
              <a:rPr lang="en-GB" sz="1600" i="1" baseline="30000" dirty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†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vary continuously during the 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test</a:t>
            </a:r>
          </a:p>
          <a:p>
            <a:pPr>
              <a:defRPr/>
            </a:pPr>
            <a:endParaRPr lang="en-GB" sz="16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Probably difficult to condensate the coil elastic properties in a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single number 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(elastic modulus)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Non-linear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stress-strain relationship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3590" y="5944600"/>
            <a:ext cx="2908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  <a:defRPr/>
            </a:pPr>
            <a:r>
              <a:rPr lang="en-GB" sz="1200" i="1" baseline="30000" dirty="0">
                <a:latin typeface="Century Gothic" panose="020B0502020202020204" pitchFamily="34" charset="0"/>
                <a:cs typeface="Consolas" panose="020B0609020204030204" pitchFamily="49" charset="0"/>
              </a:rPr>
              <a:t>† </a:t>
            </a:r>
            <a:r>
              <a:rPr lang="en-GB" sz="1200" i="1" dirty="0" smtClean="0">
                <a:latin typeface="Century Gothic" panose="020B0502020202020204" pitchFamily="34" charset="0"/>
                <a:cs typeface="Consolas" panose="020B0609020204030204" pitchFamily="49" charset="0"/>
              </a:rPr>
              <a:t>ASTM - E111 - 04</a:t>
            </a:r>
            <a:endParaRPr lang="en-GB" sz="1200" i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03" y="1219200"/>
            <a:ext cx="3241297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/>
          <a:stretch/>
        </p:blipFill>
        <p:spPr>
          <a:xfrm>
            <a:off x="6289675" y="1219200"/>
            <a:ext cx="2854325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/>
        </p:blipFill>
        <p:spPr>
          <a:xfrm rot="60000">
            <a:off x="6527098" y="3757802"/>
            <a:ext cx="2211943" cy="22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Cable Stacks – </a:t>
            </a:r>
            <a:r>
              <a:rPr lang="en-GB" dirty="0" smtClean="0">
                <a:latin typeface="Century Gothic" panose="020B0502020202020204" pitchFamily="34" charset="0"/>
              </a:rPr>
              <a:t>Hysteresis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entury Gothic" panose="020B0502020202020204" pitchFamily="34" charset="0"/>
              </a:rPr>
              <a:t>07/31/2019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Century Gothic" panose="020B0502020202020204" pitchFamily="34" charset="0"/>
              </a:rPr>
              <a:t>G. Vallone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AD5-9815-4220-9CC1-C5647EE79F2C}" type="slidenum">
              <a:rPr lang="en-US" altLang="en-US" smtClean="0">
                <a:latin typeface="Century Gothic" panose="020B0502020202020204" pitchFamily="34" charset="0"/>
              </a:rPr>
              <a:pPr>
                <a:defRPr/>
              </a:pPr>
              <a:t>9</a:t>
            </a:fld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799" y="4186631"/>
            <a:ext cx="5455333" cy="20382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Hysteresis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behaviour test: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~35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cycles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, sample used also to study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creep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Need to repeat also at lower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load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levels</a:t>
            </a: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The width of the curve (~energy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dissipation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) converges</a:t>
            </a: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The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residual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strain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 keeps increasing</a:t>
            </a:r>
          </a:p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Energy dissipation ~ 100/150 </a:t>
            </a:r>
            <a:r>
              <a:rPr lang="en-GB" sz="160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mJ</a:t>
            </a: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/cm</a:t>
            </a:r>
            <a:r>
              <a:rPr lang="en-GB" sz="1600" baseline="30000" dirty="0" smtClean="0">
                <a:solidFill>
                  <a:schemeClr val="tx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3</a:t>
            </a:r>
            <a:endParaRPr lang="en-GB" sz="1600" dirty="0" smtClean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163991"/>
            <a:ext cx="4536504" cy="3031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132" y="3943358"/>
            <a:ext cx="3229781" cy="2157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859" y="1415670"/>
            <a:ext cx="3229781" cy="21579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51720" y="3571081"/>
            <a:ext cx="1296144" cy="246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276069" y="2647519"/>
            <a:ext cx="900100" cy="64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89075" y="2574502"/>
            <a:ext cx="1296144" cy="246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02602" y="3908479"/>
            <a:ext cx="1206134" cy="3082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_presentation">
  <a:themeElements>
    <a:clrScheme name="Template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6">
      <a:majorFont>
        <a:latin typeface="Arial"/>
        <a:ea typeface="ＭＳ Ｐゴシック"/>
        <a:cs typeface="ＭＳ Ｐゴシック"/>
      </a:majorFont>
      <a:minorFont>
        <a:latin typeface="Optima Medium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Template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278620</TotalTime>
  <Words>1128</Words>
  <Application>Microsoft Office PowerPoint</Application>
  <PresentationFormat>On-screen Show (4:3)</PresentationFormat>
  <Paragraphs>286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Cambria Math</vt:lpstr>
      <vt:lpstr>Century Gothic</vt:lpstr>
      <vt:lpstr>Consolas</vt:lpstr>
      <vt:lpstr>Optima Medium</vt:lpstr>
      <vt:lpstr>Office Theme</vt:lpstr>
      <vt:lpstr>Powerpoint_presentation</vt:lpstr>
      <vt:lpstr>A Methodology to Compute the Critical Current Limit in Nb3Sn Magnets</vt:lpstr>
      <vt:lpstr>Outline</vt:lpstr>
      <vt:lpstr>Introduction</vt:lpstr>
      <vt:lpstr>Coils Mechanical Limits</vt:lpstr>
      <vt:lpstr>Critical Current Strain Dependence</vt:lpstr>
      <vt:lpstr>The Exponential Strain Function (1)</vt:lpstr>
      <vt:lpstr>Outline</vt:lpstr>
      <vt:lpstr>Cable Stacks – Transversal Pressure</vt:lpstr>
      <vt:lpstr>Cable Stacks – Hysteresis</vt:lpstr>
      <vt:lpstr>Cable Stacks – FE Model (1)</vt:lpstr>
      <vt:lpstr>Cable Stacks – FE Model (2)</vt:lpstr>
      <vt:lpstr>Outline</vt:lpstr>
      <vt:lpstr>FRESCA Sample Holder</vt:lpstr>
      <vt:lpstr>Stack Critical Current – Results</vt:lpstr>
      <vt:lpstr>Outline</vt:lpstr>
      <vt:lpstr>MQXF – Strand Model</vt:lpstr>
      <vt:lpstr>MQXF – Strand Model</vt:lpstr>
      <vt:lpstr>MQXF – Strand Model</vt:lpstr>
      <vt:lpstr>Outline</vt:lpstr>
      <vt:lpstr>Conclusion</vt:lpstr>
      <vt:lpstr>PowerPoint Presentation</vt:lpstr>
      <vt:lpstr>MQXF – Strand Model</vt:lpstr>
      <vt:lpstr>MQXF – Block Model</vt:lpstr>
      <vt:lpstr>10 Stack Tests – Energy Loss</vt:lpstr>
      <vt:lpstr>MQXF Case – Powering With Prestress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MQXFS3 Assembly</dc:title>
  <dc:creator>giorgio.vallone@cern.ch</dc:creator>
  <cp:lastModifiedBy>Giorgio Vallone</cp:lastModifiedBy>
  <cp:revision>7293</cp:revision>
  <cp:lastPrinted>2018-02-01T17:52:27Z</cp:lastPrinted>
  <dcterms:created xsi:type="dcterms:W3CDTF">2008-08-27T20:23:58Z</dcterms:created>
  <dcterms:modified xsi:type="dcterms:W3CDTF">2019-07-31T19:51:29Z</dcterms:modified>
</cp:coreProperties>
</file>