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39"/>
  </p:notesMasterIdLst>
  <p:handoutMasterIdLst>
    <p:handoutMasterId r:id="rId40"/>
  </p:handoutMasterIdLst>
  <p:sldIdLst>
    <p:sldId id="294" r:id="rId2"/>
    <p:sldId id="275" r:id="rId3"/>
    <p:sldId id="302" r:id="rId4"/>
    <p:sldId id="298" r:id="rId5"/>
    <p:sldId id="304" r:id="rId6"/>
    <p:sldId id="305" r:id="rId7"/>
    <p:sldId id="324" r:id="rId8"/>
    <p:sldId id="337" r:id="rId9"/>
    <p:sldId id="338" r:id="rId10"/>
    <p:sldId id="306" r:id="rId11"/>
    <p:sldId id="326" r:id="rId12"/>
    <p:sldId id="307" r:id="rId13"/>
    <p:sldId id="327" r:id="rId14"/>
    <p:sldId id="339" r:id="rId15"/>
    <p:sldId id="331" r:id="rId16"/>
    <p:sldId id="332" r:id="rId17"/>
    <p:sldId id="300" r:id="rId18"/>
    <p:sldId id="343" r:id="rId19"/>
    <p:sldId id="299" r:id="rId20"/>
    <p:sldId id="334" r:id="rId21"/>
    <p:sldId id="335" r:id="rId22"/>
    <p:sldId id="301" r:id="rId23"/>
    <p:sldId id="333" r:id="rId24"/>
    <p:sldId id="342" r:id="rId25"/>
    <p:sldId id="346" r:id="rId26"/>
    <p:sldId id="344" r:id="rId27"/>
    <p:sldId id="345" r:id="rId28"/>
    <p:sldId id="347" r:id="rId29"/>
    <p:sldId id="340" r:id="rId30"/>
    <p:sldId id="341" r:id="rId31"/>
    <p:sldId id="336" r:id="rId32"/>
    <p:sldId id="308" r:id="rId33"/>
    <p:sldId id="309" r:id="rId34"/>
    <p:sldId id="313" r:id="rId35"/>
    <p:sldId id="325" r:id="rId36"/>
    <p:sldId id="303" r:id="rId37"/>
    <p:sldId id="312" r:id="rId38"/>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C97"/>
    <a:srgbClr val="50504E"/>
    <a:srgbClr val="4E4E4E"/>
    <a:srgbClr val="404040"/>
    <a:srgbClr val="63666A"/>
    <a:srgbClr val="99D6EA"/>
    <a:srgbClr val="505050"/>
    <a:srgbClr val="A7A8AA"/>
    <a:srgbClr val="003087"/>
    <a:srgbClr val="0F2D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80" autoAdjust="0"/>
    <p:restoredTop sz="94660"/>
  </p:normalViewPr>
  <p:slideViewPr>
    <p:cSldViewPr snapToGrid="0" snapToObjects="1" showGuides="1">
      <p:cViewPr varScale="1">
        <p:scale>
          <a:sx n="92" d="100"/>
          <a:sy n="92" d="100"/>
        </p:scale>
        <p:origin x="102" y="144"/>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7/31/2019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7/31/2019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31 July 2019</a:t>
            </a:r>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S. Krave | Investigation of Thermoplastic Matrix Materials for Nb3Sn Superconducting Coils MDP Edition</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31 July 2019</a:t>
            </a:r>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S. Krave | Investigation of Thermoplastic Matrix Materials for Nb3Sn Superconducting Coils MDP Edition</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indent="-230188">
              <a:defRPr sz="1800">
                <a:solidFill>
                  <a:srgbClr val="505050"/>
                </a:solidFill>
              </a:defRPr>
            </a:lvl1pPr>
            <a:lvl2pPr marL="514350"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r>
              <a:rPr lang="en-US"/>
              <a:t>31 July 2019</a:t>
            </a:r>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S. Krave | Investigation of Thermoplastic Matrix Materials for Nb3Sn Superconducting Coils MDP Edition</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31 July 2019</a:t>
            </a:r>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S. Krave | Investigation of Thermoplastic Matrix Materials for Nb3Sn Superconducting Coils MDP Edition</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r>
              <a:rPr lang="en-US"/>
              <a:t>31 July 2019</a:t>
            </a:r>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S. Krave | Investigation of Thermoplastic Matrix Materials for Nb3Sn Superconducting Coils MDP Edition</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31 July 2019</a:t>
            </a:r>
            <a:endParaRPr lang="en-US" dirty="0"/>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S. Krave | Investigation of Thermoplastic Matrix Materials for Nb3Sn Superconducting Coils MDP Edition</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and Content copy">
    <p:spTree>
      <p:nvGrpSpPr>
        <p:cNvPr id="1" name=""/>
        <p:cNvGrpSpPr/>
        <p:nvPr/>
      </p:nvGrpSpPr>
      <p:grpSpPr>
        <a:xfrm>
          <a:off x="0" y="0"/>
          <a:ext cx="0" cy="0"/>
          <a:chOff x="0" y="0"/>
          <a:chExt cx="0" cy="0"/>
        </a:xfrm>
      </p:grpSpPr>
      <p:grpSp>
        <p:nvGrpSpPr>
          <p:cNvPr id="127" name="Group 127"/>
          <p:cNvGrpSpPr/>
          <p:nvPr/>
        </p:nvGrpSpPr>
        <p:grpSpPr>
          <a:xfrm>
            <a:off x="-158720" y="-106972"/>
            <a:ext cx="9448131" cy="5353495"/>
            <a:chOff x="0" y="0"/>
            <a:chExt cx="9448129" cy="7137992"/>
          </a:xfrm>
        </p:grpSpPr>
        <p:grpSp>
          <p:nvGrpSpPr>
            <p:cNvPr id="103" name="Group 103"/>
            <p:cNvGrpSpPr/>
            <p:nvPr/>
          </p:nvGrpSpPr>
          <p:grpSpPr>
            <a:xfrm>
              <a:off x="626526" y="7015877"/>
              <a:ext cx="8217866" cy="122116"/>
              <a:chOff x="0" y="0"/>
              <a:chExt cx="8217865" cy="122115"/>
            </a:xfrm>
          </p:grpSpPr>
          <p:sp>
            <p:nvSpPr>
              <p:cNvPr id="95" name="Shape 95"/>
              <p:cNvSpPr/>
              <p:nvPr/>
            </p:nvSpPr>
            <p:spPr>
              <a:xfrm flipH="1">
                <a:off x="-1" y="0"/>
                <a:ext cx="1" cy="122116"/>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sz="1800"/>
              </a:p>
            </p:txBody>
          </p:sp>
          <p:sp>
            <p:nvSpPr>
              <p:cNvPr id="96" name="Shape 96"/>
              <p:cNvSpPr/>
              <p:nvPr/>
            </p:nvSpPr>
            <p:spPr>
              <a:xfrm>
                <a:off x="8217865" y="0"/>
                <a:ext cx="1" cy="122116"/>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sz="1800"/>
              </a:p>
            </p:txBody>
          </p:sp>
          <p:grpSp>
            <p:nvGrpSpPr>
              <p:cNvPr id="99" name="Group 99"/>
              <p:cNvGrpSpPr/>
              <p:nvPr/>
            </p:nvGrpSpPr>
            <p:grpSpPr>
              <a:xfrm>
                <a:off x="5247194" y="0"/>
                <a:ext cx="457201" cy="122116"/>
                <a:chOff x="0" y="0"/>
                <a:chExt cx="457200" cy="122115"/>
              </a:xfrm>
            </p:grpSpPr>
            <p:sp>
              <p:nvSpPr>
                <p:cNvPr id="97" name="Shape 97"/>
                <p:cNvSpPr/>
                <p:nvPr/>
              </p:nvSpPr>
              <p:spPr>
                <a:xfrm>
                  <a:off x="457200" y="0"/>
                  <a:ext cx="1" cy="122116"/>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sz="1800"/>
                </a:p>
              </p:txBody>
            </p:sp>
            <p:sp>
              <p:nvSpPr>
                <p:cNvPr id="98" name="Shape 98"/>
                <p:cNvSpPr/>
                <p:nvPr/>
              </p:nvSpPr>
              <p:spPr>
                <a:xfrm flipH="1">
                  <a:off x="-1" y="0"/>
                  <a:ext cx="2" cy="122116"/>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sz="1800"/>
                </a:p>
              </p:txBody>
            </p:sp>
          </p:grpSp>
          <p:grpSp>
            <p:nvGrpSpPr>
              <p:cNvPr id="102" name="Group 102"/>
              <p:cNvGrpSpPr/>
              <p:nvPr/>
            </p:nvGrpSpPr>
            <p:grpSpPr>
              <a:xfrm>
                <a:off x="2503993" y="0"/>
                <a:ext cx="457201" cy="122116"/>
                <a:chOff x="0" y="0"/>
                <a:chExt cx="457200" cy="122115"/>
              </a:xfrm>
            </p:grpSpPr>
            <p:sp>
              <p:nvSpPr>
                <p:cNvPr id="100" name="Shape 100"/>
                <p:cNvSpPr/>
                <p:nvPr/>
              </p:nvSpPr>
              <p:spPr>
                <a:xfrm>
                  <a:off x="457200" y="0"/>
                  <a:ext cx="1" cy="122116"/>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sz="1800"/>
                </a:p>
              </p:txBody>
            </p:sp>
            <p:sp>
              <p:nvSpPr>
                <p:cNvPr id="101" name="Shape 101"/>
                <p:cNvSpPr/>
                <p:nvPr/>
              </p:nvSpPr>
              <p:spPr>
                <a:xfrm flipH="1">
                  <a:off x="-1" y="0"/>
                  <a:ext cx="2" cy="122116"/>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sz="1800"/>
                </a:p>
              </p:txBody>
            </p:sp>
          </p:grpSp>
        </p:grpSp>
        <p:grpSp>
          <p:nvGrpSpPr>
            <p:cNvPr id="112" name="Group 112"/>
            <p:cNvGrpSpPr/>
            <p:nvPr/>
          </p:nvGrpSpPr>
          <p:grpSpPr>
            <a:xfrm>
              <a:off x="626526" y="0"/>
              <a:ext cx="8217866" cy="122116"/>
              <a:chOff x="0" y="0"/>
              <a:chExt cx="8217865" cy="122115"/>
            </a:xfrm>
          </p:grpSpPr>
          <p:sp>
            <p:nvSpPr>
              <p:cNvPr id="104" name="Shape 104"/>
              <p:cNvSpPr/>
              <p:nvPr/>
            </p:nvSpPr>
            <p:spPr>
              <a:xfrm flipH="1">
                <a:off x="-1" y="0"/>
                <a:ext cx="1" cy="122116"/>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sz="1800"/>
              </a:p>
            </p:txBody>
          </p:sp>
          <p:sp>
            <p:nvSpPr>
              <p:cNvPr id="105" name="Shape 105"/>
              <p:cNvSpPr/>
              <p:nvPr/>
            </p:nvSpPr>
            <p:spPr>
              <a:xfrm>
                <a:off x="8217865" y="0"/>
                <a:ext cx="1" cy="122116"/>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sz="1800"/>
              </a:p>
            </p:txBody>
          </p:sp>
          <p:grpSp>
            <p:nvGrpSpPr>
              <p:cNvPr id="108" name="Group 108"/>
              <p:cNvGrpSpPr/>
              <p:nvPr/>
            </p:nvGrpSpPr>
            <p:grpSpPr>
              <a:xfrm>
                <a:off x="5247194" y="0"/>
                <a:ext cx="457201" cy="122116"/>
                <a:chOff x="0" y="0"/>
                <a:chExt cx="457200" cy="122115"/>
              </a:xfrm>
            </p:grpSpPr>
            <p:sp>
              <p:nvSpPr>
                <p:cNvPr id="106" name="Shape 106"/>
                <p:cNvSpPr/>
                <p:nvPr/>
              </p:nvSpPr>
              <p:spPr>
                <a:xfrm>
                  <a:off x="457200" y="0"/>
                  <a:ext cx="1" cy="122116"/>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sz="1800"/>
                </a:p>
              </p:txBody>
            </p:sp>
            <p:sp>
              <p:nvSpPr>
                <p:cNvPr id="107" name="Shape 107"/>
                <p:cNvSpPr/>
                <p:nvPr/>
              </p:nvSpPr>
              <p:spPr>
                <a:xfrm flipH="1">
                  <a:off x="-1" y="0"/>
                  <a:ext cx="2" cy="122116"/>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sz="1800"/>
                </a:p>
              </p:txBody>
            </p:sp>
          </p:grpSp>
          <p:grpSp>
            <p:nvGrpSpPr>
              <p:cNvPr id="111" name="Group 111"/>
              <p:cNvGrpSpPr/>
              <p:nvPr/>
            </p:nvGrpSpPr>
            <p:grpSpPr>
              <a:xfrm>
                <a:off x="2503993" y="0"/>
                <a:ext cx="457201" cy="122116"/>
                <a:chOff x="0" y="0"/>
                <a:chExt cx="457200" cy="122115"/>
              </a:xfrm>
            </p:grpSpPr>
            <p:sp>
              <p:nvSpPr>
                <p:cNvPr id="109" name="Shape 109"/>
                <p:cNvSpPr/>
                <p:nvPr/>
              </p:nvSpPr>
              <p:spPr>
                <a:xfrm>
                  <a:off x="457200" y="0"/>
                  <a:ext cx="1" cy="122116"/>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sz="1800"/>
                </a:p>
              </p:txBody>
            </p:sp>
            <p:sp>
              <p:nvSpPr>
                <p:cNvPr id="110" name="Shape 110"/>
                <p:cNvSpPr/>
                <p:nvPr/>
              </p:nvSpPr>
              <p:spPr>
                <a:xfrm flipH="1">
                  <a:off x="-1" y="0"/>
                  <a:ext cx="2" cy="122116"/>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sz="1800"/>
                </a:p>
              </p:txBody>
            </p:sp>
          </p:grpSp>
        </p:grpSp>
        <p:grpSp>
          <p:nvGrpSpPr>
            <p:cNvPr id="119" name="Group 119"/>
            <p:cNvGrpSpPr/>
            <p:nvPr/>
          </p:nvGrpSpPr>
          <p:grpSpPr>
            <a:xfrm>
              <a:off x="0" y="1285059"/>
              <a:ext cx="122751" cy="5029135"/>
              <a:chOff x="0" y="0"/>
              <a:chExt cx="122750" cy="5029134"/>
            </a:xfrm>
          </p:grpSpPr>
          <p:sp>
            <p:nvSpPr>
              <p:cNvPr id="113" name="Shape 113"/>
              <p:cNvSpPr/>
              <p:nvPr/>
            </p:nvSpPr>
            <p:spPr>
              <a:xfrm flipH="1" flipV="1">
                <a:off x="635" y="-1"/>
                <a:ext cx="122116" cy="2"/>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sz="1800"/>
              </a:p>
            </p:txBody>
          </p:sp>
          <p:sp>
            <p:nvSpPr>
              <p:cNvPr id="114" name="Shape 114"/>
              <p:cNvSpPr/>
              <p:nvPr/>
            </p:nvSpPr>
            <p:spPr>
              <a:xfrm flipH="1">
                <a:off x="635" y="457134"/>
                <a:ext cx="122116" cy="1"/>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sz="1800"/>
              </a:p>
            </p:txBody>
          </p:sp>
          <p:sp>
            <p:nvSpPr>
              <p:cNvPr id="115" name="Shape 115"/>
              <p:cNvSpPr/>
              <p:nvPr/>
            </p:nvSpPr>
            <p:spPr>
              <a:xfrm flipH="1">
                <a:off x="635" y="5029134"/>
                <a:ext cx="122116" cy="1"/>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sz="1800"/>
              </a:p>
            </p:txBody>
          </p:sp>
          <p:sp>
            <p:nvSpPr>
              <p:cNvPr id="116" name="Shape 116"/>
              <p:cNvSpPr/>
              <p:nvPr/>
            </p:nvSpPr>
            <p:spPr>
              <a:xfrm flipH="1">
                <a:off x="0" y="2933216"/>
                <a:ext cx="122114" cy="1"/>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sz="1800"/>
              </a:p>
            </p:txBody>
          </p:sp>
          <p:sp>
            <p:nvSpPr>
              <p:cNvPr id="117" name="Shape 117"/>
              <p:cNvSpPr/>
              <p:nvPr/>
            </p:nvSpPr>
            <p:spPr>
              <a:xfrm flipH="1">
                <a:off x="0" y="2537015"/>
                <a:ext cx="122114" cy="1"/>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sz="1800"/>
              </a:p>
            </p:txBody>
          </p:sp>
          <p:sp>
            <p:nvSpPr>
              <p:cNvPr id="118" name="Shape 118"/>
              <p:cNvSpPr/>
              <p:nvPr/>
            </p:nvSpPr>
            <p:spPr>
              <a:xfrm flipH="1">
                <a:off x="0" y="4631449"/>
                <a:ext cx="122114" cy="1"/>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sz="1800"/>
              </a:p>
            </p:txBody>
          </p:sp>
        </p:grpSp>
        <p:grpSp>
          <p:nvGrpSpPr>
            <p:cNvPr id="126" name="Group 126"/>
            <p:cNvGrpSpPr/>
            <p:nvPr/>
          </p:nvGrpSpPr>
          <p:grpSpPr>
            <a:xfrm>
              <a:off x="9325378" y="1285059"/>
              <a:ext cx="122752" cy="5029135"/>
              <a:chOff x="0" y="0"/>
              <a:chExt cx="122750" cy="5029134"/>
            </a:xfrm>
          </p:grpSpPr>
          <p:sp>
            <p:nvSpPr>
              <p:cNvPr id="120" name="Shape 120"/>
              <p:cNvSpPr/>
              <p:nvPr/>
            </p:nvSpPr>
            <p:spPr>
              <a:xfrm flipH="1" flipV="1">
                <a:off x="635" y="-1"/>
                <a:ext cx="122116" cy="2"/>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sz="1800"/>
              </a:p>
            </p:txBody>
          </p:sp>
          <p:sp>
            <p:nvSpPr>
              <p:cNvPr id="121" name="Shape 121"/>
              <p:cNvSpPr/>
              <p:nvPr/>
            </p:nvSpPr>
            <p:spPr>
              <a:xfrm flipH="1">
                <a:off x="635" y="457134"/>
                <a:ext cx="122116" cy="1"/>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sz="1800"/>
              </a:p>
            </p:txBody>
          </p:sp>
          <p:sp>
            <p:nvSpPr>
              <p:cNvPr id="122" name="Shape 122"/>
              <p:cNvSpPr/>
              <p:nvPr/>
            </p:nvSpPr>
            <p:spPr>
              <a:xfrm flipH="1">
                <a:off x="635" y="5029134"/>
                <a:ext cx="122116" cy="1"/>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sz="1800"/>
              </a:p>
            </p:txBody>
          </p:sp>
          <p:sp>
            <p:nvSpPr>
              <p:cNvPr id="123" name="Shape 123"/>
              <p:cNvSpPr/>
              <p:nvPr/>
            </p:nvSpPr>
            <p:spPr>
              <a:xfrm flipH="1">
                <a:off x="0" y="2933216"/>
                <a:ext cx="122114" cy="1"/>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sz="1800"/>
              </a:p>
            </p:txBody>
          </p:sp>
          <p:sp>
            <p:nvSpPr>
              <p:cNvPr id="124" name="Shape 124"/>
              <p:cNvSpPr/>
              <p:nvPr/>
            </p:nvSpPr>
            <p:spPr>
              <a:xfrm flipH="1">
                <a:off x="0" y="2537015"/>
                <a:ext cx="122114" cy="1"/>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sz="1800"/>
              </a:p>
            </p:txBody>
          </p:sp>
          <p:sp>
            <p:nvSpPr>
              <p:cNvPr id="125" name="Shape 125"/>
              <p:cNvSpPr/>
              <p:nvPr/>
            </p:nvSpPr>
            <p:spPr>
              <a:xfrm flipH="1">
                <a:off x="0" y="4631449"/>
                <a:ext cx="122114" cy="1"/>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sz="1800"/>
              </a:p>
            </p:txBody>
          </p:sp>
        </p:grpSp>
      </p:grpSp>
      <p:sp>
        <p:nvSpPr>
          <p:cNvPr id="128" name="Shape 128"/>
          <p:cNvSpPr/>
          <p:nvPr/>
        </p:nvSpPr>
        <p:spPr>
          <a:xfrm>
            <a:off x="465" y="4742831"/>
            <a:ext cx="9166199" cy="409572"/>
          </a:xfrm>
          <a:prstGeom prst="rect">
            <a:avLst/>
          </a:prstGeom>
          <a:solidFill>
            <a:srgbClr val="1F497D"/>
          </a:solidFill>
          <a:ln w="12700">
            <a:miter lim="400000"/>
          </a:ln>
        </p:spPr>
        <p:txBody>
          <a:bodyPr lIns="34289" rIns="34289" anchor="ctr"/>
          <a:lstStyle/>
          <a:p>
            <a:pPr algn="ctr" defTabSz="342811">
              <a:defRPr>
                <a:solidFill>
                  <a:srgbClr val="FFFFFF"/>
                </a:solidFill>
                <a:latin typeface="Arial"/>
                <a:ea typeface="Arial"/>
                <a:cs typeface="Arial"/>
                <a:sym typeface="Arial"/>
              </a:defRPr>
            </a:pPr>
            <a:endParaRPr sz="1800"/>
          </a:p>
        </p:txBody>
      </p:sp>
      <p:pic>
        <p:nvPicPr>
          <p:cNvPr id="129" name="image1.png" descr="RGB_White-Seal_White-Mark_SC_Horizontal–400dpi.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6643" y="4843402"/>
            <a:ext cx="1570468" cy="197711"/>
          </a:xfrm>
          <a:prstGeom prst="rect">
            <a:avLst/>
          </a:prstGeom>
          <a:ln w="12700">
            <a:miter lim="400000"/>
          </a:ln>
        </p:spPr>
      </p:pic>
      <p:sp>
        <p:nvSpPr>
          <p:cNvPr id="130" name="Shape 130"/>
          <p:cNvSpPr/>
          <p:nvPr/>
        </p:nvSpPr>
        <p:spPr>
          <a:xfrm>
            <a:off x="5" y="0"/>
            <a:ext cx="9144001" cy="857250"/>
          </a:xfrm>
          <a:prstGeom prst="rect">
            <a:avLst/>
          </a:prstGeom>
          <a:solidFill>
            <a:srgbClr val="1F497D"/>
          </a:solidFill>
          <a:ln>
            <a:solidFill>
              <a:srgbClr val="4A7EBB"/>
            </a:solidFill>
          </a:ln>
          <a:effectLst>
            <a:outerShdw blurRad="38100" dist="23000" dir="5400000" rotWithShape="0">
              <a:srgbClr val="000000">
                <a:alpha val="35000"/>
              </a:srgbClr>
            </a:outerShdw>
          </a:effectLst>
        </p:spPr>
        <p:txBody>
          <a:bodyPr lIns="34289" rIns="34289" anchor="ctr"/>
          <a:lstStyle/>
          <a:p>
            <a:pPr algn="ctr">
              <a:defRPr>
                <a:solidFill>
                  <a:srgbClr val="FFFFFF"/>
                </a:solidFill>
              </a:defRPr>
            </a:pPr>
            <a:endParaRPr sz="1800"/>
          </a:p>
        </p:txBody>
      </p:sp>
      <p:sp>
        <p:nvSpPr>
          <p:cNvPr id="131" name="Shape 131"/>
          <p:cNvSpPr>
            <a:spLocks noGrp="1"/>
          </p:cNvSpPr>
          <p:nvPr>
            <p:ph type="title"/>
          </p:nvPr>
        </p:nvSpPr>
        <p:spPr>
          <a:xfrm>
            <a:off x="1939772" y="-9525"/>
            <a:ext cx="7204233" cy="857250"/>
          </a:xfrm>
          <a:prstGeom prst="rect">
            <a:avLst/>
          </a:prstGeom>
        </p:spPr>
        <p:txBody>
          <a:bodyPr/>
          <a:lstStyle>
            <a:lvl1pPr algn="l"/>
          </a:lstStyle>
          <a:p>
            <a:r>
              <a:rPr lang="en-US"/>
              <a:t>Click to edit Master title style</a:t>
            </a:r>
            <a:endParaRPr/>
          </a:p>
        </p:txBody>
      </p:sp>
      <p:sp>
        <p:nvSpPr>
          <p:cNvPr id="132" name="Shape 132"/>
          <p:cNvSpPr>
            <a:spLocks noGrp="1"/>
          </p:cNvSpPr>
          <p:nvPr>
            <p:ph type="body" idx="1"/>
          </p:nvPr>
        </p:nvSpPr>
        <p:spPr>
          <a:xfrm>
            <a:off x="457200" y="1200151"/>
            <a:ext cx="8229600" cy="3394472"/>
          </a:xfrm>
          <a:prstGeom prst="rect">
            <a:avLst/>
          </a:prstGeom>
        </p:spPr>
        <p:txBody>
          <a:bodyPr/>
          <a:lstStyle>
            <a:lvl1pPr marL="46622" indent="-46622">
              <a:defRPr sz="1800"/>
            </a:lvl1pPr>
            <a:lvl2pPr marL="529936" indent="-187036"/>
            <a:lvl3pPr marL="833933" indent="-148133">
              <a:defRPr sz="1500"/>
            </a:lvl3pPr>
            <a:lvl4pPr marL="1131570" indent="-102870">
              <a:defRPr sz="1350"/>
            </a:lvl4pPr>
            <a:lvl5pPr marL="1474470" indent="-102870">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3" name="Shape 133"/>
          <p:cNvSpPr>
            <a:spLocks noGrp="1"/>
          </p:cNvSpPr>
          <p:nvPr>
            <p:ph type="sldNum" sz="quarter" idx="2"/>
          </p:nvPr>
        </p:nvSpPr>
        <p:spPr>
          <a:xfrm>
            <a:off x="8414081" y="4800317"/>
            <a:ext cx="272723" cy="207749"/>
          </a:xfrm>
          <a:prstGeom prst="rect">
            <a:avLst/>
          </a:prstGeom>
        </p:spPr>
        <p:txBody>
          <a:bodyPr/>
          <a:lstStyle/>
          <a:p>
            <a:pPr>
              <a:defRPr/>
            </a:pPr>
            <a:fld id="{148C009B-CB69-E04A-B9B3-34B26D69E9CF}" type="slidenum">
              <a:rPr lang="en-US" smtClean="0"/>
              <a:pPr>
                <a:defRPr/>
              </a:pPr>
              <a:t>‹#›</a:t>
            </a:fld>
            <a:endParaRPr lang="en-US" dirty="0"/>
          </a:p>
        </p:txBody>
      </p:sp>
      <p:pic>
        <p:nvPicPr>
          <p:cNvPr id="134" name="image3.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093" y="35487"/>
            <a:ext cx="1788715" cy="481612"/>
          </a:xfrm>
          <a:prstGeom prst="rect">
            <a:avLst/>
          </a:prstGeom>
          <a:ln w="12700">
            <a:miter lim="400000"/>
          </a:ln>
        </p:spPr>
      </p:pic>
      <p:sp>
        <p:nvSpPr>
          <p:cNvPr id="135" name="Shape 135"/>
          <p:cNvSpPr/>
          <p:nvPr/>
        </p:nvSpPr>
        <p:spPr>
          <a:xfrm flipV="1">
            <a:off x="1910958" y="65015"/>
            <a:ext cx="1" cy="727367"/>
          </a:xfrm>
          <a:prstGeom prst="line">
            <a:avLst/>
          </a:prstGeom>
          <a:ln w="25400">
            <a:solidFill>
              <a:schemeClr val="accent2">
                <a:satOff val="-4966"/>
                <a:lumOff val="-10549"/>
              </a:schemeClr>
            </a:solidFill>
          </a:ln>
          <a:effectLst>
            <a:outerShdw blurRad="38100" dist="20000" dir="5400000" rotWithShape="0">
              <a:srgbClr val="000000">
                <a:alpha val="38000"/>
              </a:srgbClr>
            </a:outerShdw>
          </a:effectLst>
        </p:spPr>
        <p:txBody>
          <a:bodyPr lIns="34289" rIns="34289"/>
          <a:lstStyle/>
          <a:p>
            <a:endParaRPr sz="1800"/>
          </a:p>
        </p:txBody>
      </p:sp>
    </p:spTree>
    <p:extLst>
      <p:ext uri="{BB962C8B-B14F-4D97-AF65-F5344CB8AC3E}">
        <p14:creationId xmlns:p14="http://schemas.microsoft.com/office/powerpoint/2010/main" val="293859023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31 July 2019</a:t>
            </a:r>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S. Krave | Investigation of Thermoplastic Matrix Materials for Nb3Sn Superconducting Coils MDP Edition</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 id="2147484123" r:id="rId8"/>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43.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43.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7.jpe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60.jpeg"/><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 Id="rId4" Type="http://schemas.openxmlformats.org/officeDocument/2006/relationships/image" Target="../media/image130.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 Id="rId5" Type="http://schemas.openxmlformats.org/officeDocument/2006/relationships/image" Target="../media/image68.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Autofit/>
          </a:bodyPr>
          <a:lstStyle/>
          <a:p>
            <a:r>
              <a:rPr lang="en-US" sz="2400" dirty="0"/>
              <a:t>Investigation of Thermoplastic Matrix Materials for Nb</a:t>
            </a:r>
            <a:r>
              <a:rPr lang="en-US" baseline="-25000" dirty="0"/>
              <a:t>3</a:t>
            </a:r>
            <a:r>
              <a:rPr lang="en-US" dirty="0"/>
              <a:t>Sn Superconducting Coils</a:t>
            </a:r>
            <a:endParaRPr lang="en-US" sz="2400" dirty="0"/>
          </a:p>
        </p:txBody>
      </p:sp>
      <p:sp>
        <p:nvSpPr>
          <p:cNvPr id="4" name="Text Placeholder 3"/>
          <p:cNvSpPr>
            <a:spLocks noGrp="1"/>
          </p:cNvSpPr>
          <p:nvPr>
            <p:ph type="body" sz="quarter" idx="10"/>
          </p:nvPr>
        </p:nvSpPr>
        <p:spPr/>
        <p:txBody>
          <a:bodyPr/>
          <a:lstStyle/>
          <a:p>
            <a:r>
              <a:rPr lang="en-US" dirty="0"/>
              <a:t>Steven Krave</a:t>
            </a:r>
          </a:p>
          <a:p>
            <a:r>
              <a:rPr lang="en-US" dirty="0"/>
              <a:t>MDP Meeting</a:t>
            </a:r>
          </a:p>
          <a:p>
            <a:r>
              <a:rPr lang="en-US" dirty="0"/>
              <a:t>31 July 2019</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699AB4-C4F5-4C67-BC12-0783712E0E2A}"/>
              </a:ext>
            </a:extLst>
          </p:cNvPr>
          <p:cNvSpPr>
            <a:spLocks noGrp="1"/>
          </p:cNvSpPr>
          <p:nvPr>
            <p:ph sz="half" idx="13"/>
          </p:nvPr>
        </p:nvSpPr>
        <p:spPr/>
        <p:txBody>
          <a:bodyPr/>
          <a:lstStyle/>
          <a:p>
            <a:r>
              <a:rPr lang="en-US" dirty="0"/>
              <a:t>Since we need something to withstand the high processing temperatures of the thermosets, we need a new mold release</a:t>
            </a:r>
          </a:p>
          <a:p>
            <a:pPr lvl="1"/>
            <a:r>
              <a:rPr lang="en-US" dirty="0"/>
              <a:t>Why even bother looking for regular releases, find something that will stand up to reaction</a:t>
            </a:r>
          </a:p>
          <a:p>
            <a:pPr lvl="1"/>
            <a:r>
              <a:rPr lang="en-US" dirty="0"/>
              <a:t>Same thing with seals</a:t>
            </a:r>
          </a:p>
          <a:p>
            <a:r>
              <a:rPr lang="en-US" dirty="0"/>
              <a:t>It’s a small thing, but now we have a solution for reaction compatible impregnation tooling.</a:t>
            </a:r>
          </a:p>
        </p:txBody>
      </p:sp>
      <p:pic>
        <p:nvPicPr>
          <p:cNvPr id="10" name="Content Placeholder 9">
            <a:extLst>
              <a:ext uri="{FF2B5EF4-FFF2-40B4-BE49-F238E27FC236}">
                <a16:creationId xmlns:a16="http://schemas.microsoft.com/office/drawing/2014/main" id="{D5288EFC-07D0-4985-BB92-A31D37C69D1F}"/>
              </a:ext>
            </a:extLst>
          </p:cNvPr>
          <p:cNvPicPr>
            <a:picLocks noGrp="1" noChangeAspect="1"/>
          </p:cNvPicPr>
          <p:nvPr>
            <p:ph sz="half" idx="15"/>
          </p:nvPr>
        </p:nvPicPr>
        <p:blipFill rotWithShape="1">
          <a:blip r:embed="rId2"/>
          <a:srcRect l="14007" t="15201" r="4611" b="20501"/>
          <a:stretch/>
        </p:blipFill>
        <p:spPr>
          <a:xfrm>
            <a:off x="5079999" y="728663"/>
            <a:ext cx="1663701" cy="1752600"/>
          </a:xfrm>
          <a:prstGeom prst="rect">
            <a:avLst/>
          </a:prstGeom>
        </p:spPr>
      </p:pic>
      <p:sp>
        <p:nvSpPr>
          <p:cNvPr id="5" name="Text Placeholder 4">
            <a:extLst>
              <a:ext uri="{FF2B5EF4-FFF2-40B4-BE49-F238E27FC236}">
                <a16:creationId xmlns:a16="http://schemas.microsoft.com/office/drawing/2014/main" id="{3CEB020E-4C86-4148-BFFA-6776917D0C42}"/>
              </a:ext>
            </a:extLst>
          </p:cNvPr>
          <p:cNvSpPr>
            <a:spLocks noGrp="1"/>
          </p:cNvSpPr>
          <p:nvPr>
            <p:ph type="body" sz="half" idx="19"/>
          </p:nvPr>
        </p:nvSpPr>
        <p:spPr/>
        <p:txBody>
          <a:bodyPr/>
          <a:lstStyle/>
          <a:p>
            <a:r>
              <a:rPr lang="en-US" dirty="0"/>
              <a:t>Alumina sealant, boron nitride mold release, silica gaskets</a:t>
            </a:r>
          </a:p>
          <a:p>
            <a:pPr marL="285750" indent="-285750">
              <a:buFont typeface="Arial" panose="020B0604020202020204" pitchFamily="34" charset="0"/>
              <a:buChar char="•"/>
            </a:pPr>
            <a:r>
              <a:rPr lang="en-US" dirty="0"/>
              <a:t>Negligible vapor pressure, 1000°+C compatible</a:t>
            </a:r>
          </a:p>
          <a:p>
            <a:endParaRPr lang="en-US" dirty="0"/>
          </a:p>
        </p:txBody>
      </p:sp>
      <p:sp>
        <p:nvSpPr>
          <p:cNvPr id="6" name="Date Placeholder 5">
            <a:extLst>
              <a:ext uri="{FF2B5EF4-FFF2-40B4-BE49-F238E27FC236}">
                <a16:creationId xmlns:a16="http://schemas.microsoft.com/office/drawing/2014/main" id="{503AC62C-1D1C-436F-B90A-D47C4A48AD6F}"/>
              </a:ext>
            </a:extLst>
          </p:cNvPr>
          <p:cNvSpPr>
            <a:spLocks noGrp="1"/>
          </p:cNvSpPr>
          <p:nvPr>
            <p:ph type="dt" sz="half" idx="2"/>
          </p:nvPr>
        </p:nvSpPr>
        <p:spPr/>
        <p:txBody>
          <a:bodyPr/>
          <a:lstStyle/>
          <a:p>
            <a:pPr>
              <a:defRPr/>
            </a:pPr>
            <a:r>
              <a:rPr lang="en-US"/>
              <a:t>31 July 2019</a:t>
            </a:r>
            <a:endParaRPr lang="en-US" dirty="0"/>
          </a:p>
        </p:txBody>
      </p:sp>
      <p:sp>
        <p:nvSpPr>
          <p:cNvPr id="7" name="Footer Placeholder 6">
            <a:extLst>
              <a:ext uri="{FF2B5EF4-FFF2-40B4-BE49-F238E27FC236}">
                <a16:creationId xmlns:a16="http://schemas.microsoft.com/office/drawing/2014/main" id="{21D2A0C6-22B5-460A-9DFF-1DED51B7D47A}"/>
              </a:ext>
            </a:extLst>
          </p:cNvPr>
          <p:cNvSpPr>
            <a:spLocks noGrp="1"/>
          </p:cNvSpPr>
          <p:nvPr>
            <p:ph type="ftr" sz="quarter" idx="3"/>
          </p:nvPr>
        </p:nvSpPr>
        <p:spPr/>
        <p:txBody>
          <a:bodyPr/>
          <a:lstStyle/>
          <a:p>
            <a:pPr>
              <a:defRPr/>
            </a:pPr>
            <a:r>
              <a:rPr lang="en-US"/>
              <a:t>S. Krave | Investigation of Thermoplastic Matrix Materials for Nb3Sn Superconducting Coils MDP Edition</a:t>
            </a:r>
            <a:endParaRPr lang="en-US" b="1" dirty="0"/>
          </a:p>
        </p:txBody>
      </p:sp>
      <p:sp>
        <p:nvSpPr>
          <p:cNvPr id="8" name="Slide Number Placeholder 7">
            <a:extLst>
              <a:ext uri="{FF2B5EF4-FFF2-40B4-BE49-F238E27FC236}">
                <a16:creationId xmlns:a16="http://schemas.microsoft.com/office/drawing/2014/main" id="{25EC559A-7F9C-465D-A970-916F6EDD7145}"/>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9" name="Title 8">
            <a:extLst>
              <a:ext uri="{FF2B5EF4-FFF2-40B4-BE49-F238E27FC236}">
                <a16:creationId xmlns:a16="http://schemas.microsoft.com/office/drawing/2014/main" id="{F3DF416B-B9E7-4567-A881-3B71026DFB51}"/>
              </a:ext>
            </a:extLst>
          </p:cNvPr>
          <p:cNvSpPr>
            <a:spLocks noGrp="1"/>
          </p:cNvSpPr>
          <p:nvPr>
            <p:ph type="title"/>
          </p:nvPr>
        </p:nvSpPr>
        <p:spPr/>
        <p:txBody>
          <a:bodyPr/>
          <a:lstStyle/>
          <a:p>
            <a:r>
              <a:rPr lang="en-US" dirty="0"/>
              <a:t>High Temperature Compatible Tooling</a:t>
            </a:r>
          </a:p>
        </p:txBody>
      </p:sp>
      <p:pic>
        <p:nvPicPr>
          <p:cNvPr id="11" name="Picture 10">
            <a:extLst>
              <a:ext uri="{FF2B5EF4-FFF2-40B4-BE49-F238E27FC236}">
                <a16:creationId xmlns:a16="http://schemas.microsoft.com/office/drawing/2014/main" id="{E8C357CB-988F-4C29-9FFB-5C0F1391EDF1}"/>
              </a:ext>
            </a:extLst>
          </p:cNvPr>
          <p:cNvPicPr>
            <a:picLocks noChangeAspect="1"/>
          </p:cNvPicPr>
          <p:nvPr/>
        </p:nvPicPr>
        <p:blipFill rotWithShape="1">
          <a:blip r:embed="rId3"/>
          <a:srcRect l="17079" t="36542" r="20700" b="17161"/>
          <a:stretch/>
        </p:blipFill>
        <p:spPr>
          <a:xfrm>
            <a:off x="6817170" y="728663"/>
            <a:ext cx="2098230" cy="2081577"/>
          </a:xfrm>
          <a:prstGeom prst="rect">
            <a:avLst/>
          </a:prstGeom>
        </p:spPr>
      </p:pic>
    </p:spTree>
    <p:extLst>
      <p:ext uri="{BB962C8B-B14F-4D97-AF65-F5344CB8AC3E}">
        <p14:creationId xmlns:p14="http://schemas.microsoft.com/office/powerpoint/2010/main" val="1903415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C328B5-FBD3-4D14-8759-14793679A201}"/>
              </a:ext>
            </a:extLst>
          </p:cNvPr>
          <p:cNvSpPr>
            <a:spLocks noGrp="1"/>
          </p:cNvSpPr>
          <p:nvPr>
            <p:ph sz="half" idx="13"/>
          </p:nvPr>
        </p:nvSpPr>
        <p:spPr/>
        <p:txBody>
          <a:bodyPr/>
          <a:lstStyle/>
          <a:p>
            <a:r>
              <a:rPr lang="en-US" dirty="0"/>
              <a:t>Heat all tooling to process temperature</a:t>
            </a:r>
          </a:p>
          <a:p>
            <a:r>
              <a:rPr lang="en-US" dirty="0"/>
              <a:t>Melt resin in injector</a:t>
            </a:r>
          </a:p>
          <a:p>
            <a:r>
              <a:rPr lang="en-US" dirty="0"/>
              <a:t>Drive in resin with screw in a hot metal block…</a:t>
            </a:r>
          </a:p>
        </p:txBody>
      </p:sp>
      <p:pic>
        <p:nvPicPr>
          <p:cNvPr id="10" name="Content Placeholder 9">
            <a:extLst>
              <a:ext uri="{FF2B5EF4-FFF2-40B4-BE49-F238E27FC236}">
                <a16:creationId xmlns:a16="http://schemas.microsoft.com/office/drawing/2014/main" id="{E5118FB5-2280-42DB-BE97-9A62FF054D98}"/>
              </a:ext>
            </a:extLst>
          </p:cNvPr>
          <p:cNvPicPr>
            <a:picLocks noGrp="1" noChangeAspect="1"/>
          </p:cNvPicPr>
          <p:nvPr>
            <p:ph sz="half" idx="15"/>
          </p:nvPr>
        </p:nvPicPr>
        <p:blipFill rotWithShape="1">
          <a:blip r:embed="rId2"/>
          <a:srcRect t="28138" b="16953"/>
          <a:stretch/>
        </p:blipFill>
        <p:spPr>
          <a:xfrm>
            <a:off x="5362883" y="2498127"/>
            <a:ext cx="3500251" cy="1441450"/>
          </a:xfrm>
          <a:prstGeom prst="rect">
            <a:avLst/>
          </a:prstGeom>
        </p:spPr>
      </p:pic>
      <p:pic>
        <p:nvPicPr>
          <p:cNvPr id="11" name="Picture 10">
            <a:extLst>
              <a:ext uri="{FF2B5EF4-FFF2-40B4-BE49-F238E27FC236}">
                <a16:creationId xmlns:a16="http://schemas.microsoft.com/office/drawing/2014/main" id="{D10D867E-0AB5-4190-B868-B38DAF9853E8}"/>
              </a:ext>
            </a:extLst>
          </p:cNvPr>
          <p:cNvPicPr>
            <a:picLocks noChangeAspect="1"/>
          </p:cNvPicPr>
          <p:nvPr/>
        </p:nvPicPr>
        <p:blipFill rotWithShape="1">
          <a:blip r:embed="rId3"/>
          <a:srcRect l="11810" t="3671" r="28930" b="20124"/>
          <a:stretch/>
        </p:blipFill>
        <p:spPr>
          <a:xfrm rot="5400000">
            <a:off x="1438392" y="1546031"/>
            <a:ext cx="1786656" cy="3063447"/>
          </a:xfrm>
          <a:prstGeom prst="rect">
            <a:avLst/>
          </a:prstGeom>
        </p:spPr>
      </p:pic>
      <p:sp>
        <p:nvSpPr>
          <p:cNvPr id="6" name="Date Placeholder 5">
            <a:extLst>
              <a:ext uri="{FF2B5EF4-FFF2-40B4-BE49-F238E27FC236}">
                <a16:creationId xmlns:a16="http://schemas.microsoft.com/office/drawing/2014/main" id="{4F8DD5AB-0B4F-421B-AF8E-45EA8CE67C38}"/>
              </a:ext>
            </a:extLst>
          </p:cNvPr>
          <p:cNvSpPr>
            <a:spLocks noGrp="1"/>
          </p:cNvSpPr>
          <p:nvPr>
            <p:ph type="dt" sz="half" idx="2"/>
          </p:nvPr>
        </p:nvSpPr>
        <p:spPr/>
        <p:txBody>
          <a:bodyPr/>
          <a:lstStyle/>
          <a:p>
            <a:pPr>
              <a:defRPr/>
            </a:pPr>
            <a:r>
              <a:rPr lang="en-US"/>
              <a:t>31 July 2019</a:t>
            </a:r>
            <a:endParaRPr lang="en-US" dirty="0"/>
          </a:p>
        </p:txBody>
      </p:sp>
      <p:sp>
        <p:nvSpPr>
          <p:cNvPr id="7" name="Footer Placeholder 6">
            <a:extLst>
              <a:ext uri="{FF2B5EF4-FFF2-40B4-BE49-F238E27FC236}">
                <a16:creationId xmlns:a16="http://schemas.microsoft.com/office/drawing/2014/main" id="{AE37B6EC-63FB-4DCE-8F6D-88724DDC696B}"/>
              </a:ext>
            </a:extLst>
          </p:cNvPr>
          <p:cNvSpPr>
            <a:spLocks noGrp="1"/>
          </p:cNvSpPr>
          <p:nvPr>
            <p:ph type="ftr" sz="quarter" idx="3"/>
          </p:nvPr>
        </p:nvSpPr>
        <p:spPr/>
        <p:txBody>
          <a:bodyPr/>
          <a:lstStyle/>
          <a:p>
            <a:pPr>
              <a:defRPr/>
            </a:pPr>
            <a:r>
              <a:rPr lang="en-US"/>
              <a:t>S. Krave | Investigation of Thermoplastic Matrix Materials for Nb3Sn Superconducting Coils MDP Edition</a:t>
            </a:r>
            <a:endParaRPr lang="en-US" b="1" dirty="0"/>
          </a:p>
        </p:txBody>
      </p:sp>
      <p:sp>
        <p:nvSpPr>
          <p:cNvPr id="8" name="Slide Number Placeholder 7">
            <a:extLst>
              <a:ext uri="{FF2B5EF4-FFF2-40B4-BE49-F238E27FC236}">
                <a16:creationId xmlns:a16="http://schemas.microsoft.com/office/drawing/2014/main" id="{8E4AC072-8938-4D87-8859-9CBA4BBEC949}"/>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9" name="Title 8">
            <a:extLst>
              <a:ext uri="{FF2B5EF4-FFF2-40B4-BE49-F238E27FC236}">
                <a16:creationId xmlns:a16="http://schemas.microsoft.com/office/drawing/2014/main" id="{FC2A2827-AB3A-45D0-A88C-EB7C58E9EA1F}"/>
              </a:ext>
            </a:extLst>
          </p:cNvPr>
          <p:cNvSpPr>
            <a:spLocks noGrp="1"/>
          </p:cNvSpPr>
          <p:nvPr>
            <p:ph type="title"/>
          </p:nvPr>
        </p:nvSpPr>
        <p:spPr/>
        <p:txBody>
          <a:bodyPr/>
          <a:lstStyle/>
          <a:p>
            <a:r>
              <a:rPr lang="en-US" dirty="0"/>
              <a:t>Impregnation</a:t>
            </a:r>
          </a:p>
        </p:txBody>
      </p:sp>
      <p:pic>
        <p:nvPicPr>
          <p:cNvPr id="12" name="Picture 11">
            <a:extLst>
              <a:ext uri="{FF2B5EF4-FFF2-40B4-BE49-F238E27FC236}">
                <a16:creationId xmlns:a16="http://schemas.microsoft.com/office/drawing/2014/main" id="{C0A76AF4-A7D2-4373-94EF-3B44967E3EEE}"/>
              </a:ext>
            </a:extLst>
          </p:cNvPr>
          <p:cNvPicPr>
            <a:picLocks noChangeAspect="1"/>
          </p:cNvPicPr>
          <p:nvPr/>
        </p:nvPicPr>
        <p:blipFill>
          <a:blip r:embed="rId4"/>
          <a:stretch>
            <a:fillRect/>
          </a:stretch>
        </p:blipFill>
        <p:spPr>
          <a:xfrm>
            <a:off x="7470407" y="213869"/>
            <a:ext cx="1589387" cy="2121647"/>
          </a:xfrm>
          <a:prstGeom prst="rect">
            <a:avLst/>
          </a:prstGeom>
        </p:spPr>
      </p:pic>
      <p:sp>
        <p:nvSpPr>
          <p:cNvPr id="13" name="TextBox 12">
            <a:extLst>
              <a:ext uri="{FF2B5EF4-FFF2-40B4-BE49-F238E27FC236}">
                <a16:creationId xmlns:a16="http://schemas.microsoft.com/office/drawing/2014/main" id="{9CE944AD-044E-4943-AB1A-BE0E014DC689}"/>
              </a:ext>
            </a:extLst>
          </p:cNvPr>
          <p:cNvSpPr txBox="1"/>
          <p:nvPr/>
        </p:nvSpPr>
        <p:spPr>
          <a:xfrm>
            <a:off x="813914" y="4048506"/>
            <a:ext cx="2919886" cy="584775"/>
          </a:xfrm>
          <a:prstGeom prst="rect">
            <a:avLst/>
          </a:prstGeom>
          <a:noFill/>
        </p:spPr>
        <p:txBody>
          <a:bodyPr wrap="square" rtlCol="0">
            <a:spAutoFit/>
          </a:bodyPr>
          <a:lstStyle/>
          <a:p>
            <a:r>
              <a:rPr lang="en-US" sz="1600" dirty="0"/>
              <a:t>Ten Stack tooling and heated injection block</a:t>
            </a:r>
          </a:p>
        </p:txBody>
      </p:sp>
      <p:sp>
        <p:nvSpPr>
          <p:cNvPr id="14" name="TextBox 13">
            <a:extLst>
              <a:ext uri="{FF2B5EF4-FFF2-40B4-BE49-F238E27FC236}">
                <a16:creationId xmlns:a16="http://schemas.microsoft.com/office/drawing/2014/main" id="{99D45A5B-6506-4B15-9EFB-45B2B4C75095}"/>
              </a:ext>
            </a:extLst>
          </p:cNvPr>
          <p:cNvSpPr txBox="1"/>
          <p:nvPr/>
        </p:nvSpPr>
        <p:spPr>
          <a:xfrm>
            <a:off x="5734050" y="360282"/>
            <a:ext cx="1656086" cy="1077218"/>
          </a:xfrm>
          <a:prstGeom prst="rect">
            <a:avLst/>
          </a:prstGeom>
          <a:noFill/>
        </p:spPr>
        <p:txBody>
          <a:bodyPr wrap="square" rtlCol="0">
            <a:spAutoFit/>
          </a:bodyPr>
          <a:lstStyle/>
          <a:p>
            <a:r>
              <a:rPr lang="en-US" sz="1600" dirty="0"/>
              <a:t>1</a:t>
            </a:r>
            <a:r>
              <a:rPr lang="en-US" sz="1600" baseline="30000" dirty="0"/>
              <a:t>st</a:t>
            </a:r>
            <a:r>
              <a:rPr lang="en-US" sz="1600" dirty="0"/>
              <a:t> attempt with ULTEM melted all the seals and made a mess</a:t>
            </a:r>
          </a:p>
        </p:txBody>
      </p:sp>
      <p:sp>
        <p:nvSpPr>
          <p:cNvPr id="17" name="TextBox 16">
            <a:extLst>
              <a:ext uri="{FF2B5EF4-FFF2-40B4-BE49-F238E27FC236}">
                <a16:creationId xmlns:a16="http://schemas.microsoft.com/office/drawing/2014/main" id="{201310DF-14E4-439E-AAF5-92029AFCC8BB}"/>
              </a:ext>
            </a:extLst>
          </p:cNvPr>
          <p:cNvSpPr txBox="1"/>
          <p:nvPr/>
        </p:nvSpPr>
        <p:spPr>
          <a:xfrm>
            <a:off x="4982206" y="4055407"/>
            <a:ext cx="3814755" cy="584775"/>
          </a:xfrm>
          <a:prstGeom prst="rect">
            <a:avLst/>
          </a:prstGeom>
          <a:noFill/>
        </p:spPr>
        <p:txBody>
          <a:bodyPr wrap="square" rtlCol="0">
            <a:spAutoFit/>
          </a:bodyPr>
          <a:lstStyle/>
          <a:p>
            <a:r>
              <a:rPr lang="en-US" sz="1600" dirty="0"/>
              <a:t>nth attempt with ULTEM worked sort of. We have useful samples.</a:t>
            </a:r>
          </a:p>
        </p:txBody>
      </p:sp>
    </p:spTree>
    <p:extLst>
      <p:ext uri="{BB962C8B-B14F-4D97-AF65-F5344CB8AC3E}">
        <p14:creationId xmlns:p14="http://schemas.microsoft.com/office/powerpoint/2010/main" val="2552692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D36356-7155-4936-A16B-3BA3ED419724}"/>
              </a:ext>
            </a:extLst>
          </p:cNvPr>
          <p:cNvSpPr>
            <a:spLocks noGrp="1"/>
          </p:cNvSpPr>
          <p:nvPr>
            <p:ph type="body" sz="half" idx="2"/>
          </p:nvPr>
        </p:nvSpPr>
        <p:spPr>
          <a:prstGeom prst="rect">
            <a:avLst/>
          </a:prstGeom>
        </p:spPr>
        <p:txBody>
          <a:bodyPr>
            <a:normAutofit/>
          </a:bodyPr>
          <a:lstStyle/>
          <a:p>
            <a:pPr marL="0" indent="0">
              <a:buNone/>
            </a:pPr>
            <a:r>
              <a:rPr lang="en-US" dirty="0"/>
              <a:t>An appropriate test to quantify any changes in mechanical performance</a:t>
            </a:r>
          </a:p>
          <a:p>
            <a:pPr marL="285750" indent="-285750">
              <a:buFont typeface="Arial" panose="020B0604020202020204" pitchFamily="34" charset="0"/>
              <a:buChar char="•"/>
            </a:pPr>
            <a:r>
              <a:rPr lang="en-US" dirty="0"/>
              <a:t>Compression tests don’t tell us much that we can’t predict</a:t>
            </a:r>
          </a:p>
          <a:p>
            <a:pPr marL="285750" indent="-285750">
              <a:buFont typeface="Arial" panose="020B0604020202020204" pitchFamily="34" charset="0"/>
              <a:buChar char="•"/>
            </a:pPr>
            <a:r>
              <a:rPr lang="en-US" dirty="0"/>
              <a:t>Tensile is not well suited to coil like structures</a:t>
            </a:r>
          </a:p>
          <a:p>
            <a:pPr marL="285750" indent="-285750">
              <a:buFont typeface="Arial" panose="020B0604020202020204" pitchFamily="34" charset="0"/>
              <a:buChar char="•"/>
            </a:pPr>
            <a:r>
              <a:rPr lang="en-US" dirty="0"/>
              <a:t>We want to break things and see how they behave</a:t>
            </a:r>
          </a:p>
          <a:p>
            <a:pPr marL="742950" lvl="1" indent="-285750">
              <a:buFont typeface="Arial" panose="020B0604020202020204" pitchFamily="34" charset="0"/>
              <a:buChar char="•"/>
            </a:pPr>
            <a:r>
              <a:rPr lang="en-US" dirty="0"/>
              <a:t>Short Beam Shear</a:t>
            </a:r>
          </a:p>
          <a:p>
            <a:pPr marL="742950" lvl="1" indent="-285750">
              <a:buFont typeface="Arial" panose="020B0604020202020204" pitchFamily="34" charset="0"/>
              <a:buChar char="•"/>
            </a:pPr>
            <a:r>
              <a:rPr lang="en-US" dirty="0"/>
              <a:t>Easy sample geometry</a:t>
            </a:r>
          </a:p>
          <a:p>
            <a:pPr marL="742950" lvl="1" indent="-285750">
              <a:buFont typeface="Arial" panose="020B0604020202020204" pitchFamily="34" charset="0"/>
              <a:buChar char="•"/>
            </a:pPr>
            <a:r>
              <a:rPr lang="en-US" dirty="0"/>
              <a:t>Sample hints at coil behavior</a:t>
            </a:r>
          </a:p>
          <a:p>
            <a:pPr marL="742950" lvl="1" indent="-285750">
              <a:buFont typeface="Arial" panose="020B0604020202020204" pitchFamily="34" charset="0"/>
              <a:buChar char="•"/>
            </a:pPr>
            <a:r>
              <a:rPr lang="en-US" dirty="0"/>
              <a:t>Short Beam strength uses a symmetric beam with a span to thickness ratio of ~4.</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Also Microscopy.</a:t>
            </a:r>
          </a:p>
        </p:txBody>
      </p:sp>
      <p:sp>
        <p:nvSpPr>
          <p:cNvPr id="5" name="Date Placeholder 4">
            <a:extLst>
              <a:ext uri="{FF2B5EF4-FFF2-40B4-BE49-F238E27FC236}">
                <a16:creationId xmlns:a16="http://schemas.microsoft.com/office/drawing/2014/main" id="{C9ADB547-1808-4ADF-980B-FF251DB9AFAD}"/>
              </a:ext>
            </a:extLst>
          </p:cNvPr>
          <p:cNvSpPr>
            <a:spLocks noGrp="1"/>
          </p:cNvSpPr>
          <p:nvPr>
            <p:ph type="dt" sz="half" idx="16"/>
          </p:nvPr>
        </p:nvSpPr>
        <p:spPr/>
        <p:txBody>
          <a:bodyPr/>
          <a:lstStyle/>
          <a:p>
            <a:pPr>
              <a:defRPr/>
            </a:pPr>
            <a:r>
              <a:rPr lang="en-US"/>
              <a:t>31 July 2019</a:t>
            </a:r>
            <a:endParaRPr lang="en-US" dirty="0"/>
          </a:p>
        </p:txBody>
      </p:sp>
      <p:sp>
        <p:nvSpPr>
          <p:cNvPr id="10" name="Footer Placeholder 9">
            <a:extLst>
              <a:ext uri="{FF2B5EF4-FFF2-40B4-BE49-F238E27FC236}">
                <a16:creationId xmlns:a16="http://schemas.microsoft.com/office/drawing/2014/main" id="{F8F3BF2D-9848-412F-ADAB-EFD17D2226FF}"/>
              </a:ext>
            </a:extLst>
          </p:cNvPr>
          <p:cNvSpPr>
            <a:spLocks noGrp="1"/>
          </p:cNvSpPr>
          <p:nvPr>
            <p:ph type="ftr" sz="quarter" idx="17"/>
          </p:nvPr>
        </p:nvSpPr>
        <p:spPr/>
        <p:txBody>
          <a:bodyPr/>
          <a:lstStyle/>
          <a:p>
            <a:pPr>
              <a:defRPr/>
            </a:pPr>
            <a:r>
              <a:rPr lang="en-US"/>
              <a:t>S. Krave | Investigation of Thermoplastic Matrix Materials for Nb3Sn Superconducting Coils MDP Edition</a:t>
            </a:r>
            <a:endParaRPr lang="en-US" b="1" dirty="0"/>
          </a:p>
        </p:txBody>
      </p:sp>
      <p:sp>
        <p:nvSpPr>
          <p:cNvPr id="6" name="Slide Number Placeholder 5">
            <a:extLst>
              <a:ext uri="{FF2B5EF4-FFF2-40B4-BE49-F238E27FC236}">
                <a16:creationId xmlns:a16="http://schemas.microsoft.com/office/drawing/2014/main" id="{B4C72CE4-7132-4459-8EFC-48D7280ADB13}"/>
              </a:ext>
            </a:extLst>
          </p:cNvPr>
          <p:cNvSpPr>
            <a:spLocks noGrp="1"/>
          </p:cNvSpPr>
          <p:nvPr>
            <p:ph type="sldNum" sz="quarter" idx="18"/>
          </p:nvPr>
        </p:nvSpPr>
        <p:spPr/>
        <p:txBody>
          <a:bodyPr/>
          <a:lstStyle/>
          <a:p>
            <a:pPr>
              <a:defRPr/>
            </a:pPr>
            <a:fld id="{979A04A2-726F-2143-A443-7788AF27176E}" type="slidenum">
              <a:rPr lang="en-US" smtClean="0"/>
              <a:pPr>
                <a:defRPr/>
              </a:pPr>
              <a:t>12</a:t>
            </a:fld>
            <a:endParaRPr lang="en-US" dirty="0"/>
          </a:p>
        </p:txBody>
      </p:sp>
      <p:sp>
        <p:nvSpPr>
          <p:cNvPr id="7" name="Title 6">
            <a:extLst>
              <a:ext uri="{FF2B5EF4-FFF2-40B4-BE49-F238E27FC236}">
                <a16:creationId xmlns:a16="http://schemas.microsoft.com/office/drawing/2014/main" id="{ED2AF3CD-DD11-4A48-9F5D-BF93B1CCC3B1}"/>
              </a:ext>
            </a:extLst>
          </p:cNvPr>
          <p:cNvSpPr>
            <a:spLocks noGrp="1"/>
          </p:cNvSpPr>
          <p:nvPr>
            <p:ph type="title"/>
          </p:nvPr>
        </p:nvSpPr>
        <p:spPr/>
        <p:txBody>
          <a:bodyPr>
            <a:normAutofit fontScale="90000"/>
          </a:bodyPr>
          <a:lstStyle/>
          <a:p>
            <a:r>
              <a:rPr lang="en-US" dirty="0"/>
              <a:t>Sample Evaluation and Characterization</a:t>
            </a:r>
          </a:p>
        </p:txBody>
      </p:sp>
      <p:pic>
        <p:nvPicPr>
          <p:cNvPr id="8" name="Content Placeholder 6">
            <a:extLst>
              <a:ext uri="{FF2B5EF4-FFF2-40B4-BE49-F238E27FC236}">
                <a16:creationId xmlns:a16="http://schemas.microsoft.com/office/drawing/2014/main" id="{1DF06F13-8AF8-4E3D-8B4F-91563B891A4A}"/>
              </a:ext>
            </a:extLst>
          </p:cNvPr>
          <p:cNvPicPr>
            <a:picLocks noGrp="1" noChangeAspect="1"/>
          </p:cNvPicPr>
          <p:nvPr>
            <p:ph sz="half" idx="15"/>
          </p:nvPr>
        </p:nvPicPr>
        <p:blipFill rotWithShape="1">
          <a:blip r:embed="rId2" cstate="print">
            <a:extLst>
              <a:ext uri="{28A0092B-C50C-407E-A947-70E740481C1C}">
                <a14:useLocalDpi xmlns:a14="http://schemas.microsoft.com/office/drawing/2010/main"/>
              </a:ext>
            </a:extLst>
          </a:blip>
          <a:srcRect b="14908"/>
          <a:stretch/>
        </p:blipFill>
        <p:spPr>
          <a:xfrm>
            <a:off x="4572000" y="524129"/>
            <a:ext cx="4489450" cy="1628522"/>
          </a:xfrm>
          <a:prstGeom prst="rect">
            <a:avLst/>
          </a:prstGeom>
        </p:spPr>
      </p:pic>
      <p:pic>
        <p:nvPicPr>
          <p:cNvPr id="9" name="Picture 8">
            <a:extLst>
              <a:ext uri="{FF2B5EF4-FFF2-40B4-BE49-F238E27FC236}">
                <a16:creationId xmlns:a16="http://schemas.microsoft.com/office/drawing/2014/main" id="{AFE9E20F-CF93-4B80-B034-B8C9A88E2AB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17602" y="1499179"/>
            <a:ext cx="2091378" cy="2986966"/>
          </a:xfrm>
          <a:prstGeom prst="rect">
            <a:avLst/>
          </a:prstGeom>
        </p:spPr>
      </p:pic>
      <p:pic>
        <p:nvPicPr>
          <p:cNvPr id="11" name="Picture 10">
            <a:extLst>
              <a:ext uri="{FF2B5EF4-FFF2-40B4-BE49-F238E27FC236}">
                <a16:creationId xmlns:a16="http://schemas.microsoft.com/office/drawing/2014/main" id="{4FD0CB67-512E-47DC-A45D-F6ED9A6092D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56494" y="2325572"/>
            <a:ext cx="1972510" cy="1189833"/>
          </a:xfrm>
          <a:prstGeom prst="rect">
            <a:avLst/>
          </a:prstGeom>
        </p:spPr>
      </p:pic>
      <p:pic>
        <p:nvPicPr>
          <p:cNvPr id="12" name="Picture 11">
            <a:extLst>
              <a:ext uri="{FF2B5EF4-FFF2-40B4-BE49-F238E27FC236}">
                <a16:creationId xmlns:a16="http://schemas.microsoft.com/office/drawing/2014/main" id="{65D485B9-D074-4CDC-8BA3-7834F2A5A00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204900" y="3388179"/>
            <a:ext cx="2400678" cy="1293974"/>
          </a:xfrm>
          <a:prstGeom prst="rect">
            <a:avLst/>
          </a:prstGeom>
        </p:spPr>
      </p:pic>
    </p:spTree>
    <p:extLst>
      <p:ext uri="{BB962C8B-B14F-4D97-AF65-F5344CB8AC3E}">
        <p14:creationId xmlns:p14="http://schemas.microsoft.com/office/powerpoint/2010/main" val="364041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6B01043B-85E3-4518-B251-B36B9978EC1C}"/>
              </a:ext>
            </a:extLst>
          </p:cNvPr>
          <p:cNvPicPr>
            <a:picLocks noGrp="1" noChangeAspect="1"/>
          </p:cNvPicPr>
          <p:nvPr>
            <p:ph sz="half" idx="15"/>
          </p:nvPr>
        </p:nvPicPr>
        <p:blipFill>
          <a:blip r:embed="rId2"/>
          <a:stretch>
            <a:fillRect/>
          </a:stretch>
        </p:blipFill>
        <p:spPr>
          <a:xfrm>
            <a:off x="3719525" y="649374"/>
            <a:ext cx="5195876" cy="3451049"/>
          </a:xfrm>
          <a:prstGeom prst="rect">
            <a:avLst/>
          </a:prstGeom>
        </p:spPr>
      </p:pic>
      <p:sp>
        <p:nvSpPr>
          <p:cNvPr id="8" name="Text Placeholder 7">
            <a:extLst>
              <a:ext uri="{FF2B5EF4-FFF2-40B4-BE49-F238E27FC236}">
                <a16:creationId xmlns:a16="http://schemas.microsoft.com/office/drawing/2014/main" id="{1E5DF295-7936-46CE-902A-48A3120A2673}"/>
              </a:ext>
            </a:extLst>
          </p:cNvPr>
          <p:cNvSpPr>
            <a:spLocks noGrp="1"/>
          </p:cNvSpPr>
          <p:nvPr>
            <p:ph type="body" sz="half" idx="2"/>
          </p:nvPr>
        </p:nvSpPr>
        <p:spPr>
          <a:xfrm>
            <a:off x="228599" y="719138"/>
            <a:ext cx="3379366" cy="3767007"/>
          </a:xfrm>
        </p:spPr>
        <p:txBody>
          <a:bodyPr/>
          <a:lstStyle/>
          <a:p>
            <a:pPr marL="285750" indent="-285750">
              <a:buFont typeface="Arial" panose="020B0604020202020204" pitchFamily="34" charset="0"/>
              <a:buChar char="•"/>
            </a:pPr>
            <a:r>
              <a:rPr lang="en-US" sz="1400" dirty="0"/>
              <a:t>Assuming that K </a:t>
            </a:r>
            <a:r>
              <a:rPr lang="en-US" sz="1400" b="0" dirty="0"/>
              <a:t>≈ </a:t>
            </a:r>
            <a:r>
              <a:rPr lang="en-US" sz="1400" dirty="0"/>
              <a:t>constant, that the samples behave in a plastic fashion, and some basic spring stuff while conserving energy, we can evaluate an instantaneous change in energy of the system</a:t>
            </a:r>
          </a:p>
          <a:p>
            <a:pPr marL="285750" indent="-285750">
              <a:buFont typeface="Arial" panose="020B0604020202020204" pitchFamily="34" charset="0"/>
              <a:buChar char="•"/>
            </a:pPr>
            <a:r>
              <a:rPr lang="en-US" sz="1400" dirty="0"/>
              <a:t>These are nearly adiabatic and can lead to an instantaneous temp rise</a:t>
            </a:r>
          </a:p>
          <a:p>
            <a:pPr marL="285750" indent="-285750">
              <a:buFont typeface="Arial" panose="020B0604020202020204" pitchFamily="34" charset="0"/>
              <a:buChar char="•"/>
            </a:pPr>
            <a:r>
              <a:rPr lang="en-US" sz="1400" dirty="0"/>
              <a:t>Events are tagged and sorted, and we can generate nice histograms</a:t>
            </a:r>
          </a:p>
          <a:p>
            <a:pPr marL="285750" indent="-285750">
              <a:buFont typeface="Arial" panose="020B0604020202020204" pitchFamily="34" charset="0"/>
              <a:buChar char="•"/>
            </a:pPr>
            <a:r>
              <a:rPr lang="en-US" sz="1400" dirty="0"/>
              <a:t>Ideally a system will have no large events, and the generated heat can be extracted over some amount of time</a:t>
            </a:r>
          </a:p>
          <a:p>
            <a:pPr marL="285750" indent="-285750">
              <a:buFont typeface="Arial" panose="020B0604020202020204" pitchFamily="34" charset="0"/>
              <a:buChar char="•"/>
            </a:pPr>
            <a:endParaRPr lang="en-US" sz="1400" dirty="0"/>
          </a:p>
          <a:p>
            <a:endParaRPr lang="en-US" dirty="0"/>
          </a:p>
          <a:p>
            <a:endParaRPr lang="en-US" dirty="0"/>
          </a:p>
        </p:txBody>
      </p:sp>
      <p:sp>
        <p:nvSpPr>
          <p:cNvPr id="4" name="Date Placeholder 3">
            <a:extLst>
              <a:ext uri="{FF2B5EF4-FFF2-40B4-BE49-F238E27FC236}">
                <a16:creationId xmlns:a16="http://schemas.microsoft.com/office/drawing/2014/main" id="{F0842EE2-A26F-4A79-BCA3-0CE2E10B0F1E}"/>
              </a:ext>
            </a:extLst>
          </p:cNvPr>
          <p:cNvSpPr>
            <a:spLocks noGrp="1"/>
          </p:cNvSpPr>
          <p:nvPr>
            <p:ph type="dt" sz="half" idx="16"/>
          </p:nvPr>
        </p:nvSpPr>
        <p:spPr/>
        <p:txBody>
          <a:bodyPr/>
          <a:lstStyle/>
          <a:p>
            <a:pPr>
              <a:defRPr/>
            </a:pPr>
            <a:r>
              <a:rPr lang="en-US"/>
              <a:t>31 July 2019</a:t>
            </a:r>
            <a:endParaRPr lang="en-US" dirty="0"/>
          </a:p>
        </p:txBody>
      </p:sp>
      <p:sp>
        <p:nvSpPr>
          <p:cNvPr id="5" name="Footer Placeholder 4">
            <a:extLst>
              <a:ext uri="{FF2B5EF4-FFF2-40B4-BE49-F238E27FC236}">
                <a16:creationId xmlns:a16="http://schemas.microsoft.com/office/drawing/2014/main" id="{F3E41F5B-5610-4F59-AD73-B3FFAD7ABE7B}"/>
              </a:ext>
            </a:extLst>
          </p:cNvPr>
          <p:cNvSpPr>
            <a:spLocks noGrp="1"/>
          </p:cNvSpPr>
          <p:nvPr>
            <p:ph type="ftr" sz="quarter" idx="17"/>
          </p:nvPr>
        </p:nvSpPr>
        <p:spPr/>
        <p:txBody>
          <a:bodyPr/>
          <a:lstStyle/>
          <a:p>
            <a:pPr>
              <a:defRPr/>
            </a:pPr>
            <a:r>
              <a:rPr lang="en-US"/>
              <a:t>S. Krave | Investigation of Thermoplastic Matrix Materials for Nb3Sn Superconducting Coils MDP Edition</a:t>
            </a:r>
            <a:endParaRPr lang="en-US" b="1" dirty="0"/>
          </a:p>
        </p:txBody>
      </p:sp>
      <p:sp>
        <p:nvSpPr>
          <p:cNvPr id="6" name="Slide Number Placeholder 5">
            <a:extLst>
              <a:ext uri="{FF2B5EF4-FFF2-40B4-BE49-F238E27FC236}">
                <a16:creationId xmlns:a16="http://schemas.microsoft.com/office/drawing/2014/main" id="{6989AC23-3D79-4238-A783-7F49CBD90A20}"/>
              </a:ext>
            </a:extLst>
          </p:cNvPr>
          <p:cNvSpPr>
            <a:spLocks noGrp="1"/>
          </p:cNvSpPr>
          <p:nvPr>
            <p:ph type="sldNum" sz="quarter" idx="18"/>
          </p:nvPr>
        </p:nvSpPr>
        <p:spPr/>
        <p:txBody>
          <a:bodyPr/>
          <a:lstStyle/>
          <a:p>
            <a:pPr>
              <a:defRPr/>
            </a:pPr>
            <a:fld id="{148C009B-CB69-E04A-B9B3-34B26D69E9CF}" type="slidenum">
              <a:rPr lang="en-US" smtClean="0"/>
              <a:pPr>
                <a:defRPr/>
              </a:pPr>
              <a:t>13</a:t>
            </a:fld>
            <a:endParaRPr lang="en-US" dirty="0"/>
          </a:p>
        </p:txBody>
      </p:sp>
      <p:sp>
        <p:nvSpPr>
          <p:cNvPr id="7" name="Title 6">
            <a:extLst>
              <a:ext uri="{FF2B5EF4-FFF2-40B4-BE49-F238E27FC236}">
                <a16:creationId xmlns:a16="http://schemas.microsoft.com/office/drawing/2014/main" id="{F7678039-6AF7-4B32-ADBD-68DC776DE6CF}"/>
              </a:ext>
            </a:extLst>
          </p:cNvPr>
          <p:cNvSpPr>
            <a:spLocks noGrp="1"/>
          </p:cNvSpPr>
          <p:nvPr>
            <p:ph type="title"/>
          </p:nvPr>
        </p:nvSpPr>
        <p:spPr>
          <a:xfrm>
            <a:off x="203200" y="190520"/>
            <a:ext cx="8686800" cy="320908"/>
          </a:xfrm>
        </p:spPr>
        <p:txBody>
          <a:bodyPr/>
          <a:lstStyle/>
          <a:p>
            <a:r>
              <a:rPr lang="en-US" dirty="0"/>
              <a:t>Shear Testing and Energy Release</a:t>
            </a:r>
          </a:p>
        </p:txBody>
      </p:sp>
      <p:cxnSp>
        <p:nvCxnSpPr>
          <p:cNvPr id="18" name="Straight Connector 17">
            <a:extLst>
              <a:ext uri="{FF2B5EF4-FFF2-40B4-BE49-F238E27FC236}">
                <a16:creationId xmlns:a16="http://schemas.microsoft.com/office/drawing/2014/main" id="{537530EB-6FE2-4212-9D9D-CA791DCDC5FF}"/>
              </a:ext>
            </a:extLst>
          </p:cNvPr>
          <p:cNvCxnSpPr>
            <a:cxnSpLocks/>
          </p:cNvCxnSpPr>
          <p:nvPr/>
        </p:nvCxnSpPr>
        <p:spPr>
          <a:xfrm flipH="1">
            <a:off x="5147224" y="679155"/>
            <a:ext cx="1295216" cy="27070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C575E6B6-1687-42AB-8457-AAC339AC5306}"/>
              </a:ext>
            </a:extLst>
          </p:cNvPr>
          <p:cNvCxnSpPr/>
          <p:nvPr/>
        </p:nvCxnSpPr>
        <p:spPr>
          <a:xfrm flipH="1">
            <a:off x="6545696" y="629067"/>
            <a:ext cx="755650" cy="2476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CFB08696-3406-44E5-9626-0762A1CA70E4}"/>
              </a:ext>
            </a:extLst>
          </p:cNvPr>
          <p:cNvSpPr txBox="1"/>
          <p:nvPr/>
        </p:nvSpPr>
        <p:spPr>
          <a:xfrm>
            <a:off x="6582675" y="412811"/>
            <a:ext cx="1428750" cy="338554"/>
          </a:xfrm>
          <a:prstGeom prst="rect">
            <a:avLst/>
          </a:prstGeom>
          <a:noFill/>
        </p:spPr>
        <p:txBody>
          <a:bodyPr wrap="square" rtlCol="0">
            <a:spAutoFit/>
          </a:bodyPr>
          <a:lstStyle/>
          <a:p>
            <a:r>
              <a:rPr lang="en-US" sz="1600" dirty="0" err="1"/>
              <a:t>dN</a:t>
            </a:r>
            <a:r>
              <a:rPr lang="en-US" sz="1600" dirty="0"/>
              <a:t> of ~555N</a:t>
            </a:r>
          </a:p>
        </p:txBody>
      </p:sp>
      <p:sp>
        <p:nvSpPr>
          <p:cNvPr id="14" name="Freeform: Shape 13">
            <a:extLst>
              <a:ext uri="{FF2B5EF4-FFF2-40B4-BE49-F238E27FC236}">
                <a16:creationId xmlns:a16="http://schemas.microsoft.com/office/drawing/2014/main" id="{509E3DEE-7FDC-497A-93AF-FCF7102D0099}"/>
              </a:ext>
            </a:extLst>
          </p:cNvPr>
          <p:cNvSpPr/>
          <p:nvPr/>
        </p:nvSpPr>
        <p:spPr>
          <a:xfrm>
            <a:off x="5164347" y="1109932"/>
            <a:ext cx="1092679" cy="2294626"/>
          </a:xfrm>
          <a:custGeom>
            <a:avLst/>
            <a:gdLst>
              <a:gd name="connsiteX0" fmla="*/ 0 w 1092679"/>
              <a:gd name="connsiteY0" fmla="*/ 2283125 h 2294626"/>
              <a:gd name="connsiteX1" fmla="*/ 1081178 w 1092679"/>
              <a:gd name="connsiteY1" fmla="*/ 0 h 2294626"/>
              <a:gd name="connsiteX2" fmla="*/ 1092679 w 1092679"/>
              <a:gd name="connsiteY2" fmla="*/ 356559 h 2294626"/>
              <a:gd name="connsiteX3" fmla="*/ 155276 w 1092679"/>
              <a:gd name="connsiteY3" fmla="*/ 2294626 h 2294626"/>
              <a:gd name="connsiteX4" fmla="*/ 0 w 1092679"/>
              <a:gd name="connsiteY4" fmla="*/ 2283125 h 2294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679" h="2294626">
                <a:moveTo>
                  <a:pt x="0" y="2283125"/>
                </a:moveTo>
                <a:lnTo>
                  <a:pt x="1081178" y="0"/>
                </a:lnTo>
                <a:lnTo>
                  <a:pt x="1092679" y="356559"/>
                </a:lnTo>
                <a:lnTo>
                  <a:pt x="155276" y="2294626"/>
                </a:lnTo>
                <a:lnTo>
                  <a:pt x="0" y="2283125"/>
                </a:lnTo>
                <a:close/>
              </a:path>
            </a:pathLst>
          </a:custGeom>
          <a:pattFill prst="wdUpDiag">
            <a:fgClr>
              <a:schemeClr val="accent2">
                <a:lumMod val="40000"/>
                <a:lumOff val="60000"/>
              </a:schemeClr>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699DF272-7E22-4346-BFCC-ED674CA81AB0}"/>
              </a:ext>
            </a:extLst>
          </p:cNvPr>
          <p:cNvCxnSpPr>
            <a:cxnSpLocks/>
          </p:cNvCxnSpPr>
          <p:nvPr/>
        </p:nvCxnSpPr>
        <p:spPr>
          <a:xfrm flipH="1">
            <a:off x="5319053" y="700382"/>
            <a:ext cx="1295216" cy="2707087"/>
          </a:xfrm>
          <a:prstGeom prst="line">
            <a:avLst/>
          </a:prstGeom>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93703597-BB04-452B-83E2-7E42A9DF8D05}"/>
              </a:ext>
            </a:extLst>
          </p:cNvPr>
          <p:cNvSpPr txBox="1"/>
          <p:nvPr/>
        </p:nvSpPr>
        <p:spPr>
          <a:xfrm>
            <a:off x="3779794" y="903444"/>
            <a:ext cx="553998" cy="1569660"/>
          </a:xfrm>
          <a:prstGeom prst="rect">
            <a:avLst/>
          </a:prstGeom>
          <a:noFill/>
        </p:spPr>
        <p:txBody>
          <a:bodyPr vert="vert270" wrap="square" rtlCol="0">
            <a:spAutoFit/>
          </a:bodyPr>
          <a:lstStyle/>
          <a:p>
            <a:r>
              <a:rPr lang="en-US" dirty="0"/>
              <a:t>Load (N)</a:t>
            </a:r>
          </a:p>
        </p:txBody>
      </p:sp>
      <p:cxnSp>
        <p:nvCxnSpPr>
          <p:cNvPr id="21" name="Straight Connector 20">
            <a:extLst>
              <a:ext uri="{FF2B5EF4-FFF2-40B4-BE49-F238E27FC236}">
                <a16:creationId xmlns:a16="http://schemas.microsoft.com/office/drawing/2014/main" id="{3C2E32BF-57AD-4C20-AA99-4274D4F084AD}"/>
              </a:ext>
            </a:extLst>
          </p:cNvPr>
          <p:cNvCxnSpPr/>
          <p:nvPr/>
        </p:nvCxnSpPr>
        <p:spPr>
          <a:xfrm>
            <a:off x="6257026" y="1109932"/>
            <a:ext cx="0" cy="346335"/>
          </a:xfrm>
          <a:prstGeom prst="line">
            <a:avLst/>
          </a:prstGeom>
          <a:ln>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652AE71D-E095-41BC-898C-9AAE9739A334}"/>
              </a:ext>
            </a:extLst>
          </p:cNvPr>
          <p:cNvCxnSpPr/>
          <p:nvPr/>
        </p:nvCxnSpPr>
        <p:spPr>
          <a:xfrm flipH="1" flipV="1">
            <a:off x="5852160" y="2140373"/>
            <a:ext cx="465303" cy="54186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757927A9-8C21-4F91-ADFB-5F13F4ECD427}"/>
              </a:ext>
            </a:extLst>
          </p:cNvPr>
          <p:cNvSpPr txBox="1"/>
          <p:nvPr/>
        </p:nvSpPr>
        <p:spPr>
          <a:xfrm>
            <a:off x="6391844" y="2571750"/>
            <a:ext cx="1226429" cy="461665"/>
          </a:xfrm>
          <a:prstGeom prst="rect">
            <a:avLst/>
          </a:prstGeom>
          <a:noFill/>
        </p:spPr>
        <p:txBody>
          <a:bodyPr wrap="square" rtlCol="0">
            <a:spAutoFit/>
          </a:bodyPr>
          <a:lstStyle/>
          <a:p>
            <a:r>
              <a:rPr lang="el-GR" dirty="0">
                <a:latin typeface="Calibri" panose="020F0502020204030204" pitchFamily="34" charset="0"/>
                <a:cs typeface="Calibri" panose="020F0502020204030204" pitchFamily="34" charset="0"/>
              </a:rPr>
              <a:t>Δ</a:t>
            </a:r>
            <a:r>
              <a:rPr lang="en-US" dirty="0">
                <a:latin typeface="Calibri" panose="020F0502020204030204" pitchFamily="34" charset="0"/>
                <a:cs typeface="Calibri" panose="020F0502020204030204" pitchFamily="34" charset="0"/>
              </a:rPr>
              <a:t>E</a:t>
            </a:r>
            <a:endParaRPr lang="en-US" dirty="0"/>
          </a:p>
        </p:txBody>
      </p:sp>
      <p:sp>
        <p:nvSpPr>
          <p:cNvPr id="30" name="TextBox 29">
            <a:extLst>
              <a:ext uri="{FF2B5EF4-FFF2-40B4-BE49-F238E27FC236}">
                <a16:creationId xmlns:a16="http://schemas.microsoft.com/office/drawing/2014/main" id="{8281FCCD-B091-4729-932A-BA463FD5D37B}"/>
              </a:ext>
            </a:extLst>
          </p:cNvPr>
          <p:cNvSpPr txBox="1"/>
          <p:nvPr/>
        </p:nvSpPr>
        <p:spPr>
          <a:xfrm>
            <a:off x="5147225" y="3765973"/>
            <a:ext cx="2864200" cy="461665"/>
          </a:xfrm>
          <a:prstGeom prst="rect">
            <a:avLst/>
          </a:prstGeom>
          <a:noFill/>
        </p:spPr>
        <p:txBody>
          <a:bodyPr wrap="square" rtlCol="0">
            <a:spAutoFit/>
          </a:bodyPr>
          <a:lstStyle/>
          <a:p>
            <a:r>
              <a:rPr lang="en-US" dirty="0"/>
              <a:t>Displacement (mm)</a:t>
            </a:r>
          </a:p>
        </p:txBody>
      </p:sp>
    </p:spTree>
    <p:extLst>
      <p:ext uri="{BB962C8B-B14F-4D97-AF65-F5344CB8AC3E}">
        <p14:creationId xmlns:p14="http://schemas.microsoft.com/office/powerpoint/2010/main" val="331682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8584273-D5AA-4D1E-A44D-523101615967}"/>
              </a:ext>
            </a:extLst>
          </p:cNvPr>
          <p:cNvSpPr>
            <a:spLocks noGrp="1"/>
          </p:cNvSpPr>
          <p:nvPr>
            <p:ph type="body" sz="half" idx="16"/>
          </p:nvPr>
        </p:nvSpPr>
        <p:spPr/>
        <p:txBody>
          <a:bodyPr/>
          <a:lstStyle/>
          <a:p>
            <a:r>
              <a:rPr lang="en-US" dirty="0"/>
              <a:t>Before and after event load curve is reasonably flat</a:t>
            </a:r>
          </a:p>
          <a:p>
            <a:pPr marL="285750" indent="-285750">
              <a:buFont typeface="Arial" panose="020B0604020202020204" pitchFamily="34" charset="0"/>
              <a:buChar char="•"/>
            </a:pPr>
            <a:r>
              <a:rPr lang="en-US" dirty="0"/>
              <a:t>Assume Steady state</a:t>
            </a:r>
          </a:p>
        </p:txBody>
      </p:sp>
      <p:sp>
        <p:nvSpPr>
          <p:cNvPr id="11" name="Text Placeholder 10">
            <a:extLst>
              <a:ext uri="{FF2B5EF4-FFF2-40B4-BE49-F238E27FC236}">
                <a16:creationId xmlns:a16="http://schemas.microsoft.com/office/drawing/2014/main" id="{7CAF2D44-C523-4F9B-B8E7-12DF612F2B77}"/>
              </a:ext>
            </a:extLst>
          </p:cNvPr>
          <p:cNvSpPr>
            <a:spLocks noGrp="1"/>
          </p:cNvSpPr>
          <p:nvPr>
            <p:ph type="body" sz="half" idx="19"/>
          </p:nvPr>
        </p:nvSpPr>
        <p:spPr/>
        <p:txBody>
          <a:bodyPr/>
          <a:lstStyle/>
          <a:p>
            <a:r>
              <a:rPr lang="en-US" dirty="0"/>
              <a:t>Zoomed in (F vs </a:t>
            </a:r>
            <a:r>
              <a:rPr lang="en-US" dirty="0" err="1"/>
              <a:t>disp</a:t>
            </a:r>
            <a:r>
              <a:rPr lang="en-US" dirty="0"/>
              <a:t>)</a:t>
            </a:r>
          </a:p>
          <a:p>
            <a:pPr marL="285750" indent="-285750">
              <a:buFont typeface="Arial" panose="020B0604020202020204" pitchFamily="34" charset="0"/>
              <a:buChar char="•"/>
            </a:pPr>
            <a:r>
              <a:rPr lang="en-US" dirty="0"/>
              <a:t>~90 samples between peak and min</a:t>
            </a:r>
          </a:p>
          <a:p>
            <a:pPr marL="285750" indent="-285750">
              <a:buFont typeface="Arial" panose="020B0604020202020204" pitchFamily="34" charset="0"/>
              <a:buChar char="•"/>
            </a:pPr>
            <a:r>
              <a:rPr lang="en-US" dirty="0"/>
              <a:t>Set threshold window to ~2X length (200 samples)</a:t>
            </a:r>
          </a:p>
          <a:p>
            <a:endParaRPr lang="en-US" dirty="0"/>
          </a:p>
        </p:txBody>
      </p:sp>
      <p:sp>
        <p:nvSpPr>
          <p:cNvPr id="4" name="Date Placeholder 3">
            <a:extLst>
              <a:ext uri="{FF2B5EF4-FFF2-40B4-BE49-F238E27FC236}">
                <a16:creationId xmlns:a16="http://schemas.microsoft.com/office/drawing/2014/main" id="{4F0EDA49-154C-408A-987B-5333C2553E63}"/>
              </a:ext>
            </a:extLst>
          </p:cNvPr>
          <p:cNvSpPr>
            <a:spLocks noGrp="1"/>
          </p:cNvSpPr>
          <p:nvPr>
            <p:ph type="dt" sz="half" idx="2"/>
          </p:nvPr>
        </p:nvSpPr>
        <p:spPr/>
        <p:txBody>
          <a:bodyPr/>
          <a:lstStyle/>
          <a:p>
            <a:pPr>
              <a:defRPr/>
            </a:pPr>
            <a:r>
              <a:rPr lang="en-US"/>
              <a:t>31 July 2019</a:t>
            </a:r>
            <a:endParaRPr lang="en-US" dirty="0"/>
          </a:p>
        </p:txBody>
      </p:sp>
      <p:sp>
        <p:nvSpPr>
          <p:cNvPr id="5" name="Footer Placeholder 4">
            <a:extLst>
              <a:ext uri="{FF2B5EF4-FFF2-40B4-BE49-F238E27FC236}">
                <a16:creationId xmlns:a16="http://schemas.microsoft.com/office/drawing/2014/main" id="{440DDA05-70EA-4AC0-9BAC-627B8F74D0F8}"/>
              </a:ext>
            </a:extLst>
          </p:cNvPr>
          <p:cNvSpPr>
            <a:spLocks noGrp="1"/>
          </p:cNvSpPr>
          <p:nvPr>
            <p:ph type="ftr" sz="quarter" idx="3"/>
          </p:nvPr>
        </p:nvSpPr>
        <p:spPr/>
        <p:txBody>
          <a:bodyPr/>
          <a:lstStyle/>
          <a:p>
            <a:pPr>
              <a:defRPr/>
            </a:pPr>
            <a:r>
              <a:rPr lang="en-US"/>
              <a:t>S. Krave | Investigation of Thermoplastic Matrix Materials for Nb3Sn Superconducting Coils MDP Edition</a:t>
            </a:r>
            <a:endParaRPr lang="en-US" b="1" dirty="0"/>
          </a:p>
        </p:txBody>
      </p:sp>
      <p:sp>
        <p:nvSpPr>
          <p:cNvPr id="6" name="Slide Number Placeholder 5">
            <a:extLst>
              <a:ext uri="{FF2B5EF4-FFF2-40B4-BE49-F238E27FC236}">
                <a16:creationId xmlns:a16="http://schemas.microsoft.com/office/drawing/2014/main" id="{2057FA3B-DCD8-41B0-8685-00488F371B5C}"/>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sp>
        <p:nvSpPr>
          <p:cNvPr id="8" name="Title 7">
            <a:extLst>
              <a:ext uri="{FF2B5EF4-FFF2-40B4-BE49-F238E27FC236}">
                <a16:creationId xmlns:a16="http://schemas.microsoft.com/office/drawing/2014/main" id="{05495563-144F-487F-85EB-D5B4CE0D48C7}"/>
              </a:ext>
            </a:extLst>
          </p:cNvPr>
          <p:cNvSpPr>
            <a:spLocks noGrp="1"/>
          </p:cNvSpPr>
          <p:nvPr>
            <p:ph type="title"/>
          </p:nvPr>
        </p:nvSpPr>
        <p:spPr/>
        <p:txBody>
          <a:bodyPr/>
          <a:lstStyle/>
          <a:p>
            <a:r>
              <a:rPr lang="en-US" dirty="0"/>
              <a:t>Thresholding and limiting of events</a:t>
            </a:r>
          </a:p>
        </p:txBody>
      </p:sp>
      <p:pic>
        <p:nvPicPr>
          <p:cNvPr id="15" name="Content Placeholder 6">
            <a:extLst>
              <a:ext uri="{FF2B5EF4-FFF2-40B4-BE49-F238E27FC236}">
                <a16:creationId xmlns:a16="http://schemas.microsoft.com/office/drawing/2014/main" id="{2E1797B8-7B1F-4911-8AA3-17D143F3F6AC}"/>
              </a:ext>
            </a:extLst>
          </p:cNvPr>
          <p:cNvPicPr>
            <a:picLocks noGrp="1" noChangeAspect="1"/>
          </p:cNvPicPr>
          <p:nvPr>
            <p:ph sz="half" idx="15"/>
          </p:nvPr>
        </p:nvPicPr>
        <p:blipFill>
          <a:blip r:embed="rId2"/>
          <a:stretch>
            <a:fillRect/>
          </a:stretch>
        </p:blipFill>
        <p:spPr>
          <a:xfrm>
            <a:off x="4751383" y="728663"/>
            <a:ext cx="4097347" cy="2725737"/>
          </a:xfrm>
          <a:prstGeom prst="rect">
            <a:avLst/>
          </a:prstGeom>
        </p:spPr>
      </p:pic>
      <p:pic>
        <p:nvPicPr>
          <p:cNvPr id="16" name="Content Placeholder 9">
            <a:extLst>
              <a:ext uri="{FF2B5EF4-FFF2-40B4-BE49-F238E27FC236}">
                <a16:creationId xmlns:a16="http://schemas.microsoft.com/office/drawing/2014/main" id="{315D434E-57DB-4427-AB39-02298BF463EA}"/>
              </a:ext>
            </a:extLst>
          </p:cNvPr>
          <p:cNvPicPr>
            <a:picLocks noGrp="1" noChangeAspect="1"/>
          </p:cNvPicPr>
          <p:nvPr>
            <p:ph sz="half" idx="13"/>
          </p:nvPr>
        </p:nvPicPr>
        <p:blipFill>
          <a:blip r:embed="rId3"/>
          <a:stretch>
            <a:fillRect/>
          </a:stretch>
        </p:blipFill>
        <p:spPr>
          <a:xfrm>
            <a:off x="283364" y="728663"/>
            <a:ext cx="4097347" cy="2725737"/>
          </a:xfrm>
          <a:prstGeom prst="rect">
            <a:avLst/>
          </a:prstGeom>
        </p:spPr>
      </p:pic>
      <p:sp>
        <p:nvSpPr>
          <p:cNvPr id="2" name="TextBox 1">
            <a:extLst>
              <a:ext uri="{FF2B5EF4-FFF2-40B4-BE49-F238E27FC236}">
                <a16:creationId xmlns:a16="http://schemas.microsoft.com/office/drawing/2014/main" id="{CB2337C9-BF25-491D-B6C1-450A88721869}"/>
              </a:ext>
            </a:extLst>
          </p:cNvPr>
          <p:cNvSpPr txBox="1"/>
          <p:nvPr/>
        </p:nvSpPr>
        <p:spPr>
          <a:xfrm>
            <a:off x="222250" y="784843"/>
            <a:ext cx="553998" cy="1569660"/>
          </a:xfrm>
          <a:prstGeom prst="rect">
            <a:avLst/>
          </a:prstGeom>
          <a:noFill/>
        </p:spPr>
        <p:txBody>
          <a:bodyPr vert="vert270" wrap="square" rtlCol="0">
            <a:spAutoFit/>
          </a:bodyPr>
          <a:lstStyle/>
          <a:p>
            <a:r>
              <a:rPr lang="en-US" dirty="0"/>
              <a:t>Load</a:t>
            </a:r>
          </a:p>
        </p:txBody>
      </p:sp>
      <p:sp>
        <p:nvSpPr>
          <p:cNvPr id="12" name="TextBox 11">
            <a:extLst>
              <a:ext uri="{FF2B5EF4-FFF2-40B4-BE49-F238E27FC236}">
                <a16:creationId xmlns:a16="http://schemas.microsoft.com/office/drawing/2014/main" id="{6A06463D-7D2E-4C63-9F0E-C89786CE5ACD}"/>
              </a:ext>
            </a:extLst>
          </p:cNvPr>
          <p:cNvSpPr txBox="1"/>
          <p:nvPr/>
        </p:nvSpPr>
        <p:spPr>
          <a:xfrm>
            <a:off x="1360931" y="3175560"/>
            <a:ext cx="2864200" cy="338554"/>
          </a:xfrm>
          <a:prstGeom prst="rect">
            <a:avLst/>
          </a:prstGeom>
          <a:noFill/>
        </p:spPr>
        <p:txBody>
          <a:bodyPr wrap="square" rtlCol="0">
            <a:spAutoFit/>
          </a:bodyPr>
          <a:lstStyle/>
          <a:p>
            <a:r>
              <a:rPr lang="en-US" sz="1600" dirty="0"/>
              <a:t>Displacement (mm)</a:t>
            </a:r>
          </a:p>
        </p:txBody>
      </p:sp>
      <p:sp>
        <p:nvSpPr>
          <p:cNvPr id="13" name="TextBox 12">
            <a:extLst>
              <a:ext uri="{FF2B5EF4-FFF2-40B4-BE49-F238E27FC236}">
                <a16:creationId xmlns:a16="http://schemas.microsoft.com/office/drawing/2014/main" id="{2AE71DB1-27AE-4992-8C22-486C117FF78D}"/>
              </a:ext>
            </a:extLst>
          </p:cNvPr>
          <p:cNvSpPr txBox="1"/>
          <p:nvPr/>
        </p:nvSpPr>
        <p:spPr>
          <a:xfrm>
            <a:off x="5655224" y="3124056"/>
            <a:ext cx="2864200" cy="338554"/>
          </a:xfrm>
          <a:prstGeom prst="rect">
            <a:avLst/>
          </a:prstGeom>
          <a:noFill/>
        </p:spPr>
        <p:txBody>
          <a:bodyPr wrap="square" rtlCol="0">
            <a:spAutoFit/>
          </a:bodyPr>
          <a:lstStyle/>
          <a:p>
            <a:r>
              <a:rPr lang="en-US" sz="1600" dirty="0"/>
              <a:t>Displacement (mm)</a:t>
            </a:r>
          </a:p>
        </p:txBody>
      </p:sp>
    </p:spTree>
    <p:extLst>
      <p:ext uri="{BB962C8B-B14F-4D97-AF65-F5344CB8AC3E}">
        <p14:creationId xmlns:p14="http://schemas.microsoft.com/office/powerpoint/2010/main" val="3250757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E44A13B8-D354-4B80-983D-7BC7A9F49B93}"/>
              </a:ext>
            </a:extLst>
          </p:cNvPr>
          <p:cNvPicPr>
            <a:picLocks noGrp="1" noChangeAspect="1"/>
          </p:cNvPicPr>
          <p:nvPr>
            <p:ph sz="half" idx="13"/>
          </p:nvPr>
        </p:nvPicPr>
        <p:blipFill>
          <a:blip r:embed="rId2"/>
          <a:stretch>
            <a:fillRect/>
          </a:stretch>
        </p:blipFill>
        <p:spPr>
          <a:xfrm>
            <a:off x="514187" y="728663"/>
            <a:ext cx="3635701" cy="2725737"/>
          </a:xfrm>
        </p:spPr>
      </p:pic>
      <p:pic>
        <p:nvPicPr>
          <p:cNvPr id="16" name="Content Placeholder 15">
            <a:extLst>
              <a:ext uri="{FF2B5EF4-FFF2-40B4-BE49-F238E27FC236}">
                <a16:creationId xmlns:a16="http://schemas.microsoft.com/office/drawing/2014/main" id="{845D0223-A3FA-451E-A384-62EA5F201355}"/>
              </a:ext>
            </a:extLst>
          </p:cNvPr>
          <p:cNvPicPr>
            <a:picLocks noGrp="1" noChangeAspect="1"/>
          </p:cNvPicPr>
          <p:nvPr>
            <p:ph sz="half" idx="15"/>
          </p:nvPr>
        </p:nvPicPr>
        <p:blipFill>
          <a:blip r:embed="rId3"/>
          <a:stretch>
            <a:fillRect/>
          </a:stretch>
        </p:blipFill>
        <p:spPr>
          <a:xfrm>
            <a:off x="4982206" y="728663"/>
            <a:ext cx="3635701" cy="2725737"/>
          </a:xfrm>
        </p:spPr>
      </p:pic>
      <p:sp>
        <p:nvSpPr>
          <p:cNvPr id="11" name="Text Placeholder 10">
            <a:extLst>
              <a:ext uri="{FF2B5EF4-FFF2-40B4-BE49-F238E27FC236}">
                <a16:creationId xmlns:a16="http://schemas.microsoft.com/office/drawing/2014/main" id="{3C731B5D-9386-469B-B130-540B65D7A55F}"/>
              </a:ext>
            </a:extLst>
          </p:cNvPr>
          <p:cNvSpPr>
            <a:spLocks noGrp="1"/>
          </p:cNvSpPr>
          <p:nvPr>
            <p:ph type="body" sz="half" idx="16"/>
          </p:nvPr>
        </p:nvSpPr>
        <p:spPr/>
        <p:txBody>
          <a:bodyPr/>
          <a:lstStyle/>
          <a:p>
            <a:r>
              <a:rPr lang="en-US" dirty="0" err="1"/>
              <a:t>Ultem</a:t>
            </a:r>
            <a:r>
              <a:rPr lang="en-US" dirty="0"/>
              <a:t> 1000 Potted sample</a:t>
            </a:r>
          </a:p>
          <a:p>
            <a:r>
              <a:rPr lang="en-US" dirty="0"/>
              <a:t>Notes:</a:t>
            </a:r>
          </a:p>
          <a:p>
            <a:pPr marL="285750" indent="-285750">
              <a:buFont typeface="Arial" panose="020B0604020202020204" pitchFamily="34" charset="0"/>
              <a:buChar char="•"/>
            </a:pPr>
            <a:r>
              <a:rPr lang="en-US" dirty="0"/>
              <a:t>Unreacted 15T practice cable</a:t>
            </a:r>
          </a:p>
          <a:p>
            <a:pPr marL="285750" indent="-285750">
              <a:buFont typeface="Arial" panose="020B0604020202020204" pitchFamily="34" charset="0"/>
              <a:buChar char="•"/>
            </a:pPr>
            <a:r>
              <a:rPr lang="en-US" dirty="0"/>
              <a:t>Nothing on acoustic sensor</a:t>
            </a:r>
          </a:p>
        </p:txBody>
      </p:sp>
      <p:sp>
        <p:nvSpPr>
          <p:cNvPr id="12" name="Text Placeholder 11">
            <a:extLst>
              <a:ext uri="{FF2B5EF4-FFF2-40B4-BE49-F238E27FC236}">
                <a16:creationId xmlns:a16="http://schemas.microsoft.com/office/drawing/2014/main" id="{7ECA202A-5D44-44FF-B343-47E8D4825C73}"/>
              </a:ext>
            </a:extLst>
          </p:cNvPr>
          <p:cNvSpPr>
            <a:spLocks noGrp="1"/>
          </p:cNvSpPr>
          <p:nvPr>
            <p:ph type="body" sz="half" idx="19"/>
          </p:nvPr>
        </p:nvSpPr>
        <p:spPr/>
        <p:txBody>
          <a:bodyPr/>
          <a:lstStyle/>
          <a:p>
            <a:r>
              <a:rPr lang="en-US" dirty="0"/>
              <a:t>Typical behavior</a:t>
            </a:r>
          </a:p>
        </p:txBody>
      </p:sp>
      <p:sp>
        <p:nvSpPr>
          <p:cNvPr id="4" name="Date Placeholder 3">
            <a:extLst>
              <a:ext uri="{FF2B5EF4-FFF2-40B4-BE49-F238E27FC236}">
                <a16:creationId xmlns:a16="http://schemas.microsoft.com/office/drawing/2014/main" id="{283D8D5A-ECA8-4F77-B5A0-CDD7994DA1C0}"/>
              </a:ext>
            </a:extLst>
          </p:cNvPr>
          <p:cNvSpPr>
            <a:spLocks noGrp="1"/>
          </p:cNvSpPr>
          <p:nvPr>
            <p:ph type="dt" sz="half" idx="2"/>
          </p:nvPr>
        </p:nvSpPr>
        <p:spPr/>
        <p:txBody>
          <a:bodyPr/>
          <a:lstStyle/>
          <a:p>
            <a:pPr>
              <a:defRPr/>
            </a:pPr>
            <a:r>
              <a:rPr lang="en-US"/>
              <a:t>31 July 2019</a:t>
            </a:r>
            <a:endParaRPr lang="en-US" dirty="0"/>
          </a:p>
        </p:txBody>
      </p:sp>
      <p:sp>
        <p:nvSpPr>
          <p:cNvPr id="5" name="Footer Placeholder 4">
            <a:extLst>
              <a:ext uri="{FF2B5EF4-FFF2-40B4-BE49-F238E27FC236}">
                <a16:creationId xmlns:a16="http://schemas.microsoft.com/office/drawing/2014/main" id="{CF05CF20-E3B1-4C1A-9B93-6A3FF2762F44}"/>
              </a:ext>
            </a:extLst>
          </p:cNvPr>
          <p:cNvSpPr>
            <a:spLocks noGrp="1"/>
          </p:cNvSpPr>
          <p:nvPr>
            <p:ph type="ftr" sz="quarter" idx="3"/>
          </p:nvPr>
        </p:nvSpPr>
        <p:spPr/>
        <p:txBody>
          <a:bodyPr/>
          <a:lstStyle/>
          <a:p>
            <a:pPr>
              <a:defRPr/>
            </a:pPr>
            <a:r>
              <a:rPr lang="en-US"/>
              <a:t>S. Krave | Investigation of Thermoplastic Matrix Materials for Nb3Sn Superconducting Coils MDP Edition</a:t>
            </a:r>
            <a:endParaRPr lang="en-US" b="1"/>
          </a:p>
        </p:txBody>
      </p:sp>
      <p:sp>
        <p:nvSpPr>
          <p:cNvPr id="6" name="Slide Number Placeholder 5">
            <a:extLst>
              <a:ext uri="{FF2B5EF4-FFF2-40B4-BE49-F238E27FC236}">
                <a16:creationId xmlns:a16="http://schemas.microsoft.com/office/drawing/2014/main" id="{551C4CD2-9E63-4EDF-AF8C-D740CE0F0F77}"/>
              </a:ext>
            </a:extLst>
          </p:cNvPr>
          <p:cNvSpPr>
            <a:spLocks noGrp="1"/>
          </p:cNvSpPr>
          <p:nvPr>
            <p:ph type="sldNum" sz="quarter" idx="4"/>
          </p:nvPr>
        </p:nvSpPr>
        <p:spPr/>
        <p:txBody>
          <a:bodyPr/>
          <a:lstStyle/>
          <a:p>
            <a:pPr>
              <a:defRPr/>
            </a:pPr>
            <a:fld id="{979A04A2-726F-2143-A443-7788AF27176E}" type="slidenum">
              <a:rPr lang="en-US" smtClean="0"/>
              <a:pPr>
                <a:defRPr/>
              </a:pPr>
              <a:t>15</a:t>
            </a:fld>
            <a:endParaRPr lang="en-US" dirty="0"/>
          </a:p>
        </p:txBody>
      </p:sp>
      <p:sp>
        <p:nvSpPr>
          <p:cNvPr id="8" name="Title 7">
            <a:extLst>
              <a:ext uri="{FF2B5EF4-FFF2-40B4-BE49-F238E27FC236}">
                <a16:creationId xmlns:a16="http://schemas.microsoft.com/office/drawing/2014/main" id="{5DCA39E0-D472-40A8-959D-26B7D3F91211}"/>
              </a:ext>
            </a:extLst>
          </p:cNvPr>
          <p:cNvSpPr>
            <a:spLocks noGrp="1"/>
          </p:cNvSpPr>
          <p:nvPr>
            <p:ph type="title"/>
          </p:nvPr>
        </p:nvSpPr>
        <p:spPr/>
        <p:txBody>
          <a:bodyPr/>
          <a:lstStyle/>
          <a:p>
            <a:r>
              <a:rPr lang="en-US" dirty="0"/>
              <a:t>Room temperature Tests</a:t>
            </a:r>
          </a:p>
        </p:txBody>
      </p:sp>
    </p:spTree>
    <p:extLst>
      <p:ext uri="{BB962C8B-B14F-4D97-AF65-F5344CB8AC3E}">
        <p14:creationId xmlns:p14="http://schemas.microsoft.com/office/powerpoint/2010/main" val="427861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6ADCF95D-BFC9-4306-8968-6105398EBE71}"/>
              </a:ext>
            </a:extLst>
          </p:cNvPr>
          <p:cNvPicPr>
            <a:picLocks noGrp="1" noChangeAspect="1"/>
          </p:cNvPicPr>
          <p:nvPr>
            <p:ph sz="half" idx="13"/>
          </p:nvPr>
        </p:nvPicPr>
        <p:blipFill>
          <a:blip r:embed="rId2"/>
          <a:stretch>
            <a:fillRect/>
          </a:stretch>
        </p:blipFill>
        <p:spPr>
          <a:xfrm>
            <a:off x="0" y="728663"/>
            <a:ext cx="3454253" cy="2589703"/>
          </a:xfrm>
        </p:spPr>
      </p:pic>
      <p:pic>
        <p:nvPicPr>
          <p:cNvPr id="11" name="Content Placeholder 10">
            <a:extLst>
              <a:ext uri="{FF2B5EF4-FFF2-40B4-BE49-F238E27FC236}">
                <a16:creationId xmlns:a16="http://schemas.microsoft.com/office/drawing/2014/main" id="{287C9A0A-128D-40A2-8FC5-C5498669EEF7}"/>
              </a:ext>
            </a:extLst>
          </p:cNvPr>
          <p:cNvPicPr>
            <a:picLocks noGrp="1" noChangeAspect="1"/>
          </p:cNvPicPr>
          <p:nvPr>
            <p:ph sz="half" idx="15"/>
          </p:nvPr>
        </p:nvPicPr>
        <p:blipFill>
          <a:blip r:embed="rId3"/>
          <a:stretch>
            <a:fillRect/>
          </a:stretch>
        </p:blipFill>
        <p:spPr>
          <a:xfrm>
            <a:off x="3981745" y="678906"/>
            <a:ext cx="3635701" cy="2725737"/>
          </a:xfrm>
        </p:spPr>
      </p:pic>
      <p:sp>
        <p:nvSpPr>
          <p:cNvPr id="4" name="Text Placeholder 3">
            <a:extLst>
              <a:ext uri="{FF2B5EF4-FFF2-40B4-BE49-F238E27FC236}">
                <a16:creationId xmlns:a16="http://schemas.microsoft.com/office/drawing/2014/main" id="{101789E3-6D4C-4F34-ACB8-2F26FA1A9A60}"/>
              </a:ext>
            </a:extLst>
          </p:cNvPr>
          <p:cNvSpPr>
            <a:spLocks noGrp="1"/>
          </p:cNvSpPr>
          <p:nvPr>
            <p:ph type="body" sz="half" idx="16"/>
          </p:nvPr>
        </p:nvSpPr>
        <p:spPr/>
        <p:txBody>
          <a:bodyPr/>
          <a:lstStyle/>
          <a:p>
            <a:pPr marL="285750" indent="-285750">
              <a:buFont typeface="Arial" panose="020B0604020202020204" pitchFamily="34" charset="0"/>
              <a:buChar char="•"/>
            </a:pPr>
            <a:r>
              <a:rPr lang="en-US" dirty="0"/>
              <a:t>Higher Ultimate SBS with caveat above</a:t>
            </a:r>
          </a:p>
          <a:p>
            <a:pPr marL="285750" indent="-285750">
              <a:buFont typeface="Arial" panose="020B0604020202020204" pitchFamily="34" charset="0"/>
              <a:buChar char="•"/>
            </a:pPr>
            <a:r>
              <a:rPr lang="en-US" dirty="0"/>
              <a:t>Some events approaching Ultimate SBS</a:t>
            </a:r>
          </a:p>
          <a:p>
            <a:pPr marL="285750" indent="-285750">
              <a:buFont typeface="Arial" panose="020B0604020202020204" pitchFamily="34" charset="0"/>
              <a:buChar char="•"/>
            </a:pPr>
            <a:r>
              <a:rPr lang="en-US" dirty="0"/>
              <a:t>Substantially more extension before ultimate</a:t>
            </a:r>
          </a:p>
          <a:p>
            <a:pPr marL="742950" lvl="1" indent="-285750">
              <a:buFont typeface="Arial" panose="020B0604020202020204" pitchFamily="34" charset="0"/>
              <a:buChar char="•"/>
            </a:pPr>
            <a:r>
              <a:rPr lang="en-US" dirty="0"/>
              <a:t>Should be more generous in loading</a:t>
            </a:r>
          </a:p>
        </p:txBody>
      </p:sp>
      <p:sp>
        <p:nvSpPr>
          <p:cNvPr id="5" name="Text Placeholder 4">
            <a:extLst>
              <a:ext uri="{FF2B5EF4-FFF2-40B4-BE49-F238E27FC236}">
                <a16:creationId xmlns:a16="http://schemas.microsoft.com/office/drawing/2014/main" id="{847F4492-FBC5-4443-9C16-EDA447683B11}"/>
              </a:ext>
            </a:extLst>
          </p:cNvPr>
          <p:cNvSpPr>
            <a:spLocks noGrp="1"/>
          </p:cNvSpPr>
          <p:nvPr>
            <p:ph type="body" sz="half" idx="19"/>
          </p:nvPr>
        </p:nvSpPr>
        <p:spPr/>
        <p:txBody>
          <a:bodyPr/>
          <a:lstStyle/>
          <a:p>
            <a:pPr marL="285750" indent="-285750">
              <a:buFont typeface="Arial" panose="020B0604020202020204" pitchFamily="34" charset="0"/>
              <a:buChar char="•"/>
            </a:pPr>
            <a:r>
              <a:rPr lang="en-US" dirty="0"/>
              <a:t>Quieter to ultimate</a:t>
            </a:r>
          </a:p>
          <a:p>
            <a:pPr marL="285750" indent="-285750">
              <a:buFont typeface="Arial" panose="020B0604020202020204" pitchFamily="34" charset="0"/>
              <a:buChar char="•"/>
            </a:pPr>
            <a:r>
              <a:rPr lang="en-US" dirty="0"/>
              <a:t>Faster load falloff</a:t>
            </a:r>
          </a:p>
          <a:p>
            <a:pPr marL="285750" indent="-285750">
              <a:buFont typeface="Arial" panose="020B0604020202020204" pitchFamily="34" charset="0"/>
              <a:buChar char="•"/>
            </a:pPr>
            <a:r>
              <a:rPr lang="en-US" dirty="0"/>
              <a:t>Less elongation</a:t>
            </a:r>
          </a:p>
          <a:p>
            <a:endParaRPr lang="en-US" dirty="0"/>
          </a:p>
        </p:txBody>
      </p:sp>
      <p:sp>
        <p:nvSpPr>
          <p:cNvPr id="6" name="Date Placeholder 5">
            <a:extLst>
              <a:ext uri="{FF2B5EF4-FFF2-40B4-BE49-F238E27FC236}">
                <a16:creationId xmlns:a16="http://schemas.microsoft.com/office/drawing/2014/main" id="{470F9D76-014F-44F9-95BE-48F070D50088}"/>
              </a:ext>
            </a:extLst>
          </p:cNvPr>
          <p:cNvSpPr>
            <a:spLocks noGrp="1"/>
          </p:cNvSpPr>
          <p:nvPr>
            <p:ph type="dt" sz="half" idx="2"/>
          </p:nvPr>
        </p:nvSpPr>
        <p:spPr/>
        <p:txBody>
          <a:bodyPr/>
          <a:lstStyle/>
          <a:p>
            <a:pPr>
              <a:defRPr/>
            </a:pPr>
            <a:r>
              <a:rPr lang="en-US"/>
              <a:t>31 July 2019</a:t>
            </a:r>
            <a:endParaRPr lang="en-US" dirty="0"/>
          </a:p>
        </p:txBody>
      </p:sp>
      <p:sp>
        <p:nvSpPr>
          <p:cNvPr id="7" name="Footer Placeholder 6">
            <a:extLst>
              <a:ext uri="{FF2B5EF4-FFF2-40B4-BE49-F238E27FC236}">
                <a16:creationId xmlns:a16="http://schemas.microsoft.com/office/drawing/2014/main" id="{02943A94-395C-4CE0-8BC1-93FFC7F1BABB}"/>
              </a:ext>
            </a:extLst>
          </p:cNvPr>
          <p:cNvSpPr>
            <a:spLocks noGrp="1"/>
          </p:cNvSpPr>
          <p:nvPr>
            <p:ph type="ftr" sz="quarter" idx="3"/>
          </p:nvPr>
        </p:nvSpPr>
        <p:spPr/>
        <p:txBody>
          <a:bodyPr/>
          <a:lstStyle/>
          <a:p>
            <a:pPr>
              <a:defRPr/>
            </a:pPr>
            <a:r>
              <a:rPr lang="en-US"/>
              <a:t>S. Krave | Investigation of Thermoplastic Matrix Materials for Nb3Sn Superconducting Coils MDP Edition</a:t>
            </a:r>
            <a:endParaRPr lang="en-US" b="1" dirty="0"/>
          </a:p>
        </p:txBody>
      </p:sp>
      <p:sp>
        <p:nvSpPr>
          <p:cNvPr id="8" name="Slide Number Placeholder 7">
            <a:extLst>
              <a:ext uri="{FF2B5EF4-FFF2-40B4-BE49-F238E27FC236}">
                <a16:creationId xmlns:a16="http://schemas.microsoft.com/office/drawing/2014/main" id="{87EA98CC-613A-451C-AF6D-E5CE1A217663}"/>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sp>
        <p:nvSpPr>
          <p:cNvPr id="9" name="Title 8">
            <a:extLst>
              <a:ext uri="{FF2B5EF4-FFF2-40B4-BE49-F238E27FC236}">
                <a16:creationId xmlns:a16="http://schemas.microsoft.com/office/drawing/2014/main" id="{4C6463CA-B9B2-4F16-A65F-A8FA98032A25}"/>
              </a:ext>
            </a:extLst>
          </p:cNvPr>
          <p:cNvSpPr>
            <a:spLocks noGrp="1"/>
          </p:cNvSpPr>
          <p:nvPr>
            <p:ph type="title"/>
          </p:nvPr>
        </p:nvSpPr>
        <p:spPr/>
        <p:txBody>
          <a:bodyPr/>
          <a:lstStyle/>
          <a:p>
            <a:r>
              <a:rPr lang="en-US" dirty="0"/>
              <a:t>77K Test</a:t>
            </a:r>
          </a:p>
        </p:txBody>
      </p:sp>
      <p:pic>
        <p:nvPicPr>
          <p:cNvPr id="14" name="Picture 13">
            <a:extLst>
              <a:ext uri="{FF2B5EF4-FFF2-40B4-BE49-F238E27FC236}">
                <a16:creationId xmlns:a16="http://schemas.microsoft.com/office/drawing/2014/main" id="{EE67FEF4-66EF-4AD6-B9F3-1BDAF22FD69A}"/>
              </a:ext>
            </a:extLst>
          </p:cNvPr>
          <p:cNvPicPr>
            <a:picLocks noChangeAspect="1"/>
          </p:cNvPicPr>
          <p:nvPr/>
        </p:nvPicPr>
        <p:blipFill>
          <a:blip r:embed="rId4"/>
          <a:stretch>
            <a:fillRect/>
          </a:stretch>
        </p:blipFill>
        <p:spPr>
          <a:xfrm>
            <a:off x="5598640" y="83185"/>
            <a:ext cx="3316760" cy="2488566"/>
          </a:xfrm>
          <a:prstGeom prst="rect">
            <a:avLst/>
          </a:prstGeom>
        </p:spPr>
      </p:pic>
    </p:spTree>
    <p:extLst>
      <p:ext uri="{BB962C8B-B14F-4D97-AF65-F5344CB8AC3E}">
        <p14:creationId xmlns:p14="http://schemas.microsoft.com/office/powerpoint/2010/main" val="2395215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AB6B2758-C842-4860-9733-B3AC7791DE1E}"/>
              </a:ext>
            </a:extLst>
          </p:cNvPr>
          <p:cNvPicPr>
            <a:picLocks noGrp="1" noChangeAspect="1"/>
          </p:cNvPicPr>
          <p:nvPr>
            <p:ph sz="half" idx="13"/>
          </p:nvPr>
        </p:nvPicPr>
        <p:blipFill>
          <a:blip r:embed="rId2"/>
          <a:stretch>
            <a:fillRect/>
          </a:stretch>
        </p:blipFill>
        <p:spPr>
          <a:xfrm>
            <a:off x="260484" y="684628"/>
            <a:ext cx="3663606" cy="2725737"/>
          </a:xfrm>
          <a:prstGeom prst="rect">
            <a:avLst/>
          </a:prstGeom>
        </p:spPr>
      </p:pic>
      <p:pic>
        <p:nvPicPr>
          <p:cNvPr id="12" name="Content Placeholder 11">
            <a:extLst>
              <a:ext uri="{FF2B5EF4-FFF2-40B4-BE49-F238E27FC236}">
                <a16:creationId xmlns:a16="http://schemas.microsoft.com/office/drawing/2014/main" id="{4148B963-71AD-495C-89DC-38F71670DA83}"/>
              </a:ext>
            </a:extLst>
          </p:cNvPr>
          <p:cNvPicPr>
            <a:picLocks noGrp="1" noChangeAspect="1"/>
          </p:cNvPicPr>
          <p:nvPr>
            <p:ph sz="half" idx="15"/>
          </p:nvPr>
        </p:nvPicPr>
        <p:blipFill rotWithShape="1">
          <a:blip r:embed="rId3"/>
          <a:srcRect l="-1" r="6350"/>
          <a:stretch/>
        </p:blipFill>
        <p:spPr>
          <a:xfrm>
            <a:off x="4741062" y="620314"/>
            <a:ext cx="3404884" cy="2725737"/>
          </a:xfrm>
          <a:prstGeom prst="rect">
            <a:avLst/>
          </a:prstGeom>
        </p:spPr>
      </p:pic>
      <p:sp>
        <p:nvSpPr>
          <p:cNvPr id="10" name="Text Placeholder 9">
            <a:extLst>
              <a:ext uri="{FF2B5EF4-FFF2-40B4-BE49-F238E27FC236}">
                <a16:creationId xmlns:a16="http://schemas.microsoft.com/office/drawing/2014/main" id="{BCF72ADC-14B1-42F9-B94D-28A766074C9C}"/>
              </a:ext>
            </a:extLst>
          </p:cNvPr>
          <p:cNvSpPr>
            <a:spLocks noGrp="1"/>
          </p:cNvSpPr>
          <p:nvPr>
            <p:ph type="body" sz="half" idx="16"/>
          </p:nvPr>
        </p:nvSpPr>
        <p:spPr>
          <a:xfrm>
            <a:off x="753486" y="3369124"/>
            <a:ext cx="2606464" cy="949359"/>
          </a:xfrm>
        </p:spPr>
        <p:txBody>
          <a:bodyPr/>
          <a:lstStyle/>
          <a:p>
            <a:r>
              <a:rPr lang="en-US" dirty="0"/>
              <a:t>Acoustic Amplitude Histogram for 1</a:t>
            </a:r>
            <a:r>
              <a:rPr lang="en-US" baseline="30000" dirty="0"/>
              <a:t>st</a:t>
            </a:r>
            <a:r>
              <a:rPr lang="en-US" dirty="0"/>
              <a:t> ~90 seconds</a:t>
            </a:r>
          </a:p>
        </p:txBody>
      </p:sp>
      <p:sp>
        <p:nvSpPr>
          <p:cNvPr id="11" name="Text Placeholder 10">
            <a:extLst>
              <a:ext uri="{FF2B5EF4-FFF2-40B4-BE49-F238E27FC236}">
                <a16:creationId xmlns:a16="http://schemas.microsoft.com/office/drawing/2014/main" id="{0F4075A8-6C52-4015-AED9-389253549BB9}"/>
              </a:ext>
            </a:extLst>
          </p:cNvPr>
          <p:cNvSpPr>
            <a:spLocks noGrp="1"/>
          </p:cNvSpPr>
          <p:nvPr>
            <p:ph type="body" sz="half" idx="19"/>
          </p:nvPr>
        </p:nvSpPr>
        <p:spPr>
          <a:xfrm>
            <a:off x="5053646" y="3456643"/>
            <a:ext cx="3845045" cy="1066543"/>
          </a:xfrm>
        </p:spPr>
        <p:txBody>
          <a:bodyPr/>
          <a:lstStyle/>
          <a:p>
            <a:r>
              <a:rPr lang="en-US" dirty="0"/>
              <a:t>Load Energy Histogram Same Sample</a:t>
            </a:r>
          </a:p>
        </p:txBody>
      </p:sp>
      <p:sp>
        <p:nvSpPr>
          <p:cNvPr id="4" name="Date Placeholder 3">
            <a:extLst>
              <a:ext uri="{FF2B5EF4-FFF2-40B4-BE49-F238E27FC236}">
                <a16:creationId xmlns:a16="http://schemas.microsoft.com/office/drawing/2014/main" id="{6E701444-8320-40CF-80F6-9234BCF774A1}"/>
              </a:ext>
            </a:extLst>
          </p:cNvPr>
          <p:cNvSpPr>
            <a:spLocks noGrp="1"/>
          </p:cNvSpPr>
          <p:nvPr>
            <p:ph type="dt" sz="half" idx="2"/>
          </p:nvPr>
        </p:nvSpPr>
        <p:spPr/>
        <p:txBody>
          <a:bodyPr/>
          <a:lstStyle/>
          <a:p>
            <a:pPr>
              <a:defRPr/>
            </a:pPr>
            <a:r>
              <a:rPr lang="en-US"/>
              <a:t>31 July 2019</a:t>
            </a:r>
            <a:endParaRPr lang="en-US" dirty="0"/>
          </a:p>
        </p:txBody>
      </p:sp>
      <p:sp>
        <p:nvSpPr>
          <p:cNvPr id="5" name="Footer Placeholder 4">
            <a:extLst>
              <a:ext uri="{FF2B5EF4-FFF2-40B4-BE49-F238E27FC236}">
                <a16:creationId xmlns:a16="http://schemas.microsoft.com/office/drawing/2014/main" id="{CDE838DB-9379-4E69-8753-F812D36DD3A1}"/>
              </a:ext>
            </a:extLst>
          </p:cNvPr>
          <p:cNvSpPr>
            <a:spLocks noGrp="1"/>
          </p:cNvSpPr>
          <p:nvPr>
            <p:ph type="ftr" sz="quarter" idx="3"/>
          </p:nvPr>
        </p:nvSpPr>
        <p:spPr/>
        <p:txBody>
          <a:bodyPr/>
          <a:lstStyle/>
          <a:p>
            <a:pPr>
              <a:defRPr/>
            </a:pPr>
            <a:r>
              <a:rPr lang="en-US"/>
              <a:t>S. Krave | Investigation of Thermoplastic Matrix Materials for Nb3Sn Superconducting Coils MDP Edition</a:t>
            </a:r>
            <a:endParaRPr lang="en-US" b="1"/>
          </a:p>
        </p:txBody>
      </p:sp>
      <p:sp>
        <p:nvSpPr>
          <p:cNvPr id="6" name="Slide Number Placeholder 5">
            <a:extLst>
              <a:ext uri="{FF2B5EF4-FFF2-40B4-BE49-F238E27FC236}">
                <a16:creationId xmlns:a16="http://schemas.microsoft.com/office/drawing/2014/main" id="{19D28A7B-791D-40EF-8474-BEED2351F877}"/>
              </a:ext>
            </a:extLst>
          </p:cNvPr>
          <p:cNvSpPr>
            <a:spLocks noGrp="1"/>
          </p:cNvSpPr>
          <p:nvPr>
            <p:ph type="sldNum" sz="quarter" idx="4"/>
          </p:nvPr>
        </p:nvSpPr>
        <p:spPr/>
        <p:txBody>
          <a:bodyPr/>
          <a:lstStyle/>
          <a:p>
            <a:pPr>
              <a:defRPr/>
            </a:pPr>
            <a:fld id="{979A04A2-726F-2143-A443-7788AF27176E}" type="slidenum">
              <a:rPr lang="en-US" smtClean="0"/>
              <a:pPr>
                <a:defRPr/>
              </a:pPr>
              <a:t>17</a:t>
            </a:fld>
            <a:endParaRPr lang="en-US" dirty="0"/>
          </a:p>
        </p:txBody>
      </p:sp>
      <p:sp>
        <p:nvSpPr>
          <p:cNvPr id="7" name="Title 6">
            <a:extLst>
              <a:ext uri="{FF2B5EF4-FFF2-40B4-BE49-F238E27FC236}">
                <a16:creationId xmlns:a16="http://schemas.microsoft.com/office/drawing/2014/main" id="{9405F173-D6FE-489B-A106-D75EE6D6CAFF}"/>
              </a:ext>
            </a:extLst>
          </p:cNvPr>
          <p:cNvSpPr>
            <a:spLocks noGrp="1"/>
          </p:cNvSpPr>
          <p:nvPr>
            <p:ph type="title"/>
          </p:nvPr>
        </p:nvSpPr>
        <p:spPr/>
        <p:txBody>
          <a:bodyPr/>
          <a:lstStyle/>
          <a:p>
            <a:r>
              <a:rPr lang="en-US" dirty="0"/>
              <a:t>Event Comparison</a:t>
            </a:r>
          </a:p>
        </p:txBody>
      </p:sp>
      <p:sp>
        <p:nvSpPr>
          <p:cNvPr id="13" name="Oval 12">
            <a:extLst>
              <a:ext uri="{FF2B5EF4-FFF2-40B4-BE49-F238E27FC236}">
                <a16:creationId xmlns:a16="http://schemas.microsoft.com/office/drawing/2014/main" id="{C2E67AF2-88AD-46A4-9FEE-68DAE3D876DF}"/>
              </a:ext>
            </a:extLst>
          </p:cNvPr>
          <p:cNvSpPr/>
          <p:nvPr/>
        </p:nvSpPr>
        <p:spPr>
          <a:xfrm>
            <a:off x="5053646" y="819699"/>
            <a:ext cx="863060" cy="2374900"/>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6" name="Oval 15">
            <a:extLst>
              <a:ext uri="{FF2B5EF4-FFF2-40B4-BE49-F238E27FC236}">
                <a16:creationId xmlns:a16="http://schemas.microsoft.com/office/drawing/2014/main" id="{6643C938-0DA8-4EB4-A4A4-6F1ADB5FEF7F}"/>
              </a:ext>
            </a:extLst>
          </p:cNvPr>
          <p:cNvSpPr/>
          <p:nvPr/>
        </p:nvSpPr>
        <p:spPr>
          <a:xfrm>
            <a:off x="636588" y="819699"/>
            <a:ext cx="1133149" cy="2374900"/>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 name="TextBox 1">
            <a:extLst>
              <a:ext uri="{FF2B5EF4-FFF2-40B4-BE49-F238E27FC236}">
                <a16:creationId xmlns:a16="http://schemas.microsoft.com/office/drawing/2014/main" id="{3D93B52D-73CB-4D38-AEFE-019842CDE1F5}"/>
              </a:ext>
            </a:extLst>
          </p:cNvPr>
          <p:cNvSpPr txBox="1"/>
          <p:nvPr/>
        </p:nvSpPr>
        <p:spPr>
          <a:xfrm>
            <a:off x="228600" y="3761202"/>
            <a:ext cx="8312972" cy="923330"/>
          </a:xfrm>
          <a:prstGeom prst="rect">
            <a:avLst/>
          </a:prstGeom>
          <a:noFill/>
        </p:spPr>
        <p:txBody>
          <a:bodyPr wrap="square" rtlCol="0">
            <a:spAutoFit/>
          </a:bodyPr>
          <a:lstStyle/>
          <a:p>
            <a:pPr marL="342900" indent="-342900">
              <a:buFont typeface="Arial" panose="020B0604020202020204" pitchFamily="34" charset="0"/>
              <a:buChar char="•"/>
            </a:pPr>
            <a:r>
              <a:rPr lang="en-US" sz="1800" dirty="0"/>
              <a:t>Acoustic signals and load events  line up and amplitudes  are correlated. The histograms above roughly illustrate this feature</a:t>
            </a:r>
          </a:p>
          <a:p>
            <a:pPr marL="342900" indent="-342900">
              <a:buFont typeface="Arial" panose="020B0604020202020204" pitchFamily="34" charset="0"/>
              <a:buChar char="•"/>
            </a:pPr>
            <a:r>
              <a:rPr lang="en-US" sz="1800" dirty="0"/>
              <a:t>There are a lot of events per sample (thousands), and handling them is a challenge.</a:t>
            </a:r>
          </a:p>
        </p:txBody>
      </p:sp>
    </p:spTree>
    <p:extLst>
      <p:ext uri="{BB962C8B-B14F-4D97-AF65-F5344CB8AC3E}">
        <p14:creationId xmlns:p14="http://schemas.microsoft.com/office/powerpoint/2010/main" val="2437975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0B4768-566B-476A-B7D9-577738654EA4}"/>
              </a:ext>
            </a:extLst>
          </p:cNvPr>
          <p:cNvSpPr>
            <a:spLocks noGrp="1"/>
          </p:cNvSpPr>
          <p:nvPr>
            <p:ph sz="half" idx="13"/>
          </p:nvPr>
        </p:nvSpPr>
        <p:spPr>
          <a:xfrm>
            <a:off x="228601" y="728663"/>
            <a:ext cx="3327399" cy="3558857"/>
          </a:xfrm>
        </p:spPr>
        <p:txBody>
          <a:bodyPr/>
          <a:lstStyle/>
          <a:p>
            <a:r>
              <a:rPr lang="en-US" dirty="0"/>
              <a:t>Since we don’t really want to be operating anything beyond the ultimate stress, I have set an arbitrary limit of 90% of </a:t>
            </a:r>
            <a:r>
              <a:rPr lang="en-US" dirty="0" err="1"/>
              <a:t>f_sbs</a:t>
            </a:r>
            <a:r>
              <a:rPr lang="en-US" dirty="0"/>
              <a:t> as an end point.</a:t>
            </a:r>
          </a:p>
          <a:p>
            <a:r>
              <a:rPr lang="en-US" dirty="0"/>
              <a:t>Looking at systems to this point may give a better picture of how they behave in something that hasn’t “failed”</a:t>
            </a:r>
          </a:p>
        </p:txBody>
      </p:sp>
      <p:sp>
        <p:nvSpPr>
          <p:cNvPr id="6" name="Date Placeholder 5">
            <a:extLst>
              <a:ext uri="{FF2B5EF4-FFF2-40B4-BE49-F238E27FC236}">
                <a16:creationId xmlns:a16="http://schemas.microsoft.com/office/drawing/2014/main" id="{496A74B5-3BA6-40D1-9F1F-1060FCA3389A}"/>
              </a:ext>
            </a:extLst>
          </p:cNvPr>
          <p:cNvSpPr>
            <a:spLocks noGrp="1"/>
          </p:cNvSpPr>
          <p:nvPr>
            <p:ph type="dt" sz="half" idx="2"/>
          </p:nvPr>
        </p:nvSpPr>
        <p:spPr/>
        <p:txBody>
          <a:bodyPr/>
          <a:lstStyle/>
          <a:p>
            <a:pPr>
              <a:defRPr/>
            </a:pPr>
            <a:r>
              <a:rPr lang="en-US"/>
              <a:t>31 July 2019</a:t>
            </a:r>
            <a:endParaRPr lang="en-US" dirty="0"/>
          </a:p>
        </p:txBody>
      </p:sp>
      <p:sp>
        <p:nvSpPr>
          <p:cNvPr id="7" name="Footer Placeholder 6">
            <a:extLst>
              <a:ext uri="{FF2B5EF4-FFF2-40B4-BE49-F238E27FC236}">
                <a16:creationId xmlns:a16="http://schemas.microsoft.com/office/drawing/2014/main" id="{BC82F899-4C80-4EAA-85B8-4AAC192EDC49}"/>
              </a:ext>
            </a:extLst>
          </p:cNvPr>
          <p:cNvSpPr>
            <a:spLocks noGrp="1"/>
          </p:cNvSpPr>
          <p:nvPr>
            <p:ph type="ftr" sz="quarter" idx="3"/>
          </p:nvPr>
        </p:nvSpPr>
        <p:spPr/>
        <p:txBody>
          <a:bodyPr/>
          <a:lstStyle/>
          <a:p>
            <a:pPr>
              <a:defRPr/>
            </a:pPr>
            <a:r>
              <a:rPr lang="en-US"/>
              <a:t>S. Krave | Investigation of Thermoplastic Matrix Materials for Nb3Sn Superconducting Coils MDP Edition</a:t>
            </a:r>
            <a:endParaRPr lang="en-US" b="1" dirty="0"/>
          </a:p>
        </p:txBody>
      </p:sp>
      <p:sp>
        <p:nvSpPr>
          <p:cNvPr id="8" name="Slide Number Placeholder 7">
            <a:extLst>
              <a:ext uri="{FF2B5EF4-FFF2-40B4-BE49-F238E27FC236}">
                <a16:creationId xmlns:a16="http://schemas.microsoft.com/office/drawing/2014/main" id="{799662EC-C749-43D4-8548-9E388F13D273}"/>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sp>
        <p:nvSpPr>
          <p:cNvPr id="9" name="Title 8">
            <a:extLst>
              <a:ext uri="{FF2B5EF4-FFF2-40B4-BE49-F238E27FC236}">
                <a16:creationId xmlns:a16="http://schemas.microsoft.com/office/drawing/2014/main" id="{31D132A9-BAEB-4193-8872-D3787E1EAB76}"/>
              </a:ext>
            </a:extLst>
          </p:cNvPr>
          <p:cNvSpPr>
            <a:spLocks noGrp="1"/>
          </p:cNvSpPr>
          <p:nvPr>
            <p:ph type="title"/>
          </p:nvPr>
        </p:nvSpPr>
        <p:spPr/>
        <p:txBody>
          <a:bodyPr/>
          <a:lstStyle/>
          <a:p>
            <a:r>
              <a:rPr lang="en-US" dirty="0"/>
              <a:t>90% energy histograms</a:t>
            </a:r>
          </a:p>
        </p:txBody>
      </p:sp>
      <p:pic>
        <p:nvPicPr>
          <p:cNvPr id="15" name="Content Placeholder 14">
            <a:extLst>
              <a:ext uri="{FF2B5EF4-FFF2-40B4-BE49-F238E27FC236}">
                <a16:creationId xmlns:a16="http://schemas.microsoft.com/office/drawing/2014/main" id="{26BD3794-E44F-400B-9BC2-86F16498400F}"/>
              </a:ext>
            </a:extLst>
          </p:cNvPr>
          <p:cNvPicPr>
            <a:picLocks noGrp="1" noChangeAspect="1"/>
          </p:cNvPicPr>
          <p:nvPr>
            <p:ph sz="half" idx="15"/>
          </p:nvPr>
        </p:nvPicPr>
        <p:blipFill>
          <a:blip r:embed="rId2"/>
          <a:stretch>
            <a:fillRect/>
          </a:stretch>
        </p:blipFill>
        <p:spPr>
          <a:xfrm>
            <a:off x="5706953" y="132886"/>
            <a:ext cx="2901954" cy="2175636"/>
          </a:xfrm>
        </p:spPr>
      </p:pic>
      <p:pic>
        <p:nvPicPr>
          <p:cNvPr id="17" name="Picture 16">
            <a:extLst>
              <a:ext uri="{FF2B5EF4-FFF2-40B4-BE49-F238E27FC236}">
                <a16:creationId xmlns:a16="http://schemas.microsoft.com/office/drawing/2014/main" id="{EC297506-954A-44ED-BD8C-D5BF6B3EF0F0}"/>
              </a:ext>
            </a:extLst>
          </p:cNvPr>
          <p:cNvPicPr>
            <a:picLocks noChangeAspect="1"/>
          </p:cNvPicPr>
          <p:nvPr/>
        </p:nvPicPr>
        <p:blipFill>
          <a:blip r:embed="rId3"/>
          <a:stretch>
            <a:fillRect/>
          </a:stretch>
        </p:blipFill>
        <p:spPr>
          <a:xfrm>
            <a:off x="5706953" y="2395436"/>
            <a:ext cx="2901954" cy="2175636"/>
          </a:xfrm>
          <a:prstGeom prst="rect">
            <a:avLst/>
          </a:prstGeom>
        </p:spPr>
      </p:pic>
      <p:sp>
        <p:nvSpPr>
          <p:cNvPr id="18" name="TextBox 17">
            <a:extLst>
              <a:ext uri="{FF2B5EF4-FFF2-40B4-BE49-F238E27FC236}">
                <a16:creationId xmlns:a16="http://schemas.microsoft.com/office/drawing/2014/main" id="{4D7C0F5D-873B-494D-B11E-F6677A30BBF1}"/>
              </a:ext>
            </a:extLst>
          </p:cNvPr>
          <p:cNvSpPr txBox="1"/>
          <p:nvPr/>
        </p:nvSpPr>
        <p:spPr>
          <a:xfrm>
            <a:off x="6604000" y="789869"/>
            <a:ext cx="1435947" cy="461665"/>
          </a:xfrm>
          <a:prstGeom prst="rect">
            <a:avLst/>
          </a:prstGeom>
          <a:noFill/>
        </p:spPr>
        <p:txBody>
          <a:bodyPr wrap="square" rtlCol="0">
            <a:spAutoFit/>
          </a:bodyPr>
          <a:lstStyle/>
          <a:p>
            <a:r>
              <a:rPr lang="en-US" dirty="0"/>
              <a:t>Full Data</a:t>
            </a:r>
          </a:p>
        </p:txBody>
      </p:sp>
      <p:sp>
        <p:nvSpPr>
          <p:cNvPr id="19" name="TextBox 18">
            <a:extLst>
              <a:ext uri="{FF2B5EF4-FFF2-40B4-BE49-F238E27FC236}">
                <a16:creationId xmlns:a16="http://schemas.microsoft.com/office/drawing/2014/main" id="{AA637810-B952-4D63-BEDE-D895B1A94875}"/>
              </a:ext>
            </a:extLst>
          </p:cNvPr>
          <p:cNvSpPr txBox="1"/>
          <p:nvPr/>
        </p:nvSpPr>
        <p:spPr>
          <a:xfrm>
            <a:off x="6356773" y="3016133"/>
            <a:ext cx="1435947" cy="830997"/>
          </a:xfrm>
          <a:prstGeom prst="rect">
            <a:avLst/>
          </a:prstGeom>
          <a:noFill/>
        </p:spPr>
        <p:txBody>
          <a:bodyPr wrap="square" rtlCol="0">
            <a:spAutoFit/>
          </a:bodyPr>
          <a:lstStyle/>
          <a:p>
            <a:r>
              <a:rPr lang="en-US" dirty="0"/>
              <a:t>To 90% of SBS</a:t>
            </a:r>
          </a:p>
        </p:txBody>
      </p:sp>
      <p:pic>
        <p:nvPicPr>
          <p:cNvPr id="21" name="Picture 20">
            <a:extLst>
              <a:ext uri="{FF2B5EF4-FFF2-40B4-BE49-F238E27FC236}">
                <a16:creationId xmlns:a16="http://schemas.microsoft.com/office/drawing/2014/main" id="{11ABBA46-D88D-4F16-BD9D-0BE7D13622FE}"/>
              </a:ext>
            </a:extLst>
          </p:cNvPr>
          <p:cNvPicPr>
            <a:picLocks noChangeAspect="1"/>
          </p:cNvPicPr>
          <p:nvPr/>
        </p:nvPicPr>
        <p:blipFill rotWithShape="1">
          <a:blip r:embed="rId4"/>
          <a:srcRect t="27063" r="65878"/>
          <a:stretch/>
        </p:blipFill>
        <p:spPr>
          <a:xfrm>
            <a:off x="3752550" y="1149334"/>
            <a:ext cx="1818222" cy="2913815"/>
          </a:xfrm>
          <a:prstGeom prst="rect">
            <a:avLst/>
          </a:prstGeom>
        </p:spPr>
      </p:pic>
      <p:cxnSp>
        <p:nvCxnSpPr>
          <p:cNvPr id="23" name="Straight Connector 22">
            <a:extLst>
              <a:ext uri="{FF2B5EF4-FFF2-40B4-BE49-F238E27FC236}">
                <a16:creationId xmlns:a16="http://schemas.microsoft.com/office/drawing/2014/main" id="{9E11B674-AE67-44DC-A70F-9E0FEF4D59BD}"/>
              </a:ext>
            </a:extLst>
          </p:cNvPr>
          <p:cNvCxnSpPr>
            <a:cxnSpLocks/>
          </p:cNvCxnSpPr>
          <p:nvPr/>
        </p:nvCxnSpPr>
        <p:spPr>
          <a:xfrm>
            <a:off x="4743026" y="2395436"/>
            <a:ext cx="0" cy="1206446"/>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19BD4DCD-9F69-42C4-8086-3E2218A1D093}"/>
              </a:ext>
            </a:extLst>
          </p:cNvPr>
          <p:cNvCxnSpPr>
            <a:cxnSpLocks/>
          </p:cNvCxnSpPr>
          <p:nvPr/>
        </p:nvCxnSpPr>
        <p:spPr>
          <a:xfrm flipH="1">
            <a:off x="4434841" y="2395436"/>
            <a:ext cx="308185"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5680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4A61001-AA0B-4021-83E3-7707BF40294B}"/>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Acoustic data is then binned into events by exceeding rms noise level of signal and counted</a:t>
            </a:r>
          </a:p>
          <a:p>
            <a:pPr marL="742950" lvl="1" indent="-285750">
              <a:buFont typeface="Arial" panose="020B0604020202020204" pitchFamily="34" charset="0"/>
              <a:buChar char="•"/>
            </a:pPr>
            <a:r>
              <a:rPr lang="en-US" dirty="0"/>
              <a:t>Record Max value and sort</a:t>
            </a:r>
          </a:p>
          <a:p>
            <a:pPr marL="742950" lvl="1" indent="-285750">
              <a:buFont typeface="Arial" panose="020B0604020202020204" pitchFamily="34" charset="0"/>
              <a:buChar char="•"/>
            </a:pPr>
            <a:r>
              <a:rPr lang="en-US" dirty="0"/>
              <a:t>FFT of event samples, maybe something interesting will appear</a:t>
            </a:r>
          </a:p>
          <a:p>
            <a:pPr marL="742950" lvl="1" indent="-285750">
              <a:buFont typeface="Arial" panose="020B0604020202020204" pitchFamily="34" charset="0"/>
              <a:buChar char="•"/>
            </a:pPr>
            <a:r>
              <a:rPr lang="en-US" dirty="0"/>
              <a:t>300 events over 100s of loading</a:t>
            </a:r>
          </a:p>
          <a:p>
            <a:pPr marL="742950" lvl="1" indent="-285750">
              <a:buFont typeface="Arial" panose="020B0604020202020204" pitchFamily="34" charset="0"/>
              <a:buChar char="•"/>
            </a:pPr>
            <a:r>
              <a:rPr lang="en-US" dirty="0"/>
              <a:t>Event window set at 10 milliseconds</a:t>
            </a:r>
          </a:p>
        </p:txBody>
      </p:sp>
      <p:sp>
        <p:nvSpPr>
          <p:cNvPr id="4" name="Date Placeholder 3">
            <a:extLst>
              <a:ext uri="{FF2B5EF4-FFF2-40B4-BE49-F238E27FC236}">
                <a16:creationId xmlns:a16="http://schemas.microsoft.com/office/drawing/2014/main" id="{81211C84-42A0-43B6-9439-B3CB79003C0F}"/>
              </a:ext>
            </a:extLst>
          </p:cNvPr>
          <p:cNvSpPr>
            <a:spLocks noGrp="1"/>
          </p:cNvSpPr>
          <p:nvPr>
            <p:ph type="dt" sz="half" idx="16"/>
          </p:nvPr>
        </p:nvSpPr>
        <p:spPr/>
        <p:txBody>
          <a:bodyPr/>
          <a:lstStyle/>
          <a:p>
            <a:pPr>
              <a:defRPr/>
            </a:pPr>
            <a:r>
              <a:rPr lang="en-US"/>
              <a:t>31 July 2019</a:t>
            </a:r>
            <a:endParaRPr lang="en-US" dirty="0"/>
          </a:p>
        </p:txBody>
      </p:sp>
      <p:sp>
        <p:nvSpPr>
          <p:cNvPr id="5" name="Footer Placeholder 4">
            <a:extLst>
              <a:ext uri="{FF2B5EF4-FFF2-40B4-BE49-F238E27FC236}">
                <a16:creationId xmlns:a16="http://schemas.microsoft.com/office/drawing/2014/main" id="{1F2CCC99-9B7F-4BDF-9011-3D49FD2BAF2D}"/>
              </a:ext>
            </a:extLst>
          </p:cNvPr>
          <p:cNvSpPr>
            <a:spLocks noGrp="1"/>
          </p:cNvSpPr>
          <p:nvPr>
            <p:ph type="ftr" sz="quarter" idx="17"/>
          </p:nvPr>
        </p:nvSpPr>
        <p:spPr/>
        <p:txBody>
          <a:bodyPr/>
          <a:lstStyle/>
          <a:p>
            <a:pPr>
              <a:defRPr/>
            </a:pPr>
            <a:r>
              <a:rPr lang="en-US"/>
              <a:t>S. Krave | Investigation of Thermoplastic Matrix Materials for Nb3Sn Superconducting Coils MDP Edition</a:t>
            </a:r>
            <a:endParaRPr lang="en-US" b="1" dirty="0"/>
          </a:p>
        </p:txBody>
      </p:sp>
      <p:sp>
        <p:nvSpPr>
          <p:cNvPr id="6" name="Slide Number Placeholder 5">
            <a:extLst>
              <a:ext uri="{FF2B5EF4-FFF2-40B4-BE49-F238E27FC236}">
                <a16:creationId xmlns:a16="http://schemas.microsoft.com/office/drawing/2014/main" id="{6D0529D0-D4B4-499C-98AF-C020684FC0FE}"/>
              </a:ext>
            </a:extLst>
          </p:cNvPr>
          <p:cNvSpPr>
            <a:spLocks noGrp="1"/>
          </p:cNvSpPr>
          <p:nvPr>
            <p:ph type="sldNum" sz="quarter" idx="18"/>
          </p:nvPr>
        </p:nvSpPr>
        <p:spPr/>
        <p:txBody>
          <a:bodyPr/>
          <a:lstStyle/>
          <a:p>
            <a:pPr>
              <a:defRPr/>
            </a:pPr>
            <a:fld id="{148C009B-CB69-E04A-B9B3-34B26D69E9CF}" type="slidenum">
              <a:rPr lang="en-US" smtClean="0"/>
              <a:pPr>
                <a:defRPr/>
              </a:pPr>
              <a:t>19</a:t>
            </a:fld>
            <a:endParaRPr lang="en-US" dirty="0"/>
          </a:p>
        </p:txBody>
      </p:sp>
      <p:sp>
        <p:nvSpPr>
          <p:cNvPr id="7" name="Title 6">
            <a:extLst>
              <a:ext uri="{FF2B5EF4-FFF2-40B4-BE49-F238E27FC236}">
                <a16:creationId xmlns:a16="http://schemas.microsoft.com/office/drawing/2014/main" id="{23AF8601-9067-4215-9F80-B3E27E4BE382}"/>
              </a:ext>
            </a:extLst>
          </p:cNvPr>
          <p:cNvSpPr>
            <a:spLocks noGrp="1"/>
          </p:cNvSpPr>
          <p:nvPr>
            <p:ph type="title"/>
          </p:nvPr>
        </p:nvSpPr>
        <p:spPr/>
        <p:txBody>
          <a:bodyPr/>
          <a:lstStyle/>
          <a:p>
            <a:r>
              <a:rPr lang="en-US" dirty="0"/>
              <a:t>Sample Analysis</a:t>
            </a:r>
          </a:p>
        </p:txBody>
      </p:sp>
      <p:pic>
        <p:nvPicPr>
          <p:cNvPr id="9" name="Picture 8">
            <a:extLst>
              <a:ext uri="{FF2B5EF4-FFF2-40B4-BE49-F238E27FC236}">
                <a16:creationId xmlns:a16="http://schemas.microsoft.com/office/drawing/2014/main" id="{C7728C73-E776-4F52-8113-148543256A88}"/>
              </a:ext>
            </a:extLst>
          </p:cNvPr>
          <p:cNvPicPr>
            <a:picLocks noChangeAspect="1"/>
          </p:cNvPicPr>
          <p:nvPr/>
        </p:nvPicPr>
        <p:blipFill rotWithShape="1">
          <a:blip r:embed="rId4"/>
          <a:srcRect l="1" r="-5851"/>
          <a:stretch/>
        </p:blipFill>
        <p:spPr>
          <a:xfrm>
            <a:off x="222250" y="2571750"/>
            <a:ext cx="2970672" cy="2104051"/>
          </a:xfrm>
          <a:prstGeom prst="rect">
            <a:avLst/>
          </a:prstGeom>
        </p:spPr>
      </p:pic>
      <p:cxnSp>
        <p:nvCxnSpPr>
          <p:cNvPr id="11" name="Straight Connector 10">
            <a:extLst>
              <a:ext uri="{FF2B5EF4-FFF2-40B4-BE49-F238E27FC236}">
                <a16:creationId xmlns:a16="http://schemas.microsoft.com/office/drawing/2014/main" id="{3DCC7059-8462-4E76-A901-80CB31FE5233}"/>
              </a:ext>
            </a:extLst>
          </p:cNvPr>
          <p:cNvCxnSpPr/>
          <p:nvPr/>
        </p:nvCxnSpPr>
        <p:spPr>
          <a:xfrm flipV="1">
            <a:off x="1052258" y="2564976"/>
            <a:ext cx="0" cy="2104051"/>
          </a:xfrm>
          <a:prstGeom prst="line">
            <a:avLst/>
          </a:prstGeom>
        </p:spPr>
        <p:style>
          <a:lnRef idx="2">
            <a:schemeClr val="accent1"/>
          </a:lnRef>
          <a:fillRef idx="0">
            <a:schemeClr val="accent1"/>
          </a:fillRef>
          <a:effectRef idx="1">
            <a:schemeClr val="accent1"/>
          </a:effectRef>
          <a:fontRef idx="minor">
            <a:schemeClr val="tx1"/>
          </a:fontRef>
        </p:style>
      </p:cxnSp>
      <p:pic>
        <p:nvPicPr>
          <p:cNvPr id="13" name="Content Placeholder 12">
            <a:extLst>
              <a:ext uri="{FF2B5EF4-FFF2-40B4-BE49-F238E27FC236}">
                <a16:creationId xmlns:a16="http://schemas.microsoft.com/office/drawing/2014/main" id="{3C02B9FF-070F-45BF-BBC8-C2569ADF1BCC}"/>
              </a:ext>
            </a:extLst>
          </p:cNvPr>
          <p:cNvPicPr>
            <a:picLocks noGrp="1" noChangeAspect="1"/>
          </p:cNvPicPr>
          <p:nvPr>
            <p:ph sz="half" idx="15"/>
          </p:nvPr>
        </p:nvPicPr>
        <p:blipFill>
          <a:blip r:embed="rId5"/>
          <a:stretch>
            <a:fillRect/>
          </a:stretch>
        </p:blipFill>
        <p:spPr>
          <a:xfrm>
            <a:off x="3899430" y="719138"/>
            <a:ext cx="4634439" cy="3767137"/>
          </a:xfrm>
          <a:prstGeom prst="rect">
            <a:avLst/>
          </a:prstGeom>
        </p:spPr>
      </p:pic>
      <p:pic>
        <p:nvPicPr>
          <p:cNvPr id="2" name="CTD101K 77K Pot1-4.mat">
            <a:hlinkClick r:id="" action="ppaction://media"/>
            <a:extLst>
              <a:ext uri="{FF2B5EF4-FFF2-40B4-BE49-F238E27FC236}">
                <a16:creationId xmlns:a16="http://schemas.microsoft.com/office/drawing/2014/main" id="{1DA3EC1B-431C-4374-84BD-0159CC04D7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92922" y="3788803"/>
            <a:ext cx="609600" cy="609600"/>
          </a:xfrm>
          <a:prstGeom prst="rect">
            <a:avLst/>
          </a:prstGeom>
        </p:spPr>
      </p:pic>
    </p:spTree>
    <p:extLst>
      <p:ext uri="{BB962C8B-B14F-4D97-AF65-F5344CB8AC3E}">
        <p14:creationId xmlns:p14="http://schemas.microsoft.com/office/powerpoint/2010/main" val="417447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a:t>Permeability Measurements</a:t>
            </a:r>
          </a:p>
          <a:p>
            <a:r>
              <a:rPr lang="en-US" dirty="0">
                <a:solidFill>
                  <a:srgbClr val="50504E"/>
                </a:solidFill>
              </a:rPr>
              <a:t>Thermoplastic Impregnation and Short Beam Measurements</a:t>
            </a:r>
          </a:p>
          <a:p>
            <a:r>
              <a:rPr lang="en-US" dirty="0">
                <a:solidFill>
                  <a:srgbClr val="50504E"/>
                </a:solidFill>
              </a:rPr>
              <a:t>Energy Analysis and Acoustic Correlation of 4-stacks</a:t>
            </a:r>
          </a:p>
          <a:p>
            <a:pPr lvl="1"/>
            <a:r>
              <a:rPr lang="en-US" dirty="0">
                <a:solidFill>
                  <a:srgbClr val="50504E"/>
                </a:solidFill>
              </a:rPr>
              <a:t>Thermoplastics</a:t>
            </a:r>
          </a:p>
          <a:p>
            <a:pPr lvl="1"/>
            <a:r>
              <a:rPr lang="en-US" dirty="0">
                <a:solidFill>
                  <a:srgbClr val="50504E"/>
                </a:solidFill>
              </a:rPr>
              <a:t>CTD-101K</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3" name="Date Placeholder 2"/>
          <p:cNvSpPr>
            <a:spLocks noGrp="1"/>
          </p:cNvSpPr>
          <p:nvPr>
            <p:ph type="dt" sz="half" idx="2"/>
          </p:nvPr>
        </p:nvSpPr>
        <p:spPr/>
        <p:txBody>
          <a:bodyPr/>
          <a:lstStyle/>
          <a:p>
            <a:pPr>
              <a:defRPr/>
            </a:pPr>
            <a:r>
              <a:rPr lang="en-US"/>
              <a:t>31 July 2019</a:t>
            </a:r>
            <a:endParaRPr lang="en-US" dirty="0"/>
          </a:p>
        </p:txBody>
      </p:sp>
      <p:sp>
        <p:nvSpPr>
          <p:cNvPr id="4" name="Footer Placeholder 3"/>
          <p:cNvSpPr>
            <a:spLocks noGrp="1"/>
          </p:cNvSpPr>
          <p:nvPr>
            <p:ph type="ftr" sz="quarter" idx="3"/>
          </p:nvPr>
        </p:nvSpPr>
        <p:spPr/>
        <p:txBody>
          <a:bodyPr/>
          <a:lstStyle/>
          <a:p>
            <a:pPr>
              <a:defRPr/>
            </a:pPr>
            <a:r>
              <a:rPr lang="en-US"/>
              <a:t>S. Krave | Investigation of Thermoplastic Matrix Materials for Nb3Sn Superconducting Coils MDP Edition</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3784689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6CAD3B-A658-4BF3-B45C-C3BB61D8337C}"/>
              </a:ext>
            </a:extLst>
          </p:cNvPr>
          <p:cNvSpPr>
            <a:spLocks noGrp="1"/>
          </p:cNvSpPr>
          <p:nvPr>
            <p:ph type="body" sz="half" idx="2"/>
          </p:nvPr>
        </p:nvSpPr>
        <p:spPr>
          <a:xfrm>
            <a:off x="228599" y="719138"/>
            <a:ext cx="3803771" cy="3767007"/>
          </a:xfrm>
        </p:spPr>
        <p:txBody>
          <a:bodyPr/>
          <a:lstStyle/>
          <a:p>
            <a:pPr marL="285750" indent="-285750">
              <a:buFont typeface="Arial" panose="020B0604020202020204" pitchFamily="34" charset="0"/>
              <a:buChar char="•"/>
            </a:pPr>
            <a:r>
              <a:rPr lang="en-US" sz="1600" dirty="0"/>
              <a:t>A selection of the </a:t>
            </a:r>
            <a:r>
              <a:rPr lang="en-US" sz="1600" dirty="0" err="1"/>
              <a:t>Ultem</a:t>
            </a:r>
            <a:r>
              <a:rPr lang="en-US" sz="1600" dirty="0"/>
              <a:t> Acoustic events</a:t>
            </a:r>
          </a:p>
          <a:p>
            <a:pPr marL="285750" indent="-285750">
              <a:buFont typeface="Arial" panose="020B0604020202020204" pitchFamily="34" charset="0"/>
              <a:buChar char="•"/>
            </a:pPr>
            <a:r>
              <a:rPr lang="en-US" sz="1600" dirty="0"/>
              <a:t>	Recorded at 1MHz, the sampling period was only 100  seconds</a:t>
            </a:r>
          </a:p>
          <a:p>
            <a:pPr marL="285750" indent="-285750">
              <a:buFont typeface="Arial" panose="020B0604020202020204" pitchFamily="34" charset="0"/>
              <a:buChar char="•"/>
            </a:pPr>
            <a:r>
              <a:rPr lang="en-US" sz="1600" dirty="0"/>
              <a:t>Same loading rate as CTD stacks, significantly fewer events</a:t>
            </a:r>
          </a:p>
          <a:p>
            <a:pPr marL="285750" indent="-285750">
              <a:buFont typeface="Arial" panose="020B0604020202020204" pitchFamily="34" charset="0"/>
              <a:buChar char="•"/>
            </a:pPr>
            <a:r>
              <a:rPr lang="en-US" sz="1600" dirty="0"/>
              <a:t>	Or more deformation per event</a:t>
            </a:r>
          </a:p>
          <a:p>
            <a:pPr marL="285750" indent="-285750">
              <a:buFont typeface="Arial" panose="020B0604020202020204" pitchFamily="34" charset="0"/>
              <a:buChar char="•"/>
            </a:pPr>
            <a:r>
              <a:rPr lang="en-US" sz="1600" dirty="0"/>
              <a:t>	Still reasonably high SBS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Note audio file playback speed is result of input sample rate. I plan to re-sample in the next iteration for consistent playback speed.</a:t>
            </a:r>
          </a:p>
        </p:txBody>
      </p:sp>
      <p:pic>
        <p:nvPicPr>
          <p:cNvPr id="8" name="Content Placeholder 7">
            <a:extLst>
              <a:ext uri="{FF2B5EF4-FFF2-40B4-BE49-F238E27FC236}">
                <a16:creationId xmlns:a16="http://schemas.microsoft.com/office/drawing/2014/main" id="{E8DF106B-4323-405E-A555-EDF66B7A62EE}"/>
              </a:ext>
            </a:extLst>
          </p:cNvPr>
          <p:cNvPicPr>
            <a:picLocks noGrp="1" noChangeAspect="1"/>
          </p:cNvPicPr>
          <p:nvPr>
            <p:ph sz="half" idx="15"/>
          </p:nvPr>
        </p:nvPicPr>
        <p:blipFill>
          <a:blip r:embed="rId4"/>
          <a:stretch>
            <a:fillRect/>
          </a:stretch>
        </p:blipFill>
        <p:spPr>
          <a:xfrm>
            <a:off x="4572000" y="688181"/>
            <a:ext cx="4368557" cy="3767137"/>
          </a:xfrm>
          <a:prstGeom prst="rect">
            <a:avLst/>
          </a:prstGeom>
        </p:spPr>
      </p:pic>
      <p:sp>
        <p:nvSpPr>
          <p:cNvPr id="4" name="Date Placeholder 3">
            <a:extLst>
              <a:ext uri="{FF2B5EF4-FFF2-40B4-BE49-F238E27FC236}">
                <a16:creationId xmlns:a16="http://schemas.microsoft.com/office/drawing/2014/main" id="{739B295A-E911-4B14-A5A9-94B749A8A971}"/>
              </a:ext>
            </a:extLst>
          </p:cNvPr>
          <p:cNvSpPr>
            <a:spLocks noGrp="1"/>
          </p:cNvSpPr>
          <p:nvPr>
            <p:ph type="dt" sz="half" idx="16"/>
          </p:nvPr>
        </p:nvSpPr>
        <p:spPr/>
        <p:txBody>
          <a:bodyPr/>
          <a:lstStyle/>
          <a:p>
            <a:pPr>
              <a:defRPr/>
            </a:pPr>
            <a:r>
              <a:rPr lang="en-US"/>
              <a:t>31 July 2019</a:t>
            </a:r>
            <a:endParaRPr lang="en-US" dirty="0"/>
          </a:p>
        </p:txBody>
      </p:sp>
      <p:sp>
        <p:nvSpPr>
          <p:cNvPr id="5" name="Footer Placeholder 4">
            <a:extLst>
              <a:ext uri="{FF2B5EF4-FFF2-40B4-BE49-F238E27FC236}">
                <a16:creationId xmlns:a16="http://schemas.microsoft.com/office/drawing/2014/main" id="{3DD361B7-428E-4FA5-BF74-A617E1F35A72}"/>
              </a:ext>
            </a:extLst>
          </p:cNvPr>
          <p:cNvSpPr>
            <a:spLocks noGrp="1"/>
          </p:cNvSpPr>
          <p:nvPr>
            <p:ph type="ftr" sz="quarter" idx="17"/>
          </p:nvPr>
        </p:nvSpPr>
        <p:spPr/>
        <p:txBody>
          <a:bodyPr/>
          <a:lstStyle/>
          <a:p>
            <a:pPr>
              <a:defRPr/>
            </a:pPr>
            <a:r>
              <a:rPr lang="en-US"/>
              <a:t>S. Krave | Investigation of Thermoplastic Matrix Materials for Nb3Sn Superconducting Coils MDP Edition</a:t>
            </a:r>
            <a:endParaRPr lang="en-US" b="1"/>
          </a:p>
        </p:txBody>
      </p:sp>
      <p:sp>
        <p:nvSpPr>
          <p:cNvPr id="6" name="Slide Number Placeholder 5">
            <a:extLst>
              <a:ext uri="{FF2B5EF4-FFF2-40B4-BE49-F238E27FC236}">
                <a16:creationId xmlns:a16="http://schemas.microsoft.com/office/drawing/2014/main" id="{82D6EFEC-45C1-45C0-AA45-3A944740456F}"/>
              </a:ext>
            </a:extLst>
          </p:cNvPr>
          <p:cNvSpPr>
            <a:spLocks noGrp="1"/>
          </p:cNvSpPr>
          <p:nvPr>
            <p:ph type="sldNum" sz="quarter" idx="18"/>
          </p:nvPr>
        </p:nvSpPr>
        <p:spPr/>
        <p:txBody>
          <a:bodyPr/>
          <a:lstStyle/>
          <a:p>
            <a:pPr>
              <a:defRPr/>
            </a:pPr>
            <a:fld id="{979A04A2-726F-2143-A443-7788AF27176E}" type="slidenum">
              <a:rPr lang="en-US" smtClean="0"/>
              <a:pPr>
                <a:defRPr/>
              </a:pPr>
              <a:t>20</a:t>
            </a:fld>
            <a:endParaRPr lang="en-US" dirty="0"/>
          </a:p>
        </p:txBody>
      </p:sp>
      <p:sp>
        <p:nvSpPr>
          <p:cNvPr id="7" name="Title 6">
            <a:extLst>
              <a:ext uri="{FF2B5EF4-FFF2-40B4-BE49-F238E27FC236}">
                <a16:creationId xmlns:a16="http://schemas.microsoft.com/office/drawing/2014/main" id="{6C1BC546-0DC6-4372-8765-D26CBC5E9B5D}"/>
              </a:ext>
            </a:extLst>
          </p:cNvPr>
          <p:cNvSpPr>
            <a:spLocks noGrp="1"/>
          </p:cNvSpPr>
          <p:nvPr>
            <p:ph type="title"/>
          </p:nvPr>
        </p:nvSpPr>
        <p:spPr/>
        <p:txBody>
          <a:bodyPr/>
          <a:lstStyle/>
          <a:p>
            <a:r>
              <a:rPr lang="en-US" dirty="0"/>
              <a:t>Grouping of  acoustic events for </a:t>
            </a:r>
            <a:r>
              <a:rPr lang="en-US" dirty="0" err="1"/>
              <a:t>Ultem</a:t>
            </a:r>
            <a:endParaRPr lang="en-US" dirty="0"/>
          </a:p>
        </p:txBody>
      </p:sp>
      <p:pic>
        <p:nvPicPr>
          <p:cNvPr id="3" name="ULTEM1000 77K Pot1-1.mat">
            <a:hlinkClick r:id="" action="ppaction://media"/>
            <a:extLst>
              <a:ext uri="{FF2B5EF4-FFF2-40B4-BE49-F238E27FC236}">
                <a16:creationId xmlns:a16="http://schemas.microsoft.com/office/drawing/2014/main" id="{892347D4-7E95-4584-A64C-03AAEC8323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92585" y="2602641"/>
            <a:ext cx="609600" cy="609600"/>
          </a:xfrm>
          <a:prstGeom prst="rect">
            <a:avLst/>
          </a:prstGeom>
        </p:spPr>
      </p:pic>
    </p:spTree>
    <p:extLst>
      <p:ext uri="{BB962C8B-B14F-4D97-AF65-F5344CB8AC3E}">
        <p14:creationId xmlns:p14="http://schemas.microsoft.com/office/powerpoint/2010/main" val="78755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08829D-2432-44FD-A500-DE14121FE456}"/>
              </a:ext>
            </a:extLst>
          </p:cNvPr>
          <p:cNvSpPr>
            <a:spLocks noGrp="1"/>
          </p:cNvSpPr>
          <p:nvPr>
            <p:ph type="body" sz="half" idx="2"/>
          </p:nvPr>
        </p:nvSpPr>
        <p:spPr>
          <a:xfrm>
            <a:off x="228600" y="719138"/>
            <a:ext cx="3504304" cy="3767007"/>
          </a:xfrm>
        </p:spPr>
        <p:txBody>
          <a:bodyPr/>
          <a:lstStyle/>
          <a:p>
            <a:r>
              <a:rPr lang="en-US" sz="1800" dirty="0"/>
              <a:t>Acoustic Events through ~100 seconds of loading</a:t>
            </a:r>
          </a:p>
          <a:p>
            <a:pPr marL="285750" indent="-285750">
              <a:buFont typeface="Arial" panose="020B0604020202020204" pitchFamily="34" charset="0"/>
              <a:buChar char="•"/>
            </a:pPr>
            <a:r>
              <a:rPr lang="en-US" sz="1800" dirty="0" err="1"/>
              <a:t>Ultem</a:t>
            </a:r>
            <a:r>
              <a:rPr lang="en-US" sz="1800" dirty="0"/>
              <a:t> only shows 53 events</a:t>
            </a:r>
          </a:p>
          <a:p>
            <a:pPr marL="742950" lvl="1" indent="-285750">
              <a:buFont typeface="Arial" panose="020B0604020202020204" pitchFamily="34" charset="0"/>
              <a:buChar char="•"/>
            </a:pPr>
            <a:r>
              <a:rPr lang="en-US" sz="1800" dirty="0"/>
              <a:t>Only one of which was above the max detectable voltage</a:t>
            </a:r>
          </a:p>
          <a:p>
            <a:pPr marL="285750" indent="-285750">
              <a:buFont typeface="Arial" panose="020B0604020202020204" pitchFamily="34" charset="0"/>
              <a:buChar char="•"/>
            </a:pPr>
            <a:r>
              <a:rPr lang="en-US" sz="1800" dirty="0"/>
              <a:t>CTD-101K shows 305 events</a:t>
            </a:r>
          </a:p>
          <a:p>
            <a:pPr marL="742950" lvl="1" indent="-285750">
              <a:buFont typeface="Arial" panose="020B0604020202020204" pitchFamily="34" charset="0"/>
              <a:buChar char="•"/>
            </a:pPr>
            <a:r>
              <a:rPr lang="en-US" sz="1800" dirty="0"/>
              <a:t>Several of which were above the max detectable voltage</a:t>
            </a:r>
          </a:p>
        </p:txBody>
      </p:sp>
      <p:pic>
        <p:nvPicPr>
          <p:cNvPr id="8" name="Content Placeholder 7">
            <a:extLst>
              <a:ext uri="{FF2B5EF4-FFF2-40B4-BE49-F238E27FC236}">
                <a16:creationId xmlns:a16="http://schemas.microsoft.com/office/drawing/2014/main" id="{2D222A4F-3300-440C-BB82-EAB222181B2E}"/>
              </a:ext>
            </a:extLst>
          </p:cNvPr>
          <p:cNvPicPr>
            <a:picLocks noGrp="1" noChangeAspect="1"/>
          </p:cNvPicPr>
          <p:nvPr>
            <p:ph sz="half" idx="15"/>
          </p:nvPr>
        </p:nvPicPr>
        <p:blipFill>
          <a:blip r:embed="rId2"/>
          <a:stretch>
            <a:fillRect/>
          </a:stretch>
        </p:blipFill>
        <p:spPr>
          <a:xfrm>
            <a:off x="3543300" y="996917"/>
            <a:ext cx="5346700" cy="3211578"/>
          </a:xfrm>
          <a:prstGeom prst="rect">
            <a:avLst/>
          </a:prstGeom>
        </p:spPr>
      </p:pic>
      <p:sp>
        <p:nvSpPr>
          <p:cNvPr id="4" name="Date Placeholder 3">
            <a:extLst>
              <a:ext uri="{FF2B5EF4-FFF2-40B4-BE49-F238E27FC236}">
                <a16:creationId xmlns:a16="http://schemas.microsoft.com/office/drawing/2014/main" id="{30223E64-EA5C-49FF-B589-E7798631C4C1}"/>
              </a:ext>
            </a:extLst>
          </p:cNvPr>
          <p:cNvSpPr>
            <a:spLocks noGrp="1"/>
          </p:cNvSpPr>
          <p:nvPr>
            <p:ph type="dt" sz="half" idx="16"/>
          </p:nvPr>
        </p:nvSpPr>
        <p:spPr/>
        <p:txBody>
          <a:bodyPr/>
          <a:lstStyle/>
          <a:p>
            <a:pPr>
              <a:defRPr/>
            </a:pPr>
            <a:r>
              <a:rPr lang="en-US"/>
              <a:t>31 July 2019</a:t>
            </a:r>
            <a:endParaRPr lang="en-US" dirty="0"/>
          </a:p>
        </p:txBody>
      </p:sp>
      <p:sp>
        <p:nvSpPr>
          <p:cNvPr id="5" name="Footer Placeholder 4">
            <a:extLst>
              <a:ext uri="{FF2B5EF4-FFF2-40B4-BE49-F238E27FC236}">
                <a16:creationId xmlns:a16="http://schemas.microsoft.com/office/drawing/2014/main" id="{8E651C36-2B7E-4FE3-8363-3CADCC64BE29}"/>
              </a:ext>
            </a:extLst>
          </p:cNvPr>
          <p:cNvSpPr>
            <a:spLocks noGrp="1"/>
          </p:cNvSpPr>
          <p:nvPr>
            <p:ph type="ftr" sz="quarter" idx="17"/>
          </p:nvPr>
        </p:nvSpPr>
        <p:spPr/>
        <p:txBody>
          <a:bodyPr/>
          <a:lstStyle/>
          <a:p>
            <a:pPr>
              <a:defRPr/>
            </a:pPr>
            <a:r>
              <a:rPr lang="en-US"/>
              <a:t>S. Krave | Investigation of Thermoplastic Matrix Materials for Nb3Sn Superconducting Coils MDP Edition</a:t>
            </a:r>
            <a:endParaRPr lang="en-US" b="1"/>
          </a:p>
        </p:txBody>
      </p:sp>
      <p:sp>
        <p:nvSpPr>
          <p:cNvPr id="6" name="Slide Number Placeholder 5">
            <a:extLst>
              <a:ext uri="{FF2B5EF4-FFF2-40B4-BE49-F238E27FC236}">
                <a16:creationId xmlns:a16="http://schemas.microsoft.com/office/drawing/2014/main" id="{C82AA595-A19E-4FE7-B6AA-D6C9F376AFBB}"/>
              </a:ext>
            </a:extLst>
          </p:cNvPr>
          <p:cNvSpPr>
            <a:spLocks noGrp="1"/>
          </p:cNvSpPr>
          <p:nvPr>
            <p:ph type="sldNum" sz="quarter" idx="18"/>
          </p:nvPr>
        </p:nvSpPr>
        <p:spPr/>
        <p:txBody>
          <a:bodyPr/>
          <a:lstStyle/>
          <a:p>
            <a:pPr>
              <a:defRPr/>
            </a:pPr>
            <a:fld id="{979A04A2-726F-2143-A443-7788AF27176E}" type="slidenum">
              <a:rPr lang="en-US" smtClean="0"/>
              <a:pPr>
                <a:defRPr/>
              </a:pPr>
              <a:t>21</a:t>
            </a:fld>
            <a:endParaRPr lang="en-US" dirty="0"/>
          </a:p>
        </p:txBody>
      </p:sp>
      <p:sp>
        <p:nvSpPr>
          <p:cNvPr id="7" name="Title 6">
            <a:extLst>
              <a:ext uri="{FF2B5EF4-FFF2-40B4-BE49-F238E27FC236}">
                <a16:creationId xmlns:a16="http://schemas.microsoft.com/office/drawing/2014/main" id="{679A08AA-3C4D-47B7-9872-81D0829C7E90}"/>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1124898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6AFEF4-BBA5-4A8C-86D0-F808340DAA1C}"/>
              </a:ext>
            </a:extLst>
          </p:cNvPr>
          <p:cNvSpPr>
            <a:spLocks noGrp="1"/>
          </p:cNvSpPr>
          <p:nvPr>
            <p:ph type="body" sz="half" idx="2"/>
          </p:nvPr>
        </p:nvSpPr>
        <p:spPr/>
        <p:txBody>
          <a:bodyPr/>
          <a:lstStyle/>
          <a:p>
            <a:pPr marL="285750" indent="-285750">
              <a:buFont typeface="Arial" panose="020B0604020202020204" pitchFamily="34" charset="0"/>
              <a:buChar char="•"/>
            </a:pPr>
            <a:r>
              <a:rPr lang="en-US" sz="1600" dirty="0"/>
              <a:t>Lots of  events (thousands) that mostly sound similar  to the cracking sounds we hear in the SBS test</a:t>
            </a:r>
          </a:p>
          <a:p>
            <a:pPr marL="285750" indent="-285750">
              <a:buFont typeface="Arial" panose="020B0604020202020204" pitchFamily="34" charset="0"/>
              <a:buChar char="•"/>
            </a:pPr>
            <a:r>
              <a:rPr lang="en-US" sz="1600" dirty="0"/>
              <a:t>Only recorded at 100 </a:t>
            </a:r>
            <a:r>
              <a:rPr lang="en-US" sz="1600" dirty="0" err="1"/>
              <a:t>khz</a:t>
            </a:r>
            <a:endParaRPr lang="en-US" sz="1600" dirty="0"/>
          </a:p>
          <a:p>
            <a:pPr marL="742950" lvl="1" indent="-285750">
              <a:buFont typeface="Arial" panose="020B0604020202020204" pitchFamily="34" charset="0"/>
              <a:buChar char="•"/>
            </a:pPr>
            <a:r>
              <a:rPr lang="en-US" sz="1500" dirty="0"/>
              <a:t>Occasional “Bong”</a:t>
            </a:r>
          </a:p>
          <a:p>
            <a:pPr marL="742950" lvl="1" indent="-285750">
              <a:buFont typeface="Arial" panose="020B0604020202020204" pitchFamily="34" charset="0"/>
              <a:buChar char="•"/>
            </a:pPr>
            <a:r>
              <a:rPr lang="en-US" sz="1600" dirty="0"/>
              <a:t>A lot  of stuff at quench, then sounds of gas in piping</a:t>
            </a:r>
          </a:p>
        </p:txBody>
      </p:sp>
      <p:pic>
        <p:nvPicPr>
          <p:cNvPr id="8" name="Content Placeholder 7">
            <a:extLst>
              <a:ext uri="{FF2B5EF4-FFF2-40B4-BE49-F238E27FC236}">
                <a16:creationId xmlns:a16="http://schemas.microsoft.com/office/drawing/2014/main" id="{D4D84FE3-BEE9-4A26-B3B0-2F5AB17B647C}"/>
              </a:ext>
            </a:extLst>
          </p:cNvPr>
          <p:cNvPicPr>
            <a:picLocks noGrp="1" noChangeAspect="1"/>
          </p:cNvPicPr>
          <p:nvPr>
            <p:ph sz="half" idx="15"/>
          </p:nvPr>
        </p:nvPicPr>
        <p:blipFill>
          <a:blip r:embed="rId4"/>
          <a:stretch>
            <a:fillRect/>
          </a:stretch>
        </p:blipFill>
        <p:spPr>
          <a:xfrm>
            <a:off x="4210892" y="510972"/>
            <a:ext cx="4704508" cy="3646350"/>
          </a:xfrm>
          <a:prstGeom prst="rect">
            <a:avLst/>
          </a:prstGeom>
        </p:spPr>
      </p:pic>
      <p:sp>
        <p:nvSpPr>
          <p:cNvPr id="4" name="Date Placeholder 3">
            <a:extLst>
              <a:ext uri="{FF2B5EF4-FFF2-40B4-BE49-F238E27FC236}">
                <a16:creationId xmlns:a16="http://schemas.microsoft.com/office/drawing/2014/main" id="{59D999A7-3977-4BF9-A858-FAF5CB9B33EF}"/>
              </a:ext>
            </a:extLst>
          </p:cNvPr>
          <p:cNvSpPr>
            <a:spLocks noGrp="1"/>
          </p:cNvSpPr>
          <p:nvPr>
            <p:ph type="dt" sz="half" idx="16"/>
          </p:nvPr>
        </p:nvSpPr>
        <p:spPr/>
        <p:txBody>
          <a:bodyPr/>
          <a:lstStyle/>
          <a:p>
            <a:pPr>
              <a:defRPr/>
            </a:pPr>
            <a:r>
              <a:rPr lang="en-US"/>
              <a:t>31 July 2019</a:t>
            </a:r>
            <a:endParaRPr lang="en-US" dirty="0"/>
          </a:p>
        </p:txBody>
      </p:sp>
      <p:sp>
        <p:nvSpPr>
          <p:cNvPr id="5" name="Footer Placeholder 4">
            <a:extLst>
              <a:ext uri="{FF2B5EF4-FFF2-40B4-BE49-F238E27FC236}">
                <a16:creationId xmlns:a16="http://schemas.microsoft.com/office/drawing/2014/main" id="{821C79E6-7C7C-4040-A0D5-10C6CBBBE6A4}"/>
              </a:ext>
            </a:extLst>
          </p:cNvPr>
          <p:cNvSpPr>
            <a:spLocks noGrp="1"/>
          </p:cNvSpPr>
          <p:nvPr>
            <p:ph type="ftr" sz="quarter" idx="17"/>
          </p:nvPr>
        </p:nvSpPr>
        <p:spPr/>
        <p:txBody>
          <a:bodyPr/>
          <a:lstStyle/>
          <a:p>
            <a:pPr>
              <a:defRPr/>
            </a:pPr>
            <a:r>
              <a:rPr lang="en-US"/>
              <a:t>S. Krave | Investigation of Thermoplastic Matrix Materials for Nb3Sn Superconducting Coils MDP Edition</a:t>
            </a:r>
            <a:endParaRPr lang="en-US" b="1"/>
          </a:p>
        </p:txBody>
      </p:sp>
      <p:sp>
        <p:nvSpPr>
          <p:cNvPr id="6" name="Slide Number Placeholder 5">
            <a:extLst>
              <a:ext uri="{FF2B5EF4-FFF2-40B4-BE49-F238E27FC236}">
                <a16:creationId xmlns:a16="http://schemas.microsoft.com/office/drawing/2014/main" id="{4E01CF4E-B901-433A-87BB-5BFB2825B1BF}"/>
              </a:ext>
            </a:extLst>
          </p:cNvPr>
          <p:cNvSpPr>
            <a:spLocks noGrp="1"/>
          </p:cNvSpPr>
          <p:nvPr>
            <p:ph type="sldNum" sz="quarter" idx="18"/>
          </p:nvPr>
        </p:nvSpPr>
        <p:spPr/>
        <p:txBody>
          <a:bodyPr/>
          <a:lstStyle/>
          <a:p>
            <a:pPr>
              <a:defRPr/>
            </a:pPr>
            <a:fld id="{979A04A2-726F-2143-A443-7788AF27176E}" type="slidenum">
              <a:rPr lang="en-US" smtClean="0"/>
              <a:pPr>
                <a:defRPr/>
              </a:pPr>
              <a:t>22</a:t>
            </a:fld>
            <a:endParaRPr lang="en-US" dirty="0"/>
          </a:p>
        </p:txBody>
      </p:sp>
      <p:sp>
        <p:nvSpPr>
          <p:cNvPr id="7" name="Title 6">
            <a:extLst>
              <a:ext uri="{FF2B5EF4-FFF2-40B4-BE49-F238E27FC236}">
                <a16:creationId xmlns:a16="http://schemas.microsoft.com/office/drawing/2014/main" id="{3A4E02BA-7107-4047-A1B8-FACB20C7064A}"/>
              </a:ext>
            </a:extLst>
          </p:cNvPr>
          <p:cNvSpPr>
            <a:spLocks noGrp="1"/>
          </p:cNvSpPr>
          <p:nvPr>
            <p:ph type="title"/>
          </p:nvPr>
        </p:nvSpPr>
        <p:spPr/>
        <p:txBody>
          <a:bodyPr/>
          <a:lstStyle/>
          <a:p>
            <a:r>
              <a:rPr lang="en-US" dirty="0"/>
              <a:t>MQXFS01d Ramp 2</a:t>
            </a:r>
          </a:p>
        </p:txBody>
      </p:sp>
      <p:pic>
        <p:nvPicPr>
          <p:cNvPr id="3" name="MQXFS1d Ramp 2 1e-1V thresh">
            <a:hlinkClick r:id="" action="ppaction://media"/>
            <a:extLst>
              <a:ext uri="{FF2B5EF4-FFF2-40B4-BE49-F238E27FC236}">
                <a16:creationId xmlns:a16="http://schemas.microsoft.com/office/drawing/2014/main" id="{B49F9C00-AE8F-40BA-8512-45A49B046E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66437" y="3070520"/>
            <a:ext cx="1086802" cy="1086802"/>
          </a:xfrm>
          <a:prstGeom prst="rect">
            <a:avLst/>
          </a:prstGeom>
        </p:spPr>
      </p:pic>
    </p:spTree>
    <p:extLst>
      <p:ext uri="{BB962C8B-B14F-4D97-AF65-F5344CB8AC3E}">
        <p14:creationId xmlns:p14="http://schemas.microsoft.com/office/powerpoint/2010/main" val="309665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5A0CF94-E107-4BDF-A56C-C55C81D77313}"/>
              </a:ext>
            </a:extLst>
          </p:cNvPr>
          <p:cNvSpPr>
            <a:spLocks noGrp="1"/>
          </p:cNvSpPr>
          <p:nvPr>
            <p:ph type="body" sz="half" idx="2"/>
          </p:nvPr>
        </p:nvSpPr>
        <p:spPr>
          <a:xfrm>
            <a:off x="228598" y="719138"/>
            <a:ext cx="6456682" cy="4015422"/>
          </a:xfrm>
        </p:spPr>
        <p:txBody>
          <a:bodyPr/>
          <a:lstStyle/>
          <a:p>
            <a:pPr marL="285750" indent="-285750">
              <a:buFont typeface="Arial" panose="020B0604020202020204" pitchFamily="34" charset="0"/>
              <a:buChar char="•"/>
            </a:pPr>
            <a:r>
              <a:rPr lang="en-US" sz="1600" dirty="0"/>
              <a:t>We have mostly successfully potted some small samples with thermoplastic and high viscosity filled resins</a:t>
            </a:r>
          </a:p>
          <a:p>
            <a:pPr marL="285750" indent="-285750">
              <a:buFont typeface="Arial" panose="020B0604020202020204" pitchFamily="34" charset="0"/>
              <a:buChar char="•"/>
            </a:pPr>
            <a:r>
              <a:rPr lang="en-US" sz="1600" dirty="0"/>
              <a:t>The  current sample size is small, and not quite a direct comparison, as the new processes  have some unexpected learning events</a:t>
            </a:r>
          </a:p>
          <a:p>
            <a:pPr marL="285750" indent="-285750">
              <a:buFont typeface="Arial" panose="020B0604020202020204" pitchFamily="34" charset="0"/>
              <a:buChar char="•"/>
            </a:pPr>
            <a:r>
              <a:rPr lang="en-US" sz="1600" dirty="0"/>
              <a:t>We have at least one test that tells us something new </a:t>
            </a:r>
          </a:p>
          <a:p>
            <a:pPr marL="285750" indent="-285750">
              <a:buFont typeface="Arial" panose="020B0604020202020204" pitchFamily="34" charset="0"/>
              <a:buChar char="•"/>
            </a:pPr>
            <a:r>
              <a:rPr lang="en-US" sz="1600" dirty="0"/>
              <a:t>Make more samples and increase dataset and range of thermoplastics  resins</a:t>
            </a:r>
          </a:p>
          <a:p>
            <a:pPr marL="742950" lvl="1" indent="-285750">
              <a:buFont typeface="Arial" panose="020B0604020202020204" pitchFamily="34" charset="0"/>
              <a:buChar char="•"/>
            </a:pPr>
            <a:r>
              <a:rPr lang="en-US" sz="1500" dirty="0"/>
              <a:t>(PEEK, GF Reinforced PEEK, Thermoplastic Polyimide)</a:t>
            </a:r>
          </a:p>
          <a:p>
            <a:pPr marL="742950" lvl="1" indent="-285750">
              <a:buFont typeface="Arial" panose="020B0604020202020204" pitchFamily="34" charset="0"/>
              <a:buChar char="•"/>
            </a:pPr>
            <a:endParaRPr lang="en-US" sz="1500" dirty="0"/>
          </a:p>
          <a:p>
            <a:pPr marL="285750" indent="-285750">
              <a:buFont typeface="Arial" panose="020B0604020202020204" pitchFamily="34" charset="0"/>
              <a:buChar char="•"/>
            </a:pPr>
            <a:r>
              <a:rPr lang="en-US" sz="1600" dirty="0"/>
              <a:t>We have additional materials with some testing complete as part of an SBIR that are interesting to share at a later date</a:t>
            </a:r>
          </a:p>
        </p:txBody>
      </p:sp>
      <p:sp>
        <p:nvSpPr>
          <p:cNvPr id="6" name="Date Placeholder 5">
            <a:extLst>
              <a:ext uri="{FF2B5EF4-FFF2-40B4-BE49-F238E27FC236}">
                <a16:creationId xmlns:a16="http://schemas.microsoft.com/office/drawing/2014/main" id="{C7792E34-B0E3-4076-9B77-F7C0A6311FCB}"/>
              </a:ext>
            </a:extLst>
          </p:cNvPr>
          <p:cNvSpPr>
            <a:spLocks noGrp="1"/>
          </p:cNvSpPr>
          <p:nvPr>
            <p:ph type="dt" sz="half" idx="16"/>
          </p:nvPr>
        </p:nvSpPr>
        <p:spPr/>
        <p:txBody>
          <a:bodyPr/>
          <a:lstStyle/>
          <a:p>
            <a:pPr>
              <a:defRPr/>
            </a:pPr>
            <a:r>
              <a:rPr lang="en-US"/>
              <a:t>31 July 2019</a:t>
            </a:r>
            <a:endParaRPr lang="en-US" dirty="0"/>
          </a:p>
        </p:txBody>
      </p:sp>
      <p:sp>
        <p:nvSpPr>
          <p:cNvPr id="7" name="Footer Placeholder 6">
            <a:extLst>
              <a:ext uri="{FF2B5EF4-FFF2-40B4-BE49-F238E27FC236}">
                <a16:creationId xmlns:a16="http://schemas.microsoft.com/office/drawing/2014/main" id="{C1FC3DEE-5A80-4470-B774-E34B654BD299}"/>
              </a:ext>
            </a:extLst>
          </p:cNvPr>
          <p:cNvSpPr>
            <a:spLocks noGrp="1"/>
          </p:cNvSpPr>
          <p:nvPr>
            <p:ph type="ftr" sz="quarter" idx="17"/>
          </p:nvPr>
        </p:nvSpPr>
        <p:spPr/>
        <p:txBody>
          <a:bodyPr/>
          <a:lstStyle/>
          <a:p>
            <a:pPr>
              <a:defRPr/>
            </a:pPr>
            <a:r>
              <a:rPr lang="en-US"/>
              <a:t>S. Krave | Investigation of Thermoplastic Matrix Materials for Nb3Sn Superconducting Coils MDP Edition</a:t>
            </a:r>
            <a:endParaRPr lang="en-US" b="1" dirty="0"/>
          </a:p>
        </p:txBody>
      </p:sp>
      <p:sp>
        <p:nvSpPr>
          <p:cNvPr id="8" name="Slide Number Placeholder 7">
            <a:extLst>
              <a:ext uri="{FF2B5EF4-FFF2-40B4-BE49-F238E27FC236}">
                <a16:creationId xmlns:a16="http://schemas.microsoft.com/office/drawing/2014/main" id="{1CF1BDD7-CDB7-4B8A-BA21-175F53A39661}"/>
              </a:ext>
            </a:extLst>
          </p:cNvPr>
          <p:cNvSpPr>
            <a:spLocks noGrp="1"/>
          </p:cNvSpPr>
          <p:nvPr>
            <p:ph type="sldNum" sz="quarter" idx="18"/>
          </p:nvPr>
        </p:nvSpPr>
        <p:spPr/>
        <p:txBody>
          <a:bodyPr/>
          <a:lstStyle/>
          <a:p>
            <a:pPr>
              <a:defRPr/>
            </a:pPr>
            <a:fld id="{148C009B-CB69-E04A-B9B3-34B26D69E9CF}" type="slidenum">
              <a:rPr lang="en-US" smtClean="0"/>
              <a:pPr>
                <a:defRPr/>
              </a:pPr>
              <a:t>23</a:t>
            </a:fld>
            <a:endParaRPr lang="en-US" dirty="0"/>
          </a:p>
        </p:txBody>
      </p:sp>
      <p:sp>
        <p:nvSpPr>
          <p:cNvPr id="9" name="Title 8">
            <a:extLst>
              <a:ext uri="{FF2B5EF4-FFF2-40B4-BE49-F238E27FC236}">
                <a16:creationId xmlns:a16="http://schemas.microsoft.com/office/drawing/2014/main" id="{F51A972D-8B57-4455-ACD2-A80E1A001FC6}"/>
              </a:ext>
            </a:extLst>
          </p:cNvPr>
          <p:cNvSpPr>
            <a:spLocks noGrp="1"/>
          </p:cNvSpPr>
          <p:nvPr>
            <p:ph type="title"/>
          </p:nvPr>
        </p:nvSpPr>
        <p:spPr/>
        <p:txBody>
          <a:bodyPr/>
          <a:lstStyle/>
          <a:p>
            <a:r>
              <a:rPr lang="en-US" dirty="0"/>
              <a:t>Conclusions</a:t>
            </a:r>
          </a:p>
        </p:txBody>
      </p:sp>
    </p:spTree>
    <p:extLst>
      <p:ext uri="{BB962C8B-B14F-4D97-AF65-F5344CB8AC3E}">
        <p14:creationId xmlns:p14="http://schemas.microsoft.com/office/powerpoint/2010/main" val="1514690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8F42C3-A401-4FF8-A9DC-A2EA2033CC29}"/>
              </a:ext>
            </a:extLst>
          </p:cNvPr>
          <p:cNvSpPr>
            <a:spLocks noGrp="1"/>
          </p:cNvSpPr>
          <p:nvPr>
            <p:ph type="body" sz="half" idx="2"/>
          </p:nvPr>
        </p:nvSpPr>
        <p:spPr/>
        <p:txBody>
          <a:bodyPr/>
          <a:lstStyle/>
          <a:p>
            <a:pPr marL="285750" indent="-285750">
              <a:buFont typeface="Arial" panose="020B0604020202020204" pitchFamily="34" charset="0"/>
              <a:buChar char="•"/>
            </a:pPr>
            <a:r>
              <a:rPr lang="en-US" sz="1600" dirty="0"/>
              <a:t>Example data. </a:t>
            </a:r>
          </a:p>
          <a:p>
            <a:pPr marL="285750" indent="-285750">
              <a:buFont typeface="Arial" panose="020B0604020202020204" pitchFamily="34" charset="0"/>
              <a:buChar char="•"/>
            </a:pPr>
            <a:r>
              <a:rPr lang="en-US" sz="1600" dirty="0"/>
              <a:t>All results are typical of sample set when a sample larger than 1 is available</a:t>
            </a:r>
          </a:p>
          <a:p>
            <a:pPr marL="285750" indent="-285750">
              <a:buFont typeface="Arial" panose="020B0604020202020204" pitchFamily="34" charset="0"/>
              <a:buChar char="•"/>
            </a:pPr>
            <a:endParaRPr lang="en-US" dirty="0"/>
          </a:p>
        </p:txBody>
      </p:sp>
      <p:sp>
        <p:nvSpPr>
          <p:cNvPr id="4" name="Date Placeholder 3">
            <a:extLst>
              <a:ext uri="{FF2B5EF4-FFF2-40B4-BE49-F238E27FC236}">
                <a16:creationId xmlns:a16="http://schemas.microsoft.com/office/drawing/2014/main" id="{09C07FA2-B865-493D-BC92-E75CB1014598}"/>
              </a:ext>
            </a:extLst>
          </p:cNvPr>
          <p:cNvSpPr>
            <a:spLocks noGrp="1"/>
          </p:cNvSpPr>
          <p:nvPr>
            <p:ph type="dt" sz="half" idx="16"/>
          </p:nvPr>
        </p:nvSpPr>
        <p:spPr/>
        <p:txBody>
          <a:bodyPr/>
          <a:lstStyle/>
          <a:p>
            <a:pPr>
              <a:defRPr/>
            </a:pPr>
            <a:r>
              <a:rPr lang="en-US"/>
              <a:t>31 July 2019</a:t>
            </a:r>
            <a:endParaRPr lang="en-US" dirty="0"/>
          </a:p>
        </p:txBody>
      </p:sp>
      <p:sp>
        <p:nvSpPr>
          <p:cNvPr id="5" name="Footer Placeholder 4">
            <a:extLst>
              <a:ext uri="{FF2B5EF4-FFF2-40B4-BE49-F238E27FC236}">
                <a16:creationId xmlns:a16="http://schemas.microsoft.com/office/drawing/2014/main" id="{C1D31D95-E4F9-47F2-8F57-3CA28F0E60D9}"/>
              </a:ext>
            </a:extLst>
          </p:cNvPr>
          <p:cNvSpPr>
            <a:spLocks noGrp="1"/>
          </p:cNvSpPr>
          <p:nvPr>
            <p:ph type="ftr" sz="quarter" idx="17"/>
          </p:nvPr>
        </p:nvSpPr>
        <p:spPr/>
        <p:txBody>
          <a:bodyPr/>
          <a:lstStyle/>
          <a:p>
            <a:pPr>
              <a:defRPr/>
            </a:pPr>
            <a:r>
              <a:rPr lang="en-US"/>
              <a:t>S. Krave | Investigation of Thermoplastic Matrix Materials for Nb3Sn Superconducting Coils MDP Edition</a:t>
            </a:r>
            <a:endParaRPr lang="en-US" b="1"/>
          </a:p>
        </p:txBody>
      </p:sp>
      <p:sp>
        <p:nvSpPr>
          <p:cNvPr id="6" name="Slide Number Placeholder 5">
            <a:extLst>
              <a:ext uri="{FF2B5EF4-FFF2-40B4-BE49-F238E27FC236}">
                <a16:creationId xmlns:a16="http://schemas.microsoft.com/office/drawing/2014/main" id="{2AD3BB74-02D2-420A-90C3-8B2BFA6C5FEE}"/>
              </a:ext>
            </a:extLst>
          </p:cNvPr>
          <p:cNvSpPr>
            <a:spLocks noGrp="1"/>
          </p:cNvSpPr>
          <p:nvPr>
            <p:ph type="sldNum" sz="quarter" idx="18"/>
          </p:nvPr>
        </p:nvSpPr>
        <p:spPr/>
        <p:txBody>
          <a:bodyPr/>
          <a:lstStyle/>
          <a:p>
            <a:pPr>
              <a:defRPr/>
            </a:pPr>
            <a:fld id="{979A04A2-726F-2143-A443-7788AF27176E}" type="slidenum">
              <a:rPr lang="en-US" smtClean="0"/>
              <a:pPr>
                <a:defRPr/>
              </a:pPr>
              <a:t>24</a:t>
            </a:fld>
            <a:endParaRPr lang="en-US" dirty="0"/>
          </a:p>
        </p:txBody>
      </p:sp>
      <p:sp>
        <p:nvSpPr>
          <p:cNvPr id="7" name="Title 6">
            <a:extLst>
              <a:ext uri="{FF2B5EF4-FFF2-40B4-BE49-F238E27FC236}">
                <a16:creationId xmlns:a16="http://schemas.microsoft.com/office/drawing/2014/main" id="{BC2FF02C-2824-4C0E-8E16-0065CA9B2387}"/>
              </a:ext>
            </a:extLst>
          </p:cNvPr>
          <p:cNvSpPr>
            <a:spLocks noGrp="1"/>
          </p:cNvSpPr>
          <p:nvPr>
            <p:ph type="title"/>
          </p:nvPr>
        </p:nvSpPr>
        <p:spPr/>
        <p:txBody>
          <a:bodyPr/>
          <a:lstStyle/>
          <a:p>
            <a:r>
              <a:rPr lang="en-US" dirty="0"/>
              <a:t>More test data</a:t>
            </a:r>
          </a:p>
        </p:txBody>
      </p:sp>
      <p:pic>
        <p:nvPicPr>
          <p:cNvPr id="8" name="Content Placeholder 11">
            <a:extLst>
              <a:ext uri="{FF2B5EF4-FFF2-40B4-BE49-F238E27FC236}">
                <a16:creationId xmlns:a16="http://schemas.microsoft.com/office/drawing/2014/main" id="{C121495E-BC40-46EF-9C65-31E82B66CFB9}"/>
              </a:ext>
            </a:extLst>
          </p:cNvPr>
          <p:cNvPicPr>
            <a:picLocks noGrp="1" noChangeAspect="1"/>
          </p:cNvPicPr>
          <p:nvPr>
            <p:ph sz="half" idx="15"/>
          </p:nvPr>
        </p:nvPicPr>
        <p:blipFill>
          <a:blip r:embed="rId2"/>
          <a:stretch>
            <a:fillRect/>
          </a:stretch>
        </p:blipFill>
        <p:spPr>
          <a:xfrm>
            <a:off x="3543300" y="874199"/>
            <a:ext cx="5346700" cy="3457014"/>
          </a:xfrm>
          <a:prstGeom prst="rect">
            <a:avLst/>
          </a:prstGeom>
        </p:spPr>
      </p:pic>
    </p:spTree>
    <p:extLst>
      <p:ext uri="{BB962C8B-B14F-4D97-AF65-F5344CB8AC3E}">
        <p14:creationId xmlns:p14="http://schemas.microsoft.com/office/powerpoint/2010/main" val="1725802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Content Placeholder 35">
            <a:extLst>
              <a:ext uri="{FF2B5EF4-FFF2-40B4-BE49-F238E27FC236}">
                <a16:creationId xmlns:a16="http://schemas.microsoft.com/office/drawing/2014/main" id="{44FAD915-3933-4CCC-9138-96B3894BB18F}"/>
              </a:ext>
            </a:extLst>
          </p:cNvPr>
          <p:cNvPicPr>
            <a:picLocks noGrp="1" noChangeAspect="1"/>
          </p:cNvPicPr>
          <p:nvPr>
            <p:ph sz="half" idx="13"/>
          </p:nvPr>
        </p:nvPicPr>
        <p:blipFill>
          <a:blip r:embed="rId2"/>
          <a:stretch>
            <a:fillRect/>
          </a:stretch>
        </p:blipFill>
        <p:spPr>
          <a:xfrm>
            <a:off x="514187" y="728663"/>
            <a:ext cx="3635701" cy="2725737"/>
          </a:xfrm>
        </p:spPr>
      </p:pic>
      <p:pic>
        <p:nvPicPr>
          <p:cNvPr id="38" name="Content Placeholder 37">
            <a:extLst>
              <a:ext uri="{FF2B5EF4-FFF2-40B4-BE49-F238E27FC236}">
                <a16:creationId xmlns:a16="http://schemas.microsoft.com/office/drawing/2014/main" id="{D110329B-3C45-4B16-AD1C-69ECC78CB08E}"/>
              </a:ext>
            </a:extLst>
          </p:cNvPr>
          <p:cNvPicPr>
            <a:picLocks noGrp="1" noChangeAspect="1"/>
          </p:cNvPicPr>
          <p:nvPr>
            <p:ph sz="half" idx="15"/>
          </p:nvPr>
        </p:nvPicPr>
        <p:blipFill>
          <a:blip r:embed="rId3"/>
          <a:stretch>
            <a:fillRect/>
          </a:stretch>
        </p:blipFill>
        <p:spPr>
          <a:xfrm>
            <a:off x="4982206" y="728663"/>
            <a:ext cx="3635701" cy="2725737"/>
          </a:xfrm>
        </p:spPr>
      </p:pic>
      <p:sp>
        <p:nvSpPr>
          <p:cNvPr id="29" name="Text Placeholder 28">
            <a:extLst>
              <a:ext uri="{FF2B5EF4-FFF2-40B4-BE49-F238E27FC236}">
                <a16:creationId xmlns:a16="http://schemas.microsoft.com/office/drawing/2014/main" id="{EFB862CB-B142-49CB-9C4F-D1149729B54E}"/>
              </a:ext>
            </a:extLst>
          </p:cNvPr>
          <p:cNvSpPr>
            <a:spLocks noGrp="1"/>
          </p:cNvSpPr>
          <p:nvPr>
            <p:ph type="body" sz="half" idx="16"/>
          </p:nvPr>
        </p:nvSpPr>
        <p:spPr/>
        <p:txBody>
          <a:bodyPr/>
          <a:lstStyle/>
          <a:p>
            <a:endParaRPr lang="en-US"/>
          </a:p>
        </p:txBody>
      </p:sp>
      <p:sp>
        <p:nvSpPr>
          <p:cNvPr id="30" name="Text Placeholder 29">
            <a:extLst>
              <a:ext uri="{FF2B5EF4-FFF2-40B4-BE49-F238E27FC236}">
                <a16:creationId xmlns:a16="http://schemas.microsoft.com/office/drawing/2014/main" id="{080639F5-FB85-48BB-BBBA-A8E722C9D1DD}"/>
              </a:ext>
            </a:extLst>
          </p:cNvPr>
          <p:cNvSpPr>
            <a:spLocks noGrp="1"/>
          </p:cNvSpPr>
          <p:nvPr>
            <p:ph type="body" sz="half" idx="19"/>
          </p:nvPr>
        </p:nvSpPr>
        <p:spPr/>
        <p:txBody>
          <a:bodyPr/>
          <a:lstStyle/>
          <a:p>
            <a:endParaRPr lang="en-US"/>
          </a:p>
        </p:txBody>
      </p:sp>
      <p:sp>
        <p:nvSpPr>
          <p:cNvPr id="4" name="Date Placeholder 3">
            <a:extLst>
              <a:ext uri="{FF2B5EF4-FFF2-40B4-BE49-F238E27FC236}">
                <a16:creationId xmlns:a16="http://schemas.microsoft.com/office/drawing/2014/main" id="{FE6103B8-1034-4C4C-BADD-78A6F01A9738}"/>
              </a:ext>
            </a:extLst>
          </p:cNvPr>
          <p:cNvSpPr>
            <a:spLocks noGrp="1"/>
          </p:cNvSpPr>
          <p:nvPr>
            <p:ph type="dt" sz="half" idx="2"/>
          </p:nvPr>
        </p:nvSpPr>
        <p:spPr/>
        <p:txBody>
          <a:bodyPr/>
          <a:lstStyle/>
          <a:p>
            <a:pPr>
              <a:defRPr/>
            </a:pPr>
            <a:r>
              <a:rPr lang="en-US"/>
              <a:t>31 July 2019</a:t>
            </a:r>
            <a:endParaRPr lang="en-US" dirty="0"/>
          </a:p>
        </p:txBody>
      </p:sp>
      <p:sp>
        <p:nvSpPr>
          <p:cNvPr id="5" name="Footer Placeholder 4">
            <a:extLst>
              <a:ext uri="{FF2B5EF4-FFF2-40B4-BE49-F238E27FC236}">
                <a16:creationId xmlns:a16="http://schemas.microsoft.com/office/drawing/2014/main" id="{E89C5EA2-383D-452D-8FBD-6EDB03FD58DB}"/>
              </a:ext>
            </a:extLst>
          </p:cNvPr>
          <p:cNvSpPr>
            <a:spLocks noGrp="1"/>
          </p:cNvSpPr>
          <p:nvPr>
            <p:ph type="ftr" sz="quarter" idx="3"/>
          </p:nvPr>
        </p:nvSpPr>
        <p:spPr/>
        <p:txBody>
          <a:bodyPr/>
          <a:lstStyle/>
          <a:p>
            <a:pPr>
              <a:defRPr/>
            </a:pPr>
            <a:r>
              <a:rPr lang="en-US"/>
              <a:t>S. Krave | Investigation of Thermoplastic Matrix Materials for Nb3Sn Superconducting Coils MDP Edition</a:t>
            </a:r>
            <a:endParaRPr lang="en-US" b="1"/>
          </a:p>
        </p:txBody>
      </p:sp>
      <p:sp>
        <p:nvSpPr>
          <p:cNvPr id="6" name="Slide Number Placeholder 5">
            <a:extLst>
              <a:ext uri="{FF2B5EF4-FFF2-40B4-BE49-F238E27FC236}">
                <a16:creationId xmlns:a16="http://schemas.microsoft.com/office/drawing/2014/main" id="{80FD26E3-9C30-4022-B955-6D999F6CD1BC}"/>
              </a:ext>
            </a:extLst>
          </p:cNvPr>
          <p:cNvSpPr>
            <a:spLocks noGrp="1"/>
          </p:cNvSpPr>
          <p:nvPr>
            <p:ph type="sldNum" sz="quarter" idx="4"/>
          </p:nvPr>
        </p:nvSpPr>
        <p:spPr/>
        <p:txBody>
          <a:bodyPr/>
          <a:lstStyle/>
          <a:p>
            <a:pPr>
              <a:defRPr/>
            </a:pPr>
            <a:fld id="{979A04A2-726F-2143-A443-7788AF27176E}" type="slidenum">
              <a:rPr lang="en-US" smtClean="0"/>
              <a:pPr>
                <a:defRPr/>
              </a:pPr>
              <a:t>25</a:t>
            </a:fld>
            <a:endParaRPr lang="en-US" dirty="0"/>
          </a:p>
        </p:txBody>
      </p:sp>
      <p:sp>
        <p:nvSpPr>
          <p:cNvPr id="26" name="Title 25">
            <a:extLst>
              <a:ext uri="{FF2B5EF4-FFF2-40B4-BE49-F238E27FC236}">
                <a16:creationId xmlns:a16="http://schemas.microsoft.com/office/drawing/2014/main" id="{CBA2973F-6504-42C2-A540-6D5FBB8B8E97}"/>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8136220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54AB1BF-7EEF-44F8-AF7B-B33CBE570C61}"/>
              </a:ext>
            </a:extLst>
          </p:cNvPr>
          <p:cNvSpPr>
            <a:spLocks noGrp="1"/>
          </p:cNvSpPr>
          <p:nvPr>
            <p:ph type="body" sz="half" idx="16"/>
          </p:nvPr>
        </p:nvSpPr>
        <p:spPr/>
        <p:txBody>
          <a:bodyPr/>
          <a:lstStyle/>
          <a:p>
            <a:r>
              <a:rPr lang="en-US" dirty="0"/>
              <a:t>Note: Room Temperature tests on Copper 11T Cable</a:t>
            </a:r>
          </a:p>
        </p:txBody>
      </p:sp>
      <p:sp>
        <p:nvSpPr>
          <p:cNvPr id="12" name="Text Placeholder 11">
            <a:extLst>
              <a:ext uri="{FF2B5EF4-FFF2-40B4-BE49-F238E27FC236}">
                <a16:creationId xmlns:a16="http://schemas.microsoft.com/office/drawing/2014/main" id="{61A2FA9E-FD18-426F-88AD-8C51A3564D28}"/>
              </a:ext>
            </a:extLst>
          </p:cNvPr>
          <p:cNvSpPr>
            <a:spLocks noGrp="1"/>
          </p:cNvSpPr>
          <p:nvPr>
            <p:ph type="body" sz="half" idx="19"/>
          </p:nvPr>
        </p:nvSpPr>
        <p:spPr/>
        <p:txBody>
          <a:bodyPr/>
          <a:lstStyle/>
          <a:p>
            <a:endParaRPr lang="en-US" dirty="0"/>
          </a:p>
        </p:txBody>
      </p:sp>
      <p:sp>
        <p:nvSpPr>
          <p:cNvPr id="4" name="Date Placeholder 3">
            <a:extLst>
              <a:ext uri="{FF2B5EF4-FFF2-40B4-BE49-F238E27FC236}">
                <a16:creationId xmlns:a16="http://schemas.microsoft.com/office/drawing/2014/main" id="{9FC52D6C-8CE2-4188-AE58-2349F2A1DF69}"/>
              </a:ext>
            </a:extLst>
          </p:cNvPr>
          <p:cNvSpPr>
            <a:spLocks noGrp="1"/>
          </p:cNvSpPr>
          <p:nvPr>
            <p:ph type="dt" sz="half" idx="2"/>
          </p:nvPr>
        </p:nvSpPr>
        <p:spPr/>
        <p:txBody>
          <a:bodyPr/>
          <a:lstStyle/>
          <a:p>
            <a:pPr>
              <a:defRPr/>
            </a:pPr>
            <a:r>
              <a:rPr lang="en-US"/>
              <a:t>31 July 2019</a:t>
            </a:r>
            <a:endParaRPr lang="en-US" dirty="0"/>
          </a:p>
        </p:txBody>
      </p:sp>
      <p:sp>
        <p:nvSpPr>
          <p:cNvPr id="5" name="Footer Placeholder 4">
            <a:extLst>
              <a:ext uri="{FF2B5EF4-FFF2-40B4-BE49-F238E27FC236}">
                <a16:creationId xmlns:a16="http://schemas.microsoft.com/office/drawing/2014/main" id="{95B6E8A4-8344-463B-BD64-69E304FDDB95}"/>
              </a:ext>
            </a:extLst>
          </p:cNvPr>
          <p:cNvSpPr>
            <a:spLocks noGrp="1"/>
          </p:cNvSpPr>
          <p:nvPr>
            <p:ph type="ftr" sz="quarter" idx="3"/>
          </p:nvPr>
        </p:nvSpPr>
        <p:spPr/>
        <p:txBody>
          <a:bodyPr/>
          <a:lstStyle/>
          <a:p>
            <a:pPr>
              <a:defRPr/>
            </a:pPr>
            <a:r>
              <a:rPr lang="en-US"/>
              <a:t>S. Krave | Investigation of Thermoplastic Matrix Materials for Nb3Sn Superconducting Coils MDP Edition</a:t>
            </a:r>
            <a:endParaRPr lang="en-US" b="1"/>
          </a:p>
        </p:txBody>
      </p:sp>
      <p:sp>
        <p:nvSpPr>
          <p:cNvPr id="6" name="Slide Number Placeholder 5">
            <a:extLst>
              <a:ext uri="{FF2B5EF4-FFF2-40B4-BE49-F238E27FC236}">
                <a16:creationId xmlns:a16="http://schemas.microsoft.com/office/drawing/2014/main" id="{63B91A1C-CDFE-45D9-B9B0-C85923AF766B}"/>
              </a:ext>
            </a:extLst>
          </p:cNvPr>
          <p:cNvSpPr>
            <a:spLocks noGrp="1"/>
          </p:cNvSpPr>
          <p:nvPr>
            <p:ph type="sldNum" sz="quarter" idx="4"/>
          </p:nvPr>
        </p:nvSpPr>
        <p:spPr/>
        <p:txBody>
          <a:bodyPr/>
          <a:lstStyle/>
          <a:p>
            <a:pPr>
              <a:defRPr/>
            </a:pPr>
            <a:fld id="{979A04A2-726F-2143-A443-7788AF27176E}" type="slidenum">
              <a:rPr lang="en-US" smtClean="0"/>
              <a:pPr>
                <a:defRPr/>
              </a:pPr>
              <a:t>26</a:t>
            </a:fld>
            <a:endParaRPr lang="en-US" dirty="0"/>
          </a:p>
        </p:txBody>
      </p:sp>
      <p:sp>
        <p:nvSpPr>
          <p:cNvPr id="8" name="Title 7">
            <a:extLst>
              <a:ext uri="{FF2B5EF4-FFF2-40B4-BE49-F238E27FC236}">
                <a16:creationId xmlns:a16="http://schemas.microsoft.com/office/drawing/2014/main" id="{D0A0D634-2C1E-4697-A7C2-AA6281AABD76}"/>
              </a:ext>
            </a:extLst>
          </p:cNvPr>
          <p:cNvSpPr>
            <a:spLocks noGrp="1"/>
          </p:cNvSpPr>
          <p:nvPr>
            <p:ph type="title"/>
          </p:nvPr>
        </p:nvSpPr>
        <p:spPr/>
        <p:txBody>
          <a:bodyPr/>
          <a:lstStyle/>
          <a:p>
            <a:r>
              <a:rPr lang="en-US" dirty="0"/>
              <a:t>40% by Volume Al</a:t>
            </a:r>
            <a:r>
              <a:rPr lang="en-US" baseline="-25000" dirty="0"/>
              <a:t>2</a:t>
            </a:r>
            <a:r>
              <a:rPr lang="en-US" dirty="0"/>
              <a:t>O3 Loaded 101K at RT</a:t>
            </a:r>
          </a:p>
        </p:txBody>
      </p:sp>
      <p:pic>
        <p:nvPicPr>
          <p:cNvPr id="23" name="Content Placeholder 22">
            <a:extLst>
              <a:ext uri="{FF2B5EF4-FFF2-40B4-BE49-F238E27FC236}">
                <a16:creationId xmlns:a16="http://schemas.microsoft.com/office/drawing/2014/main" id="{BE12F3A4-D81D-4B83-A4A0-5306D2F07A24}"/>
              </a:ext>
            </a:extLst>
          </p:cNvPr>
          <p:cNvPicPr>
            <a:picLocks noGrp="1" noChangeAspect="1"/>
          </p:cNvPicPr>
          <p:nvPr>
            <p:ph sz="half" idx="13"/>
          </p:nvPr>
        </p:nvPicPr>
        <p:blipFill>
          <a:blip r:embed="rId2"/>
          <a:stretch>
            <a:fillRect/>
          </a:stretch>
        </p:blipFill>
        <p:spPr>
          <a:xfrm>
            <a:off x="514187" y="728663"/>
            <a:ext cx="3635701" cy="2725737"/>
          </a:xfrm>
        </p:spPr>
      </p:pic>
      <p:pic>
        <p:nvPicPr>
          <p:cNvPr id="18" name="Content Placeholder 13">
            <a:extLst>
              <a:ext uri="{FF2B5EF4-FFF2-40B4-BE49-F238E27FC236}">
                <a16:creationId xmlns:a16="http://schemas.microsoft.com/office/drawing/2014/main" id="{D3818F6F-E07D-491F-BDEB-D6D30BB3F6DD}"/>
              </a:ext>
            </a:extLst>
          </p:cNvPr>
          <p:cNvPicPr>
            <a:picLocks noGrp="1" noChangeAspect="1"/>
          </p:cNvPicPr>
          <p:nvPr>
            <p:ph sz="half" idx="13"/>
          </p:nvPr>
        </p:nvPicPr>
        <p:blipFill>
          <a:blip r:embed="rId3"/>
          <a:stretch>
            <a:fillRect/>
          </a:stretch>
        </p:blipFill>
        <p:spPr>
          <a:xfrm>
            <a:off x="514187" y="728663"/>
            <a:ext cx="3635701" cy="2725737"/>
          </a:xfrm>
        </p:spPr>
      </p:pic>
      <p:pic>
        <p:nvPicPr>
          <p:cNvPr id="27" name="Content Placeholder 26">
            <a:extLst>
              <a:ext uri="{FF2B5EF4-FFF2-40B4-BE49-F238E27FC236}">
                <a16:creationId xmlns:a16="http://schemas.microsoft.com/office/drawing/2014/main" id="{3C686B3A-7C23-4F25-9704-021149468D7E}"/>
              </a:ext>
            </a:extLst>
          </p:cNvPr>
          <p:cNvPicPr>
            <a:picLocks noGrp="1" noChangeAspect="1"/>
          </p:cNvPicPr>
          <p:nvPr>
            <p:ph sz="half" idx="15"/>
          </p:nvPr>
        </p:nvPicPr>
        <p:blipFill>
          <a:blip r:embed="rId4"/>
          <a:stretch>
            <a:fillRect/>
          </a:stretch>
        </p:blipFill>
        <p:spPr>
          <a:xfrm>
            <a:off x="4982206" y="728663"/>
            <a:ext cx="3635701" cy="2725737"/>
          </a:xfrm>
        </p:spPr>
      </p:pic>
    </p:spTree>
    <p:extLst>
      <p:ext uri="{BB962C8B-B14F-4D97-AF65-F5344CB8AC3E}">
        <p14:creationId xmlns:p14="http://schemas.microsoft.com/office/powerpoint/2010/main" val="33450934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F3A71C35-0B22-4519-A18C-90479D3895A5}"/>
              </a:ext>
            </a:extLst>
          </p:cNvPr>
          <p:cNvPicPr>
            <a:picLocks noGrp="1" noChangeAspect="1"/>
          </p:cNvPicPr>
          <p:nvPr>
            <p:ph sz="half" idx="13"/>
          </p:nvPr>
        </p:nvPicPr>
        <p:blipFill>
          <a:blip r:embed="rId2"/>
          <a:stretch>
            <a:fillRect/>
          </a:stretch>
        </p:blipFill>
        <p:spPr>
          <a:xfrm>
            <a:off x="514187" y="728663"/>
            <a:ext cx="3635701" cy="2725737"/>
          </a:xfrm>
        </p:spPr>
      </p:pic>
      <p:pic>
        <p:nvPicPr>
          <p:cNvPr id="15" name="Content Placeholder 14">
            <a:extLst>
              <a:ext uri="{FF2B5EF4-FFF2-40B4-BE49-F238E27FC236}">
                <a16:creationId xmlns:a16="http://schemas.microsoft.com/office/drawing/2014/main" id="{1AF3BF16-D70A-44A2-928F-86AD42940DCC}"/>
              </a:ext>
            </a:extLst>
          </p:cNvPr>
          <p:cNvPicPr>
            <a:picLocks noGrp="1" noChangeAspect="1"/>
          </p:cNvPicPr>
          <p:nvPr>
            <p:ph sz="half" idx="15"/>
          </p:nvPr>
        </p:nvPicPr>
        <p:blipFill>
          <a:blip r:embed="rId3"/>
          <a:stretch>
            <a:fillRect/>
          </a:stretch>
        </p:blipFill>
        <p:spPr>
          <a:xfrm>
            <a:off x="4982206" y="728663"/>
            <a:ext cx="3635701" cy="2725737"/>
          </a:xfrm>
        </p:spPr>
      </p:pic>
      <p:sp>
        <p:nvSpPr>
          <p:cNvPr id="4" name="Text Placeholder 3">
            <a:extLst>
              <a:ext uri="{FF2B5EF4-FFF2-40B4-BE49-F238E27FC236}">
                <a16:creationId xmlns:a16="http://schemas.microsoft.com/office/drawing/2014/main" id="{4AB73D89-DB83-48DD-8F2D-5026ED8FA5B3}"/>
              </a:ext>
            </a:extLst>
          </p:cNvPr>
          <p:cNvSpPr>
            <a:spLocks noGrp="1"/>
          </p:cNvSpPr>
          <p:nvPr>
            <p:ph type="body" sz="half" idx="16"/>
          </p:nvPr>
        </p:nvSpPr>
        <p:spPr/>
        <p:txBody>
          <a:bodyPr/>
          <a:lstStyle/>
          <a:p>
            <a:r>
              <a:rPr lang="en-US" dirty="0"/>
              <a:t>Results on Copper Cable</a:t>
            </a:r>
          </a:p>
        </p:txBody>
      </p:sp>
      <p:sp>
        <p:nvSpPr>
          <p:cNvPr id="5" name="Text Placeholder 4">
            <a:extLst>
              <a:ext uri="{FF2B5EF4-FFF2-40B4-BE49-F238E27FC236}">
                <a16:creationId xmlns:a16="http://schemas.microsoft.com/office/drawing/2014/main" id="{790E0612-8A5F-4C2F-BAB3-A128C4B612C9}"/>
              </a:ext>
            </a:extLst>
          </p:cNvPr>
          <p:cNvSpPr>
            <a:spLocks noGrp="1"/>
          </p:cNvSpPr>
          <p:nvPr>
            <p:ph type="body" sz="half" idx="19"/>
          </p:nvPr>
        </p:nvSpPr>
        <p:spPr/>
        <p:txBody>
          <a:bodyPr/>
          <a:lstStyle/>
          <a:p>
            <a:endParaRPr lang="en-US"/>
          </a:p>
        </p:txBody>
      </p:sp>
      <p:sp>
        <p:nvSpPr>
          <p:cNvPr id="6" name="Date Placeholder 5">
            <a:extLst>
              <a:ext uri="{FF2B5EF4-FFF2-40B4-BE49-F238E27FC236}">
                <a16:creationId xmlns:a16="http://schemas.microsoft.com/office/drawing/2014/main" id="{5207E9A2-D73D-4C06-94FD-8E5DFBECD974}"/>
              </a:ext>
            </a:extLst>
          </p:cNvPr>
          <p:cNvSpPr>
            <a:spLocks noGrp="1"/>
          </p:cNvSpPr>
          <p:nvPr>
            <p:ph type="dt" sz="half" idx="2"/>
          </p:nvPr>
        </p:nvSpPr>
        <p:spPr/>
        <p:txBody>
          <a:bodyPr/>
          <a:lstStyle/>
          <a:p>
            <a:pPr>
              <a:defRPr/>
            </a:pPr>
            <a:r>
              <a:rPr lang="en-US"/>
              <a:t>31 July 2019</a:t>
            </a:r>
            <a:endParaRPr lang="en-US" dirty="0"/>
          </a:p>
        </p:txBody>
      </p:sp>
      <p:sp>
        <p:nvSpPr>
          <p:cNvPr id="7" name="Footer Placeholder 6">
            <a:extLst>
              <a:ext uri="{FF2B5EF4-FFF2-40B4-BE49-F238E27FC236}">
                <a16:creationId xmlns:a16="http://schemas.microsoft.com/office/drawing/2014/main" id="{8204D8AD-CFA8-41D4-9F2D-4DF6B98CA8D5}"/>
              </a:ext>
            </a:extLst>
          </p:cNvPr>
          <p:cNvSpPr>
            <a:spLocks noGrp="1"/>
          </p:cNvSpPr>
          <p:nvPr>
            <p:ph type="ftr" sz="quarter" idx="3"/>
          </p:nvPr>
        </p:nvSpPr>
        <p:spPr/>
        <p:txBody>
          <a:bodyPr/>
          <a:lstStyle/>
          <a:p>
            <a:pPr>
              <a:defRPr/>
            </a:pPr>
            <a:r>
              <a:rPr lang="en-US"/>
              <a:t>S. Krave | Investigation of Thermoplastic Matrix Materials for Nb3Sn Superconducting Coils MDP Edition</a:t>
            </a:r>
            <a:endParaRPr lang="en-US" b="1" dirty="0"/>
          </a:p>
        </p:txBody>
      </p:sp>
      <p:sp>
        <p:nvSpPr>
          <p:cNvPr id="8" name="Slide Number Placeholder 7">
            <a:extLst>
              <a:ext uri="{FF2B5EF4-FFF2-40B4-BE49-F238E27FC236}">
                <a16:creationId xmlns:a16="http://schemas.microsoft.com/office/drawing/2014/main" id="{C8E67CD9-CE9F-4CA1-A3BF-6E5996234BAB}"/>
              </a:ext>
            </a:extLst>
          </p:cNvPr>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sp>
        <p:nvSpPr>
          <p:cNvPr id="9" name="Title 8">
            <a:extLst>
              <a:ext uri="{FF2B5EF4-FFF2-40B4-BE49-F238E27FC236}">
                <a16:creationId xmlns:a16="http://schemas.microsoft.com/office/drawing/2014/main" id="{F91BB269-D366-4673-B7F2-9C511A84AF73}"/>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76340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0731EB72-7E8E-460D-ACDD-DE7A2A4C7883}"/>
              </a:ext>
            </a:extLst>
          </p:cNvPr>
          <p:cNvPicPr>
            <a:picLocks noGrp="1" noChangeAspect="1"/>
          </p:cNvPicPr>
          <p:nvPr>
            <p:ph sz="half" idx="13"/>
          </p:nvPr>
        </p:nvPicPr>
        <p:blipFill>
          <a:blip r:embed="rId2"/>
          <a:stretch>
            <a:fillRect/>
          </a:stretch>
        </p:blipFill>
        <p:spPr>
          <a:xfrm>
            <a:off x="514187" y="728663"/>
            <a:ext cx="3635701" cy="2725737"/>
          </a:xfrm>
        </p:spPr>
      </p:pic>
      <p:pic>
        <p:nvPicPr>
          <p:cNvPr id="15" name="Content Placeholder 14">
            <a:extLst>
              <a:ext uri="{FF2B5EF4-FFF2-40B4-BE49-F238E27FC236}">
                <a16:creationId xmlns:a16="http://schemas.microsoft.com/office/drawing/2014/main" id="{4F227B4B-6AF9-4B87-88F0-A238744F2C87}"/>
              </a:ext>
            </a:extLst>
          </p:cNvPr>
          <p:cNvPicPr>
            <a:picLocks noGrp="1" noChangeAspect="1"/>
          </p:cNvPicPr>
          <p:nvPr>
            <p:ph sz="half" idx="15"/>
          </p:nvPr>
        </p:nvPicPr>
        <p:blipFill>
          <a:blip r:embed="rId3"/>
          <a:stretch>
            <a:fillRect/>
          </a:stretch>
        </p:blipFill>
        <p:spPr>
          <a:xfrm>
            <a:off x="4982206" y="728663"/>
            <a:ext cx="3635701" cy="2725737"/>
          </a:xfrm>
        </p:spPr>
      </p:pic>
      <p:sp>
        <p:nvSpPr>
          <p:cNvPr id="4" name="Text Placeholder 3">
            <a:extLst>
              <a:ext uri="{FF2B5EF4-FFF2-40B4-BE49-F238E27FC236}">
                <a16:creationId xmlns:a16="http://schemas.microsoft.com/office/drawing/2014/main" id="{230BFDC8-DEDE-45BB-BCA3-3D5D289131E9}"/>
              </a:ext>
            </a:extLst>
          </p:cNvPr>
          <p:cNvSpPr>
            <a:spLocks noGrp="1"/>
          </p:cNvSpPr>
          <p:nvPr>
            <p:ph type="body" sz="half" idx="16"/>
          </p:nvPr>
        </p:nvSpPr>
        <p:spPr/>
        <p:txBody>
          <a:bodyPr/>
          <a:lstStyle/>
          <a:p>
            <a:endParaRPr lang="en-US"/>
          </a:p>
        </p:txBody>
      </p:sp>
      <p:sp>
        <p:nvSpPr>
          <p:cNvPr id="5" name="Text Placeholder 4">
            <a:extLst>
              <a:ext uri="{FF2B5EF4-FFF2-40B4-BE49-F238E27FC236}">
                <a16:creationId xmlns:a16="http://schemas.microsoft.com/office/drawing/2014/main" id="{9ACE760F-C45A-49F3-A7CC-B5FE41137F54}"/>
              </a:ext>
            </a:extLst>
          </p:cNvPr>
          <p:cNvSpPr>
            <a:spLocks noGrp="1"/>
          </p:cNvSpPr>
          <p:nvPr>
            <p:ph type="body" sz="half" idx="19"/>
          </p:nvPr>
        </p:nvSpPr>
        <p:spPr/>
        <p:txBody>
          <a:bodyPr/>
          <a:lstStyle/>
          <a:p>
            <a:endParaRPr lang="en-US"/>
          </a:p>
        </p:txBody>
      </p:sp>
      <p:sp>
        <p:nvSpPr>
          <p:cNvPr id="6" name="Date Placeholder 5">
            <a:extLst>
              <a:ext uri="{FF2B5EF4-FFF2-40B4-BE49-F238E27FC236}">
                <a16:creationId xmlns:a16="http://schemas.microsoft.com/office/drawing/2014/main" id="{6DF9EC19-ADBF-4039-9A10-C255A3656335}"/>
              </a:ext>
            </a:extLst>
          </p:cNvPr>
          <p:cNvSpPr>
            <a:spLocks noGrp="1"/>
          </p:cNvSpPr>
          <p:nvPr>
            <p:ph type="dt" sz="half" idx="2"/>
          </p:nvPr>
        </p:nvSpPr>
        <p:spPr/>
        <p:txBody>
          <a:bodyPr/>
          <a:lstStyle/>
          <a:p>
            <a:pPr>
              <a:defRPr/>
            </a:pPr>
            <a:r>
              <a:rPr lang="en-US"/>
              <a:t>31 July 2019</a:t>
            </a:r>
            <a:endParaRPr lang="en-US" dirty="0"/>
          </a:p>
        </p:txBody>
      </p:sp>
      <p:sp>
        <p:nvSpPr>
          <p:cNvPr id="7" name="Footer Placeholder 6">
            <a:extLst>
              <a:ext uri="{FF2B5EF4-FFF2-40B4-BE49-F238E27FC236}">
                <a16:creationId xmlns:a16="http://schemas.microsoft.com/office/drawing/2014/main" id="{CDBE8F0F-FBBE-43F7-BDC0-329C000F613D}"/>
              </a:ext>
            </a:extLst>
          </p:cNvPr>
          <p:cNvSpPr>
            <a:spLocks noGrp="1"/>
          </p:cNvSpPr>
          <p:nvPr>
            <p:ph type="ftr" sz="quarter" idx="3"/>
          </p:nvPr>
        </p:nvSpPr>
        <p:spPr/>
        <p:txBody>
          <a:bodyPr/>
          <a:lstStyle/>
          <a:p>
            <a:pPr>
              <a:defRPr/>
            </a:pPr>
            <a:r>
              <a:rPr lang="en-US"/>
              <a:t>S. Krave | Investigation of Thermoplastic Matrix Materials for Nb3Sn Superconducting Coils MDP Edition</a:t>
            </a:r>
            <a:endParaRPr lang="en-US" b="1" dirty="0"/>
          </a:p>
        </p:txBody>
      </p:sp>
      <p:sp>
        <p:nvSpPr>
          <p:cNvPr id="8" name="Slide Number Placeholder 7">
            <a:extLst>
              <a:ext uri="{FF2B5EF4-FFF2-40B4-BE49-F238E27FC236}">
                <a16:creationId xmlns:a16="http://schemas.microsoft.com/office/drawing/2014/main" id="{469A9D4D-8EAA-47AF-93D6-CB31CB7F318C}"/>
              </a:ext>
            </a:extLst>
          </p:cNvPr>
          <p:cNvSpPr>
            <a:spLocks noGrp="1"/>
          </p:cNvSpPr>
          <p:nvPr>
            <p:ph type="sldNum" sz="quarter" idx="4"/>
          </p:nvPr>
        </p:nvSpPr>
        <p:spPr/>
        <p:txBody>
          <a:bodyPr/>
          <a:lstStyle/>
          <a:p>
            <a:pPr>
              <a:defRPr/>
            </a:pPr>
            <a:fld id="{148C009B-CB69-E04A-B9B3-34B26D69E9CF}" type="slidenum">
              <a:rPr lang="en-US" smtClean="0"/>
              <a:pPr>
                <a:defRPr/>
              </a:pPr>
              <a:t>28</a:t>
            </a:fld>
            <a:endParaRPr lang="en-US" dirty="0"/>
          </a:p>
        </p:txBody>
      </p:sp>
      <p:sp>
        <p:nvSpPr>
          <p:cNvPr id="9" name="Title 8">
            <a:extLst>
              <a:ext uri="{FF2B5EF4-FFF2-40B4-BE49-F238E27FC236}">
                <a16:creationId xmlns:a16="http://schemas.microsoft.com/office/drawing/2014/main" id="{ECBA3424-CC88-4DBD-93BD-D192202C2CA4}"/>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4112248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765A3FF-70E7-456D-92A9-F06F5BCE3B84}"/>
              </a:ext>
            </a:extLst>
          </p:cNvPr>
          <p:cNvPicPr>
            <a:picLocks noGrp="1" noChangeAspect="1"/>
          </p:cNvPicPr>
          <p:nvPr>
            <p:ph idx="1"/>
          </p:nvPr>
        </p:nvPicPr>
        <p:blipFill>
          <a:blip r:embed="rId2"/>
          <a:stretch>
            <a:fillRect/>
          </a:stretch>
        </p:blipFill>
        <p:spPr>
          <a:xfrm>
            <a:off x="1758067" y="728663"/>
            <a:ext cx="5613579" cy="3794125"/>
          </a:xfrm>
          <a:prstGeom prst="rect">
            <a:avLst/>
          </a:prstGeom>
        </p:spPr>
      </p:pic>
      <p:sp>
        <p:nvSpPr>
          <p:cNvPr id="3" name="Title 2">
            <a:extLst>
              <a:ext uri="{FF2B5EF4-FFF2-40B4-BE49-F238E27FC236}">
                <a16:creationId xmlns:a16="http://schemas.microsoft.com/office/drawing/2014/main" id="{0F09760F-51F8-4996-9E65-3F338EAE2169}"/>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805EAF4E-BC49-483B-B98C-530940C0FB74}"/>
              </a:ext>
            </a:extLst>
          </p:cNvPr>
          <p:cNvSpPr>
            <a:spLocks noGrp="1"/>
          </p:cNvSpPr>
          <p:nvPr>
            <p:ph type="dt" sz="half" idx="2"/>
          </p:nvPr>
        </p:nvSpPr>
        <p:spPr/>
        <p:txBody>
          <a:bodyPr/>
          <a:lstStyle/>
          <a:p>
            <a:pPr>
              <a:defRPr/>
            </a:pPr>
            <a:r>
              <a:rPr lang="en-US"/>
              <a:t>31 July 2019</a:t>
            </a:r>
            <a:endParaRPr lang="en-US" dirty="0"/>
          </a:p>
        </p:txBody>
      </p:sp>
      <p:sp>
        <p:nvSpPr>
          <p:cNvPr id="5" name="Footer Placeholder 4">
            <a:extLst>
              <a:ext uri="{FF2B5EF4-FFF2-40B4-BE49-F238E27FC236}">
                <a16:creationId xmlns:a16="http://schemas.microsoft.com/office/drawing/2014/main" id="{03B5D139-6820-4B5D-A57A-21A96E163CD3}"/>
              </a:ext>
            </a:extLst>
          </p:cNvPr>
          <p:cNvSpPr>
            <a:spLocks noGrp="1"/>
          </p:cNvSpPr>
          <p:nvPr>
            <p:ph type="ftr" sz="quarter" idx="3"/>
          </p:nvPr>
        </p:nvSpPr>
        <p:spPr/>
        <p:txBody>
          <a:bodyPr/>
          <a:lstStyle/>
          <a:p>
            <a:pPr>
              <a:defRPr/>
            </a:pPr>
            <a:r>
              <a:rPr lang="en-US"/>
              <a:t>S. Krave | Investigation of Thermoplastic Matrix Materials for Nb3Sn Superconducting Coils MDP Edition</a:t>
            </a:r>
            <a:endParaRPr lang="en-US" b="1" dirty="0"/>
          </a:p>
        </p:txBody>
      </p:sp>
      <p:sp>
        <p:nvSpPr>
          <p:cNvPr id="6" name="Slide Number Placeholder 5">
            <a:extLst>
              <a:ext uri="{FF2B5EF4-FFF2-40B4-BE49-F238E27FC236}">
                <a16:creationId xmlns:a16="http://schemas.microsoft.com/office/drawing/2014/main" id="{67C49E29-7883-4C58-B150-0AA403BB92E4}"/>
              </a:ext>
            </a:extLst>
          </p:cNvPr>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spTree>
    <p:extLst>
      <p:ext uri="{BB962C8B-B14F-4D97-AF65-F5344CB8AC3E}">
        <p14:creationId xmlns:p14="http://schemas.microsoft.com/office/powerpoint/2010/main" val="4139958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DDB981-342A-4B5E-B203-104E6BF8440B}"/>
              </a:ext>
            </a:extLst>
          </p:cNvPr>
          <p:cNvSpPr>
            <a:spLocks noGrp="1"/>
          </p:cNvSpPr>
          <p:nvPr>
            <p:ph idx="1"/>
          </p:nvPr>
        </p:nvSpPr>
        <p:spPr/>
        <p:txBody>
          <a:bodyPr/>
          <a:lstStyle/>
          <a:p>
            <a:r>
              <a:rPr lang="en-US" dirty="0"/>
              <a:t>Epoxies are great, but lately have been a focus of discussion for several reasons in coil fabrication</a:t>
            </a:r>
          </a:p>
          <a:p>
            <a:pPr lvl="1"/>
            <a:r>
              <a:rPr lang="en-US" dirty="0"/>
              <a:t>Cracking</a:t>
            </a:r>
          </a:p>
          <a:p>
            <a:pPr lvl="2"/>
            <a:r>
              <a:rPr lang="en-US" dirty="0"/>
              <a:t>Quench training</a:t>
            </a:r>
          </a:p>
          <a:p>
            <a:pPr lvl="2"/>
            <a:r>
              <a:rPr lang="en-US" dirty="0"/>
              <a:t>Coil Degradation</a:t>
            </a:r>
          </a:p>
          <a:p>
            <a:pPr lvl="1"/>
            <a:r>
              <a:rPr lang="en-US" dirty="0"/>
              <a:t>Impregnation Quality</a:t>
            </a:r>
          </a:p>
          <a:p>
            <a:pPr lvl="2"/>
            <a:r>
              <a:rPr lang="en-US" dirty="0"/>
              <a:t>Leading to the above?</a:t>
            </a:r>
          </a:p>
          <a:p>
            <a:pPr lvl="2"/>
            <a:r>
              <a:rPr lang="en-US" dirty="0"/>
              <a:t>Touchy</a:t>
            </a:r>
          </a:p>
          <a:p>
            <a:r>
              <a:rPr lang="en-US" dirty="0"/>
              <a:t>We can work to substantially improve our results through a few routes:</a:t>
            </a:r>
          </a:p>
          <a:p>
            <a:pPr lvl="1"/>
            <a:r>
              <a:rPr lang="en-US" dirty="0"/>
              <a:t>Design Improvements: Designing coils for impregnation and balancing required properties</a:t>
            </a:r>
          </a:p>
          <a:p>
            <a:pPr lvl="1"/>
            <a:r>
              <a:rPr lang="en-US" dirty="0"/>
              <a:t>Materials Improvements: Use higher performing materials with characteristics that benefit magnets</a:t>
            </a:r>
          </a:p>
          <a:p>
            <a:pPr lvl="1"/>
            <a:r>
              <a:rPr lang="en-US" dirty="0"/>
              <a:t>Process Improvements: Improve processing parameters and reduce variability.</a:t>
            </a:r>
          </a:p>
          <a:p>
            <a:pPr marL="857250" lvl="3" indent="0">
              <a:buNone/>
            </a:pPr>
            <a:endParaRPr lang="en-US" dirty="0"/>
          </a:p>
          <a:p>
            <a:pPr lvl="1"/>
            <a:endParaRPr lang="en-US" dirty="0"/>
          </a:p>
        </p:txBody>
      </p:sp>
      <p:sp>
        <p:nvSpPr>
          <p:cNvPr id="3" name="Title 2">
            <a:extLst>
              <a:ext uri="{FF2B5EF4-FFF2-40B4-BE49-F238E27FC236}">
                <a16:creationId xmlns:a16="http://schemas.microsoft.com/office/drawing/2014/main" id="{D1BC3695-D843-4C9D-9036-A61A054F61E7}"/>
              </a:ext>
            </a:extLst>
          </p:cNvPr>
          <p:cNvSpPr>
            <a:spLocks noGrp="1"/>
          </p:cNvSpPr>
          <p:nvPr>
            <p:ph type="title"/>
          </p:nvPr>
        </p:nvSpPr>
        <p:spPr/>
        <p:txBody>
          <a:bodyPr/>
          <a:lstStyle/>
          <a:p>
            <a:r>
              <a:rPr lang="en-US" dirty="0"/>
              <a:t>Introduction</a:t>
            </a:r>
          </a:p>
        </p:txBody>
      </p:sp>
      <p:sp>
        <p:nvSpPr>
          <p:cNvPr id="4" name="Date Placeholder 3">
            <a:extLst>
              <a:ext uri="{FF2B5EF4-FFF2-40B4-BE49-F238E27FC236}">
                <a16:creationId xmlns:a16="http://schemas.microsoft.com/office/drawing/2014/main" id="{E5543289-B1CF-41ED-AF1E-5CA0151A287E}"/>
              </a:ext>
            </a:extLst>
          </p:cNvPr>
          <p:cNvSpPr>
            <a:spLocks noGrp="1"/>
          </p:cNvSpPr>
          <p:nvPr>
            <p:ph type="dt" sz="half" idx="2"/>
          </p:nvPr>
        </p:nvSpPr>
        <p:spPr/>
        <p:txBody>
          <a:bodyPr/>
          <a:lstStyle/>
          <a:p>
            <a:pPr>
              <a:defRPr/>
            </a:pPr>
            <a:r>
              <a:rPr lang="en-US"/>
              <a:t>31 July 2019</a:t>
            </a:r>
            <a:endParaRPr lang="en-US" dirty="0"/>
          </a:p>
        </p:txBody>
      </p:sp>
      <p:sp>
        <p:nvSpPr>
          <p:cNvPr id="5" name="Footer Placeholder 4">
            <a:extLst>
              <a:ext uri="{FF2B5EF4-FFF2-40B4-BE49-F238E27FC236}">
                <a16:creationId xmlns:a16="http://schemas.microsoft.com/office/drawing/2014/main" id="{CE108929-E90C-4EF3-A346-E5BAEC26EEB1}"/>
              </a:ext>
            </a:extLst>
          </p:cNvPr>
          <p:cNvSpPr>
            <a:spLocks noGrp="1"/>
          </p:cNvSpPr>
          <p:nvPr>
            <p:ph type="ftr" sz="quarter" idx="3"/>
          </p:nvPr>
        </p:nvSpPr>
        <p:spPr/>
        <p:txBody>
          <a:bodyPr/>
          <a:lstStyle/>
          <a:p>
            <a:pPr>
              <a:defRPr/>
            </a:pPr>
            <a:r>
              <a:rPr lang="en-US"/>
              <a:t>S. Krave | Investigation of Thermoplastic Matrix Materials for Nb3Sn Superconducting Coils MDP Edition</a:t>
            </a:r>
            <a:endParaRPr lang="en-US" b="1" dirty="0"/>
          </a:p>
        </p:txBody>
      </p:sp>
      <p:sp>
        <p:nvSpPr>
          <p:cNvPr id="6" name="Slide Number Placeholder 5">
            <a:extLst>
              <a:ext uri="{FF2B5EF4-FFF2-40B4-BE49-F238E27FC236}">
                <a16:creationId xmlns:a16="http://schemas.microsoft.com/office/drawing/2014/main" id="{9426C138-82A2-4C4D-9F96-7CCC53A925F8}"/>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Tree>
    <p:extLst>
      <p:ext uri="{BB962C8B-B14F-4D97-AF65-F5344CB8AC3E}">
        <p14:creationId xmlns:p14="http://schemas.microsoft.com/office/powerpoint/2010/main" val="34873896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EBD03E3-1525-463E-BFB1-AB26B1185813}"/>
              </a:ext>
            </a:extLst>
          </p:cNvPr>
          <p:cNvPicPr>
            <a:picLocks noGrp="1" noChangeAspect="1"/>
          </p:cNvPicPr>
          <p:nvPr>
            <p:ph idx="1"/>
          </p:nvPr>
        </p:nvPicPr>
        <p:blipFill>
          <a:blip r:embed="rId2"/>
          <a:stretch>
            <a:fillRect/>
          </a:stretch>
        </p:blipFill>
        <p:spPr>
          <a:xfrm>
            <a:off x="2000857" y="728663"/>
            <a:ext cx="5127998" cy="3794125"/>
          </a:xfrm>
          <a:prstGeom prst="rect">
            <a:avLst/>
          </a:prstGeom>
        </p:spPr>
      </p:pic>
      <p:sp>
        <p:nvSpPr>
          <p:cNvPr id="3" name="Title 2">
            <a:extLst>
              <a:ext uri="{FF2B5EF4-FFF2-40B4-BE49-F238E27FC236}">
                <a16:creationId xmlns:a16="http://schemas.microsoft.com/office/drawing/2014/main" id="{490E779E-E04C-414F-8A85-1B629A10D968}"/>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DDB00E0F-9D3B-4E41-8F7B-7DC2F9A0046A}"/>
              </a:ext>
            </a:extLst>
          </p:cNvPr>
          <p:cNvSpPr>
            <a:spLocks noGrp="1"/>
          </p:cNvSpPr>
          <p:nvPr>
            <p:ph type="dt" sz="half" idx="2"/>
          </p:nvPr>
        </p:nvSpPr>
        <p:spPr/>
        <p:txBody>
          <a:bodyPr/>
          <a:lstStyle/>
          <a:p>
            <a:pPr>
              <a:defRPr/>
            </a:pPr>
            <a:r>
              <a:rPr lang="en-US"/>
              <a:t>31 July 2019</a:t>
            </a:r>
            <a:endParaRPr lang="en-US" dirty="0"/>
          </a:p>
        </p:txBody>
      </p:sp>
      <p:sp>
        <p:nvSpPr>
          <p:cNvPr id="5" name="Footer Placeholder 4">
            <a:extLst>
              <a:ext uri="{FF2B5EF4-FFF2-40B4-BE49-F238E27FC236}">
                <a16:creationId xmlns:a16="http://schemas.microsoft.com/office/drawing/2014/main" id="{D3231F1E-6DA9-4F46-BEC7-677B8D41C03A}"/>
              </a:ext>
            </a:extLst>
          </p:cNvPr>
          <p:cNvSpPr>
            <a:spLocks noGrp="1"/>
          </p:cNvSpPr>
          <p:nvPr>
            <p:ph type="ftr" sz="quarter" idx="3"/>
          </p:nvPr>
        </p:nvSpPr>
        <p:spPr/>
        <p:txBody>
          <a:bodyPr/>
          <a:lstStyle/>
          <a:p>
            <a:pPr>
              <a:defRPr/>
            </a:pPr>
            <a:r>
              <a:rPr lang="en-US"/>
              <a:t>S. Krave | Investigation of Thermoplastic Matrix Materials for Nb3Sn Superconducting Coils MDP Edition</a:t>
            </a:r>
            <a:endParaRPr lang="en-US" b="1" dirty="0"/>
          </a:p>
        </p:txBody>
      </p:sp>
      <p:sp>
        <p:nvSpPr>
          <p:cNvPr id="6" name="Slide Number Placeholder 5">
            <a:extLst>
              <a:ext uri="{FF2B5EF4-FFF2-40B4-BE49-F238E27FC236}">
                <a16:creationId xmlns:a16="http://schemas.microsoft.com/office/drawing/2014/main" id="{99C72904-7D67-4884-88A4-8C1B2416605C}"/>
              </a:ext>
            </a:extLst>
          </p:cNvPr>
          <p:cNvSpPr>
            <a:spLocks noGrp="1"/>
          </p:cNvSpPr>
          <p:nvPr>
            <p:ph type="sldNum" sz="quarter" idx="4"/>
          </p:nvPr>
        </p:nvSpPr>
        <p:spPr/>
        <p:txBody>
          <a:bodyPr/>
          <a:lstStyle/>
          <a:p>
            <a:pPr>
              <a:defRPr/>
            </a:pPr>
            <a:fld id="{148C009B-CB69-E04A-B9B3-34B26D69E9CF}" type="slidenum">
              <a:rPr lang="en-US" smtClean="0"/>
              <a:pPr>
                <a:defRPr/>
              </a:pPr>
              <a:t>30</a:t>
            </a:fld>
            <a:endParaRPr lang="en-US" dirty="0"/>
          </a:p>
        </p:txBody>
      </p:sp>
    </p:spTree>
    <p:extLst>
      <p:ext uri="{BB962C8B-B14F-4D97-AF65-F5344CB8AC3E}">
        <p14:creationId xmlns:p14="http://schemas.microsoft.com/office/powerpoint/2010/main" val="3519820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9654833-723A-4B2B-98BB-F367980FA53F}"/>
              </a:ext>
            </a:extLst>
          </p:cNvPr>
          <p:cNvSpPr>
            <a:spLocks noGrp="1"/>
          </p:cNvSpPr>
          <p:nvPr>
            <p:ph type="pic" idx="13"/>
          </p:nvPr>
        </p:nvSpPr>
        <p:spPr/>
      </p:sp>
      <p:sp>
        <p:nvSpPr>
          <p:cNvPr id="9" name="Text Placeholder 8">
            <a:extLst>
              <a:ext uri="{FF2B5EF4-FFF2-40B4-BE49-F238E27FC236}">
                <a16:creationId xmlns:a16="http://schemas.microsoft.com/office/drawing/2014/main" id="{6F9CB4B5-27C8-423F-A98A-7B1AA12D8E9C}"/>
              </a:ext>
            </a:extLst>
          </p:cNvPr>
          <p:cNvSpPr>
            <a:spLocks noGrp="1"/>
          </p:cNvSpPr>
          <p:nvPr>
            <p:ph type="body" sz="half" idx="2"/>
          </p:nvPr>
        </p:nvSpPr>
        <p:spPr/>
        <p:txBody>
          <a:bodyPr/>
          <a:lstStyle/>
          <a:p>
            <a:endParaRPr lang="en-US"/>
          </a:p>
        </p:txBody>
      </p:sp>
      <p:sp>
        <p:nvSpPr>
          <p:cNvPr id="4" name="Date Placeholder 3">
            <a:extLst>
              <a:ext uri="{FF2B5EF4-FFF2-40B4-BE49-F238E27FC236}">
                <a16:creationId xmlns:a16="http://schemas.microsoft.com/office/drawing/2014/main" id="{32E35286-98B0-484B-8E0F-D85763B52EF2}"/>
              </a:ext>
            </a:extLst>
          </p:cNvPr>
          <p:cNvSpPr>
            <a:spLocks noGrp="1"/>
          </p:cNvSpPr>
          <p:nvPr>
            <p:ph type="dt" sz="half" idx="14"/>
          </p:nvPr>
        </p:nvSpPr>
        <p:spPr/>
        <p:txBody>
          <a:bodyPr/>
          <a:lstStyle/>
          <a:p>
            <a:pPr>
              <a:defRPr/>
            </a:pPr>
            <a:r>
              <a:rPr lang="en-US"/>
              <a:t>31 July 2019</a:t>
            </a:r>
            <a:endParaRPr lang="en-US" dirty="0"/>
          </a:p>
        </p:txBody>
      </p:sp>
      <p:sp>
        <p:nvSpPr>
          <p:cNvPr id="5" name="Footer Placeholder 4">
            <a:extLst>
              <a:ext uri="{FF2B5EF4-FFF2-40B4-BE49-F238E27FC236}">
                <a16:creationId xmlns:a16="http://schemas.microsoft.com/office/drawing/2014/main" id="{09BAD7CA-A917-4B67-A08D-B668290339AC}"/>
              </a:ext>
            </a:extLst>
          </p:cNvPr>
          <p:cNvSpPr>
            <a:spLocks noGrp="1"/>
          </p:cNvSpPr>
          <p:nvPr>
            <p:ph type="ftr" sz="quarter" idx="3"/>
          </p:nvPr>
        </p:nvSpPr>
        <p:spPr/>
        <p:txBody>
          <a:bodyPr/>
          <a:lstStyle/>
          <a:p>
            <a:pPr>
              <a:defRPr/>
            </a:pPr>
            <a:r>
              <a:rPr lang="en-US"/>
              <a:t>S. Krave | Investigation of Thermoplastic Matrix Materials for Nb3Sn Superconducting Coils MDP Edition</a:t>
            </a:r>
            <a:endParaRPr lang="en-US" b="1"/>
          </a:p>
        </p:txBody>
      </p:sp>
      <p:sp>
        <p:nvSpPr>
          <p:cNvPr id="6" name="Slide Number Placeholder 5">
            <a:extLst>
              <a:ext uri="{FF2B5EF4-FFF2-40B4-BE49-F238E27FC236}">
                <a16:creationId xmlns:a16="http://schemas.microsoft.com/office/drawing/2014/main" id="{74F2E203-CCB4-4619-84AC-512EEA2B4B83}"/>
              </a:ext>
            </a:extLst>
          </p:cNvPr>
          <p:cNvSpPr>
            <a:spLocks noGrp="1"/>
          </p:cNvSpPr>
          <p:nvPr>
            <p:ph type="sldNum" sz="quarter" idx="4"/>
          </p:nvPr>
        </p:nvSpPr>
        <p:spPr/>
        <p:txBody>
          <a:bodyPr/>
          <a:lstStyle/>
          <a:p>
            <a:pPr>
              <a:defRPr/>
            </a:pPr>
            <a:fld id="{979A04A2-726F-2143-A443-7788AF27176E}" type="slidenum">
              <a:rPr lang="en-US" smtClean="0"/>
              <a:pPr>
                <a:defRPr/>
              </a:pPr>
              <a:t>31</a:t>
            </a:fld>
            <a:endParaRPr lang="en-US" dirty="0"/>
          </a:p>
        </p:txBody>
      </p:sp>
      <p:sp>
        <p:nvSpPr>
          <p:cNvPr id="8" name="Title 7">
            <a:extLst>
              <a:ext uri="{FF2B5EF4-FFF2-40B4-BE49-F238E27FC236}">
                <a16:creationId xmlns:a16="http://schemas.microsoft.com/office/drawing/2014/main" id="{251835EF-7011-47B9-A608-273F7C1BCC4C}"/>
              </a:ext>
            </a:extLst>
          </p:cNvPr>
          <p:cNvSpPr>
            <a:spLocks noGrp="1"/>
          </p:cNvSpPr>
          <p:nvPr>
            <p:ph type="title"/>
          </p:nvPr>
        </p:nvSpPr>
        <p:spPr/>
        <p:txBody>
          <a:bodyPr/>
          <a:lstStyle/>
          <a:p>
            <a:r>
              <a:rPr lang="en-US" dirty="0"/>
              <a:t>Other…</a:t>
            </a:r>
          </a:p>
        </p:txBody>
      </p:sp>
    </p:spTree>
    <p:extLst>
      <p:ext uri="{BB962C8B-B14F-4D97-AF65-F5344CB8AC3E}">
        <p14:creationId xmlns:p14="http://schemas.microsoft.com/office/powerpoint/2010/main" val="2458410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6E53E1-92A5-4696-B518-11A6E4E639C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426075" y="3414538"/>
            <a:ext cx="2400678" cy="1293974"/>
          </a:xfrm>
          <a:prstGeom prst="rect">
            <a:avLst/>
          </a:prstGeom>
        </p:spPr>
      </p:pic>
      <p:sp>
        <p:nvSpPr>
          <p:cNvPr id="2" name="Text Placeholder 1">
            <a:extLst>
              <a:ext uri="{FF2B5EF4-FFF2-40B4-BE49-F238E27FC236}">
                <a16:creationId xmlns:a16="http://schemas.microsoft.com/office/drawing/2014/main" id="{51ED0385-5447-42BC-B0B6-CE2D2ECC258A}"/>
              </a:ext>
            </a:extLst>
          </p:cNvPr>
          <p:cNvSpPr>
            <a:spLocks noGrp="1"/>
          </p:cNvSpPr>
          <p:nvPr>
            <p:ph type="body" sz="half" idx="2"/>
          </p:nvPr>
        </p:nvSpPr>
        <p:spPr>
          <a:prstGeom prst="rect">
            <a:avLst/>
          </a:prstGeom>
        </p:spPr>
        <p:txBody>
          <a:bodyPr>
            <a:normAutofit/>
          </a:bodyPr>
          <a:lstStyle/>
          <a:p>
            <a:r>
              <a:rPr lang="en-US" dirty="0"/>
              <a:t>Samples were:</a:t>
            </a:r>
          </a:p>
          <a:p>
            <a:pPr marL="285750" indent="-285750">
              <a:buFont typeface="Arial" panose="020B0604020202020204" pitchFamily="34" charset="0"/>
              <a:buChar char="•"/>
            </a:pPr>
            <a:r>
              <a:rPr lang="en-US" dirty="0"/>
              <a:t>Cut and Fused</a:t>
            </a:r>
          </a:p>
          <a:p>
            <a:pPr marL="285750" indent="-285750">
              <a:buFont typeface="Arial" panose="020B0604020202020204" pitchFamily="34" charset="0"/>
              <a:buChar char="•"/>
            </a:pPr>
            <a:r>
              <a:rPr lang="en-US" dirty="0"/>
              <a:t>Insulated (by leftover sleeve removed previously)</a:t>
            </a:r>
          </a:p>
          <a:p>
            <a:pPr marL="285750" indent="-285750">
              <a:buFont typeface="Arial" panose="020B0604020202020204" pitchFamily="34" charset="0"/>
              <a:buChar char="•"/>
            </a:pPr>
            <a:r>
              <a:rPr lang="en-US" dirty="0"/>
              <a:t>Cured to nominal size</a:t>
            </a:r>
          </a:p>
          <a:p>
            <a:pPr marL="285750" indent="-285750">
              <a:buFont typeface="Arial" panose="020B0604020202020204" pitchFamily="34" charset="0"/>
              <a:buChar char="•"/>
            </a:pPr>
            <a:r>
              <a:rPr lang="en-US" dirty="0"/>
              <a:t>Reacted</a:t>
            </a:r>
          </a:p>
          <a:p>
            <a:pPr marL="285750" indent="-285750">
              <a:buFont typeface="Arial" panose="020B0604020202020204" pitchFamily="34" charset="0"/>
              <a:buChar char="•"/>
            </a:pPr>
            <a:r>
              <a:rPr lang="en-US" dirty="0"/>
              <a:t>Impregnated</a:t>
            </a:r>
          </a:p>
          <a:p>
            <a:pPr marL="285750" indent="-285750">
              <a:buFont typeface="Arial" panose="020B0604020202020204" pitchFamily="34" charset="0"/>
              <a:buChar char="•"/>
            </a:pPr>
            <a:r>
              <a:rPr lang="en-US" dirty="0"/>
              <a:t>Sectioned</a:t>
            </a:r>
          </a:p>
        </p:txBody>
      </p:sp>
      <p:pic>
        <p:nvPicPr>
          <p:cNvPr id="8" name="Content Placeholder 7">
            <a:extLst>
              <a:ext uri="{FF2B5EF4-FFF2-40B4-BE49-F238E27FC236}">
                <a16:creationId xmlns:a16="http://schemas.microsoft.com/office/drawing/2014/main" id="{E362B097-B736-4F56-B9B1-4B5B28FB02C9}"/>
              </a:ext>
            </a:extLst>
          </p:cNvPr>
          <p:cNvPicPr>
            <a:picLocks noGrp="1" noChangeAspect="1"/>
          </p:cNvPicPr>
          <p:nvPr>
            <p:ph sz="half" idx="15"/>
          </p:nvPr>
        </p:nvPicPr>
        <p:blipFill rotWithShape="1">
          <a:blip r:embed="rId3" cstate="print">
            <a:extLst>
              <a:ext uri="{28A0092B-C50C-407E-A947-70E740481C1C}">
                <a14:useLocalDpi xmlns:a14="http://schemas.microsoft.com/office/drawing/2010/main"/>
              </a:ext>
            </a:extLst>
          </a:blip>
          <a:stretch/>
        </p:blipFill>
        <p:spPr>
          <a:xfrm>
            <a:off x="5426075" y="2170563"/>
            <a:ext cx="2402378" cy="1167938"/>
          </a:xfrm>
          <a:prstGeom prst="rect">
            <a:avLst/>
          </a:prstGeom>
        </p:spPr>
      </p:pic>
      <p:sp>
        <p:nvSpPr>
          <p:cNvPr id="6" name="Slide Number Placeholder 5">
            <a:extLst>
              <a:ext uri="{FF2B5EF4-FFF2-40B4-BE49-F238E27FC236}">
                <a16:creationId xmlns:a16="http://schemas.microsoft.com/office/drawing/2014/main" id="{E5467126-466A-49FB-A709-C844044F1350}"/>
              </a:ext>
            </a:extLst>
          </p:cNvPr>
          <p:cNvSpPr>
            <a:spLocks noGrp="1"/>
          </p:cNvSpPr>
          <p:nvPr>
            <p:ph type="sldNum" sz="quarter" idx="18"/>
          </p:nvPr>
        </p:nvSpPr>
        <p:spPr/>
        <p:txBody>
          <a:bodyPr/>
          <a:lstStyle/>
          <a:p>
            <a:pPr>
              <a:defRPr/>
            </a:pPr>
            <a:fld id="{979A04A2-726F-2143-A443-7788AF27176E}" type="slidenum">
              <a:rPr lang="en-US" smtClean="0"/>
              <a:pPr>
                <a:defRPr/>
              </a:pPr>
              <a:t>32</a:t>
            </a:fld>
            <a:endParaRPr lang="en-US" dirty="0"/>
          </a:p>
        </p:txBody>
      </p:sp>
      <p:sp>
        <p:nvSpPr>
          <p:cNvPr id="7" name="Title 6">
            <a:extLst>
              <a:ext uri="{FF2B5EF4-FFF2-40B4-BE49-F238E27FC236}">
                <a16:creationId xmlns:a16="http://schemas.microsoft.com/office/drawing/2014/main" id="{DBF8BCAF-4C88-483A-B959-F995A17265A5}"/>
              </a:ext>
            </a:extLst>
          </p:cNvPr>
          <p:cNvSpPr>
            <a:spLocks noGrp="1"/>
          </p:cNvSpPr>
          <p:nvPr>
            <p:ph type="title"/>
          </p:nvPr>
        </p:nvSpPr>
        <p:spPr/>
        <p:txBody>
          <a:bodyPr>
            <a:normAutofit fontScale="90000"/>
          </a:bodyPr>
          <a:lstStyle/>
          <a:p>
            <a:r>
              <a:rPr lang="en-US" dirty="0">
                <a:solidFill>
                  <a:schemeClr val="tx2"/>
                </a:solidFill>
              </a:rPr>
              <a:t>Sample Preparation</a:t>
            </a:r>
          </a:p>
        </p:txBody>
      </p:sp>
      <p:pic>
        <p:nvPicPr>
          <p:cNvPr id="10" name="Picture 9">
            <a:extLst>
              <a:ext uri="{FF2B5EF4-FFF2-40B4-BE49-F238E27FC236}">
                <a16:creationId xmlns:a16="http://schemas.microsoft.com/office/drawing/2014/main" id="{4D72EBC2-3952-4DFA-9973-BA164FDC670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26075" y="931431"/>
            <a:ext cx="2393510" cy="1163096"/>
          </a:xfrm>
          <a:prstGeom prst="rect">
            <a:avLst/>
          </a:prstGeom>
        </p:spPr>
      </p:pic>
      <p:pic>
        <p:nvPicPr>
          <p:cNvPr id="11" name="Picture 10">
            <a:extLst>
              <a:ext uri="{FF2B5EF4-FFF2-40B4-BE49-F238E27FC236}">
                <a16:creationId xmlns:a16="http://schemas.microsoft.com/office/drawing/2014/main" id="{10A9D53B-ED2D-42C6-A5B4-C0489499CA2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85905" y="3233468"/>
            <a:ext cx="2921697" cy="1419762"/>
          </a:xfrm>
          <a:prstGeom prst="rect">
            <a:avLst/>
          </a:prstGeom>
        </p:spPr>
      </p:pic>
      <p:pic>
        <p:nvPicPr>
          <p:cNvPr id="12" name="Picture 11">
            <a:extLst>
              <a:ext uri="{FF2B5EF4-FFF2-40B4-BE49-F238E27FC236}">
                <a16:creationId xmlns:a16="http://schemas.microsoft.com/office/drawing/2014/main" id="{03AFEFC7-1CF6-405E-87D0-575317E4DF5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37644" y="1499610"/>
            <a:ext cx="1972510" cy="1189833"/>
          </a:xfrm>
          <a:prstGeom prst="rect">
            <a:avLst/>
          </a:prstGeom>
        </p:spPr>
      </p:pic>
      <p:sp>
        <p:nvSpPr>
          <p:cNvPr id="5" name="Date Placeholder 4">
            <a:extLst>
              <a:ext uri="{FF2B5EF4-FFF2-40B4-BE49-F238E27FC236}">
                <a16:creationId xmlns:a16="http://schemas.microsoft.com/office/drawing/2014/main" id="{9735F027-54E4-4B00-A8B7-ACDA1875153C}"/>
              </a:ext>
            </a:extLst>
          </p:cNvPr>
          <p:cNvSpPr>
            <a:spLocks noGrp="1"/>
          </p:cNvSpPr>
          <p:nvPr>
            <p:ph type="dt" sz="half" idx="16"/>
          </p:nvPr>
        </p:nvSpPr>
        <p:spPr/>
        <p:txBody>
          <a:bodyPr/>
          <a:lstStyle/>
          <a:p>
            <a:pPr>
              <a:defRPr/>
            </a:pPr>
            <a:r>
              <a:rPr lang="en-US"/>
              <a:t>31 July 2019</a:t>
            </a:r>
            <a:endParaRPr lang="en-US" dirty="0"/>
          </a:p>
        </p:txBody>
      </p:sp>
      <p:sp>
        <p:nvSpPr>
          <p:cNvPr id="13" name="Footer Placeholder 12">
            <a:extLst>
              <a:ext uri="{FF2B5EF4-FFF2-40B4-BE49-F238E27FC236}">
                <a16:creationId xmlns:a16="http://schemas.microsoft.com/office/drawing/2014/main" id="{2CE1317B-58FB-47DE-AF71-4EAE7229B2CA}"/>
              </a:ext>
            </a:extLst>
          </p:cNvPr>
          <p:cNvSpPr>
            <a:spLocks noGrp="1"/>
          </p:cNvSpPr>
          <p:nvPr>
            <p:ph type="ftr" sz="quarter" idx="17"/>
          </p:nvPr>
        </p:nvSpPr>
        <p:spPr/>
        <p:txBody>
          <a:bodyPr/>
          <a:lstStyle/>
          <a:p>
            <a:pPr>
              <a:defRPr/>
            </a:pPr>
            <a:r>
              <a:rPr lang="en-US"/>
              <a:t>S. Krave | Investigation of Thermoplastic Matrix Materials for Nb3Sn Superconducting Coils MDP Edition</a:t>
            </a:r>
            <a:endParaRPr lang="en-US" b="1"/>
          </a:p>
        </p:txBody>
      </p:sp>
    </p:spTree>
    <p:extLst>
      <p:ext uri="{BB962C8B-B14F-4D97-AF65-F5344CB8AC3E}">
        <p14:creationId xmlns:p14="http://schemas.microsoft.com/office/powerpoint/2010/main" val="2458973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5839B5-B38D-48DD-AA2B-738D2A527986}"/>
              </a:ext>
            </a:extLst>
          </p:cNvPr>
          <p:cNvSpPr>
            <a:spLocks noGrp="1"/>
          </p:cNvSpPr>
          <p:nvPr>
            <p:ph idx="1"/>
          </p:nvPr>
        </p:nvSpPr>
        <p:spPr>
          <a:xfrm>
            <a:off x="228603" y="728664"/>
            <a:ext cx="4076697" cy="3794522"/>
          </a:xfrm>
        </p:spPr>
        <p:txBody>
          <a:bodyPr/>
          <a:lstStyle/>
          <a:p>
            <a:r>
              <a:rPr lang="en-US" sz="1600" dirty="0"/>
              <a:t>Ultimate magnet performance is limited by the ability of a magnet to remain under control  as it approaches the conductor short sample limit (SSL).</a:t>
            </a:r>
          </a:p>
          <a:p>
            <a:pPr lvl="1"/>
            <a:r>
              <a:rPr lang="en-US" sz="1400" dirty="0"/>
              <a:t>As the operating point of the magnet approaches the SSL, thermal margin is reduced to 0.</a:t>
            </a:r>
          </a:p>
          <a:p>
            <a:pPr lvl="1"/>
            <a:r>
              <a:rPr lang="en-US" sz="1400" dirty="0"/>
              <a:t>Since materials at helium temperatures have extremely low specific heat (usually), minuscule amounts of energy lead to non-negligible local temperature increases with the potential to quench a magnet.</a:t>
            </a:r>
          </a:p>
          <a:p>
            <a:pPr lvl="1"/>
            <a:r>
              <a:rPr lang="en-US" sz="1400" dirty="0"/>
              <a:t>A(the?) major contributor is epoxy cracking as forces increase</a:t>
            </a:r>
          </a:p>
          <a:p>
            <a:pPr lvl="2"/>
            <a:r>
              <a:rPr lang="en-US" sz="1400" dirty="0"/>
              <a:t>You can hear it, you can see it.</a:t>
            </a:r>
            <a:endParaRPr lang="en-US" dirty="0"/>
          </a:p>
        </p:txBody>
      </p:sp>
      <p:sp>
        <p:nvSpPr>
          <p:cNvPr id="3" name="Title 2">
            <a:extLst>
              <a:ext uri="{FF2B5EF4-FFF2-40B4-BE49-F238E27FC236}">
                <a16:creationId xmlns:a16="http://schemas.microsoft.com/office/drawing/2014/main" id="{7F4EE0CC-83CE-4A92-B99E-0FF0596317C1}"/>
              </a:ext>
            </a:extLst>
          </p:cNvPr>
          <p:cNvSpPr>
            <a:spLocks noGrp="1"/>
          </p:cNvSpPr>
          <p:nvPr>
            <p:ph type="title"/>
          </p:nvPr>
        </p:nvSpPr>
        <p:spPr/>
        <p:txBody>
          <a:bodyPr/>
          <a:lstStyle/>
          <a:p>
            <a:r>
              <a:rPr lang="en-US" dirty="0"/>
              <a:t>Magnet Performance and Training</a:t>
            </a:r>
          </a:p>
        </p:txBody>
      </p:sp>
      <p:sp>
        <p:nvSpPr>
          <p:cNvPr id="4" name="Date Placeholder 3">
            <a:extLst>
              <a:ext uri="{FF2B5EF4-FFF2-40B4-BE49-F238E27FC236}">
                <a16:creationId xmlns:a16="http://schemas.microsoft.com/office/drawing/2014/main" id="{90395613-C2B1-47A0-91E6-4569FB71AA6F}"/>
              </a:ext>
            </a:extLst>
          </p:cNvPr>
          <p:cNvSpPr>
            <a:spLocks noGrp="1"/>
          </p:cNvSpPr>
          <p:nvPr>
            <p:ph type="dt" sz="half" idx="2"/>
          </p:nvPr>
        </p:nvSpPr>
        <p:spPr/>
        <p:txBody>
          <a:bodyPr/>
          <a:lstStyle/>
          <a:p>
            <a:pPr>
              <a:defRPr/>
            </a:pPr>
            <a:r>
              <a:rPr lang="en-US"/>
              <a:t>31 July 2019</a:t>
            </a:r>
            <a:endParaRPr lang="en-US" dirty="0"/>
          </a:p>
        </p:txBody>
      </p:sp>
      <p:sp>
        <p:nvSpPr>
          <p:cNvPr id="5" name="Footer Placeholder 4">
            <a:extLst>
              <a:ext uri="{FF2B5EF4-FFF2-40B4-BE49-F238E27FC236}">
                <a16:creationId xmlns:a16="http://schemas.microsoft.com/office/drawing/2014/main" id="{BDDEAECC-DBBD-480E-A465-A28C0F718A6A}"/>
              </a:ext>
            </a:extLst>
          </p:cNvPr>
          <p:cNvSpPr>
            <a:spLocks noGrp="1"/>
          </p:cNvSpPr>
          <p:nvPr>
            <p:ph type="ftr" sz="quarter" idx="3"/>
          </p:nvPr>
        </p:nvSpPr>
        <p:spPr/>
        <p:txBody>
          <a:bodyPr/>
          <a:lstStyle/>
          <a:p>
            <a:pPr>
              <a:defRPr/>
            </a:pPr>
            <a:r>
              <a:rPr lang="en-US"/>
              <a:t>S. Krave | Investigation of Thermoplastic Matrix Materials for Nb3Sn Superconducting Coils MDP Edition</a:t>
            </a:r>
            <a:endParaRPr lang="en-US" b="1" dirty="0"/>
          </a:p>
        </p:txBody>
      </p:sp>
      <p:sp>
        <p:nvSpPr>
          <p:cNvPr id="6" name="Slide Number Placeholder 5">
            <a:extLst>
              <a:ext uri="{FF2B5EF4-FFF2-40B4-BE49-F238E27FC236}">
                <a16:creationId xmlns:a16="http://schemas.microsoft.com/office/drawing/2014/main" id="{7A8210C5-7DB0-4ACF-B320-6CCE4FC52B02}"/>
              </a:ext>
            </a:extLst>
          </p:cNvPr>
          <p:cNvSpPr>
            <a:spLocks noGrp="1"/>
          </p:cNvSpPr>
          <p:nvPr>
            <p:ph type="sldNum" sz="quarter" idx="4"/>
          </p:nvPr>
        </p:nvSpPr>
        <p:spPr/>
        <p:txBody>
          <a:bodyPr/>
          <a:lstStyle/>
          <a:p>
            <a:pPr>
              <a:defRPr/>
            </a:pPr>
            <a:fld id="{148C009B-CB69-E04A-B9B3-34B26D69E9CF}" type="slidenum">
              <a:rPr lang="en-US" smtClean="0"/>
              <a:pPr>
                <a:defRPr/>
              </a:pPr>
              <a:t>33</a:t>
            </a:fld>
            <a:endParaRPr lang="en-US" dirty="0"/>
          </a:p>
        </p:txBody>
      </p:sp>
      <p:pic>
        <p:nvPicPr>
          <p:cNvPr id="7" name="Picture 6">
            <a:extLst>
              <a:ext uri="{FF2B5EF4-FFF2-40B4-BE49-F238E27FC236}">
                <a16:creationId xmlns:a16="http://schemas.microsoft.com/office/drawing/2014/main" id="{78FC78F4-ACB8-45A7-8EED-7878A2E81013}"/>
              </a:ext>
            </a:extLst>
          </p:cNvPr>
          <p:cNvPicPr>
            <a:picLocks noChangeAspect="1"/>
          </p:cNvPicPr>
          <p:nvPr/>
        </p:nvPicPr>
        <p:blipFill rotWithShape="1">
          <a:blip r:embed="rId2"/>
          <a:srcRect l="36173" t="30864" r="21193" b="16790"/>
          <a:stretch/>
        </p:blipFill>
        <p:spPr>
          <a:xfrm>
            <a:off x="6902450" y="254379"/>
            <a:ext cx="2087874" cy="3417987"/>
          </a:xfrm>
          <a:prstGeom prst="rect">
            <a:avLst/>
          </a:prstGeom>
        </p:spPr>
      </p:pic>
      <p:sp>
        <p:nvSpPr>
          <p:cNvPr id="8" name="TextBox 7">
            <a:extLst>
              <a:ext uri="{FF2B5EF4-FFF2-40B4-BE49-F238E27FC236}">
                <a16:creationId xmlns:a16="http://schemas.microsoft.com/office/drawing/2014/main" id="{1D3E9DB1-6670-40F0-BFBE-78938DD79C4F}"/>
              </a:ext>
            </a:extLst>
          </p:cNvPr>
          <p:cNvSpPr txBox="1"/>
          <p:nvPr/>
        </p:nvSpPr>
        <p:spPr>
          <a:xfrm>
            <a:off x="5454650" y="3797299"/>
            <a:ext cx="3460750" cy="830997"/>
          </a:xfrm>
          <a:prstGeom prst="rect">
            <a:avLst/>
          </a:prstGeom>
          <a:noFill/>
        </p:spPr>
        <p:txBody>
          <a:bodyPr wrap="square" rtlCol="0">
            <a:spAutoFit/>
          </a:bodyPr>
          <a:lstStyle/>
          <a:p>
            <a:r>
              <a:rPr lang="en-US" dirty="0"/>
              <a:t>Cracked epoxy after testing</a:t>
            </a:r>
          </a:p>
        </p:txBody>
      </p:sp>
      <p:cxnSp>
        <p:nvCxnSpPr>
          <p:cNvPr id="10" name="Straight Arrow Connector 9">
            <a:extLst>
              <a:ext uri="{FF2B5EF4-FFF2-40B4-BE49-F238E27FC236}">
                <a16:creationId xmlns:a16="http://schemas.microsoft.com/office/drawing/2014/main" id="{1DE36A2B-DAA2-4FB0-938D-557F5488E527}"/>
              </a:ext>
            </a:extLst>
          </p:cNvPr>
          <p:cNvCxnSpPr>
            <a:cxnSpLocks/>
            <a:stCxn id="8" idx="0"/>
          </p:cNvCxnSpPr>
          <p:nvPr/>
        </p:nvCxnSpPr>
        <p:spPr>
          <a:xfrm flipV="1">
            <a:off x="7185025" y="1136650"/>
            <a:ext cx="307975" cy="26606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790E11AE-B5A8-4892-B13D-5CA08E7D430C}"/>
              </a:ext>
            </a:extLst>
          </p:cNvPr>
          <p:cNvCxnSpPr>
            <a:cxnSpLocks/>
            <a:stCxn id="8" idx="0"/>
          </p:cNvCxnSpPr>
          <p:nvPr/>
        </p:nvCxnSpPr>
        <p:spPr>
          <a:xfrm flipV="1">
            <a:off x="7185025" y="3219450"/>
            <a:ext cx="149225" cy="5778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0922E73C-D809-4173-A94D-51E31E6C0D1E}"/>
              </a:ext>
            </a:extLst>
          </p:cNvPr>
          <p:cNvPicPr>
            <a:picLocks noChangeAspect="1"/>
          </p:cNvPicPr>
          <p:nvPr/>
        </p:nvPicPr>
        <p:blipFill rotWithShape="1">
          <a:blip r:embed="rId3"/>
          <a:srcRect l="14262" t="18025" r="30485" b="15432"/>
          <a:stretch/>
        </p:blipFill>
        <p:spPr>
          <a:xfrm>
            <a:off x="5227326" y="254379"/>
            <a:ext cx="1600200" cy="3422650"/>
          </a:xfrm>
          <a:prstGeom prst="rect">
            <a:avLst/>
          </a:prstGeom>
        </p:spPr>
      </p:pic>
      <p:cxnSp>
        <p:nvCxnSpPr>
          <p:cNvPr id="19" name="Straight Arrow Connector 18">
            <a:extLst>
              <a:ext uri="{FF2B5EF4-FFF2-40B4-BE49-F238E27FC236}">
                <a16:creationId xmlns:a16="http://schemas.microsoft.com/office/drawing/2014/main" id="{1463A79D-E477-46EC-9A99-CD883F9E0676}"/>
              </a:ext>
            </a:extLst>
          </p:cNvPr>
          <p:cNvCxnSpPr>
            <a:stCxn id="8" idx="0"/>
          </p:cNvCxnSpPr>
          <p:nvPr/>
        </p:nvCxnSpPr>
        <p:spPr>
          <a:xfrm flipH="1" flipV="1">
            <a:off x="6267450" y="2038350"/>
            <a:ext cx="917575" cy="17589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9EC140AA-3A22-4E51-A36D-FDA2A9BDFE09}"/>
              </a:ext>
            </a:extLst>
          </p:cNvPr>
          <p:cNvCxnSpPr>
            <a:stCxn id="8" idx="0"/>
          </p:cNvCxnSpPr>
          <p:nvPr/>
        </p:nvCxnSpPr>
        <p:spPr>
          <a:xfrm flipH="1" flipV="1">
            <a:off x="5657850" y="1963372"/>
            <a:ext cx="1527175" cy="18339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5435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DD6E9C-0EAC-4A5F-9690-D3A2401A3AB8}"/>
              </a:ext>
            </a:extLst>
          </p:cNvPr>
          <p:cNvSpPr>
            <a:spLocks noGrp="1"/>
          </p:cNvSpPr>
          <p:nvPr>
            <p:ph type="body" sz="half" idx="2"/>
          </p:nvPr>
        </p:nvSpPr>
        <p:spPr>
          <a:xfrm>
            <a:off x="228599" y="719138"/>
            <a:ext cx="3864863" cy="3767007"/>
          </a:xfrm>
        </p:spPr>
        <p:txBody>
          <a:bodyPr/>
          <a:lstStyle/>
          <a:p>
            <a:r>
              <a:rPr lang="en-US" dirty="0"/>
              <a:t>Low viscosity resin is nice, but…</a:t>
            </a:r>
          </a:p>
          <a:p>
            <a:pPr marL="285750" indent="-285750">
              <a:buFont typeface="Arial" panose="020B0604020202020204" pitchFamily="34" charset="0"/>
              <a:buChar char="•"/>
            </a:pPr>
            <a:r>
              <a:rPr lang="en-US" dirty="0"/>
              <a:t>We could work a lot faster of we change the length scale of the flow direction.</a:t>
            </a:r>
          </a:p>
          <a:p>
            <a:pPr marL="285750" indent="-285750">
              <a:buFont typeface="Arial" panose="020B0604020202020204" pitchFamily="34" charset="0"/>
              <a:buChar char="•"/>
            </a:pPr>
            <a:r>
              <a:rPr lang="en-US" dirty="0"/>
              <a:t>An AUP Quadrupole is ~40mm thick and ~4000mm long</a:t>
            </a:r>
          </a:p>
          <a:p>
            <a:pPr marL="285750" indent="-285750">
              <a:buFont typeface="Arial" panose="020B0604020202020204" pitchFamily="34" charset="0"/>
              <a:buChar char="•"/>
            </a:pPr>
            <a:r>
              <a:rPr lang="en-US" dirty="0"/>
              <a:t>This is a factor of 10000 for the same pressure drop</a:t>
            </a:r>
          </a:p>
          <a:p>
            <a:pPr marL="285750" indent="-285750">
              <a:buFont typeface="Arial" panose="020B0604020202020204" pitchFamily="34" charset="0"/>
              <a:buChar char="•"/>
            </a:pPr>
            <a:r>
              <a:rPr lang="en-US" dirty="0"/>
              <a:t>Add another factor of 10-100 for pressurized resin injection or over pressure processing</a:t>
            </a:r>
          </a:p>
          <a:p>
            <a:pPr marL="285750" indent="-285750">
              <a:buFont typeface="Arial" panose="020B0604020202020204" pitchFamily="34" charset="0"/>
              <a:buChar char="•"/>
            </a:pPr>
            <a:r>
              <a:rPr lang="en-US" dirty="0"/>
              <a:t>We can add at least another factor of 3 from experience filling coils with less pump control </a:t>
            </a:r>
          </a:p>
          <a:p>
            <a:pPr marL="285750" indent="-285750">
              <a:buFont typeface="Arial" panose="020B0604020202020204" pitchFamily="34" charset="0"/>
              <a:buChar char="•"/>
            </a:pPr>
            <a:r>
              <a:rPr lang="en-US" dirty="0"/>
              <a:t>All of these assumptions are for Newtonian fluid in isotropic media</a:t>
            </a:r>
          </a:p>
          <a:p>
            <a:pPr marL="285750" indent="-285750">
              <a:buFont typeface="Arial" panose="020B0604020202020204" pitchFamily="34" charset="0"/>
              <a:buChar char="•"/>
            </a:pPr>
            <a:r>
              <a:rPr lang="en-US" dirty="0"/>
              <a:t>Still a factor of 3,000,000 +1/-99% wouldn’t be bad… </a:t>
            </a:r>
          </a:p>
          <a:p>
            <a:r>
              <a:rPr lang="en-US" dirty="0"/>
              <a:t>We might lose out a little on permeability, lets check</a:t>
            </a:r>
          </a:p>
        </p:txBody>
      </p:sp>
      <p:pic>
        <p:nvPicPr>
          <p:cNvPr id="8" name="Content Placeholder 7">
            <a:extLst>
              <a:ext uri="{FF2B5EF4-FFF2-40B4-BE49-F238E27FC236}">
                <a16:creationId xmlns:a16="http://schemas.microsoft.com/office/drawing/2014/main" id="{10249193-86EB-4EAF-8D96-3108D57487D8}"/>
              </a:ext>
            </a:extLst>
          </p:cNvPr>
          <p:cNvPicPr>
            <a:picLocks noGrp="1" noChangeAspect="1"/>
          </p:cNvPicPr>
          <p:nvPr>
            <p:ph sz="half" idx="15"/>
          </p:nvPr>
        </p:nvPicPr>
        <p:blipFill>
          <a:blip r:embed="rId2"/>
          <a:stretch>
            <a:fillRect/>
          </a:stretch>
        </p:blipFill>
        <p:spPr>
          <a:xfrm>
            <a:off x="4895088" y="57923"/>
            <a:ext cx="3696208" cy="1867405"/>
          </a:xfrm>
          <a:prstGeom prst="rect">
            <a:avLst/>
          </a:prstGeom>
        </p:spPr>
      </p:pic>
      <p:sp>
        <p:nvSpPr>
          <p:cNvPr id="4" name="Date Placeholder 3">
            <a:extLst>
              <a:ext uri="{FF2B5EF4-FFF2-40B4-BE49-F238E27FC236}">
                <a16:creationId xmlns:a16="http://schemas.microsoft.com/office/drawing/2014/main" id="{7790EBEF-87DA-4A63-805E-D07A87323A55}"/>
              </a:ext>
            </a:extLst>
          </p:cNvPr>
          <p:cNvSpPr>
            <a:spLocks noGrp="1"/>
          </p:cNvSpPr>
          <p:nvPr>
            <p:ph type="dt" sz="half" idx="16"/>
          </p:nvPr>
        </p:nvSpPr>
        <p:spPr/>
        <p:txBody>
          <a:bodyPr/>
          <a:lstStyle/>
          <a:p>
            <a:pPr>
              <a:defRPr/>
            </a:pPr>
            <a:r>
              <a:rPr lang="en-US"/>
              <a:t>31 July 2019</a:t>
            </a:r>
            <a:endParaRPr lang="en-US" dirty="0"/>
          </a:p>
        </p:txBody>
      </p:sp>
      <p:sp>
        <p:nvSpPr>
          <p:cNvPr id="5" name="Footer Placeholder 4">
            <a:extLst>
              <a:ext uri="{FF2B5EF4-FFF2-40B4-BE49-F238E27FC236}">
                <a16:creationId xmlns:a16="http://schemas.microsoft.com/office/drawing/2014/main" id="{E3ED34D8-C851-4A81-9602-D30B7E658851}"/>
              </a:ext>
            </a:extLst>
          </p:cNvPr>
          <p:cNvSpPr>
            <a:spLocks noGrp="1"/>
          </p:cNvSpPr>
          <p:nvPr>
            <p:ph type="ftr" sz="quarter" idx="17"/>
          </p:nvPr>
        </p:nvSpPr>
        <p:spPr/>
        <p:txBody>
          <a:bodyPr/>
          <a:lstStyle/>
          <a:p>
            <a:pPr>
              <a:defRPr/>
            </a:pPr>
            <a:r>
              <a:rPr lang="en-US"/>
              <a:t>S. Krave | Investigation of Thermoplastic Matrix Materials for Nb3Sn Superconducting Coils MDP Edition</a:t>
            </a:r>
            <a:endParaRPr lang="en-US" b="1"/>
          </a:p>
        </p:txBody>
      </p:sp>
      <p:sp>
        <p:nvSpPr>
          <p:cNvPr id="6" name="Slide Number Placeholder 5">
            <a:extLst>
              <a:ext uri="{FF2B5EF4-FFF2-40B4-BE49-F238E27FC236}">
                <a16:creationId xmlns:a16="http://schemas.microsoft.com/office/drawing/2014/main" id="{D518DE1E-DC8A-45F6-8C1B-A48BB6B23F80}"/>
              </a:ext>
            </a:extLst>
          </p:cNvPr>
          <p:cNvSpPr>
            <a:spLocks noGrp="1"/>
          </p:cNvSpPr>
          <p:nvPr>
            <p:ph type="sldNum" sz="quarter" idx="18"/>
          </p:nvPr>
        </p:nvSpPr>
        <p:spPr/>
        <p:txBody>
          <a:bodyPr/>
          <a:lstStyle/>
          <a:p>
            <a:pPr>
              <a:defRPr/>
            </a:pPr>
            <a:fld id="{979A04A2-726F-2143-A443-7788AF27176E}" type="slidenum">
              <a:rPr lang="en-US" smtClean="0"/>
              <a:pPr>
                <a:defRPr/>
              </a:pPr>
              <a:t>34</a:t>
            </a:fld>
            <a:endParaRPr lang="en-US" dirty="0"/>
          </a:p>
        </p:txBody>
      </p:sp>
      <p:sp>
        <p:nvSpPr>
          <p:cNvPr id="7" name="Title 6">
            <a:extLst>
              <a:ext uri="{FF2B5EF4-FFF2-40B4-BE49-F238E27FC236}">
                <a16:creationId xmlns:a16="http://schemas.microsoft.com/office/drawing/2014/main" id="{90E9298E-707A-44FD-A91C-96366A2B17B8}"/>
              </a:ext>
            </a:extLst>
          </p:cNvPr>
          <p:cNvSpPr>
            <a:spLocks noGrp="1"/>
          </p:cNvSpPr>
          <p:nvPr>
            <p:ph type="title"/>
          </p:nvPr>
        </p:nvSpPr>
        <p:spPr/>
        <p:txBody>
          <a:bodyPr/>
          <a:lstStyle/>
          <a:p>
            <a:r>
              <a:rPr lang="en-US" dirty="0"/>
              <a:t>Cheating Darcy’s Law</a:t>
            </a:r>
          </a:p>
        </p:txBody>
      </p:sp>
      <p:pic>
        <p:nvPicPr>
          <p:cNvPr id="9" name="Picture 8">
            <a:extLst>
              <a:ext uri="{FF2B5EF4-FFF2-40B4-BE49-F238E27FC236}">
                <a16:creationId xmlns:a16="http://schemas.microsoft.com/office/drawing/2014/main" id="{9FF5EBE2-2A66-4F17-B209-5273836A4C50}"/>
              </a:ext>
            </a:extLst>
          </p:cNvPr>
          <p:cNvPicPr>
            <a:picLocks noChangeAspect="1"/>
          </p:cNvPicPr>
          <p:nvPr/>
        </p:nvPicPr>
        <p:blipFill>
          <a:blip r:embed="rId3"/>
          <a:stretch>
            <a:fillRect/>
          </a:stretch>
        </p:blipFill>
        <p:spPr>
          <a:xfrm>
            <a:off x="5145024" y="1965549"/>
            <a:ext cx="3027894" cy="2213391"/>
          </a:xfrm>
          <a:prstGeom prst="rect">
            <a:avLst/>
          </a:prstGeom>
        </p:spPr>
      </p:pic>
      <p:sp>
        <p:nvSpPr>
          <p:cNvPr id="10" name="TextBox 9">
            <a:extLst>
              <a:ext uri="{FF2B5EF4-FFF2-40B4-BE49-F238E27FC236}">
                <a16:creationId xmlns:a16="http://schemas.microsoft.com/office/drawing/2014/main" id="{A20E7F77-2EB3-412F-8A0E-3908610F9F88}"/>
              </a:ext>
            </a:extLst>
          </p:cNvPr>
          <p:cNvSpPr txBox="1"/>
          <p:nvPr/>
        </p:nvSpPr>
        <p:spPr>
          <a:xfrm>
            <a:off x="4895088" y="4206458"/>
            <a:ext cx="3864864" cy="461665"/>
          </a:xfrm>
          <a:prstGeom prst="rect">
            <a:avLst/>
          </a:prstGeom>
          <a:noFill/>
        </p:spPr>
        <p:txBody>
          <a:bodyPr wrap="square" rtlCol="0">
            <a:spAutoFit/>
          </a:bodyPr>
          <a:lstStyle/>
          <a:p>
            <a:r>
              <a:rPr lang="en-US" sz="1200" dirty="0"/>
              <a:t>QXF Coil Fill rates. Flow controlled by pump, inlet absolute pressure remains below ~2 bar in all cases</a:t>
            </a: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49547039-39B5-491F-B502-D4092EFD6278}"/>
                  </a:ext>
                </a:extLst>
              </p:cNvPr>
              <p:cNvSpPr/>
              <p:nvPr/>
            </p:nvSpPr>
            <p:spPr>
              <a:xfrm>
                <a:off x="2974717" y="331651"/>
                <a:ext cx="2121670" cy="53008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rPr>
                        <m:t>𝒕</m:t>
                      </m:r>
                      <m:r>
                        <a:rPr lang="en-US" sz="1400" b="1" i="1">
                          <a:latin typeface="Cambria Math" panose="02040503050406030204" pitchFamily="18" charset="0"/>
                          <a:ea typeface="Cambria Math" panose="02040503050406030204" pitchFamily="18" charset="0"/>
                        </a:rPr>
                        <m:t>∝</m:t>
                      </m:r>
                      <m:f>
                        <m:fPr>
                          <m:ctrlPr>
                            <a:rPr lang="en-US" sz="1400" i="1">
                              <a:latin typeface="Cambria Math" panose="02040503050406030204" pitchFamily="18" charset="0"/>
                              <a:ea typeface="Cambria Math" panose="02040503050406030204" pitchFamily="18" charset="0"/>
                            </a:rPr>
                          </m:ctrlPr>
                        </m:fPr>
                        <m:num>
                          <m:r>
                            <a:rPr lang="en-US" sz="1400" i="1">
                              <a:latin typeface="Cambria Math" panose="02040503050406030204" pitchFamily="18" charset="0"/>
                              <a:ea typeface="Cambria Math" panose="02040503050406030204" pitchFamily="18" charset="0"/>
                            </a:rPr>
                            <m:t>𝝁</m:t>
                          </m:r>
                          <m:r>
                            <a:rPr lang="en-US" sz="1400" b="1" i="1">
                              <a:latin typeface="Cambria Math" panose="02040503050406030204" pitchFamily="18" charset="0"/>
                              <a:ea typeface="Cambria Math" panose="02040503050406030204" pitchFamily="18" charset="0"/>
                            </a:rPr>
                            <m:t>∗</m:t>
                          </m:r>
                          <m:sSup>
                            <m:sSupPr>
                              <m:ctrlPr>
                                <a:rPr lang="en-US" sz="1400" b="1" i="1">
                                  <a:latin typeface="Cambria Math" panose="02040503050406030204" pitchFamily="18" charset="0"/>
                                  <a:ea typeface="Cambria Math" panose="02040503050406030204" pitchFamily="18" charset="0"/>
                                </a:rPr>
                              </m:ctrlPr>
                            </m:sSupPr>
                            <m:e>
                              <m:r>
                                <a:rPr lang="en-US" sz="1400" b="1" i="1">
                                  <a:latin typeface="Cambria Math" panose="02040503050406030204" pitchFamily="18" charset="0"/>
                                  <a:ea typeface="Cambria Math" panose="02040503050406030204" pitchFamily="18" charset="0"/>
                                </a:rPr>
                                <m:t>𝒍</m:t>
                              </m:r>
                            </m:e>
                            <m:sup>
                              <m:r>
                                <a:rPr lang="en-US" sz="1400" b="1" i="1">
                                  <a:latin typeface="Cambria Math" panose="02040503050406030204" pitchFamily="18" charset="0"/>
                                  <a:ea typeface="Cambria Math" panose="02040503050406030204" pitchFamily="18" charset="0"/>
                                </a:rPr>
                                <m:t>𝟐</m:t>
                              </m:r>
                            </m:sup>
                          </m:sSup>
                        </m:num>
                        <m:den>
                          <m:r>
                            <a:rPr lang="en-US" sz="1400" b="1" i="1">
                              <a:latin typeface="Cambria Math" panose="02040503050406030204" pitchFamily="18" charset="0"/>
                              <a:ea typeface="Cambria Math" panose="02040503050406030204" pitchFamily="18" charset="0"/>
                            </a:rPr>
                            <m:t>𝟐</m:t>
                          </m:r>
                          <m:r>
                            <a:rPr lang="en-US" sz="1400" b="1" i="1">
                              <a:latin typeface="Cambria Math" panose="02040503050406030204" pitchFamily="18" charset="0"/>
                              <a:ea typeface="Cambria Math" panose="02040503050406030204" pitchFamily="18" charset="0"/>
                            </a:rPr>
                            <m:t>∗</m:t>
                          </m:r>
                          <m:r>
                            <a:rPr lang="el-GR" sz="1400" i="1" dirty="0">
                              <a:latin typeface="Cambria Math"/>
                              <a:ea typeface="Cambria Math"/>
                            </a:rPr>
                            <m:t>𝜿</m:t>
                          </m:r>
                          <m:r>
                            <a:rPr lang="en-US" sz="1400" b="1" i="1" dirty="0">
                              <a:latin typeface="Cambria Math" panose="02040503050406030204" pitchFamily="18" charset="0"/>
                              <a:ea typeface="Cambria Math"/>
                            </a:rPr>
                            <m:t>∗</m:t>
                          </m:r>
                          <m:r>
                            <a:rPr lang="en-US" sz="1400" b="1" i="1" dirty="0">
                              <a:latin typeface="Cambria Math" panose="02040503050406030204" pitchFamily="18" charset="0"/>
                              <a:ea typeface="Cambria Math" panose="02040503050406030204" pitchFamily="18" charset="0"/>
                            </a:rPr>
                            <m:t>∆</m:t>
                          </m:r>
                          <m:r>
                            <a:rPr lang="en-US" sz="1400" b="1" i="1" dirty="0">
                              <a:latin typeface="Cambria Math" panose="02040503050406030204" pitchFamily="18" charset="0"/>
                              <a:ea typeface="Cambria Math" panose="02040503050406030204" pitchFamily="18" charset="0"/>
                            </a:rPr>
                            <m:t>𝑷</m:t>
                          </m:r>
                        </m:den>
                      </m:f>
                    </m:oMath>
                  </m:oMathPara>
                </a14:m>
                <a:endParaRPr lang="en-US" sz="1400" dirty="0"/>
              </a:p>
            </p:txBody>
          </p:sp>
        </mc:Choice>
        <mc:Fallback xmlns="">
          <p:sp>
            <p:nvSpPr>
              <p:cNvPr id="11" name="Rectangle 10">
                <a:extLst>
                  <a:ext uri="{FF2B5EF4-FFF2-40B4-BE49-F238E27FC236}">
                    <a16:creationId xmlns:a16="http://schemas.microsoft.com/office/drawing/2014/main" id="{49547039-39B5-491F-B502-D4092EFD6278}"/>
                  </a:ext>
                </a:extLst>
              </p:cNvPr>
              <p:cNvSpPr>
                <a:spLocks noRot="1" noChangeAspect="1" noMove="1" noResize="1" noEditPoints="1" noAdjustHandles="1" noChangeArrowheads="1" noChangeShapeType="1" noTextEdit="1"/>
              </p:cNvSpPr>
              <p:nvPr/>
            </p:nvSpPr>
            <p:spPr>
              <a:xfrm>
                <a:off x="2974717" y="331651"/>
                <a:ext cx="2121670" cy="530082"/>
              </a:xfrm>
              <a:prstGeom prst="rect">
                <a:avLst/>
              </a:prstGeom>
              <a:blipFill>
                <a:blip r:embed="rId4"/>
                <a:stretch>
                  <a:fillRect/>
                </a:stretch>
              </a:blipFill>
            </p:spPr>
            <p:txBody>
              <a:bodyPr/>
              <a:lstStyle/>
              <a:p>
                <a:r>
                  <a:rPr lang="en-US">
                    <a:noFill/>
                  </a:rPr>
                  <a:t> </a:t>
                </a:r>
              </a:p>
            </p:txBody>
          </p:sp>
        </mc:Fallback>
      </mc:AlternateContent>
      <p:sp>
        <p:nvSpPr>
          <p:cNvPr id="13" name="Oval 12">
            <a:extLst>
              <a:ext uri="{FF2B5EF4-FFF2-40B4-BE49-F238E27FC236}">
                <a16:creationId xmlns:a16="http://schemas.microsoft.com/office/drawing/2014/main" id="{E2A5287F-0972-4006-9F7A-B2BCD43DC504}"/>
              </a:ext>
            </a:extLst>
          </p:cNvPr>
          <p:cNvSpPr/>
          <p:nvPr/>
        </p:nvSpPr>
        <p:spPr>
          <a:xfrm>
            <a:off x="4163942" y="282854"/>
            <a:ext cx="369705" cy="369705"/>
          </a:xfrm>
          <a:prstGeom prst="ellipse">
            <a:avLst/>
          </a:prstGeom>
          <a:noFill/>
          <a:ln w="762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Tree>
    <p:extLst>
      <p:ext uri="{BB962C8B-B14F-4D97-AF65-F5344CB8AC3E}">
        <p14:creationId xmlns:p14="http://schemas.microsoft.com/office/powerpoint/2010/main" val="17516584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9C14E7B-673F-420D-B6AC-7851A98D0EDF}"/>
              </a:ext>
            </a:extLst>
          </p:cNvPr>
          <p:cNvSpPr>
            <a:spLocks noGrp="1"/>
          </p:cNvSpPr>
          <p:nvPr>
            <p:ph type="body" sz="half" idx="2"/>
          </p:nvPr>
        </p:nvSpPr>
        <p:spPr>
          <a:prstGeom prst="rect">
            <a:avLst/>
          </a:prstGeom>
        </p:spPr>
        <p:txBody>
          <a:bodyPr/>
          <a:lstStyle/>
          <a:p>
            <a:r>
              <a:rPr lang="en-US" dirty="0"/>
              <a:t>Whenever possible, try not to make things difficult.</a:t>
            </a:r>
          </a:p>
          <a:p>
            <a:pPr marL="285750" indent="-285750">
              <a:buFont typeface="Arial" panose="020B0604020202020204" pitchFamily="34" charset="0"/>
              <a:buChar char="•"/>
            </a:pPr>
            <a:r>
              <a:rPr lang="en-US" dirty="0"/>
              <a:t>Solid conductor has 0 permeability</a:t>
            </a:r>
          </a:p>
          <a:p>
            <a:pPr marL="285750" indent="-285750">
              <a:buFont typeface="Arial" panose="020B0604020202020204" pitchFamily="34" charset="0"/>
              <a:buChar char="•"/>
            </a:pPr>
            <a:r>
              <a:rPr lang="en-US" dirty="0"/>
              <a:t>Big coils can be tricky</a:t>
            </a:r>
          </a:p>
          <a:p>
            <a:pPr marL="285750" indent="-285750">
              <a:buFont typeface="Arial" panose="020B0604020202020204" pitchFamily="34" charset="0"/>
              <a:buChar char="•"/>
            </a:pPr>
            <a:r>
              <a:rPr lang="en-US" dirty="0"/>
              <a:t>Allow opportunity for inspection after potting</a:t>
            </a:r>
          </a:p>
          <a:p>
            <a:r>
              <a:rPr lang="en-US" dirty="0"/>
              <a:t>Solid Copper sheets on both sides of the coil were temporarily replaced with highly permeable mesh to allow resin to saturate coils from the coil faces</a:t>
            </a:r>
          </a:p>
          <a:p>
            <a:pPr marL="285750" indent="-285750">
              <a:buFont typeface="Arial" panose="020B0604020202020204" pitchFamily="34" charset="0"/>
              <a:buChar char="•"/>
            </a:pPr>
            <a:r>
              <a:rPr lang="en-US" dirty="0"/>
              <a:t>Peel ply/ perforated FEP Release film was used to strip mesh after potting</a:t>
            </a:r>
          </a:p>
          <a:p>
            <a:pPr marL="742950" lvl="1" indent="-285750">
              <a:buFont typeface="Arial" panose="020B0604020202020204" pitchFamily="34" charset="0"/>
              <a:buChar char="•"/>
            </a:pPr>
            <a:r>
              <a:rPr lang="en-US" dirty="0"/>
              <a:t>FEP and mesh came off in a matter of minutes</a:t>
            </a:r>
          </a:p>
          <a:p>
            <a:pPr marL="742950" lvl="1" indent="-285750">
              <a:buFont typeface="Arial" panose="020B0604020202020204" pitchFamily="34" charset="0"/>
              <a:buChar char="•"/>
            </a:pPr>
            <a:r>
              <a:rPr lang="en-US" dirty="0"/>
              <a:t>Coils ready for CMM within 8 hours of demolding</a:t>
            </a:r>
          </a:p>
          <a:p>
            <a:pPr marL="285750" indent="-285750">
              <a:buFont typeface="Arial" panose="020B0604020202020204" pitchFamily="34" charset="0"/>
              <a:buChar char="•"/>
            </a:pPr>
            <a:endParaRPr lang="en-US" dirty="0"/>
          </a:p>
        </p:txBody>
      </p:sp>
      <p:pic>
        <p:nvPicPr>
          <p:cNvPr id="14" name="Content Placeholder 13">
            <a:extLst>
              <a:ext uri="{FF2B5EF4-FFF2-40B4-BE49-F238E27FC236}">
                <a16:creationId xmlns:a16="http://schemas.microsoft.com/office/drawing/2014/main" id="{2D687A00-79B4-40BB-B4D9-612E472C1849}"/>
              </a:ext>
            </a:extLst>
          </p:cNvPr>
          <p:cNvPicPr>
            <a:picLocks noGrp="1" noChangeAspect="1"/>
          </p:cNvPicPr>
          <p:nvPr>
            <p:ph sz="half" idx="15"/>
          </p:nvPr>
        </p:nvPicPr>
        <p:blipFill>
          <a:blip r:embed="rId2"/>
          <a:stretch>
            <a:fillRect/>
          </a:stretch>
        </p:blipFill>
        <p:spPr>
          <a:xfrm>
            <a:off x="3431463" y="511428"/>
            <a:ext cx="3191856" cy="1578390"/>
          </a:xfrm>
          <a:prstGeom prst="rect">
            <a:avLst/>
          </a:prstGeom>
        </p:spPr>
      </p:pic>
      <p:sp>
        <p:nvSpPr>
          <p:cNvPr id="4" name="Date Placeholder 3">
            <a:extLst>
              <a:ext uri="{FF2B5EF4-FFF2-40B4-BE49-F238E27FC236}">
                <a16:creationId xmlns:a16="http://schemas.microsoft.com/office/drawing/2014/main" id="{D45D2EC9-A14A-4F05-9DED-8FE19CEEED07}"/>
              </a:ext>
            </a:extLst>
          </p:cNvPr>
          <p:cNvSpPr>
            <a:spLocks noGrp="1"/>
          </p:cNvSpPr>
          <p:nvPr>
            <p:ph type="dt" sz="half" idx="16"/>
          </p:nvPr>
        </p:nvSpPr>
        <p:spPr/>
        <p:txBody>
          <a:bodyPr/>
          <a:lstStyle/>
          <a:p>
            <a:pPr>
              <a:defRPr/>
            </a:pPr>
            <a:r>
              <a:rPr lang="en-US"/>
              <a:t>31 July 2019</a:t>
            </a:r>
            <a:endParaRPr lang="en-US" dirty="0"/>
          </a:p>
        </p:txBody>
      </p:sp>
      <p:sp>
        <p:nvSpPr>
          <p:cNvPr id="5" name="Footer Placeholder 4">
            <a:extLst>
              <a:ext uri="{FF2B5EF4-FFF2-40B4-BE49-F238E27FC236}">
                <a16:creationId xmlns:a16="http://schemas.microsoft.com/office/drawing/2014/main" id="{A33323C4-A998-41F5-8C72-6C53DD7125C2}"/>
              </a:ext>
            </a:extLst>
          </p:cNvPr>
          <p:cNvSpPr>
            <a:spLocks noGrp="1"/>
          </p:cNvSpPr>
          <p:nvPr>
            <p:ph type="ftr" sz="quarter" idx="17"/>
          </p:nvPr>
        </p:nvSpPr>
        <p:spPr/>
        <p:txBody>
          <a:bodyPr/>
          <a:lstStyle/>
          <a:p>
            <a:pPr>
              <a:defRPr/>
            </a:pPr>
            <a:r>
              <a:rPr lang="en-US"/>
              <a:t>S. Krave | Investigation of Thermoplastic Matrix Materials for Nb3Sn Superconducting Coils MDP Edition</a:t>
            </a:r>
            <a:endParaRPr lang="en-US" b="1" dirty="0"/>
          </a:p>
        </p:txBody>
      </p:sp>
      <p:sp>
        <p:nvSpPr>
          <p:cNvPr id="6" name="Slide Number Placeholder 5">
            <a:extLst>
              <a:ext uri="{FF2B5EF4-FFF2-40B4-BE49-F238E27FC236}">
                <a16:creationId xmlns:a16="http://schemas.microsoft.com/office/drawing/2014/main" id="{C5911DF6-A94C-4D5A-B361-9CD7481E3BA8}"/>
              </a:ext>
            </a:extLst>
          </p:cNvPr>
          <p:cNvSpPr>
            <a:spLocks noGrp="1"/>
          </p:cNvSpPr>
          <p:nvPr>
            <p:ph type="sldNum" sz="quarter" idx="18"/>
          </p:nvPr>
        </p:nvSpPr>
        <p:spPr/>
        <p:txBody>
          <a:bodyPr/>
          <a:lstStyle/>
          <a:p>
            <a:pPr>
              <a:defRPr/>
            </a:pPr>
            <a:fld id="{148C009B-CB69-E04A-B9B3-34B26D69E9CF}" type="slidenum">
              <a:rPr lang="en-US" smtClean="0"/>
              <a:pPr>
                <a:defRPr/>
              </a:pPr>
              <a:t>35</a:t>
            </a:fld>
            <a:endParaRPr lang="en-US" dirty="0"/>
          </a:p>
        </p:txBody>
      </p:sp>
      <p:sp>
        <p:nvSpPr>
          <p:cNvPr id="8" name="Title 7">
            <a:extLst>
              <a:ext uri="{FF2B5EF4-FFF2-40B4-BE49-F238E27FC236}">
                <a16:creationId xmlns:a16="http://schemas.microsoft.com/office/drawing/2014/main" id="{143E60E7-D8F1-4B21-9B17-A81BFAE12CC4}"/>
              </a:ext>
            </a:extLst>
          </p:cNvPr>
          <p:cNvSpPr>
            <a:spLocks noGrp="1"/>
          </p:cNvSpPr>
          <p:nvPr>
            <p:ph type="title"/>
          </p:nvPr>
        </p:nvSpPr>
        <p:spPr/>
        <p:txBody>
          <a:bodyPr/>
          <a:lstStyle/>
          <a:p>
            <a:r>
              <a:rPr lang="en-US" dirty="0"/>
              <a:t>Infusion Media to the Rescue</a:t>
            </a:r>
          </a:p>
        </p:txBody>
      </p:sp>
      <p:pic>
        <p:nvPicPr>
          <p:cNvPr id="15" name="Picture 14">
            <a:extLst>
              <a:ext uri="{FF2B5EF4-FFF2-40B4-BE49-F238E27FC236}">
                <a16:creationId xmlns:a16="http://schemas.microsoft.com/office/drawing/2014/main" id="{B64253FB-1737-431B-9A0C-EB7A93EAA228}"/>
              </a:ext>
            </a:extLst>
          </p:cNvPr>
          <p:cNvPicPr>
            <a:picLocks noChangeAspect="1"/>
          </p:cNvPicPr>
          <p:nvPr/>
        </p:nvPicPr>
        <p:blipFill>
          <a:blip r:embed="rId3"/>
          <a:stretch>
            <a:fillRect/>
          </a:stretch>
        </p:blipFill>
        <p:spPr>
          <a:xfrm>
            <a:off x="6518096" y="511428"/>
            <a:ext cx="2677139" cy="1578390"/>
          </a:xfrm>
          <a:prstGeom prst="rect">
            <a:avLst/>
          </a:prstGeom>
        </p:spPr>
      </p:pic>
      <p:sp>
        <p:nvSpPr>
          <p:cNvPr id="16" name="TextBox 15">
            <a:extLst>
              <a:ext uri="{FF2B5EF4-FFF2-40B4-BE49-F238E27FC236}">
                <a16:creationId xmlns:a16="http://schemas.microsoft.com/office/drawing/2014/main" id="{FEBFA543-5669-4D43-9BA2-E1383CFAF2D1}"/>
              </a:ext>
            </a:extLst>
          </p:cNvPr>
          <p:cNvSpPr txBox="1"/>
          <p:nvPr/>
        </p:nvSpPr>
        <p:spPr>
          <a:xfrm>
            <a:off x="3256493" y="2052362"/>
            <a:ext cx="5938741" cy="954107"/>
          </a:xfrm>
          <a:prstGeom prst="rect">
            <a:avLst/>
          </a:prstGeom>
          <a:noFill/>
        </p:spPr>
        <p:txBody>
          <a:bodyPr wrap="square" rtlCol="0">
            <a:spAutoFit/>
          </a:bodyPr>
          <a:lstStyle/>
          <a:p>
            <a:r>
              <a:rPr lang="en-US" sz="1400" dirty="0"/>
              <a:t>In the case of CLAS12, there were 2 sheets of </a:t>
            </a:r>
            <a:r>
              <a:rPr lang="en-US" sz="1400" b="1" dirty="0"/>
              <a:t>tightly packed</a:t>
            </a:r>
            <a:r>
              <a:rPr lang="en-US" sz="1400" dirty="0"/>
              <a:t> fiberglass on either side of the coil that all of the resin had to pass through. This was solved by using infusion media to change the relative length scale of the impregnation process</a:t>
            </a:r>
          </a:p>
        </p:txBody>
      </p:sp>
      <p:pic>
        <p:nvPicPr>
          <p:cNvPr id="11" name="Content Placeholder 9">
            <a:extLst>
              <a:ext uri="{FF2B5EF4-FFF2-40B4-BE49-F238E27FC236}">
                <a16:creationId xmlns:a16="http://schemas.microsoft.com/office/drawing/2014/main" id="{5060254D-8FFE-4E37-83A9-9021397202B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648925" y="2955667"/>
            <a:ext cx="2476739" cy="1644664"/>
          </a:xfrm>
          <a:prstGeom prst="rect">
            <a:avLst/>
          </a:prstGeom>
        </p:spPr>
      </p:pic>
      <p:pic>
        <p:nvPicPr>
          <p:cNvPr id="12" name="Picture 11">
            <a:extLst>
              <a:ext uri="{FF2B5EF4-FFF2-40B4-BE49-F238E27FC236}">
                <a16:creationId xmlns:a16="http://schemas.microsoft.com/office/drawing/2014/main" id="{7336C070-9237-434F-A144-157B69DCCD36}"/>
              </a:ext>
            </a:extLst>
          </p:cNvPr>
          <p:cNvPicPr>
            <a:picLocks noChangeAspect="1"/>
          </p:cNvPicPr>
          <p:nvPr/>
        </p:nvPicPr>
        <p:blipFill>
          <a:blip r:embed="rId5"/>
          <a:stretch>
            <a:fillRect/>
          </a:stretch>
        </p:blipFill>
        <p:spPr>
          <a:xfrm>
            <a:off x="6518096" y="2929941"/>
            <a:ext cx="2358426" cy="1572284"/>
          </a:xfrm>
          <a:prstGeom prst="rect">
            <a:avLst/>
          </a:prstGeom>
        </p:spPr>
      </p:pic>
    </p:spTree>
    <p:extLst>
      <p:ext uri="{BB962C8B-B14F-4D97-AF65-F5344CB8AC3E}">
        <p14:creationId xmlns:p14="http://schemas.microsoft.com/office/powerpoint/2010/main" val="13361214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62CC2DD-1283-4B60-9953-569FCA947753}"/>
              </a:ext>
            </a:extLst>
          </p:cNvPr>
          <p:cNvSpPr>
            <a:spLocks noGrp="1"/>
          </p:cNvSpPr>
          <p:nvPr>
            <p:ph sz="half" idx="13"/>
          </p:nvPr>
        </p:nvSpPr>
        <p:spPr>
          <a:xfrm>
            <a:off x="228601" y="728663"/>
            <a:ext cx="4206240" cy="2173912"/>
          </a:xfrm>
        </p:spPr>
        <p:txBody>
          <a:bodyPr/>
          <a:lstStyle/>
          <a:p>
            <a:r>
              <a:rPr lang="en-US" dirty="0"/>
              <a:t>Long cycle times</a:t>
            </a:r>
          </a:p>
          <a:p>
            <a:r>
              <a:rPr lang="en-US" dirty="0"/>
              <a:t>Typically lower fracture toughness</a:t>
            </a:r>
          </a:p>
          <a:p>
            <a:r>
              <a:rPr lang="en-US" dirty="0"/>
              <a:t>Baseline system for current magnets</a:t>
            </a:r>
          </a:p>
          <a:p>
            <a:r>
              <a:rPr lang="en-US" dirty="0"/>
              <a:t>Low(</a:t>
            </a:r>
            <a:r>
              <a:rPr lang="en-US" dirty="0" err="1"/>
              <a:t>er</a:t>
            </a:r>
            <a:r>
              <a:rPr lang="en-US" dirty="0"/>
              <a:t>) processing temperatures</a:t>
            </a:r>
          </a:p>
          <a:p>
            <a:r>
              <a:rPr lang="en-US" dirty="0"/>
              <a:t>Low(</a:t>
            </a:r>
            <a:r>
              <a:rPr lang="en-US" dirty="0" err="1"/>
              <a:t>ish</a:t>
            </a:r>
            <a:r>
              <a:rPr lang="en-US" dirty="0"/>
              <a:t>) viscosity</a:t>
            </a:r>
          </a:p>
          <a:p>
            <a:r>
              <a:rPr lang="en-US" dirty="0"/>
              <a:t>Low(</a:t>
            </a:r>
            <a:r>
              <a:rPr lang="en-US" dirty="0" err="1"/>
              <a:t>er</a:t>
            </a:r>
            <a:r>
              <a:rPr lang="en-US" dirty="0"/>
              <a:t>) cost</a:t>
            </a:r>
          </a:p>
        </p:txBody>
      </p:sp>
      <p:sp>
        <p:nvSpPr>
          <p:cNvPr id="9" name="Content Placeholder 8">
            <a:extLst>
              <a:ext uri="{FF2B5EF4-FFF2-40B4-BE49-F238E27FC236}">
                <a16:creationId xmlns:a16="http://schemas.microsoft.com/office/drawing/2014/main" id="{C8E3A427-8263-47C1-9149-4265F399AEE1}"/>
              </a:ext>
            </a:extLst>
          </p:cNvPr>
          <p:cNvSpPr>
            <a:spLocks noGrp="1"/>
          </p:cNvSpPr>
          <p:nvPr>
            <p:ph sz="half" idx="15"/>
          </p:nvPr>
        </p:nvSpPr>
        <p:spPr>
          <a:xfrm>
            <a:off x="4692455" y="728663"/>
            <a:ext cx="4215383" cy="1646237"/>
          </a:xfrm>
        </p:spPr>
        <p:txBody>
          <a:bodyPr/>
          <a:lstStyle/>
          <a:p>
            <a:r>
              <a:rPr lang="en-US" dirty="0"/>
              <a:t>Short Cycle Times</a:t>
            </a:r>
          </a:p>
          <a:p>
            <a:r>
              <a:rPr lang="en-US" dirty="0"/>
              <a:t>High toughness</a:t>
            </a:r>
          </a:p>
          <a:p>
            <a:r>
              <a:rPr lang="en-US" dirty="0"/>
              <a:t>Re-</a:t>
            </a:r>
            <a:r>
              <a:rPr lang="en-US" dirty="0" err="1"/>
              <a:t>meltable</a:t>
            </a:r>
            <a:endParaRPr lang="en-US" dirty="0"/>
          </a:p>
          <a:p>
            <a:r>
              <a:rPr lang="en-US" dirty="0"/>
              <a:t>Recyclable</a:t>
            </a:r>
          </a:p>
          <a:p>
            <a:r>
              <a:rPr lang="en-US" dirty="0"/>
              <a:t>High Processing Temperatures</a:t>
            </a:r>
          </a:p>
          <a:p>
            <a:r>
              <a:rPr lang="en-US" dirty="0"/>
              <a:t>High Viscosity</a:t>
            </a:r>
          </a:p>
        </p:txBody>
      </p:sp>
      <p:sp>
        <p:nvSpPr>
          <p:cNvPr id="10" name="Text Placeholder 9">
            <a:extLst>
              <a:ext uri="{FF2B5EF4-FFF2-40B4-BE49-F238E27FC236}">
                <a16:creationId xmlns:a16="http://schemas.microsoft.com/office/drawing/2014/main" id="{35C7C7E3-F498-46CC-B31C-BD41700C6E74}"/>
              </a:ext>
            </a:extLst>
          </p:cNvPr>
          <p:cNvSpPr>
            <a:spLocks noGrp="1"/>
          </p:cNvSpPr>
          <p:nvPr>
            <p:ph type="body" sz="half" idx="16"/>
          </p:nvPr>
        </p:nvSpPr>
        <p:spPr>
          <a:xfrm>
            <a:off x="222250" y="2775473"/>
            <a:ext cx="4205476" cy="1639364"/>
          </a:xfrm>
        </p:spPr>
        <p:txBody>
          <a:bodyPr/>
          <a:lstStyle/>
          <a:p>
            <a:r>
              <a:rPr lang="en-US" sz="1600" dirty="0"/>
              <a:t>Thermosets:</a:t>
            </a:r>
          </a:p>
          <a:p>
            <a:pPr marL="285750" indent="-285750">
              <a:buFont typeface="Arial" panose="020B0604020202020204" pitchFamily="34" charset="0"/>
              <a:buChar char="•"/>
            </a:pPr>
            <a:r>
              <a:rPr lang="en-US" sz="1600" dirty="0"/>
              <a:t>Epoxies</a:t>
            </a:r>
          </a:p>
          <a:p>
            <a:pPr marL="285750" indent="-285750">
              <a:buFont typeface="Arial" panose="020B0604020202020204" pitchFamily="34" charset="0"/>
              <a:buChar char="•"/>
            </a:pPr>
            <a:r>
              <a:rPr lang="en-US" sz="1600" dirty="0"/>
              <a:t>Cyanate Esters</a:t>
            </a:r>
          </a:p>
          <a:p>
            <a:pPr marL="285750" indent="-285750">
              <a:buFont typeface="Arial" panose="020B0604020202020204" pitchFamily="34" charset="0"/>
              <a:buChar char="•"/>
            </a:pPr>
            <a:r>
              <a:rPr lang="en-US" sz="1600" dirty="0"/>
              <a:t>Bismaleimides</a:t>
            </a:r>
          </a:p>
          <a:p>
            <a:pPr marL="285750" indent="-285750">
              <a:buFont typeface="Arial" panose="020B0604020202020204" pitchFamily="34" charset="0"/>
              <a:buChar char="•"/>
            </a:pPr>
            <a:r>
              <a:rPr lang="en-US" sz="1600" dirty="0"/>
              <a:t>Polyesters</a:t>
            </a:r>
          </a:p>
          <a:p>
            <a:pPr marL="285750" indent="-285750">
              <a:buFont typeface="Arial" panose="020B0604020202020204" pitchFamily="34" charset="0"/>
              <a:buChar char="•"/>
            </a:pPr>
            <a:r>
              <a:rPr lang="en-US" sz="1600" dirty="0"/>
              <a:t>Some polyimides</a:t>
            </a:r>
          </a:p>
          <a:p>
            <a:pPr marL="285750" indent="-285750">
              <a:buFont typeface="Arial" panose="020B0604020202020204" pitchFamily="34" charset="0"/>
              <a:buChar char="•"/>
            </a:pPr>
            <a:endParaRPr lang="en-US" dirty="0"/>
          </a:p>
        </p:txBody>
      </p:sp>
      <p:sp>
        <p:nvSpPr>
          <p:cNvPr id="11" name="Text Placeholder 10">
            <a:extLst>
              <a:ext uri="{FF2B5EF4-FFF2-40B4-BE49-F238E27FC236}">
                <a16:creationId xmlns:a16="http://schemas.microsoft.com/office/drawing/2014/main" id="{E257B740-2954-4EBF-AE7A-2D5201831FF4}"/>
              </a:ext>
            </a:extLst>
          </p:cNvPr>
          <p:cNvSpPr>
            <a:spLocks noGrp="1"/>
          </p:cNvSpPr>
          <p:nvPr>
            <p:ph type="body" sz="half" idx="19"/>
          </p:nvPr>
        </p:nvSpPr>
        <p:spPr>
          <a:xfrm>
            <a:off x="4692452" y="2775473"/>
            <a:ext cx="4206239" cy="1747713"/>
          </a:xfrm>
        </p:spPr>
        <p:txBody>
          <a:bodyPr/>
          <a:lstStyle/>
          <a:p>
            <a:r>
              <a:rPr lang="en-US" sz="1600" dirty="0"/>
              <a:t>Thermoplastics</a:t>
            </a:r>
          </a:p>
          <a:p>
            <a:pPr marL="285750" indent="-285750">
              <a:buFont typeface="Arial" panose="020B0604020202020204" pitchFamily="34" charset="0"/>
              <a:buChar char="•"/>
            </a:pPr>
            <a:r>
              <a:rPr lang="en-US" sz="1600" dirty="0"/>
              <a:t>Polyethylene</a:t>
            </a:r>
          </a:p>
          <a:p>
            <a:pPr marL="285750" indent="-285750">
              <a:buFont typeface="Arial" panose="020B0604020202020204" pitchFamily="34" charset="0"/>
              <a:buChar char="•"/>
            </a:pPr>
            <a:r>
              <a:rPr lang="en-US" sz="1600" dirty="0"/>
              <a:t>PET</a:t>
            </a:r>
          </a:p>
          <a:p>
            <a:pPr marL="285750" indent="-285750">
              <a:buFont typeface="Arial" panose="020B0604020202020204" pitchFamily="34" charset="0"/>
              <a:buChar char="•"/>
            </a:pPr>
            <a:r>
              <a:rPr lang="en-US" sz="1600" dirty="0"/>
              <a:t>PEEK</a:t>
            </a:r>
          </a:p>
          <a:p>
            <a:pPr marL="285750" indent="-285750">
              <a:buFont typeface="Arial" panose="020B0604020202020204" pitchFamily="34" charset="0"/>
              <a:buChar char="•"/>
            </a:pPr>
            <a:r>
              <a:rPr lang="en-US" sz="1600" dirty="0"/>
              <a:t>PEI</a:t>
            </a:r>
          </a:p>
          <a:p>
            <a:pPr marL="285750" indent="-285750">
              <a:buFont typeface="Arial" panose="020B0604020202020204" pitchFamily="34" charset="0"/>
              <a:buChar char="•"/>
            </a:pPr>
            <a:r>
              <a:rPr lang="en-US" sz="1600" dirty="0"/>
              <a:t>Some Polyimides</a:t>
            </a:r>
          </a:p>
          <a:p>
            <a:pPr marL="285750" indent="-285750">
              <a:buFont typeface="Arial" panose="020B0604020202020204" pitchFamily="34" charset="0"/>
              <a:buChar char="•"/>
            </a:pPr>
            <a:r>
              <a:rPr lang="en-US" sz="1600" dirty="0"/>
              <a:t>Paraffin (Wax)</a:t>
            </a:r>
          </a:p>
          <a:p>
            <a:pPr marL="285750" indent="-285750">
              <a:buFont typeface="Arial" panose="020B0604020202020204" pitchFamily="34" charset="0"/>
              <a:buChar char="•"/>
            </a:pPr>
            <a:endParaRPr lang="en-US" dirty="0"/>
          </a:p>
        </p:txBody>
      </p:sp>
      <p:sp>
        <p:nvSpPr>
          <p:cNvPr id="4" name="Date Placeholder 3">
            <a:extLst>
              <a:ext uri="{FF2B5EF4-FFF2-40B4-BE49-F238E27FC236}">
                <a16:creationId xmlns:a16="http://schemas.microsoft.com/office/drawing/2014/main" id="{A9CCCF61-6A81-4C89-860B-9F708CD215C5}"/>
              </a:ext>
            </a:extLst>
          </p:cNvPr>
          <p:cNvSpPr>
            <a:spLocks noGrp="1"/>
          </p:cNvSpPr>
          <p:nvPr>
            <p:ph type="dt" sz="half" idx="2"/>
          </p:nvPr>
        </p:nvSpPr>
        <p:spPr/>
        <p:txBody>
          <a:bodyPr/>
          <a:lstStyle/>
          <a:p>
            <a:pPr>
              <a:defRPr/>
            </a:pPr>
            <a:r>
              <a:rPr lang="en-US"/>
              <a:t>31 July 2019</a:t>
            </a:r>
            <a:endParaRPr lang="en-US" dirty="0"/>
          </a:p>
        </p:txBody>
      </p:sp>
      <p:sp>
        <p:nvSpPr>
          <p:cNvPr id="5" name="Footer Placeholder 4">
            <a:extLst>
              <a:ext uri="{FF2B5EF4-FFF2-40B4-BE49-F238E27FC236}">
                <a16:creationId xmlns:a16="http://schemas.microsoft.com/office/drawing/2014/main" id="{938E209B-B0B1-4531-923D-E6799F4FDDEC}"/>
              </a:ext>
            </a:extLst>
          </p:cNvPr>
          <p:cNvSpPr>
            <a:spLocks noGrp="1"/>
          </p:cNvSpPr>
          <p:nvPr>
            <p:ph type="ftr" sz="quarter" idx="3"/>
          </p:nvPr>
        </p:nvSpPr>
        <p:spPr/>
        <p:txBody>
          <a:bodyPr/>
          <a:lstStyle/>
          <a:p>
            <a:pPr>
              <a:defRPr/>
            </a:pPr>
            <a:r>
              <a:rPr lang="en-US"/>
              <a:t>S. Krave | Investigation of Thermoplastic Matrix Materials for Nb3Sn Superconducting Coils MDP Edition</a:t>
            </a:r>
            <a:endParaRPr lang="en-US" b="1" dirty="0"/>
          </a:p>
        </p:txBody>
      </p:sp>
      <p:sp>
        <p:nvSpPr>
          <p:cNvPr id="6" name="Slide Number Placeholder 5">
            <a:extLst>
              <a:ext uri="{FF2B5EF4-FFF2-40B4-BE49-F238E27FC236}">
                <a16:creationId xmlns:a16="http://schemas.microsoft.com/office/drawing/2014/main" id="{4FB48E00-A01B-47C0-9389-3447A58C5B92}"/>
              </a:ext>
            </a:extLst>
          </p:cNvPr>
          <p:cNvSpPr>
            <a:spLocks noGrp="1"/>
          </p:cNvSpPr>
          <p:nvPr>
            <p:ph type="sldNum" sz="quarter" idx="4"/>
          </p:nvPr>
        </p:nvSpPr>
        <p:spPr/>
        <p:txBody>
          <a:bodyPr/>
          <a:lstStyle/>
          <a:p>
            <a:pPr>
              <a:defRPr/>
            </a:pPr>
            <a:fld id="{148C009B-CB69-E04A-B9B3-34B26D69E9CF}" type="slidenum">
              <a:rPr lang="en-US" smtClean="0"/>
              <a:pPr>
                <a:defRPr/>
              </a:pPr>
              <a:t>36</a:t>
            </a:fld>
            <a:endParaRPr lang="en-US" dirty="0"/>
          </a:p>
        </p:txBody>
      </p:sp>
      <p:sp>
        <p:nvSpPr>
          <p:cNvPr id="7" name="Title 6">
            <a:extLst>
              <a:ext uri="{FF2B5EF4-FFF2-40B4-BE49-F238E27FC236}">
                <a16:creationId xmlns:a16="http://schemas.microsoft.com/office/drawing/2014/main" id="{2F1CCAE5-2E9B-459E-8615-733D03960A4F}"/>
              </a:ext>
            </a:extLst>
          </p:cNvPr>
          <p:cNvSpPr>
            <a:spLocks noGrp="1"/>
          </p:cNvSpPr>
          <p:nvPr>
            <p:ph type="title"/>
          </p:nvPr>
        </p:nvSpPr>
        <p:spPr/>
        <p:txBody>
          <a:bodyPr/>
          <a:lstStyle/>
          <a:p>
            <a:r>
              <a:rPr lang="en-US" dirty="0"/>
              <a:t>Thermosets vs Thermoplastics (Roughly)</a:t>
            </a:r>
          </a:p>
        </p:txBody>
      </p:sp>
    </p:spTree>
    <p:extLst>
      <p:ext uri="{BB962C8B-B14F-4D97-AF65-F5344CB8AC3E}">
        <p14:creationId xmlns:p14="http://schemas.microsoft.com/office/powerpoint/2010/main" val="1748330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12971B-B3FA-447C-A0BA-91E96A7B34CD}"/>
              </a:ext>
            </a:extLst>
          </p:cNvPr>
          <p:cNvSpPr>
            <a:spLocks noGrp="1"/>
          </p:cNvSpPr>
          <p:nvPr>
            <p:ph type="body" sz="half" idx="2"/>
          </p:nvPr>
        </p:nvSpPr>
        <p:spPr>
          <a:xfrm>
            <a:off x="228599" y="719138"/>
            <a:ext cx="4420673" cy="3767007"/>
          </a:xfrm>
        </p:spPr>
        <p:txBody>
          <a:bodyPr>
            <a:normAutofit/>
          </a:bodyPr>
          <a:lstStyle/>
          <a:p>
            <a:r>
              <a:rPr lang="en-US" dirty="0"/>
              <a:t>Tailoring matrix mechanical properties can be used to engineer coil properties substantially</a:t>
            </a:r>
          </a:p>
          <a:p>
            <a:pPr marL="230188" indent="-230188"/>
            <a:r>
              <a:rPr lang="en-US" sz="1200" dirty="0">
                <a:solidFill>
                  <a:srgbClr val="505050"/>
                </a:solidFill>
              </a:rPr>
              <a:t>Probably the most important ones for magnets</a:t>
            </a:r>
          </a:p>
          <a:p>
            <a:pPr marL="512763" lvl="1" indent="-230188"/>
            <a:r>
              <a:rPr lang="en-US" sz="1100" dirty="0">
                <a:solidFill>
                  <a:srgbClr val="505050"/>
                </a:solidFill>
              </a:rPr>
              <a:t>Strength</a:t>
            </a:r>
          </a:p>
          <a:p>
            <a:pPr marL="512763" lvl="1" indent="-230188"/>
            <a:r>
              <a:rPr lang="en-US" sz="1100" dirty="0">
                <a:solidFill>
                  <a:srgbClr val="505050"/>
                </a:solidFill>
              </a:rPr>
              <a:t>CTE</a:t>
            </a:r>
          </a:p>
          <a:p>
            <a:pPr marL="512763" lvl="1" indent="-230188"/>
            <a:r>
              <a:rPr lang="en-US" sz="1100" dirty="0">
                <a:solidFill>
                  <a:srgbClr val="505050"/>
                </a:solidFill>
              </a:rPr>
              <a:t>Modulus</a:t>
            </a:r>
          </a:p>
          <a:p>
            <a:pPr marL="512763" lvl="1" indent="-230188"/>
            <a:r>
              <a:rPr lang="en-US" sz="1100" dirty="0">
                <a:solidFill>
                  <a:srgbClr val="505050"/>
                </a:solidFill>
              </a:rPr>
              <a:t>Ductility</a:t>
            </a:r>
          </a:p>
          <a:p>
            <a:pPr marL="512763" lvl="1" indent="-230188"/>
            <a:r>
              <a:rPr lang="en-US" sz="1100" dirty="0">
                <a:solidFill>
                  <a:srgbClr val="505050"/>
                </a:solidFill>
              </a:rPr>
              <a:t>Homogeneity</a:t>
            </a:r>
          </a:p>
          <a:p>
            <a:pPr marL="230188" indent="-230188"/>
            <a:r>
              <a:rPr lang="en-US" sz="1200" dirty="0">
                <a:solidFill>
                  <a:srgbClr val="505050"/>
                </a:solidFill>
              </a:rPr>
              <a:t>Other properties that are good</a:t>
            </a:r>
          </a:p>
          <a:p>
            <a:pPr marL="512763" lvl="1" indent="-230188"/>
            <a:r>
              <a:rPr lang="en-US" sz="1100" dirty="0">
                <a:solidFill>
                  <a:srgbClr val="505050"/>
                </a:solidFill>
              </a:rPr>
              <a:t>Thermal Conductivity</a:t>
            </a:r>
          </a:p>
          <a:p>
            <a:pPr marL="512763" lvl="1" indent="-230188"/>
            <a:r>
              <a:rPr lang="en-US" sz="1100" dirty="0">
                <a:solidFill>
                  <a:srgbClr val="505050"/>
                </a:solidFill>
              </a:rPr>
              <a:t>Specific Heat</a:t>
            </a:r>
          </a:p>
          <a:p>
            <a:pPr marL="512763" lvl="1" indent="-230188"/>
            <a:r>
              <a:rPr lang="en-US" sz="1100" dirty="0">
                <a:solidFill>
                  <a:srgbClr val="505050"/>
                </a:solidFill>
              </a:rPr>
              <a:t>Radiation resistance</a:t>
            </a:r>
          </a:p>
          <a:p>
            <a:pPr marL="512763" lvl="1" indent="-230188"/>
            <a:r>
              <a:rPr lang="en-US" sz="1100" dirty="0">
                <a:solidFill>
                  <a:srgbClr val="505050"/>
                </a:solidFill>
              </a:rPr>
              <a:t>Cost</a:t>
            </a:r>
          </a:p>
          <a:p>
            <a:pPr marL="230188" indent="-230188"/>
            <a:r>
              <a:rPr lang="en-US" sz="1200" dirty="0">
                <a:solidFill>
                  <a:srgbClr val="505050"/>
                </a:solidFill>
              </a:rPr>
              <a:t>Things that we care about for fabrication, but not that much for coil performance</a:t>
            </a:r>
          </a:p>
          <a:p>
            <a:pPr marL="512763" lvl="1" indent="-230188"/>
            <a:r>
              <a:rPr lang="en-US" sz="1100" dirty="0">
                <a:solidFill>
                  <a:srgbClr val="505050"/>
                </a:solidFill>
              </a:rPr>
              <a:t>Viscosity</a:t>
            </a:r>
          </a:p>
          <a:p>
            <a:pPr marL="512763" lvl="1" indent="-230188"/>
            <a:r>
              <a:rPr lang="en-US" sz="1100" dirty="0">
                <a:solidFill>
                  <a:srgbClr val="505050"/>
                </a:solidFill>
              </a:rPr>
              <a:t>Processing Temperature/melt temperature/</a:t>
            </a:r>
            <a:r>
              <a:rPr lang="en-US" sz="1100" dirty="0" err="1">
                <a:solidFill>
                  <a:srgbClr val="505050"/>
                </a:solidFill>
              </a:rPr>
              <a:t>Tg</a:t>
            </a:r>
            <a:endParaRPr lang="en-US" sz="1100" dirty="0">
              <a:solidFill>
                <a:srgbClr val="505050"/>
              </a:solidFill>
            </a:endParaRPr>
          </a:p>
          <a:p>
            <a:pPr marL="512763" lvl="1" indent="-230188"/>
            <a:r>
              <a:rPr lang="en-US" sz="1100" dirty="0">
                <a:solidFill>
                  <a:srgbClr val="505050"/>
                </a:solidFill>
              </a:rPr>
              <a:t>Processing Time</a:t>
            </a:r>
          </a:p>
          <a:p>
            <a:endParaRPr lang="en-US" dirty="0"/>
          </a:p>
        </p:txBody>
      </p:sp>
      <p:pic>
        <p:nvPicPr>
          <p:cNvPr id="8" name="Content Placeholder 7">
            <a:extLst>
              <a:ext uri="{FF2B5EF4-FFF2-40B4-BE49-F238E27FC236}">
                <a16:creationId xmlns:a16="http://schemas.microsoft.com/office/drawing/2014/main" id="{934E365F-0874-4250-8BAA-E481066AEC4F}"/>
              </a:ext>
            </a:extLst>
          </p:cNvPr>
          <p:cNvPicPr>
            <a:picLocks noGrp="1" noChangeAspect="1"/>
          </p:cNvPicPr>
          <p:nvPr>
            <p:ph sz="half" idx="15"/>
          </p:nvPr>
        </p:nvPicPr>
        <p:blipFill>
          <a:blip r:embed="rId2" cstate="print">
            <a:extLst>
              <a:ext uri="{28A0092B-C50C-407E-A947-70E740481C1C}">
                <a14:useLocalDpi xmlns:a14="http://schemas.microsoft.com/office/drawing/2010/main"/>
              </a:ext>
            </a:extLst>
          </a:blip>
          <a:stretch>
            <a:fillRect/>
          </a:stretch>
        </p:blipFill>
        <p:spPr>
          <a:xfrm>
            <a:off x="5090275" y="906910"/>
            <a:ext cx="2252749" cy="3391593"/>
          </a:xfrm>
          <a:prstGeom prst="rect">
            <a:avLst/>
          </a:prstGeom>
        </p:spPr>
      </p:pic>
      <p:sp>
        <p:nvSpPr>
          <p:cNvPr id="6" name="Slide Number Placeholder 5">
            <a:extLst>
              <a:ext uri="{FF2B5EF4-FFF2-40B4-BE49-F238E27FC236}">
                <a16:creationId xmlns:a16="http://schemas.microsoft.com/office/drawing/2014/main" id="{CC11A779-6CC6-4345-A194-7AB6492F8E8D}"/>
              </a:ext>
            </a:extLst>
          </p:cNvPr>
          <p:cNvSpPr>
            <a:spLocks noGrp="1"/>
          </p:cNvSpPr>
          <p:nvPr>
            <p:ph type="sldNum" sz="quarter" idx="18"/>
          </p:nvPr>
        </p:nvSpPr>
        <p:spPr/>
        <p:txBody>
          <a:bodyPr/>
          <a:lstStyle/>
          <a:p>
            <a:pPr>
              <a:defRPr/>
            </a:pPr>
            <a:fld id="{979A04A2-726F-2143-A443-7788AF27176E}" type="slidenum">
              <a:rPr lang="en-US" smtClean="0"/>
              <a:pPr>
                <a:defRPr/>
              </a:pPr>
              <a:t>37</a:t>
            </a:fld>
            <a:endParaRPr lang="en-US" dirty="0"/>
          </a:p>
        </p:txBody>
      </p:sp>
      <p:sp>
        <p:nvSpPr>
          <p:cNvPr id="7" name="Title 6">
            <a:extLst>
              <a:ext uri="{FF2B5EF4-FFF2-40B4-BE49-F238E27FC236}">
                <a16:creationId xmlns:a16="http://schemas.microsoft.com/office/drawing/2014/main" id="{B24D041D-D896-40D9-9064-486D0F37C8C1}"/>
              </a:ext>
            </a:extLst>
          </p:cNvPr>
          <p:cNvSpPr>
            <a:spLocks noGrp="1"/>
          </p:cNvSpPr>
          <p:nvPr>
            <p:ph type="title"/>
          </p:nvPr>
        </p:nvSpPr>
        <p:spPr/>
        <p:txBody>
          <a:bodyPr>
            <a:normAutofit/>
          </a:bodyPr>
          <a:lstStyle/>
          <a:p>
            <a:r>
              <a:rPr lang="en-US" sz="2000" dirty="0"/>
              <a:t>High Viscosity Impregnation: Enabling Filled and Thermoplastic Resins</a:t>
            </a:r>
          </a:p>
        </p:txBody>
      </p:sp>
      <p:sp>
        <p:nvSpPr>
          <p:cNvPr id="5" name="Date Placeholder 4">
            <a:extLst>
              <a:ext uri="{FF2B5EF4-FFF2-40B4-BE49-F238E27FC236}">
                <a16:creationId xmlns:a16="http://schemas.microsoft.com/office/drawing/2014/main" id="{AA3FFA1A-18ED-4F75-8CDF-59E49A76168F}"/>
              </a:ext>
            </a:extLst>
          </p:cNvPr>
          <p:cNvSpPr>
            <a:spLocks noGrp="1"/>
          </p:cNvSpPr>
          <p:nvPr>
            <p:ph type="dt" sz="half" idx="16"/>
          </p:nvPr>
        </p:nvSpPr>
        <p:spPr/>
        <p:txBody>
          <a:bodyPr/>
          <a:lstStyle/>
          <a:p>
            <a:pPr>
              <a:defRPr/>
            </a:pPr>
            <a:r>
              <a:rPr lang="en-US"/>
              <a:t>31 July 2019</a:t>
            </a:r>
            <a:endParaRPr lang="en-US" dirty="0"/>
          </a:p>
        </p:txBody>
      </p:sp>
      <p:sp>
        <p:nvSpPr>
          <p:cNvPr id="9" name="Footer Placeholder 8">
            <a:extLst>
              <a:ext uri="{FF2B5EF4-FFF2-40B4-BE49-F238E27FC236}">
                <a16:creationId xmlns:a16="http://schemas.microsoft.com/office/drawing/2014/main" id="{3C0B8F31-B378-48B3-B4AB-621FBF4E7047}"/>
              </a:ext>
            </a:extLst>
          </p:cNvPr>
          <p:cNvSpPr>
            <a:spLocks noGrp="1"/>
          </p:cNvSpPr>
          <p:nvPr>
            <p:ph type="ftr" sz="quarter" idx="17"/>
          </p:nvPr>
        </p:nvSpPr>
        <p:spPr/>
        <p:txBody>
          <a:bodyPr/>
          <a:lstStyle/>
          <a:p>
            <a:pPr>
              <a:defRPr/>
            </a:pPr>
            <a:r>
              <a:rPr lang="en-US"/>
              <a:t>S. Krave | Investigation of Thermoplastic Matrix Materials for Nb3Sn Superconducting Coils MDP Edition</a:t>
            </a:r>
            <a:endParaRPr lang="en-US" b="1"/>
          </a:p>
        </p:txBody>
      </p:sp>
    </p:spTree>
    <p:extLst>
      <p:ext uri="{BB962C8B-B14F-4D97-AF65-F5344CB8AC3E}">
        <p14:creationId xmlns:p14="http://schemas.microsoft.com/office/powerpoint/2010/main" val="4240717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4145B7E-D64F-440D-83AF-03661407C93F}"/>
              </a:ext>
            </a:extLst>
          </p:cNvPr>
          <p:cNvSpPr>
            <a:spLocks noGrp="1"/>
          </p:cNvSpPr>
          <p:nvPr>
            <p:ph type="body" sz="half" idx="2"/>
          </p:nvPr>
        </p:nvSpPr>
        <p:spPr>
          <a:xfrm>
            <a:off x="228600" y="719138"/>
            <a:ext cx="5586984" cy="3767007"/>
          </a:xfrm>
        </p:spPr>
        <p:txBody>
          <a:bodyPr/>
          <a:lstStyle/>
          <a:p>
            <a:pPr marL="285750" indent="-285750">
              <a:buFont typeface="Arial" panose="020B0604020202020204" pitchFamily="34" charset="0"/>
              <a:buChar char="•"/>
            </a:pPr>
            <a:r>
              <a:rPr lang="en-US" dirty="0"/>
              <a:t>Impregnating a coil really only involves two things:</a:t>
            </a:r>
          </a:p>
          <a:p>
            <a:pPr marL="742950" lvl="1" indent="-285750">
              <a:buFont typeface="Arial" panose="020B0604020202020204" pitchFamily="34" charset="0"/>
              <a:buChar char="•"/>
            </a:pPr>
            <a:r>
              <a:rPr lang="en-US" dirty="0"/>
              <a:t>Get gas out.</a:t>
            </a:r>
          </a:p>
          <a:p>
            <a:pPr marL="742950" lvl="1" indent="-285750">
              <a:buFont typeface="Arial" panose="020B0604020202020204" pitchFamily="34" charset="0"/>
              <a:buChar char="•"/>
            </a:pPr>
            <a:r>
              <a:rPr lang="en-US" dirty="0"/>
              <a:t>Get resin in.</a:t>
            </a:r>
          </a:p>
          <a:p>
            <a:pPr marL="285750" indent="-285750">
              <a:buFont typeface="Arial" panose="020B0604020202020204" pitchFamily="34" charset="0"/>
              <a:buChar char="•"/>
            </a:pPr>
            <a:r>
              <a:rPr lang="en-US" dirty="0"/>
              <a:t>We accomplish the first with vacuum.</a:t>
            </a:r>
          </a:p>
          <a:p>
            <a:pPr marL="285750" indent="-285750">
              <a:buFont typeface="Arial" panose="020B0604020202020204" pitchFamily="34" charset="0"/>
              <a:buChar char="•"/>
            </a:pPr>
            <a:r>
              <a:rPr lang="en-US" dirty="0"/>
              <a:t>We accomplish the second with by flowing resin into the coil.</a:t>
            </a:r>
          </a:p>
          <a:p>
            <a:pPr marL="742950" lvl="1" indent="-285750">
              <a:buFont typeface="Arial" panose="020B0604020202020204" pitchFamily="34" charset="0"/>
              <a:buChar char="•"/>
            </a:pPr>
            <a:r>
              <a:rPr lang="en-US" dirty="0"/>
              <a:t>As coils present a porous medium to and epoxy is a fluid flowing in it, Darcy’s law is a great way to direct your methods.</a:t>
            </a:r>
          </a:p>
          <a:p>
            <a:pPr marL="285750" indent="-285750">
              <a:buFont typeface="Arial" panose="020B0604020202020204" pitchFamily="34" charset="0"/>
              <a:buChar char="•"/>
            </a:pPr>
            <a:r>
              <a:rPr lang="en-US" dirty="0"/>
              <a:t>If we assume some </a:t>
            </a:r>
            <a:r>
              <a:rPr lang="en-US" dirty="0" err="1"/>
              <a:t>potlife</a:t>
            </a:r>
            <a:r>
              <a:rPr lang="en-US" dirty="0"/>
              <a:t>, we can integrate over the working time of the epoxy to compare or normalize different epoxy systems</a:t>
            </a:r>
          </a:p>
          <a:p>
            <a:pPr marL="285750" indent="-285750">
              <a:buFont typeface="Arial" panose="020B0604020202020204" pitchFamily="34" charset="0"/>
              <a:buChar char="•"/>
            </a:pPr>
            <a:r>
              <a:rPr lang="en-US" dirty="0"/>
              <a:t>How do we do better on large or long coils?</a:t>
            </a:r>
          </a:p>
          <a:p>
            <a:pPr marL="742950" lvl="1" indent="-285750">
              <a:buFont typeface="Arial" panose="020B0604020202020204" pitchFamily="34" charset="0"/>
              <a:buChar char="•"/>
            </a:pPr>
            <a:r>
              <a:rPr lang="en-US" dirty="0"/>
              <a:t>More fill ports?</a:t>
            </a:r>
          </a:p>
          <a:p>
            <a:pPr marL="742950" lvl="1" indent="-285750">
              <a:buFont typeface="Arial" panose="020B0604020202020204" pitchFamily="34" charset="0"/>
              <a:buChar char="•"/>
            </a:pPr>
            <a:r>
              <a:rPr lang="en-US" dirty="0"/>
              <a:t>Cheat?</a:t>
            </a:r>
          </a:p>
          <a:p>
            <a:pPr marL="285750" indent="-285750">
              <a:buFont typeface="Arial" panose="020B0604020202020204" pitchFamily="34" charset="0"/>
              <a:buChar char="•"/>
            </a:pPr>
            <a:r>
              <a:rPr lang="en-US" sz="1400" dirty="0"/>
              <a:t>By re-configuring coil geometry for a fixed permeability, we can maintain a fill rate and for a viscosity ~3,000,000 times higher than our current system.</a:t>
            </a:r>
          </a:p>
          <a:p>
            <a:pPr marL="742950" lvl="1" indent="-285750">
              <a:buFont typeface="Arial" panose="020B0604020202020204" pitchFamily="34" charset="0"/>
              <a:buChar char="•"/>
            </a:pPr>
            <a:r>
              <a:rPr lang="en-US" sz="1300" dirty="0"/>
              <a:t>We can modify permeability as well for another couple orders of magnitude</a:t>
            </a:r>
          </a:p>
          <a:p>
            <a:pPr marL="742950" lvl="1" indent="-285750">
              <a:buFont typeface="Arial" panose="020B0604020202020204" pitchFamily="34" charset="0"/>
              <a:buChar char="•"/>
            </a:pPr>
            <a:r>
              <a:rPr lang="en-US" sz="1300" dirty="0"/>
              <a:t>What is the permeability?</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3DE3C424-C61F-4796-ADEC-2BA8E3DEFF78}"/>
                  </a:ext>
                </a:extLst>
              </p:cNvPr>
              <p:cNvSpPr>
                <a:spLocks noGrp="1"/>
              </p:cNvSpPr>
              <p:nvPr>
                <p:ph sz="half" idx="15"/>
              </p:nvPr>
            </p:nvSpPr>
            <p:spPr>
              <a:xfrm>
                <a:off x="5815584" y="719139"/>
                <a:ext cx="3074736" cy="3767006"/>
              </a:xfrm>
            </p:spPr>
            <p:txBody>
              <a:bodyPr/>
              <a:lstStyle/>
              <a:p>
                <a14:m>
                  <m:oMath xmlns:m="http://schemas.openxmlformats.org/officeDocument/2006/math">
                    <m:r>
                      <m:rPr>
                        <m:sty m:val="p"/>
                      </m:rPr>
                      <a:rPr lang="en-US" dirty="0" smtClean="0">
                        <a:latin typeface="Cambria Math"/>
                        <a:ea typeface="Cambria Math"/>
                      </a:rPr>
                      <m:t>Q</m:t>
                    </m:r>
                    <m:r>
                      <a:rPr lang="en-US" i="1" dirty="0">
                        <a:latin typeface="Cambria Math"/>
                        <a:ea typeface="Cambria Math"/>
                      </a:rPr>
                      <m:t>=</m:t>
                    </m:r>
                    <m:f>
                      <m:fPr>
                        <m:ctrlPr>
                          <a:rPr lang="en-US" i="1" dirty="0">
                            <a:latin typeface="Cambria Math" panose="02040503050406030204" pitchFamily="18" charset="0"/>
                            <a:ea typeface="Cambria Math"/>
                          </a:rPr>
                        </m:ctrlPr>
                      </m:fPr>
                      <m:num>
                        <m:r>
                          <a:rPr lang="en-US" i="1" dirty="0">
                            <a:latin typeface="Cambria Math"/>
                            <a:ea typeface="Cambria Math"/>
                          </a:rPr>
                          <m:t>−</m:t>
                        </m:r>
                        <m:r>
                          <m:rPr>
                            <m:sty m:val="p"/>
                          </m:rPr>
                          <a:rPr lang="el-GR" i="1" dirty="0" smtClean="0">
                            <a:latin typeface="Cambria Math"/>
                            <a:ea typeface="Cambria Math"/>
                          </a:rPr>
                          <m:t>κ</m:t>
                        </m:r>
                        <m:r>
                          <a:rPr lang="en-US" i="1" dirty="0">
                            <a:latin typeface="Cambria Math"/>
                            <a:ea typeface="Cambria Math"/>
                          </a:rPr>
                          <m:t>𝐴</m:t>
                        </m:r>
                        <m:r>
                          <a:rPr lang="en-US" i="1" dirty="0">
                            <a:latin typeface="Cambria Math"/>
                            <a:ea typeface="Cambria Math"/>
                          </a:rPr>
                          <m:t> </m:t>
                        </m:r>
                      </m:num>
                      <m:den>
                        <m:r>
                          <a:rPr lang="en-US" i="1" dirty="0">
                            <a:latin typeface="Cambria Math"/>
                            <a:ea typeface="Cambria Math"/>
                          </a:rPr>
                          <m:t>𝜇</m:t>
                        </m:r>
                      </m:den>
                    </m:f>
                    <m:f>
                      <m:fPr>
                        <m:ctrlPr>
                          <a:rPr lang="en-US" i="1" dirty="0">
                            <a:latin typeface="Cambria Math" panose="02040503050406030204" pitchFamily="18" charset="0"/>
                            <a:ea typeface="Cambria Math"/>
                          </a:rPr>
                        </m:ctrlPr>
                      </m:fPr>
                      <m:num>
                        <m:r>
                          <a:rPr lang="en-US" i="1" dirty="0">
                            <a:latin typeface="Cambria Math"/>
                            <a:ea typeface="Cambria Math"/>
                          </a:rPr>
                          <m:t>∆</m:t>
                        </m:r>
                        <m:r>
                          <a:rPr lang="en-US" i="1" dirty="0">
                            <a:latin typeface="Cambria Math"/>
                            <a:ea typeface="Cambria Math"/>
                          </a:rPr>
                          <m:t>𝑃</m:t>
                        </m:r>
                      </m:num>
                      <m:den>
                        <m:r>
                          <a:rPr lang="en-US" i="1" dirty="0">
                            <a:latin typeface="Cambria Math"/>
                            <a:ea typeface="Cambria Math"/>
                          </a:rPr>
                          <m:t>𝐿</m:t>
                        </m:r>
                      </m:den>
                    </m:f>
                  </m:oMath>
                </a14:m>
                <a:r>
                  <a:rPr lang="en-US" dirty="0"/>
                  <a:t> or </a:t>
                </a:r>
                <a14:m>
                  <m:oMath xmlns:m="http://schemas.openxmlformats.org/officeDocument/2006/math">
                    <m:f>
                      <m:fPr>
                        <m:ctrlPr>
                          <a:rPr lang="en-US" i="1" dirty="0">
                            <a:latin typeface="Cambria Math" panose="02040503050406030204" pitchFamily="18" charset="0"/>
                            <a:ea typeface="Cambria Math"/>
                          </a:rPr>
                        </m:ctrlPr>
                      </m:fPr>
                      <m:num>
                        <m:r>
                          <a:rPr lang="en-US" i="1" dirty="0">
                            <a:latin typeface="Cambria Math"/>
                            <a:ea typeface="Cambria Math"/>
                          </a:rPr>
                          <m:t>−</m:t>
                        </m:r>
                        <m:r>
                          <m:rPr>
                            <m:sty m:val="p"/>
                          </m:rPr>
                          <a:rPr lang="el-GR" i="1" dirty="0">
                            <a:latin typeface="Cambria Math"/>
                            <a:ea typeface="Cambria Math"/>
                          </a:rPr>
                          <m:t>κ</m:t>
                        </m:r>
                        <m:r>
                          <a:rPr lang="en-US" i="1" dirty="0">
                            <a:latin typeface="Cambria Math"/>
                            <a:ea typeface="Cambria Math"/>
                          </a:rPr>
                          <m:t>𝐴</m:t>
                        </m:r>
                        <m:r>
                          <a:rPr lang="en-US" i="1" dirty="0">
                            <a:latin typeface="Cambria Math"/>
                            <a:ea typeface="Cambria Math"/>
                          </a:rPr>
                          <m:t> </m:t>
                        </m:r>
                      </m:num>
                      <m:den>
                        <m:r>
                          <a:rPr lang="en-US" i="1" dirty="0">
                            <a:latin typeface="Cambria Math"/>
                            <a:ea typeface="Cambria Math"/>
                          </a:rPr>
                          <m:t>𝜇</m:t>
                        </m:r>
                      </m:den>
                    </m:f>
                    <m:f>
                      <m:fPr>
                        <m:ctrlPr>
                          <a:rPr lang="en-US" i="1" dirty="0">
                            <a:latin typeface="Cambria Math" panose="02040503050406030204" pitchFamily="18" charset="0"/>
                            <a:ea typeface="Cambria Math"/>
                          </a:rPr>
                        </m:ctrlPr>
                      </m:fPr>
                      <m:num>
                        <m:r>
                          <a:rPr lang="en-US"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𝑝</m:t>
                        </m:r>
                      </m:num>
                      <m:den>
                        <m:r>
                          <a:rPr lang="en-US"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𝑙</m:t>
                        </m:r>
                      </m:den>
                    </m:f>
                  </m:oMath>
                </a14:m>
                <a:endParaRPr lang="en-US" dirty="0"/>
              </a:p>
              <a:p>
                <a:pPr lvl="1"/>
                <a:r>
                  <a:rPr lang="en-US" dirty="0"/>
                  <a:t>Q is the discharge rate</a:t>
                </a:r>
              </a:p>
              <a:p>
                <a:pPr lvl="1"/>
                <a:r>
                  <a:rPr lang="el-GR" dirty="0">
                    <a:latin typeface="Calibri" panose="020F0502020204030204" pitchFamily="34" charset="0"/>
                    <a:cs typeface="Calibri" panose="020F0502020204030204" pitchFamily="34" charset="0"/>
                  </a:rPr>
                  <a:t>κ</a:t>
                </a:r>
                <a:r>
                  <a:rPr lang="en-US" dirty="0"/>
                  <a:t> is the permeability constant of the porous medium</a:t>
                </a:r>
              </a:p>
              <a:p>
                <a:pPr lvl="1"/>
                <a:r>
                  <a:rPr lang="en-US" dirty="0"/>
                  <a:t>A is cross sectional area perpendicular to the flow direction</a:t>
                </a:r>
              </a:p>
              <a:p>
                <a:pPr lvl="1"/>
                <a14:m>
                  <m:oMath xmlns:m="http://schemas.openxmlformats.org/officeDocument/2006/math">
                    <m:r>
                      <a:rPr lang="en-US" i="1" dirty="0">
                        <a:latin typeface="Cambria Math"/>
                        <a:ea typeface="Cambria Math"/>
                      </a:rPr>
                      <m:t>∆</m:t>
                    </m:r>
                    <m:r>
                      <a:rPr lang="en-US" i="1" dirty="0">
                        <a:latin typeface="Cambria Math"/>
                        <a:ea typeface="Cambria Math"/>
                      </a:rPr>
                      <m:t>𝑃</m:t>
                    </m:r>
                  </m:oMath>
                </a14:m>
                <a:r>
                  <a:rPr lang="en-US" dirty="0"/>
                  <a:t> is applied pressure</a:t>
                </a:r>
              </a:p>
              <a:p>
                <a:pPr lvl="1"/>
                <a14:m>
                  <m:oMath xmlns:m="http://schemas.openxmlformats.org/officeDocument/2006/math">
                    <m:r>
                      <a:rPr lang="en-US" i="1" dirty="0">
                        <a:latin typeface="Cambria Math"/>
                        <a:ea typeface="Cambria Math"/>
                      </a:rPr>
                      <m:t>𝜇</m:t>
                    </m:r>
                  </m:oMath>
                </a14:m>
                <a:r>
                  <a:rPr lang="en-US" dirty="0"/>
                  <a:t> is viscosity</a:t>
                </a:r>
              </a:p>
              <a:p>
                <a:pPr lvl="1"/>
                <a:r>
                  <a:rPr lang="en-US" dirty="0"/>
                  <a:t>L is the length scale in the flow direction</a:t>
                </a:r>
              </a:p>
              <a:p>
                <a:pPr lvl="1"/>
                <a:endParaRPr lang="en-US" dirty="0"/>
              </a:p>
              <a:p>
                <a:pPr lvl="1"/>
                <a:endParaRPr lang="en-US" dirty="0"/>
              </a:p>
            </p:txBody>
          </p:sp>
        </mc:Choice>
        <mc:Fallback xmlns="">
          <p:sp>
            <p:nvSpPr>
              <p:cNvPr id="8" name="Content Placeholder 7">
                <a:extLst>
                  <a:ext uri="{FF2B5EF4-FFF2-40B4-BE49-F238E27FC236}">
                    <a16:creationId xmlns:a16="http://schemas.microsoft.com/office/drawing/2014/main" id="{3DE3C424-C61F-4796-ADEC-2BA8E3DEFF78}"/>
                  </a:ext>
                </a:extLst>
              </p:cNvPr>
              <p:cNvSpPr>
                <a:spLocks noGrp="1" noRot="1" noChangeAspect="1" noMove="1" noResize="1" noEditPoints="1" noAdjustHandles="1" noChangeArrowheads="1" noChangeShapeType="1" noTextEdit="1"/>
              </p:cNvSpPr>
              <p:nvPr>
                <p:ph sz="half" idx="15"/>
              </p:nvPr>
            </p:nvSpPr>
            <p:spPr>
              <a:xfrm>
                <a:off x="5815584" y="719139"/>
                <a:ext cx="3074736" cy="3767006"/>
              </a:xfrm>
              <a:blipFill>
                <a:blip r:embed="rId3"/>
                <a:stretch>
                  <a:fillRect l="-4167" t="-324"/>
                </a:stretch>
              </a:blipFill>
            </p:spPr>
            <p:txBody>
              <a:bodyPr/>
              <a:lstStyle/>
              <a:p>
                <a:r>
                  <a:rPr lang="en-US">
                    <a:noFill/>
                  </a:rPr>
                  <a:t> </a:t>
                </a:r>
              </a:p>
            </p:txBody>
          </p:sp>
        </mc:Fallback>
      </mc:AlternateContent>
      <p:sp>
        <p:nvSpPr>
          <p:cNvPr id="2" name="Date Placeholder 1">
            <a:extLst>
              <a:ext uri="{FF2B5EF4-FFF2-40B4-BE49-F238E27FC236}">
                <a16:creationId xmlns:a16="http://schemas.microsoft.com/office/drawing/2014/main" id="{BC7D6C3C-5762-4751-A217-F6762848990E}"/>
              </a:ext>
            </a:extLst>
          </p:cNvPr>
          <p:cNvSpPr>
            <a:spLocks noGrp="1"/>
          </p:cNvSpPr>
          <p:nvPr>
            <p:ph type="dt" sz="half" idx="16"/>
          </p:nvPr>
        </p:nvSpPr>
        <p:spPr/>
        <p:txBody>
          <a:bodyPr/>
          <a:lstStyle/>
          <a:p>
            <a:pPr>
              <a:defRPr/>
            </a:pPr>
            <a:r>
              <a:rPr lang="en-US"/>
              <a:t>31 July 2019</a:t>
            </a:r>
            <a:endParaRPr lang="en-US" dirty="0"/>
          </a:p>
        </p:txBody>
      </p:sp>
      <p:sp>
        <p:nvSpPr>
          <p:cNvPr id="3" name="Footer Placeholder 2">
            <a:extLst>
              <a:ext uri="{FF2B5EF4-FFF2-40B4-BE49-F238E27FC236}">
                <a16:creationId xmlns:a16="http://schemas.microsoft.com/office/drawing/2014/main" id="{5E794493-B410-451D-8471-88BDE67ED5C0}"/>
              </a:ext>
            </a:extLst>
          </p:cNvPr>
          <p:cNvSpPr>
            <a:spLocks noGrp="1"/>
          </p:cNvSpPr>
          <p:nvPr>
            <p:ph type="ftr" sz="quarter" idx="17"/>
          </p:nvPr>
        </p:nvSpPr>
        <p:spPr/>
        <p:txBody>
          <a:bodyPr/>
          <a:lstStyle/>
          <a:p>
            <a:pPr>
              <a:defRPr/>
            </a:pPr>
            <a:r>
              <a:rPr lang="en-US"/>
              <a:t>S. Krave | Investigation of Thermoplastic Matrix Materials for Nb3Sn Superconducting Coils MDP Edition</a:t>
            </a:r>
            <a:endParaRPr lang="en-US" b="1" dirty="0"/>
          </a:p>
        </p:txBody>
      </p:sp>
      <p:sp>
        <p:nvSpPr>
          <p:cNvPr id="4" name="Slide Number Placeholder 3">
            <a:extLst>
              <a:ext uri="{FF2B5EF4-FFF2-40B4-BE49-F238E27FC236}">
                <a16:creationId xmlns:a16="http://schemas.microsoft.com/office/drawing/2014/main" id="{5F744DCA-3D24-446B-B594-0120810454C7}"/>
              </a:ext>
            </a:extLst>
          </p:cNvPr>
          <p:cNvSpPr>
            <a:spLocks noGrp="1"/>
          </p:cNvSpPr>
          <p:nvPr>
            <p:ph type="sldNum" sz="quarter" idx="18"/>
          </p:nvPr>
        </p:nvSpPr>
        <p:spPr/>
        <p:txBody>
          <a:bodyPr/>
          <a:lstStyle/>
          <a:p>
            <a:pPr>
              <a:defRPr/>
            </a:pPr>
            <a:fld id="{148C009B-CB69-E04A-B9B3-34B26D69E9CF}" type="slidenum">
              <a:rPr lang="en-US" smtClean="0"/>
              <a:pPr>
                <a:defRPr/>
              </a:pPr>
              <a:t>4</a:t>
            </a:fld>
            <a:endParaRPr lang="en-US" dirty="0"/>
          </a:p>
        </p:txBody>
      </p:sp>
      <p:sp>
        <p:nvSpPr>
          <p:cNvPr id="6" name="Title 5">
            <a:extLst>
              <a:ext uri="{FF2B5EF4-FFF2-40B4-BE49-F238E27FC236}">
                <a16:creationId xmlns:a16="http://schemas.microsoft.com/office/drawing/2014/main" id="{6398BEB2-E7C7-4A2B-8590-EEE5C7858A1E}"/>
              </a:ext>
            </a:extLst>
          </p:cNvPr>
          <p:cNvSpPr>
            <a:spLocks noGrp="1"/>
          </p:cNvSpPr>
          <p:nvPr>
            <p:ph type="title"/>
          </p:nvPr>
        </p:nvSpPr>
        <p:spPr/>
        <p:txBody>
          <a:bodyPr/>
          <a:lstStyle/>
          <a:p>
            <a:r>
              <a:rPr lang="en-US"/>
              <a:t>Design for Impregnation: Darcy’s Law</a:t>
            </a:r>
            <a:endParaRPr lang="en-US" dirty="0"/>
          </a:p>
        </p:txBody>
      </p:sp>
    </p:spTree>
    <p:extLst>
      <p:ext uri="{BB962C8B-B14F-4D97-AF65-F5344CB8AC3E}">
        <p14:creationId xmlns:p14="http://schemas.microsoft.com/office/powerpoint/2010/main" val="4067812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35F9E0-508C-4070-BA3F-07C562D530FE}"/>
              </a:ext>
            </a:extLst>
          </p:cNvPr>
          <p:cNvSpPr>
            <a:spLocks noGrp="1"/>
          </p:cNvSpPr>
          <p:nvPr>
            <p:ph sz="half" idx="13"/>
          </p:nvPr>
        </p:nvSpPr>
        <p:spPr>
          <a:xfrm>
            <a:off x="228601" y="728663"/>
            <a:ext cx="3473449" cy="3698934"/>
          </a:xfrm>
        </p:spPr>
        <p:txBody>
          <a:bodyPr/>
          <a:lstStyle/>
          <a:p>
            <a:r>
              <a:rPr lang="en-US" dirty="0"/>
              <a:t>To establish real world values, we have measured the hydraulic permeability of some cable, roughly per ASTM D2434-68</a:t>
            </a:r>
          </a:p>
          <a:p>
            <a:pPr lvl="1"/>
            <a:r>
              <a:rPr lang="en-US" dirty="0"/>
              <a:t>Impregnation fixtures used with inserts to control flow to direction of interest.</a:t>
            </a:r>
          </a:p>
          <a:p>
            <a:pPr lvl="1"/>
            <a:r>
              <a:rPr lang="en-US" dirty="0"/>
              <a:t>Investigated radial and longitudinal  permeability</a:t>
            </a:r>
          </a:p>
          <a:p>
            <a:r>
              <a:rPr lang="en-US" dirty="0"/>
              <a:t>Reasonably easy measurement with fast turn around</a:t>
            </a:r>
          </a:p>
        </p:txBody>
      </p:sp>
      <p:sp>
        <p:nvSpPr>
          <p:cNvPr id="6" name="Date Placeholder 5">
            <a:extLst>
              <a:ext uri="{FF2B5EF4-FFF2-40B4-BE49-F238E27FC236}">
                <a16:creationId xmlns:a16="http://schemas.microsoft.com/office/drawing/2014/main" id="{4D3C0A26-6729-47D5-8A74-2CC56B9228E4}"/>
              </a:ext>
            </a:extLst>
          </p:cNvPr>
          <p:cNvSpPr>
            <a:spLocks noGrp="1"/>
          </p:cNvSpPr>
          <p:nvPr>
            <p:ph type="dt" sz="half" idx="2"/>
          </p:nvPr>
        </p:nvSpPr>
        <p:spPr/>
        <p:txBody>
          <a:bodyPr/>
          <a:lstStyle/>
          <a:p>
            <a:pPr>
              <a:defRPr/>
            </a:pPr>
            <a:r>
              <a:rPr lang="en-US"/>
              <a:t>31 July 2019</a:t>
            </a:r>
            <a:endParaRPr lang="en-US" dirty="0"/>
          </a:p>
        </p:txBody>
      </p:sp>
      <p:sp>
        <p:nvSpPr>
          <p:cNvPr id="7" name="Footer Placeholder 6">
            <a:extLst>
              <a:ext uri="{FF2B5EF4-FFF2-40B4-BE49-F238E27FC236}">
                <a16:creationId xmlns:a16="http://schemas.microsoft.com/office/drawing/2014/main" id="{3812CA49-30C8-4AD2-96BE-C6E4AB22FAE6}"/>
              </a:ext>
            </a:extLst>
          </p:cNvPr>
          <p:cNvSpPr>
            <a:spLocks noGrp="1"/>
          </p:cNvSpPr>
          <p:nvPr>
            <p:ph type="ftr" sz="quarter" idx="3"/>
          </p:nvPr>
        </p:nvSpPr>
        <p:spPr/>
        <p:txBody>
          <a:bodyPr/>
          <a:lstStyle/>
          <a:p>
            <a:pPr>
              <a:defRPr/>
            </a:pPr>
            <a:r>
              <a:rPr lang="en-US"/>
              <a:t>S. Krave | Investigation of Thermoplastic Matrix Materials for Nb3Sn Superconducting Coils MDP Edition</a:t>
            </a:r>
            <a:endParaRPr lang="en-US" b="1" dirty="0"/>
          </a:p>
        </p:txBody>
      </p:sp>
      <p:sp>
        <p:nvSpPr>
          <p:cNvPr id="8" name="Slide Number Placeholder 7">
            <a:extLst>
              <a:ext uri="{FF2B5EF4-FFF2-40B4-BE49-F238E27FC236}">
                <a16:creationId xmlns:a16="http://schemas.microsoft.com/office/drawing/2014/main" id="{45AC772D-9580-4B2C-BEF7-4C4945ED5C30}"/>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
        <p:nvSpPr>
          <p:cNvPr id="9" name="Title 8">
            <a:extLst>
              <a:ext uri="{FF2B5EF4-FFF2-40B4-BE49-F238E27FC236}">
                <a16:creationId xmlns:a16="http://schemas.microsoft.com/office/drawing/2014/main" id="{7840B3E6-9123-428E-ACE4-74E3AA1B9A96}"/>
              </a:ext>
            </a:extLst>
          </p:cNvPr>
          <p:cNvSpPr>
            <a:spLocks noGrp="1"/>
          </p:cNvSpPr>
          <p:nvPr>
            <p:ph type="title"/>
          </p:nvPr>
        </p:nvSpPr>
        <p:spPr/>
        <p:txBody>
          <a:bodyPr/>
          <a:lstStyle/>
          <a:p>
            <a:r>
              <a:rPr lang="en-US" dirty="0"/>
              <a:t>Designing for Impregnation: Permeability Measurements</a:t>
            </a:r>
          </a:p>
        </p:txBody>
      </p:sp>
      <p:pic>
        <p:nvPicPr>
          <p:cNvPr id="27" name="Content Placeholder 26">
            <a:extLst>
              <a:ext uri="{FF2B5EF4-FFF2-40B4-BE49-F238E27FC236}">
                <a16:creationId xmlns:a16="http://schemas.microsoft.com/office/drawing/2014/main" id="{D031837B-6F5A-4D0B-A558-786170952008}"/>
              </a:ext>
            </a:extLst>
          </p:cNvPr>
          <p:cNvPicPr>
            <a:picLocks noGrp="1" noChangeAspect="1"/>
          </p:cNvPicPr>
          <p:nvPr>
            <p:ph sz="half" idx="15"/>
          </p:nvPr>
        </p:nvPicPr>
        <p:blipFill rotWithShape="1">
          <a:blip r:embed="rId2"/>
          <a:srcRect t="8101" b="26335"/>
          <a:stretch/>
        </p:blipFill>
        <p:spPr>
          <a:xfrm>
            <a:off x="6795572" y="578046"/>
            <a:ext cx="2092063" cy="1829942"/>
          </a:xfrm>
          <a:prstGeom prst="rect">
            <a:avLst/>
          </a:prstGeom>
        </p:spPr>
      </p:pic>
      <p:pic>
        <p:nvPicPr>
          <p:cNvPr id="28" name="Picture 27">
            <a:extLst>
              <a:ext uri="{FF2B5EF4-FFF2-40B4-BE49-F238E27FC236}">
                <a16:creationId xmlns:a16="http://schemas.microsoft.com/office/drawing/2014/main" id="{B343C3F8-673B-4D2B-96F1-D2CB5839EC51}"/>
              </a:ext>
            </a:extLst>
          </p:cNvPr>
          <p:cNvPicPr>
            <a:picLocks noChangeAspect="1"/>
          </p:cNvPicPr>
          <p:nvPr/>
        </p:nvPicPr>
        <p:blipFill>
          <a:blip r:embed="rId3"/>
          <a:stretch>
            <a:fillRect/>
          </a:stretch>
        </p:blipFill>
        <p:spPr>
          <a:xfrm>
            <a:off x="6795571" y="2494860"/>
            <a:ext cx="2092064" cy="1863173"/>
          </a:xfrm>
          <a:prstGeom prst="rect">
            <a:avLst/>
          </a:prstGeom>
        </p:spPr>
      </p:pic>
      <p:pic>
        <p:nvPicPr>
          <p:cNvPr id="29" name="Picture 28">
            <a:extLst>
              <a:ext uri="{FF2B5EF4-FFF2-40B4-BE49-F238E27FC236}">
                <a16:creationId xmlns:a16="http://schemas.microsoft.com/office/drawing/2014/main" id="{4D60B488-6EE3-400C-A243-91962BEA1A85}"/>
              </a:ext>
            </a:extLst>
          </p:cNvPr>
          <p:cNvPicPr>
            <a:picLocks noChangeAspect="1"/>
          </p:cNvPicPr>
          <p:nvPr/>
        </p:nvPicPr>
        <p:blipFill>
          <a:blip r:embed="rId4"/>
          <a:stretch>
            <a:fillRect/>
          </a:stretch>
        </p:blipFill>
        <p:spPr>
          <a:xfrm>
            <a:off x="4326287" y="589199"/>
            <a:ext cx="2353913" cy="3768834"/>
          </a:xfrm>
          <a:prstGeom prst="rect">
            <a:avLst/>
          </a:prstGeom>
        </p:spPr>
      </p:pic>
    </p:spTree>
    <p:extLst>
      <p:ext uri="{BB962C8B-B14F-4D97-AF65-F5344CB8AC3E}">
        <p14:creationId xmlns:p14="http://schemas.microsoft.com/office/powerpoint/2010/main" val="1239991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1CA26F29-523D-4862-9C62-FE69CFB59417}"/>
              </a:ext>
            </a:extLst>
          </p:cNvPr>
          <p:cNvPicPr>
            <a:picLocks noGrp="1" noChangeAspect="1"/>
          </p:cNvPicPr>
          <p:nvPr>
            <p:ph sz="half" idx="13"/>
          </p:nvPr>
        </p:nvPicPr>
        <p:blipFill>
          <a:blip r:embed="rId2"/>
          <a:stretch>
            <a:fillRect/>
          </a:stretch>
        </p:blipFill>
        <p:spPr>
          <a:xfrm>
            <a:off x="3418461" y="1700245"/>
            <a:ext cx="2006861" cy="2725737"/>
          </a:xfrm>
          <a:prstGeom prst="rect">
            <a:avLst/>
          </a:prstGeom>
        </p:spPr>
      </p:pic>
      <p:sp>
        <p:nvSpPr>
          <p:cNvPr id="4" name="Text Placeholder 3">
            <a:extLst>
              <a:ext uri="{FF2B5EF4-FFF2-40B4-BE49-F238E27FC236}">
                <a16:creationId xmlns:a16="http://schemas.microsoft.com/office/drawing/2014/main" id="{A51A2F91-B4DA-4584-882B-7751F6DECBB1}"/>
              </a:ext>
            </a:extLst>
          </p:cNvPr>
          <p:cNvSpPr>
            <a:spLocks noGrp="1"/>
          </p:cNvSpPr>
          <p:nvPr>
            <p:ph type="body" sz="half" idx="16"/>
          </p:nvPr>
        </p:nvSpPr>
        <p:spPr>
          <a:xfrm>
            <a:off x="229365" y="3573827"/>
            <a:ext cx="2824985" cy="949359"/>
          </a:xfrm>
        </p:spPr>
        <p:txBody>
          <a:bodyPr/>
          <a:lstStyle/>
          <a:p>
            <a:r>
              <a:rPr lang="en-US" dirty="0"/>
              <a:t>Permeability value remains ~constant regardless of pressure. As it should.</a:t>
            </a:r>
          </a:p>
          <a:p>
            <a:endParaRPr lang="en-US" dirty="0"/>
          </a:p>
        </p:txBody>
      </p:sp>
      <p:sp>
        <p:nvSpPr>
          <p:cNvPr id="6" name="Date Placeholder 5">
            <a:extLst>
              <a:ext uri="{FF2B5EF4-FFF2-40B4-BE49-F238E27FC236}">
                <a16:creationId xmlns:a16="http://schemas.microsoft.com/office/drawing/2014/main" id="{E7E3088B-96EB-4AC3-8850-BB9C672B3A2B}"/>
              </a:ext>
            </a:extLst>
          </p:cNvPr>
          <p:cNvSpPr>
            <a:spLocks noGrp="1"/>
          </p:cNvSpPr>
          <p:nvPr>
            <p:ph type="dt" sz="half" idx="2"/>
          </p:nvPr>
        </p:nvSpPr>
        <p:spPr/>
        <p:txBody>
          <a:bodyPr/>
          <a:lstStyle/>
          <a:p>
            <a:pPr>
              <a:defRPr/>
            </a:pPr>
            <a:r>
              <a:rPr lang="en-US"/>
              <a:t>31 July 2019</a:t>
            </a:r>
            <a:endParaRPr lang="en-US" dirty="0"/>
          </a:p>
        </p:txBody>
      </p:sp>
      <p:sp>
        <p:nvSpPr>
          <p:cNvPr id="7" name="Footer Placeholder 6">
            <a:extLst>
              <a:ext uri="{FF2B5EF4-FFF2-40B4-BE49-F238E27FC236}">
                <a16:creationId xmlns:a16="http://schemas.microsoft.com/office/drawing/2014/main" id="{042EC6F9-AD53-48BA-B67F-EAC1BEC5930B}"/>
              </a:ext>
            </a:extLst>
          </p:cNvPr>
          <p:cNvSpPr>
            <a:spLocks noGrp="1"/>
          </p:cNvSpPr>
          <p:nvPr>
            <p:ph type="ftr" sz="quarter" idx="3"/>
          </p:nvPr>
        </p:nvSpPr>
        <p:spPr/>
        <p:txBody>
          <a:bodyPr/>
          <a:lstStyle/>
          <a:p>
            <a:pPr>
              <a:defRPr/>
            </a:pPr>
            <a:r>
              <a:rPr lang="en-US"/>
              <a:t>S. Krave | Investigation of Thermoplastic Matrix Materials for Nb3Sn Superconducting Coils MDP Edition</a:t>
            </a:r>
            <a:endParaRPr lang="en-US" b="1" dirty="0"/>
          </a:p>
        </p:txBody>
      </p:sp>
      <p:sp>
        <p:nvSpPr>
          <p:cNvPr id="8" name="Slide Number Placeholder 7">
            <a:extLst>
              <a:ext uri="{FF2B5EF4-FFF2-40B4-BE49-F238E27FC236}">
                <a16:creationId xmlns:a16="http://schemas.microsoft.com/office/drawing/2014/main" id="{29812100-B6F6-4FA7-9AF7-186C0621D554}"/>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
        <p:nvSpPr>
          <p:cNvPr id="9" name="Title 8">
            <a:extLst>
              <a:ext uri="{FF2B5EF4-FFF2-40B4-BE49-F238E27FC236}">
                <a16:creationId xmlns:a16="http://schemas.microsoft.com/office/drawing/2014/main" id="{2C9AF794-D529-47D3-9F8F-122B85B1A4A7}"/>
              </a:ext>
            </a:extLst>
          </p:cNvPr>
          <p:cNvSpPr>
            <a:spLocks noGrp="1"/>
          </p:cNvSpPr>
          <p:nvPr>
            <p:ph type="title"/>
          </p:nvPr>
        </p:nvSpPr>
        <p:spPr/>
        <p:txBody>
          <a:bodyPr/>
          <a:lstStyle/>
          <a:p>
            <a:r>
              <a:rPr lang="en-US" dirty="0"/>
              <a:t>QXF Cable with S-Glass Braided on Insulation</a:t>
            </a:r>
          </a:p>
        </p:txBody>
      </p:sp>
      <p:sp>
        <p:nvSpPr>
          <p:cNvPr id="17" name="Rectangle 16">
            <a:extLst>
              <a:ext uri="{FF2B5EF4-FFF2-40B4-BE49-F238E27FC236}">
                <a16:creationId xmlns:a16="http://schemas.microsoft.com/office/drawing/2014/main" id="{49D919F6-5D6A-4EB8-BE34-192AB74C1640}"/>
              </a:ext>
            </a:extLst>
          </p:cNvPr>
          <p:cNvSpPr/>
          <p:nvPr/>
        </p:nvSpPr>
        <p:spPr>
          <a:xfrm>
            <a:off x="3739675" y="2788110"/>
            <a:ext cx="1390650" cy="177800"/>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sz="1100" dirty="0"/>
              <a:t>Radial</a:t>
            </a:r>
          </a:p>
        </p:txBody>
      </p:sp>
      <p:sp>
        <p:nvSpPr>
          <p:cNvPr id="18" name="Rectangle 17">
            <a:extLst>
              <a:ext uri="{FF2B5EF4-FFF2-40B4-BE49-F238E27FC236}">
                <a16:creationId xmlns:a16="http://schemas.microsoft.com/office/drawing/2014/main" id="{FA2734CC-BCF3-423A-A248-C2CC13905D5F}"/>
              </a:ext>
            </a:extLst>
          </p:cNvPr>
          <p:cNvSpPr/>
          <p:nvPr/>
        </p:nvSpPr>
        <p:spPr>
          <a:xfrm>
            <a:off x="3722147" y="2490571"/>
            <a:ext cx="1390650" cy="177800"/>
          </a:xfrm>
          <a:prstGeom prst="rect">
            <a:avLst/>
          </a:prstGeom>
          <a:noFill/>
          <a:ln w="38100" cap="flat" cmpd="sng" algn="ctr">
            <a:solidFill>
              <a:srgbClr val="004C97"/>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sz="1200" dirty="0">
                <a:solidFill>
                  <a:schemeClr val="tx2"/>
                </a:solidFill>
              </a:rPr>
              <a:t>Longitudinal</a:t>
            </a:r>
          </a:p>
        </p:txBody>
      </p:sp>
      <p:pic>
        <p:nvPicPr>
          <p:cNvPr id="24" name="Picture 23">
            <a:extLst>
              <a:ext uri="{FF2B5EF4-FFF2-40B4-BE49-F238E27FC236}">
                <a16:creationId xmlns:a16="http://schemas.microsoft.com/office/drawing/2014/main" id="{D4DC8085-1794-4D31-8E5C-0C59DB880AF4}"/>
              </a:ext>
            </a:extLst>
          </p:cNvPr>
          <p:cNvPicPr>
            <a:picLocks noChangeAspect="1"/>
          </p:cNvPicPr>
          <p:nvPr/>
        </p:nvPicPr>
        <p:blipFill>
          <a:blip r:embed="rId3"/>
          <a:stretch>
            <a:fillRect/>
          </a:stretch>
        </p:blipFill>
        <p:spPr>
          <a:xfrm>
            <a:off x="166979" y="805732"/>
            <a:ext cx="2968443" cy="2132706"/>
          </a:xfrm>
          <a:prstGeom prst="rect">
            <a:avLst/>
          </a:prstGeom>
        </p:spPr>
      </p:pic>
      <p:sp>
        <p:nvSpPr>
          <p:cNvPr id="31" name="Text Placeholder 3">
            <a:extLst>
              <a:ext uri="{FF2B5EF4-FFF2-40B4-BE49-F238E27FC236}">
                <a16:creationId xmlns:a16="http://schemas.microsoft.com/office/drawing/2014/main" id="{74508B3D-414D-4C4C-8C7F-AA56F5A2546A}"/>
              </a:ext>
            </a:extLst>
          </p:cNvPr>
          <p:cNvSpPr txBox="1">
            <a:spLocks/>
          </p:cNvSpPr>
          <p:nvPr/>
        </p:nvSpPr>
        <p:spPr>
          <a:xfrm>
            <a:off x="3302001" y="800613"/>
            <a:ext cx="2279649" cy="949359"/>
          </a:xfrm>
          <a:prstGeom prst="rect">
            <a:avLst/>
          </a:prstGeom>
        </p:spPr>
        <p:txBody>
          <a:bodyPr lIns="0" tIns="0" rIns="0" bIns="0"/>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US" dirty="0"/>
              <a:t>Cable has similar permeability as clean sand.</a:t>
            </a:r>
          </a:p>
          <a:p>
            <a:endParaRPr lang="en-US" dirty="0"/>
          </a:p>
        </p:txBody>
      </p:sp>
      <p:sp>
        <p:nvSpPr>
          <p:cNvPr id="32" name="Text Placeholder 3">
            <a:extLst>
              <a:ext uri="{FF2B5EF4-FFF2-40B4-BE49-F238E27FC236}">
                <a16:creationId xmlns:a16="http://schemas.microsoft.com/office/drawing/2014/main" id="{7D99797E-4482-426C-AA0D-249580A686B7}"/>
              </a:ext>
            </a:extLst>
          </p:cNvPr>
          <p:cNvSpPr txBox="1">
            <a:spLocks/>
          </p:cNvSpPr>
          <p:nvPr/>
        </p:nvSpPr>
        <p:spPr>
          <a:xfrm>
            <a:off x="5749622" y="3041650"/>
            <a:ext cx="2824985" cy="1481535"/>
          </a:xfrm>
          <a:prstGeom prst="rect">
            <a:avLst/>
          </a:prstGeom>
        </p:spPr>
        <p:txBody>
          <a:bodyPr lIns="0" tIns="0" rIns="0" bIns="0"/>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t>Radial Sample has drastically higher flow rate for an order of magnitude lower permeability.</a:t>
            </a:r>
          </a:p>
          <a:p>
            <a:pPr marL="285750" indent="-285750">
              <a:buFont typeface="Arial" panose="020B0604020202020204" pitchFamily="34" charset="0"/>
              <a:buChar char="•"/>
            </a:pPr>
            <a:r>
              <a:rPr lang="en-US" dirty="0"/>
              <a:t>The volumes of the small samples are similar, however we swapped a dimension between cross section and area</a:t>
            </a:r>
          </a:p>
          <a:p>
            <a:endParaRPr lang="en-US" dirty="0"/>
          </a:p>
          <a:p>
            <a:endParaRPr lang="en-US" dirty="0"/>
          </a:p>
        </p:txBody>
      </p:sp>
      <p:pic>
        <p:nvPicPr>
          <p:cNvPr id="34" name="Picture 33">
            <a:extLst>
              <a:ext uri="{FF2B5EF4-FFF2-40B4-BE49-F238E27FC236}">
                <a16:creationId xmlns:a16="http://schemas.microsoft.com/office/drawing/2014/main" id="{45894700-DC1E-42FC-9AC6-9DBE9404F45E}"/>
              </a:ext>
            </a:extLst>
          </p:cNvPr>
          <p:cNvPicPr>
            <a:picLocks noChangeAspect="1"/>
          </p:cNvPicPr>
          <p:nvPr/>
        </p:nvPicPr>
        <p:blipFill>
          <a:blip r:embed="rId4"/>
          <a:stretch>
            <a:fillRect/>
          </a:stretch>
        </p:blipFill>
        <p:spPr>
          <a:xfrm>
            <a:off x="5749623" y="728694"/>
            <a:ext cx="3095928" cy="2228410"/>
          </a:xfrm>
          <a:prstGeom prst="rect">
            <a:avLst/>
          </a:prstGeom>
        </p:spPr>
      </p:pic>
    </p:spTree>
    <p:extLst>
      <p:ext uri="{BB962C8B-B14F-4D97-AF65-F5344CB8AC3E}">
        <p14:creationId xmlns:p14="http://schemas.microsoft.com/office/powerpoint/2010/main" val="1764513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42ADA5-C21B-4C28-A789-A585B408A30A}"/>
              </a:ext>
            </a:extLst>
          </p:cNvPr>
          <p:cNvSpPr>
            <a:spLocks noGrp="1"/>
          </p:cNvSpPr>
          <p:nvPr>
            <p:ph type="body" sz="half" idx="2"/>
          </p:nvPr>
        </p:nvSpPr>
        <p:spPr>
          <a:xfrm>
            <a:off x="228600" y="719138"/>
            <a:ext cx="4083050" cy="3767007"/>
          </a:xfrm>
        </p:spPr>
        <p:txBody>
          <a:bodyPr>
            <a:normAutofit fontScale="92500" lnSpcReduction="20000"/>
          </a:bodyPr>
          <a:lstStyle/>
          <a:p>
            <a:r>
              <a:rPr lang="en-US" dirty="0"/>
              <a:t>Copper cable wrapped in Kevlar string</a:t>
            </a:r>
          </a:p>
          <a:p>
            <a:r>
              <a:rPr lang="en-US" dirty="0"/>
              <a:t>	Or fiberglass yarn…</a:t>
            </a:r>
          </a:p>
          <a:p>
            <a:pPr marL="171450" indent="-171450">
              <a:buFont typeface="Arial" panose="020B0604020202020204" pitchFamily="34" charset="0"/>
              <a:buChar char="•"/>
            </a:pPr>
            <a:r>
              <a:rPr lang="en-US" sz="1100" dirty="0"/>
              <a:t>We don’t care about the glass insulation anyway, we can do better using filled resin everywhere that matters Azimuthally without sacrificing too much radially or longitudinally</a:t>
            </a:r>
          </a:p>
          <a:p>
            <a:pPr marL="628650" lvl="1" indent="-171450">
              <a:buFont typeface="Arial" panose="020B0604020202020204" pitchFamily="34" charset="0"/>
              <a:buChar char="•"/>
            </a:pPr>
            <a:r>
              <a:rPr lang="en-US" sz="1050" dirty="0"/>
              <a:t>Get rid of it.</a:t>
            </a:r>
          </a:p>
          <a:p>
            <a:pPr marL="171450" indent="-171450">
              <a:buFont typeface="Arial" panose="020B0604020202020204" pitchFamily="34" charset="0"/>
              <a:buChar char="•"/>
            </a:pPr>
            <a:r>
              <a:rPr lang="en-US" sz="1100" dirty="0"/>
              <a:t>We still need space between turns</a:t>
            </a:r>
          </a:p>
          <a:p>
            <a:pPr marL="628650" lvl="1" indent="-171450">
              <a:buFont typeface="Arial" panose="020B0604020202020204" pitchFamily="34" charset="0"/>
              <a:buChar char="•"/>
            </a:pPr>
            <a:r>
              <a:rPr lang="en-US" sz="1050" dirty="0"/>
              <a:t>Use a spacer, like thread or string</a:t>
            </a:r>
          </a:p>
          <a:p>
            <a:pPr marL="628650" lvl="1" indent="-171450">
              <a:buFont typeface="Arial" panose="020B0604020202020204" pitchFamily="34" charset="0"/>
              <a:buChar char="•"/>
            </a:pPr>
            <a:r>
              <a:rPr lang="en-US" sz="1050" dirty="0"/>
              <a:t>When wrapped around cable, it provides a natural flow path for matrix resins orders of magnitude larger than the fiberglass it replaces</a:t>
            </a:r>
          </a:p>
          <a:p>
            <a:pPr marL="171450" indent="-171450">
              <a:buFont typeface="Arial" panose="020B0604020202020204" pitchFamily="34" charset="0"/>
              <a:buChar char="•"/>
            </a:pPr>
            <a:r>
              <a:rPr lang="en-US" sz="1100" dirty="0"/>
              <a:t>At the strand level: Transposition allows flow channels at the lowest level</a:t>
            </a:r>
          </a:p>
          <a:p>
            <a:pPr marL="171450" indent="-171450">
              <a:buFont typeface="Arial" panose="020B0604020202020204" pitchFamily="34" charset="0"/>
              <a:buChar char="•"/>
            </a:pPr>
            <a:r>
              <a:rPr lang="en-US" sz="1100" dirty="0"/>
              <a:t>Flow media is integrated into coil impregnation tooling.</a:t>
            </a:r>
          </a:p>
          <a:p>
            <a:pPr marL="628650" lvl="1" indent="-171450">
              <a:buFont typeface="Arial" panose="020B0604020202020204" pitchFamily="34" charset="0"/>
              <a:buChar char="•"/>
            </a:pPr>
            <a:r>
              <a:rPr lang="en-US" sz="1050" dirty="0"/>
              <a:t>Do not count on the coil to partake in resin distribution</a:t>
            </a:r>
          </a:p>
          <a:p>
            <a:pPr marL="628650" lvl="1" indent="-171450">
              <a:buFont typeface="Arial" panose="020B0604020202020204" pitchFamily="34" charset="0"/>
              <a:buChar char="•"/>
            </a:pPr>
            <a:r>
              <a:rPr lang="en-US" sz="1050" dirty="0"/>
              <a:t>In the case below, the flow media is stainless wire mesh. This could be varied to enable better surface finish or higher flow (or both)</a:t>
            </a:r>
          </a:p>
          <a:p>
            <a:pPr marL="628650" lvl="1" indent="-171450">
              <a:buFont typeface="Arial" panose="020B0604020202020204" pitchFamily="34" charset="0"/>
              <a:buChar char="•"/>
            </a:pPr>
            <a:r>
              <a:rPr lang="en-US" sz="1050" dirty="0"/>
              <a:t>Use a release layer between</a:t>
            </a:r>
          </a:p>
          <a:p>
            <a:pPr marL="1085850" lvl="2" indent="-171450">
              <a:buFont typeface="Arial" panose="020B0604020202020204" pitchFamily="34" charset="0"/>
              <a:buChar char="•"/>
            </a:pPr>
            <a:r>
              <a:rPr lang="en-US" sz="1050" dirty="0"/>
              <a:t>Teflon or Teflon coated glass for Epoxies</a:t>
            </a:r>
          </a:p>
          <a:p>
            <a:pPr marL="1085850" lvl="2" indent="-171450">
              <a:buFont typeface="Arial" panose="020B0604020202020204" pitchFamily="34" charset="0"/>
              <a:buChar char="•"/>
            </a:pPr>
            <a:r>
              <a:rPr lang="en-US" sz="1050" dirty="0"/>
              <a:t>Metals  for more exotic things</a:t>
            </a:r>
          </a:p>
          <a:p>
            <a:pPr marL="454025" lvl="1" indent="-171450">
              <a:buFont typeface="Arial" panose="020B0604020202020204" pitchFamily="34" charset="0"/>
              <a:buChar char="•"/>
            </a:pPr>
            <a:endParaRPr lang="en-US" sz="1050" dirty="0"/>
          </a:p>
          <a:p>
            <a:pPr marL="454025" lvl="1" indent="-171450">
              <a:buFont typeface="Arial" panose="020B0604020202020204" pitchFamily="34" charset="0"/>
              <a:buChar char="•"/>
            </a:pPr>
            <a:r>
              <a:rPr lang="en-US" sz="1050" dirty="0"/>
              <a:t>Note: If you rely on perfect filling of epoxy in a coil, it is not going to happen. It is going to fail.</a:t>
            </a:r>
          </a:p>
          <a:p>
            <a:endParaRPr lang="en-US" dirty="0"/>
          </a:p>
        </p:txBody>
      </p:sp>
      <p:sp>
        <p:nvSpPr>
          <p:cNvPr id="8" name="Slide Number Placeholder 7">
            <a:extLst>
              <a:ext uri="{FF2B5EF4-FFF2-40B4-BE49-F238E27FC236}">
                <a16:creationId xmlns:a16="http://schemas.microsoft.com/office/drawing/2014/main" id="{FBF02342-6282-471D-B38F-9504A14D1797}"/>
              </a:ext>
            </a:extLst>
          </p:cNvPr>
          <p:cNvSpPr>
            <a:spLocks noGrp="1"/>
          </p:cNvSpPr>
          <p:nvPr>
            <p:ph type="sldNum" sz="quarter" idx="18"/>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7</a:t>
            </a:fld>
            <a:endParaRPr kumimoji="0" lang="en-US" sz="900" b="0" i="0" u="none" strike="noStrike" kern="1200" cap="none" spc="0" normalizeH="0" baseline="0" noProof="0" dirty="0">
              <a:ln>
                <a:noFill/>
              </a:ln>
              <a:solidFill>
                <a:srgbClr val="004C97"/>
              </a:solidFill>
              <a:effectLst/>
              <a:uLnTx/>
              <a:uFillTx/>
              <a:latin typeface="Helvetica" charset="0"/>
            </a:endParaRPr>
          </a:p>
        </p:txBody>
      </p:sp>
      <p:sp>
        <p:nvSpPr>
          <p:cNvPr id="9" name="Title 8">
            <a:extLst>
              <a:ext uri="{FF2B5EF4-FFF2-40B4-BE49-F238E27FC236}">
                <a16:creationId xmlns:a16="http://schemas.microsoft.com/office/drawing/2014/main" id="{625FEC26-3AC7-4650-BBA3-2B2E5AD25372}"/>
              </a:ext>
            </a:extLst>
          </p:cNvPr>
          <p:cNvSpPr>
            <a:spLocks noGrp="1"/>
          </p:cNvSpPr>
          <p:nvPr>
            <p:ph type="title"/>
          </p:nvPr>
        </p:nvSpPr>
        <p:spPr/>
        <p:txBody>
          <a:bodyPr>
            <a:normAutofit fontScale="90000"/>
          </a:bodyPr>
          <a:lstStyle/>
          <a:p>
            <a:r>
              <a:rPr lang="en-US" dirty="0"/>
              <a:t>Integration of “Infusion Media” into Coil Pack</a:t>
            </a:r>
          </a:p>
        </p:txBody>
      </p:sp>
      <p:pic>
        <p:nvPicPr>
          <p:cNvPr id="11" name="Content Placeholder 9">
            <a:extLst>
              <a:ext uri="{FF2B5EF4-FFF2-40B4-BE49-F238E27FC236}">
                <a16:creationId xmlns:a16="http://schemas.microsoft.com/office/drawing/2014/main" id="{3999E235-7C03-4C55-9839-3A850BBEB17E}"/>
              </a:ext>
            </a:extLst>
          </p:cNvPr>
          <p:cNvPicPr>
            <a:picLocks noChangeAspect="1"/>
          </p:cNvPicPr>
          <p:nvPr/>
        </p:nvPicPr>
        <p:blipFill rotWithShape="1">
          <a:blip r:embed="rId2"/>
          <a:srcRect t="35912" b="13391"/>
          <a:stretch/>
        </p:blipFill>
        <p:spPr>
          <a:xfrm>
            <a:off x="5359400" y="1750020"/>
            <a:ext cx="3524954" cy="1340625"/>
          </a:xfrm>
          <a:prstGeom prst="rect">
            <a:avLst/>
          </a:prstGeom>
        </p:spPr>
      </p:pic>
      <p:sp>
        <p:nvSpPr>
          <p:cNvPr id="2" name="Date Placeholder 1">
            <a:extLst>
              <a:ext uri="{FF2B5EF4-FFF2-40B4-BE49-F238E27FC236}">
                <a16:creationId xmlns:a16="http://schemas.microsoft.com/office/drawing/2014/main" id="{C9A16B57-6A83-48DB-8F65-FDF11CFA8BBB}"/>
              </a:ext>
            </a:extLst>
          </p:cNvPr>
          <p:cNvSpPr>
            <a:spLocks noGrp="1"/>
          </p:cNvSpPr>
          <p:nvPr>
            <p:ph type="dt" sz="half" idx="16"/>
          </p:nvPr>
        </p:nvSpPr>
        <p:spPr/>
        <p:txBody>
          <a:bodyPr/>
          <a:lstStyle/>
          <a:p>
            <a:pPr>
              <a:defRPr/>
            </a:pPr>
            <a:r>
              <a:rPr lang="en-US"/>
              <a:t>31 July 2019</a:t>
            </a:r>
            <a:endParaRPr lang="en-US" dirty="0"/>
          </a:p>
        </p:txBody>
      </p:sp>
      <p:sp>
        <p:nvSpPr>
          <p:cNvPr id="3" name="Footer Placeholder 2">
            <a:extLst>
              <a:ext uri="{FF2B5EF4-FFF2-40B4-BE49-F238E27FC236}">
                <a16:creationId xmlns:a16="http://schemas.microsoft.com/office/drawing/2014/main" id="{A954D4A0-EBD9-485D-B4EC-675655BEEA85}"/>
              </a:ext>
            </a:extLst>
          </p:cNvPr>
          <p:cNvSpPr>
            <a:spLocks noGrp="1"/>
          </p:cNvSpPr>
          <p:nvPr>
            <p:ph type="ftr" sz="quarter" idx="17"/>
          </p:nvPr>
        </p:nvSpPr>
        <p:spPr/>
        <p:txBody>
          <a:bodyPr/>
          <a:lstStyle/>
          <a:p>
            <a:pPr>
              <a:defRPr/>
            </a:pPr>
            <a:r>
              <a:rPr lang="en-US"/>
              <a:t>S. Krave | Investigation of Thermoplastic Matrix Materials for Nb3Sn Superconducting Coils MDP Edition</a:t>
            </a:r>
            <a:endParaRPr lang="en-US" b="1"/>
          </a:p>
        </p:txBody>
      </p:sp>
      <p:pic>
        <p:nvPicPr>
          <p:cNvPr id="4" name="Picture 3">
            <a:extLst>
              <a:ext uri="{FF2B5EF4-FFF2-40B4-BE49-F238E27FC236}">
                <a16:creationId xmlns:a16="http://schemas.microsoft.com/office/drawing/2014/main" id="{47403E1D-C075-4933-87DA-60930F68771D}"/>
              </a:ext>
            </a:extLst>
          </p:cNvPr>
          <p:cNvPicPr>
            <a:picLocks noChangeAspect="1"/>
          </p:cNvPicPr>
          <p:nvPr/>
        </p:nvPicPr>
        <p:blipFill>
          <a:blip r:embed="rId3"/>
          <a:stretch>
            <a:fillRect/>
          </a:stretch>
        </p:blipFill>
        <p:spPr>
          <a:xfrm>
            <a:off x="6371130" y="2798658"/>
            <a:ext cx="1793382" cy="1687487"/>
          </a:xfrm>
          <a:prstGeom prst="rect">
            <a:avLst/>
          </a:prstGeom>
        </p:spPr>
      </p:pic>
      <p:pic>
        <p:nvPicPr>
          <p:cNvPr id="12" name="Content Placeholder 11">
            <a:extLst>
              <a:ext uri="{FF2B5EF4-FFF2-40B4-BE49-F238E27FC236}">
                <a16:creationId xmlns:a16="http://schemas.microsoft.com/office/drawing/2014/main" id="{4DFB5E64-BDE6-4584-B934-FED7398791B2}"/>
              </a:ext>
            </a:extLst>
          </p:cNvPr>
          <p:cNvPicPr>
            <a:picLocks noGrp="1" noChangeAspect="1"/>
          </p:cNvPicPr>
          <p:nvPr>
            <p:ph sz="half" idx="15"/>
          </p:nvPr>
        </p:nvPicPr>
        <p:blipFill rotWithShape="1">
          <a:blip r:embed="rId4"/>
          <a:srcRect t="16959" b="50822"/>
          <a:stretch/>
        </p:blipFill>
        <p:spPr>
          <a:xfrm>
            <a:off x="4661663" y="719138"/>
            <a:ext cx="4301547" cy="1039448"/>
          </a:xfrm>
          <a:prstGeom prst="rect">
            <a:avLst/>
          </a:prstGeom>
        </p:spPr>
      </p:pic>
    </p:spTree>
    <p:extLst>
      <p:ext uri="{BB962C8B-B14F-4D97-AF65-F5344CB8AC3E}">
        <p14:creationId xmlns:p14="http://schemas.microsoft.com/office/powerpoint/2010/main" val="1295384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AAF6B5D-66E0-4701-BDC5-4846C6E37D23}"/>
              </a:ext>
            </a:extLst>
          </p:cNvPr>
          <p:cNvPicPr>
            <a:picLocks noGrp="1" noChangeAspect="1"/>
          </p:cNvPicPr>
          <p:nvPr>
            <p:ph sz="half" idx="13"/>
          </p:nvPr>
        </p:nvPicPr>
        <p:blipFill>
          <a:blip r:embed="rId2"/>
          <a:stretch>
            <a:fillRect/>
          </a:stretch>
        </p:blipFill>
        <p:spPr>
          <a:xfrm>
            <a:off x="436091" y="728663"/>
            <a:ext cx="3791892" cy="2725737"/>
          </a:xfrm>
          <a:prstGeom prst="rect">
            <a:avLst/>
          </a:prstGeom>
        </p:spPr>
      </p:pic>
      <p:sp>
        <p:nvSpPr>
          <p:cNvPr id="12" name="Text Placeholder 11">
            <a:extLst>
              <a:ext uri="{FF2B5EF4-FFF2-40B4-BE49-F238E27FC236}">
                <a16:creationId xmlns:a16="http://schemas.microsoft.com/office/drawing/2014/main" id="{359F0D4F-22CD-4E19-A731-93BC69189720}"/>
              </a:ext>
            </a:extLst>
          </p:cNvPr>
          <p:cNvSpPr>
            <a:spLocks noGrp="1"/>
          </p:cNvSpPr>
          <p:nvPr>
            <p:ph type="body" sz="half" idx="16"/>
          </p:nvPr>
        </p:nvSpPr>
        <p:spPr/>
        <p:txBody>
          <a:bodyPr/>
          <a:lstStyle/>
          <a:p>
            <a:pPr marL="285750" indent="-285750">
              <a:buFont typeface="Arial" panose="020B0604020202020204" pitchFamily="34" charset="0"/>
              <a:buChar char="•"/>
            </a:pPr>
            <a:r>
              <a:rPr lang="en-US" dirty="0"/>
              <a:t>Infusion media leads to nonlinear permeability in the range of measurement</a:t>
            </a:r>
          </a:p>
          <a:p>
            <a:pPr marL="742950" lvl="1" indent="-285750">
              <a:buFont typeface="Arial" panose="020B0604020202020204" pitchFamily="34" charset="0"/>
              <a:buChar char="•"/>
            </a:pPr>
            <a:r>
              <a:rPr lang="en-US" dirty="0"/>
              <a:t>Turbulent flow?</a:t>
            </a:r>
          </a:p>
          <a:p>
            <a:pPr marL="742950" lvl="1" indent="-285750">
              <a:buFont typeface="Arial" panose="020B0604020202020204" pitchFamily="34" charset="0"/>
              <a:buChar char="•"/>
            </a:pPr>
            <a:r>
              <a:rPr lang="en-US" dirty="0"/>
              <a:t>Huge amount of room for additional improvement</a:t>
            </a:r>
          </a:p>
          <a:p>
            <a:pPr marL="742950" lvl="1" indent="-285750">
              <a:buFont typeface="Arial" panose="020B0604020202020204" pitchFamily="34" charset="0"/>
              <a:buChar char="•"/>
            </a:pPr>
            <a:r>
              <a:rPr lang="en-US" dirty="0"/>
              <a:t>Setup losses major component of results</a:t>
            </a:r>
          </a:p>
        </p:txBody>
      </p:sp>
      <p:sp>
        <p:nvSpPr>
          <p:cNvPr id="13" name="Text Placeholder 12">
            <a:extLst>
              <a:ext uri="{FF2B5EF4-FFF2-40B4-BE49-F238E27FC236}">
                <a16:creationId xmlns:a16="http://schemas.microsoft.com/office/drawing/2014/main" id="{E8894653-B752-4F8F-8EF8-AE2BF0EC00F7}"/>
              </a:ext>
            </a:extLst>
          </p:cNvPr>
          <p:cNvSpPr>
            <a:spLocks noGrp="1"/>
          </p:cNvSpPr>
          <p:nvPr>
            <p:ph type="body" sz="half" idx="19"/>
          </p:nvPr>
        </p:nvSpPr>
        <p:spPr/>
        <p:txBody>
          <a:bodyPr/>
          <a:lstStyle/>
          <a:p>
            <a:pPr marL="285750" indent="-285750">
              <a:buFont typeface="Arial" panose="020B0604020202020204" pitchFamily="34" charset="0"/>
              <a:buChar char="•"/>
            </a:pPr>
            <a:r>
              <a:rPr lang="en-US" dirty="0"/>
              <a:t>Fill Rates of ~ 15-40(or more?) times faster for low aspect ratio sample</a:t>
            </a:r>
          </a:p>
          <a:p>
            <a:pPr marL="742950" lvl="1" indent="-285750">
              <a:buFont typeface="Arial" panose="020B0604020202020204" pitchFamily="34" charset="0"/>
              <a:buChar char="•"/>
            </a:pPr>
            <a:r>
              <a:rPr lang="en-US" dirty="0"/>
              <a:t>High aspect ratio improves substantially</a:t>
            </a:r>
          </a:p>
        </p:txBody>
      </p:sp>
      <p:sp>
        <p:nvSpPr>
          <p:cNvPr id="4" name="Date Placeholder 3">
            <a:extLst>
              <a:ext uri="{FF2B5EF4-FFF2-40B4-BE49-F238E27FC236}">
                <a16:creationId xmlns:a16="http://schemas.microsoft.com/office/drawing/2014/main" id="{85991C49-5A15-4B1D-9242-E3D3A4FCDA6A}"/>
              </a:ext>
            </a:extLst>
          </p:cNvPr>
          <p:cNvSpPr>
            <a:spLocks noGrp="1"/>
          </p:cNvSpPr>
          <p:nvPr>
            <p:ph type="dt" sz="half" idx="2"/>
          </p:nvPr>
        </p:nvSpPr>
        <p:spPr/>
        <p:txBody>
          <a:bodyPr/>
          <a:lstStyle/>
          <a:p>
            <a:pPr>
              <a:defRPr/>
            </a:pPr>
            <a:r>
              <a:rPr lang="en-US"/>
              <a:t>31 July 2019</a:t>
            </a:r>
            <a:endParaRPr lang="en-US" dirty="0"/>
          </a:p>
        </p:txBody>
      </p:sp>
      <p:sp>
        <p:nvSpPr>
          <p:cNvPr id="5" name="Footer Placeholder 4">
            <a:extLst>
              <a:ext uri="{FF2B5EF4-FFF2-40B4-BE49-F238E27FC236}">
                <a16:creationId xmlns:a16="http://schemas.microsoft.com/office/drawing/2014/main" id="{6A3612CB-BFD3-44B6-8E89-A027DEB4A5F6}"/>
              </a:ext>
            </a:extLst>
          </p:cNvPr>
          <p:cNvSpPr>
            <a:spLocks noGrp="1"/>
          </p:cNvSpPr>
          <p:nvPr>
            <p:ph type="ftr" sz="quarter" idx="3"/>
          </p:nvPr>
        </p:nvSpPr>
        <p:spPr/>
        <p:txBody>
          <a:bodyPr/>
          <a:lstStyle/>
          <a:p>
            <a:pPr>
              <a:defRPr/>
            </a:pPr>
            <a:r>
              <a:rPr lang="en-US"/>
              <a:t>S. Krave | Investigation of Thermoplastic Matrix Materials for Nb3Sn Superconducting Coils MDP Edition</a:t>
            </a:r>
            <a:endParaRPr lang="en-US" b="1"/>
          </a:p>
        </p:txBody>
      </p:sp>
      <p:sp>
        <p:nvSpPr>
          <p:cNvPr id="6" name="Slide Number Placeholder 5">
            <a:extLst>
              <a:ext uri="{FF2B5EF4-FFF2-40B4-BE49-F238E27FC236}">
                <a16:creationId xmlns:a16="http://schemas.microsoft.com/office/drawing/2014/main" id="{A49A79CE-C015-4F31-96FA-656A9701C278}"/>
              </a:ext>
            </a:extLst>
          </p:cNvPr>
          <p:cNvSpPr>
            <a:spLocks noGrp="1"/>
          </p:cNvSpPr>
          <p:nvPr>
            <p:ph type="sldNum" sz="quarter" idx="4"/>
          </p:nvPr>
        </p:nvSpPr>
        <p:spPr/>
        <p:txBody>
          <a:bodyPr/>
          <a:lstStyle/>
          <a:p>
            <a:pPr>
              <a:defRPr/>
            </a:pPr>
            <a:fld id="{979A04A2-726F-2143-A443-7788AF27176E}" type="slidenum">
              <a:rPr lang="en-US" smtClean="0"/>
              <a:pPr>
                <a:defRPr/>
              </a:pPr>
              <a:t>8</a:t>
            </a:fld>
            <a:endParaRPr lang="en-US" dirty="0"/>
          </a:p>
        </p:txBody>
      </p:sp>
      <p:sp>
        <p:nvSpPr>
          <p:cNvPr id="7" name="Title 6">
            <a:extLst>
              <a:ext uri="{FF2B5EF4-FFF2-40B4-BE49-F238E27FC236}">
                <a16:creationId xmlns:a16="http://schemas.microsoft.com/office/drawing/2014/main" id="{9DE260FB-1936-482A-8ED7-A4C16B1EB0B0}"/>
              </a:ext>
            </a:extLst>
          </p:cNvPr>
          <p:cNvSpPr>
            <a:spLocks noGrp="1"/>
          </p:cNvSpPr>
          <p:nvPr>
            <p:ph type="title"/>
          </p:nvPr>
        </p:nvSpPr>
        <p:spPr/>
        <p:txBody>
          <a:bodyPr/>
          <a:lstStyle/>
          <a:p>
            <a:r>
              <a:rPr lang="en-US" dirty="0"/>
              <a:t>Permeability with infusion media built in</a:t>
            </a:r>
          </a:p>
        </p:txBody>
      </p:sp>
      <p:pic>
        <p:nvPicPr>
          <p:cNvPr id="24" name="Content Placeholder 23">
            <a:extLst>
              <a:ext uri="{FF2B5EF4-FFF2-40B4-BE49-F238E27FC236}">
                <a16:creationId xmlns:a16="http://schemas.microsoft.com/office/drawing/2014/main" id="{B5806C8B-9E51-4A5F-87D7-32F2DBEFD5FE}"/>
              </a:ext>
            </a:extLst>
          </p:cNvPr>
          <p:cNvPicPr>
            <a:picLocks noGrp="1" noChangeAspect="1"/>
          </p:cNvPicPr>
          <p:nvPr>
            <p:ph sz="half" idx="15"/>
          </p:nvPr>
        </p:nvPicPr>
        <p:blipFill>
          <a:blip r:embed="rId3"/>
          <a:stretch>
            <a:fillRect/>
          </a:stretch>
        </p:blipFill>
        <p:spPr>
          <a:xfrm>
            <a:off x="4692650" y="772334"/>
            <a:ext cx="4214813" cy="2638394"/>
          </a:xfrm>
          <a:prstGeom prst="rect">
            <a:avLst/>
          </a:prstGeom>
        </p:spPr>
      </p:pic>
    </p:spTree>
    <p:extLst>
      <p:ext uri="{BB962C8B-B14F-4D97-AF65-F5344CB8AC3E}">
        <p14:creationId xmlns:p14="http://schemas.microsoft.com/office/powerpoint/2010/main" val="91068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0858E4-1D42-4BED-8D0B-09387FF8AAEC}"/>
              </a:ext>
            </a:extLst>
          </p:cNvPr>
          <p:cNvSpPr>
            <a:spLocks noGrp="1"/>
          </p:cNvSpPr>
          <p:nvPr>
            <p:ph sz="half" idx="13"/>
          </p:nvPr>
        </p:nvSpPr>
        <p:spPr/>
        <p:txBody>
          <a:bodyPr/>
          <a:lstStyle/>
          <a:p>
            <a:r>
              <a:rPr lang="en-US" dirty="0"/>
              <a:t>The 1</a:t>
            </a:r>
            <a:r>
              <a:rPr lang="en-US" baseline="30000" dirty="0"/>
              <a:t>st</a:t>
            </a:r>
            <a:r>
              <a:rPr lang="en-US" dirty="0"/>
              <a:t> round of thermoplastic samples use </a:t>
            </a:r>
            <a:r>
              <a:rPr lang="en-US" dirty="0" err="1"/>
              <a:t>Ultem</a:t>
            </a:r>
            <a:r>
              <a:rPr lang="en-US" dirty="0"/>
              <a:t> 1000</a:t>
            </a:r>
          </a:p>
          <a:p>
            <a:pPr lvl="1"/>
            <a:r>
              <a:rPr lang="en-US" dirty="0"/>
              <a:t>Poly-Ether-Imide (PEI)</a:t>
            </a:r>
          </a:p>
          <a:p>
            <a:pPr lvl="1"/>
            <a:r>
              <a:rPr lang="en-US" dirty="0"/>
              <a:t>Amorphous </a:t>
            </a:r>
          </a:p>
          <a:p>
            <a:pPr lvl="1"/>
            <a:r>
              <a:rPr lang="en-US" dirty="0"/>
              <a:t>Radiation Resistant</a:t>
            </a:r>
          </a:p>
          <a:p>
            <a:pPr lvl="1"/>
            <a:r>
              <a:rPr lang="en-US" dirty="0"/>
              <a:t>Rather tough</a:t>
            </a:r>
          </a:p>
          <a:p>
            <a:pPr lvl="1"/>
            <a:r>
              <a:rPr lang="en-US" dirty="0"/>
              <a:t>Used in RHIC end parts in a GF variety</a:t>
            </a:r>
          </a:p>
          <a:p>
            <a:pPr lvl="1"/>
            <a:r>
              <a:rPr lang="en-US" dirty="0" err="1"/>
              <a:t>Tg</a:t>
            </a:r>
            <a:r>
              <a:rPr lang="en-US" dirty="0"/>
              <a:t> = 217</a:t>
            </a:r>
            <a:r>
              <a:rPr lang="en-US" dirty="0">
                <a:latin typeface="Calibri" panose="020F0502020204030204" pitchFamily="34" charset="0"/>
                <a:cs typeface="Calibri" panose="020F0502020204030204" pitchFamily="34" charset="0"/>
              </a:rPr>
              <a:t>°C</a:t>
            </a:r>
            <a:endParaRPr lang="en-US" dirty="0"/>
          </a:p>
          <a:p>
            <a:pPr lvl="1"/>
            <a:r>
              <a:rPr lang="en-US" dirty="0"/>
              <a:t>Viscosity ~4700 poise</a:t>
            </a:r>
          </a:p>
          <a:p>
            <a:pPr lvl="2"/>
            <a:r>
              <a:rPr lang="en-US" dirty="0"/>
              <a:t>101K is ~1 poise</a:t>
            </a:r>
          </a:p>
        </p:txBody>
      </p:sp>
      <p:pic>
        <p:nvPicPr>
          <p:cNvPr id="10" name="Content Placeholder 9">
            <a:extLst>
              <a:ext uri="{FF2B5EF4-FFF2-40B4-BE49-F238E27FC236}">
                <a16:creationId xmlns:a16="http://schemas.microsoft.com/office/drawing/2014/main" id="{0E407D5C-E2F9-4436-B50A-91560E3FD6E5}"/>
              </a:ext>
            </a:extLst>
          </p:cNvPr>
          <p:cNvPicPr>
            <a:picLocks noGrp="1" noChangeAspect="1"/>
          </p:cNvPicPr>
          <p:nvPr>
            <p:ph sz="half" idx="15"/>
          </p:nvPr>
        </p:nvPicPr>
        <p:blipFill>
          <a:blip r:embed="rId2"/>
          <a:stretch>
            <a:fillRect/>
          </a:stretch>
        </p:blipFill>
        <p:spPr>
          <a:xfrm>
            <a:off x="4869113" y="509722"/>
            <a:ext cx="3635889" cy="3722567"/>
          </a:xfrm>
          <a:prstGeom prst="rect">
            <a:avLst/>
          </a:prstGeom>
        </p:spPr>
      </p:pic>
      <p:sp>
        <p:nvSpPr>
          <p:cNvPr id="4" name="Text Placeholder 3">
            <a:extLst>
              <a:ext uri="{FF2B5EF4-FFF2-40B4-BE49-F238E27FC236}">
                <a16:creationId xmlns:a16="http://schemas.microsoft.com/office/drawing/2014/main" id="{DE087662-1A6E-4BA8-829B-6C1F2B4C2257}"/>
              </a:ext>
            </a:extLst>
          </p:cNvPr>
          <p:cNvSpPr>
            <a:spLocks noGrp="1"/>
          </p:cNvSpPr>
          <p:nvPr>
            <p:ph type="body" sz="half" idx="16"/>
          </p:nvPr>
        </p:nvSpPr>
        <p:spPr/>
        <p:txBody>
          <a:bodyPr/>
          <a:lstStyle/>
          <a:p>
            <a:endParaRPr lang="en-US"/>
          </a:p>
        </p:txBody>
      </p:sp>
      <p:sp>
        <p:nvSpPr>
          <p:cNvPr id="6" name="Date Placeholder 5">
            <a:extLst>
              <a:ext uri="{FF2B5EF4-FFF2-40B4-BE49-F238E27FC236}">
                <a16:creationId xmlns:a16="http://schemas.microsoft.com/office/drawing/2014/main" id="{24419155-FD22-4FE2-B45E-C2B16CED7DFF}"/>
              </a:ext>
            </a:extLst>
          </p:cNvPr>
          <p:cNvSpPr>
            <a:spLocks noGrp="1"/>
          </p:cNvSpPr>
          <p:nvPr>
            <p:ph type="dt" sz="half" idx="2"/>
          </p:nvPr>
        </p:nvSpPr>
        <p:spPr/>
        <p:txBody>
          <a:bodyPr/>
          <a:lstStyle/>
          <a:p>
            <a:pPr>
              <a:defRPr/>
            </a:pPr>
            <a:r>
              <a:rPr lang="en-US"/>
              <a:t>31 July 2019</a:t>
            </a:r>
            <a:endParaRPr lang="en-US" dirty="0"/>
          </a:p>
        </p:txBody>
      </p:sp>
      <p:sp>
        <p:nvSpPr>
          <p:cNvPr id="7" name="Footer Placeholder 6">
            <a:extLst>
              <a:ext uri="{FF2B5EF4-FFF2-40B4-BE49-F238E27FC236}">
                <a16:creationId xmlns:a16="http://schemas.microsoft.com/office/drawing/2014/main" id="{03A134B1-515C-4E28-B107-FF1831E61DAB}"/>
              </a:ext>
            </a:extLst>
          </p:cNvPr>
          <p:cNvSpPr>
            <a:spLocks noGrp="1"/>
          </p:cNvSpPr>
          <p:nvPr>
            <p:ph type="ftr" sz="quarter" idx="3"/>
          </p:nvPr>
        </p:nvSpPr>
        <p:spPr/>
        <p:txBody>
          <a:bodyPr/>
          <a:lstStyle/>
          <a:p>
            <a:pPr>
              <a:defRPr/>
            </a:pPr>
            <a:r>
              <a:rPr lang="en-US"/>
              <a:t>S. Krave | Investigation of Thermoplastic Matrix Materials for Nb3Sn Superconducting Coils MDP Edition</a:t>
            </a:r>
            <a:endParaRPr lang="en-US" b="1" dirty="0"/>
          </a:p>
        </p:txBody>
      </p:sp>
      <p:sp>
        <p:nvSpPr>
          <p:cNvPr id="8" name="Slide Number Placeholder 7">
            <a:extLst>
              <a:ext uri="{FF2B5EF4-FFF2-40B4-BE49-F238E27FC236}">
                <a16:creationId xmlns:a16="http://schemas.microsoft.com/office/drawing/2014/main" id="{A77F7767-51EF-4C36-B8EA-F9A16DEB812E}"/>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
        <p:nvSpPr>
          <p:cNvPr id="9" name="Title 8">
            <a:extLst>
              <a:ext uri="{FF2B5EF4-FFF2-40B4-BE49-F238E27FC236}">
                <a16:creationId xmlns:a16="http://schemas.microsoft.com/office/drawing/2014/main" id="{4BFB07FF-69B6-4102-8A9C-E9BBF0D428BC}"/>
              </a:ext>
            </a:extLst>
          </p:cNvPr>
          <p:cNvSpPr>
            <a:spLocks noGrp="1"/>
          </p:cNvSpPr>
          <p:nvPr>
            <p:ph type="title"/>
          </p:nvPr>
        </p:nvSpPr>
        <p:spPr/>
        <p:txBody>
          <a:bodyPr/>
          <a:lstStyle/>
          <a:p>
            <a:r>
              <a:rPr lang="en-US" dirty="0"/>
              <a:t>Making Thermoplastic Samples</a:t>
            </a:r>
          </a:p>
        </p:txBody>
      </p:sp>
    </p:spTree>
    <p:extLst>
      <p:ext uri="{BB962C8B-B14F-4D97-AF65-F5344CB8AC3E}">
        <p14:creationId xmlns:p14="http://schemas.microsoft.com/office/powerpoint/2010/main" val="3908950353"/>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CC0BA59F-F041-4A4A-B5A7-70988B318AC9}" vid="{1D599B4C-3A8E-4AAF-AAD1-A724804068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FNAL_PowerPoint_16x9_100716</Template>
  <TotalTime>1534</TotalTime>
  <Words>2569</Words>
  <Application>Microsoft Office PowerPoint</Application>
  <PresentationFormat>On-screen Show (16:9)</PresentationFormat>
  <Paragraphs>385</Paragraphs>
  <Slides>37</Slides>
  <Notes>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ＭＳ Ｐゴシック</vt:lpstr>
      <vt:lpstr>Arial</vt:lpstr>
      <vt:lpstr>Calibri</vt:lpstr>
      <vt:lpstr>Cambria Math</vt:lpstr>
      <vt:lpstr>Geneva</vt:lpstr>
      <vt:lpstr>Helvetica</vt:lpstr>
      <vt:lpstr>Fermilab_PPT_090915</vt:lpstr>
      <vt:lpstr>PowerPoint Presentation</vt:lpstr>
      <vt:lpstr>Outline</vt:lpstr>
      <vt:lpstr>Introduction</vt:lpstr>
      <vt:lpstr>Design for Impregnation: Darcy’s Law</vt:lpstr>
      <vt:lpstr>Designing for Impregnation: Permeability Measurements</vt:lpstr>
      <vt:lpstr>QXF Cable with S-Glass Braided on Insulation</vt:lpstr>
      <vt:lpstr>Integration of “Infusion Media” into Coil Pack</vt:lpstr>
      <vt:lpstr>Permeability with infusion media built in</vt:lpstr>
      <vt:lpstr>Making Thermoplastic Samples</vt:lpstr>
      <vt:lpstr>High Temperature Compatible Tooling</vt:lpstr>
      <vt:lpstr>Impregnation</vt:lpstr>
      <vt:lpstr>Sample Evaluation and Characterization</vt:lpstr>
      <vt:lpstr>Shear Testing and Energy Release</vt:lpstr>
      <vt:lpstr>Thresholding and limiting of events</vt:lpstr>
      <vt:lpstr>Room temperature Tests</vt:lpstr>
      <vt:lpstr>77K Test</vt:lpstr>
      <vt:lpstr>Event Comparison</vt:lpstr>
      <vt:lpstr>90% energy histograms</vt:lpstr>
      <vt:lpstr>Sample Analysis</vt:lpstr>
      <vt:lpstr>Grouping of  acoustic events for Ultem</vt:lpstr>
      <vt:lpstr>PowerPoint Presentation</vt:lpstr>
      <vt:lpstr>MQXFS01d Ramp 2</vt:lpstr>
      <vt:lpstr>Conclusions</vt:lpstr>
      <vt:lpstr>More test data</vt:lpstr>
      <vt:lpstr>PowerPoint Presentation</vt:lpstr>
      <vt:lpstr>40% by Volume Al2O3 Loaded 101K at RT</vt:lpstr>
      <vt:lpstr>PowerPoint Presentation</vt:lpstr>
      <vt:lpstr>PowerPoint Presentation</vt:lpstr>
      <vt:lpstr>PowerPoint Presentation</vt:lpstr>
      <vt:lpstr>PowerPoint Presentation</vt:lpstr>
      <vt:lpstr>Other…</vt:lpstr>
      <vt:lpstr>Sample Preparation</vt:lpstr>
      <vt:lpstr>Magnet Performance and Training</vt:lpstr>
      <vt:lpstr>Cheating Darcy’s Law</vt:lpstr>
      <vt:lpstr>Infusion Media to the Rescue</vt:lpstr>
      <vt:lpstr>Thermosets vs Thermoplastics (Roughly)</vt:lpstr>
      <vt:lpstr>High Viscosity Impregnation: Enabling Filled and Thermoplastic Resins</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T. Krave</dc:creator>
  <cp:lastModifiedBy>Steven T. Krave</cp:lastModifiedBy>
  <cp:revision>78</cp:revision>
  <cp:lastPrinted>2014-01-20T19:40:21Z</cp:lastPrinted>
  <dcterms:created xsi:type="dcterms:W3CDTF">2019-07-20T14:53:52Z</dcterms:created>
  <dcterms:modified xsi:type="dcterms:W3CDTF">2019-07-31T20:39:19Z</dcterms:modified>
</cp:coreProperties>
</file>