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364" r:id="rId3"/>
    <p:sldId id="381" r:id="rId4"/>
    <p:sldId id="265" r:id="rId5"/>
    <p:sldId id="266" r:id="rId6"/>
    <p:sldId id="271" r:id="rId7"/>
    <p:sldId id="383" r:id="rId8"/>
    <p:sldId id="274" r:id="rId9"/>
    <p:sldId id="346" r:id="rId10"/>
    <p:sldId id="371" r:id="rId11"/>
    <p:sldId id="276" r:id="rId12"/>
    <p:sldId id="277" r:id="rId13"/>
    <p:sldId id="280" r:id="rId14"/>
    <p:sldId id="278" r:id="rId15"/>
    <p:sldId id="279" r:id="rId16"/>
    <p:sldId id="372" r:id="rId17"/>
    <p:sldId id="281" r:id="rId18"/>
    <p:sldId id="282" r:id="rId19"/>
    <p:sldId id="283" r:id="rId20"/>
    <p:sldId id="284" r:id="rId21"/>
    <p:sldId id="287" r:id="rId22"/>
    <p:sldId id="288" r:id="rId23"/>
    <p:sldId id="373" r:id="rId24"/>
    <p:sldId id="291" r:id="rId25"/>
    <p:sldId id="374" r:id="rId26"/>
    <p:sldId id="308" r:id="rId27"/>
    <p:sldId id="377" r:id="rId28"/>
    <p:sldId id="365" r:id="rId29"/>
    <p:sldId id="376" r:id="rId30"/>
    <p:sldId id="380" r:id="rId31"/>
    <p:sldId id="400" r:id="rId32"/>
    <p:sldId id="387" r:id="rId33"/>
    <p:sldId id="311" r:id="rId34"/>
    <p:sldId id="398" r:id="rId35"/>
    <p:sldId id="401" r:id="rId36"/>
    <p:sldId id="399" r:id="rId37"/>
    <p:sldId id="390" r:id="rId38"/>
    <p:sldId id="310" r:id="rId39"/>
    <p:sldId id="315" r:id="rId40"/>
    <p:sldId id="379" r:id="rId41"/>
    <p:sldId id="317" r:id="rId42"/>
    <p:sldId id="386" r:id="rId43"/>
    <p:sldId id="286" r:id="rId44"/>
    <p:sldId id="357" r:id="rId45"/>
    <p:sldId id="355" r:id="rId46"/>
    <p:sldId id="347" r:id="rId47"/>
    <p:sldId id="293" r:id="rId48"/>
    <p:sldId id="348" r:id="rId49"/>
    <p:sldId id="384" r:id="rId50"/>
    <p:sldId id="361" r:id="rId51"/>
    <p:sldId id="370" r:id="rId52"/>
    <p:sldId id="262" r:id="rId53"/>
    <p:sldId id="359" r:id="rId54"/>
    <p:sldId id="360" r:id="rId55"/>
    <p:sldId id="362" r:id="rId56"/>
    <p:sldId id="363" r:id="rId57"/>
    <p:sldId id="263" r:id="rId58"/>
    <p:sldId id="264" r:id="rId59"/>
    <p:sldId id="267" r:id="rId60"/>
    <p:sldId id="268" r:id="rId61"/>
    <p:sldId id="345" r:id="rId62"/>
    <p:sldId id="270" r:id="rId63"/>
    <p:sldId id="385" r:id="rId64"/>
    <p:sldId id="305" r:id="rId65"/>
    <p:sldId id="354" r:id="rId66"/>
    <p:sldId id="352" r:id="rId67"/>
    <p:sldId id="353" r:id="rId68"/>
    <p:sldId id="375" r:id="rId69"/>
    <p:sldId id="307" r:id="rId70"/>
    <p:sldId id="290" r:id="rId7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6626D5-3203-E019-FA00-F378459979CC}" v="11" dt="2019-11-01T03:09:16.718"/>
    <p1510:client id="{0D862BE0-3225-9E4A-B0C4-B2A211B4C41C}" v="65" dt="2019-10-31T12:49:04.616"/>
    <p1510:client id="{16F96650-090C-DEDB-DBBA-804A05384775}" v="1454" dt="2019-11-01T04:21:53.835"/>
    <p1510:client id="{1E1542F2-1C30-D60A-C2E3-ECC9C5779724}" v="2329" dt="2019-10-30T14:36:50.642"/>
    <p1510:client id="{239C0A3D-41A3-6275-04A6-DF3DF8E627EA}" v="2" dt="2019-10-31T12:33:53.875"/>
    <p1510:client id="{33F6E091-CF22-19B8-9454-1F38C99735F1}" v="218" dt="2019-10-30T17:08:15.960"/>
    <p1510:client id="{381E3336-E6D9-2C56-9315-5CA8ADA1A615}" v="1" dt="2019-10-29T20:25:00.706"/>
    <p1510:client id="{47187CDD-C2F6-2A4D-9DE9-15B0DF347ECD}" v="2037" dt="2019-11-01T02:33:32.061"/>
    <p1510:client id="{4B400155-216E-B7C1-C442-83CB804B8AF3}" v="547" dt="2019-11-01T20:25:28.855"/>
    <p1510:client id="{6E8EEE36-6B68-F821-4570-E4595AF37FCE}" v="2861" dt="2019-10-31T03:16:55.815"/>
    <p1510:client id="{6ECD8196-97B0-F3F3-E4DD-7AC45AEE1AB7}" v="37" dt="2019-11-01T18:34:20.952"/>
    <p1510:client id="{742D0A9B-DE25-105C-306F-0800E1C70A97}" v="79" dt="2019-11-01T17:38:24.625"/>
    <p1510:client id="{7601603C-44E6-4C76-79D6-7C9833C51E9C}" v="16" dt="2019-11-01T17:32:15.870"/>
    <p1510:client id="{7C98EDAF-4D93-C209-E250-84959C1D7232}" v="83" dt="2019-11-01T03:05:19.674"/>
    <p1510:client id="{8605A8A0-12C0-242F-F70F-71C3D852E6AF}" v="2635" dt="2019-11-01T16:18:14.716"/>
    <p1510:client id="{9BE03B1E-355E-9367-8390-7FA49606B6C9}" v="174" dt="2019-10-31T16:58:49.552"/>
    <p1510:client id="{9FA72D5F-3FEE-5FDE-2818-0790D80C7095}" v="652" dt="2019-10-30T02:35:04.390"/>
    <p1510:client id="{D471DDB5-DA95-6976-5106-ECFD37F3C147}" v="132" dt="2019-10-30T12:20:59.780"/>
    <p1510:client id="{F452B0FD-37FA-6C90-FD02-CADFC30E79C7}" v="1327" dt="2019-10-31T22:46:12.684"/>
    <p1510:client id="{F7B5622C-75A0-45BF-AAE1-41AC2FF91E96}" v="56" dt="2019-10-29T18:31:53.881"/>
  </p1510:revLst>
</p1510:revInfo>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747474"/>
        </a:fontRef>
        <a:srgbClr val="74747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0F5FA"/>
          </a:solidFill>
        </a:fill>
      </a:tcStyle>
    </a:wholeTbl>
    <a:band2H>
      <a:tcTxStyle/>
      <a:tcStyle>
        <a:tcBdr/>
        <a:fill>
          <a:solidFill>
            <a:srgbClr val="F8FBFC"/>
          </a:solidFill>
        </a:fill>
      </a:tcStyle>
    </a:band2H>
    <a:firstCol>
      <a:tcTxStyle b="on" i="off">
        <a:font>
          <a:latin typeface="Helvetica"/>
          <a:ea typeface="Helvetica"/>
          <a:cs typeface="Helvetica"/>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4CFE5"/>
          </a:solidFill>
        </a:fill>
      </a:tcStyle>
    </a:firstCol>
    <a:la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4CFE5"/>
          </a:solidFill>
        </a:fill>
      </a:tcStyle>
    </a:lastRow>
    <a:fir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4CFE5"/>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3"/>
  </p:normalViewPr>
  <p:slideViewPr>
    <p:cSldViewPr snapToGrid="0">
      <p:cViewPr>
        <p:scale>
          <a:sx n="76" d="100"/>
          <a:sy n="76" d="100"/>
        </p:scale>
        <p:origin x="1480" y="8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Shape 41"/>
          <p:cNvSpPr>
            <a:spLocks noGrp="1" noRot="1" noChangeAspect="1"/>
          </p:cNvSpPr>
          <p:nvPr>
            <p:ph type="sldImg"/>
          </p:nvPr>
        </p:nvSpPr>
        <p:spPr>
          <a:xfrm>
            <a:off x="1143000" y="685800"/>
            <a:ext cx="4572000" cy="3429000"/>
          </a:xfrm>
          <a:prstGeom prst="rect">
            <a:avLst/>
          </a:prstGeom>
        </p:spPr>
        <p:txBody>
          <a:bodyPr/>
          <a:lstStyle/>
          <a:p>
            <a:endParaRPr/>
          </a:p>
        </p:txBody>
      </p:sp>
      <p:sp>
        <p:nvSpPr>
          <p:cNvPr id="42" name="Shape 4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22970480"/>
      </p:ext>
    </p:extLst>
  </p:cSld>
  <p:clrMap bg1="lt1" tx1="dk1" bg2="lt2" tx2="dk2" accent1="accent1" accent2="accent2" accent3="accent3" accent4="accent4" accent5="accent5" accent6="accent6" hlink="hlink" folHlink="folHlink"/>
  <p:notesStyle>
    <a:lvl1pPr defTabSz="457200" latinLnBrk="0">
      <a:defRPr sz="1200">
        <a:solidFill>
          <a:srgbClr val="747474"/>
        </a:solidFill>
        <a:uFill>
          <a:solidFill>
            <a:srgbClr val="747474"/>
          </a:solidFill>
        </a:uFill>
        <a:latin typeface="+mn-lt"/>
        <a:ea typeface="+mn-ea"/>
        <a:cs typeface="+mn-cs"/>
        <a:sym typeface="Calibri"/>
      </a:defRPr>
    </a:lvl1pPr>
    <a:lvl2pPr indent="228600" defTabSz="457200" latinLnBrk="0">
      <a:defRPr sz="1200">
        <a:solidFill>
          <a:srgbClr val="747474"/>
        </a:solidFill>
        <a:uFill>
          <a:solidFill>
            <a:srgbClr val="747474"/>
          </a:solidFill>
        </a:uFill>
        <a:latin typeface="+mn-lt"/>
        <a:ea typeface="+mn-ea"/>
        <a:cs typeface="+mn-cs"/>
        <a:sym typeface="Calibri"/>
      </a:defRPr>
    </a:lvl2pPr>
    <a:lvl3pPr indent="457200" defTabSz="457200" latinLnBrk="0">
      <a:defRPr sz="1200">
        <a:solidFill>
          <a:srgbClr val="747474"/>
        </a:solidFill>
        <a:uFill>
          <a:solidFill>
            <a:srgbClr val="747474"/>
          </a:solidFill>
        </a:uFill>
        <a:latin typeface="+mn-lt"/>
        <a:ea typeface="+mn-ea"/>
        <a:cs typeface="+mn-cs"/>
        <a:sym typeface="Calibri"/>
      </a:defRPr>
    </a:lvl3pPr>
    <a:lvl4pPr indent="685800" defTabSz="457200" latinLnBrk="0">
      <a:defRPr sz="1200">
        <a:solidFill>
          <a:srgbClr val="747474"/>
        </a:solidFill>
        <a:uFill>
          <a:solidFill>
            <a:srgbClr val="747474"/>
          </a:solidFill>
        </a:uFill>
        <a:latin typeface="+mn-lt"/>
        <a:ea typeface="+mn-ea"/>
        <a:cs typeface="+mn-cs"/>
        <a:sym typeface="Calibri"/>
      </a:defRPr>
    </a:lvl4pPr>
    <a:lvl5pPr indent="914400" defTabSz="457200" latinLnBrk="0">
      <a:defRPr sz="1200">
        <a:solidFill>
          <a:srgbClr val="747474"/>
        </a:solidFill>
        <a:uFill>
          <a:solidFill>
            <a:srgbClr val="747474"/>
          </a:solidFill>
        </a:uFill>
        <a:latin typeface="+mn-lt"/>
        <a:ea typeface="+mn-ea"/>
        <a:cs typeface="+mn-cs"/>
        <a:sym typeface="Calibri"/>
      </a:defRPr>
    </a:lvl5pPr>
    <a:lvl6pPr indent="1143000" defTabSz="457200" latinLnBrk="0">
      <a:defRPr sz="1200">
        <a:solidFill>
          <a:srgbClr val="747474"/>
        </a:solidFill>
        <a:uFill>
          <a:solidFill>
            <a:srgbClr val="747474"/>
          </a:solidFill>
        </a:uFill>
        <a:latin typeface="+mn-lt"/>
        <a:ea typeface="+mn-ea"/>
        <a:cs typeface="+mn-cs"/>
        <a:sym typeface="Calibri"/>
      </a:defRPr>
    </a:lvl6pPr>
    <a:lvl7pPr indent="1371600" defTabSz="457200" latinLnBrk="0">
      <a:defRPr sz="1200">
        <a:solidFill>
          <a:srgbClr val="747474"/>
        </a:solidFill>
        <a:uFill>
          <a:solidFill>
            <a:srgbClr val="747474"/>
          </a:solidFill>
        </a:uFill>
        <a:latin typeface="+mn-lt"/>
        <a:ea typeface="+mn-ea"/>
        <a:cs typeface="+mn-cs"/>
        <a:sym typeface="Calibri"/>
      </a:defRPr>
    </a:lvl7pPr>
    <a:lvl8pPr indent="1600200" defTabSz="457200" latinLnBrk="0">
      <a:defRPr sz="1200">
        <a:solidFill>
          <a:srgbClr val="747474"/>
        </a:solidFill>
        <a:uFill>
          <a:solidFill>
            <a:srgbClr val="747474"/>
          </a:solidFill>
        </a:uFill>
        <a:latin typeface="+mn-lt"/>
        <a:ea typeface="+mn-ea"/>
        <a:cs typeface="+mn-cs"/>
        <a:sym typeface="Calibri"/>
      </a:defRPr>
    </a:lvl8pPr>
    <a:lvl9pPr indent="1828800" defTabSz="457200" latinLnBrk="0">
      <a:defRPr sz="1200">
        <a:solidFill>
          <a:srgbClr val="747474"/>
        </a:solidFill>
        <a:uFill>
          <a:solidFill>
            <a:srgbClr val="747474"/>
          </a:solidFill>
        </a:uFill>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Phenakistiscope</a:t>
            </a:r>
          </a:p>
          <a:p>
            <a:r>
              <a:rPr lang="en-US"/>
              <a:t>Joseph Plateau (Belgian Physicist and Mathematician)</a:t>
            </a:r>
          </a:p>
        </p:txBody>
      </p:sp>
    </p:spTree>
    <p:extLst>
      <p:ext uri="{BB962C8B-B14F-4D97-AF65-F5344CB8AC3E}">
        <p14:creationId xmlns:p14="http://schemas.microsoft.com/office/powerpoint/2010/main" val="1560863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Default - Title Slide">
    <p:spTree>
      <p:nvGrpSpPr>
        <p:cNvPr id="1" name=""/>
        <p:cNvGrpSpPr/>
        <p:nvPr/>
      </p:nvGrpSpPr>
      <p:grpSpPr>
        <a:xfrm>
          <a:off x="0" y="0"/>
          <a:ext cx="0" cy="0"/>
          <a:chOff x="0" y="0"/>
          <a:chExt cx="0" cy="0"/>
        </a:xfrm>
      </p:grpSpPr>
      <p:pic>
        <p:nvPicPr>
          <p:cNvPr id="13" name="image5.jpg"/>
          <p:cNvPicPr>
            <a:picLocks noChangeAspect="1"/>
          </p:cNvPicPr>
          <p:nvPr/>
        </p:nvPicPr>
        <p:blipFill>
          <a:blip r:embed="rId2"/>
          <a:stretch>
            <a:fillRect/>
          </a:stretch>
        </p:blipFill>
        <p:spPr>
          <a:xfrm>
            <a:off x="0" y="6794501"/>
            <a:ext cx="9144000" cy="63500"/>
          </a:xfrm>
          <a:prstGeom prst="rect">
            <a:avLst/>
          </a:prstGeom>
          <a:ln w="12700">
            <a:miter lim="400000"/>
          </a:ln>
        </p:spPr>
      </p:pic>
      <p:sp>
        <p:nvSpPr>
          <p:cNvPr id="14" name="Shape 14"/>
          <p:cNvSpPr>
            <a:spLocks noGrp="1"/>
          </p:cNvSpPr>
          <p:nvPr>
            <p:ph type="title"/>
          </p:nvPr>
        </p:nvSpPr>
        <p:spPr>
          <a:xfrm>
            <a:off x="985839" y="1671639"/>
            <a:ext cx="7696201" cy="1454151"/>
          </a:xfrm>
          <a:prstGeom prst="rect">
            <a:avLst/>
          </a:prstGeom>
        </p:spPr>
        <p:txBody>
          <a:bodyPr lIns="38100" tIns="38100" rIns="38100" bIns="38100" anchor="t"/>
          <a:lstStyle>
            <a:lvl1pPr>
              <a:defRPr sz="3000"/>
            </a:lvl1pPr>
          </a:lstStyle>
          <a:p>
            <a:r>
              <a:t>Title Text</a:t>
            </a:r>
          </a:p>
        </p:txBody>
      </p:sp>
      <p:sp>
        <p:nvSpPr>
          <p:cNvPr id="15" name="Shape 15"/>
          <p:cNvSpPr>
            <a:spLocks noGrp="1"/>
          </p:cNvSpPr>
          <p:nvPr>
            <p:ph type="body" sz="half" idx="1"/>
          </p:nvPr>
        </p:nvSpPr>
        <p:spPr>
          <a:xfrm>
            <a:off x="985839" y="3125788"/>
            <a:ext cx="6400801" cy="3467101"/>
          </a:xfrm>
          <a:prstGeom prst="rect">
            <a:avLst/>
          </a:prstGeom>
        </p:spPr>
        <p:txBody>
          <a:bodyPr lIns="38100" tIns="38100" rIns="38100" bIns="38100"/>
          <a:lstStyle>
            <a:lvl1pPr marL="0" indent="0">
              <a:buSzTx/>
              <a:buFont typeface="Calibri"/>
              <a:buNone/>
            </a:lvl1pPr>
          </a:lstStyle>
          <a:p>
            <a:r>
              <a:t>Body Level One</a:t>
            </a:r>
          </a:p>
          <a:p>
            <a:pPr lvl="1"/>
            <a:r>
              <a:t>Body Level Two</a:t>
            </a:r>
          </a:p>
          <a:p>
            <a:pPr lvl="2"/>
            <a:r>
              <a:t>Body Level Three</a:t>
            </a:r>
          </a:p>
          <a:p>
            <a:pPr lvl="3"/>
            <a:r>
              <a:t>Body Level Four</a:t>
            </a:r>
          </a:p>
          <a:p>
            <a:pPr lvl="4"/>
            <a:r>
              <a:t>Body Level Five</a:t>
            </a:r>
          </a:p>
        </p:txBody>
      </p:sp>
      <p:sp>
        <p:nvSpPr>
          <p:cNvPr id="16" name="Shape 16"/>
          <p:cNvSpPr>
            <a:spLocks noGrp="1"/>
          </p:cNvSpPr>
          <p:nvPr>
            <p:ph type="sldNum" sz="quarter" idx="2"/>
          </p:nvPr>
        </p:nvSpPr>
        <p:spPr>
          <a:xfrm>
            <a:off x="8401464" y="6429375"/>
            <a:ext cx="285336" cy="287258"/>
          </a:xfrm>
          <a:prstGeom prst="rect">
            <a:avLst/>
          </a:prstGeom>
        </p:spPr>
        <p:txBody>
          <a:bodyPr lIns="50800" tIns="50800" rIns="50800" bIns="50800"/>
          <a:lstStyle>
            <a:lvl1pPr>
              <a:defRPr sz="1200">
                <a:solidFill>
                  <a:srgbClr val="747474"/>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 Blank copy">
    <p:spTree>
      <p:nvGrpSpPr>
        <p:cNvPr id="1" name=""/>
        <p:cNvGrpSpPr/>
        <p:nvPr/>
      </p:nvGrpSpPr>
      <p:grpSpPr>
        <a:xfrm>
          <a:off x="0" y="0"/>
          <a:ext cx="0" cy="0"/>
          <a:chOff x="0" y="0"/>
          <a:chExt cx="0" cy="0"/>
        </a:xfrm>
      </p:grpSpPr>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sz="1800"/>
          </a:p>
        </p:txBody>
      </p:sp>
      <p:sp>
        <p:nvSpPr>
          <p:cNvPr id="3" name="Shape 3"/>
          <p:cNvSpPr/>
          <p:nvPr/>
        </p:nvSpPr>
        <p:spPr>
          <a:xfrm>
            <a:off x="619124" y="6569075"/>
            <a:ext cx="7580810"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sz="1200" dirty="0"/>
              <a:t>Hybrid Cher/</a:t>
            </a:r>
            <a:r>
              <a:rPr lang="en-US" sz="1200" dirty="0" err="1"/>
              <a:t>Scint</a:t>
            </a:r>
            <a:r>
              <a:rPr lang="en-US" sz="1200" dirty="0"/>
              <a:t> Workshop   Penn   </a:t>
            </a:r>
            <a:r>
              <a:rPr sz="1200" dirty="0"/>
              <a:t> </a:t>
            </a:r>
            <a:r>
              <a:rPr lang="en-US" sz="1200" dirty="0"/>
              <a:t>June</a:t>
            </a:r>
            <a:r>
              <a:rPr sz="1200" dirty="0"/>
              <a:t>, 20</a:t>
            </a:r>
            <a:r>
              <a:rPr lang="en-US" sz="1200" dirty="0"/>
              <a:t>25</a:t>
            </a:r>
            <a:r>
              <a:rPr sz="1200" dirty="0"/>
              <a:t>             </a:t>
            </a:r>
          </a:p>
        </p:txBody>
      </p:sp>
      <p:sp>
        <p:nvSpPr>
          <p:cNvPr id="4" name="Shape 4"/>
          <p:cNvSpPr>
            <a:spLocks noGrp="1"/>
          </p:cNvSpPr>
          <p:nvPr>
            <p:ph type="sldNum" sz="quarter" idx="2"/>
          </p:nvPr>
        </p:nvSpPr>
        <p:spPr>
          <a:xfrm>
            <a:off x="8751120" y="6511926"/>
            <a:ext cx="243656" cy="246221"/>
          </a:xfrm>
          <a:prstGeom prst="rect">
            <a:avLst/>
          </a:prstGeom>
          <a:ln w="12700">
            <a:miter lim="400000"/>
          </a:ln>
        </p:spPr>
        <p:txBody>
          <a:bodyPr wrap="none" lIns="38100" tIns="38100" rIns="38100" bIns="38100">
            <a:spAutoFit/>
          </a:bodyPr>
          <a:lstStyle>
            <a:lvl1pPr algn="r">
              <a:spcBef>
                <a:spcPts val="0"/>
              </a:spcBef>
              <a:buClrTx/>
              <a:buFontTx/>
              <a:defRPr sz="1100">
                <a:solidFill>
                  <a:srgbClr val="FFFFFF"/>
                </a:solidFill>
              </a:defRPr>
            </a:lvl1pPr>
          </a:lstStyle>
          <a:p>
            <a:fld id="{86CB4B4D-7CA3-9044-876B-883B54F8677D}" type="slidenum">
              <a:t>‹#›</a:t>
            </a:fld>
            <a:endParaRPr/>
          </a:p>
        </p:txBody>
      </p:sp>
      <p:sp>
        <p:nvSpPr>
          <p:cNvPr id="5" name="Shape 5"/>
          <p:cNvSpPr>
            <a:spLocks noGrp="1"/>
          </p:cNvSpPr>
          <p:nvPr>
            <p:ph type="title"/>
          </p:nvPr>
        </p:nvSpPr>
        <p:spPr>
          <a:xfrm>
            <a:off x="457200" y="92074"/>
            <a:ext cx="8229600" cy="150812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Title Text</a:t>
            </a:r>
          </a:p>
        </p:txBody>
      </p:sp>
      <p:sp>
        <p:nvSpPr>
          <p:cNvPr id="6" name="Shape 6"/>
          <p:cNvSpPr>
            <a:spLocks noGrp="1"/>
          </p:cNvSpPr>
          <p:nvPr>
            <p:ph type="body" idx="1"/>
          </p:nvPr>
        </p:nvSpPr>
        <p:spPr>
          <a:xfrm>
            <a:off x="457200" y="1600200"/>
            <a:ext cx="8229600" cy="49307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2pPr marL="742950" indent="-285750">
              <a:spcBef>
                <a:spcPts val="300"/>
              </a:spcBef>
              <a:buFont typeface="Calibri"/>
              <a:buChar char="–"/>
              <a:defRPr sz="1600"/>
            </a:lvl2pPr>
            <a:lvl3pPr marL="1143000" indent="-228600">
              <a:spcBef>
                <a:spcPts val="300"/>
              </a:spcBef>
              <a:buFont typeface="Calibri"/>
              <a:buChar char="•"/>
              <a:defRPr sz="1400"/>
            </a:lvl3pPr>
            <a:lvl4pPr marL="1600200" indent="-228600">
              <a:spcBef>
                <a:spcPts val="300"/>
              </a:spcBef>
              <a:buFont typeface="Calibri"/>
              <a:buChar char="–"/>
              <a:defRPr sz="1400"/>
            </a:lvl4pPr>
            <a:lvl5pPr marL="2057400" indent="-228600">
              <a:spcBef>
                <a:spcPts val="300"/>
              </a:spcBef>
              <a:buFont typeface="Arial"/>
              <a:buChar char="»"/>
              <a:defRPr sz="14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l" defTabSz="914377" latinLnBrk="0">
        <a:lnSpc>
          <a:spcPct val="100000"/>
        </a:lnSpc>
        <a:spcBef>
          <a:spcPts val="0"/>
        </a:spcBef>
        <a:spcAft>
          <a:spcPts val="0"/>
        </a:spcAft>
        <a:buClrTx/>
        <a:buSzTx/>
        <a:buFontTx/>
        <a:buNone/>
        <a:tabLst/>
        <a:defRPr sz="2600" b="1" i="0" u="none" strike="noStrike" cap="none" spc="0" baseline="0">
          <a:ln>
            <a:noFill/>
          </a:ln>
          <a:solidFill>
            <a:srgbClr val="275D90"/>
          </a:solidFill>
          <a:uFill>
            <a:solidFill>
              <a:srgbClr val="275D90"/>
            </a:solidFill>
          </a:uFill>
          <a:latin typeface="+mj-lt"/>
          <a:ea typeface="+mj-ea"/>
          <a:cs typeface="+mj-cs"/>
          <a:sym typeface="Trebuchet MS"/>
        </a:defRPr>
      </a:lvl1pPr>
      <a:lvl2pPr marL="0" marR="0" indent="228594" algn="l" defTabSz="914377" latinLnBrk="0">
        <a:lnSpc>
          <a:spcPct val="100000"/>
        </a:lnSpc>
        <a:spcBef>
          <a:spcPts val="0"/>
        </a:spcBef>
        <a:spcAft>
          <a:spcPts val="0"/>
        </a:spcAft>
        <a:buClrTx/>
        <a:buSzTx/>
        <a:buFontTx/>
        <a:buNone/>
        <a:tabLst/>
        <a:defRPr sz="2600" b="1" i="0" u="none" strike="noStrike" cap="none" spc="0" baseline="0">
          <a:ln>
            <a:noFill/>
          </a:ln>
          <a:solidFill>
            <a:srgbClr val="275D90"/>
          </a:solidFill>
          <a:uFill>
            <a:solidFill>
              <a:srgbClr val="275D90"/>
            </a:solidFill>
          </a:uFill>
          <a:latin typeface="+mj-lt"/>
          <a:ea typeface="+mj-ea"/>
          <a:cs typeface="+mj-cs"/>
          <a:sym typeface="Trebuchet MS"/>
        </a:defRPr>
      </a:lvl2pPr>
      <a:lvl3pPr marL="0" marR="0" indent="457189" algn="l" defTabSz="914377" latinLnBrk="0">
        <a:lnSpc>
          <a:spcPct val="100000"/>
        </a:lnSpc>
        <a:spcBef>
          <a:spcPts val="0"/>
        </a:spcBef>
        <a:spcAft>
          <a:spcPts val="0"/>
        </a:spcAft>
        <a:buClrTx/>
        <a:buSzTx/>
        <a:buFontTx/>
        <a:buNone/>
        <a:tabLst/>
        <a:defRPr sz="2600" b="1" i="0" u="none" strike="noStrike" cap="none" spc="0" baseline="0">
          <a:ln>
            <a:noFill/>
          </a:ln>
          <a:solidFill>
            <a:srgbClr val="275D90"/>
          </a:solidFill>
          <a:uFill>
            <a:solidFill>
              <a:srgbClr val="275D90"/>
            </a:solidFill>
          </a:uFill>
          <a:latin typeface="+mj-lt"/>
          <a:ea typeface="+mj-ea"/>
          <a:cs typeface="+mj-cs"/>
          <a:sym typeface="Trebuchet MS"/>
        </a:defRPr>
      </a:lvl3pPr>
      <a:lvl4pPr marL="0" marR="0" indent="685783" algn="l" defTabSz="914377" latinLnBrk="0">
        <a:lnSpc>
          <a:spcPct val="100000"/>
        </a:lnSpc>
        <a:spcBef>
          <a:spcPts val="0"/>
        </a:spcBef>
        <a:spcAft>
          <a:spcPts val="0"/>
        </a:spcAft>
        <a:buClrTx/>
        <a:buSzTx/>
        <a:buFontTx/>
        <a:buNone/>
        <a:tabLst/>
        <a:defRPr sz="2600" b="1" i="0" u="none" strike="noStrike" cap="none" spc="0" baseline="0">
          <a:ln>
            <a:noFill/>
          </a:ln>
          <a:solidFill>
            <a:srgbClr val="275D90"/>
          </a:solidFill>
          <a:uFill>
            <a:solidFill>
              <a:srgbClr val="275D90"/>
            </a:solidFill>
          </a:uFill>
          <a:latin typeface="+mj-lt"/>
          <a:ea typeface="+mj-ea"/>
          <a:cs typeface="+mj-cs"/>
          <a:sym typeface="Trebuchet MS"/>
        </a:defRPr>
      </a:lvl4pPr>
      <a:lvl5pPr marL="0" marR="0" indent="914377" algn="l" defTabSz="914377" latinLnBrk="0">
        <a:lnSpc>
          <a:spcPct val="100000"/>
        </a:lnSpc>
        <a:spcBef>
          <a:spcPts val="0"/>
        </a:spcBef>
        <a:spcAft>
          <a:spcPts val="0"/>
        </a:spcAft>
        <a:buClrTx/>
        <a:buSzTx/>
        <a:buFontTx/>
        <a:buNone/>
        <a:tabLst/>
        <a:defRPr sz="2600" b="1" i="0" u="none" strike="noStrike" cap="none" spc="0" baseline="0">
          <a:ln>
            <a:noFill/>
          </a:ln>
          <a:solidFill>
            <a:srgbClr val="275D90"/>
          </a:solidFill>
          <a:uFill>
            <a:solidFill>
              <a:srgbClr val="275D90"/>
            </a:solidFill>
          </a:uFill>
          <a:latin typeface="+mj-lt"/>
          <a:ea typeface="+mj-ea"/>
          <a:cs typeface="+mj-cs"/>
          <a:sym typeface="Trebuchet MS"/>
        </a:defRPr>
      </a:lvl5pPr>
      <a:lvl6pPr marL="0" marR="0" indent="1142971" algn="l" defTabSz="914377" latinLnBrk="0">
        <a:lnSpc>
          <a:spcPct val="100000"/>
        </a:lnSpc>
        <a:spcBef>
          <a:spcPts val="0"/>
        </a:spcBef>
        <a:spcAft>
          <a:spcPts val="0"/>
        </a:spcAft>
        <a:buClrTx/>
        <a:buSzTx/>
        <a:buFontTx/>
        <a:buNone/>
        <a:tabLst/>
        <a:defRPr sz="2600" b="1" i="0" u="none" strike="noStrike" cap="none" spc="0" baseline="0">
          <a:ln>
            <a:noFill/>
          </a:ln>
          <a:solidFill>
            <a:srgbClr val="275D90"/>
          </a:solidFill>
          <a:uFill>
            <a:solidFill>
              <a:srgbClr val="275D90"/>
            </a:solidFill>
          </a:uFill>
          <a:latin typeface="+mj-lt"/>
          <a:ea typeface="+mj-ea"/>
          <a:cs typeface="+mj-cs"/>
          <a:sym typeface="Trebuchet MS"/>
        </a:defRPr>
      </a:lvl6pPr>
      <a:lvl7pPr marL="0" marR="0" indent="1371566" algn="l" defTabSz="914377" latinLnBrk="0">
        <a:lnSpc>
          <a:spcPct val="100000"/>
        </a:lnSpc>
        <a:spcBef>
          <a:spcPts val="0"/>
        </a:spcBef>
        <a:spcAft>
          <a:spcPts val="0"/>
        </a:spcAft>
        <a:buClrTx/>
        <a:buSzTx/>
        <a:buFontTx/>
        <a:buNone/>
        <a:tabLst/>
        <a:defRPr sz="2600" b="1" i="0" u="none" strike="noStrike" cap="none" spc="0" baseline="0">
          <a:ln>
            <a:noFill/>
          </a:ln>
          <a:solidFill>
            <a:srgbClr val="275D90"/>
          </a:solidFill>
          <a:uFill>
            <a:solidFill>
              <a:srgbClr val="275D90"/>
            </a:solidFill>
          </a:uFill>
          <a:latin typeface="+mj-lt"/>
          <a:ea typeface="+mj-ea"/>
          <a:cs typeface="+mj-cs"/>
          <a:sym typeface="Trebuchet MS"/>
        </a:defRPr>
      </a:lvl7pPr>
      <a:lvl8pPr marL="0" marR="0" indent="1600160" algn="l" defTabSz="914377" latinLnBrk="0">
        <a:lnSpc>
          <a:spcPct val="100000"/>
        </a:lnSpc>
        <a:spcBef>
          <a:spcPts val="0"/>
        </a:spcBef>
        <a:spcAft>
          <a:spcPts val="0"/>
        </a:spcAft>
        <a:buClrTx/>
        <a:buSzTx/>
        <a:buFontTx/>
        <a:buNone/>
        <a:tabLst/>
        <a:defRPr sz="2600" b="1" i="0" u="none" strike="noStrike" cap="none" spc="0" baseline="0">
          <a:ln>
            <a:noFill/>
          </a:ln>
          <a:solidFill>
            <a:srgbClr val="275D90"/>
          </a:solidFill>
          <a:uFill>
            <a:solidFill>
              <a:srgbClr val="275D90"/>
            </a:solidFill>
          </a:uFill>
          <a:latin typeface="+mj-lt"/>
          <a:ea typeface="+mj-ea"/>
          <a:cs typeface="+mj-cs"/>
          <a:sym typeface="Trebuchet MS"/>
        </a:defRPr>
      </a:lvl8pPr>
      <a:lvl9pPr marL="0" marR="0" indent="1828754" algn="l" defTabSz="914377" latinLnBrk="0">
        <a:lnSpc>
          <a:spcPct val="100000"/>
        </a:lnSpc>
        <a:spcBef>
          <a:spcPts val="0"/>
        </a:spcBef>
        <a:spcAft>
          <a:spcPts val="0"/>
        </a:spcAft>
        <a:buClrTx/>
        <a:buSzTx/>
        <a:buFontTx/>
        <a:buNone/>
        <a:tabLst/>
        <a:defRPr sz="2600" b="1" i="0" u="none" strike="noStrike" cap="none" spc="0" baseline="0">
          <a:ln>
            <a:noFill/>
          </a:ln>
          <a:solidFill>
            <a:srgbClr val="275D90"/>
          </a:solidFill>
          <a:uFill>
            <a:solidFill>
              <a:srgbClr val="275D90"/>
            </a:solidFill>
          </a:uFill>
          <a:latin typeface="+mj-lt"/>
          <a:ea typeface="+mj-ea"/>
          <a:cs typeface="+mj-cs"/>
          <a:sym typeface="Trebuchet MS"/>
        </a:defRPr>
      </a:lvl9pPr>
    </p:titleStyle>
    <p:bodyStyle>
      <a:lvl1pPr marL="342891" marR="0" indent="-342891" algn="l" defTabSz="914377" latinLnBrk="0">
        <a:lnSpc>
          <a:spcPct val="100000"/>
        </a:lnSpc>
        <a:spcBef>
          <a:spcPts val="400"/>
        </a:spcBef>
        <a:spcAft>
          <a:spcPts val="0"/>
        </a:spcAft>
        <a:buClr>
          <a:srgbClr val="275D90"/>
        </a:buClr>
        <a:buSzPct val="100000"/>
        <a:buFont typeface="Wingdings"/>
        <a:buChar char=""/>
        <a:tabLst/>
        <a:defRPr sz="1800" b="0" i="0" u="none" strike="noStrike" cap="none" spc="0" baseline="0">
          <a:ln>
            <a:noFill/>
          </a:ln>
          <a:solidFill>
            <a:srgbClr val="747474"/>
          </a:solidFill>
          <a:uFill>
            <a:solidFill>
              <a:srgbClr val="747474"/>
            </a:solidFill>
          </a:uFill>
          <a:latin typeface="+mn-lt"/>
          <a:ea typeface="+mn-ea"/>
          <a:cs typeface="+mn-cs"/>
          <a:sym typeface="Calibri"/>
        </a:defRPr>
      </a:lvl1pPr>
      <a:lvl2pPr marL="778649" marR="0" indent="-321460" algn="l" defTabSz="914377" latinLnBrk="0">
        <a:lnSpc>
          <a:spcPct val="100000"/>
        </a:lnSpc>
        <a:spcBef>
          <a:spcPts val="400"/>
        </a:spcBef>
        <a:spcAft>
          <a:spcPts val="0"/>
        </a:spcAft>
        <a:buClr>
          <a:srgbClr val="275D90"/>
        </a:buClr>
        <a:buSzPct val="100000"/>
        <a:buFont typeface="Wingdings"/>
        <a:buChar char=""/>
        <a:tabLst/>
        <a:defRPr sz="1800" b="0" i="0" u="none" strike="noStrike" cap="none" spc="0" baseline="0">
          <a:ln>
            <a:noFill/>
          </a:ln>
          <a:solidFill>
            <a:srgbClr val="747474"/>
          </a:solidFill>
          <a:uFill>
            <a:solidFill>
              <a:srgbClr val="747474"/>
            </a:solidFill>
          </a:uFill>
          <a:latin typeface="+mn-lt"/>
          <a:ea typeface="+mn-ea"/>
          <a:cs typeface="+mn-cs"/>
          <a:sym typeface="Calibri"/>
        </a:defRPr>
      </a:lvl2pPr>
      <a:lvl3pPr marL="1208284" marR="0" indent="-293907" algn="l" defTabSz="914377" latinLnBrk="0">
        <a:lnSpc>
          <a:spcPct val="100000"/>
        </a:lnSpc>
        <a:spcBef>
          <a:spcPts val="400"/>
        </a:spcBef>
        <a:spcAft>
          <a:spcPts val="0"/>
        </a:spcAft>
        <a:buClr>
          <a:srgbClr val="275D90"/>
        </a:buClr>
        <a:buSzPct val="100000"/>
        <a:buFont typeface="Wingdings"/>
        <a:buChar char=""/>
        <a:tabLst/>
        <a:defRPr sz="1800" b="0" i="0" u="none" strike="noStrike" cap="none" spc="0" baseline="0">
          <a:ln>
            <a:noFill/>
          </a:ln>
          <a:solidFill>
            <a:srgbClr val="747474"/>
          </a:solidFill>
          <a:uFill>
            <a:solidFill>
              <a:srgbClr val="747474"/>
            </a:solidFill>
          </a:uFill>
          <a:latin typeface="+mn-lt"/>
          <a:ea typeface="+mn-ea"/>
          <a:cs typeface="+mn-cs"/>
          <a:sym typeface="Calibri"/>
        </a:defRPr>
      </a:lvl3pPr>
      <a:lvl4pPr marL="1665473" marR="0" indent="-293907" algn="l" defTabSz="914377" latinLnBrk="0">
        <a:lnSpc>
          <a:spcPct val="100000"/>
        </a:lnSpc>
        <a:spcBef>
          <a:spcPts val="400"/>
        </a:spcBef>
        <a:spcAft>
          <a:spcPts val="0"/>
        </a:spcAft>
        <a:buClr>
          <a:srgbClr val="275D90"/>
        </a:buClr>
        <a:buSzPct val="100000"/>
        <a:buFont typeface="Wingdings"/>
        <a:buChar char=""/>
        <a:tabLst/>
        <a:defRPr sz="1800" b="0" i="0" u="none" strike="noStrike" cap="none" spc="0" baseline="0">
          <a:ln>
            <a:noFill/>
          </a:ln>
          <a:solidFill>
            <a:srgbClr val="747474"/>
          </a:solidFill>
          <a:uFill>
            <a:solidFill>
              <a:srgbClr val="747474"/>
            </a:solidFill>
          </a:uFill>
          <a:latin typeface="+mn-lt"/>
          <a:ea typeface="+mn-ea"/>
          <a:cs typeface="+mn-cs"/>
          <a:sym typeface="Calibri"/>
        </a:defRPr>
      </a:lvl4pPr>
      <a:lvl5pPr marL="2122662" marR="0" indent="-293907" algn="l" defTabSz="914377" latinLnBrk="0">
        <a:lnSpc>
          <a:spcPct val="100000"/>
        </a:lnSpc>
        <a:spcBef>
          <a:spcPts val="400"/>
        </a:spcBef>
        <a:spcAft>
          <a:spcPts val="0"/>
        </a:spcAft>
        <a:buClr>
          <a:srgbClr val="275D90"/>
        </a:buClr>
        <a:buSzPct val="100000"/>
        <a:buFont typeface="Wingdings"/>
        <a:buChar char=""/>
        <a:tabLst/>
        <a:defRPr sz="1800" b="0" i="0" u="none" strike="noStrike" cap="none" spc="0" baseline="0">
          <a:ln>
            <a:noFill/>
          </a:ln>
          <a:solidFill>
            <a:srgbClr val="747474"/>
          </a:solidFill>
          <a:uFill>
            <a:solidFill>
              <a:srgbClr val="747474"/>
            </a:solidFill>
          </a:uFill>
          <a:latin typeface="+mn-lt"/>
          <a:ea typeface="+mn-ea"/>
          <a:cs typeface="+mn-cs"/>
          <a:sym typeface="Calibri"/>
        </a:defRPr>
      </a:lvl5pPr>
      <a:lvl6pPr marL="3185806" marR="0" indent="-734767" algn="l" defTabSz="914377" latinLnBrk="0">
        <a:lnSpc>
          <a:spcPct val="100000"/>
        </a:lnSpc>
        <a:spcBef>
          <a:spcPts val="400"/>
        </a:spcBef>
        <a:spcAft>
          <a:spcPts val="0"/>
        </a:spcAft>
        <a:buClr>
          <a:srgbClr val="275D90"/>
        </a:buClr>
        <a:buSzPct val="100000"/>
        <a:buFont typeface="Wingdings"/>
        <a:buChar char=""/>
        <a:tabLst/>
        <a:defRPr sz="1800" b="0" i="0" u="none" strike="noStrike" cap="none" spc="0" baseline="0">
          <a:ln>
            <a:noFill/>
          </a:ln>
          <a:solidFill>
            <a:srgbClr val="747474"/>
          </a:solidFill>
          <a:uFill>
            <a:solidFill>
              <a:srgbClr val="747474"/>
            </a:solidFill>
          </a:uFill>
          <a:latin typeface="+mn-lt"/>
          <a:ea typeface="+mn-ea"/>
          <a:cs typeface="+mn-cs"/>
          <a:sym typeface="Calibri"/>
        </a:defRPr>
      </a:lvl6pPr>
      <a:lvl7pPr marL="3541397" marR="0" indent="-734767" algn="l" defTabSz="914377" latinLnBrk="0">
        <a:lnSpc>
          <a:spcPct val="100000"/>
        </a:lnSpc>
        <a:spcBef>
          <a:spcPts val="400"/>
        </a:spcBef>
        <a:spcAft>
          <a:spcPts val="0"/>
        </a:spcAft>
        <a:buClr>
          <a:srgbClr val="275D90"/>
        </a:buClr>
        <a:buSzPct val="100000"/>
        <a:buFont typeface="Wingdings"/>
        <a:buChar char=""/>
        <a:tabLst/>
        <a:defRPr sz="1800" b="0" i="0" u="none" strike="noStrike" cap="none" spc="0" baseline="0">
          <a:ln>
            <a:noFill/>
          </a:ln>
          <a:solidFill>
            <a:srgbClr val="747474"/>
          </a:solidFill>
          <a:uFill>
            <a:solidFill>
              <a:srgbClr val="747474"/>
            </a:solidFill>
          </a:uFill>
          <a:latin typeface="+mn-lt"/>
          <a:ea typeface="+mn-ea"/>
          <a:cs typeface="+mn-cs"/>
          <a:sym typeface="Calibri"/>
        </a:defRPr>
      </a:lvl7pPr>
      <a:lvl8pPr marL="3896988" marR="0" indent="-734767" algn="l" defTabSz="914377" latinLnBrk="0">
        <a:lnSpc>
          <a:spcPct val="100000"/>
        </a:lnSpc>
        <a:spcBef>
          <a:spcPts val="400"/>
        </a:spcBef>
        <a:spcAft>
          <a:spcPts val="0"/>
        </a:spcAft>
        <a:buClr>
          <a:srgbClr val="275D90"/>
        </a:buClr>
        <a:buSzPct val="100000"/>
        <a:buFont typeface="Wingdings"/>
        <a:buChar char=""/>
        <a:tabLst/>
        <a:defRPr sz="1800" b="0" i="0" u="none" strike="noStrike" cap="none" spc="0" baseline="0">
          <a:ln>
            <a:noFill/>
          </a:ln>
          <a:solidFill>
            <a:srgbClr val="747474"/>
          </a:solidFill>
          <a:uFill>
            <a:solidFill>
              <a:srgbClr val="747474"/>
            </a:solidFill>
          </a:uFill>
          <a:latin typeface="+mn-lt"/>
          <a:ea typeface="+mn-ea"/>
          <a:cs typeface="+mn-cs"/>
          <a:sym typeface="Calibri"/>
        </a:defRPr>
      </a:lvl8pPr>
      <a:lvl9pPr marL="4252579" marR="0" indent="-734767" algn="l" defTabSz="914377" latinLnBrk="0">
        <a:lnSpc>
          <a:spcPct val="100000"/>
        </a:lnSpc>
        <a:spcBef>
          <a:spcPts val="400"/>
        </a:spcBef>
        <a:spcAft>
          <a:spcPts val="0"/>
        </a:spcAft>
        <a:buClr>
          <a:srgbClr val="275D90"/>
        </a:buClr>
        <a:buSzPct val="100000"/>
        <a:buFont typeface="Wingdings"/>
        <a:buChar char=""/>
        <a:tabLst/>
        <a:defRPr sz="1800" b="0" i="0" u="none" strike="noStrike" cap="none" spc="0" baseline="0">
          <a:ln>
            <a:noFill/>
          </a:ln>
          <a:solidFill>
            <a:srgbClr val="747474"/>
          </a:solidFill>
          <a:uFill>
            <a:solidFill>
              <a:srgbClr val="747474"/>
            </a:solidFill>
          </a:uFill>
          <a:latin typeface="+mn-lt"/>
          <a:ea typeface="+mn-ea"/>
          <a:cs typeface="+mn-cs"/>
          <a:sym typeface="Calibri"/>
        </a:defRPr>
      </a:lvl9pPr>
    </p:bodyStyle>
    <p:otherStyle>
      <a:lvl1pPr marL="0" marR="0" indent="0" algn="r" defTabSz="914377" latinLnBrk="0">
        <a:lnSpc>
          <a:spcPct val="100000"/>
        </a:lnSpc>
        <a:spcBef>
          <a:spcPts val="0"/>
        </a:spcBef>
        <a:spcAft>
          <a:spcPts val="0"/>
        </a:spcAft>
        <a:buClrTx/>
        <a:buSzTx/>
        <a:buFontTx/>
        <a:buNone/>
        <a:tabLst/>
        <a:defRPr sz="1100" b="0" i="0" u="none" strike="noStrike" cap="none" spc="0" baseline="0">
          <a:ln>
            <a:noFill/>
          </a:ln>
          <a:solidFill>
            <a:schemeClr val="tx1"/>
          </a:solidFill>
          <a:uFill>
            <a:solidFill>
              <a:srgbClr val="747474"/>
            </a:solidFill>
          </a:uFill>
          <a:latin typeface="+mn-lt"/>
          <a:ea typeface="+mn-ea"/>
          <a:cs typeface="+mn-cs"/>
          <a:sym typeface="Calibri"/>
        </a:defRPr>
      </a:lvl1pPr>
      <a:lvl2pPr marL="0" marR="0" indent="0" algn="r" defTabSz="914377" latinLnBrk="0">
        <a:lnSpc>
          <a:spcPct val="100000"/>
        </a:lnSpc>
        <a:spcBef>
          <a:spcPts val="0"/>
        </a:spcBef>
        <a:spcAft>
          <a:spcPts val="0"/>
        </a:spcAft>
        <a:buClrTx/>
        <a:buSzTx/>
        <a:buFontTx/>
        <a:buNone/>
        <a:tabLst/>
        <a:defRPr sz="1100" b="0" i="0" u="none" strike="noStrike" cap="none" spc="0" baseline="0">
          <a:ln>
            <a:noFill/>
          </a:ln>
          <a:solidFill>
            <a:schemeClr val="tx1"/>
          </a:solidFill>
          <a:uFill>
            <a:solidFill>
              <a:srgbClr val="747474"/>
            </a:solidFill>
          </a:uFill>
          <a:latin typeface="+mn-lt"/>
          <a:ea typeface="+mn-ea"/>
          <a:cs typeface="+mn-cs"/>
          <a:sym typeface="Calibri"/>
        </a:defRPr>
      </a:lvl2pPr>
      <a:lvl3pPr marL="0" marR="0" indent="0" algn="r" defTabSz="914377" latinLnBrk="0">
        <a:lnSpc>
          <a:spcPct val="100000"/>
        </a:lnSpc>
        <a:spcBef>
          <a:spcPts val="0"/>
        </a:spcBef>
        <a:spcAft>
          <a:spcPts val="0"/>
        </a:spcAft>
        <a:buClrTx/>
        <a:buSzTx/>
        <a:buFontTx/>
        <a:buNone/>
        <a:tabLst/>
        <a:defRPr sz="1100" b="0" i="0" u="none" strike="noStrike" cap="none" spc="0" baseline="0">
          <a:ln>
            <a:noFill/>
          </a:ln>
          <a:solidFill>
            <a:schemeClr val="tx1"/>
          </a:solidFill>
          <a:uFill>
            <a:solidFill>
              <a:srgbClr val="747474"/>
            </a:solidFill>
          </a:uFill>
          <a:latin typeface="+mn-lt"/>
          <a:ea typeface="+mn-ea"/>
          <a:cs typeface="+mn-cs"/>
          <a:sym typeface="Calibri"/>
        </a:defRPr>
      </a:lvl3pPr>
      <a:lvl4pPr marL="0" marR="0" indent="0" algn="r" defTabSz="914377" latinLnBrk="0">
        <a:lnSpc>
          <a:spcPct val="100000"/>
        </a:lnSpc>
        <a:spcBef>
          <a:spcPts val="0"/>
        </a:spcBef>
        <a:spcAft>
          <a:spcPts val="0"/>
        </a:spcAft>
        <a:buClrTx/>
        <a:buSzTx/>
        <a:buFontTx/>
        <a:buNone/>
        <a:tabLst/>
        <a:defRPr sz="1100" b="0" i="0" u="none" strike="noStrike" cap="none" spc="0" baseline="0">
          <a:ln>
            <a:noFill/>
          </a:ln>
          <a:solidFill>
            <a:schemeClr val="tx1"/>
          </a:solidFill>
          <a:uFill>
            <a:solidFill>
              <a:srgbClr val="747474"/>
            </a:solidFill>
          </a:uFill>
          <a:latin typeface="+mn-lt"/>
          <a:ea typeface="+mn-ea"/>
          <a:cs typeface="+mn-cs"/>
          <a:sym typeface="Calibri"/>
        </a:defRPr>
      </a:lvl4pPr>
      <a:lvl5pPr marL="0" marR="0" indent="0" algn="r" defTabSz="914377" latinLnBrk="0">
        <a:lnSpc>
          <a:spcPct val="100000"/>
        </a:lnSpc>
        <a:spcBef>
          <a:spcPts val="0"/>
        </a:spcBef>
        <a:spcAft>
          <a:spcPts val="0"/>
        </a:spcAft>
        <a:buClrTx/>
        <a:buSzTx/>
        <a:buFontTx/>
        <a:buNone/>
        <a:tabLst/>
        <a:defRPr sz="1100" b="0" i="0" u="none" strike="noStrike" cap="none" spc="0" baseline="0">
          <a:ln>
            <a:noFill/>
          </a:ln>
          <a:solidFill>
            <a:schemeClr val="tx1"/>
          </a:solidFill>
          <a:uFill>
            <a:solidFill>
              <a:srgbClr val="747474"/>
            </a:solidFill>
          </a:uFill>
          <a:latin typeface="+mn-lt"/>
          <a:ea typeface="+mn-ea"/>
          <a:cs typeface="+mn-cs"/>
          <a:sym typeface="Calibri"/>
        </a:defRPr>
      </a:lvl5pPr>
      <a:lvl6pPr marL="0" marR="0" indent="0" algn="r" defTabSz="914377" latinLnBrk="0">
        <a:lnSpc>
          <a:spcPct val="100000"/>
        </a:lnSpc>
        <a:spcBef>
          <a:spcPts val="0"/>
        </a:spcBef>
        <a:spcAft>
          <a:spcPts val="0"/>
        </a:spcAft>
        <a:buClrTx/>
        <a:buSzTx/>
        <a:buFontTx/>
        <a:buNone/>
        <a:tabLst/>
        <a:defRPr sz="1100" b="0" i="0" u="none" strike="noStrike" cap="none" spc="0" baseline="0">
          <a:ln>
            <a:noFill/>
          </a:ln>
          <a:solidFill>
            <a:schemeClr val="tx1"/>
          </a:solidFill>
          <a:uFill>
            <a:solidFill>
              <a:srgbClr val="747474"/>
            </a:solidFill>
          </a:uFill>
          <a:latin typeface="+mn-lt"/>
          <a:ea typeface="+mn-ea"/>
          <a:cs typeface="+mn-cs"/>
          <a:sym typeface="Calibri"/>
        </a:defRPr>
      </a:lvl6pPr>
      <a:lvl7pPr marL="0" marR="0" indent="0" algn="r" defTabSz="914377" latinLnBrk="0">
        <a:lnSpc>
          <a:spcPct val="100000"/>
        </a:lnSpc>
        <a:spcBef>
          <a:spcPts val="0"/>
        </a:spcBef>
        <a:spcAft>
          <a:spcPts val="0"/>
        </a:spcAft>
        <a:buClrTx/>
        <a:buSzTx/>
        <a:buFontTx/>
        <a:buNone/>
        <a:tabLst/>
        <a:defRPr sz="1100" b="0" i="0" u="none" strike="noStrike" cap="none" spc="0" baseline="0">
          <a:ln>
            <a:noFill/>
          </a:ln>
          <a:solidFill>
            <a:schemeClr val="tx1"/>
          </a:solidFill>
          <a:uFill>
            <a:solidFill>
              <a:srgbClr val="747474"/>
            </a:solidFill>
          </a:uFill>
          <a:latin typeface="+mn-lt"/>
          <a:ea typeface="+mn-ea"/>
          <a:cs typeface="+mn-cs"/>
          <a:sym typeface="Calibri"/>
        </a:defRPr>
      </a:lvl7pPr>
      <a:lvl8pPr marL="0" marR="0" indent="0" algn="r" defTabSz="914377" latinLnBrk="0">
        <a:lnSpc>
          <a:spcPct val="100000"/>
        </a:lnSpc>
        <a:spcBef>
          <a:spcPts val="0"/>
        </a:spcBef>
        <a:spcAft>
          <a:spcPts val="0"/>
        </a:spcAft>
        <a:buClrTx/>
        <a:buSzTx/>
        <a:buFontTx/>
        <a:buNone/>
        <a:tabLst/>
        <a:defRPr sz="1100" b="0" i="0" u="none" strike="noStrike" cap="none" spc="0" baseline="0">
          <a:ln>
            <a:noFill/>
          </a:ln>
          <a:solidFill>
            <a:schemeClr val="tx1"/>
          </a:solidFill>
          <a:uFill>
            <a:solidFill>
              <a:srgbClr val="747474"/>
            </a:solidFill>
          </a:uFill>
          <a:latin typeface="+mn-lt"/>
          <a:ea typeface="+mn-ea"/>
          <a:cs typeface="+mn-cs"/>
          <a:sym typeface="Calibri"/>
        </a:defRPr>
      </a:lvl8pPr>
      <a:lvl9pPr marL="0" marR="0" indent="0" algn="r" defTabSz="914377" latinLnBrk="0">
        <a:lnSpc>
          <a:spcPct val="100000"/>
        </a:lnSpc>
        <a:spcBef>
          <a:spcPts val="0"/>
        </a:spcBef>
        <a:spcAft>
          <a:spcPts val="0"/>
        </a:spcAft>
        <a:buClrTx/>
        <a:buSzTx/>
        <a:buFontTx/>
        <a:buNone/>
        <a:tabLst/>
        <a:defRPr sz="1100" b="0" i="0" u="none" strike="noStrike" cap="none" spc="0" baseline="0">
          <a:ln>
            <a:noFill/>
          </a:ln>
          <a:solidFill>
            <a:schemeClr val="tx1"/>
          </a:solidFill>
          <a:uFill>
            <a:solidFill>
              <a:srgbClr val="747474"/>
            </a:solidFill>
          </a:u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arxiv.org/abs/1904.01611"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inspirehep.net/author/profile/Antonello%2C%20M.?recid=649222&amp;ln=en" TargetMode="External"/><Relationship Id="rId7" Type="http://schemas.openxmlformats.org/officeDocument/2006/relationships/hyperlink" Target="http://inspirehep.net/author/profile/Sinnock%2C%20A.C.?recid=60471&amp;ln=en" TargetMode="External"/><Relationship Id="rId2" Type="http://schemas.openxmlformats.org/officeDocument/2006/relationships/hyperlink" Target="http://inspirehep.net/record/649222?ln=en" TargetMode="External"/><Relationship Id="rId1" Type="http://schemas.openxmlformats.org/officeDocument/2006/relationships/slideLayout" Target="../slideLayouts/slideLayout2.xml"/><Relationship Id="rId6" Type="http://schemas.openxmlformats.org/officeDocument/2006/relationships/hyperlink" Target="http://inspirehep.net/record/60471?ln=en" TargetMode="External"/><Relationship Id="rId5" Type="http://schemas.openxmlformats.org/officeDocument/2006/relationships/hyperlink" Target="http://inspirehep.net/author/profile/Grace%2C%20Emily?recid=1345082&amp;ln=en" TargetMode="External"/><Relationship Id="rId4" Type="http://schemas.openxmlformats.org/officeDocument/2006/relationships/hyperlink" Target="http://inspirehep.net/record/1345082?ln=en"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tif"/><Relationship Id="rId2" Type="http://schemas.openxmlformats.org/officeDocument/2006/relationships/image" Target="../media/image62.tif"/><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2" Type="http://schemas.openxmlformats.org/officeDocument/2006/relationships/image" Target="../media/image65.t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44"/>
          <p:cNvSpPr/>
          <p:nvPr/>
        </p:nvSpPr>
        <p:spPr>
          <a:xfrm>
            <a:off x="222846" y="2651966"/>
            <a:ext cx="8698311" cy="1270001"/>
          </a:xfrm>
          <a:prstGeom prst="rect">
            <a:avLst/>
          </a:prstGeom>
          <a:blipFill>
            <a:blip r:embed="rId2"/>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pic>
        <p:nvPicPr>
          <p:cNvPr id="45" name="image5.jpg"/>
          <p:cNvPicPr>
            <a:picLocks noChangeAspect="1"/>
          </p:cNvPicPr>
          <p:nvPr/>
        </p:nvPicPr>
        <p:blipFill>
          <a:blip r:embed="rId3"/>
          <a:stretch>
            <a:fillRect/>
          </a:stretch>
        </p:blipFill>
        <p:spPr>
          <a:xfrm>
            <a:off x="0" y="6794501"/>
            <a:ext cx="9144000" cy="63500"/>
          </a:xfrm>
          <a:prstGeom prst="rect">
            <a:avLst/>
          </a:prstGeom>
          <a:ln w="12700">
            <a:miter lim="400000"/>
          </a:ln>
        </p:spPr>
      </p:pic>
      <p:sp>
        <p:nvSpPr>
          <p:cNvPr id="46" name="Shape 46"/>
          <p:cNvSpPr>
            <a:spLocks noGrp="1"/>
          </p:cNvSpPr>
          <p:nvPr>
            <p:ph type="title"/>
          </p:nvPr>
        </p:nvSpPr>
        <p:spPr>
          <a:xfrm>
            <a:off x="1109256" y="2375328"/>
            <a:ext cx="6925488" cy="1823277"/>
          </a:xfrm>
          <a:prstGeom prst="rect">
            <a:avLst/>
          </a:prstGeom>
        </p:spPr>
        <p:txBody>
          <a:bodyPr/>
          <a:lstStyle/>
          <a:p>
            <a:pPr algn="ctr" defTabSz="457189">
              <a:defRPr sz="2800" b="0">
                <a:solidFill>
                  <a:srgbClr val="FFFFFF"/>
                </a:solidFill>
                <a:uFillTx/>
                <a:latin typeface="Arial"/>
                <a:ea typeface="Arial"/>
                <a:cs typeface="Arial"/>
                <a:sym typeface="Arial"/>
              </a:defRPr>
            </a:pPr>
            <a:endParaRPr/>
          </a:p>
          <a:p>
            <a:pPr algn="ctr" defTabSz="457189">
              <a:defRPr sz="3200" b="0">
                <a:solidFill>
                  <a:srgbClr val="FFFFFF"/>
                </a:solidFill>
                <a:uFillTx/>
                <a:latin typeface="Arial"/>
                <a:ea typeface="Arial"/>
                <a:cs typeface="Arial"/>
                <a:sym typeface="Arial"/>
              </a:defRPr>
            </a:pPr>
            <a:r>
              <a:t>Physics with Precision Time Structure in On-Axis Neutrino Beams</a:t>
            </a:r>
          </a:p>
        </p:txBody>
      </p:sp>
      <p:sp>
        <p:nvSpPr>
          <p:cNvPr id="47" name="Shape 47"/>
          <p:cNvSpPr>
            <a:spLocks noGrp="1"/>
          </p:cNvSpPr>
          <p:nvPr>
            <p:ph type="body" sz="quarter" idx="1"/>
          </p:nvPr>
        </p:nvSpPr>
        <p:spPr>
          <a:xfrm>
            <a:off x="1371600" y="4579612"/>
            <a:ext cx="6400800" cy="401076"/>
          </a:xfrm>
          <a:prstGeom prst="rect">
            <a:avLst/>
          </a:prstGeom>
        </p:spPr>
        <p:txBody>
          <a:bodyPr/>
          <a:lstStyle>
            <a:lvl1pPr algn="ctr"/>
          </a:lstStyle>
          <a:p>
            <a:r>
              <a:rPr lang="en-US" dirty="0"/>
              <a:t>June 5, 2025</a:t>
            </a:r>
            <a:endParaRPr dirty="0"/>
          </a:p>
        </p:txBody>
      </p:sp>
      <p:pic>
        <p:nvPicPr>
          <p:cNvPr id="49" name="pasted-image.tiff"/>
          <p:cNvPicPr>
            <a:picLocks noChangeAspect="1"/>
          </p:cNvPicPr>
          <p:nvPr/>
        </p:nvPicPr>
        <p:blipFill>
          <a:blip r:embed="rId4"/>
          <a:stretch>
            <a:fillRect/>
          </a:stretch>
        </p:blipFill>
        <p:spPr>
          <a:xfrm>
            <a:off x="3552367" y="5636236"/>
            <a:ext cx="988771" cy="988771"/>
          </a:xfrm>
          <a:prstGeom prst="rect">
            <a:avLst/>
          </a:prstGeom>
          <a:ln w="12700">
            <a:miter lim="400000"/>
          </a:ln>
        </p:spPr>
      </p:pic>
      <p:pic>
        <p:nvPicPr>
          <p:cNvPr id="52" name="NewStrobeLogoLong.png"/>
          <p:cNvPicPr>
            <a:picLocks noChangeAspect="1"/>
          </p:cNvPicPr>
          <p:nvPr/>
        </p:nvPicPr>
        <p:blipFill>
          <a:blip r:embed="rId5"/>
          <a:stretch>
            <a:fillRect/>
          </a:stretch>
        </p:blipFill>
        <p:spPr>
          <a:xfrm>
            <a:off x="676367" y="919734"/>
            <a:ext cx="7791267" cy="1173068"/>
          </a:xfrm>
          <a:prstGeom prst="rect">
            <a:avLst/>
          </a:prstGeom>
          <a:ln w="12700">
            <a:miter lim="400000"/>
          </a:ln>
        </p:spPr>
      </p:pic>
      <p:sp>
        <p:nvSpPr>
          <p:cNvPr id="2" name="Shape 47">
            <a:extLst>
              <a:ext uri="{FF2B5EF4-FFF2-40B4-BE49-F238E27FC236}">
                <a16:creationId xmlns:a16="http://schemas.microsoft.com/office/drawing/2014/main" id="{6DA76947-ABC5-AC64-D138-33C16AFD3655}"/>
              </a:ext>
            </a:extLst>
          </p:cNvPr>
          <p:cNvSpPr txBox="1">
            <a:spLocks/>
          </p:cNvSpPr>
          <p:nvPr/>
        </p:nvSpPr>
        <p:spPr>
          <a:xfrm>
            <a:off x="1371600" y="4243113"/>
            <a:ext cx="6400800" cy="401076"/>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lstStyle>
            <a:lvl1pPr marL="0" marR="0" indent="0" algn="ctr" defTabSz="914377" latinLnBrk="0">
              <a:lnSpc>
                <a:spcPct val="100000"/>
              </a:lnSpc>
              <a:spcBef>
                <a:spcPts val="400"/>
              </a:spcBef>
              <a:spcAft>
                <a:spcPts val="0"/>
              </a:spcAft>
              <a:buClr>
                <a:srgbClr val="275D90"/>
              </a:buClr>
              <a:buSzTx/>
              <a:buFont typeface="Calibri"/>
              <a:buNone/>
              <a:tabLst/>
              <a:defRPr sz="1800" b="0" i="0" u="none" strike="noStrike" cap="none" spc="0" baseline="0">
                <a:ln>
                  <a:noFill/>
                </a:ln>
                <a:solidFill>
                  <a:srgbClr val="747474"/>
                </a:solidFill>
                <a:uFill>
                  <a:solidFill>
                    <a:srgbClr val="747474"/>
                  </a:solidFill>
                </a:uFill>
                <a:latin typeface="+mn-lt"/>
                <a:ea typeface="+mn-ea"/>
                <a:cs typeface="+mn-cs"/>
                <a:sym typeface="Calibri"/>
              </a:defRPr>
            </a:lvl1pPr>
            <a:lvl2pPr marL="742950" marR="0" indent="-285750" algn="l" defTabSz="914377" latinLnBrk="0">
              <a:lnSpc>
                <a:spcPct val="100000"/>
              </a:lnSpc>
              <a:spcBef>
                <a:spcPts val="300"/>
              </a:spcBef>
              <a:spcAft>
                <a:spcPts val="0"/>
              </a:spcAft>
              <a:buClr>
                <a:srgbClr val="275D90"/>
              </a:buClr>
              <a:buSzPct val="100000"/>
              <a:buFont typeface="Calibri"/>
              <a:buChar char="–"/>
              <a:tabLst/>
              <a:defRPr sz="1600" b="0" i="0" u="none" strike="noStrike" cap="none" spc="0" baseline="0">
                <a:ln>
                  <a:noFill/>
                </a:ln>
                <a:solidFill>
                  <a:srgbClr val="747474"/>
                </a:solidFill>
                <a:uFill>
                  <a:solidFill>
                    <a:srgbClr val="747474"/>
                  </a:solidFill>
                </a:uFill>
                <a:latin typeface="+mn-lt"/>
                <a:ea typeface="+mn-ea"/>
                <a:cs typeface="+mn-cs"/>
                <a:sym typeface="Calibri"/>
              </a:defRPr>
            </a:lvl2pPr>
            <a:lvl3pPr marL="1143000" marR="0" indent="-228600" algn="l" defTabSz="914377" latinLnBrk="0">
              <a:lnSpc>
                <a:spcPct val="100000"/>
              </a:lnSpc>
              <a:spcBef>
                <a:spcPts val="300"/>
              </a:spcBef>
              <a:spcAft>
                <a:spcPts val="0"/>
              </a:spcAft>
              <a:buClr>
                <a:srgbClr val="275D90"/>
              </a:buClr>
              <a:buSzPct val="100000"/>
              <a:buFont typeface="Calibri"/>
              <a:buChar char="•"/>
              <a:tabLst/>
              <a:defRPr sz="1400" b="0" i="0" u="none" strike="noStrike" cap="none" spc="0" baseline="0">
                <a:ln>
                  <a:noFill/>
                </a:ln>
                <a:solidFill>
                  <a:srgbClr val="747474"/>
                </a:solidFill>
                <a:uFill>
                  <a:solidFill>
                    <a:srgbClr val="747474"/>
                  </a:solidFill>
                </a:uFill>
                <a:latin typeface="+mn-lt"/>
                <a:ea typeface="+mn-ea"/>
                <a:cs typeface="+mn-cs"/>
                <a:sym typeface="Calibri"/>
              </a:defRPr>
            </a:lvl3pPr>
            <a:lvl4pPr marL="1600200" marR="0" indent="-228600" algn="l" defTabSz="914377" latinLnBrk="0">
              <a:lnSpc>
                <a:spcPct val="100000"/>
              </a:lnSpc>
              <a:spcBef>
                <a:spcPts val="300"/>
              </a:spcBef>
              <a:spcAft>
                <a:spcPts val="0"/>
              </a:spcAft>
              <a:buClr>
                <a:srgbClr val="275D90"/>
              </a:buClr>
              <a:buSzPct val="100000"/>
              <a:buFont typeface="Calibri"/>
              <a:buChar char="–"/>
              <a:tabLst/>
              <a:defRPr sz="1400" b="0" i="0" u="none" strike="noStrike" cap="none" spc="0" baseline="0">
                <a:ln>
                  <a:noFill/>
                </a:ln>
                <a:solidFill>
                  <a:srgbClr val="747474"/>
                </a:solidFill>
                <a:uFill>
                  <a:solidFill>
                    <a:srgbClr val="747474"/>
                  </a:solidFill>
                </a:uFill>
                <a:latin typeface="+mn-lt"/>
                <a:ea typeface="+mn-ea"/>
                <a:cs typeface="+mn-cs"/>
                <a:sym typeface="Calibri"/>
              </a:defRPr>
            </a:lvl4pPr>
            <a:lvl5pPr marL="2057400" marR="0" indent="-228600" algn="l" defTabSz="914377" latinLnBrk="0">
              <a:lnSpc>
                <a:spcPct val="100000"/>
              </a:lnSpc>
              <a:spcBef>
                <a:spcPts val="300"/>
              </a:spcBef>
              <a:spcAft>
                <a:spcPts val="0"/>
              </a:spcAft>
              <a:buClr>
                <a:srgbClr val="275D90"/>
              </a:buClr>
              <a:buSzPct val="100000"/>
              <a:buFont typeface="Arial"/>
              <a:buChar char="»"/>
              <a:tabLst/>
              <a:defRPr sz="1400" b="0" i="0" u="none" strike="noStrike" cap="none" spc="0" baseline="0">
                <a:ln>
                  <a:noFill/>
                </a:ln>
                <a:solidFill>
                  <a:srgbClr val="747474"/>
                </a:solidFill>
                <a:uFill>
                  <a:solidFill>
                    <a:srgbClr val="747474"/>
                  </a:solidFill>
                </a:uFill>
                <a:latin typeface="+mn-lt"/>
                <a:ea typeface="+mn-ea"/>
                <a:cs typeface="+mn-cs"/>
                <a:sym typeface="Calibri"/>
              </a:defRPr>
            </a:lvl5pPr>
            <a:lvl6pPr marL="3185806" marR="0" indent="-734767" algn="l" defTabSz="914377" latinLnBrk="0">
              <a:lnSpc>
                <a:spcPct val="100000"/>
              </a:lnSpc>
              <a:spcBef>
                <a:spcPts val="400"/>
              </a:spcBef>
              <a:spcAft>
                <a:spcPts val="0"/>
              </a:spcAft>
              <a:buClr>
                <a:srgbClr val="275D90"/>
              </a:buClr>
              <a:buSzPct val="100000"/>
              <a:buFont typeface="Wingdings"/>
              <a:buChar char=""/>
              <a:tabLst/>
              <a:defRPr sz="1800" b="0" i="0" u="none" strike="noStrike" cap="none" spc="0" baseline="0">
                <a:ln>
                  <a:noFill/>
                </a:ln>
                <a:solidFill>
                  <a:srgbClr val="747474"/>
                </a:solidFill>
                <a:uFill>
                  <a:solidFill>
                    <a:srgbClr val="747474"/>
                  </a:solidFill>
                </a:uFill>
                <a:latin typeface="+mn-lt"/>
                <a:ea typeface="+mn-ea"/>
                <a:cs typeface="+mn-cs"/>
                <a:sym typeface="Calibri"/>
              </a:defRPr>
            </a:lvl6pPr>
            <a:lvl7pPr marL="3541397" marR="0" indent="-734767" algn="l" defTabSz="914377" latinLnBrk="0">
              <a:lnSpc>
                <a:spcPct val="100000"/>
              </a:lnSpc>
              <a:spcBef>
                <a:spcPts val="400"/>
              </a:spcBef>
              <a:spcAft>
                <a:spcPts val="0"/>
              </a:spcAft>
              <a:buClr>
                <a:srgbClr val="275D90"/>
              </a:buClr>
              <a:buSzPct val="100000"/>
              <a:buFont typeface="Wingdings"/>
              <a:buChar char=""/>
              <a:tabLst/>
              <a:defRPr sz="1800" b="0" i="0" u="none" strike="noStrike" cap="none" spc="0" baseline="0">
                <a:ln>
                  <a:noFill/>
                </a:ln>
                <a:solidFill>
                  <a:srgbClr val="747474"/>
                </a:solidFill>
                <a:uFill>
                  <a:solidFill>
                    <a:srgbClr val="747474"/>
                  </a:solidFill>
                </a:uFill>
                <a:latin typeface="+mn-lt"/>
                <a:ea typeface="+mn-ea"/>
                <a:cs typeface="+mn-cs"/>
                <a:sym typeface="Calibri"/>
              </a:defRPr>
            </a:lvl7pPr>
            <a:lvl8pPr marL="3896988" marR="0" indent="-734767" algn="l" defTabSz="914377" latinLnBrk="0">
              <a:lnSpc>
                <a:spcPct val="100000"/>
              </a:lnSpc>
              <a:spcBef>
                <a:spcPts val="400"/>
              </a:spcBef>
              <a:spcAft>
                <a:spcPts val="0"/>
              </a:spcAft>
              <a:buClr>
                <a:srgbClr val="275D90"/>
              </a:buClr>
              <a:buSzPct val="100000"/>
              <a:buFont typeface="Wingdings"/>
              <a:buChar char=""/>
              <a:tabLst/>
              <a:defRPr sz="1800" b="0" i="0" u="none" strike="noStrike" cap="none" spc="0" baseline="0">
                <a:ln>
                  <a:noFill/>
                </a:ln>
                <a:solidFill>
                  <a:srgbClr val="747474"/>
                </a:solidFill>
                <a:uFill>
                  <a:solidFill>
                    <a:srgbClr val="747474"/>
                  </a:solidFill>
                </a:uFill>
                <a:latin typeface="+mn-lt"/>
                <a:ea typeface="+mn-ea"/>
                <a:cs typeface="+mn-cs"/>
                <a:sym typeface="Calibri"/>
              </a:defRPr>
            </a:lvl8pPr>
            <a:lvl9pPr marL="4252579" marR="0" indent="-734767" algn="l" defTabSz="914377" latinLnBrk="0">
              <a:lnSpc>
                <a:spcPct val="100000"/>
              </a:lnSpc>
              <a:spcBef>
                <a:spcPts val="400"/>
              </a:spcBef>
              <a:spcAft>
                <a:spcPts val="0"/>
              </a:spcAft>
              <a:buClr>
                <a:srgbClr val="275D90"/>
              </a:buClr>
              <a:buSzPct val="100000"/>
              <a:buFont typeface="Wingdings"/>
              <a:buChar char=""/>
              <a:tabLst/>
              <a:defRPr sz="1800" b="0" i="0" u="none" strike="noStrike" cap="none" spc="0" baseline="0">
                <a:ln>
                  <a:noFill/>
                </a:ln>
                <a:solidFill>
                  <a:srgbClr val="747474"/>
                </a:solidFill>
                <a:uFill>
                  <a:solidFill>
                    <a:srgbClr val="747474"/>
                  </a:solidFill>
                </a:uFill>
                <a:latin typeface="+mn-lt"/>
                <a:ea typeface="+mn-ea"/>
                <a:cs typeface="+mn-cs"/>
                <a:sym typeface="Calibri"/>
              </a:defRPr>
            </a:lvl9pPr>
          </a:lstStyle>
          <a:p>
            <a:pPr hangingPunct="1"/>
            <a:r>
              <a:rPr lang="en-US" dirty="0"/>
              <a:t>Matt Wetstein</a:t>
            </a:r>
          </a:p>
        </p:txBody>
      </p:sp>
      <p:pic>
        <p:nvPicPr>
          <p:cNvPr id="4" name="logo_w_name.png" descr="logo_w_name.png">
            <a:extLst>
              <a:ext uri="{FF2B5EF4-FFF2-40B4-BE49-F238E27FC236}">
                <a16:creationId xmlns:a16="http://schemas.microsoft.com/office/drawing/2014/main" id="{D9732AB3-82DC-ACD8-C7E1-5095D65332B6}"/>
              </a:ext>
            </a:extLst>
          </p:cNvPr>
          <p:cNvPicPr>
            <a:picLocks noChangeAspect="1"/>
          </p:cNvPicPr>
          <p:nvPr/>
        </p:nvPicPr>
        <p:blipFill>
          <a:blip r:embed="rId6"/>
          <a:stretch>
            <a:fillRect/>
          </a:stretch>
        </p:blipFill>
        <p:spPr>
          <a:xfrm>
            <a:off x="4924118" y="5622208"/>
            <a:ext cx="1176792" cy="988771"/>
          </a:xfrm>
          <a:prstGeom prst="rect">
            <a:avLst/>
          </a:prstGeom>
          <a:ln w="254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brick, table&#10;&#10;Description generated with very high confidence">
            <a:extLst>
              <a:ext uri="{FF2B5EF4-FFF2-40B4-BE49-F238E27FC236}">
                <a16:creationId xmlns:a16="http://schemas.microsoft.com/office/drawing/2014/main" id="{5D11F6AE-5794-43CC-BE4F-3B42990DD45F}"/>
              </a:ext>
            </a:extLst>
          </p:cNvPr>
          <p:cNvPicPr>
            <a:picLocks noChangeAspect="1"/>
          </p:cNvPicPr>
          <p:nvPr/>
        </p:nvPicPr>
        <p:blipFill>
          <a:blip r:embed="rId2"/>
          <a:stretch>
            <a:fillRect/>
          </a:stretch>
        </p:blipFill>
        <p:spPr>
          <a:xfrm>
            <a:off x="5011946" y="2169405"/>
            <a:ext cx="3634596" cy="3324325"/>
          </a:xfrm>
          <a:prstGeom prst="rect">
            <a:avLst/>
          </a:prstGeom>
        </p:spPr>
      </p:pic>
      <p:sp>
        <p:nvSpPr>
          <p:cNvPr id="321" name="Shape 321"/>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323" name="Shape 323"/>
          <p:cNvSpPr>
            <a:spLocks noGrp="1"/>
          </p:cNvSpPr>
          <p:nvPr>
            <p:ph type="sldNum" sz="quarter" idx="2"/>
          </p:nvPr>
        </p:nvSpPr>
        <p:spPr/>
        <p:txBody>
          <a:bodyPr/>
          <a:lstStyle/>
          <a:p>
            <a:fld id="{86CB4B4D-7CA3-9044-876B-883B54F8677D}" type="slidenum">
              <a:rPr lang="cs-CZ" smtClean="0"/>
              <a:pPr/>
              <a:t>10</a:t>
            </a:fld>
            <a:endParaRPr lang="cs-CZ"/>
          </a:p>
        </p:txBody>
      </p:sp>
      <p:sp>
        <p:nvSpPr>
          <p:cNvPr id="324" name="Shape 324"/>
          <p:cNvSpPr/>
          <p:nvPr/>
        </p:nvSpPr>
        <p:spPr>
          <a:xfrm>
            <a:off x="307365" y="130065"/>
            <a:ext cx="7957307" cy="67967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The importance of adding multi-dimensional constraints</a:t>
            </a:r>
          </a:p>
        </p:txBody>
      </p:sp>
      <p:sp>
        <p:nvSpPr>
          <p:cNvPr id="325" name="Shape 325"/>
          <p:cNvSpPr/>
          <p:nvPr/>
        </p:nvSpPr>
        <p:spPr>
          <a:xfrm>
            <a:off x="423871" y="964102"/>
            <a:ext cx="8200077" cy="65659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000000"/>
                </a:solidFill>
              </a:defRPr>
            </a:lvl1pPr>
          </a:lstStyle>
          <a:p>
            <a:r>
              <a:t>If we can identify reconstruction-independent observables that allow us to select different energy spectra within the same beam…</a:t>
            </a:r>
          </a:p>
        </p:txBody>
      </p:sp>
      <p:sp>
        <p:nvSpPr>
          <p:cNvPr id="326" name="Shape 326"/>
          <p:cNvSpPr/>
          <p:nvPr/>
        </p:nvSpPr>
        <p:spPr>
          <a:xfrm>
            <a:off x="471962" y="1742148"/>
            <a:ext cx="8200079" cy="65659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000000"/>
                </a:solidFill>
              </a:defRPr>
            </a:lvl1pPr>
          </a:lstStyle>
          <a:p>
            <a:r>
              <a:t>…Then we have multiple constraints with which to disentangle flux and cross-section uncertainties</a:t>
            </a:r>
          </a:p>
        </p:txBody>
      </p:sp>
      <p:sp>
        <p:nvSpPr>
          <p:cNvPr id="327" name="Shape 327"/>
          <p:cNvSpPr/>
          <p:nvPr/>
        </p:nvSpPr>
        <p:spPr>
          <a:xfrm>
            <a:off x="423871" y="5711757"/>
            <a:ext cx="8200077" cy="65659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000000"/>
                </a:solidFill>
              </a:defRPr>
            </a:lvl1pPr>
          </a:lstStyle>
          <a:p>
            <a:r>
              <a:t>DUNE has already recognized this and placed a priority on</a:t>
            </a:r>
            <a:r>
              <a:rPr lang="en-US"/>
              <a:t> DUNE-Prism</a:t>
            </a:r>
            <a:r>
              <a:t>, which explores the LBNF near neutrino flux at different off-axis angles</a:t>
            </a:r>
          </a:p>
        </p:txBody>
      </p:sp>
      <p:pic>
        <p:nvPicPr>
          <p:cNvPr id="328" name="pasted-image.pdf"/>
          <p:cNvPicPr>
            <a:picLocks noChangeAspect="1"/>
          </p:cNvPicPr>
          <p:nvPr/>
        </p:nvPicPr>
        <p:blipFill>
          <a:blip r:embed="rId3"/>
          <a:stretch>
            <a:fillRect/>
          </a:stretch>
        </p:blipFill>
        <p:spPr>
          <a:xfrm>
            <a:off x="363468" y="2683533"/>
            <a:ext cx="4318470" cy="2811399"/>
          </a:xfrm>
          <a:prstGeom prst="rect">
            <a:avLst/>
          </a:prstGeom>
          <a:ln w="12700">
            <a:miter lim="400000"/>
          </a:ln>
        </p:spPr>
      </p:pic>
      <p:sp>
        <p:nvSpPr>
          <p:cNvPr id="2" name="Arrow: Right 1">
            <a:extLst>
              <a:ext uri="{FF2B5EF4-FFF2-40B4-BE49-F238E27FC236}">
                <a16:creationId xmlns:a16="http://schemas.microsoft.com/office/drawing/2014/main" id="{D60FC04A-E5E2-45E1-A78F-23D5F002A299}"/>
              </a:ext>
            </a:extLst>
          </p:cNvPr>
          <p:cNvSpPr/>
          <p:nvPr/>
        </p:nvSpPr>
        <p:spPr>
          <a:xfrm rot="8940000">
            <a:off x="5535734" y="4336947"/>
            <a:ext cx="1153219" cy="484632"/>
          </a:xfrm>
          <a:prstGeom prst="rightArrow">
            <a:avLst/>
          </a:prstGeom>
          <a:blipFill rotWithShape="1">
            <a:blip r:embed="rId4"/>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endParaRPr kumimoji="0" lang="en-US" sz="1800" b="0" i="0" u="none" strike="noStrike" cap="none" spc="0" normalizeH="0" baseline="0">
              <a:ln>
                <a:noFill/>
              </a:ln>
              <a:solidFill>
                <a:srgbClr val="747474"/>
              </a:solidFill>
              <a:effectLst/>
              <a:uFill>
                <a:solidFill>
                  <a:srgbClr val="747474"/>
                </a:solidFill>
              </a:uFill>
              <a:latin typeface="+mn-lt"/>
              <a:ea typeface="+mn-ea"/>
              <a:cs typeface="+mn-cs"/>
              <a:sym typeface="Calibri"/>
            </a:endParaRPr>
          </a:p>
        </p:txBody>
      </p:sp>
      <p:sp>
        <p:nvSpPr>
          <p:cNvPr id="3" name="Shape 55">
            <a:extLst>
              <a:ext uri="{FF2B5EF4-FFF2-40B4-BE49-F238E27FC236}">
                <a16:creationId xmlns:a16="http://schemas.microsoft.com/office/drawing/2014/main" id="{DD01C464-081D-34BB-785E-09B48EECF899}"/>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2626288688"/>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339" name="Shape 339"/>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11</a:t>
            </a:fld>
            <a:endParaRPr/>
          </a:p>
        </p:txBody>
      </p:sp>
      <p:sp>
        <p:nvSpPr>
          <p:cNvPr id="340" name="Shape 340"/>
          <p:cNvSpPr/>
          <p:nvPr/>
        </p:nvSpPr>
        <p:spPr>
          <a:xfrm>
            <a:off x="1086877" y="284166"/>
            <a:ext cx="7041496" cy="61324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a:lnSpc>
                <a:spcPct val="150000"/>
              </a:lnSpc>
              <a:spcBef>
                <a:spcPts val="0"/>
              </a:spcBef>
              <a:buClrTx/>
              <a:buFontTx/>
              <a:defRPr sz="2500" b="1">
                <a:solidFill>
                  <a:srgbClr val="000000"/>
                </a:solidFill>
                <a:uFill>
                  <a:solidFill>
                    <a:srgbClr val="000000"/>
                  </a:solidFill>
                </a:uFill>
                <a:latin typeface="ArialUnicodeMS"/>
                <a:ea typeface="ArialUnicodeMS"/>
                <a:cs typeface="ArialUnicodeMS"/>
                <a:sym typeface="ArialUnicodeMS"/>
              </a:defRPr>
            </a:lvl1pPr>
          </a:lstStyle>
          <a:p>
            <a:r>
              <a:rPr dirty="0"/>
              <a:t>Time-Slicing of Neutrino Fluxes</a:t>
            </a:r>
          </a:p>
        </p:txBody>
      </p:sp>
      <p:pic>
        <p:nvPicPr>
          <p:cNvPr id="341" name="tumblr_lv5y81Qtkw1qbcporo1_500.gif"/>
          <p:cNvPicPr>
            <a:picLocks/>
          </p:cNvPicPr>
          <p:nvPr/>
        </p:nvPicPr>
        <p:blipFill>
          <a:blip r:embed="rId3"/>
          <a:stretch>
            <a:fillRect/>
          </a:stretch>
        </p:blipFill>
        <p:spPr>
          <a:xfrm>
            <a:off x="1943511" y="1049841"/>
            <a:ext cx="5256979" cy="5256979"/>
          </a:xfrm>
          <a:prstGeom prst="rect">
            <a:avLst/>
          </a:prstGeom>
          <a:ln w="12700">
            <a:miter lim="400000"/>
          </a:ln>
        </p:spPr>
      </p:pic>
      <p:sp>
        <p:nvSpPr>
          <p:cNvPr id="2" name="Shape 55">
            <a:extLst>
              <a:ext uri="{FF2B5EF4-FFF2-40B4-BE49-F238E27FC236}">
                <a16:creationId xmlns:a16="http://schemas.microsoft.com/office/drawing/2014/main" id="{057FF03B-9BDF-D447-8F24-356985D051E7}"/>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345" name="Shape 345"/>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12</a:t>
            </a:fld>
            <a:endParaRPr/>
          </a:p>
        </p:txBody>
      </p:sp>
      <p:sp>
        <p:nvSpPr>
          <p:cNvPr id="346" name="Shape 346"/>
          <p:cNvSpPr/>
          <p:nvPr/>
        </p:nvSpPr>
        <p:spPr>
          <a:xfrm>
            <a:off x="307366" y="130065"/>
            <a:ext cx="3217227"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Basic Timing Concept</a:t>
            </a:r>
          </a:p>
        </p:txBody>
      </p:sp>
      <p:sp>
        <p:nvSpPr>
          <p:cNvPr id="348" name="Shape 348"/>
          <p:cNvSpPr/>
          <p:nvPr/>
        </p:nvSpPr>
        <p:spPr>
          <a:xfrm>
            <a:off x="302405" y="1035371"/>
            <a:ext cx="4073791" cy="498854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227965" indent="-227965">
              <a:spcBef>
                <a:spcPts val="1500"/>
              </a:spcBef>
              <a:buSzPct val="100000"/>
              <a:buChar char="•"/>
              <a:defRPr>
                <a:solidFill>
                  <a:srgbClr val="000000"/>
                </a:solidFill>
                <a:latin typeface="Helvetica"/>
                <a:ea typeface="Helvetica"/>
                <a:cs typeface="Helvetica"/>
                <a:sym typeface="Helvetica"/>
              </a:defRPr>
            </a:pPr>
            <a:r>
              <a:rPr sz="2000" dirty="0"/>
              <a:t>Precision timing </a:t>
            </a:r>
            <a:r>
              <a:rPr lang="en-US" sz="2000" dirty="0"/>
              <a:t>can be used to measure the arrival time of neutrinos with respect to the rest of the bunch</a:t>
            </a:r>
          </a:p>
          <a:p>
            <a:pPr marL="227965" indent="-227965">
              <a:spcBef>
                <a:spcPts val="1500"/>
              </a:spcBef>
              <a:buSzPct val="100000"/>
              <a:buChar char="•"/>
              <a:defRPr>
                <a:solidFill>
                  <a:srgbClr val="000000"/>
                </a:solidFill>
                <a:latin typeface="Helvetica"/>
                <a:ea typeface="Helvetica"/>
                <a:cs typeface="Helvetica"/>
                <a:sym typeface="Helvetica"/>
              </a:defRPr>
            </a:pPr>
            <a:r>
              <a:rPr lang="en-US" sz="2000" dirty="0"/>
              <a:t>Later </a:t>
            </a:r>
            <a:r>
              <a:rPr sz="2000" dirty="0"/>
              <a:t>neutrinos </a:t>
            </a:r>
            <a:r>
              <a:rPr lang="en-US" sz="2000" dirty="0"/>
              <a:t>tend to have lower energies due to the correlation between neutrino energy and the velocity of the parent hadron</a:t>
            </a:r>
            <a:endParaRPr sz="2000" dirty="0"/>
          </a:p>
          <a:p>
            <a:pPr marL="227965" indent="-227965">
              <a:spcBef>
                <a:spcPts val="1500"/>
              </a:spcBef>
              <a:buSzPct val="100000"/>
              <a:buChar char="•"/>
              <a:defRPr>
                <a:solidFill>
                  <a:srgbClr val="000000"/>
                </a:solidFill>
                <a:latin typeface="Helvetica"/>
                <a:ea typeface="Helvetica"/>
                <a:cs typeface="Helvetica"/>
                <a:sym typeface="Helvetica"/>
              </a:defRPr>
            </a:pPr>
            <a:r>
              <a:rPr sz="2000" dirty="0"/>
              <a:t>This </a:t>
            </a:r>
            <a:r>
              <a:rPr lang="en-US" sz="2000" dirty="0"/>
              <a:t>allows one to select different flux spectra based on timing</a:t>
            </a:r>
          </a:p>
          <a:p>
            <a:pPr marL="227965" indent="-227965">
              <a:spcBef>
                <a:spcPts val="1500"/>
              </a:spcBef>
              <a:buSzPct val="100000"/>
              <a:buChar char="•"/>
              <a:defRPr>
                <a:solidFill>
                  <a:srgbClr val="000000"/>
                </a:solidFill>
                <a:latin typeface="Helvetica"/>
                <a:ea typeface="Helvetica"/>
                <a:cs typeface="Helvetica"/>
                <a:sym typeface="Helvetica"/>
              </a:defRPr>
            </a:pPr>
            <a:r>
              <a:rPr lang="en-US" sz="2000" dirty="0"/>
              <a:t>All of these fluxes co-exist within a single on-axis detector</a:t>
            </a:r>
          </a:p>
        </p:txBody>
      </p:sp>
      <p:pic>
        <p:nvPicPr>
          <p:cNvPr id="2" name="Picture 2" descr="A close up of a map&#10;&#10;Description generated with high confidence">
            <a:extLst>
              <a:ext uri="{FF2B5EF4-FFF2-40B4-BE49-F238E27FC236}">
                <a16:creationId xmlns:a16="http://schemas.microsoft.com/office/drawing/2014/main" id="{57B104D3-5683-40DD-A5FE-F482EBE515C3}"/>
              </a:ext>
            </a:extLst>
          </p:cNvPr>
          <p:cNvPicPr>
            <a:picLocks noChangeAspect="1"/>
          </p:cNvPicPr>
          <p:nvPr/>
        </p:nvPicPr>
        <p:blipFill rotWithShape="1">
          <a:blip r:embed="rId2"/>
          <a:srcRect r="49505" b="-285"/>
          <a:stretch/>
        </p:blipFill>
        <p:spPr>
          <a:xfrm>
            <a:off x="4566249" y="462326"/>
            <a:ext cx="4254249" cy="5919002"/>
          </a:xfrm>
          <a:prstGeom prst="rect">
            <a:avLst/>
          </a:prstGeom>
        </p:spPr>
      </p:pic>
      <p:sp>
        <p:nvSpPr>
          <p:cNvPr id="3" name="Shape 55">
            <a:extLst>
              <a:ext uri="{FF2B5EF4-FFF2-40B4-BE49-F238E27FC236}">
                <a16:creationId xmlns:a16="http://schemas.microsoft.com/office/drawing/2014/main" id="{2A56A649-410D-9D25-32DB-CB1B765B629C}"/>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377" name="Shape 377"/>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13</a:t>
            </a:fld>
            <a:endParaRPr/>
          </a:p>
        </p:txBody>
      </p:sp>
      <p:sp>
        <p:nvSpPr>
          <p:cNvPr id="378" name="Shape 378"/>
          <p:cNvSpPr/>
          <p:nvPr/>
        </p:nvSpPr>
        <p:spPr>
          <a:xfrm>
            <a:off x="307365" y="165683"/>
            <a:ext cx="3292568" cy="6084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rPr lang="en-US" dirty="0"/>
              <a:t>Prior Efforts on Timing</a:t>
            </a:r>
          </a:p>
        </p:txBody>
      </p:sp>
      <p:sp>
        <p:nvSpPr>
          <p:cNvPr id="380" name="Shape 380"/>
          <p:cNvSpPr/>
          <p:nvPr/>
        </p:nvSpPr>
        <p:spPr>
          <a:xfrm>
            <a:off x="516019" y="3441992"/>
            <a:ext cx="7996298" cy="279563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227965" indent="-227965">
              <a:spcAft>
                <a:spcPts val="1000"/>
              </a:spcAft>
              <a:buSzPct val="100000"/>
              <a:buChar char="•"/>
              <a:defRPr sz="2000">
                <a:solidFill>
                  <a:srgbClr val="000000"/>
                </a:solidFill>
              </a:defRPr>
            </a:pPr>
            <a:r>
              <a:rPr sz="2000"/>
              <a:t>M Goldhaber suggested that neutrino arrival times could be used in the analysis of SN1987a</a:t>
            </a:r>
            <a:endParaRPr lang="en-US" sz="2000"/>
          </a:p>
          <a:p>
            <a:pPr marL="227965" indent="-227965">
              <a:spcAft>
                <a:spcPts val="1000"/>
              </a:spcAft>
              <a:buSzPct val="100000"/>
              <a:buChar char="•"/>
              <a:defRPr sz="2000">
                <a:solidFill>
                  <a:srgbClr val="000000"/>
                </a:solidFill>
              </a:defRPr>
            </a:pPr>
            <a:r>
              <a:rPr lang="en-US" sz="2000"/>
              <a:t>MINOS demonstrated precision timing with the sub-structure of NUMI in their neutrino time-of-flight paper</a:t>
            </a:r>
            <a:endParaRPr sz="2000"/>
          </a:p>
          <a:p>
            <a:pPr marL="227965" indent="-227965">
              <a:spcAft>
                <a:spcPts val="1000"/>
              </a:spcAft>
              <a:buSzPct val="100000"/>
              <a:buChar char="•"/>
              <a:defRPr sz="2000">
                <a:solidFill>
                  <a:srgbClr val="000000"/>
                </a:solidFill>
              </a:defRPr>
            </a:pPr>
            <a:r>
              <a:rPr sz="2000" err="1"/>
              <a:t>MiniBooNE</a:t>
            </a:r>
            <a:r>
              <a:rPr sz="2000"/>
              <a:t> recently published a stopped Kaon analysis based on </a:t>
            </a:r>
            <a:r>
              <a:rPr lang="en-US" sz="2000"/>
              <a:t>arrival time with respect to the bunch.</a:t>
            </a:r>
          </a:p>
          <a:p>
            <a:pPr marL="227965" indent="-227965">
              <a:spcAft>
                <a:spcPts val="1000"/>
              </a:spcAft>
              <a:buSzPct val="100000"/>
              <a:buChar char="•"/>
              <a:defRPr sz="2000">
                <a:solidFill>
                  <a:srgbClr val="000000"/>
                </a:solidFill>
              </a:defRPr>
            </a:pPr>
            <a:r>
              <a:rPr lang="en-US" sz="2000" err="1"/>
              <a:t>MiniBooNE</a:t>
            </a:r>
            <a:r>
              <a:rPr sz="2000"/>
              <a:t> also explored the idea of selecting different energy spectra</a:t>
            </a:r>
          </a:p>
        </p:txBody>
      </p:sp>
      <p:sp>
        <p:nvSpPr>
          <p:cNvPr id="382" name="Shape 382"/>
          <p:cNvSpPr/>
          <p:nvPr/>
        </p:nvSpPr>
        <p:spPr>
          <a:xfrm>
            <a:off x="4967300" y="6148719"/>
            <a:ext cx="3431785" cy="37959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r>
              <a:rPr lang="en-US"/>
              <a:t>Melanie L Novak, Bucknell (2002)</a:t>
            </a:r>
          </a:p>
        </p:txBody>
      </p:sp>
      <p:sp>
        <p:nvSpPr>
          <p:cNvPr id="2" name="TextBox 1">
            <a:extLst>
              <a:ext uri="{FF2B5EF4-FFF2-40B4-BE49-F238E27FC236}">
                <a16:creationId xmlns:a16="http://schemas.microsoft.com/office/drawing/2014/main" id="{46CDA703-ADAE-4B22-A773-E14AA1ED0708}"/>
              </a:ext>
            </a:extLst>
          </p:cNvPr>
          <p:cNvSpPr txBox="1"/>
          <p:nvPr/>
        </p:nvSpPr>
        <p:spPr>
          <a:xfrm>
            <a:off x="4988859" y="5230613"/>
            <a:ext cx="3388659"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defTabSz="914400" fontAlgn="auto" latinLnBrk="0" hangingPunct="0">
              <a:lnSpc>
                <a:spcPct val="100000"/>
              </a:lnSpc>
              <a:spcBef>
                <a:spcPts val="400"/>
              </a:spcBef>
              <a:spcAft>
                <a:spcPts val="0"/>
              </a:spcAft>
              <a:buClr>
                <a:srgbClr val="275D90"/>
              </a:buClr>
              <a:buSzTx/>
              <a:buFont typeface="Calibri"/>
              <a:buNone/>
              <a:tabLst/>
            </a:pPr>
            <a:r>
              <a:rPr lang="en-US"/>
              <a:t>https://arxiv.org/abs/1801.03848</a:t>
            </a:r>
          </a:p>
        </p:txBody>
      </p:sp>
      <p:pic>
        <p:nvPicPr>
          <p:cNvPr id="3" name="Picture 3" descr="A picture containing screenshot, drawing&#10;&#10;Description generated with very high confidence">
            <a:extLst>
              <a:ext uri="{FF2B5EF4-FFF2-40B4-BE49-F238E27FC236}">
                <a16:creationId xmlns:a16="http://schemas.microsoft.com/office/drawing/2014/main" id="{73FB500B-1468-49C8-B09C-4C329D7456DC}"/>
              </a:ext>
            </a:extLst>
          </p:cNvPr>
          <p:cNvPicPr>
            <a:picLocks noChangeAspect="1"/>
          </p:cNvPicPr>
          <p:nvPr/>
        </p:nvPicPr>
        <p:blipFill>
          <a:blip r:embed="rId2"/>
          <a:stretch>
            <a:fillRect/>
          </a:stretch>
        </p:blipFill>
        <p:spPr>
          <a:xfrm>
            <a:off x="4021448" y="911937"/>
            <a:ext cx="4393266" cy="2430471"/>
          </a:xfrm>
          <a:prstGeom prst="rect">
            <a:avLst/>
          </a:prstGeom>
        </p:spPr>
      </p:pic>
      <p:pic>
        <p:nvPicPr>
          <p:cNvPr id="5" name="Picture 5" descr="A picture containing light, star, traffic, outdoor&#10;&#10;Description generated with very high confidence">
            <a:extLst>
              <a:ext uri="{FF2B5EF4-FFF2-40B4-BE49-F238E27FC236}">
                <a16:creationId xmlns:a16="http://schemas.microsoft.com/office/drawing/2014/main" id="{64A4F5C7-77F1-4777-B359-C17E303CBCE0}"/>
              </a:ext>
            </a:extLst>
          </p:cNvPr>
          <p:cNvPicPr>
            <a:picLocks noChangeAspect="1"/>
          </p:cNvPicPr>
          <p:nvPr/>
        </p:nvPicPr>
        <p:blipFill>
          <a:blip r:embed="rId3"/>
          <a:stretch>
            <a:fillRect/>
          </a:stretch>
        </p:blipFill>
        <p:spPr>
          <a:xfrm>
            <a:off x="268941" y="826994"/>
            <a:ext cx="3496235" cy="2608729"/>
          </a:xfrm>
          <a:prstGeom prst="rect">
            <a:avLst/>
          </a:prstGeom>
        </p:spPr>
      </p:pic>
      <p:sp>
        <p:nvSpPr>
          <p:cNvPr id="11" name="TextBox 10">
            <a:extLst>
              <a:ext uri="{FF2B5EF4-FFF2-40B4-BE49-F238E27FC236}">
                <a16:creationId xmlns:a16="http://schemas.microsoft.com/office/drawing/2014/main" id="{9FED4811-6E57-4BB4-82C6-A4344BDF8B3C}"/>
              </a:ext>
            </a:extLst>
          </p:cNvPr>
          <p:cNvSpPr txBox="1"/>
          <p:nvPr/>
        </p:nvSpPr>
        <p:spPr>
          <a:xfrm>
            <a:off x="5017613" y="4482990"/>
            <a:ext cx="3388659"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defTabSz="914400">
              <a:lnSpc>
                <a:spcPct val="100000"/>
              </a:lnSpc>
              <a:spcBef>
                <a:spcPts val="400"/>
              </a:spcBef>
              <a:spcAft>
                <a:spcPts val="0"/>
              </a:spcAft>
              <a:buClr>
                <a:srgbClr val="275D90"/>
              </a:buClr>
              <a:buSzTx/>
              <a:buNone/>
              <a:tabLst/>
            </a:pPr>
            <a:r>
              <a:rPr lang="en-US" dirty="0">
                <a:ea typeface="+mn-lt"/>
                <a:cs typeface="+mn-lt"/>
              </a:rPr>
              <a:t>https://arxiv.org/abs/1408.6267</a:t>
            </a:r>
            <a:endParaRPr lang="en-US" dirty="0"/>
          </a:p>
        </p:txBody>
      </p:sp>
      <p:sp>
        <p:nvSpPr>
          <p:cNvPr id="13" name="TextBox 12">
            <a:extLst>
              <a:ext uri="{FF2B5EF4-FFF2-40B4-BE49-F238E27FC236}">
                <a16:creationId xmlns:a16="http://schemas.microsoft.com/office/drawing/2014/main" id="{10F58ED0-13B4-43F0-B8AA-DC991CAB48E8}"/>
              </a:ext>
            </a:extLst>
          </p:cNvPr>
          <p:cNvSpPr txBox="1"/>
          <p:nvPr/>
        </p:nvSpPr>
        <p:spPr>
          <a:xfrm>
            <a:off x="5118254" y="3706612"/>
            <a:ext cx="3388659"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dirty="0">
                <a:ea typeface="+mn-lt"/>
                <a:cs typeface="+mn-lt"/>
              </a:rPr>
              <a:t>10.1142/S0217751X03017154</a:t>
            </a:r>
            <a:endParaRPr lang="en-US" dirty="0"/>
          </a:p>
        </p:txBody>
      </p:sp>
      <p:sp>
        <p:nvSpPr>
          <p:cNvPr id="4" name="Shape 55">
            <a:extLst>
              <a:ext uri="{FF2B5EF4-FFF2-40B4-BE49-F238E27FC236}">
                <a16:creationId xmlns:a16="http://schemas.microsoft.com/office/drawing/2014/main" id="{C90C68E3-4CD6-E40D-CFC3-D0F52D6A8C3B}"/>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352" name="Shape 352"/>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14</a:t>
            </a:fld>
            <a:endParaRPr/>
          </a:p>
        </p:txBody>
      </p:sp>
      <p:pic>
        <p:nvPicPr>
          <p:cNvPr id="353" name="pasted-image.tiff"/>
          <p:cNvPicPr>
            <a:picLocks noChangeAspect="1"/>
          </p:cNvPicPr>
          <p:nvPr/>
        </p:nvPicPr>
        <p:blipFill>
          <a:blip r:embed="rId2"/>
          <a:stretch>
            <a:fillRect/>
          </a:stretch>
        </p:blipFill>
        <p:spPr>
          <a:xfrm>
            <a:off x="256322" y="321142"/>
            <a:ext cx="3513220" cy="1797636"/>
          </a:xfrm>
          <a:prstGeom prst="rect">
            <a:avLst/>
          </a:prstGeom>
          <a:ln w="12700">
            <a:miter lim="400000"/>
          </a:ln>
        </p:spPr>
      </p:pic>
      <p:pic>
        <p:nvPicPr>
          <p:cNvPr id="354" name="pasted-image.png"/>
          <p:cNvPicPr>
            <a:picLocks noChangeAspect="1"/>
          </p:cNvPicPr>
          <p:nvPr/>
        </p:nvPicPr>
        <p:blipFill>
          <a:blip r:embed="rId3"/>
          <a:stretch>
            <a:fillRect/>
          </a:stretch>
        </p:blipFill>
        <p:spPr>
          <a:xfrm>
            <a:off x="162471" y="4140445"/>
            <a:ext cx="8819060" cy="2392713"/>
          </a:xfrm>
          <a:prstGeom prst="rect">
            <a:avLst/>
          </a:prstGeom>
          <a:ln w="12700">
            <a:miter lim="400000"/>
          </a:ln>
        </p:spPr>
      </p:pic>
      <p:sp>
        <p:nvSpPr>
          <p:cNvPr id="355" name="Shape 355"/>
          <p:cNvSpPr/>
          <p:nvPr/>
        </p:nvSpPr>
        <p:spPr>
          <a:xfrm>
            <a:off x="260184" y="2300740"/>
            <a:ext cx="8623632" cy="11131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228594" indent="-228594">
              <a:spcBef>
                <a:spcPts val="1100"/>
              </a:spcBef>
              <a:buSzPct val="100000"/>
              <a:buChar char="•"/>
              <a:defRPr sz="1700">
                <a:solidFill>
                  <a:srgbClr val="000000"/>
                </a:solidFill>
              </a:defRPr>
            </a:pPr>
            <a:r>
              <a:rPr sz="1700"/>
              <a:t>The hadrons decay into muons and </a:t>
            </a:r>
            <a:r>
              <a:rPr sz="2100"/>
              <a:t>𝜈</a:t>
            </a:r>
            <a:r>
              <a:rPr sz="2100" baseline="-15523"/>
              <a:t>𝜇</a:t>
            </a:r>
            <a:r>
              <a:rPr sz="1700"/>
              <a:t>’s with a strongly forward directionality.</a:t>
            </a:r>
          </a:p>
          <a:p>
            <a:pPr marL="228594" indent="-228594">
              <a:spcBef>
                <a:spcPts val="800"/>
              </a:spcBef>
              <a:buSzPct val="100000"/>
              <a:buChar char="•"/>
              <a:defRPr sz="1700">
                <a:solidFill>
                  <a:srgbClr val="000000"/>
                </a:solidFill>
              </a:defRPr>
            </a:pPr>
            <a:r>
              <a:rPr sz="1700"/>
              <a:t>An intrinsic background or </a:t>
            </a:r>
            <a:r>
              <a:rPr sz="2100"/>
              <a:t>𝜈</a:t>
            </a:r>
            <a:r>
              <a:rPr sz="2100" baseline="-15523"/>
              <a:t>e</a:t>
            </a:r>
            <a:r>
              <a:rPr sz="1700"/>
              <a:t>’s originates from early-decay of the muons. An additional wrong-sign component originates from hadrons not rejected by the magnetic horns.</a:t>
            </a:r>
          </a:p>
        </p:txBody>
      </p:sp>
      <p:sp>
        <p:nvSpPr>
          <p:cNvPr id="356" name="Shape 356"/>
          <p:cNvSpPr/>
          <p:nvPr/>
        </p:nvSpPr>
        <p:spPr>
          <a:xfrm>
            <a:off x="3965904" y="426441"/>
            <a:ext cx="4730379" cy="162865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139697" indent="-139697">
              <a:spcBef>
                <a:spcPts val="1700"/>
              </a:spcBef>
              <a:buSzPct val="100000"/>
              <a:buChar char="•"/>
              <a:defRPr sz="1700">
                <a:solidFill>
                  <a:srgbClr val="000000"/>
                </a:solidFill>
              </a:defRPr>
            </a:pPr>
            <a:r>
              <a:rPr sz="1700"/>
              <a:t>Proton beams collide with a target, producing pions and kaons</a:t>
            </a:r>
          </a:p>
          <a:p>
            <a:pPr marL="139697" indent="-139697">
              <a:spcBef>
                <a:spcPts val="1700"/>
              </a:spcBef>
              <a:buSzPct val="100000"/>
              <a:buChar char="•"/>
              <a:defRPr sz="1700">
                <a:solidFill>
                  <a:srgbClr val="000000"/>
                </a:solidFill>
              </a:defRPr>
            </a:pPr>
            <a:r>
              <a:rPr sz="1700"/>
              <a:t>These hadrons are selected by sign and momentum and focused by a series of magnetic horns</a:t>
            </a:r>
          </a:p>
        </p:txBody>
      </p:sp>
      <p:sp>
        <p:nvSpPr>
          <p:cNvPr id="357" name="Shape 357"/>
          <p:cNvSpPr/>
          <p:nvPr/>
        </p:nvSpPr>
        <p:spPr>
          <a:xfrm>
            <a:off x="161591" y="3599187"/>
            <a:ext cx="8721939" cy="3642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spcBef>
                <a:spcPts val="0"/>
              </a:spcBef>
              <a:defRPr sz="1700" b="1">
                <a:solidFill>
                  <a:schemeClr val="accent1">
                    <a:hueOff val="273562"/>
                    <a:satOff val="2937"/>
                    <a:lumOff val="-22233"/>
                  </a:schemeClr>
                </a:solidFill>
                <a:latin typeface="Helvetica"/>
                <a:ea typeface="Helvetica"/>
                <a:cs typeface="Helvetica"/>
                <a:sym typeface="Helvetica"/>
              </a:defRPr>
            </a:lvl1pPr>
          </a:lstStyle>
          <a:p>
            <a:r>
              <a:t>The final kinematics of the neutrinos are driven by hadron kinematics &amp; decay time</a:t>
            </a:r>
          </a:p>
        </p:txBody>
      </p:sp>
      <p:sp>
        <p:nvSpPr>
          <p:cNvPr id="2" name="Shape 55">
            <a:extLst>
              <a:ext uri="{FF2B5EF4-FFF2-40B4-BE49-F238E27FC236}">
                <a16:creationId xmlns:a16="http://schemas.microsoft.com/office/drawing/2014/main" id="{77EE1829-D61B-4618-E2C3-2B661E3BD6B6}"/>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361" name="Shape 361"/>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15</a:t>
            </a:fld>
            <a:endParaRPr/>
          </a:p>
        </p:txBody>
      </p:sp>
      <p:sp>
        <p:nvSpPr>
          <p:cNvPr id="362" name="Shape 362"/>
          <p:cNvSpPr/>
          <p:nvPr/>
        </p:nvSpPr>
        <p:spPr>
          <a:xfrm>
            <a:off x="307366" y="165683"/>
            <a:ext cx="5091137" cy="6084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rPr lang="en-US" dirty="0"/>
              <a:t>Kinematics of the Neutrino Timing </a:t>
            </a:r>
          </a:p>
        </p:txBody>
      </p:sp>
      <p:sp>
        <p:nvSpPr>
          <p:cNvPr id="368" name="Shape 368"/>
          <p:cNvSpPr/>
          <p:nvPr/>
        </p:nvSpPr>
        <p:spPr>
          <a:xfrm>
            <a:off x="318347" y="909359"/>
            <a:ext cx="8455215" cy="65659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a:solidFill>
                  <a:srgbClr val="000000"/>
                </a:solidFill>
              </a:defRPr>
            </a:lvl1pPr>
          </a:lstStyle>
          <a:p>
            <a:r>
              <a:rPr lang="en-US"/>
              <a:t>The a</a:t>
            </a:r>
            <a:r>
              <a:t>rrival time difference between neutrinos from relativistic hadrons and neutrino from hadron of energy E: </a:t>
            </a:r>
          </a:p>
        </p:txBody>
      </p:sp>
      <p:pic>
        <p:nvPicPr>
          <p:cNvPr id="2" name="Picture 3" descr="A picture containing text, map&#10;&#10;Description generated with very high confidence">
            <a:extLst>
              <a:ext uri="{FF2B5EF4-FFF2-40B4-BE49-F238E27FC236}">
                <a16:creationId xmlns:a16="http://schemas.microsoft.com/office/drawing/2014/main" id="{F6653F8F-19C6-4BFC-84EA-1C72C0D3C0B2}"/>
              </a:ext>
            </a:extLst>
          </p:cNvPr>
          <p:cNvPicPr>
            <a:picLocks noChangeAspect="1"/>
          </p:cNvPicPr>
          <p:nvPr/>
        </p:nvPicPr>
        <p:blipFill rotWithShape="1">
          <a:blip r:embed="rId2"/>
          <a:srcRect r="51975" b="50606"/>
          <a:stretch/>
        </p:blipFill>
        <p:spPr>
          <a:xfrm rot="5400000" flipH="1">
            <a:off x="4686509" y="3498149"/>
            <a:ext cx="3011453" cy="2940980"/>
          </a:xfrm>
          <a:prstGeom prst="rect">
            <a:avLst/>
          </a:prstGeom>
          <a:ln>
            <a:solidFill>
              <a:schemeClr val="bg1"/>
            </a:solidFill>
          </a:ln>
        </p:spPr>
      </p:pic>
      <p:pic>
        <p:nvPicPr>
          <p:cNvPr id="4" name="pasted-image.png" descr="A close up of a map&#10;&#10;Description generated with very high confidence">
            <a:extLst>
              <a:ext uri="{FF2B5EF4-FFF2-40B4-BE49-F238E27FC236}">
                <a16:creationId xmlns:a16="http://schemas.microsoft.com/office/drawing/2014/main" id="{95F9A8BD-936E-468C-ACBA-A985722DF678}"/>
              </a:ext>
            </a:extLst>
          </p:cNvPr>
          <p:cNvPicPr>
            <a:picLocks noChangeAspect="1"/>
          </p:cNvPicPr>
          <p:nvPr/>
        </p:nvPicPr>
        <p:blipFill>
          <a:blip r:embed="rId3"/>
          <a:stretch>
            <a:fillRect/>
          </a:stretch>
        </p:blipFill>
        <p:spPr>
          <a:xfrm>
            <a:off x="1140132" y="1486215"/>
            <a:ext cx="7108154" cy="1947015"/>
          </a:xfrm>
          <a:prstGeom prst="rect">
            <a:avLst/>
          </a:prstGeom>
          <a:ln w="12700">
            <a:miter lim="400000"/>
          </a:ln>
        </p:spPr>
      </p:pic>
      <p:sp>
        <p:nvSpPr>
          <p:cNvPr id="5" name="Rectangle 4">
            <a:extLst>
              <a:ext uri="{FF2B5EF4-FFF2-40B4-BE49-F238E27FC236}">
                <a16:creationId xmlns:a16="http://schemas.microsoft.com/office/drawing/2014/main" id="{87A3A412-EAB1-413B-A62B-F83CE92F6526}"/>
              </a:ext>
            </a:extLst>
          </p:cNvPr>
          <p:cNvSpPr/>
          <p:nvPr/>
        </p:nvSpPr>
        <p:spPr>
          <a:xfrm>
            <a:off x="4952597" y="6079732"/>
            <a:ext cx="2698476" cy="415348"/>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endParaRPr kumimoji="0" lang="en-US" sz="1800" b="0" i="0" u="none" strike="noStrike" cap="none" spc="0" normalizeH="0" baseline="0">
              <a:ln>
                <a:noFill/>
              </a:ln>
              <a:solidFill>
                <a:srgbClr val="747474"/>
              </a:solidFill>
              <a:effectLst/>
              <a:uFill>
                <a:solidFill>
                  <a:srgbClr val="747474"/>
                </a:solidFill>
              </a:uFill>
              <a:latin typeface="+mn-lt"/>
              <a:ea typeface="+mn-ea"/>
              <a:cs typeface="+mn-cs"/>
              <a:sym typeface="Calibri"/>
            </a:endParaRPr>
          </a:p>
        </p:txBody>
      </p:sp>
      <p:sp>
        <p:nvSpPr>
          <p:cNvPr id="21" name="Rectangle 20">
            <a:extLst>
              <a:ext uri="{FF2B5EF4-FFF2-40B4-BE49-F238E27FC236}">
                <a16:creationId xmlns:a16="http://schemas.microsoft.com/office/drawing/2014/main" id="{0784E819-B62A-483C-BE86-2F68B9AD9A37}"/>
              </a:ext>
            </a:extLst>
          </p:cNvPr>
          <p:cNvSpPr/>
          <p:nvPr/>
        </p:nvSpPr>
        <p:spPr>
          <a:xfrm>
            <a:off x="4710550" y="3538238"/>
            <a:ext cx="412477" cy="2445854"/>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endParaRPr kumimoji="0" lang="en-US" sz="1800" b="0" i="0" u="none" strike="noStrike" cap="none" spc="0" normalizeH="0" baseline="0">
              <a:ln>
                <a:noFill/>
              </a:ln>
              <a:solidFill>
                <a:srgbClr val="747474"/>
              </a:solidFill>
              <a:effectLst/>
              <a:uFill>
                <a:solidFill>
                  <a:srgbClr val="747474"/>
                </a:solidFill>
              </a:uFill>
              <a:latin typeface="+mn-lt"/>
              <a:ea typeface="+mn-ea"/>
              <a:cs typeface="+mn-cs"/>
              <a:sym typeface="Calibri"/>
            </a:endParaRPr>
          </a:p>
        </p:txBody>
      </p:sp>
      <p:sp>
        <p:nvSpPr>
          <p:cNvPr id="6" name="TextBox 5">
            <a:extLst>
              <a:ext uri="{FF2B5EF4-FFF2-40B4-BE49-F238E27FC236}">
                <a16:creationId xmlns:a16="http://schemas.microsoft.com/office/drawing/2014/main" id="{3B77FD07-F1D3-460A-BFE9-5F7C7A3A648F}"/>
              </a:ext>
            </a:extLst>
          </p:cNvPr>
          <p:cNvSpPr txBox="1"/>
          <p:nvPr/>
        </p:nvSpPr>
        <p:spPr>
          <a:xfrm>
            <a:off x="4773705" y="6138290"/>
            <a:ext cx="3307976"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solidFill>
                  <a:schemeClr val="tx1"/>
                </a:solidFill>
              </a:rPr>
              <a:t>relative neutrino arrival time (ns)</a:t>
            </a:r>
          </a:p>
        </p:txBody>
      </p:sp>
      <p:sp>
        <p:nvSpPr>
          <p:cNvPr id="24" name="TextBox 23">
            <a:extLst>
              <a:ext uri="{FF2B5EF4-FFF2-40B4-BE49-F238E27FC236}">
                <a16:creationId xmlns:a16="http://schemas.microsoft.com/office/drawing/2014/main" id="{E966E0BD-8DF1-4CE4-A66A-D1F96E2CB8DE}"/>
              </a:ext>
            </a:extLst>
          </p:cNvPr>
          <p:cNvSpPr txBox="1"/>
          <p:nvPr/>
        </p:nvSpPr>
        <p:spPr>
          <a:xfrm>
            <a:off x="7167282" y="5938524"/>
            <a:ext cx="510989"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tx1"/>
                </a:solidFill>
              </a:rPr>
              <a:t>1.0</a:t>
            </a:r>
            <a:endParaRPr lang="en-US" sz="1600"/>
          </a:p>
        </p:txBody>
      </p:sp>
      <p:sp>
        <p:nvSpPr>
          <p:cNvPr id="27" name="TextBox 26">
            <a:extLst>
              <a:ext uri="{FF2B5EF4-FFF2-40B4-BE49-F238E27FC236}">
                <a16:creationId xmlns:a16="http://schemas.microsoft.com/office/drawing/2014/main" id="{DECD04DC-1253-4975-A482-2BC08A634E9F}"/>
              </a:ext>
            </a:extLst>
          </p:cNvPr>
          <p:cNvSpPr txBox="1"/>
          <p:nvPr/>
        </p:nvSpPr>
        <p:spPr>
          <a:xfrm>
            <a:off x="6306670" y="5938523"/>
            <a:ext cx="510989"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tx1"/>
                </a:solidFill>
              </a:rPr>
              <a:t>0.6</a:t>
            </a:r>
            <a:endParaRPr lang="en-US" sz="1600" dirty="0">
              <a:solidFill>
                <a:schemeClr val="tx1"/>
              </a:solidFill>
            </a:endParaRPr>
          </a:p>
        </p:txBody>
      </p:sp>
      <p:sp>
        <p:nvSpPr>
          <p:cNvPr id="28" name="TextBox 27">
            <a:extLst>
              <a:ext uri="{FF2B5EF4-FFF2-40B4-BE49-F238E27FC236}">
                <a16:creationId xmlns:a16="http://schemas.microsoft.com/office/drawing/2014/main" id="{CE52BB4A-E51D-4BED-B3D6-F1776F3F372A}"/>
              </a:ext>
            </a:extLst>
          </p:cNvPr>
          <p:cNvSpPr txBox="1"/>
          <p:nvPr/>
        </p:nvSpPr>
        <p:spPr>
          <a:xfrm>
            <a:off x="5392269" y="5938522"/>
            <a:ext cx="510989"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tx1"/>
                </a:solidFill>
              </a:rPr>
              <a:t>0.2</a:t>
            </a:r>
            <a:endParaRPr lang="en-US" sz="1600" dirty="0">
              <a:solidFill>
                <a:schemeClr val="tx1"/>
              </a:solidFill>
            </a:endParaRPr>
          </a:p>
        </p:txBody>
      </p:sp>
      <p:sp>
        <p:nvSpPr>
          <p:cNvPr id="29" name="TextBox 28">
            <a:extLst>
              <a:ext uri="{FF2B5EF4-FFF2-40B4-BE49-F238E27FC236}">
                <a16:creationId xmlns:a16="http://schemas.microsoft.com/office/drawing/2014/main" id="{E10F9B69-5245-495C-B12E-124F3F1BB07D}"/>
              </a:ext>
            </a:extLst>
          </p:cNvPr>
          <p:cNvSpPr txBox="1"/>
          <p:nvPr/>
        </p:nvSpPr>
        <p:spPr>
          <a:xfrm>
            <a:off x="4881280" y="5541833"/>
            <a:ext cx="349625"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tx1"/>
                </a:solidFill>
              </a:rPr>
              <a:t>2</a:t>
            </a:r>
            <a:endParaRPr lang="en-US" sz="1600" dirty="0">
              <a:solidFill>
                <a:schemeClr val="tx1"/>
              </a:solidFill>
            </a:endParaRPr>
          </a:p>
        </p:txBody>
      </p:sp>
      <p:sp>
        <p:nvSpPr>
          <p:cNvPr id="30" name="TextBox 29">
            <a:extLst>
              <a:ext uri="{FF2B5EF4-FFF2-40B4-BE49-F238E27FC236}">
                <a16:creationId xmlns:a16="http://schemas.microsoft.com/office/drawing/2014/main" id="{7B713E16-8D05-48A2-967F-1177E366BB03}"/>
              </a:ext>
            </a:extLst>
          </p:cNvPr>
          <p:cNvSpPr txBox="1"/>
          <p:nvPr/>
        </p:nvSpPr>
        <p:spPr>
          <a:xfrm>
            <a:off x="4881279" y="5259444"/>
            <a:ext cx="349625"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tx1"/>
                </a:solidFill>
              </a:rPr>
              <a:t>4</a:t>
            </a:r>
            <a:endParaRPr lang="en-US" sz="1600" dirty="0">
              <a:solidFill>
                <a:schemeClr val="tx1"/>
              </a:solidFill>
            </a:endParaRPr>
          </a:p>
        </p:txBody>
      </p:sp>
      <p:sp>
        <p:nvSpPr>
          <p:cNvPr id="31" name="TextBox 30">
            <a:extLst>
              <a:ext uri="{FF2B5EF4-FFF2-40B4-BE49-F238E27FC236}">
                <a16:creationId xmlns:a16="http://schemas.microsoft.com/office/drawing/2014/main" id="{D1214596-9FAA-4D3A-AB71-12B779DD77E2}"/>
              </a:ext>
            </a:extLst>
          </p:cNvPr>
          <p:cNvSpPr txBox="1"/>
          <p:nvPr/>
        </p:nvSpPr>
        <p:spPr>
          <a:xfrm>
            <a:off x="4881278" y="4963608"/>
            <a:ext cx="349625"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tx1"/>
                </a:solidFill>
              </a:rPr>
              <a:t>6</a:t>
            </a:r>
            <a:endParaRPr lang="en-US" sz="1600" dirty="0">
              <a:solidFill>
                <a:schemeClr val="tx1"/>
              </a:solidFill>
            </a:endParaRPr>
          </a:p>
        </p:txBody>
      </p:sp>
      <p:sp>
        <p:nvSpPr>
          <p:cNvPr id="32" name="TextBox 31">
            <a:extLst>
              <a:ext uri="{FF2B5EF4-FFF2-40B4-BE49-F238E27FC236}">
                <a16:creationId xmlns:a16="http://schemas.microsoft.com/office/drawing/2014/main" id="{925A6867-DF44-43F9-B3AD-856315A47BEB}"/>
              </a:ext>
            </a:extLst>
          </p:cNvPr>
          <p:cNvSpPr txBox="1"/>
          <p:nvPr/>
        </p:nvSpPr>
        <p:spPr>
          <a:xfrm>
            <a:off x="4881279" y="4654325"/>
            <a:ext cx="349625"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tx1"/>
                </a:solidFill>
              </a:rPr>
              <a:t>8</a:t>
            </a:r>
            <a:endParaRPr lang="en-US" sz="1600" dirty="0">
              <a:solidFill>
                <a:schemeClr val="tx1"/>
              </a:solidFill>
            </a:endParaRPr>
          </a:p>
        </p:txBody>
      </p:sp>
      <p:sp>
        <p:nvSpPr>
          <p:cNvPr id="33" name="TextBox 32">
            <a:extLst>
              <a:ext uri="{FF2B5EF4-FFF2-40B4-BE49-F238E27FC236}">
                <a16:creationId xmlns:a16="http://schemas.microsoft.com/office/drawing/2014/main" id="{9D0238AB-D08D-488D-AC58-5961409BD23C}"/>
              </a:ext>
            </a:extLst>
          </p:cNvPr>
          <p:cNvSpPr txBox="1"/>
          <p:nvPr/>
        </p:nvSpPr>
        <p:spPr>
          <a:xfrm>
            <a:off x="4773702" y="4358489"/>
            <a:ext cx="349625"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tx1"/>
                </a:solidFill>
              </a:rPr>
              <a:t>10</a:t>
            </a:r>
            <a:endParaRPr lang="en-US" sz="1600" dirty="0">
              <a:solidFill>
                <a:schemeClr val="tx1"/>
              </a:solidFill>
            </a:endParaRPr>
          </a:p>
        </p:txBody>
      </p:sp>
      <p:sp>
        <p:nvSpPr>
          <p:cNvPr id="34" name="TextBox 33">
            <a:extLst>
              <a:ext uri="{FF2B5EF4-FFF2-40B4-BE49-F238E27FC236}">
                <a16:creationId xmlns:a16="http://schemas.microsoft.com/office/drawing/2014/main" id="{7D14940A-6BF4-4C7F-9C16-73C3DB1F7D1D}"/>
              </a:ext>
            </a:extLst>
          </p:cNvPr>
          <p:cNvSpPr txBox="1"/>
          <p:nvPr/>
        </p:nvSpPr>
        <p:spPr>
          <a:xfrm>
            <a:off x="4773701" y="4062653"/>
            <a:ext cx="349625"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tx1"/>
                </a:solidFill>
              </a:rPr>
              <a:t>12</a:t>
            </a:r>
            <a:endParaRPr lang="en-US" sz="1600" dirty="0">
              <a:solidFill>
                <a:schemeClr val="tx1"/>
              </a:solidFill>
            </a:endParaRPr>
          </a:p>
        </p:txBody>
      </p:sp>
      <p:sp>
        <p:nvSpPr>
          <p:cNvPr id="35" name="TextBox 34">
            <a:extLst>
              <a:ext uri="{FF2B5EF4-FFF2-40B4-BE49-F238E27FC236}">
                <a16:creationId xmlns:a16="http://schemas.microsoft.com/office/drawing/2014/main" id="{18B9DEC1-3DAB-4E06-BB91-6BBCB41E9215}"/>
              </a:ext>
            </a:extLst>
          </p:cNvPr>
          <p:cNvSpPr txBox="1"/>
          <p:nvPr/>
        </p:nvSpPr>
        <p:spPr>
          <a:xfrm>
            <a:off x="4773700" y="3766817"/>
            <a:ext cx="349625"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tx1"/>
                </a:solidFill>
              </a:rPr>
              <a:t>14</a:t>
            </a:r>
            <a:endParaRPr lang="en-US" sz="1600" dirty="0">
              <a:solidFill>
                <a:schemeClr val="tx1"/>
              </a:solidFill>
            </a:endParaRPr>
          </a:p>
        </p:txBody>
      </p:sp>
      <p:sp>
        <p:nvSpPr>
          <p:cNvPr id="36" name="TextBox 35">
            <a:extLst>
              <a:ext uri="{FF2B5EF4-FFF2-40B4-BE49-F238E27FC236}">
                <a16:creationId xmlns:a16="http://schemas.microsoft.com/office/drawing/2014/main" id="{3D0E7164-DBA5-461F-9B48-8B781D6D78BE}"/>
              </a:ext>
            </a:extLst>
          </p:cNvPr>
          <p:cNvSpPr txBox="1"/>
          <p:nvPr/>
        </p:nvSpPr>
        <p:spPr>
          <a:xfrm>
            <a:off x="4773699" y="3470981"/>
            <a:ext cx="349625"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tx1"/>
                </a:solidFill>
              </a:rPr>
              <a:t>16</a:t>
            </a:r>
            <a:endParaRPr lang="en-US" sz="1600" dirty="0">
              <a:solidFill>
                <a:schemeClr val="tx1"/>
              </a:solidFill>
            </a:endParaRPr>
          </a:p>
        </p:txBody>
      </p:sp>
      <p:sp>
        <p:nvSpPr>
          <p:cNvPr id="37" name="TextBox 36">
            <a:extLst>
              <a:ext uri="{FF2B5EF4-FFF2-40B4-BE49-F238E27FC236}">
                <a16:creationId xmlns:a16="http://schemas.microsoft.com/office/drawing/2014/main" id="{CDE70798-9DD5-425F-8DC1-0410114DC0E1}"/>
              </a:ext>
            </a:extLst>
          </p:cNvPr>
          <p:cNvSpPr txBox="1"/>
          <p:nvPr/>
        </p:nvSpPr>
        <p:spPr>
          <a:xfrm rot="16200000">
            <a:off x="3576915" y="4564983"/>
            <a:ext cx="1922930"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solidFill>
                  <a:schemeClr val="tx1"/>
                </a:solidFill>
              </a:rPr>
              <a:t>pion energy (GeV)</a:t>
            </a:r>
          </a:p>
        </p:txBody>
      </p:sp>
      <p:sp>
        <p:nvSpPr>
          <p:cNvPr id="9" name="Rectangle 8">
            <a:extLst>
              <a:ext uri="{FF2B5EF4-FFF2-40B4-BE49-F238E27FC236}">
                <a16:creationId xmlns:a16="http://schemas.microsoft.com/office/drawing/2014/main" id="{EE0A4997-6D7B-47BA-B4F9-799A66458634}"/>
              </a:ext>
            </a:extLst>
          </p:cNvPr>
          <p:cNvSpPr/>
          <p:nvPr/>
        </p:nvSpPr>
        <p:spPr>
          <a:xfrm>
            <a:off x="739588" y="3765176"/>
            <a:ext cx="3079376" cy="2218764"/>
          </a:xfrm>
          <a:prstGeom prst="rect">
            <a:avLst/>
          </a:prstGeom>
          <a:solidFill>
            <a:schemeClr val="accent1">
              <a:lumMod val="75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endParaRPr kumimoji="0" lang="en-US" sz="1800" b="0" i="0" u="none" strike="noStrike" cap="none" spc="0" normalizeH="0" baseline="0">
              <a:ln>
                <a:noFill/>
              </a:ln>
              <a:solidFill>
                <a:srgbClr val="747474"/>
              </a:solidFill>
              <a:effectLst/>
              <a:uFill>
                <a:solidFill>
                  <a:srgbClr val="747474"/>
                </a:solidFill>
              </a:uFill>
              <a:latin typeface="+mn-lt"/>
              <a:ea typeface="+mn-ea"/>
              <a:cs typeface="+mn-cs"/>
              <a:sym typeface="Calibri"/>
            </a:endParaRPr>
          </a:p>
        </p:txBody>
      </p:sp>
      <p:sp>
        <p:nvSpPr>
          <p:cNvPr id="10" name="Shape 364">
            <a:extLst>
              <a:ext uri="{FF2B5EF4-FFF2-40B4-BE49-F238E27FC236}">
                <a16:creationId xmlns:a16="http://schemas.microsoft.com/office/drawing/2014/main" id="{294BCC14-51C7-43CC-9BBA-1563B00ADA42}"/>
              </a:ext>
            </a:extLst>
          </p:cNvPr>
          <p:cNvSpPr/>
          <p:nvPr/>
        </p:nvSpPr>
        <p:spPr>
          <a:xfrm>
            <a:off x="1172206" y="3879160"/>
            <a:ext cx="1965282"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000000"/>
                </a:solidFill>
              </a:defRPr>
            </a:lvl1pPr>
          </a:lstStyle>
          <a:p>
            <a:r>
              <a:rPr>
                <a:solidFill>
                  <a:srgbClr val="FFFFFF"/>
                </a:solidFill>
              </a:rPr>
              <a:t>𝚫t(E) =  𝝉(E)[1-𝜷(E)]</a:t>
            </a:r>
          </a:p>
        </p:txBody>
      </p:sp>
      <p:sp>
        <p:nvSpPr>
          <p:cNvPr id="11" name="Shape 365">
            <a:extLst>
              <a:ext uri="{FF2B5EF4-FFF2-40B4-BE49-F238E27FC236}">
                <a16:creationId xmlns:a16="http://schemas.microsoft.com/office/drawing/2014/main" id="{879D32ED-19FD-4277-8584-14BB49F30E22}"/>
              </a:ext>
            </a:extLst>
          </p:cNvPr>
          <p:cNvSpPr/>
          <p:nvPr/>
        </p:nvSpPr>
        <p:spPr>
          <a:xfrm>
            <a:off x="896437" y="4294634"/>
            <a:ext cx="2584041"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solidFill>
                  <a:srgbClr val="000000"/>
                </a:solidFill>
              </a:defRPr>
            </a:pPr>
            <a:r>
              <a:rPr>
                <a:solidFill>
                  <a:srgbClr val="FFFFFF"/>
                </a:solidFill>
              </a:rPr>
              <a:t>𝚫t(E) =  (𝛄𝝉</a:t>
            </a:r>
            <a:r>
              <a:rPr baseline="-5999">
                <a:solidFill>
                  <a:srgbClr val="FFFFFF"/>
                </a:solidFill>
              </a:rPr>
              <a:t>0</a:t>
            </a:r>
            <a:r>
              <a:rPr>
                <a:solidFill>
                  <a:srgbClr val="FFFFFF"/>
                </a:solidFill>
              </a:rPr>
              <a:t>)[1-</a:t>
            </a:r>
            <a:r>
              <a:rPr sz="2800">
                <a:solidFill>
                  <a:srgbClr val="FFFFFF"/>
                </a:solidFill>
              </a:rPr>
              <a:t>√</a:t>
            </a:r>
            <a:r>
              <a:rPr>
                <a:solidFill>
                  <a:srgbClr val="FFFFFF"/>
                </a:solidFill>
              </a:rPr>
              <a:t>(1-1/𝜸</a:t>
            </a:r>
            <a:r>
              <a:rPr baseline="31999">
                <a:solidFill>
                  <a:srgbClr val="FFFFFF"/>
                </a:solidFill>
              </a:rPr>
              <a:t>2</a:t>
            </a:r>
            <a:r>
              <a:rPr>
                <a:solidFill>
                  <a:srgbClr val="FFFFFF"/>
                </a:solidFill>
              </a:rPr>
              <a:t>)]</a:t>
            </a:r>
          </a:p>
        </p:txBody>
      </p:sp>
      <p:sp>
        <p:nvSpPr>
          <p:cNvPr id="12" name="Shape 367">
            <a:extLst>
              <a:ext uri="{FF2B5EF4-FFF2-40B4-BE49-F238E27FC236}">
                <a16:creationId xmlns:a16="http://schemas.microsoft.com/office/drawing/2014/main" id="{52F3985A-6710-4EB5-A88A-E8456458396C}"/>
              </a:ext>
            </a:extLst>
          </p:cNvPr>
          <p:cNvSpPr/>
          <p:nvPr/>
        </p:nvSpPr>
        <p:spPr>
          <a:xfrm>
            <a:off x="972282" y="4954863"/>
            <a:ext cx="1091646"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solidFill>
                  <a:srgbClr val="000000"/>
                </a:solidFill>
              </a:defRPr>
            </a:pPr>
            <a:r>
              <a:rPr>
                <a:solidFill>
                  <a:srgbClr val="FFFFFF"/>
                </a:solidFill>
              </a:rPr>
              <a:t>𝚫t(E) → 𝝉</a:t>
            </a:r>
            <a:r>
              <a:rPr baseline="-5999">
                <a:solidFill>
                  <a:srgbClr val="FFFFFF"/>
                </a:solidFill>
              </a:rPr>
              <a:t>0</a:t>
            </a:r>
          </a:p>
        </p:txBody>
      </p:sp>
      <p:sp>
        <p:nvSpPr>
          <p:cNvPr id="13" name="Shape 369">
            <a:extLst>
              <a:ext uri="{FF2B5EF4-FFF2-40B4-BE49-F238E27FC236}">
                <a16:creationId xmlns:a16="http://schemas.microsoft.com/office/drawing/2014/main" id="{1F7F8DCB-B98D-404F-BDC2-2E300C743B0E}"/>
              </a:ext>
            </a:extLst>
          </p:cNvPr>
          <p:cNvSpPr/>
          <p:nvPr/>
        </p:nvSpPr>
        <p:spPr>
          <a:xfrm>
            <a:off x="2784107" y="4971519"/>
            <a:ext cx="663643"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000000"/>
                </a:solidFill>
              </a:defRPr>
            </a:lvl1pPr>
          </a:lstStyle>
          <a:p>
            <a:r>
              <a:rPr>
                <a:solidFill>
                  <a:srgbClr val="FFFFFF"/>
                </a:solidFill>
              </a:rPr>
              <a:t>𝛄 → 1</a:t>
            </a:r>
          </a:p>
        </p:txBody>
      </p:sp>
      <p:sp>
        <p:nvSpPr>
          <p:cNvPr id="14" name="Shape 370">
            <a:extLst>
              <a:ext uri="{FF2B5EF4-FFF2-40B4-BE49-F238E27FC236}">
                <a16:creationId xmlns:a16="http://schemas.microsoft.com/office/drawing/2014/main" id="{CE917C4E-0867-4CAE-A0D2-3DBA0CEC8331}"/>
              </a:ext>
            </a:extLst>
          </p:cNvPr>
          <p:cNvSpPr/>
          <p:nvPr/>
        </p:nvSpPr>
        <p:spPr>
          <a:xfrm>
            <a:off x="2400994" y="4957106"/>
            <a:ext cx="302968"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rPr>
                <a:solidFill>
                  <a:srgbClr val="DCDEE0"/>
                </a:solidFill>
              </a:rPr>
              <a:t>as</a:t>
            </a:r>
          </a:p>
        </p:txBody>
      </p:sp>
      <p:sp>
        <p:nvSpPr>
          <p:cNvPr id="15" name="Shape 371">
            <a:extLst>
              <a:ext uri="{FF2B5EF4-FFF2-40B4-BE49-F238E27FC236}">
                <a16:creationId xmlns:a16="http://schemas.microsoft.com/office/drawing/2014/main" id="{2511C4F3-1716-4DBC-84F0-63DF52EAE398}"/>
              </a:ext>
            </a:extLst>
          </p:cNvPr>
          <p:cNvSpPr/>
          <p:nvPr/>
        </p:nvSpPr>
        <p:spPr>
          <a:xfrm>
            <a:off x="945421" y="5453190"/>
            <a:ext cx="1428276"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solidFill>
                  <a:srgbClr val="000000"/>
                </a:solidFill>
              </a:defRPr>
            </a:pPr>
            <a:r>
              <a:rPr>
                <a:solidFill>
                  <a:srgbClr val="FFFFFF"/>
                </a:solidFill>
              </a:rPr>
              <a:t>𝚫t(E) → 𝝉</a:t>
            </a:r>
            <a:r>
              <a:rPr baseline="-5999">
                <a:solidFill>
                  <a:srgbClr val="FFFFFF"/>
                </a:solidFill>
              </a:rPr>
              <a:t>0</a:t>
            </a:r>
            <a:r>
              <a:rPr>
                <a:solidFill>
                  <a:srgbClr val="FFFFFF"/>
                </a:solidFill>
              </a:rPr>
              <a:t>/2𝛄</a:t>
            </a:r>
          </a:p>
        </p:txBody>
      </p:sp>
      <p:sp>
        <p:nvSpPr>
          <p:cNvPr id="16" name="Shape 372">
            <a:extLst>
              <a:ext uri="{FF2B5EF4-FFF2-40B4-BE49-F238E27FC236}">
                <a16:creationId xmlns:a16="http://schemas.microsoft.com/office/drawing/2014/main" id="{0FE89A46-8ACE-4283-AE9B-8AEA3E7A9873}"/>
              </a:ext>
            </a:extLst>
          </p:cNvPr>
          <p:cNvSpPr/>
          <p:nvPr/>
        </p:nvSpPr>
        <p:spPr>
          <a:xfrm>
            <a:off x="2808263" y="5467212"/>
            <a:ext cx="686085"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000000"/>
                </a:solidFill>
              </a:defRPr>
            </a:lvl1pPr>
          </a:lstStyle>
          <a:p>
            <a:r>
              <a:rPr>
                <a:solidFill>
                  <a:srgbClr val="FFFFFF"/>
                </a:solidFill>
              </a:rPr>
              <a:t>𝛄 &gt;&gt; 1</a:t>
            </a:r>
          </a:p>
        </p:txBody>
      </p:sp>
      <p:sp>
        <p:nvSpPr>
          <p:cNvPr id="18" name="Shape 373">
            <a:extLst>
              <a:ext uri="{FF2B5EF4-FFF2-40B4-BE49-F238E27FC236}">
                <a16:creationId xmlns:a16="http://schemas.microsoft.com/office/drawing/2014/main" id="{024CB0D1-9E4E-42AF-88FE-2DA22B092992}"/>
              </a:ext>
            </a:extLst>
          </p:cNvPr>
          <p:cNvSpPr/>
          <p:nvPr/>
        </p:nvSpPr>
        <p:spPr>
          <a:xfrm>
            <a:off x="2394140" y="5448161"/>
            <a:ext cx="375103"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rPr>
                <a:solidFill>
                  <a:srgbClr val="DCDEE0"/>
                </a:solidFill>
              </a:rPr>
              <a:t>for</a:t>
            </a:r>
          </a:p>
        </p:txBody>
      </p:sp>
      <p:cxnSp>
        <p:nvCxnSpPr>
          <p:cNvPr id="19" name="Straight Connector 18">
            <a:extLst>
              <a:ext uri="{FF2B5EF4-FFF2-40B4-BE49-F238E27FC236}">
                <a16:creationId xmlns:a16="http://schemas.microsoft.com/office/drawing/2014/main" id="{FF63956C-9749-42EF-B1F6-36A6BF1C31DD}"/>
              </a:ext>
            </a:extLst>
          </p:cNvPr>
          <p:cNvCxnSpPr/>
          <p:nvPr/>
        </p:nvCxnSpPr>
        <p:spPr>
          <a:xfrm>
            <a:off x="2553212" y="4451213"/>
            <a:ext cx="787687" cy="5403"/>
          </a:xfrm>
          <a:prstGeom prst="line">
            <a:avLst/>
          </a:prstGeom>
          <a:noFill/>
          <a:ln w="381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3" name="Shape 55">
            <a:extLst>
              <a:ext uri="{FF2B5EF4-FFF2-40B4-BE49-F238E27FC236}">
                <a16:creationId xmlns:a16="http://schemas.microsoft.com/office/drawing/2014/main" id="{17B495C8-EDA7-5424-2504-C75140C0EC39}"/>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screenshot of a cell phone&#10;&#10;Description generated with high confidence">
            <a:extLst>
              <a:ext uri="{FF2B5EF4-FFF2-40B4-BE49-F238E27FC236}">
                <a16:creationId xmlns:a16="http://schemas.microsoft.com/office/drawing/2014/main" id="{F6853E59-5748-4309-92DC-5B26D5055FB7}"/>
              </a:ext>
            </a:extLst>
          </p:cNvPr>
          <p:cNvPicPr>
            <a:picLocks noChangeAspect="1"/>
          </p:cNvPicPr>
          <p:nvPr/>
        </p:nvPicPr>
        <p:blipFill rotWithShape="1">
          <a:blip r:embed="rId2"/>
          <a:srcRect l="5379" t="-285" r="90709" b="73698"/>
          <a:stretch/>
        </p:blipFill>
        <p:spPr>
          <a:xfrm>
            <a:off x="4935630" y="3343277"/>
            <a:ext cx="215061" cy="2513202"/>
          </a:xfrm>
          <a:prstGeom prst="rect">
            <a:avLst/>
          </a:prstGeom>
        </p:spPr>
      </p:pic>
      <p:pic>
        <p:nvPicPr>
          <p:cNvPr id="39" name="Picture 3" descr="A screenshot of a cell phone&#10;&#10;Description generated with high confidence">
            <a:extLst>
              <a:ext uri="{FF2B5EF4-FFF2-40B4-BE49-F238E27FC236}">
                <a16:creationId xmlns:a16="http://schemas.microsoft.com/office/drawing/2014/main" id="{9882F26D-04C1-4727-917D-7FD5EA80EBD4}"/>
              </a:ext>
            </a:extLst>
          </p:cNvPr>
          <p:cNvPicPr>
            <a:picLocks noChangeAspect="1"/>
          </p:cNvPicPr>
          <p:nvPr/>
        </p:nvPicPr>
        <p:blipFill rotWithShape="1">
          <a:blip r:embed="rId2"/>
          <a:srcRect l="48411" t="-213" r="489" b="66351"/>
          <a:stretch/>
        </p:blipFill>
        <p:spPr>
          <a:xfrm>
            <a:off x="5136774" y="3329830"/>
            <a:ext cx="2809475" cy="3200862"/>
          </a:xfrm>
          <a:prstGeom prst="rect">
            <a:avLst/>
          </a:prstGeom>
        </p:spPr>
      </p:pic>
      <p:sp>
        <p:nvSpPr>
          <p:cNvPr id="8" name="Rectangle 7">
            <a:extLst>
              <a:ext uri="{FF2B5EF4-FFF2-40B4-BE49-F238E27FC236}">
                <a16:creationId xmlns:a16="http://schemas.microsoft.com/office/drawing/2014/main" id="{EDBD3C4A-2C12-4475-AAE0-DF4E851D528D}"/>
              </a:ext>
            </a:extLst>
          </p:cNvPr>
          <p:cNvSpPr/>
          <p:nvPr/>
        </p:nvSpPr>
        <p:spPr>
          <a:xfrm>
            <a:off x="739588" y="3765176"/>
            <a:ext cx="3079376" cy="2218764"/>
          </a:xfrm>
          <a:prstGeom prst="rect">
            <a:avLst/>
          </a:prstGeom>
          <a:solidFill>
            <a:schemeClr val="accent1">
              <a:lumMod val="75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endParaRPr kumimoji="0" lang="en-US" sz="1800" b="0" i="0" u="none" strike="noStrike" cap="none" spc="0" normalizeH="0" baseline="0">
              <a:ln>
                <a:noFill/>
              </a:ln>
              <a:solidFill>
                <a:srgbClr val="747474"/>
              </a:solidFill>
              <a:effectLst/>
              <a:uFill>
                <a:solidFill>
                  <a:srgbClr val="747474"/>
                </a:solidFill>
              </a:uFill>
              <a:latin typeface="+mn-lt"/>
              <a:ea typeface="+mn-ea"/>
              <a:cs typeface="+mn-cs"/>
              <a:sym typeface="Calibri"/>
            </a:endParaRPr>
          </a:p>
        </p:txBody>
      </p:sp>
      <p:sp>
        <p:nvSpPr>
          <p:cNvPr id="359" name="Shape 359"/>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361" name="Shape 361"/>
          <p:cNvSpPr>
            <a:spLocks noGrp="1"/>
          </p:cNvSpPr>
          <p:nvPr>
            <p:ph type="sldNum" sz="quarter" idx="2"/>
          </p:nvPr>
        </p:nvSpPr>
        <p:spPr>
          <a:xfrm>
            <a:off x="8773562" y="6511926"/>
            <a:ext cx="221214" cy="2462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16</a:t>
            </a:fld>
            <a:endParaRPr/>
          </a:p>
        </p:txBody>
      </p:sp>
      <p:sp>
        <p:nvSpPr>
          <p:cNvPr id="362" name="Shape 362"/>
          <p:cNvSpPr/>
          <p:nvPr/>
        </p:nvSpPr>
        <p:spPr>
          <a:xfrm>
            <a:off x="307366" y="165683"/>
            <a:ext cx="5091137" cy="6084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rPr lang="en-US" dirty="0"/>
              <a:t>Kinematics of the Neutrino Timing </a:t>
            </a:r>
          </a:p>
        </p:txBody>
      </p:sp>
      <p:sp>
        <p:nvSpPr>
          <p:cNvPr id="364" name="Shape 364"/>
          <p:cNvSpPr/>
          <p:nvPr/>
        </p:nvSpPr>
        <p:spPr>
          <a:xfrm>
            <a:off x="1172206" y="3879160"/>
            <a:ext cx="1965282"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rgbClr val="000000"/>
                </a:solidFill>
              </a:defRPr>
            </a:lvl1pPr>
          </a:lstStyle>
          <a:p>
            <a:r>
              <a:rPr>
                <a:solidFill>
                  <a:srgbClr val="FFFFFF"/>
                </a:solidFill>
              </a:rPr>
              <a:t>𝚫t(E) =  𝝉(E)[1-𝜷(E)]</a:t>
            </a:r>
          </a:p>
        </p:txBody>
      </p:sp>
      <p:sp>
        <p:nvSpPr>
          <p:cNvPr id="365" name="Shape 365"/>
          <p:cNvSpPr/>
          <p:nvPr/>
        </p:nvSpPr>
        <p:spPr>
          <a:xfrm>
            <a:off x="896437" y="4294634"/>
            <a:ext cx="2584041" cy="53347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a:solidFill>
                  <a:srgbClr val="000000"/>
                </a:solidFill>
              </a:defRPr>
            </a:pPr>
            <a:r>
              <a:rPr>
                <a:solidFill>
                  <a:srgbClr val="FFFFFF"/>
                </a:solidFill>
              </a:rPr>
              <a:t>𝚫t(E) =  (𝛄𝝉</a:t>
            </a:r>
            <a:r>
              <a:rPr baseline="-5999">
                <a:solidFill>
                  <a:srgbClr val="FFFFFF"/>
                </a:solidFill>
              </a:rPr>
              <a:t>0</a:t>
            </a:r>
            <a:r>
              <a:rPr>
                <a:solidFill>
                  <a:srgbClr val="FFFFFF"/>
                </a:solidFill>
              </a:rPr>
              <a:t>)[1-</a:t>
            </a:r>
            <a:r>
              <a:rPr sz="2800">
                <a:solidFill>
                  <a:srgbClr val="FFFFFF"/>
                </a:solidFill>
              </a:rPr>
              <a:t>√</a:t>
            </a:r>
            <a:r>
              <a:rPr>
                <a:solidFill>
                  <a:srgbClr val="FFFFFF"/>
                </a:solidFill>
              </a:rPr>
              <a:t>(1-1/𝜸</a:t>
            </a:r>
            <a:r>
              <a:rPr baseline="31999">
                <a:solidFill>
                  <a:srgbClr val="FFFFFF"/>
                </a:solidFill>
              </a:rPr>
              <a:t>2</a:t>
            </a:r>
            <a:r>
              <a:rPr>
                <a:solidFill>
                  <a:srgbClr val="FFFFFF"/>
                </a:solidFill>
              </a:rPr>
              <a:t>)]</a:t>
            </a:r>
          </a:p>
        </p:txBody>
      </p:sp>
      <p:sp>
        <p:nvSpPr>
          <p:cNvPr id="367" name="Shape 367"/>
          <p:cNvSpPr/>
          <p:nvPr/>
        </p:nvSpPr>
        <p:spPr>
          <a:xfrm>
            <a:off x="972282" y="4954863"/>
            <a:ext cx="1091646"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a:solidFill>
                  <a:srgbClr val="000000"/>
                </a:solidFill>
              </a:defRPr>
            </a:pPr>
            <a:r>
              <a:rPr>
                <a:solidFill>
                  <a:srgbClr val="FFFFFF"/>
                </a:solidFill>
              </a:rPr>
              <a:t>𝚫t(E) → 𝝉</a:t>
            </a:r>
            <a:r>
              <a:rPr baseline="-5999">
                <a:solidFill>
                  <a:srgbClr val="FFFFFF"/>
                </a:solidFill>
              </a:rPr>
              <a:t>0</a:t>
            </a:r>
          </a:p>
        </p:txBody>
      </p:sp>
      <p:sp>
        <p:nvSpPr>
          <p:cNvPr id="369" name="Shape 369"/>
          <p:cNvSpPr/>
          <p:nvPr/>
        </p:nvSpPr>
        <p:spPr>
          <a:xfrm>
            <a:off x="2784107" y="4971519"/>
            <a:ext cx="663643"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rgbClr val="000000"/>
                </a:solidFill>
              </a:defRPr>
            </a:lvl1pPr>
          </a:lstStyle>
          <a:p>
            <a:r>
              <a:rPr>
                <a:solidFill>
                  <a:srgbClr val="FFFFFF"/>
                </a:solidFill>
              </a:rPr>
              <a:t>𝛄 → 1</a:t>
            </a:r>
          </a:p>
        </p:txBody>
      </p:sp>
      <p:sp>
        <p:nvSpPr>
          <p:cNvPr id="370" name="Shape 370"/>
          <p:cNvSpPr/>
          <p:nvPr/>
        </p:nvSpPr>
        <p:spPr>
          <a:xfrm>
            <a:off x="2400994" y="4957106"/>
            <a:ext cx="302968"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a:solidFill>
                  <a:srgbClr val="DCDEE0"/>
                </a:solidFill>
              </a:rPr>
              <a:t>as</a:t>
            </a:r>
          </a:p>
        </p:txBody>
      </p:sp>
      <p:sp>
        <p:nvSpPr>
          <p:cNvPr id="371" name="Shape 371"/>
          <p:cNvSpPr/>
          <p:nvPr/>
        </p:nvSpPr>
        <p:spPr>
          <a:xfrm>
            <a:off x="945421" y="5453190"/>
            <a:ext cx="1428276"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a:solidFill>
                  <a:srgbClr val="000000"/>
                </a:solidFill>
              </a:defRPr>
            </a:pPr>
            <a:r>
              <a:rPr>
                <a:solidFill>
                  <a:srgbClr val="FFFFFF"/>
                </a:solidFill>
              </a:rPr>
              <a:t>𝚫t(E) → 𝝉</a:t>
            </a:r>
            <a:r>
              <a:rPr baseline="-5999">
                <a:solidFill>
                  <a:srgbClr val="FFFFFF"/>
                </a:solidFill>
              </a:rPr>
              <a:t>0</a:t>
            </a:r>
            <a:r>
              <a:rPr>
                <a:solidFill>
                  <a:srgbClr val="FFFFFF"/>
                </a:solidFill>
              </a:rPr>
              <a:t>/2𝛄</a:t>
            </a:r>
          </a:p>
        </p:txBody>
      </p:sp>
      <p:sp>
        <p:nvSpPr>
          <p:cNvPr id="372" name="Shape 372"/>
          <p:cNvSpPr/>
          <p:nvPr/>
        </p:nvSpPr>
        <p:spPr>
          <a:xfrm>
            <a:off x="2808263" y="5467212"/>
            <a:ext cx="686085"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rgbClr val="000000"/>
                </a:solidFill>
              </a:defRPr>
            </a:lvl1pPr>
          </a:lstStyle>
          <a:p>
            <a:r>
              <a:rPr>
                <a:solidFill>
                  <a:srgbClr val="FFFFFF"/>
                </a:solidFill>
              </a:rPr>
              <a:t>𝛄 &gt;&gt; 1</a:t>
            </a:r>
          </a:p>
        </p:txBody>
      </p:sp>
      <p:sp>
        <p:nvSpPr>
          <p:cNvPr id="373" name="Shape 373"/>
          <p:cNvSpPr/>
          <p:nvPr/>
        </p:nvSpPr>
        <p:spPr>
          <a:xfrm>
            <a:off x="2394140" y="5448161"/>
            <a:ext cx="375103"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a:solidFill>
                  <a:srgbClr val="DCDEE0"/>
                </a:solidFill>
              </a:rPr>
              <a:t>for</a:t>
            </a:r>
          </a:p>
        </p:txBody>
      </p:sp>
      <p:cxnSp>
        <p:nvCxnSpPr>
          <p:cNvPr id="3" name="Straight Connector 2"/>
          <p:cNvCxnSpPr/>
          <p:nvPr/>
        </p:nvCxnSpPr>
        <p:spPr>
          <a:xfrm>
            <a:off x="2567589" y="4436836"/>
            <a:ext cx="787687" cy="5403"/>
          </a:xfrm>
          <a:prstGeom prst="line">
            <a:avLst/>
          </a:prstGeom>
          <a:noFill/>
          <a:ln w="381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4" name="pasted-image.png" descr="A close up of a map&#10;&#10;Description generated with very high confidence">
            <a:extLst>
              <a:ext uri="{FF2B5EF4-FFF2-40B4-BE49-F238E27FC236}">
                <a16:creationId xmlns:a16="http://schemas.microsoft.com/office/drawing/2014/main" id="{95F9A8BD-936E-468C-ACBA-A985722DF678}"/>
              </a:ext>
            </a:extLst>
          </p:cNvPr>
          <p:cNvPicPr>
            <a:picLocks noChangeAspect="1"/>
          </p:cNvPicPr>
          <p:nvPr/>
        </p:nvPicPr>
        <p:blipFill>
          <a:blip r:embed="rId3"/>
          <a:stretch>
            <a:fillRect/>
          </a:stretch>
        </p:blipFill>
        <p:spPr>
          <a:xfrm>
            <a:off x="1140132" y="1486215"/>
            <a:ext cx="7108154" cy="1947015"/>
          </a:xfrm>
          <a:prstGeom prst="rect">
            <a:avLst/>
          </a:prstGeom>
          <a:ln w="12700">
            <a:miter lim="400000"/>
          </a:ln>
        </p:spPr>
      </p:pic>
      <p:sp>
        <p:nvSpPr>
          <p:cNvPr id="5" name="Rectangle 4">
            <a:extLst>
              <a:ext uri="{FF2B5EF4-FFF2-40B4-BE49-F238E27FC236}">
                <a16:creationId xmlns:a16="http://schemas.microsoft.com/office/drawing/2014/main" id="{87A3A412-EAB1-413B-A62B-F83CE92F6526}"/>
              </a:ext>
            </a:extLst>
          </p:cNvPr>
          <p:cNvSpPr/>
          <p:nvPr/>
        </p:nvSpPr>
        <p:spPr>
          <a:xfrm>
            <a:off x="4952597" y="6079732"/>
            <a:ext cx="2698476" cy="415348"/>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endParaRPr kumimoji="0" lang="en-US" sz="1800" b="0" i="0" u="none" strike="noStrike" cap="none" spc="0" normalizeH="0" baseline="0">
              <a:ln>
                <a:noFill/>
              </a:ln>
              <a:solidFill>
                <a:srgbClr val="747474"/>
              </a:solidFill>
              <a:effectLst/>
              <a:uFill>
                <a:solidFill>
                  <a:srgbClr val="747474"/>
                </a:solidFill>
              </a:uFill>
              <a:latin typeface="+mn-lt"/>
              <a:ea typeface="+mn-ea"/>
              <a:cs typeface="+mn-cs"/>
              <a:sym typeface="Calibri"/>
            </a:endParaRPr>
          </a:p>
        </p:txBody>
      </p:sp>
      <p:sp>
        <p:nvSpPr>
          <p:cNvPr id="6" name="TextBox 5">
            <a:extLst>
              <a:ext uri="{FF2B5EF4-FFF2-40B4-BE49-F238E27FC236}">
                <a16:creationId xmlns:a16="http://schemas.microsoft.com/office/drawing/2014/main" id="{3B77FD07-F1D3-460A-BFE9-5F7C7A3A648F}"/>
              </a:ext>
            </a:extLst>
          </p:cNvPr>
          <p:cNvSpPr txBox="1"/>
          <p:nvPr/>
        </p:nvSpPr>
        <p:spPr>
          <a:xfrm>
            <a:off x="4773705" y="6138290"/>
            <a:ext cx="3307976"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solidFill>
                  <a:schemeClr val="tx1"/>
                </a:solidFill>
              </a:rPr>
              <a:t>relative neutrino arrival time (ns)</a:t>
            </a:r>
          </a:p>
        </p:txBody>
      </p:sp>
      <p:sp>
        <p:nvSpPr>
          <p:cNvPr id="24" name="TextBox 23">
            <a:extLst>
              <a:ext uri="{FF2B5EF4-FFF2-40B4-BE49-F238E27FC236}">
                <a16:creationId xmlns:a16="http://schemas.microsoft.com/office/drawing/2014/main" id="{E966E0BD-8DF1-4CE4-A66A-D1F96E2CB8DE}"/>
              </a:ext>
            </a:extLst>
          </p:cNvPr>
          <p:cNvSpPr txBox="1"/>
          <p:nvPr/>
        </p:nvSpPr>
        <p:spPr>
          <a:xfrm>
            <a:off x="7167282" y="5938524"/>
            <a:ext cx="510989"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tx1"/>
                </a:solidFill>
              </a:rPr>
              <a:t>1.0</a:t>
            </a:r>
            <a:endParaRPr lang="en-US" sz="1600"/>
          </a:p>
        </p:txBody>
      </p:sp>
      <p:sp>
        <p:nvSpPr>
          <p:cNvPr id="27" name="TextBox 26">
            <a:extLst>
              <a:ext uri="{FF2B5EF4-FFF2-40B4-BE49-F238E27FC236}">
                <a16:creationId xmlns:a16="http://schemas.microsoft.com/office/drawing/2014/main" id="{DECD04DC-1253-4975-A482-2BC08A634E9F}"/>
              </a:ext>
            </a:extLst>
          </p:cNvPr>
          <p:cNvSpPr txBox="1"/>
          <p:nvPr/>
        </p:nvSpPr>
        <p:spPr>
          <a:xfrm>
            <a:off x="6306670" y="5938523"/>
            <a:ext cx="510989"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tx1"/>
                </a:solidFill>
              </a:rPr>
              <a:t>0.6</a:t>
            </a:r>
            <a:endParaRPr lang="en-US" sz="1600" dirty="0">
              <a:solidFill>
                <a:schemeClr val="tx1"/>
              </a:solidFill>
            </a:endParaRPr>
          </a:p>
        </p:txBody>
      </p:sp>
      <p:sp>
        <p:nvSpPr>
          <p:cNvPr id="28" name="TextBox 27">
            <a:extLst>
              <a:ext uri="{FF2B5EF4-FFF2-40B4-BE49-F238E27FC236}">
                <a16:creationId xmlns:a16="http://schemas.microsoft.com/office/drawing/2014/main" id="{CE52BB4A-E51D-4BED-B3D6-F1776F3F372A}"/>
              </a:ext>
            </a:extLst>
          </p:cNvPr>
          <p:cNvSpPr txBox="1"/>
          <p:nvPr/>
        </p:nvSpPr>
        <p:spPr>
          <a:xfrm>
            <a:off x="5392269" y="5938522"/>
            <a:ext cx="510989"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tx1"/>
                </a:solidFill>
              </a:rPr>
              <a:t>0.2</a:t>
            </a:r>
            <a:endParaRPr lang="en-US" sz="1600" dirty="0">
              <a:solidFill>
                <a:schemeClr val="tx1"/>
              </a:solidFill>
            </a:endParaRPr>
          </a:p>
        </p:txBody>
      </p:sp>
      <p:sp>
        <p:nvSpPr>
          <p:cNvPr id="40" name="TextBox 39">
            <a:extLst>
              <a:ext uri="{FF2B5EF4-FFF2-40B4-BE49-F238E27FC236}">
                <a16:creationId xmlns:a16="http://schemas.microsoft.com/office/drawing/2014/main" id="{054BA148-D730-4934-B482-8246EA528426}"/>
              </a:ext>
            </a:extLst>
          </p:cNvPr>
          <p:cNvSpPr txBox="1"/>
          <p:nvPr/>
        </p:nvSpPr>
        <p:spPr>
          <a:xfrm>
            <a:off x="4948516" y="5857839"/>
            <a:ext cx="510989"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tx1"/>
                </a:solidFill>
              </a:rPr>
              <a:t>0</a:t>
            </a:r>
            <a:endParaRPr lang="en-US"/>
          </a:p>
        </p:txBody>
      </p:sp>
      <p:sp>
        <p:nvSpPr>
          <p:cNvPr id="9" name="TextBox 8">
            <a:extLst>
              <a:ext uri="{FF2B5EF4-FFF2-40B4-BE49-F238E27FC236}">
                <a16:creationId xmlns:a16="http://schemas.microsoft.com/office/drawing/2014/main" id="{F80FE070-7A6D-4473-9AD0-FAF1E9C12B11}"/>
              </a:ext>
            </a:extLst>
          </p:cNvPr>
          <p:cNvSpPr txBox="1"/>
          <p:nvPr/>
        </p:nvSpPr>
        <p:spPr>
          <a:xfrm rot="16200000">
            <a:off x="3576915" y="4564983"/>
            <a:ext cx="1922930"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solidFill>
                  <a:schemeClr val="tx1"/>
                </a:solidFill>
              </a:rPr>
              <a:t>pion energy (GeV)</a:t>
            </a:r>
          </a:p>
        </p:txBody>
      </p:sp>
      <p:sp>
        <p:nvSpPr>
          <p:cNvPr id="2" name="Shape 55">
            <a:extLst>
              <a:ext uri="{FF2B5EF4-FFF2-40B4-BE49-F238E27FC236}">
                <a16:creationId xmlns:a16="http://schemas.microsoft.com/office/drawing/2014/main" id="{02E135C3-B6C0-9C6A-C362-C95617BB5991}"/>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1151353500"/>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386" name="Shape 386"/>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17</a:t>
            </a:fld>
            <a:endParaRPr/>
          </a:p>
        </p:txBody>
      </p:sp>
      <p:sp>
        <p:nvSpPr>
          <p:cNvPr id="387" name="Shape 387"/>
          <p:cNvSpPr/>
          <p:nvPr/>
        </p:nvSpPr>
        <p:spPr>
          <a:xfrm>
            <a:off x="307366" y="130065"/>
            <a:ext cx="6121869"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Characteristic Timescales/Limiting Factors</a:t>
            </a:r>
          </a:p>
        </p:txBody>
      </p:sp>
      <p:sp>
        <p:nvSpPr>
          <p:cNvPr id="389" name="Shape 389"/>
          <p:cNvSpPr/>
          <p:nvPr/>
        </p:nvSpPr>
        <p:spPr>
          <a:xfrm>
            <a:off x="4029382" y="1608377"/>
            <a:ext cx="1308905" cy="5642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1500">
                <a:solidFill>
                  <a:srgbClr val="000000"/>
                </a:solidFill>
              </a:defRPr>
            </a:lvl1pPr>
          </a:lstStyle>
          <a:p>
            <a:r>
              <a:t>infinitesimal proton bunch</a:t>
            </a:r>
          </a:p>
        </p:txBody>
      </p:sp>
      <p:sp>
        <p:nvSpPr>
          <p:cNvPr id="390" name="Shape 390"/>
          <p:cNvSpPr/>
          <p:nvPr/>
        </p:nvSpPr>
        <p:spPr>
          <a:xfrm>
            <a:off x="4171288" y="3386377"/>
            <a:ext cx="1025091" cy="5642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1500">
                <a:solidFill>
                  <a:srgbClr val="000000"/>
                </a:solidFill>
              </a:defRPr>
            </a:lvl1pPr>
          </a:lstStyle>
          <a:p>
            <a:r>
              <a:t>200 psec smearing</a:t>
            </a:r>
          </a:p>
        </p:txBody>
      </p:sp>
      <p:sp>
        <p:nvSpPr>
          <p:cNvPr id="391" name="Shape 391"/>
          <p:cNvSpPr/>
          <p:nvPr/>
        </p:nvSpPr>
        <p:spPr>
          <a:xfrm>
            <a:off x="4171288" y="5164377"/>
            <a:ext cx="1025091" cy="5642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1500">
                <a:solidFill>
                  <a:srgbClr val="000000"/>
                </a:solidFill>
              </a:defRPr>
            </a:lvl1pPr>
          </a:lstStyle>
          <a:p>
            <a:r>
              <a:t>1 nsec smearing</a:t>
            </a:r>
          </a:p>
        </p:txBody>
      </p:sp>
      <p:sp>
        <p:nvSpPr>
          <p:cNvPr id="392" name="Shape 392"/>
          <p:cNvSpPr/>
          <p:nvPr/>
        </p:nvSpPr>
        <p:spPr>
          <a:xfrm>
            <a:off x="476177" y="1661799"/>
            <a:ext cx="3273401" cy="41857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228594" indent="-228594">
              <a:buSzPct val="100000"/>
              <a:buChar char="•"/>
              <a:defRPr>
                <a:solidFill>
                  <a:srgbClr val="000000"/>
                </a:solidFill>
              </a:defRPr>
            </a:pPr>
            <a:r>
              <a:t>If all hadrons are produced at the same time, the different neutrino energies will stratify over roughly ~1 nsec</a:t>
            </a:r>
          </a:p>
          <a:p>
            <a:pPr marL="228594" indent="-228594">
              <a:buSzPct val="100000"/>
              <a:buChar char="•"/>
              <a:defRPr>
                <a:solidFill>
                  <a:srgbClr val="000000"/>
                </a:solidFill>
              </a:defRPr>
            </a:pPr>
            <a:endParaRPr/>
          </a:p>
          <a:p>
            <a:pPr marL="228594" indent="-228594">
              <a:buSzPct val="100000"/>
              <a:buChar char="•"/>
              <a:defRPr>
                <a:solidFill>
                  <a:srgbClr val="000000"/>
                </a:solidFill>
              </a:defRPr>
            </a:pPr>
            <a:r>
              <a:t>This effect starts to wash out if the proton beam width or detector resolutions exceed a nsec</a:t>
            </a:r>
          </a:p>
          <a:p>
            <a:pPr marL="228594" indent="-228594">
              <a:buSzPct val="100000"/>
              <a:buChar char="•"/>
              <a:defRPr>
                <a:solidFill>
                  <a:srgbClr val="000000"/>
                </a:solidFill>
              </a:defRPr>
            </a:pPr>
            <a:endParaRPr/>
          </a:p>
          <a:p>
            <a:pPr marL="228594" indent="-228594">
              <a:buSzPct val="100000"/>
              <a:buChar char="•"/>
              <a:defRPr>
                <a:solidFill>
                  <a:srgbClr val="000000"/>
                </a:solidFill>
              </a:defRPr>
            </a:pPr>
            <a:r>
              <a:t>The current Fermilab RF structure is not designed to deliver proton bunches much shorter than 1 nsec. </a:t>
            </a:r>
          </a:p>
        </p:txBody>
      </p:sp>
      <p:sp>
        <p:nvSpPr>
          <p:cNvPr id="3" name="Rectangle 2"/>
          <p:cNvSpPr/>
          <p:nvPr/>
        </p:nvSpPr>
        <p:spPr>
          <a:xfrm>
            <a:off x="289272" y="686636"/>
            <a:ext cx="7868348" cy="369332"/>
          </a:xfrm>
          <a:prstGeom prst="rect">
            <a:avLst/>
          </a:prstGeom>
        </p:spPr>
        <p:txBody>
          <a:bodyPr wrap="square">
            <a:spAutoFit/>
          </a:bodyPr>
          <a:lstStyle/>
          <a:p>
            <a:pPr marL="228594" marR="0" lvl="0" indent="-228594" defTabSz="914400" eaLnBrk="1" fontAlgn="auto" latinLnBrk="0" hangingPunct="1">
              <a:lnSpc>
                <a:spcPct val="100000"/>
              </a:lnSpc>
              <a:spcBef>
                <a:spcPts val="0"/>
              </a:spcBef>
              <a:spcAft>
                <a:spcPts val="0"/>
              </a:spcAft>
              <a:buClrTx/>
              <a:buSzPct val="100000"/>
              <a:buFontTx/>
              <a:buNone/>
              <a:tabLst/>
              <a:defRPr>
                <a:solidFill>
                  <a:srgbClr val="000000"/>
                </a:solidFill>
              </a:defRPr>
            </a:pPr>
            <a:r>
              <a:rPr lang="en-US"/>
              <a:t>Stroboscopic techniques require sufficiently short bunch sizes</a:t>
            </a:r>
          </a:p>
        </p:txBody>
      </p:sp>
      <p:pic>
        <p:nvPicPr>
          <p:cNvPr id="2" name="Picture 3" descr="A screenshot of a cell phone&#10;&#10;Description generated with high confidence">
            <a:extLst>
              <a:ext uri="{FF2B5EF4-FFF2-40B4-BE49-F238E27FC236}">
                <a16:creationId xmlns:a16="http://schemas.microsoft.com/office/drawing/2014/main" id="{476D1EEB-492C-4225-B77D-E76D6384620E}"/>
              </a:ext>
            </a:extLst>
          </p:cNvPr>
          <p:cNvPicPr>
            <a:picLocks noChangeAspect="1"/>
          </p:cNvPicPr>
          <p:nvPr/>
        </p:nvPicPr>
        <p:blipFill>
          <a:blip r:embed="rId2"/>
          <a:stretch>
            <a:fillRect/>
          </a:stretch>
        </p:blipFill>
        <p:spPr>
          <a:xfrm>
            <a:off x="5238648" y="1102152"/>
            <a:ext cx="3105248" cy="5308119"/>
          </a:xfrm>
          <a:prstGeom prst="rect">
            <a:avLst/>
          </a:prstGeom>
        </p:spPr>
      </p:pic>
      <p:sp>
        <p:nvSpPr>
          <p:cNvPr id="4" name="Shape 55">
            <a:extLst>
              <a:ext uri="{FF2B5EF4-FFF2-40B4-BE49-F238E27FC236}">
                <a16:creationId xmlns:a16="http://schemas.microsoft.com/office/drawing/2014/main" id="{6FCBDF78-E2A5-096D-367E-1C62E9EDB980}"/>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394">
            <a:extLst>
              <a:ext uri="{FF2B5EF4-FFF2-40B4-BE49-F238E27FC236}">
                <a16:creationId xmlns:a16="http://schemas.microsoft.com/office/drawing/2014/main" id="{B68A37DD-6DC8-445C-AE94-CC42D090F54F}"/>
              </a:ext>
            </a:extLst>
          </p:cNvPr>
          <p:cNvSpPr/>
          <p:nvPr/>
        </p:nvSpPr>
        <p:spPr>
          <a:xfrm flipH="1">
            <a:off x="1626537" y="4559127"/>
            <a:ext cx="76201" cy="635001"/>
          </a:xfrm>
          <a:prstGeom prst="rect">
            <a:avLst/>
          </a:prstGeom>
          <a:gradFill>
            <a:gsLst>
              <a:gs pos="0">
                <a:srgbClr val="FFFFFF"/>
              </a:gs>
              <a:gs pos="65958">
                <a:srgbClr val="8382E0"/>
              </a:gs>
              <a:gs pos="100000">
                <a:srgbClr val="0604C0"/>
              </a:gs>
            </a:gsLst>
            <a:lin ang="0" scaled="0"/>
          </a:gradFill>
          <a:ln w="12700">
            <a:miter lim="400000"/>
          </a:ln>
        </p:spPr>
        <p:txBody>
          <a:bodyPr lIns="50800" tIns="50800" rIns="50800" bIns="50800" anchor="ctr"/>
          <a:lstStyle/>
          <a:p>
            <a:endParaRPr/>
          </a:p>
        </p:txBody>
      </p:sp>
      <p:sp>
        <p:nvSpPr>
          <p:cNvPr id="48" name="Shape 431">
            <a:extLst>
              <a:ext uri="{FF2B5EF4-FFF2-40B4-BE49-F238E27FC236}">
                <a16:creationId xmlns:a16="http://schemas.microsoft.com/office/drawing/2014/main" id="{B595880F-B0C8-4596-BAE2-313A2B520896}"/>
              </a:ext>
            </a:extLst>
          </p:cNvPr>
          <p:cNvSpPr/>
          <p:nvPr/>
        </p:nvSpPr>
        <p:spPr>
          <a:xfrm>
            <a:off x="1568525" y="4559127"/>
            <a:ext cx="76201" cy="635001"/>
          </a:xfrm>
          <a:prstGeom prst="rect">
            <a:avLst/>
          </a:prstGeom>
          <a:gradFill>
            <a:gsLst>
              <a:gs pos="0">
                <a:srgbClr val="FFFFFF"/>
              </a:gs>
              <a:gs pos="52929">
                <a:srgbClr val="8382E0"/>
              </a:gs>
              <a:gs pos="100000">
                <a:srgbClr val="0604C0"/>
              </a:gs>
            </a:gsLst>
            <a:lin ang="0" scaled="0"/>
          </a:gradFill>
          <a:ln w="12700">
            <a:miter lim="400000"/>
          </a:ln>
        </p:spPr>
        <p:txBody>
          <a:bodyPr lIns="50800" tIns="50800" rIns="50800" bIns="50800" anchor="ctr"/>
          <a:lstStyle/>
          <a:p>
            <a:endParaRPr/>
          </a:p>
        </p:txBody>
      </p:sp>
      <p:sp>
        <p:nvSpPr>
          <p:cNvPr id="394" name="Shape 394"/>
          <p:cNvSpPr/>
          <p:nvPr/>
        </p:nvSpPr>
        <p:spPr>
          <a:xfrm flipH="1">
            <a:off x="7399434" y="4559128"/>
            <a:ext cx="76201" cy="635001"/>
          </a:xfrm>
          <a:prstGeom prst="rect">
            <a:avLst/>
          </a:prstGeom>
          <a:gradFill>
            <a:gsLst>
              <a:gs pos="0">
                <a:srgbClr val="FFFFFF"/>
              </a:gs>
              <a:gs pos="65958">
                <a:srgbClr val="8382E0"/>
              </a:gs>
              <a:gs pos="100000">
                <a:srgbClr val="0604C0"/>
              </a:gs>
            </a:gsLst>
            <a:lin ang="0" scaled="0"/>
          </a:gradFill>
          <a:ln w="12700">
            <a:miter lim="400000"/>
          </a:ln>
        </p:spPr>
        <p:txBody>
          <a:bodyPr lIns="50800" tIns="50800" rIns="50800" bIns="50800" anchor="ctr"/>
          <a:lstStyle/>
          <a:p>
            <a:endParaRPr/>
          </a:p>
        </p:txBody>
      </p:sp>
      <p:sp>
        <p:nvSpPr>
          <p:cNvPr id="395" name="Shape 395"/>
          <p:cNvSpPr/>
          <p:nvPr/>
        </p:nvSpPr>
        <p:spPr>
          <a:xfrm>
            <a:off x="133351" y="3442602"/>
            <a:ext cx="8663484" cy="740463"/>
          </a:xfrm>
          <a:prstGeom prst="rect">
            <a:avLst/>
          </a:prstGeom>
          <a:solidFill>
            <a:schemeClr val="accent1">
              <a:hueOff val="47394"/>
              <a:satOff val="-25753"/>
              <a:lumOff val="-7544"/>
            </a:schemeClr>
          </a:solid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396" name="Shape 396"/>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398" name="Shape 398"/>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18</a:t>
            </a:fld>
            <a:endParaRPr/>
          </a:p>
        </p:txBody>
      </p:sp>
      <p:sp>
        <p:nvSpPr>
          <p:cNvPr id="399" name="Shape 399"/>
          <p:cNvSpPr/>
          <p:nvPr/>
        </p:nvSpPr>
        <p:spPr>
          <a:xfrm>
            <a:off x="307366" y="130065"/>
            <a:ext cx="3271729"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Rebunching the Beam</a:t>
            </a:r>
          </a:p>
        </p:txBody>
      </p:sp>
      <p:sp>
        <p:nvSpPr>
          <p:cNvPr id="400" name="Shape 400"/>
          <p:cNvSpPr/>
          <p:nvPr/>
        </p:nvSpPr>
        <p:spPr>
          <a:xfrm>
            <a:off x="526977" y="888786"/>
            <a:ext cx="3273401" cy="236988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228594" indent="-228594">
              <a:buSzPct val="100000"/>
              <a:buChar char="•"/>
              <a:defRPr>
                <a:solidFill>
                  <a:srgbClr val="000000"/>
                </a:solidFill>
              </a:defRPr>
            </a:pPr>
            <a:r>
              <a:t>Compressing the existing proton bunches in time in not feasible</a:t>
            </a:r>
          </a:p>
          <a:p>
            <a:pPr marL="228594" indent="-228594">
              <a:buSzPct val="100000"/>
              <a:buChar char="•"/>
              <a:defRPr>
                <a:solidFill>
                  <a:srgbClr val="000000"/>
                </a:solidFill>
              </a:defRPr>
            </a:pPr>
            <a:r>
              <a:t>However, imposing a higher frequency harmonic on top of the bunch structure would be compatible with FNAL accelerator operation.</a:t>
            </a:r>
          </a:p>
        </p:txBody>
      </p:sp>
      <p:sp>
        <p:nvSpPr>
          <p:cNvPr id="401" name="Shape 401"/>
          <p:cNvSpPr/>
          <p:nvPr/>
        </p:nvSpPr>
        <p:spPr>
          <a:xfrm>
            <a:off x="1307833" y="3744372"/>
            <a:ext cx="5512728"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FFFFFF"/>
                </a:solidFill>
              </a:defRPr>
            </a:lvl1pPr>
          </a:lstStyle>
          <a:p>
            <a:r>
              <a:t>O(1) ns bucket every 20 ns → O(100) ps bucket every 2 ns</a:t>
            </a:r>
          </a:p>
        </p:txBody>
      </p:sp>
      <p:sp>
        <p:nvSpPr>
          <p:cNvPr id="402" name="Shape 402"/>
          <p:cNvSpPr/>
          <p:nvPr/>
        </p:nvSpPr>
        <p:spPr>
          <a:xfrm>
            <a:off x="3085747" y="3430608"/>
            <a:ext cx="2148024"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FFFFFF"/>
                </a:solidFill>
              </a:defRPr>
            </a:lvl1pPr>
          </a:lstStyle>
          <a:p>
            <a:r>
              <a:t>53.1 MHz → 531 MHz</a:t>
            </a:r>
          </a:p>
        </p:txBody>
      </p:sp>
      <p:sp>
        <p:nvSpPr>
          <p:cNvPr id="403" name="Shape 403"/>
          <p:cNvSpPr/>
          <p:nvPr/>
        </p:nvSpPr>
        <p:spPr>
          <a:xfrm>
            <a:off x="4590977" y="1038785"/>
            <a:ext cx="3835575" cy="181588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228594" indent="-228594">
              <a:buSzPct val="100000"/>
              <a:buChar char="•"/>
              <a:defRPr>
                <a:solidFill>
                  <a:srgbClr val="000000"/>
                </a:solidFill>
              </a:defRPr>
            </a:pPr>
            <a:r>
              <a:t>The 10x harmonic, going from 53.1 MHz to 531 MHz, has a particularly advantageous relationship between bunch size and spacing</a:t>
            </a:r>
          </a:p>
          <a:p>
            <a:pPr marL="228594" indent="-228594">
              <a:buSzPct val="100000"/>
              <a:buChar char="•"/>
              <a:defRPr>
                <a:solidFill>
                  <a:srgbClr val="000000"/>
                </a:solidFill>
              </a:defRPr>
            </a:pPr>
            <a:r>
              <a:t>The total number of protons is preserved, just “reorganized”</a:t>
            </a:r>
          </a:p>
        </p:txBody>
      </p:sp>
      <p:sp>
        <p:nvSpPr>
          <p:cNvPr id="405" name="Shape 405"/>
          <p:cNvSpPr/>
          <p:nvPr/>
        </p:nvSpPr>
        <p:spPr>
          <a:xfrm>
            <a:off x="1643380" y="5554541"/>
            <a:ext cx="12701" cy="635001"/>
          </a:xfrm>
          <a:prstGeom prst="rect">
            <a:avLst/>
          </a:prstGeom>
          <a:solidFill>
            <a:schemeClr val="accent1"/>
          </a:solidFill>
          <a:ln w="12700">
            <a:miter lim="400000"/>
          </a:ln>
        </p:spPr>
        <p:txBody>
          <a:bodyPr lIns="50800" tIns="50800" rIns="50800" bIns="50800" anchor="ctr"/>
          <a:lstStyle/>
          <a:p>
            <a:endParaRPr/>
          </a:p>
        </p:txBody>
      </p:sp>
      <p:sp>
        <p:nvSpPr>
          <p:cNvPr id="406" name="Shape 406"/>
          <p:cNvSpPr/>
          <p:nvPr/>
        </p:nvSpPr>
        <p:spPr>
          <a:xfrm>
            <a:off x="1965960" y="5554541"/>
            <a:ext cx="12701" cy="635001"/>
          </a:xfrm>
          <a:prstGeom prst="rect">
            <a:avLst/>
          </a:prstGeom>
          <a:solidFill>
            <a:schemeClr val="accent1"/>
          </a:solidFill>
          <a:ln w="12700">
            <a:miter lim="400000"/>
          </a:ln>
        </p:spPr>
        <p:txBody>
          <a:bodyPr lIns="50800" tIns="50800" rIns="50800" bIns="50800" anchor="ctr"/>
          <a:lstStyle/>
          <a:p>
            <a:endParaRPr/>
          </a:p>
        </p:txBody>
      </p:sp>
      <p:sp>
        <p:nvSpPr>
          <p:cNvPr id="407" name="Shape 407"/>
          <p:cNvSpPr/>
          <p:nvPr/>
        </p:nvSpPr>
        <p:spPr>
          <a:xfrm>
            <a:off x="2262208" y="5555912"/>
            <a:ext cx="12701" cy="635001"/>
          </a:xfrm>
          <a:prstGeom prst="rect">
            <a:avLst/>
          </a:prstGeom>
          <a:solidFill>
            <a:schemeClr val="accent1"/>
          </a:solidFill>
          <a:ln w="12700">
            <a:miter lim="400000"/>
          </a:ln>
        </p:spPr>
        <p:txBody>
          <a:bodyPr lIns="50800" tIns="50800" rIns="50800" bIns="50800" anchor="ctr"/>
          <a:lstStyle/>
          <a:p>
            <a:endParaRPr/>
          </a:p>
        </p:txBody>
      </p:sp>
      <p:sp>
        <p:nvSpPr>
          <p:cNvPr id="409" name="Shape 409"/>
          <p:cNvSpPr/>
          <p:nvPr/>
        </p:nvSpPr>
        <p:spPr>
          <a:xfrm>
            <a:off x="2881035" y="5554541"/>
            <a:ext cx="12701" cy="635001"/>
          </a:xfrm>
          <a:prstGeom prst="rect">
            <a:avLst/>
          </a:prstGeom>
          <a:solidFill>
            <a:schemeClr val="accent1"/>
          </a:solidFill>
          <a:ln w="12700">
            <a:miter lim="400000"/>
          </a:ln>
        </p:spPr>
        <p:txBody>
          <a:bodyPr lIns="50800" tIns="50800" rIns="50800" bIns="50800" anchor="ctr"/>
          <a:lstStyle/>
          <a:p>
            <a:endParaRPr/>
          </a:p>
        </p:txBody>
      </p:sp>
      <p:sp>
        <p:nvSpPr>
          <p:cNvPr id="410" name="Shape 410"/>
          <p:cNvSpPr/>
          <p:nvPr/>
        </p:nvSpPr>
        <p:spPr>
          <a:xfrm>
            <a:off x="3164840" y="5553857"/>
            <a:ext cx="12701" cy="635001"/>
          </a:xfrm>
          <a:prstGeom prst="rect">
            <a:avLst/>
          </a:prstGeom>
          <a:solidFill>
            <a:schemeClr val="accent1"/>
          </a:solidFill>
          <a:ln w="12700">
            <a:miter lim="400000"/>
          </a:ln>
        </p:spPr>
        <p:txBody>
          <a:bodyPr lIns="50800" tIns="50800" rIns="50800" bIns="50800" anchor="ctr"/>
          <a:lstStyle/>
          <a:p>
            <a:endParaRPr/>
          </a:p>
        </p:txBody>
      </p:sp>
      <p:sp>
        <p:nvSpPr>
          <p:cNvPr id="411" name="Shape 411"/>
          <p:cNvSpPr/>
          <p:nvPr/>
        </p:nvSpPr>
        <p:spPr>
          <a:xfrm>
            <a:off x="3474720" y="5553857"/>
            <a:ext cx="12701" cy="635001"/>
          </a:xfrm>
          <a:prstGeom prst="rect">
            <a:avLst/>
          </a:prstGeom>
          <a:solidFill>
            <a:schemeClr val="accent1"/>
          </a:solidFill>
          <a:ln w="12700">
            <a:miter lim="400000"/>
          </a:ln>
        </p:spPr>
        <p:txBody>
          <a:bodyPr lIns="50800" tIns="50800" rIns="50800" bIns="50800" anchor="ctr"/>
          <a:lstStyle/>
          <a:p>
            <a:endParaRPr/>
          </a:p>
        </p:txBody>
      </p:sp>
      <p:sp>
        <p:nvSpPr>
          <p:cNvPr id="412" name="Shape 412"/>
          <p:cNvSpPr/>
          <p:nvPr/>
        </p:nvSpPr>
        <p:spPr>
          <a:xfrm>
            <a:off x="3770968" y="5555226"/>
            <a:ext cx="12701" cy="635001"/>
          </a:xfrm>
          <a:prstGeom prst="rect">
            <a:avLst/>
          </a:prstGeom>
          <a:solidFill>
            <a:schemeClr val="accent1"/>
          </a:solidFill>
          <a:ln w="12700">
            <a:miter lim="400000"/>
          </a:ln>
        </p:spPr>
        <p:txBody>
          <a:bodyPr lIns="50800" tIns="50800" rIns="50800" bIns="50800" anchor="ctr"/>
          <a:lstStyle/>
          <a:p>
            <a:endParaRPr/>
          </a:p>
        </p:txBody>
      </p:sp>
      <p:sp>
        <p:nvSpPr>
          <p:cNvPr id="413" name="Shape 413"/>
          <p:cNvSpPr/>
          <p:nvPr/>
        </p:nvSpPr>
        <p:spPr>
          <a:xfrm>
            <a:off x="4082588" y="5553857"/>
            <a:ext cx="12701" cy="635001"/>
          </a:xfrm>
          <a:prstGeom prst="rect">
            <a:avLst/>
          </a:prstGeom>
          <a:solidFill>
            <a:schemeClr val="accent1"/>
          </a:solidFill>
          <a:ln w="12700">
            <a:miter lim="400000"/>
          </a:ln>
        </p:spPr>
        <p:txBody>
          <a:bodyPr lIns="50800" tIns="50800" rIns="50800" bIns="50800" anchor="ctr"/>
          <a:lstStyle/>
          <a:p>
            <a:endParaRPr/>
          </a:p>
        </p:txBody>
      </p:sp>
      <p:sp>
        <p:nvSpPr>
          <p:cNvPr id="414" name="Shape 414"/>
          <p:cNvSpPr/>
          <p:nvPr/>
        </p:nvSpPr>
        <p:spPr>
          <a:xfrm>
            <a:off x="4364395" y="5553857"/>
            <a:ext cx="12701" cy="635001"/>
          </a:xfrm>
          <a:prstGeom prst="rect">
            <a:avLst/>
          </a:prstGeom>
          <a:solidFill>
            <a:schemeClr val="accent1"/>
          </a:solidFill>
          <a:ln w="12700">
            <a:miter lim="400000"/>
          </a:ln>
        </p:spPr>
        <p:txBody>
          <a:bodyPr lIns="50800" tIns="50800" rIns="50800" bIns="50800" anchor="ctr"/>
          <a:lstStyle/>
          <a:p>
            <a:endParaRPr/>
          </a:p>
        </p:txBody>
      </p:sp>
      <p:sp>
        <p:nvSpPr>
          <p:cNvPr id="415" name="Shape 415"/>
          <p:cNvSpPr/>
          <p:nvPr/>
        </p:nvSpPr>
        <p:spPr>
          <a:xfrm>
            <a:off x="4673601" y="5556596"/>
            <a:ext cx="12700" cy="635001"/>
          </a:xfrm>
          <a:prstGeom prst="rect">
            <a:avLst/>
          </a:prstGeom>
          <a:solidFill>
            <a:schemeClr val="accent1"/>
          </a:solidFill>
          <a:ln w="12700">
            <a:miter lim="400000"/>
          </a:ln>
        </p:spPr>
        <p:txBody>
          <a:bodyPr lIns="50800" tIns="50800" rIns="50800" bIns="50800" anchor="ctr"/>
          <a:lstStyle/>
          <a:p>
            <a:endParaRPr/>
          </a:p>
        </p:txBody>
      </p:sp>
      <p:sp>
        <p:nvSpPr>
          <p:cNvPr id="416" name="Shape 416"/>
          <p:cNvSpPr/>
          <p:nvPr/>
        </p:nvSpPr>
        <p:spPr>
          <a:xfrm>
            <a:off x="4983480" y="5556596"/>
            <a:ext cx="12701" cy="635001"/>
          </a:xfrm>
          <a:prstGeom prst="rect">
            <a:avLst/>
          </a:prstGeom>
          <a:solidFill>
            <a:schemeClr val="accent1"/>
          </a:solidFill>
          <a:ln w="12700">
            <a:miter lim="400000"/>
          </a:ln>
        </p:spPr>
        <p:txBody>
          <a:bodyPr lIns="50800" tIns="50800" rIns="50800" bIns="50800" anchor="ctr"/>
          <a:lstStyle/>
          <a:p>
            <a:endParaRPr/>
          </a:p>
        </p:txBody>
      </p:sp>
      <p:sp>
        <p:nvSpPr>
          <p:cNvPr id="417" name="Shape 417"/>
          <p:cNvSpPr/>
          <p:nvPr/>
        </p:nvSpPr>
        <p:spPr>
          <a:xfrm>
            <a:off x="5279728" y="5557965"/>
            <a:ext cx="12701" cy="635001"/>
          </a:xfrm>
          <a:prstGeom prst="rect">
            <a:avLst/>
          </a:prstGeom>
          <a:solidFill>
            <a:schemeClr val="accent1"/>
          </a:solidFill>
          <a:ln w="12700">
            <a:miter lim="400000"/>
          </a:ln>
        </p:spPr>
        <p:txBody>
          <a:bodyPr lIns="50800" tIns="50800" rIns="50800" bIns="50800" anchor="ctr"/>
          <a:lstStyle/>
          <a:p>
            <a:endParaRPr/>
          </a:p>
        </p:txBody>
      </p:sp>
      <p:sp>
        <p:nvSpPr>
          <p:cNvPr id="418" name="Shape 418"/>
          <p:cNvSpPr/>
          <p:nvPr/>
        </p:nvSpPr>
        <p:spPr>
          <a:xfrm>
            <a:off x="5565948" y="5556596"/>
            <a:ext cx="12701" cy="635001"/>
          </a:xfrm>
          <a:prstGeom prst="rect">
            <a:avLst/>
          </a:prstGeom>
          <a:solidFill>
            <a:schemeClr val="accent1"/>
          </a:solidFill>
          <a:ln w="12700">
            <a:miter lim="400000"/>
          </a:ln>
        </p:spPr>
        <p:txBody>
          <a:bodyPr lIns="50800" tIns="50800" rIns="50800" bIns="50800" anchor="ctr"/>
          <a:lstStyle/>
          <a:p>
            <a:endParaRPr/>
          </a:p>
        </p:txBody>
      </p:sp>
      <p:sp>
        <p:nvSpPr>
          <p:cNvPr id="419" name="Shape 419"/>
          <p:cNvSpPr/>
          <p:nvPr/>
        </p:nvSpPr>
        <p:spPr>
          <a:xfrm>
            <a:off x="5898555" y="5556596"/>
            <a:ext cx="12701" cy="635001"/>
          </a:xfrm>
          <a:prstGeom prst="rect">
            <a:avLst/>
          </a:prstGeom>
          <a:solidFill>
            <a:schemeClr val="accent1"/>
          </a:solidFill>
          <a:ln w="12700">
            <a:miter lim="400000"/>
          </a:ln>
        </p:spPr>
        <p:txBody>
          <a:bodyPr lIns="50800" tIns="50800" rIns="50800" bIns="50800" anchor="ctr"/>
          <a:lstStyle/>
          <a:p>
            <a:endParaRPr/>
          </a:p>
        </p:txBody>
      </p:sp>
      <p:sp>
        <p:nvSpPr>
          <p:cNvPr id="420" name="Shape 420"/>
          <p:cNvSpPr/>
          <p:nvPr/>
        </p:nvSpPr>
        <p:spPr>
          <a:xfrm>
            <a:off x="6182360" y="5555912"/>
            <a:ext cx="12701" cy="635001"/>
          </a:xfrm>
          <a:prstGeom prst="rect">
            <a:avLst/>
          </a:prstGeom>
          <a:solidFill>
            <a:schemeClr val="accent1"/>
          </a:solidFill>
          <a:ln w="12700">
            <a:miter lim="400000"/>
          </a:ln>
        </p:spPr>
        <p:txBody>
          <a:bodyPr lIns="50800" tIns="50800" rIns="50800" bIns="50800" anchor="ctr"/>
          <a:lstStyle/>
          <a:p>
            <a:endParaRPr/>
          </a:p>
        </p:txBody>
      </p:sp>
      <p:sp>
        <p:nvSpPr>
          <p:cNvPr id="421" name="Shape 421"/>
          <p:cNvSpPr/>
          <p:nvPr/>
        </p:nvSpPr>
        <p:spPr>
          <a:xfrm>
            <a:off x="6492240" y="5555912"/>
            <a:ext cx="12701" cy="635001"/>
          </a:xfrm>
          <a:prstGeom prst="rect">
            <a:avLst/>
          </a:prstGeom>
          <a:solidFill>
            <a:schemeClr val="accent1"/>
          </a:solidFill>
          <a:ln w="12700">
            <a:miter lim="400000"/>
          </a:ln>
        </p:spPr>
        <p:txBody>
          <a:bodyPr lIns="50800" tIns="50800" rIns="50800" bIns="50800" anchor="ctr"/>
          <a:lstStyle/>
          <a:p>
            <a:endParaRPr/>
          </a:p>
        </p:txBody>
      </p:sp>
      <p:sp>
        <p:nvSpPr>
          <p:cNvPr id="422" name="Shape 422"/>
          <p:cNvSpPr/>
          <p:nvPr/>
        </p:nvSpPr>
        <p:spPr>
          <a:xfrm>
            <a:off x="6788488" y="5557281"/>
            <a:ext cx="12701" cy="635001"/>
          </a:xfrm>
          <a:prstGeom prst="rect">
            <a:avLst/>
          </a:prstGeom>
          <a:solidFill>
            <a:schemeClr val="accent1"/>
          </a:solidFill>
          <a:ln w="12700">
            <a:miter lim="400000"/>
          </a:ln>
        </p:spPr>
        <p:txBody>
          <a:bodyPr lIns="50800" tIns="50800" rIns="50800" bIns="50800" anchor="ctr"/>
          <a:lstStyle/>
          <a:p>
            <a:endParaRPr/>
          </a:p>
        </p:txBody>
      </p:sp>
      <p:sp>
        <p:nvSpPr>
          <p:cNvPr id="423" name="Shape 423"/>
          <p:cNvSpPr/>
          <p:nvPr/>
        </p:nvSpPr>
        <p:spPr>
          <a:xfrm>
            <a:off x="7100108" y="5555912"/>
            <a:ext cx="12701" cy="635001"/>
          </a:xfrm>
          <a:prstGeom prst="rect">
            <a:avLst/>
          </a:prstGeom>
          <a:solidFill>
            <a:schemeClr val="accent1"/>
          </a:solidFill>
          <a:ln w="12700">
            <a:miter lim="400000"/>
          </a:ln>
        </p:spPr>
        <p:txBody>
          <a:bodyPr lIns="50800" tIns="50800" rIns="50800" bIns="50800" anchor="ctr"/>
          <a:lstStyle/>
          <a:p>
            <a:endParaRPr/>
          </a:p>
        </p:txBody>
      </p:sp>
      <p:sp>
        <p:nvSpPr>
          <p:cNvPr id="424" name="Shape 424"/>
          <p:cNvSpPr/>
          <p:nvPr/>
        </p:nvSpPr>
        <p:spPr>
          <a:xfrm>
            <a:off x="7381915" y="5555912"/>
            <a:ext cx="12701" cy="635001"/>
          </a:xfrm>
          <a:prstGeom prst="rect">
            <a:avLst/>
          </a:prstGeom>
          <a:solidFill>
            <a:schemeClr val="accent1"/>
          </a:solidFill>
          <a:ln w="12700">
            <a:miter lim="400000"/>
          </a:ln>
        </p:spPr>
        <p:txBody>
          <a:bodyPr lIns="50800" tIns="50800" rIns="50800" bIns="50800" anchor="ctr"/>
          <a:lstStyle/>
          <a:p>
            <a:endParaRPr/>
          </a:p>
        </p:txBody>
      </p:sp>
      <p:sp>
        <p:nvSpPr>
          <p:cNvPr id="426" name="Shape 426"/>
          <p:cNvSpPr/>
          <p:nvPr/>
        </p:nvSpPr>
        <p:spPr>
          <a:xfrm>
            <a:off x="4112479" y="4698844"/>
            <a:ext cx="601127"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000000"/>
                </a:solidFill>
              </a:defRPr>
            </a:lvl1pPr>
          </a:lstStyle>
          <a:p>
            <a:r>
              <a:t>20 ns</a:t>
            </a:r>
          </a:p>
        </p:txBody>
      </p:sp>
      <p:sp>
        <p:nvSpPr>
          <p:cNvPr id="427" name="Shape 427"/>
          <p:cNvSpPr/>
          <p:nvPr/>
        </p:nvSpPr>
        <p:spPr>
          <a:xfrm flipH="1">
            <a:off x="1625649" y="4899032"/>
            <a:ext cx="2320076" cy="1"/>
          </a:xfrm>
          <a:prstGeom prst="line">
            <a:avLst/>
          </a:prstGeom>
          <a:ln w="25400">
            <a:solidFill>
              <a:schemeClr val="accent5">
                <a:hueOff val="-444211"/>
                <a:satOff val="-14915"/>
                <a:lumOff val="22857"/>
              </a:schemeClr>
            </a:solidFill>
            <a:miter lim="400000"/>
            <a:tailEnd type="triangle"/>
          </a:ln>
        </p:spPr>
        <p:txBody>
          <a:bodyPr lIns="0" tIns="0" rIns="0" bIns="0"/>
          <a:lstStyle/>
          <a:p>
            <a:endParaRPr/>
          </a:p>
        </p:txBody>
      </p:sp>
      <p:sp>
        <p:nvSpPr>
          <p:cNvPr id="428" name="Shape 428"/>
          <p:cNvSpPr/>
          <p:nvPr/>
        </p:nvSpPr>
        <p:spPr>
          <a:xfrm>
            <a:off x="1289176" y="4619656"/>
            <a:ext cx="279631" cy="1"/>
          </a:xfrm>
          <a:prstGeom prst="line">
            <a:avLst/>
          </a:prstGeom>
          <a:ln w="25400">
            <a:solidFill>
              <a:schemeClr val="accent5">
                <a:hueOff val="-444211"/>
                <a:satOff val="-14915"/>
                <a:lumOff val="22857"/>
              </a:schemeClr>
            </a:solidFill>
            <a:miter lim="400000"/>
            <a:tailEnd type="triangle"/>
          </a:ln>
        </p:spPr>
        <p:txBody>
          <a:bodyPr lIns="0" tIns="0" rIns="0" bIns="0"/>
          <a:lstStyle/>
          <a:p>
            <a:endParaRPr/>
          </a:p>
        </p:txBody>
      </p:sp>
      <p:sp>
        <p:nvSpPr>
          <p:cNvPr id="429" name="Shape 429"/>
          <p:cNvSpPr/>
          <p:nvPr/>
        </p:nvSpPr>
        <p:spPr>
          <a:xfrm flipH="1">
            <a:off x="1695059" y="4631175"/>
            <a:ext cx="279631" cy="1"/>
          </a:xfrm>
          <a:prstGeom prst="line">
            <a:avLst/>
          </a:prstGeom>
          <a:ln w="25400">
            <a:solidFill>
              <a:schemeClr val="accent5">
                <a:hueOff val="-444211"/>
                <a:satOff val="-14915"/>
                <a:lumOff val="22857"/>
              </a:schemeClr>
            </a:solidFill>
            <a:miter lim="400000"/>
            <a:tailEnd type="triangle"/>
          </a:ln>
        </p:spPr>
        <p:txBody>
          <a:bodyPr lIns="0" tIns="0" rIns="0" bIns="0"/>
          <a:lstStyle/>
          <a:p>
            <a:endParaRPr/>
          </a:p>
        </p:txBody>
      </p:sp>
      <p:sp>
        <p:nvSpPr>
          <p:cNvPr id="430" name="Shape 430"/>
          <p:cNvSpPr/>
          <p:nvPr/>
        </p:nvSpPr>
        <p:spPr>
          <a:xfrm>
            <a:off x="1407285" y="4169791"/>
            <a:ext cx="440826" cy="34881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600">
                <a:solidFill>
                  <a:srgbClr val="000000"/>
                </a:solidFill>
              </a:defRPr>
            </a:lvl1pPr>
          </a:lstStyle>
          <a:p>
            <a:r>
              <a:t>1 ns</a:t>
            </a:r>
          </a:p>
        </p:txBody>
      </p:sp>
      <p:sp>
        <p:nvSpPr>
          <p:cNvPr id="431" name="Shape 431"/>
          <p:cNvSpPr/>
          <p:nvPr/>
        </p:nvSpPr>
        <p:spPr>
          <a:xfrm>
            <a:off x="7327975" y="4559128"/>
            <a:ext cx="76201" cy="635001"/>
          </a:xfrm>
          <a:prstGeom prst="rect">
            <a:avLst/>
          </a:prstGeom>
          <a:gradFill>
            <a:gsLst>
              <a:gs pos="0">
                <a:srgbClr val="FFFFFF"/>
              </a:gs>
              <a:gs pos="52929">
                <a:srgbClr val="8382E0"/>
              </a:gs>
              <a:gs pos="100000">
                <a:srgbClr val="0604C0"/>
              </a:gs>
            </a:gsLst>
            <a:lin ang="0" scaled="0"/>
          </a:gradFill>
          <a:ln w="12700">
            <a:miter lim="400000"/>
          </a:ln>
        </p:spPr>
        <p:txBody>
          <a:bodyPr lIns="50800" tIns="50800" rIns="50800" bIns="50800" anchor="ctr"/>
          <a:lstStyle/>
          <a:p>
            <a:endParaRPr/>
          </a:p>
        </p:txBody>
      </p:sp>
      <p:sp>
        <p:nvSpPr>
          <p:cNvPr id="432" name="Shape 432"/>
          <p:cNvSpPr/>
          <p:nvPr/>
        </p:nvSpPr>
        <p:spPr>
          <a:xfrm>
            <a:off x="4961723" y="4911732"/>
            <a:ext cx="2452108" cy="1"/>
          </a:xfrm>
          <a:prstGeom prst="line">
            <a:avLst/>
          </a:prstGeom>
          <a:ln w="25400">
            <a:solidFill>
              <a:schemeClr val="accent5"/>
            </a:solidFill>
            <a:miter lim="400000"/>
            <a:tailEnd type="triangle"/>
          </a:ln>
        </p:spPr>
        <p:txBody>
          <a:bodyPr lIns="0" tIns="0" rIns="0" bIns="0"/>
          <a:lstStyle/>
          <a:p>
            <a:endParaRPr/>
          </a:p>
        </p:txBody>
      </p:sp>
      <p:sp>
        <p:nvSpPr>
          <p:cNvPr id="433" name="Shape 433"/>
          <p:cNvSpPr/>
          <p:nvPr/>
        </p:nvSpPr>
        <p:spPr>
          <a:xfrm>
            <a:off x="1356411" y="6100641"/>
            <a:ext cx="279631" cy="1"/>
          </a:xfrm>
          <a:prstGeom prst="line">
            <a:avLst/>
          </a:prstGeom>
          <a:ln w="25400">
            <a:solidFill>
              <a:schemeClr val="accent5">
                <a:hueOff val="-444211"/>
                <a:satOff val="-14915"/>
                <a:lumOff val="22857"/>
              </a:schemeClr>
            </a:solidFill>
            <a:miter lim="400000"/>
            <a:tailEnd type="triangle"/>
          </a:ln>
        </p:spPr>
        <p:txBody>
          <a:bodyPr lIns="0" tIns="0" rIns="0" bIns="0"/>
          <a:lstStyle/>
          <a:p>
            <a:endParaRPr/>
          </a:p>
        </p:txBody>
      </p:sp>
      <p:sp>
        <p:nvSpPr>
          <p:cNvPr id="434" name="Shape 434"/>
          <p:cNvSpPr/>
          <p:nvPr/>
        </p:nvSpPr>
        <p:spPr>
          <a:xfrm flipH="1">
            <a:off x="1959143" y="6111243"/>
            <a:ext cx="279631" cy="1"/>
          </a:xfrm>
          <a:prstGeom prst="line">
            <a:avLst/>
          </a:prstGeom>
          <a:ln w="25400">
            <a:solidFill>
              <a:schemeClr val="accent5">
                <a:hueOff val="-444211"/>
                <a:satOff val="-14915"/>
                <a:lumOff val="22857"/>
              </a:schemeClr>
            </a:solidFill>
            <a:miter lim="400000"/>
            <a:tailEnd type="triangle"/>
          </a:ln>
        </p:spPr>
        <p:txBody>
          <a:bodyPr lIns="0" tIns="0" rIns="0" bIns="0"/>
          <a:lstStyle/>
          <a:p>
            <a:endParaRPr/>
          </a:p>
        </p:txBody>
      </p:sp>
      <p:sp>
        <p:nvSpPr>
          <p:cNvPr id="435" name="Shape 435"/>
          <p:cNvSpPr/>
          <p:nvPr/>
        </p:nvSpPr>
        <p:spPr>
          <a:xfrm>
            <a:off x="1578863" y="6140264"/>
            <a:ext cx="484107"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000000"/>
                </a:solidFill>
              </a:defRPr>
            </a:lvl1pPr>
          </a:lstStyle>
          <a:p>
            <a:r>
              <a:t>2 ns</a:t>
            </a:r>
          </a:p>
        </p:txBody>
      </p:sp>
      <p:sp>
        <p:nvSpPr>
          <p:cNvPr id="436" name="Shape 436"/>
          <p:cNvSpPr/>
          <p:nvPr/>
        </p:nvSpPr>
        <p:spPr>
          <a:xfrm>
            <a:off x="1358397" y="5668846"/>
            <a:ext cx="279631" cy="1"/>
          </a:xfrm>
          <a:prstGeom prst="line">
            <a:avLst/>
          </a:prstGeom>
          <a:ln w="25400">
            <a:solidFill>
              <a:schemeClr val="accent5">
                <a:hueOff val="-444211"/>
                <a:satOff val="-14915"/>
                <a:lumOff val="22857"/>
              </a:schemeClr>
            </a:solidFill>
            <a:miter lim="400000"/>
            <a:tailEnd type="triangle"/>
          </a:ln>
        </p:spPr>
        <p:txBody>
          <a:bodyPr lIns="0" tIns="0" rIns="0" bIns="0"/>
          <a:lstStyle/>
          <a:p>
            <a:endParaRPr/>
          </a:p>
        </p:txBody>
      </p:sp>
      <p:sp>
        <p:nvSpPr>
          <p:cNvPr id="437" name="Shape 437"/>
          <p:cNvSpPr/>
          <p:nvPr/>
        </p:nvSpPr>
        <p:spPr>
          <a:xfrm flipH="1">
            <a:off x="1648802" y="5678771"/>
            <a:ext cx="273281" cy="1"/>
          </a:xfrm>
          <a:prstGeom prst="line">
            <a:avLst/>
          </a:prstGeom>
          <a:ln w="25400">
            <a:solidFill>
              <a:schemeClr val="accent5">
                <a:hueOff val="-444211"/>
                <a:satOff val="-14915"/>
                <a:lumOff val="22857"/>
              </a:schemeClr>
            </a:solidFill>
            <a:miter lim="400000"/>
            <a:tailEnd type="triangle"/>
          </a:ln>
        </p:spPr>
        <p:txBody>
          <a:bodyPr lIns="0" tIns="0" rIns="0" bIns="0"/>
          <a:lstStyle/>
          <a:p>
            <a:endParaRPr/>
          </a:p>
        </p:txBody>
      </p:sp>
      <p:sp>
        <p:nvSpPr>
          <p:cNvPr id="438" name="Shape 438"/>
          <p:cNvSpPr/>
          <p:nvPr/>
        </p:nvSpPr>
        <p:spPr>
          <a:xfrm>
            <a:off x="1292852" y="5258168"/>
            <a:ext cx="649217" cy="34881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600">
                <a:solidFill>
                  <a:srgbClr val="000000"/>
                </a:solidFill>
              </a:defRPr>
            </a:lvl1pPr>
          </a:lstStyle>
          <a:p>
            <a:r>
              <a:t>100 ps</a:t>
            </a:r>
          </a:p>
        </p:txBody>
      </p:sp>
      <p:sp>
        <p:nvSpPr>
          <p:cNvPr id="49" name="Shape 409"/>
          <p:cNvSpPr/>
          <p:nvPr/>
        </p:nvSpPr>
        <p:spPr>
          <a:xfrm>
            <a:off x="2594815" y="5553857"/>
            <a:ext cx="12701" cy="635001"/>
          </a:xfrm>
          <a:prstGeom prst="rect">
            <a:avLst/>
          </a:prstGeom>
          <a:solidFill>
            <a:schemeClr val="accent1"/>
          </a:solidFill>
          <a:ln w="12700">
            <a:miter lim="400000"/>
          </a:ln>
        </p:spPr>
        <p:txBody>
          <a:bodyPr lIns="50800" tIns="50800" rIns="50800" bIns="50800" anchor="ctr"/>
          <a:lstStyle/>
          <a:p>
            <a:endParaRPr/>
          </a:p>
        </p:txBody>
      </p:sp>
      <p:sp>
        <p:nvSpPr>
          <p:cNvPr id="2" name="Shape 55">
            <a:extLst>
              <a:ext uri="{FF2B5EF4-FFF2-40B4-BE49-F238E27FC236}">
                <a16:creationId xmlns:a16="http://schemas.microsoft.com/office/drawing/2014/main" id="{CCDF02E1-26E5-668C-D301-FEF60A3084CE}"/>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442" name="Shape 442"/>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19</a:t>
            </a:fld>
            <a:endParaRPr/>
          </a:p>
        </p:txBody>
      </p:sp>
      <p:sp>
        <p:nvSpPr>
          <p:cNvPr id="443" name="Shape 443"/>
          <p:cNvSpPr/>
          <p:nvPr/>
        </p:nvSpPr>
        <p:spPr>
          <a:xfrm>
            <a:off x="1482908" y="527790"/>
            <a:ext cx="6343083" cy="6132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b="1">
                <a:solidFill>
                  <a:srgbClr val="000000"/>
                </a:solidFill>
                <a:uFill>
                  <a:solidFill>
                    <a:srgbClr val="000000"/>
                  </a:solidFill>
                </a:uFill>
                <a:latin typeface="ArialUnicodeMS"/>
                <a:ea typeface="ArialUnicodeMS"/>
                <a:cs typeface="ArialUnicodeMS"/>
                <a:sym typeface="ArialUnicodeMS"/>
              </a:defRPr>
            </a:lvl1pPr>
          </a:lstStyle>
          <a:p>
            <a:r>
              <a:rPr dirty="0"/>
              <a:t>PRECISION TIMING IN BEAM DELIVERY</a:t>
            </a:r>
          </a:p>
        </p:txBody>
      </p:sp>
      <p:pic>
        <p:nvPicPr>
          <p:cNvPr id="444" name="pasted-image.tiff"/>
          <p:cNvPicPr>
            <a:picLocks noChangeAspect="1"/>
          </p:cNvPicPr>
          <p:nvPr/>
        </p:nvPicPr>
        <p:blipFill>
          <a:blip r:embed="rId2"/>
          <a:stretch>
            <a:fillRect/>
          </a:stretch>
        </p:blipFill>
        <p:spPr>
          <a:xfrm>
            <a:off x="1" y="1082031"/>
            <a:ext cx="9144001" cy="5143501"/>
          </a:xfrm>
          <a:prstGeom prst="rect">
            <a:avLst/>
          </a:prstGeom>
          <a:ln w="12700">
            <a:miter lim="400000"/>
          </a:ln>
        </p:spPr>
      </p:pic>
      <p:sp>
        <p:nvSpPr>
          <p:cNvPr id="445" name="Shape 445"/>
          <p:cNvSpPr/>
          <p:nvPr/>
        </p:nvSpPr>
        <p:spPr>
          <a:xfrm>
            <a:off x="5197038" y="6220580"/>
            <a:ext cx="3933769" cy="30264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spcBef>
                <a:spcPts val="0"/>
              </a:spcBef>
              <a:buClrTx/>
              <a:buFontTx/>
              <a:defRPr sz="1300">
                <a:solidFill>
                  <a:srgbClr val="AAAAAA"/>
                </a:solidFill>
                <a:uFillTx/>
                <a:latin typeface="Helvetica"/>
                <a:ea typeface="Helvetica"/>
                <a:cs typeface="Helvetica"/>
                <a:sym typeface="Helvetica"/>
              </a:defRPr>
            </a:lvl1pPr>
          </a:lstStyle>
          <a:p>
            <a:r>
              <a:t>Artwork by Sandbox Studio, Chicago with Ana Kova</a:t>
            </a:r>
          </a:p>
        </p:txBody>
      </p:sp>
      <p:sp>
        <p:nvSpPr>
          <p:cNvPr id="2" name="Shape 55">
            <a:extLst>
              <a:ext uri="{FF2B5EF4-FFF2-40B4-BE49-F238E27FC236}">
                <a16:creationId xmlns:a16="http://schemas.microsoft.com/office/drawing/2014/main" id="{34465E06-0800-09BB-5CC8-1994496398A3}"/>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56" name="Shape 56"/>
          <p:cNvSpPr>
            <a:spLocks noGrp="1"/>
          </p:cNvSpPr>
          <p:nvPr>
            <p:ph type="sldNum" sz="quarter" idx="2"/>
          </p:nvPr>
        </p:nvSpPr>
        <p:spPr>
          <a:xfrm>
            <a:off x="8845697" y="6511926"/>
            <a:ext cx="149080" cy="2462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a:t>
            </a:fld>
            <a:endParaRPr/>
          </a:p>
        </p:txBody>
      </p:sp>
      <p:sp>
        <p:nvSpPr>
          <p:cNvPr id="57" name="Shape 57"/>
          <p:cNvSpPr/>
          <p:nvPr/>
        </p:nvSpPr>
        <p:spPr>
          <a:xfrm>
            <a:off x="307366" y="130065"/>
            <a:ext cx="1777731" cy="67967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Introduction</a:t>
            </a:r>
          </a:p>
        </p:txBody>
      </p:sp>
      <p:sp>
        <p:nvSpPr>
          <p:cNvPr id="58" name="Shape 58"/>
          <p:cNvSpPr/>
          <p:nvPr/>
        </p:nvSpPr>
        <p:spPr>
          <a:xfrm>
            <a:off x="500486" y="1003325"/>
            <a:ext cx="8278164" cy="3052118"/>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nchor="t">
            <a:spAutoFit/>
          </a:bodyPr>
          <a:lstStyle/>
          <a:p>
            <a:pPr marL="126365" indent="-126365">
              <a:spcBef>
                <a:spcPts val="0"/>
              </a:spcBef>
              <a:spcAft>
                <a:spcPts val="400"/>
              </a:spcAft>
              <a:buClr>
                <a:srgbClr val="000000"/>
              </a:buClr>
              <a:buSzPct val="80000"/>
              <a:buChar char="•"/>
              <a:defRPr sz="2000">
                <a:solidFill>
                  <a:srgbClr val="000000"/>
                </a:solidFill>
                <a:uFill>
                  <a:solidFill>
                    <a:srgbClr val="000000"/>
                  </a:solidFill>
                </a:uFill>
                <a:latin typeface="Helvetica"/>
                <a:ea typeface="Helvetica"/>
                <a:cs typeface="Helvetica"/>
                <a:sym typeface="Helvetica"/>
              </a:defRPr>
            </a:pPr>
            <a:r>
              <a:rPr lang="en-US" sz="2000" dirty="0"/>
              <a:t>Neutrinos beams have an intrinsic time structure imprinted on them by the accelerators used to produce them</a:t>
            </a:r>
            <a:endParaRPr lang="en-US" dirty="0"/>
          </a:p>
          <a:p>
            <a:pPr marL="126365" indent="-126365">
              <a:spcBef>
                <a:spcPts val="0"/>
              </a:spcBef>
              <a:spcAft>
                <a:spcPts val="400"/>
              </a:spcAft>
              <a:buClr>
                <a:srgbClr val="000000"/>
              </a:buClr>
              <a:buSzPct val="80000"/>
              <a:buChar char="•"/>
              <a:defRPr sz="2000">
                <a:solidFill>
                  <a:srgbClr val="000000"/>
                </a:solidFill>
                <a:uFill>
                  <a:solidFill>
                    <a:srgbClr val="000000"/>
                  </a:solidFill>
                </a:uFill>
                <a:latin typeface="Helvetica"/>
                <a:ea typeface="Helvetica"/>
                <a:cs typeface="Helvetica"/>
                <a:sym typeface="Helvetica"/>
              </a:defRPr>
            </a:pPr>
            <a:r>
              <a:rPr lang="en-US" dirty="0"/>
              <a:t>The relative arrival time of neutrino with respect to the bunch correlates with the neutrino energy, parent hadron, and flavor</a:t>
            </a:r>
          </a:p>
          <a:p>
            <a:pPr marL="126365" indent="-126365">
              <a:spcBef>
                <a:spcPts val="0"/>
              </a:spcBef>
              <a:spcAft>
                <a:spcPts val="400"/>
              </a:spcAft>
              <a:buClr>
                <a:srgbClr val="000000"/>
              </a:buClr>
              <a:buSzPct val="80000"/>
              <a:buChar char="•"/>
              <a:defRPr sz="2000">
                <a:solidFill>
                  <a:srgbClr val="000000"/>
                </a:solidFill>
                <a:uFill>
                  <a:solidFill>
                    <a:srgbClr val="000000"/>
                  </a:solidFill>
                </a:uFill>
                <a:latin typeface="Helvetica"/>
                <a:ea typeface="Helvetica"/>
                <a:cs typeface="Helvetica"/>
                <a:sym typeface="Helvetica"/>
              </a:defRPr>
            </a:pPr>
            <a:r>
              <a:rPr lang="en-US" dirty="0"/>
              <a:t>Timing in neutrino beams could therefore provide a strong experimental handle to help understand and reduce beam systematic uncertainties on flux, cross section, and energy reconstruction in DUNE</a:t>
            </a:r>
          </a:p>
          <a:p>
            <a:pPr marL="126365" indent="-126365">
              <a:spcBef>
                <a:spcPts val="0"/>
              </a:spcBef>
              <a:spcAft>
                <a:spcPts val="400"/>
              </a:spcAft>
              <a:buClr>
                <a:srgbClr val="000000"/>
              </a:buClr>
              <a:buSzPct val="80000"/>
              <a:buChar char="•"/>
              <a:defRPr sz="2000">
                <a:solidFill>
                  <a:srgbClr val="000000"/>
                </a:solidFill>
                <a:uFill>
                  <a:solidFill>
                    <a:srgbClr val="000000"/>
                  </a:solidFill>
                </a:uFill>
                <a:latin typeface="Helvetica"/>
                <a:ea typeface="Helvetica"/>
                <a:cs typeface="Helvetica"/>
                <a:sym typeface="Helvetica"/>
              </a:defRPr>
            </a:pPr>
            <a:r>
              <a:rPr lang="en-US" dirty="0"/>
              <a:t>It may also provide a new handle in searching for new physics</a:t>
            </a:r>
          </a:p>
          <a:p>
            <a:pPr marL="126365" indent="-126365">
              <a:spcBef>
                <a:spcPts val="0"/>
              </a:spcBef>
              <a:spcAft>
                <a:spcPts val="400"/>
              </a:spcAft>
              <a:buClr>
                <a:srgbClr val="000000"/>
              </a:buClr>
              <a:buSzPct val="80000"/>
              <a:buChar char="•"/>
              <a:defRPr sz="2000">
                <a:solidFill>
                  <a:srgbClr val="000000"/>
                </a:solidFill>
                <a:uFill>
                  <a:solidFill>
                    <a:srgbClr val="000000"/>
                  </a:solidFill>
                </a:uFill>
                <a:latin typeface="Helvetica"/>
                <a:ea typeface="Helvetica"/>
                <a:cs typeface="Helvetica"/>
                <a:sym typeface="Helvetica"/>
              </a:defRPr>
            </a:pPr>
            <a:endParaRPr lang="en-US" dirty="0"/>
          </a:p>
        </p:txBody>
      </p:sp>
      <p:pic>
        <p:nvPicPr>
          <p:cNvPr id="5" name="Picture 5" descr="A picture containing screenshot, clock&#10;&#10;Description generated with very high confidence">
            <a:extLst>
              <a:ext uri="{FF2B5EF4-FFF2-40B4-BE49-F238E27FC236}">
                <a16:creationId xmlns:a16="http://schemas.microsoft.com/office/drawing/2014/main" id="{C622E051-93B1-45A5-B2A1-0F9CBA37C793}"/>
              </a:ext>
            </a:extLst>
          </p:cNvPr>
          <p:cNvPicPr>
            <a:picLocks noChangeAspect="1"/>
          </p:cNvPicPr>
          <p:nvPr/>
        </p:nvPicPr>
        <p:blipFill>
          <a:blip r:embed="rId2"/>
          <a:stretch>
            <a:fillRect/>
          </a:stretch>
        </p:blipFill>
        <p:spPr>
          <a:xfrm>
            <a:off x="308774" y="4047545"/>
            <a:ext cx="5647425" cy="2059046"/>
          </a:xfrm>
          <a:prstGeom prst="rect">
            <a:avLst/>
          </a:prstGeom>
        </p:spPr>
      </p:pic>
      <p:pic>
        <p:nvPicPr>
          <p:cNvPr id="3" name="Picture 2" descr="A close up of a map&#10;&#10;Description generated with high confidence">
            <a:extLst>
              <a:ext uri="{FF2B5EF4-FFF2-40B4-BE49-F238E27FC236}">
                <a16:creationId xmlns:a16="http://schemas.microsoft.com/office/drawing/2014/main" id="{44E50DAC-2D80-42B6-89EE-492E7D869B56}"/>
              </a:ext>
            </a:extLst>
          </p:cNvPr>
          <p:cNvPicPr>
            <a:picLocks noChangeAspect="1"/>
          </p:cNvPicPr>
          <p:nvPr/>
        </p:nvPicPr>
        <p:blipFill rotWithShape="1">
          <a:blip r:embed="rId3"/>
          <a:srcRect l="68" t="50342" r="49977" b="-456"/>
          <a:stretch/>
        </p:blipFill>
        <p:spPr>
          <a:xfrm>
            <a:off x="5693434" y="3956871"/>
            <a:ext cx="3259866" cy="2296461"/>
          </a:xfrm>
          <a:prstGeom prst="rect">
            <a:avLst/>
          </a:prstGeom>
        </p:spPr>
      </p:pic>
      <p:sp>
        <p:nvSpPr>
          <p:cNvPr id="2" name="Shape 55">
            <a:extLst>
              <a:ext uri="{FF2B5EF4-FFF2-40B4-BE49-F238E27FC236}">
                <a16:creationId xmlns:a16="http://schemas.microsoft.com/office/drawing/2014/main" id="{DB402834-0F8C-F54C-2295-504FA2D1A907}"/>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3036254931"/>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449" name="Shape 449"/>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20</a:t>
            </a:fld>
            <a:endParaRPr/>
          </a:p>
        </p:txBody>
      </p:sp>
      <p:sp>
        <p:nvSpPr>
          <p:cNvPr id="450" name="Shape 450"/>
          <p:cNvSpPr/>
          <p:nvPr/>
        </p:nvSpPr>
        <p:spPr>
          <a:xfrm>
            <a:off x="307366" y="130065"/>
            <a:ext cx="5002973"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Intro: Delivering Protons on Target</a:t>
            </a:r>
          </a:p>
        </p:txBody>
      </p:sp>
      <p:sp>
        <p:nvSpPr>
          <p:cNvPr id="452" name="Shape 452"/>
          <p:cNvSpPr/>
          <p:nvPr/>
        </p:nvSpPr>
        <p:spPr>
          <a:xfrm>
            <a:off x="5247420" y="2035086"/>
            <a:ext cx="3894258" cy="441146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227965" indent="-227965">
              <a:buSzPct val="100000"/>
              <a:buChar char="•"/>
              <a:defRPr>
                <a:solidFill>
                  <a:srgbClr val="000000"/>
                </a:solidFill>
              </a:defRPr>
            </a:pPr>
            <a:r>
              <a:rPr lang="en-US" dirty="0"/>
              <a:t>The Recycler and Main Injector (MI) rings are 7 times the diameter of the Booster</a:t>
            </a:r>
          </a:p>
          <a:p>
            <a:pPr marL="227965" indent="-227965">
              <a:buSzPct val="100000"/>
              <a:buChar char="•"/>
              <a:defRPr>
                <a:solidFill>
                  <a:srgbClr val="000000"/>
                </a:solidFill>
              </a:defRPr>
            </a:pPr>
            <a:r>
              <a:rPr lang="en-US" dirty="0"/>
              <a:t>The Recycler accumulates Booster protons in 6/7 of its circumference (504/588) RF buckets. An 84 bucket gap is left for the Kicker to direct the beam to the target</a:t>
            </a:r>
          </a:p>
          <a:p>
            <a:pPr marL="227965" indent="-227965">
              <a:buSzPct val="100000"/>
              <a:buChar char="•"/>
              <a:defRPr>
                <a:solidFill>
                  <a:srgbClr val="000000"/>
                </a:solidFill>
              </a:defRPr>
            </a:pPr>
            <a:r>
              <a:rPr dirty="0"/>
              <a:t>The Main Injector accelerates the protons from </a:t>
            </a:r>
            <a:r>
              <a:rPr lang="en-US" dirty="0"/>
              <a:t>the Recycler from </a:t>
            </a:r>
            <a:r>
              <a:rPr dirty="0"/>
              <a:t>8 GeV to 120 GeV, after</a:t>
            </a:r>
            <a:r>
              <a:rPr lang="en-US" dirty="0"/>
              <a:t> which the Kicker</a:t>
            </a:r>
            <a:r>
              <a:rPr dirty="0"/>
              <a:t> </a:t>
            </a:r>
            <a:r>
              <a:rPr lang="en-US" dirty="0"/>
              <a:t>directs them </a:t>
            </a:r>
            <a:r>
              <a:rPr dirty="0"/>
              <a:t>onto the neutrino target</a:t>
            </a:r>
            <a:endParaRPr/>
          </a:p>
          <a:p>
            <a:pPr marL="227965" indent="-227965">
              <a:buSzPct val="100000"/>
              <a:buChar char="•"/>
              <a:defRPr>
                <a:solidFill>
                  <a:srgbClr val="000000"/>
                </a:solidFill>
              </a:defRPr>
            </a:pPr>
            <a:r>
              <a:rPr dirty="0"/>
              <a:t>The typical MI cycle time is 1.2 s with a typical spill length of 11 microseconds</a:t>
            </a:r>
          </a:p>
        </p:txBody>
      </p:sp>
      <p:pic>
        <p:nvPicPr>
          <p:cNvPr id="2" name="Picture 2">
            <a:extLst>
              <a:ext uri="{FF2B5EF4-FFF2-40B4-BE49-F238E27FC236}">
                <a16:creationId xmlns:a16="http://schemas.microsoft.com/office/drawing/2014/main" id="{0E3DA1C6-4CFA-4268-8161-7D77E3B2F4B4}"/>
              </a:ext>
            </a:extLst>
          </p:cNvPr>
          <p:cNvPicPr>
            <a:picLocks noChangeAspect="1"/>
          </p:cNvPicPr>
          <p:nvPr/>
        </p:nvPicPr>
        <p:blipFill>
          <a:blip r:embed="rId2"/>
          <a:stretch>
            <a:fillRect/>
          </a:stretch>
        </p:blipFill>
        <p:spPr>
          <a:xfrm>
            <a:off x="51760" y="2734551"/>
            <a:ext cx="5014821" cy="3746784"/>
          </a:xfrm>
          <a:prstGeom prst="rect">
            <a:avLst/>
          </a:prstGeom>
        </p:spPr>
      </p:pic>
      <p:sp>
        <p:nvSpPr>
          <p:cNvPr id="3" name="Shape 459">
            <a:extLst>
              <a:ext uri="{FF2B5EF4-FFF2-40B4-BE49-F238E27FC236}">
                <a16:creationId xmlns:a16="http://schemas.microsoft.com/office/drawing/2014/main" id="{12D18F32-B4E6-4481-A01E-FF2160DD2647}"/>
              </a:ext>
            </a:extLst>
          </p:cNvPr>
          <p:cNvSpPr/>
          <p:nvPr/>
        </p:nvSpPr>
        <p:spPr>
          <a:xfrm>
            <a:off x="529964" y="1229277"/>
            <a:ext cx="841723" cy="254001"/>
          </a:xfrm>
          <a:prstGeom prst="rect">
            <a:avLst/>
          </a:prstGeom>
          <a:blipFill>
            <a:blip r:embed="rId3"/>
          </a:blipFill>
          <a:ln w="25400">
            <a:solidFill>
              <a:srgbClr val="000000"/>
            </a:solidFill>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 name="Shape 460">
            <a:extLst>
              <a:ext uri="{FF2B5EF4-FFF2-40B4-BE49-F238E27FC236}">
                <a16:creationId xmlns:a16="http://schemas.microsoft.com/office/drawing/2014/main" id="{9B1FFB7C-4CAE-460C-BBE1-184473E3CC1A}"/>
              </a:ext>
            </a:extLst>
          </p:cNvPr>
          <p:cNvSpPr/>
          <p:nvPr/>
        </p:nvSpPr>
        <p:spPr>
          <a:xfrm>
            <a:off x="1457064" y="1229277"/>
            <a:ext cx="841723" cy="254001"/>
          </a:xfrm>
          <a:prstGeom prst="rect">
            <a:avLst/>
          </a:prstGeom>
          <a:blipFill>
            <a:blip r:embed="rId3"/>
          </a:blipFill>
          <a:ln w="25400">
            <a:solidFill>
              <a:srgbClr val="000000"/>
            </a:solidFill>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5" name="Shape 461">
            <a:extLst>
              <a:ext uri="{FF2B5EF4-FFF2-40B4-BE49-F238E27FC236}">
                <a16:creationId xmlns:a16="http://schemas.microsoft.com/office/drawing/2014/main" id="{59175116-C613-467C-B3F4-755DD0F06C52}"/>
              </a:ext>
            </a:extLst>
          </p:cNvPr>
          <p:cNvSpPr/>
          <p:nvPr/>
        </p:nvSpPr>
        <p:spPr>
          <a:xfrm>
            <a:off x="2384164" y="1229277"/>
            <a:ext cx="841723" cy="254001"/>
          </a:xfrm>
          <a:prstGeom prst="rect">
            <a:avLst/>
          </a:prstGeom>
          <a:blipFill>
            <a:blip r:embed="rId3"/>
          </a:blipFill>
          <a:ln w="25400">
            <a:solidFill>
              <a:srgbClr val="000000"/>
            </a:solidFill>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6" name="Shape 462">
            <a:extLst>
              <a:ext uri="{FF2B5EF4-FFF2-40B4-BE49-F238E27FC236}">
                <a16:creationId xmlns:a16="http://schemas.microsoft.com/office/drawing/2014/main" id="{E02AD279-1D39-47E2-8D72-0A60BE432613}"/>
              </a:ext>
            </a:extLst>
          </p:cNvPr>
          <p:cNvSpPr/>
          <p:nvPr/>
        </p:nvSpPr>
        <p:spPr>
          <a:xfrm>
            <a:off x="3311264" y="1229277"/>
            <a:ext cx="841723" cy="254001"/>
          </a:xfrm>
          <a:prstGeom prst="rect">
            <a:avLst/>
          </a:prstGeom>
          <a:blipFill>
            <a:blip r:embed="rId3"/>
          </a:blipFill>
          <a:ln w="25400">
            <a:solidFill>
              <a:srgbClr val="000000"/>
            </a:solidFill>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7" name="Shape 463">
            <a:extLst>
              <a:ext uri="{FF2B5EF4-FFF2-40B4-BE49-F238E27FC236}">
                <a16:creationId xmlns:a16="http://schemas.microsoft.com/office/drawing/2014/main" id="{FE73D2F3-826C-493C-BFA8-E8C6E844EB4F}"/>
              </a:ext>
            </a:extLst>
          </p:cNvPr>
          <p:cNvSpPr/>
          <p:nvPr/>
        </p:nvSpPr>
        <p:spPr>
          <a:xfrm>
            <a:off x="4238364" y="1229277"/>
            <a:ext cx="841723" cy="254001"/>
          </a:xfrm>
          <a:prstGeom prst="rect">
            <a:avLst/>
          </a:prstGeom>
          <a:blipFill>
            <a:blip r:embed="rId3"/>
          </a:blipFill>
          <a:ln w="25400">
            <a:solidFill>
              <a:srgbClr val="000000"/>
            </a:solidFill>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9" name="Shape 464">
            <a:extLst>
              <a:ext uri="{FF2B5EF4-FFF2-40B4-BE49-F238E27FC236}">
                <a16:creationId xmlns:a16="http://schemas.microsoft.com/office/drawing/2014/main" id="{71F64B06-CD25-44D9-98EC-6AC59003CF2F}"/>
              </a:ext>
            </a:extLst>
          </p:cNvPr>
          <p:cNvSpPr/>
          <p:nvPr/>
        </p:nvSpPr>
        <p:spPr>
          <a:xfrm>
            <a:off x="5165464" y="1229277"/>
            <a:ext cx="841723" cy="254001"/>
          </a:xfrm>
          <a:prstGeom prst="rect">
            <a:avLst/>
          </a:prstGeom>
          <a:blipFill>
            <a:blip r:embed="rId3"/>
          </a:blipFill>
          <a:ln w="25400">
            <a:solidFill>
              <a:srgbClr val="000000"/>
            </a:solidFill>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11" name="Shape 465">
            <a:extLst>
              <a:ext uri="{FF2B5EF4-FFF2-40B4-BE49-F238E27FC236}">
                <a16:creationId xmlns:a16="http://schemas.microsoft.com/office/drawing/2014/main" id="{000EF6B3-47B6-457D-84F7-CCD7F05F18CA}"/>
              </a:ext>
            </a:extLst>
          </p:cNvPr>
          <p:cNvSpPr/>
          <p:nvPr/>
        </p:nvSpPr>
        <p:spPr>
          <a:xfrm>
            <a:off x="6092564" y="1229277"/>
            <a:ext cx="841723" cy="254001"/>
          </a:xfrm>
          <a:prstGeom prst="rect">
            <a:avLst/>
          </a:prstGeom>
          <a:ln w="25400">
            <a:solidFill>
              <a:srgbClr val="000000"/>
            </a:solidFill>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13" name="Shape 467">
            <a:extLst>
              <a:ext uri="{FF2B5EF4-FFF2-40B4-BE49-F238E27FC236}">
                <a16:creationId xmlns:a16="http://schemas.microsoft.com/office/drawing/2014/main" id="{8381B5EA-E442-4B9F-A9DF-DD82F701CE08}"/>
              </a:ext>
            </a:extLst>
          </p:cNvPr>
          <p:cNvSpPr/>
          <p:nvPr/>
        </p:nvSpPr>
        <p:spPr>
          <a:xfrm>
            <a:off x="2535166" y="807156"/>
            <a:ext cx="1949252"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rgbClr val="000000"/>
                </a:solidFill>
              </a:defRPr>
            </a:lvl1pPr>
          </a:lstStyle>
          <a:p>
            <a:r>
              <a:t>6 + 6 booster cycles</a:t>
            </a:r>
          </a:p>
        </p:txBody>
      </p:sp>
      <p:sp>
        <p:nvSpPr>
          <p:cNvPr id="15" name="Shape 468">
            <a:extLst>
              <a:ext uri="{FF2B5EF4-FFF2-40B4-BE49-F238E27FC236}">
                <a16:creationId xmlns:a16="http://schemas.microsoft.com/office/drawing/2014/main" id="{2AFCAE5D-070C-44B7-915B-8B9594414927}"/>
              </a:ext>
            </a:extLst>
          </p:cNvPr>
          <p:cNvSpPr/>
          <p:nvPr/>
        </p:nvSpPr>
        <p:spPr>
          <a:xfrm>
            <a:off x="8047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17" name="Shape 469">
            <a:extLst>
              <a:ext uri="{FF2B5EF4-FFF2-40B4-BE49-F238E27FC236}">
                <a16:creationId xmlns:a16="http://schemas.microsoft.com/office/drawing/2014/main" id="{5C504D3D-A7FC-4A51-B2EB-16BB612BAB55}"/>
              </a:ext>
            </a:extLst>
          </p:cNvPr>
          <p:cNvSpPr/>
          <p:nvPr/>
        </p:nvSpPr>
        <p:spPr>
          <a:xfrm>
            <a:off x="8301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19" name="Shape 470">
            <a:extLst>
              <a:ext uri="{FF2B5EF4-FFF2-40B4-BE49-F238E27FC236}">
                <a16:creationId xmlns:a16="http://schemas.microsoft.com/office/drawing/2014/main" id="{2F257F5A-8EF1-4B74-AB5F-D0F07C5A0EC2}"/>
              </a:ext>
            </a:extLst>
          </p:cNvPr>
          <p:cNvSpPr/>
          <p:nvPr/>
        </p:nvSpPr>
        <p:spPr>
          <a:xfrm>
            <a:off x="8555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21" name="Shape 471">
            <a:extLst>
              <a:ext uri="{FF2B5EF4-FFF2-40B4-BE49-F238E27FC236}">
                <a16:creationId xmlns:a16="http://schemas.microsoft.com/office/drawing/2014/main" id="{C6C54735-1DD1-407E-8F59-3F933A9C96B6}"/>
              </a:ext>
            </a:extLst>
          </p:cNvPr>
          <p:cNvSpPr/>
          <p:nvPr/>
        </p:nvSpPr>
        <p:spPr>
          <a:xfrm>
            <a:off x="8809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23" name="Shape 472">
            <a:extLst>
              <a:ext uri="{FF2B5EF4-FFF2-40B4-BE49-F238E27FC236}">
                <a16:creationId xmlns:a16="http://schemas.microsoft.com/office/drawing/2014/main" id="{75680608-13C4-4332-B492-1A6FB7D6D26A}"/>
              </a:ext>
            </a:extLst>
          </p:cNvPr>
          <p:cNvSpPr/>
          <p:nvPr/>
        </p:nvSpPr>
        <p:spPr>
          <a:xfrm>
            <a:off x="9063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25" name="Shape 473">
            <a:extLst>
              <a:ext uri="{FF2B5EF4-FFF2-40B4-BE49-F238E27FC236}">
                <a16:creationId xmlns:a16="http://schemas.microsoft.com/office/drawing/2014/main" id="{3819857E-428E-4031-B9B7-8F8D67BA405A}"/>
              </a:ext>
            </a:extLst>
          </p:cNvPr>
          <p:cNvSpPr/>
          <p:nvPr/>
        </p:nvSpPr>
        <p:spPr>
          <a:xfrm>
            <a:off x="9317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27" name="Shape 474">
            <a:extLst>
              <a:ext uri="{FF2B5EF4-FFF2-40B4-BE49-F238E27FC236}">
                <a16:creationId xmlns:a16="http://schemas.microsoft.com/office/drawing/2014/main" id="{00509E94-609F-4899-9381-3AA60A20910B}"/>
              </a:ext>
            </a:extLst>
          </p:cNvPr>
          <p:cNvSpPr/>
          <p:nvPr/>
        </p:nvSpPr>
        <p:spPr>
          <a:xfrm>
            <a:off x="9571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29" name="Shape 475">
            <a:extLst>
              <a:ext uri="{FF2B5EF4-FFF2-40B4-BE49-F238E27FC236}">
                <a16:creationId xmlns:a16="http://schemas.microsoft.com/office/drawing/2014/main" id="{14E53F15-99A0-4565-A5E4-65A5C127952A}"/>
              </a:ext>
            </a:extLst>
          </p:cNvPr>
          <p:cNvSpPr/>
          <p:nvPr/>
        </p:nvSpPr>
        <p:spPr>
          <a:xfrm>
            <a:off x="9825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31" name="Shape 476">
            <a:extLst>
              <a:ext uri="{FF2B5EF4-FFF2-40B4-BE49-F238E27FC236}">
                <a16:creationId xmlns:a16="http://schemas.microsoft.com/office/drawing/2014/main" id="{89023D36-AF91-477C-9F2E-E622C99F5A8F}"/>
              </a:ext>
            </a:extLst>
          </p:cNvPr>
          <p:cNvSpPr/>
          <p:nvPr/>
        </p:nvSpPr>
        <p:spPr>
          <a:xfrm>
            <a:off x="10079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33" name="Shape 477">
            <a:extLst>
              <a:ext uri="{FF2B5EF4-FFF2-40B4-BE49-F238E27FC236}">
                <a16:creationId xmlns:a16="http://schemas.microsoft.com/office/drawing/2014/main" id="{5DE57F6E-B64C-43EE-9FA3-4A43A9D5FAE1}"/>
              </a:ext>
            </a:extLst>
          </p:cNvPr>
          <p:cNvSpPr/>
          <p:nvPr/>
        </p:nvSpPr>
        <p:spPr>
          <a:xfrm>
            <a:off x="10333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35" name="Shape 478">
            <a:extLst>
              <a:ext uri="{FF2B5EF4-FFF2-40B4-BE49-F238E27FC236}">
                <a16:creationId xmlns:a16="http://schemas.microsoft.com/office/drawing/2014/main" id="{B8B4723E-0817-49B5-AE07-67EA398C3D15}"/>
              </a:ext>
            </a:extLst>
          </p:cNvPr>
          <p:cNvSpPr/>
          <p:nvPr/>
        </p:nvSpPr>
        <p:spPr>
          <a:xfrm>
            <a:off x="10587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37" name="Shape 479">
            <a:extLst>
              <a:ext uri="{FF2B5EF4-FFF2-40B4-BE49-F238E27FC236}">
                <a16:creationId xmlns:a16="http://schemas.microsoft.com/office/drawing/2014/main" id="{43E7D3A2-C403-44BD-B719-89AFE57C7524}"/>
              </a:ext>
            </a:extLst>
          </p:cNvPr>
          <p:cNvSpPr/>
          <p:nvPr/>
        </p:nvSpPr>
        <p:spPr>
          <a:xfrm>
            <a:off x="10841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39" name="Shape 480">
            <a:extLst>
              <a:ext uri="{FF2B5EF4-FFF2-40B4-BE49-F238E27FC236}">
                <a16:creationId xmlns:a16="http://schemas.microsoft.com/office/drawing/2014/main" id="{AF2414D5-CA23-4E43-B3EC-3608CCAA83A6}"/>
              </a:ext>
            </a:extLst>
          </p:cNvPr>
          <p:cNvSpPr/>
          <p:nvPr/>
        </p:nvSpPr>
        <p:spPr>
          <a:xfrm>
            <a:off x="11095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1" name="Shape 481">
            <a:extLst>
              <a:ext uri="{FF2B5EF4-FFF2-40B4-BE49-F238E27FC236}">
                <a16:creationId xmlns:a16="http://schemas.microsoft.com/office/drawing/2014/main" id="{280D6472-1BD0-4CB3-8923-50047FAAF65E}"/>
              </a:ext>
            </a:extLst>
          </p:cNvPr>
          <p:cNvSpPr/>
          <p:nvPr/>
        </p:nvSpPr>
        <p:spPr>
          <a:xfrm>
            <a:off x="11349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3" name="Shape 482">
            <a:extLst>
              <a:ext uri="{FF2B5EF4-FFF2-40B4-BE49-F238E27FC236}">
                <a16:creationId xmlns:a16="http://schemas.microsoft.com/office/drawing/2014/main" id="{9A462311-429C-4780-B6E1-CF5E3856DE74}"/>
              </a:ext>
            </a:extLst>
          </p:cNvPr>
          <p:cNvSpPr/>
          <p:nvPr/>
        </p:nvSpPr>
        <p:spPr>
          <a:xfrm>
            <a:off x="11603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5" name="Shape 483">
            <a:extLst>
              <a:ext uri="{FF2B5EF4-FFF2-40B4-BE49-F238E27FC236}">
                <a16:creationId xmlns:a16="http://schemas.microsoft.com/office/drawing/2014/main" id="{19847A3A-6AF5-4C3A-B620-BC2AB73A5968}"/>
              </a:ext>
            </a:extLst>
          </p:cNvPr>
          <p:cNvSpPr/>
          <p:nvPr/>
        </p:nvSpPr>
        <p:spPr>
          <a:xfrm>
            <a:off x="11857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7" name="Shape 484">
            <a:extLst>
              <a:ext uri="{FF2B5EF4-FFF2-40B4-BE49-F238E27FC236}">
                <a16:creationId xmlns:a16="http://schemas.microsoft.com/office/drawing/2014/main" id="{5D698B99-3ABC-4327-8521-983975E48C57}"/>
              </a:ext>
            </a:extLst>
          </p:cNvPr>
          <p:cNvSpPr/>
          <p:nvPr/>
        </p:nvSpPr>
        <p:spPr>
          <a:xfrm>
            <a:off x="12111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9" name="Shape 485">
            <a:extLst>
              <a:ext uri="{FF2B5EF4-FFF2-40B4-BE49-F238E27FC236}">
                <a16:creationId xmlns:a16="http://schemas.microsoft.com/office/drawing/2014/main" id="{A83EE1A6-B8E0-46C2-889B-8E1DA76C5B6A}"/>
              </a:ext>
            </a:extLst>
          </p:cNvPr>
          <p:cNvSpPr/>
          <p:nvPr/>
        </p:nvSpPr>
        <p:spPr>
          <a:xfrm>
            <a:off x="12365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51" name="Shape 486">
            <a:extLst>
              <a:ext uri="{FF2B5EF4-FFF2-40B4-BE49-F238E27FC236}">
                <a16:creationId xmlns:a16="http://schemas.microsoft.com/office/drawing/2014/main" id="{7E1D9C2B-164A-42EA-B6D0-EB51A1F87AFD}"/>
              </a:ext>
            </a:extLst>
          </p:cNvPr>
          <p:cNvSpPr/>
          <p:nvPr/>
        </p:nvSpPr>
        <p:spPr>
          <a:xfrm>
            <a:off x="12619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53" name="Shape 487">
            <a:extLst>
              <a:ext uri="{FF2B5EF4-FFF2-40B4-BE49-F238E27FC236}">
                <a16:creationId xmlns:a16="http://schemas.microsoft.com/office/drawing/2014/main" id="{0D63979B-9F54-4E87-BD0F-C1DEC097F241}"/>
              </a:ext>
            </a:extLst>
          </p:cNvPr>
          <p:cNvSpPr/>
          <p:nvPr/>
        </p:nvSpPr>
        <p:spPr>
          <a:xfrm>
            <a:off x="12873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55" name="Shape 488">
            <a:extLst>
              <a:ext uri="{FF2B5EF4-FFF2-40B4-BE49-F238E27FC236}">
                <a16:creationId xmlns:a16="http://schemas.microsoft.com/office/drawing/2014/main" id="{68FFAAE7-556E-457B-BB47-D7BBA7088B96}"/>
              </a:ext>
            </a:extLst>
          </p:cNvPr>
          <p:cNvSpPr/>
          <p:nvPr/>
        </p:nvSpPr>
        <p:spPr>
          <a:xfrm>
            <a:off x="13127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57" name="Shape 489">
            <a:extLst>
              <a:ext uri="{FF2B5EF4-FFF2-40B4-BE49-F238E27FC236}">
                <a16:creationId xmlns:a16="http://schemas.microsoft.com/office/drawing/2014/main" id="{DD7B609C-A054-4D39-A571-BCD7A00EDA32}"/>
              </a:ext>
            </a:extLst>
          </p:cNvPr>
          <p:cNvSpPr/>
          <p:nvPr/>
        </p:nvSpPr>
        <p:spPr>
          <a:xfrm>
            <a:off x="13381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59" name="Shape 490">
            <a:extLst>
              <a:ext uri="{FF2B5EF4-FFF2-40B4-BE49-F238E27FC236}">
                <a16:creationId xmlns:a16="http://schemas.microsoft.com/office/drawing/2014/main" id="{CA2D9409-0100-4CDB-8CB5-A80B2ABF13E1}"/>
              </a:ext>
            </a:extLst>
          </p:cNvPr>
          <p:cNvSpPr/>
          <p:nvPr/>
        </p:nvSpPr>
        <p:spPr>
          <a:xfrm>
            <a:off x="13635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61" name="Shape 491">
            <a:extLst>
              <a:ext uri="{FF2B5EF4-FFF2-40B4-BE49-F238E27FC236}">
                <a16:creationId xmlns:a16="http://schemas.microsoft.com/office/drawing/2014/main" id="{7A0E9D86-C7F7-4C75-9698-CDAB12BAEBBE}"/>
              </a:ext>
            </a:extLst>
          </p:cNvPr>
          <p:cNvSpPr/>
          <p:nvPr/>
        </p:nvSpPr>
        <p:spPr>
          <a:xfrm>
            <a:off x="13889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63" name="Shape 492">
            <a:extLst>
              <a:ext uri="{FF2B5EF4-FFF2-40B4-BE49-F238E27FC236}">
                <a16:creationId xmlns:a16="http://schemas.microsoft.com/office/drawing/2014/main" id="{65C48E7E-713A-4797-91E0-CE7EA4D9C30E}"/>
              </a:ext>
            </a:extLst>
          </p:cNvPr>
          <p:cNvSpPr/>
          <p:nvPr/>
        </p:nvSpPr>
        <p:spPr>
          <a:xfrm>
            <a:off x="14143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51" name="Shape 493">
            <a:extLst>
              <a:ext uri="{FF2B5EF4-FFF2-40B4-BE49-F238E27FC236}">
                <a16:creationId xmlns:a16="http://schemas.microsoft.com/office/drawing/2014/main" id="{7BBC5685-E5DC-4977-AC18-427C1BF31251}"/>
              </a:ext>
            </a:extLst>
          </p:cNvPr>
          <p:cNvSpPr/>
          <p:nvPr/>
        </p:nvSpPr>
        <p:spPr>
          <a:xfrm>
            <a:off x="14397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53" name="Shape 494">
            <a:extLst>
              <a:ext uri="{FF2B5EF4-FFF2-40B4-BE49-F238E27FC236}">
                <a16:creationId xmlns:a16="http://schemas.microsoft.com/office/drawing/2014/main" id="{D0A0AD17-556F-419A-91C6-7E2BBE4256CA}"/>
              </a:ext>
            </a:extLst>
          </p:cNvPr>
          <p:cNvSpPr/>
          <p:nvPr/>
        </p:nvSpPr>
        <p:spPr>
          <a:xfrm>
            <a:off x="14651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54" name="Shape 495">
            <a:extLst>
              <a:ext uri="{FF2B5EF4-FFF2-40B4-BE49-F238E27FC236}">
                <a16:creationId xmlns:a16="http://schemas.microsoft.com/office/drawing/2014/main" id="{30CCD942-DEF6-41F9-BA50-34D5EBC88E45}"/>
              </a:ext>
            </a:extLst>
          </p:cNvPr>
          <p:cNvSpPr/>
          <p:nvPr/>
        </p:nvSpPr>
        <p:spPr>
          <a:xfrm>
            <a:off x="14905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55" name="Shape 496">
            <a:extLst>
              <a:ext uri="{FF2B5EF4-FFF2-40B4-BE49-F238E27FC236}">
                <a16:creationId xmlns:a16="http://schemas.microsoft.com/office/drawing/2014/main" id="{16D45883-A157-4A2A-B5C3-F73E409208EA}"/>
              </a:ext>
            </a:extLst>
          </p:cNvPr>
          <p:cNvSpPr/>
          <p:nvPr/>
        </p:nvSpPr>
        <p:spPr>
          <a:xfrm>
            <a:off x="15159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56" name="Shape 497">
            <a:extLst>
              <a:ext uri="{FF2B5EF4-FFF2-40B4-BE49-F238E27FC236}">
                <a16:creationId xmlns:a16="http://schemas.microsoft.com/office/drawing/2014/main" id="{7D9F908C-1DEA-4589-9F11-589D4DA898D3}"/>
              </a:ext>
            </a:extLst>
          </p:cNvPr>
          <p:cNvSpPr/>
          <p:nvPr/>
        </p:nvSpPr>
        <p:spPr>
          <a:xfrm>
            <a:off x="15413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57" name="Shape 498">
            <a:extLst>
              <a:ext uri="{FF2B5EF4-FFF2-40B4-BE49-F238E27FC236}">
                <a16:creationId xmlns:a16="http://schemas.microsoft.com/office/drawing/2014/main" id="{D006F4DD-6ABA-4647-841A-8B6AF27C2FCE}"/>
              </a:ext>
            </a:extLst>
          </p:cNvPr>
          <p:cNvSpPr/>
          <p:nvPr/>
        </p:nvSpPr>
        <p:spPr>
          <a:xfrm>
            <a:off x="15667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58" name="Shape 499">
            <a:extLst>
              <a:ext uri="{FF2B5EF4-FFF2-40B4-BE49-F238E27FC236}">
                <a16:creationId xmlns:a16="http://schemas.microsoft.com/office/drawing/2014/main" id="{16E56C03-2ABC-4903-A135-BD2936EB3100}"/>
              </a:ext>
            </a:extLst>
          </p:cNvPr>
          <p:cNvSpPr/>
          <p:nvPr/>
        </p:nvSpPr>
        <p:spPr>
          <a:xfrm>
            <a:off x="15921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59" name="Shape 500">
            <a:extLst>
              <a:ext uri="{FF2B5EF4-FFF2-40B4-BE49-F238E27FC236}">
                <a16:creationId xmlns:a16="http://schemas.microsoft.com/office/drawing/2014/main" id="{B3B86307-2B22-48F9-A0A2-DDDDDF8195A0}"/>
              </a:ext>
            </a:extLst>
          </p:cNvPr>
          <p:cNvSpPr/>
          <p:nvPr/>
        </p:nvSpPr>
        <p:spPr>
          <a:xfrm>
            <a:off x="16175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60" name="Shape 501">
            <a:extLst>
              <a:ext uri="{FF2B5EF4-FFF2-40B4-BE49-F238E27FC236}">
                <a16:creationId xmlns:a16="http://schemas.microsoft.com/office/drawing/2014/main" id="{C5A9B61C-182D-403D-AD1D-1E3C6136B1E8}"/>
              </a:ext>
            </a:extLst>
          </p:cNvPr>
          <p:cNvSpPr/>
          <p:nvPr/>
        </p:nvSpPr>
        <p:spPr>
          <a:xfrm>
            <a:off x="16429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61" name="Shape 502">
            <a:extLst>
              <a:ext uri="{FF2B5EF4-FFF2-40B4-BE49-F238E27FC236}">
                <a16:creationId xmlns:a16="http://schemas.microsoft.com/office/drawing/2014/main" id="{9E4E9850-50C3-43CB-BE8E-A50E74590E6D}"/>
              </a:ext>
            </a:extLst>
          </p:cNvPr>
          <p:cNvSpPr/>
          <p:nvPr/>
        </p:nvSpPr>
        <p:spPr>
          <a:xfrm>
            <a:off x="16683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62" name="Shape 503">
            <a:extLst>
              <a:ext uri="{FF2B5EF4-FFF2-40B4-BE49-F238E27FC236}">
                <a16:creationId xmlns:a16="http://schemas.microsoft.com/office/drawing/2014/main" id="{B63E99AB-B2E2-4F37-B951-BCE099BA04AF}"/>
              </a:ext>
            </a:extLst>
          </p:cNvPr>
          <p:cNvSpPr/>
          <p:nvPr/>
        </p:nvSpPr>
        <p:spPr>
          <a:xfrm>
            <a:off x="16937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63" name="Shape 504">
            <a:extLst>
              <a:ext uri="{FF2B5EF4-FFF2-40B4-BE49-F238E27FC236}">
                <a16:creationId xmlns:a16="http://schemas.microsoft.com/office/drawing/2014/main" id="{93C4CF1B-1C73-4E89-B796-DD4E803800DE}"/>
              </a:ext>
            </a:extLst>
          </p:cNvPr>
          <p:cNvSpPr/>
          <p:nvPr/>
        </p:nvSpPr>
        <p:spPr>
          <a:xfrm>
            <a:off x="17191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64" name="Shape 505">
            <a:extLst>
              <a:ext uri="{FF2B5EF4-FFF2-40B4-BE49-F238E27FC236}">
                <a16:creationId xmlns:a16="http://schemas.microsoft.com/office/drawing/2014/main" id="{9D15C498-5630-4D72-81D9-240E6EE270CD}"/>
              </a:ext>
            </a:extLst>
          </p:cNvPr>
          <p:cNvSpPr/>
          <p:nvPr/>
        </p:nvSpPr>
        <p:spPr>
          <a:xfrm>
            <a:off x="17445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65" name="Shape 506">
            <a:extLst>
              <a:ext uri="{FF2B5EF4-FFF2-40B4-BE49-F238E27FC236}">
                <a16:creationId xmlns:a16="http://schemas.microsoft.com/office/drawing/2014/main" id="{F567DE01-EA96-4EBB-ABBD-924DE6EA672D}"/>
              </a:ext>
            </a:extLst>
          </p:cNvPr>
          <p:cNvSpPr/>
          <p:nvPr/>
        </p:nvSpPr>
        <p:spPr>
          <a:xfrm>
            <a:off x="17699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66" name="Shape 507">
            <a:extLst>
              <a:ext uri="{FF2B5EF4-FFF2-40B4-BE49-F238E27FC236}">
                <a16:creationId xmlns:a16="http://schemas.microsoft.com/office/drawing/2014/main" id="{CFE2FF1C-7FC9-4090-8FFB-93F5C4269AAF}"/>
              </a:ext>
            </a:extLst>
          </p:cNvPr>
          <p:cNvSpPr/>
          <p:nvPr/>
        </p:nvSpPr>
        <p:spPr>
          <a:xfrm>
            <a:off x="17953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67" name="Shape 508">
            <a:extLst>
              <a:ext uri="{FF2B5EF4-FFF2-40B4-BE49-F238E27FC236}">
                <a16:creationId xmlns:a16="http://schemas.microsoft.com/office/drawing/2014/main" id="{9468AD18-8B73-4E5B-AAA7-CFF3318568EE}"/>
              </a:ext>
            </a:extLst>
          </p:cNvPr>
          <p:cNvSpPr/>
          <p:nvPr/>
        </p:nvSpPr>
        <p:spPr>
          <a:xfrm>
            <a:off x="18207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68" name="Shape 509">
            <a:extLst>
              <a:ext uri="{FF2B5EF4-FFF2-40B4-BE49-F238E27FC236}">
                <a16:creationId xmlns:a16="http://schemas.microsoft.com/office/drawing/2014/main" id="{C988DBBE-3756-414D-8136-3699B45F6546}"/>
              </a:ext>
            </a:extLst>
          </p:cNvPr>
          <p:cNvSpPr/>
          <p:nvPr/>
        </p:nvSpPr>
        <p:spPr>
          <a:xfrm>
            <a:off x="18461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69" name="Shape 510">
            <a:extLst>
              <a:ext uri="{FF2B5EF4-FFF2-40B4-BE49-F238E27FC236}">
                <a16:creationId xmlns:a16="http://schemas.microsoft.com/office/drawing/2014/main" id="{4D3B5817-EDF9-4324-8FA0-5619F02BEAF4}"/>
              </a:ext>
            </a:extLst>
          </p:cNvPr>
          <p:cNvSpPr/>
          <p:nvPr/>
        </p:nvSpPr>
        <p:spPr>
          <a:xfrm>
            <a:off x="18715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70" name="Shape 511">
            <a:extLst>
              <a:ext uri="{FF2B5EF4-FFF2-40B4-BE49-F238E27FC236}">
                <a16:creationId xmlns:a16="http://schemas.microsoft.com/office/drawing/2014/main" id="{FFFE0613-597C-4EFB-95AB-7E6146DC392B}"/>
              </a:ext>
            </a:extLst>
          </p:cNvPr>
          <p:cNvSpPr/>
          <p:nvPr/>
        </p:nvSpPr>
        <p:spPr>
          <a:xfrm>
            <a:off x="18969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71" name="Shape 512">
            <a:extLst>
              <a:ext uri="{FF2B5EF4-FFF2-40B4-BE49-F238E27FC236}">
                <a16:creationId xmlns:a16="http://schemas.microsoft.com/office/drawing/2014/main" id="{B736C85D-C179-471F-9862-4B8134904218}"/>
              </a:ext>
            </a:extLst>
          </p:cNvPr>
          <p:cNvSpPr/>
          <p:nvPr/>
        </p:nvSpPr>
        <p:spPr>
          <a:xfrm>
            <a:off x="19223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72" name="Shape 513">
            <a:extLst>
              <a:ext uri="{FF2B5EF4-FFF2-40B4-BE49-F238E27FC236}">
                <a16:creationId xmlns:a16="http://schemas.microsoft.com/office/drawing/2014/main" id="{A14156C7-F881-44E2-9F4E-57400F130059}"/>
              </a:ext>
            </a:extLst>
          </p:cNvPr>
          <p:cNvSpPr/>
          <p:nvPr/>
        </p:nvSpPr>
        <p:spPr>
          <a:xfrm>
            <a:off x="19477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73" name="Shape 514">
            <a:extLst>
              <a:ext uri="{FF2B5EF4-FFF2-40B4-BE49-F238E27FC236}">
                <a16:creationId xmlns:a16="http://schemas.microsoft.com/office/drawing/2014/main" id="{28B4DC08-2E1D-4DEF-B189-2C0ADBD64FA5}"/>
              </a:ext>
            </a:extLst>
          </p:cNvPr>
          <p:cNvSpPr/>
          <p:nvPr/>
        </p:nvSpPr>
        <p:spPr>
          <a:xfrm>
            <a:off x="19731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74" name="Shape 515">
            <a:extLst>
              <a:ext uri="{FF2B5EF4-FFF2-40B4-BE49-F238E27FC236}">
                <a16:creationId xmlns:a16="http://schemas.microsoft.com/office/drawing/2014/main" id="{CCF996D6-1A20-40EE-965A-13761EA94F2C}"/>
              </a:ext>
            </a:extLst>
          </p:cNvPr>
          <p:cNvSpPr/>
          <p:nvPr/>
        </p:nvSpPr>
        <p:spPr>
          <a:xfrm>
            <a:off x="19985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75" name="Shape 516">
            <a:extLst>
              <a:ext uri="{FF2B5EF4-FFF2-40B4-BE49-F238E27FC236}">
                <a16:creationId xmlns:a16="http://schemas.microsoft.com/office/drawing/2014/main" id="{0814DFBD-9E65-4F2F-B400-25977F56A2B3}"/>
              </a:ext>
            </a:extLst>
          </p:cNvPr>
          <p:cNvSpPr/>
          <p:nvPr/>
        </p:nvSpPr>
        <p:spPr>
          <a:xfrm>
            <a:off x="20239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76" name="Shape 517">
            <a:extLst>
              <a:ext uri="{FF2B5EF4-FFF2-40B4-BE49-F238E27FC236}">
                <a16:creationId xmlns:a16="http://schemas.microsoft.com/office/drawing/2014/main" id="{7E390196-C585-413D-8ED4-4D6260B0D19F}"/>
              </a:ext>
            </a:extLst>
          </p:cNvPr>
          <p:cNvSpPr/>
          <p:nvPr/>
        </p:nvSpPr>
        <p:spPr>
          <a:xfrm>
            <a:off x="20493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77" name="Shape 518">
            <a:extLst>
              <a:ext uri="{FF2B5EF4-FFF2-40B4-BE49-F238E27FC236}">
                <a16:creationId xmlns:a16="http://schemas.microsoft.com/office/drawing/2014/main" id="{21BB17A9-45B7-4AC8-B0DD-1EB9A175F665}"/>
              </a:ext>
            </a:extLst>
          </p:cNvPr>
          <p:cNvSpPr/>
          <p:nvPr/>
        </p:nvSpPr>
        <p:spPr>
          <a:xfrm>
            <a:off x="20747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78" name="Shape 519">
            <a:extLst>
              <a:ext uri="{FF2B5EF4-FFF2-40B4-BE49-F238E27FC236}">
                <a16:creationId xmlns:a16="http://schemas.microsoft.com/office/drawing/2014/main" id="{B0C26563-8D17-469B-BF5B-9965CC93D8C6}"/>
              </a:ext>
            </a:extLst>
          </p:cNvPr>
          <p:cNvSpPr/>
          <p:nvPr/>
        </p:nvSpPr>
        <p:spPr>
          <a:xfrm>
            <a:off x="21001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79" name="Shape 520">
            <a:extLst>
              <a:ext uri="{FF2B5EF4-FFF2-40B4-BE49-F238E27FC236}">
                <a16:creationId xmlns:a16="http://schemas.microsoft.com/office/drawing/2014/main" id="{E8016F54-8089-4196-819E-0E9A36006EF6}"/>
              </a:ext>
            </a:extLst>
          </p:cNvPr>
          <p:cNvSpPr/>
          <p:nvPr/>
        </p:nvSpPr>
        <p:spPr>
          <a:xfrm>
            <a:off x="21255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80" name="Shape 521">
            <a:extLst>
              <a:ext uri="{FF2B5EF4-FFF2-40B4-BE49-F238E27FC236}">
                <a16:creationId xmlns:a16="http://schemas.microsoft.com/office/drawing/2014/main" id="{1001F248-B207-44BD-8DA2-7CE11BC8A56E}"/>
              </a:ext>
            </a:extLst>
          </p:cNvPr>
          <p:cNvSpPr/>
          <p:nvPr/>
        </p:nvSpPr>
        <p:spPr>
          <a:xfrm>
            <a:off x="21509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81" name="Shape 522">
            <a:extLst>
              <a:ext uri="{FF2B5EF4-FFF2-40B4-BE49-F238E27FC236}">
                <a16:creationId xmlns:a16="http://schemas.microsoft.com/office/drawing/2014/main" id="{F433E1E9-D0AC-4933-9EAA-44058209F0A4}"/>
              </a:ext>
            </a:extLst>
          </p:cNvPr>
          <p:cNvSpPr/>
          <p:nvPr/>
        </p:nvSpPr>
        <p:spPr>
          <a:xfrm>
            <a:off x="21763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82" name="Shape 523">
            <a:extLst>
              <a:ext uri="{FF2B5EF4-FFF2-40B4-BE49-F238E27FC236}">
                <a16:creationId xmlns:a16="http://schemas.microsoft.com/office/drawing/2014/main" id="{B9C31FC5-60A3-4880-951F-7566963C5A87}"/>
              </a:ext>
            </a:extLst>
          </p:cNvPr>
          <p:cNvSpPr/>
          <p:nvPr/>
        </p:nvSpPr>
        <p:spPr>
          <a:xfrm>
            <a:off x="22017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83" name="Shape 524">
            <a:extLst>
              <a:ext uri="{FF2B5EF4-FFF2-40B4-BE49-F238E27FC236}">
                <a16:creationId xmlns:a16="http://schemas.microsoft.com/office/drawing/2014/main" id="{3854AF43-B958-4E38-A8BA-7E7D457A2D1A}"/>
              </a:ext>
            </a:extLst>
          </p:cNvPr>
          <p:cNvSpPr/>
          <p:nvPr/>
        </p:nvSpPr>
        <p:spPr>
          <a:xfrm>
            <a:off x="22271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84" name="Shape 525">
            <a:extLst>
              <a:ext uri="{FF2B5EF4-FFF2-40B4-BE49-F238E27FC236}">
                <a16:creationId xmlns:a16="http://schemas.microsoft.com/office/drawing/2014/main" id="{7FC8F8B8-1FA9-4288-B09E-5C5CC1CC2103}"/>
              </a:ext>
            </a:extLst>
          </p:cNvPr>
          <p:cNvSpPr/>
          <p:nvPr/>
        </p:nvSpPr>
        <p:spPr>
          <a:xfrm>
            <a:off x="22525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85" name="Shape 526">
            <a:extLst>
              <a:ext uri="{FF2B5EF4-FFF2-40B4-BE49-F238E27FC236}">
                <a16:creationId xmlns:a16="http://schemas.microsoft.com/office/drawing/2014/main" id="{A868C714-4D14-4655-B36E-4691573C52BE}"/>
              </a:ext>
            </a:extLst>
          </p:cNvPr>
          <p:cNvSpPr/>
          <p:nvPr/>
        </p:nvSpPr>
        <p:spPr>
          <a:xfrm>
            <a:off x="22779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86" name="Shape 527">
            <a:extLst>
              <a:ext uri="{FF2B5EF4-FFF2-40B4-BE49-F238E27FC236}">
                <a16:creationId xmlns:a16="http://schemas.microsoft.com/office/drawing/2014/main" id="{44E07674-010C-4740-92E9-89B40CF854C8}"/>
              </a:ext>
            </a:extLst>
          </p:cNvPr>
          <p:cNvSpPr/>
          <p:nvPr/>
        </p:nvSpPr>
        <p:spPr>
          <a:xfrm>
            <a:off x="23033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87" name="Shape 528">
            <a:extLst>
              <a:ext uri="{FF2B5EF4-FFF2-40B4-BE49-F238E27FC236}">
                <a16:creationId xmlns:a16="http://schemas.microsoft.com/office/drawing/2014/main" id="{C5F18C68-52B2-4E2D-AD18-B6E5D0EDBB78}"/>
              </a:ext>
            </a:extLst>
          </p:cNvPr>
          <p:cNvSpPr/>
          <p:nvPr/>
        </p:nvSpPr>
        <p:spPr>
          <a:xfrm>
            <a:off x="23287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88" name="Shape 529">
            <a:extLst>
              <a:ext uri="{FF2B5EF4-FFF2-40B4-BE49-F238E27FC236}">
                <a16:creationId xmlns:a16="http://schemas.microsoft.com/office/drawing/2014/main" id="{68E76288-EA25-4973-A2D7-4E1750EBF5E6}"/>
              </a:ext>
            </a:extLst>
          </p:cNvPr>
          <p:cNvSpPr/>
          <p:nvPr/>
        </p:nvSpPr>
        <p:spPr>
          <a:xfrm>
            <a:off x="23541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89" name="Shape 530">
            <a:extLst>
              <a:ext uri="{FF2B5EF4-FFF2-40B4-BE49-F238E27FC236}">
                <a16:creationId xmlns:a16="http://schemas.microsoft.com/office/drawing/2014/main" id="{D230880B-26EC-4EE9-B86C-93BC51864700}"/>
              </a:ext>
            </a:extLst>
          </p:cNvPr>
          <p:cNvSpPr/>
          <p:nvPr/>
        </p:nvSpPr>
        <p:spPr>
          <a:xfrm>
            <a:off x="23795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90" name="Shape 531">
            <a:extLst>
              <a:ext uri="{FF2B5EF4-FFF2-40B4-BE49-F238E27FC236}">
                <a16:creationId xmlns:a16="http://schemas.microsoft.com/office/drawing/2014/main" id="{3812ED01-ED82-4BFA-A476-86231DB3090F}"/>
              </a:ext>
            </a:extLst>
          </p:cNvPr>
          <p:cNvSpPr/>
          <p:nvPr/>
        </p:nvSpPr>
        <p:spPr>
          <a:xfrm>
            <a:off x="24049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91" name="Shape 532">
            <a:extLst>
              <a:ext uri="{FF2B5EF4-FFF2-40B4-BE49-F238E27FC236}">
                <a16:creationId xmlns:a16="http://schemas.microsoft.com/office/drawing/2014/main" id="{65648D19-778C-4BD3-9911-6DAF865D7052}"/>
              </a:ext>
            </a:extLst>
          </p:cNvPr>
          <p:cNvSpPr/>
          <p:nvPr/>
        </p:nvSpPr>
        <p:spPr>
          <a:xfrm>
            <a:off x="24303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92" name="Shape 533">
            <a:extLst>
              <a:ext uri="{FF2B5EF4-FFF2-40B4-BE49-F238E27FC236}">
                <a16:creationId xmlns:a16="http://schemas.microsoft.com/office/drawing/2014/main" id="{C1BC1561-BFC8-4667-AEFA-5D1A06DE3523}"/>
              </a:ext>
            </a:extLst>
          </p:cNvPr>
          <p:cNvSpPr/>
          <p:nvPr/>
        </p:nvSpPr>
        <p:spPr>
          <a:xfrm>
            <a:off x="24557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93" name="Shape 534">
            <a:extLst>
              <a:ext uri="{FF2B5EF4-FFF2-40B4-BE49-F238E27FC236}">
                <a16:creationId xmlns:a16="http://schemas.microsoft.com/office/drawing/2014/main" id="{F0A0F31A-473A-49E0-8B98-9B7816E2FD21}"/>
              </a:ext>
            </a:extLst>
          </p:cNvPr>
          <p:cNvSpPr/>
          <p:nvPr/>
        </p:nvSpPr>
        <p:spPr>
          <a:xfrm>
            <a:off x="24811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94" name="Shape 535">
            <a:extLst>
              <a:ext uri="{FF2B5EF4-FFF2-40B4-BE49-F238E27FC236}">
                <a16:creationId xmlns:a16="http://schemas.microsoft.com/office/drawing/2014/main" id="{01360963-5218-4379-9840-C549A5E6C988}"/>
              </a:ext>
            </a:extLst>
          </p:cNvPr>
          <p:cNvSpPr/>
          <p:nvPr/>
        </p:nvSpPr>
        <p:spPr>
          <a:xfrm>
            <a:off x="25065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95" name="Shape 536">
            <a:extLst>
              <a:ext uri="{FF2B5EF4-FFF2-40B4-BE49-F238E27FC236}">
                <a16:creationId xmlns:a16="http://schemas.microsoft.com/office/drawing/2014/main" id="{8B3BA338-9B35-4F8B-A413-E25DB3F8D284}"/>
              </a:ext>
            </a:extLst>
          </p:cNvPr>
          <p:cNvSpPr/>
          <p:nvPr/>
        </p:nvSpPr>
        <p:spPr>
          <a:xfrm>
            <a:off x="25319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96" name="Shape 537">
            <a:extLst>
              <a:ext uri="{FF2B5EF4-FFF2-40B4-BE49-F238E27FC236}">
                <a16:creationId xmlns:a16="http://schemas.microsoft.com/office/drawing/2014/main" id="{FD20E435-4D90-456F-9E0A-56FDA884A7E5}"/>
              </a:ext>
            </a:extLst>
          </p:cNvPr>
          <p:cNvSpPr/>
          <p:nvPr/>
        </p:nvSpPr>
        <p:spPr>
          <a:xfrm>
            <a:off x="25573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97" name="Shape 538">
            <a:extLst>
              <a:ext uri="{FF2B5EF4-FFF2-40B4-BE49-F238E27FC236}">
                <a16:creationId xmlns:a16="http://schemas.microsoft.com/office/drawing/2014/main" id="{108F9C74-23FF-472A-96F0-8CE3B8D0EA50}"/>
              </a:ext>
            </a:extLst>
          </p:cNvPr>
          <p:cNvSpPr/>
          <p:nvPr/>
        </p:nvSpPr>
        <p:spPr>
          <a:xfrm>
            <a:off x="25827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98" name="Shape 539">
            <a:extLst>
              <a:ext uri="{FF2B5EF4-FFF2-40B4-BE49-F238E27FC236}">
                <a16:creationId xmlns:a16="http://schemas.microsoft.com/office/drawing/2014/main" id="{5F8A4330-90E7-4E13-9C21-57104DDF5DD1}"/>
              </a:ext>
            </a:extLst>
          </p:cNvPr>
          <p:cNvSpPr/>
          <p:nvPr/>
        </p:nvSpPr>
        <p:spPr>
          <a:xfrm>
            <a:off x="26081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499" name="Shape 540">
            <a:extLst>
              <a:ext uri="{FF2B5EF4-FFF2-40B4-BE49-F238E27FC236}">
                <a16:creationId xmlns:a16="http://schemas.microsoft.com/office/drawing/2014/main" id="{85C93F99-8190-4EC9-B6C2-44209AF18C4D}"/>
              </a:ext>
            </a:extLst>
          </p:cNvPr>
          <p:cNvSpPr/>
          <p:nvPr/>
        </p:nvSpPr>
        <p:spPr>
          <a:xfrm>
            <a:off x="26335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500" name="Shape 541">
            <a:extLst>
              <a:ext uri="{FF2B5EF4-FFF2-40B4-BE49-F238E27FC236}">
                <a16:creationId xmlns:a16="http://schemas.microsoft.com/office/drawing/2014/main" id="{7D52C100-8C32-4732-930C-DE4272932637}"/>
              </a:ext>
            </a:extLst>
          </p:cNvPr>
          <p:cNvSpPr/>
          <p:nvPr/>
        </p:nvSpPr>
        <p:spPr>
          <a:xfrm>
            <a:off x="26589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501" name="Shape 542">
            <a:extLst>
              <a:ext uri="{FF2B5EF4-FFF2-40B4-BE49-F238E27FC236}">
                <a16:creationId xmlns:a16="http://schemas.microsoft.com/office/drawing/2014/main" id="{A5CFFC78-05BF-45E1-9929-CFA9FFD871BE}"/>
              </a:ext>
            </a:extLst>
          </p:cNvPr>
          <p:cNvSpPr/>
          <p:nvPr/>
        </p:nvSpPr>
        <p:spPr>
          <a:xfrm>
            <a:off x="26843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502" name="Shape 543">
            <a:extLst>
              <a:ext uri="{FF2B5EF4-FFF2-40B4-BE49-F238E27FC236}">
                <a16:creationId xmlns:a16="http://schemas.microsoft.com/office/drawing/2014/main" id="{E662AE38-594D-4FDA-BB41-1C8E1975387D}"/>
              </a:ext>
            </a:extLst>
          </p:cNvPr>
          <p:cNvSpPr/>
          <p:nvPr/>
        </p:nvSpPr>
        <p:spPr>
          <a:xfrm>
            <a:off x="27097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503" name="Shape 544">
            <a:extLst>
              <a:ext uri="{FF2B5EF4-FFF2-40B4-BE49-F238E27FC236}">
                <a16:creationId xmlns:a16="http://schemas.microsoft.com/office/drawing/2014/main" id="{525EE8CB-13F3-45E9-89F0-FA31E7772843}"/>
              </a:ext>
            </a:extLst>
          </p:cNvPr>
          <p:cNvSpPr/>
          <p:nvPr/>
        </p:nvSpPr>
        <p:spPr>
          <a:xfrm>
            <a:off x="27351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504" name="Shape 545">
            <a:extLst>
              <a:ext uri="{FF2B5EF4-FFF2-40B4-BE49-F238E27FC236}">
                <a16:creationId xmlns:a16="http://schemas.microsoft.com/office/drawing/2014/main" id="{441A3983-EC42-4C16-8E44-94A6773EDC31}"/>
              </a:ext>
            </a:extLst>
          </p:cNvPr>
          <p:cNvSpPr/>
          <p:nvPr/>
        </p:nvSpPr>
        <p:spPr>
          <a:xfrm>
            <a:off x="27605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505" name="Shape 546">
            <a:extLst>
              <a:ext uri="{FF2B5EF4-FFF2-40B4-BE49-F238E27FC236}">
                <a16:creationId xmlns:a16="http://schemas.microsoft.com/office/drawing/2014/main" id="{D682400E-D983-401C-8859-80BC4E88650E}"/>
              </a:ext>
            </a:extLst>
          </p:cNvPr>
          <p:cNvSpPr/>
          <p:nvPr/>
        </p:nvSpPr>
        <p:spPr>
          <a:xfrm>
            <a:off x="27859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506" name="Shape 547">
            <a:extLst>
              <a:ext uri="{FF2B5EF4-FFF2-40B4-BE49-F238E27FC236}">
                <a16:creationId xmlns:a16="http://schemas.microsoft.com/office/drawing/2014/main" id="{A6533F71-5BB2-4B7F-B010-0FCC3C75E590}"/>
              </a:ext>
            </a:extLst>
          </p:cNvPr>
          <p:cNvSpPr/>
          <p:nvPr/>
        </p:nvSpPr>
        <p:spPr>
          <a:xfrm>
            <a:off x="28113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507" name="Shape 548">
            <a:extLst>
              <a:ext uri="{FF2B5EF4-FFF2-40B4-BE49-F238E27FC236}">
                <a16:creationId xmlns:a16="http://schemas.microsoft.com/office/drawing/2014/main" id="{83591C57-A9D7-4E37-B41B-251DEA326BC8}"/>
              </a:ext>
            </a:extLst>
          </p:cNvPr>
          <p:cNvSpPr/>
          <p:nvPr/>
        </p:nvSpPr>
        <p:spPr>
          <a:xfrm>
            <a:off x="28367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508" name="Shape 549">
            <a:extLst>
              <a:ext uri="{FF2B5EF4-FFF2-40B4-BE49-F238E27FC236}">
                <a16:creationId xmlns:a16="http://schemas.microsoft.com/office/drawing/2014/main" id="{4F13A7C7-EA4C-47B6-96B5-9CD31F60813A}"/>
              </a:ext>
            </a:extLst>
          </p:cNvPr>
          <p:cNvSpPr/>
          <p:nvPr/>
        </p:nvSpPr>
        <p:spPr>
          <a:xfrm>
            <a:off x="28621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509" name="Shape 550">
            <a:extLst>
              <a:ext uri="{FF2B5EF4-FFF2-40B4-BE49-F238E27FC236}">
                <a16:creationId xmlns:a16="http://schemas.microsoft.com/office/drawing/2014/main" id="{7E92F63B-12C4-4522-AFA8-2BFF09C58DE7}"/>
              </a:ext>
            </a:extLst>
          </p:cNvPr>
          <p:cNvSpPr/>
          <p:nvPr/>
        </p:nvSpPr>
        <p:spPr>
          <a:xfrm>
            <a:off x="28875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510" name="Shape 551">
            <a:extLst>
              <a:ext uri="{FF2B5EF4-FFF2-40B4-BE49-F238E27FC236}">
                <a16:creationId xmlns:a16="http://schemas.microsoft.com/office/drawing/2014/main" id="{AB8EAA20-C7B4-4A53-A94D-44173E3FC121}"/>
              </a:ext>
            </a:extLst>
          </p:cNvPr>
          <p:cNvSpPr/>
          <p:nvPr/>
        </p:nvSpPr>
        <p:spPr>
          <a:xfrm>
            <a:off x="2912975" y="1915608"/>
            <a:ext cx="12701" cy="469901"/>
          </a:xfrm>
          <a:prstGeom prst="rect">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511" name="Shape 552">
            <a:extLst>
              <a:ext uri="{FF2B5EF4-FFF2-40B4-BE49-F238E27FC236}">
                <a16:creationId xmlns:a16="http://schemas.microsoft.com/office/drawing/2014/main" id="{BE8D2C2B-45AC-4B7F-AEE5-005B0EAF1DD5}"/>
              </a:ext>
            </a:extLst>
          </p:cNvPr>
          <p:cNvSpPr/>
          <p:nvPr/>
        </p:nvSpPr>
        <p:spPr>
          <a:xfrm flipV="1">
            <a:off x="823825" y="1473700"/>
            <a:ext cx="660401" cy="438796"/>
          </a:xfrm>
          <a:prstGeom prst="line">
            <a:avLst/>
          </a:prstGeom>
          <a:ln w="12700">
            <a:solidFill>
              <a:srgbClr val="000000"/>
            </a:solidFill>
            <a:miter lim="400000"/>
          </a:ln>
        </p:spPr>
        <p:txBody>
          <a:bodyPr lIns="0" tIns="0" rIns="0" bIns="0"/>
          <a:lstStyle/>
          <a:p>
            <a:endParaRPr/>
          </a:p>
        </p:txBody>
      </p:sp>
      <p:sp>
        <p:nvSpPr>
          <p:cNvPr id="65" name="Shape 553">
            <a:extLst>
              <a:ext uri="{FF2B5EF4-FFF2-40B4-BE49-F238E27FC236}">
                <a16:creationId xmlns:a16="http://schemas.microsoft.com/office/drawing/2014/main" id="{69DEF032-B6B4-4A90-8100-D3101CE2B991}"/>
              </a:ext>
            </a:extLst>
          </p:cNvPr>
          <p:cNvSpPr/>
          <p:nvPr/>
        </p:nvSpPr>
        <p:spPr>
          <a:xfrm flipH="1" flipV="1">
            <a:off x="2287950" y="1463525"/>
            <a:ext cx="653151" cy="459147"/>
          </a:xfrm>
          <a:prstGeom prst="line">
            <a:avLst/>
          </a:prstGeom>
          <a:ln w="12700">
            <a:solidFill>
              <a:srgbClr val="000000"/>
            </a:solidFill>
            <a:miter lim="400000"/>
          </a:ln>
        </p:spPr>
        <p:txBody>
          <a:bodyPr lIns="0" tIns="0" rIns="0" bIns="0"/>
          <a:lstStyle/>
          <a:p>
            <a:endParaRPr/>
          </a:p>
        </p:txBody>
      </p:sp>
      <p:sp>
        <p:nvSpPr>
          <p:cNvPr id="67" name="Shape 555">
            <a:extLst>
              <a:ext uri="{FF2B5EF4-FFF2-40B4-BE49-F238E27FC236}">
                <a16:creationId xmlns:a16="http://schemas.microsoft.com/office/drawing/2014/main" id="{4557039F-46E7-4FF4-AF66-BE32B5C73A99}"/>
              </a:ext>
            </a:extLst>
          </p:cNvPr>
          <p:cNvSpPr/>
          <p:nvPr/>
        </p:nvSpPr>
        <p:spPr>
          <a:xfrm>
            <a:off x="5593434" y="1579162"/>
            <a:ext cx="1718419" cy="27186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100">
                <a:solidFill>
                  <a:srgbClr val="000000"/>
                </a:solidFill>
              </a:defRPr>
            </a:lvl1pPr>
          </a:lstStyle>
          <a:p>
            <a:r>
              <a:t>Empty booster cycle (kicker)</a:t>
            </a:r>
          </a:p>
        </p:txBody>
      </p:sp>
      <p:sp>
        <p:nvSpPr>
          <p:cNvPr id="8" name="Shape 55">
            <a:extLst>
              <a:ext uri="{FF2B5EF4-FFF2-40B4-BE49-F238E27FC236}">
                <a16:creationId xmlns:a16="http://schemas.microsoft.com/office/drawing/2014/main" id="{FA45C287-2996-A098-E458-1AD412227624}"/>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Shape 565"/>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567" name="Shape 567"/>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21</a:t>
            </a:fld>
            <a:endParaRPr/>
          </a:p>
        </p:txBody>
      </p:sp>
      <p:sp>
        <p:nvSpPr>
          <p:cNvPr id="568" name="Shape 568"/>
          <p:cNvSpPr/>
          <p:nvPr/>
        </p:nvSpPr>
        <p:spPr>
          <a:xfrm>
            <a:off x="307366" y="130065"/>
            <a:ext cx="5354030"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Adding a Superconducting RF Cavity</a:t>
            </a:r>
          </a:p>
        </p:txBody>
      </p:sp>
      <p:pic>
        <p:nvPicPr>
          <p:cNvPr id="569" name="pasted-image.png"/>
          <p:cNvPicPr>
            <a:picLocks noChangeAspect="1"/>
          </p:cNvPicPr>
          <p:nvPr/>
        </p:nvPicPr>
        <p:blipFill>
          <a:blip r:embed="rId2"/>
          <a:stretch>
            <a:fillRect/>
          </a:stretch>
        </p:blipFill>
        <p:spPr>
          <a:xfrm rot="16200000">
            <a:off x="6485461" y="1556362"/>
            <a:ext cx="2030698" cy="3111444"/>
          </a:xfrm>
          <a:prstGeom prst="rect">
            <a:avLst/>
          </a:prstGeom>
          <a:ln w="12700">
            <a:miter lim="400000"/>
          </a:ln>
        </p:spPr>
      </p:pic>
      <p:sp>
        <p:nvSpPr>
          <p:cNvPr id="570" name="Shape 570"/>
          <p:cNvSpPr/>
          <p:nvPr/>
        </p:nvSpPr>
        <p:spPr>
          <a:xfrm>
            <a:off x="6045312" y="5372805"/>
            <a:ext cx="1971694"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000000"/>
                </a:solidFill>
              </a:defRPr>
            </a:lvl1pPr>
          </a:lstStyle>
          <a:p>
            <a:r>
              <a:t>Cornell B Cell Cavity</a:t>
            </a:r>
          </a:p>
        </p:txBody>
      </p:sp>
      <p:pic>
        <p:nvPicPr>
          <p:cNvPr id="572" name="pasted-image.pdf"/>
          <p:cNvPicPr>
            <a:picLocks noChangeAspect="1"/>
          </p:cNvPicPr>
          <p:nvPr/>
        </p:nvPicPr>
        <p:blipFill>
          <a:blip r:embed="rId3"/>
          <a:stretch>
            <a:fillRect/>
          </a:stretch>
        </p:blipFill>
        <p:spPr>
          <a:xfrm>
            <a:off x="6028211" y="4110134"/>
            <a:ext cx="3045642" cy="2420746"/>
          </a:xfrm>
          <a:prstGeom prst="rect">
            <a:avLst/>
          </a:prstGeom>
          <a:ln w="12700">
            <a:miter lim="400000"/>
          </a:ln>
        </p:spPr>
      </p:pic>
      <p:sp>
        <p:nvSpPr>
          <p:cNvPr id="10" name="Shape 571">
            <a:extLst>
              <a:ext uri="{FF2B5EF4-FFF2-40B4-BE49-F238E27FC236}">
                <a16:creationId xmlns:a16="http://schemas.microsoft.com/office/drawing/2014/main" id="{5B677DA8-DC97-42E2-8E79-105C82625D3A}"/>
              </a:ext>
            </a:extLst>
          </p:cNvPr>
          <p:cNvSpPr/>
          <p:nvPr/>
        </p:nvSpPr>
        <p:spPr>
          <a:xfrm>
            <a:off x="498835" y="954167"/>
            <a:ext cx="4982554" cy="55707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a:solidFill>
                  <a:srgbClr val="000000"/>
                </a:solidFill>
              </a:defRPr>
            </a:lvl1pPr>
            <a:lvl2pPr indent="778668">
              <a:defRPr>
                <a:solidFill>
                  <a:srgbClr val="000000"/>
                </a:solidFill>
              </a:defRPr>
            </a:lvl2pPr>
          </a:lstStyle>
          <a:p>
            <a:pPr marL="285750" indent="-285750">
              <a:buFont typeface="Arial"/>
              <a:buChar char="•"/>
            </a:pPr>
            <a:r>
              <a:rPr lang="en-US" sz="2400" err="1"/>
              <a:t>Rebunching</a:t>
            </a:r>
            <a:r>
              <a:rPr lang="en-US" sz="2400" dirty="0"/>
              <a:t> could be achieved with the addition of just 1 or 2 superconducting RF (SRF) cavities</a:t>
            </a:r>
          </a:p>
          <a:p>
            <a:pPr marL="285750" indent="-285750">
              <a:buFont typeface="Arial"/>
              <a:buChar char="•"/>
            </a:pPr>
            <a:r>
              <a:rPr lang="en-US" sz="2400" dirty="0"/>
              <a:t>There is a commercially available SRF cavity that closely matches our needed expectations: The Cornell B Cavity:</a:t>
            </a:r>
          </a:p>
          <a:p>
            <a:pPr marL="285750" lvl="1" indent="778510">
              <a:buFont typeface="Arial"/>
              <a:buChar char="•"/>
            </a:pPr>
            <a:r>
              <a:rPr lang="en-US" sz="2400" dirty="0"/>
              <a:t>500 MHz (versus 531 MHz)</a:t>
            </a:r>
          </a:p>
          <a:p>
            <a:pPr marL="285750" lvl="1" indent="778510">
              <a:buFont typeface="Arial"/>
              <a:buChar char="•"/>
            </a:pPr>
            <a:r>
              <a:rPr lang="en-US" sz="2400" dirty="0"/>
              <a:t>Well tested in the field</a:t>
            </a:r>
          </a:p>
          <a:p>
            <a:pPr marL="285750" lvl="1" indent="778510">
              <a:buFont typeface="Arial"/>
              <a:buChar char="•"/>
            </a:pPr>
            <a:r>
              <a:rPr lang="en-US" sz="2400" dirty="0"/>
              <a:t>Large aperture</a:t>
            </a:r>
          </a:p>
          <a:p>
            <a:pPr marL="342900" indent="-342900">
              <a:buFont typeface="Arial"/>
              <a:buChar char="•"/>
            </a:pPr>
            <a:r>
              <a:rPr lang="en-US" sz="2400">
                <a:ea typeface="+mn-lt"/>
                <a:cs typeface="+mn-lt"/>
              </a:rPr>
              <a:t>Feasible to implement, would be first MI cryomodule</a:t>
            </a:r>
          </a:p>
          <a:p>
            <a:pPr marL="285750" indent="-285750">
              <a:buFont typeface="Arial"/>
              <a:buChar char="•"/>
            </a:pPr>
            <a:endParaRPr lang="en-US" sz="2400">
              <a:ea typeface="+mn-lt"/>
              <a:cs typeface="+mn-lt"/>
            </a:endParaRPr>
          </a:p>
          <a:p>
            <a:endParaRPr lang="en-US" sz="2000"/>
          </a:p>
        </p:txBody>
      </p:sp>
      <p:pic>
        <p:nvPicPr>
          <p:cNvPr id="2" name="Picture 2" descr="A picture containing indoor, table, small, sitting&#10;&#10;Description generated with very high confidence">
            <a:extLst>
              <a:ext uri="{FF2B5EF4-FFF2-40B4-BE49-F238E27FC236}">
                <a16:creationId xmlns:a16="http://schemas.microsoft.com/office/drawing/2014/main" id="{599103F1-2A9C-4E88-AD72-1E856338CD8F}"/>
              </a:ext>
            </a:extLst>
          </p:cNvPr>
          <p:cNvPicPr>
            <a:picLocks noChangeAspect="1"/>
          </p:cNvPicPr>
          <p:nvPr/>
        </p:nvPicPr>
        <p:blipFill>
          <a:blip r:embed="rId4"/>
          <a:stretch>
            <a:fillRect/>
          </a:stretch>
        </p:blipFill>
        <p:spPr>
          <a:xfrm>
            <a:off x="6262777" y="128138"/>
            <a:ext cx="2743200" cy="1885950"/>
          </a:xfrm>
          <a:prstGeom prst="rect">
            <a:avLst/>
          </a:prstGeom>
        </p:spPr>
      </p:pic>
      <p:sp>
        <p:nvSpPr>
          <p:cNvPr id="3" name="Shape 55">
            <a:extLst>
              <a:ext uri="{FF2B5EF4-FFF2-40B4-BE49-F238E27FC236}">
                <a16:creationId xmlns:a16="http://schemas.microsoft.com/office/drawing/2014/main" id="{9C589CF8-79E4-64E9-A2B5-C17BFFBBEA2B}"/>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hape 574"/>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576" name="Shape 576"/>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22</a:t>
            </a:fld>
            <a:endParaRPr/>
          </a:p>
        </p:txBody>
      </p:sp>
      <p:sp>
        <p:nvSpPr>
          <p:cNvPr id="577" name="Shape 577"/>
          <p:cNvSpPr/>
          <p:nvPr/>
        </p:nvSpPr>
        <p:spPr>
          <a:xfrm>
            <a:off x="307366" y="130065"/>
            <a:ext cx="2112758"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RF Simulation</a:t>
            </a:r>
          </a:p>
        </p:txBody>
      </p:sp>
      <p:sp>
        <p:nvSpPr>
          <p:cNvPr id="578" name="Shape 578"/>
          <p:cNvSpPr/>
          <p:nvPr/>
        </p:nvSpPr>
        <p:spPr>
          <a:xfrm>
            <a:off x="5813463" y="6095868"/>
            <a:ext cx="3069751"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chemeClr val="accent5">
                    <a:hueOff val="-176146"/>
                    <a:satOff val="3665"/>
                    <a:lumOff val="-13986"/>
                  </a:schemeClr>
                </a:solidFill>
              </a:defRPr>
            </a:lvl1pPr>
          </a:lstStyle>
          <a:p>
            <a:r>
              <a:t>Evan Angelico, Sergei Nagaitsev</a:t>
            </a:r>
          </a:p>
        </p:txBody>
      </p:sp>
      <p:sp>
        <p:nvSpPr>
          <p:cNvPr id="580" name="Shape 580"/>
          <p:cNvSpPr/>
          <p:nvPr/>
        </p:nvSpPr>
        <p:spPr>
          <a:xfrm>
            <a:off x="399314" y="968208"/>
            <a:ext cx="8686406" cy="143629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defRPr>
                <a:solidFill>
                  <a:srgbClr val="000000"/>
                </a:solidFill>
              </a:defRPr>
            </a:pPr>
            <a:r>
              <a:rPr sz="2000"/>
              <a:t>A</a:t>
            </a:r>
            <a:r>
              <a:rPr lang="en-US" sz="2000"/>
              <a:t> </a:t>
            </a:r>
            <a:r>
              <a:rPr sz="2000"/>
              <a:t> realistic, multi-particle simulation was performed to study the following properties of the </a:t>
            </a:r>
            <a:r>
              <a:rPr sz="2000" err="1"/>
              <a:t>rebunching</a:t>
            </a:r>
            <a:r>
              <a:rPr sz="2000"/>
              <a:t> procedure:</a:t>
            </a:r>
          </a:p>
          <a:p>
            <a:pPr marL="342900" lvl="1" indent="-342900">
              <a:buFont typeface="Arial"/>
              <a:buChar char="•"/>
              <a:defRPr>
                <a:solidFill>
                  <a:srgbClr val="000000"/>
                </a:solidFill>
              </a:defRPr>
            </a:pPr>
            <a:r>
              <a:rPr sz="2000"/>
              <a:t>ramp-down/ramp-up functions for </a:t>
            </a:r>
            <a:r>
              <a:rPr sz="2000" err="1"/>
              <a:t>rebunching</a:t>
            </a:r>
            <a:r>
              <a:rPr sz="2000"/>
              <a:t> at a higher frequency</a:t>
            </a:r>
          </a:p>
          <a:p>
            <a:pPr marL="342900" lvl="1" indent="-342900">
              <a:buFont typeface="Arial"/>
              <a:buChar char="•"/>
              <a:defRPr>
                <a:solidFill>
                  <a:srgbClr val="000000"/>
                </a:solidFill>
              </a:defRPr>
            </a:pPr>
            <a:r>
              <a:rPr sz="2000"/>
              <a:t>the final time structure/RMS time widths of the 531 MHz bunches</a:t>
            </a:r>
          </a:p>
        </p:txBody>
      </p:sp>
      <p:pic>
        <p:nvPicPr>
          <p:cNvPr id="3" name="Picture 5" descr="A screenshot of a cell phone&#10;&#10;Description generated with very high confidence">
            <a:extLst>
              <a:ext uri="{FF2B5EF4-FFF2-40B4-BE49-F238E27FC236}">
                <a16:creationId xmlns:a16="http://schemas.microsoft.com/office/drawing/2014/main" id="{0B72BCB7-E297-4EC3-9C4C-E16646EB0A74}"/>
              </a:ext>
            </a:extLst>
          </p:cNvPr>
          <p:cNvPicPr>
            <a:picLocks noChangeAspect="1"/>
          </p:cNvPicPr>
          <p:nvPr/>
        </p:nvPicPr>
        <p:blipFill>
          <a:blip r:embed="rId2"/>
          <a:stretch>
            <a:fillRect/>
          </a:stretch>
        </p:blipFill>
        <p:spPr>
          <a:xfrm>
            <a:off x="301756" y="2756703"/>
            <a:ext cx="5056262" cy="3486310"/>
          </a:xfrm>
          <a:prstGeom prst="rect">
            <a:avLst/>
          </a:prstGeom>
        </p:spPr>
      </p:pic>
      <p:sp>
        <p:nvSpPr>
          <p:cNvPr id="4" name="Shape 592">
            <a:extLst>
              <a:ext uri="{FF2B5EF4-FFF2-40B4-BE49-F238E27FC236}">
                <a16:creationId xmlns:a16="http://schemas.microsoft.com/office/drawing/2014/main" id="{197003B1-136D-4379-A8F0-2B5E33404969}"/>
              </a:ext>
            </a:extLst>
          </p:cNvPr>
          <p:cNvSpPr/>
          <p:nvPr/>
        </p:nvSpPr>
        <p:spPr>
          <a:xfrm>
            <a:off x="5484068" y="2499103"/>
            <a:ext cx="3398613" cy="359072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285750" indent="-285750">
              <a:buFont typeface="Arial"/>
              <a:buChar char="•"/>
              <a:defRPr>
                <a:solidFill>
                  <a:srgbClr val="000000"/>
                </a:solidFill>
              </a:defRPr>
            </a:pPr>
            <a:r>
              <a:rPr sz="2000"/>
              <a:t>The resulting </a:t>
            </a:r>
            <a:r>
              <a:rPr sz="2000" err="1"/>
              <a:t>rebunched</a:t>
            </a:r>
            <a:r>
              <a:rPr sz="2000"/>
              <a:t> structure is promising</a:t>
            </a:r>
            <a:endParaRPr lang="en-US" sz="2000"/>
          </a:p>
          <a:p>
            <a:pPr marL="285750" indent="-285750">
              <a:buFont typeface="Arial"/>
              <a:buChar char="•"/>
              <a:defRPr>
                <a:solidFill>
                  <a:srgbClr val="000000"/>
                </a:solidFill>
              </a:defRPr>
            </a:pPr>
            <a:r>
              <a:rPr sz="2000"/>
              <a:t>Typical 531 MHz bunches have an RMS of around 200 </a:t>
            </a:r>
            <a:r>
              <a:rPr sz="2000" err="1"/>
              <a:t>ps</a:t>
            </a:r>
            <a:endParaRPr sz="2000"/>
          </a:p>
          <a:p>
            <a:pPr marL="285750" indent="-285750">
              <a:buFont typeface="Arial"/>
              <a:buChar char="•"/>
              <a:defRPr>
                <a:solidFill>
                  <a:srgbClr val="000000"/>
                </a:solidFill>
              </a:defRPr>
            </a:pPr>
            <a:r>
              <a:rPr sz="2000"/>
              <a:t>These bunches have sharp edges and substructure, which could be measured by RF monitors and exploited for better extracting time information</a:t>
            </a:r>
          </a:p>
        </p:txBody>
      </p:sp>
      <p:sp>
        <p:nvSpPr>
          <p:cNvPr id="2" name="Shape 55">
            <a:extLst>
              <a:ext uri="{FF2B5EF4-FFF2-40B4-BE49-F238E27FC236}">
                <a16:creationId xmlns:a16="http://schemas.microsoft.com/office/drawing/2014/main" id="{3F4DC2AA-13CF-D00E-0485-8409E196CF99}"/>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hape 574"/>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576" name="Shape 576"/>
          <p:cNvSpPr>
            <a:spLocks noGrp="1"/>
          </p:cNvSpPr>
          <p:nvPr>
            <p:ph type="sldNum" sz="quarter" idx="2"/>
          </p:nvPr>
        </p:nvSpPr>
        <p:spPr>
          <a:xfrm>
            <a:off x="8773562" y="6511926"/>
            <a:ext cx="221214" cy="2462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23</a:t>
            </a:fld>
            <a:endParaRPr/>
          </a:p>
        </p:txBody>
      </p:sp>
      <p:sp>
        <p:nvSpPr>
          <p:cNvPr id="577" name="Shape 577"/>
          <p:cNvSpPr/>
          <p:nvPr/>
        </p:nvSpPr>
        <p:spPr>
          <a:xfrm>
            <a:off x="307366" y="130065"/>
            <a:ext cx="2112758" cy="67967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RF Simulation</a:t>
            </a:r>
          </a:p>
        </p:txBody>
      </p:sp>
      <p:sp>
        <p:nvSpPr>
          <p:cNvPr id="578" name="Shape 578"/>
          <p:cNvSpPr/>
          <p:nvPr/>
        </p:nvSpPr>
        <p:spPr>
          <a:xfrm>
            <a:off x="5813463" y="6095868"/>
            <a:ext cx="3069751"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chemeClr val="accent5">
                    <a:hueOff val="-176146"/>
                    <a:satOff val="3665"/>
                    <a:lumOff val="-13986"/>
                  </a:schemeClr>
                </a:solidFill>
              </a:defRPr>
            </a:lvl1pPr>
          </a:lstStyle>
          <a:p>
            <a:r>
              <a:t>Evan Angelico, Sergei Nagaitsev</a:t>
            </a:r>
          </a:p>
        </p:txBody>
      </p:sp>
      <p:sp>
        <p:nvSpPr>
          <p:cNvPr id="580" name="Shape 580"/>
          <p:cNvSpPr/>
          <p:nvPr/>
        </p:nvSpPr>
        <p:spPr>
          <a:xfrm>
            <a:off x="399314" y="968208"/>
            <a:ext cx="8686406" cy="143629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a:solidFill>
                  <a:srgbClr val="000000"/>
                </a:solidFill>
              </a:defRPr>
            </a:pPr>
            <a:r>
              <a:rPr sz="2000"/>
              <a:t>A</a:t>
            </a:r>
            <a:r>
              <a:rPr lang="en-US" sz="2000"/>
              <a:t> </a:t>
            </a:r>
            <a:r>
              <a:rPr sz="2000"/>
              <a:t> realistic, multi-particle simulation was performed to study the following properties of the </a:t>
            </a:r>
            <a:r>
              <a:rPr sz="2000" err="1"/>
              <a:t>rebunching</a:t>
            </a:r>
            <a:r>
              <a:rPr sz="2000"/>
              <a:t> procedure:</a:t>
            </a:r>
          </a:p>
          <a:p>
            <a:pPr marL="342900" lvl="1" indent="-342900">
              <a:buFont typeface="Arial"/>
              <a:buChar char="•"/>
              <a:defRPr>
                <a:solidFill>
                  <a:srgbClr val="000000"/>
                </a:solidFill>
              </a:defRPr>
            </a:pPr>
            <a:r>
              <a:rPr sz="2000"/>
              <a:t>ramp-down/ramp-up functions for </a:t>
            </a:r>
            <a:r>
              <a:rPr sz="2000" err="1"/>
              <a:t>rebunching</a:t>
            </a:r>
            <a:r>
              <a:rPr sz="2000"/>
              <a:t> at a higher frequency</a:t>
            </a:r>
          </a:p>
          <a:p>
            <a:pPr marL="342900" lvl="1" indent="-342900">
              <a:buFont typeface="Arial"/>
              <a:buChar char="•"/>
              <a:defRPr>
                <a:solidFill>
                  <a:srgbClr val="000000"/>
                </a:solidFill>
              </a:defRPr>
            </a:pPr>
            <a:r>
              <a:rPr sz="2000"/>
              <a:t>the final time structure/RMS time widths of the 531 MHz bunches</a:t>
            </a:r>
          </a:p>
        </p:txBody>
      </p:sp>
      <p:sp>
        <p:nvSpPr>
          <p:cNvPr id="4" name="Shape 592">
            <a:extLst>
              <a:ext uri="{FF2B5EF4-FFF2-40B4-BE49-F238E27FC236}">
                <a16:creationId xmlns:a16="http://schemas.microsoft.com/office/drawing/2014/main" id="{197003B1-136D-4379-A8F0-2B5E33404969}"/>
              </a:ext>
            </a:extLst>
          </p:cNvPr>
          <p:cNvSpPr/>
          <p:nvPr/>
        </p:nvSpPr>
        <p:spPr>
          <a:xfrm>
            <a:off x="5484068" y="2499103"/>
            <a:ext cx="3398613" cy="359072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285750" indent="-285750">
              <a:buFont typeface="Arial"/>
              <a:buChar char="•"/>
              <a:defRPr>
                <a:solidFill>
                  <a:srgbClr val="000000"/>
                </a:solidFill>
              </a:defRPr>
            </a:pPr>
            <a:r>
              <a:rPr sz="2000"/>
              <a:t>The resulting </a:t>
            </a:r>
            <a:r>
              <a:rPr sz="2000" err="1"/>
              <a:t>rebunched</a:t>
            </a:r>
            <a:r>
              <a:rPr sz="2000"/>
              <a:t> structure is promising</a:t>
            </a:r>
            <a:endParaRPr lang="en-US" sz="2000"/>
          </a:p>
          <a:p>
            <a:pPr marL="285750" indent="-285750">
              <a:buFont typeface="Arial"/>
              <a:buChar char="•"/>
              <a:defRPr>
                <a:solidFill>
                  <a:srgbClr val="000000"/>
                </a:solidFill>
              </a:defRPr>
            </a:pPr>
            <a:r>
              <a:rPr sz="2000"/>
              <a:t>Typical 531 MHz bunches have an RMS of around 200 </a:t>
            </a:r>
            <a:r>
              <a:rPr sz="2000" err="1"/>
              <a:t>ps</a:t>
            </a:r>
            <a:endParaRPr sz="2000"/>
          </a:p>
          <a:p>
            <a:pPr marL="285750" indent="-285750">
              <a:buFont typeface="Arial"/>
              <a:buChar char="•"/>
              <a:defRPr>
                <a:solidFill>
                  <a:srgbClr val="000000"/>
                </a:solidFill>
              </a:defRPr>
            </a:pPr>
            <a:r>
              <a:rPr sz="2000"/>
              <a:t>These bunches have sharp edges and substructure, which could be measured by RF monitors and exploited for better extracting time information</a:t>
            </a:r>
          </a:p>
        </p:txBody>
      </p:sp>
      <p:pic>
        <p:nvPicPr>
          <p:cNvPr id="2" name="Picture 3" descr="A close up of a logo&#10;&#10;Description generated with very high confidence">
            <a:extLst>
              <a:ext uri="{FF2B5EF4-FFF2-40B4-BE49-F238E27FC236}">
                <a16:creationId xmlns:a16="http://schemas.microsoft.com/office/drawing/2014/main" id="{8D4C0065-A5CE-45E2-B274-7B146834A175}"/>
              </a:ext>
            </a:extLst>
          </p:cNvPr>
          <p:cNvPicPr>
            <a:picLocks noChangeAspect="1"/>
          </p:cNvPicPr>
          <p:nvPr/>
        </p:nvPicPr>
        <p:blipFill rotWithShape="1">
          <a:blip r:embed="rId2"/>
          <a:srcRect r="48862" b="-146"/>
          <a:stretch/>
        </p:blipFill>
        <p:spPr>
          <a:xfrm>
            <a:off x="978589" y="2614537"/>
            <a:ext cx="4064018" cy="3608457"/>
          </a:xfrm>
          <a:prstGeom prst="rect">
            <a:avLst/>
          </a:prstGeom>
        </p:spPr>
      </p:pic>
      <p:sp>
        <p:nvSpPr>
          <p:cNvPr id="3" name="Shape 55">
            <a:extLst>
              <a:ext uri="{FF2B5EF4-FFF2-40B4-BE49-F238E27FC236}">
                <a16:creationId xmlns:a16="http://schemas.microsoft.com/office/drawing/2014/main" id="{8FB45900-A6B8-A60F-ACFD-CE23131F30AF}"/>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1159473270"/>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Shape 602"/>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604" name="Shape 604"/>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24</a:t>
            </a:fld>
            <a:endParaRPr/>
          </a:p>
        </p:txBody>
      </p:sp>
      <p:sp>
        <p:nvSpPr>
          <p:cNvPr id="605" name="Shape 605"/>
          <p:cNvSpPr/>
          <p:nvPr/>
        </p:nvSpPr>
        <p:spPr>
          <a:xfrm>
            <a:off x="307366" y="165683"/>
            <a:ext cx="5783635" cy="6084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rPr lang="en-US"/>
              <a:t>Time slicing in a more realistic scenario </a:t>
            </a:r>
            <a:endParaRPr/>
          </a:p>
        </p:txBody>
      </p:sp>
      <p:sp>
        <p:nvSpPr>
          <p:cNvPr id="607" name="Shape 607"/>
          <p:cNvSpPr/>
          <p:nvPr/>
        </p:nvSpPr>
        <p:spPr>
          <a:xfrm>
            <a:off x="1574718" y="804459"/>
            <a:ext cx="7205553" cy="117468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228594" indent="-228594">
              <a:buSzPct val="100000"/>
              <a:buChar char="•"/>
              <a:defRPr sz="2100">
                <a:solidFill>
                  <a:srgbClr val="000000"/>
                </a:solidFill>
              </a:defRPr>
            </a:pPr>
            <a:r>
              <a:rPr sz="2100"/>
              <a:t>a realistic simulation of the 531 MHz rebunched time structure </a:t>
            </a:r>
          </a:p>
          <a:p>
            <a:pPr marL="228594" indent="-228594">
              <a:buSzPct val="100000"/>
              <a:buChar char="•"/>
              <a:defRPr sz="2100">
                <a:solidFill>
                  <a:srgbClr val="000000"/>
                </a:solidFill>
              </a:defRPr>
            </a:pPr>
            <a:r>
              <a:rPr sz="2100"/>
              <a:t>an additional 100 ps Gausian to account for detector affects </a:t>
            </a:r>
          </a:p>
          <a:p>
            <a:pPr marL="228594" indent="-228594">
              <a:buSzPct val="100000"/>
              <a:buChar char="•"/>
              <a:defRPr sz="2100">
                <a:solidFill>
                  <a:srgbClr val="000000"/>
                </a:solidFill>
              </a:defRPr>
            </a:pPr>
            <a:r>
              <a:rPr sz="2100"/>
              <a:t>the effects of pileup between the bunches</a:t>
            </a:r>
          </a:p>
        </p:txBody>
      </p:sp>
      <p:sp>
        <p:nvSpPr>
          <p:cNvPr id="608" name="Shape 608"/>
          <p:cNvSpPr/>
          <p:nvPr/>
        </p:nvSpPr>
        <p:spPr>
          <a:xfrm>
            <a:off x="351790" y="799959"/>
            <a:ext cx="1178208" cy="4257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100">
                <a:solidFill>
                  <a:srgbClr val="000000"/>
                </a:solidFill>
              </a:defRPr>
            </a:lvl1pPr>
          </a:lstStyle>
          <a:p>
            <a:r>
              <a:t>Even with</a:t>
            </a:r>
          </a:p>
        </p:txBody>
      </p:sp>
      <p:sp>
        <p:nvSpPr>
          <p:cNvPr id="609" name="Shape 609"/>
          <p:cNvSpPr/>
          <p:nvPr/>
        </p:nvSpPr>
        <p:spPr>
          <a:xfrm>
            <a:off x="444792" y="1972103"/>
            <a:ext cx="7804944" cy="4257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2100">
                <a:solidFill>
                  <a:srgbClr val="000000"/>
                </a:solidFill>
              </a:defRPr>
            </a:lvl1pPr>
          </a:lstStyle>
          <a:p>
            <a:r>
              <a:t>it is still possible to select isolated, lower energy flux bins</a:t>
            </a:r>
          </a:p>
        </p:txBody>
      </p:sp>
      <p:pic>
        <p:nvPicPr>
          <p:cNvPr id="2" name="Picture 2" descr="A close up of a map&#10;&#10;Description generated with high confidence">
            <a:extLst>
              <a:ext uri="{FF2B5EF4-FFF2-40B4-BE49-F238E27FC236}">
                <a16:creationId xmlns:a16="http://schemas.microsoft.com/office/drawing/2014/main" id="{99465DC6-C11C-4A27-B6D3-A40EE34D1002}"/>
              </a:ext>
            </a:extLst>
          </p:cNvPr>
          <p:cNvPicPr>
            <a:picLocks noChangeAspect="1"/>
          </p:cNvPicPr>
          <p:nvPr/>
        </p:nvPicPr>
        <p:blipFill>
          <a:blip r:embed="rId2"/>
          <a:stretch>
            <a:fillRect/>
          </a:stretch>
        </p:blipFill>
        <p:spPr>
          <a:xfrm>
            <a:off x="2145101" y="2888293"/>
            <a:ext cx="4890163" cy="3425260"/>
          </a:xfrm>
          <a:prstGeom prst="rect">
            <a:avLst/>
          </a:prstGeom>
        </p:spPr>
      </p:pic>
      <p:sp>
        <p:nvSpPr>
          <p:cNvPr id="3" name="TextBox 2">
            <a:extLst>
              <a:ext uri="{FF2B5EF4-FFF2-40B4-BE49-F238E27FC236}">
                <a16:creationId xmlns:a16="http://schemas.microsoft.com/office/drawing/2014/main" id="{9C0ACB28-6CDF-494C-B94D-F2BB94DFB31C}"/>
              </a:ext>
            </a:extLst>
          </p:cNvPr>
          <p:cNvSpPr txBox="1"/>
          <p:nvPr/>
        </p:nvSpPr>
        <p:spPr>
          <a:xfrm>
            <a:off x="2111189" y="2610380"/>
            <a:ext cx="2743200"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tx1">
                    <a:lumMod val="95000"/>
                    <a:lumOff val="5000"/>
                  </a:schemeClr>
                </a:solidFill>
              </a:rPr>
              <a:t>Inifinitesimal proton bunches</a:t>
            </a:r>
          </a:p>
        </p:txBody>
      </p:sp>
      <p:sp>
        <p:nvSpPr>
          <p:cNvPr id="11" name="TextBox 10">
            <a:extLst>
              <a:ext uri="{FF2B5EF4-FFF2-40B4-BE49-F238E27FC236}">
                <a16:creationId xmlns:a16="http://schemas.microsoft.com/office/drawing/2014/main" id="{786F4FB9-EDC0-4B68-8925-5CA286BD8C78}"/>
              </a:ext>
            </a:extLst>
          </p:cNvPr>
          <p:cNvSpPr txBox="1"/>
          <p:nvPr/>
        </p:nvSpPr>
        <p:spPr>
          <a:xfrm>
            <a:off x="5123329" y="2610379"/>
            <a:ext cx="1721224"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tx1">
                    <a:lumMod val="95000"/>
                    <a:lumOff val="5000"/>
                  </a:schemeClr>
                </a:solidFill>
              </a:rPr>
              <a:t>"realistic scenario"</a:t>
            </a:r>
            <a:endParaRPr lang="en-US"/>
          </a:p>
        </p:txBody>
      </p:sp>
      <p:sp>
        <p:nvSpPr>
          <p:cNvPr id="4" name="Shape 55">
            <a:extLst>
              <a:ext uri="{FF2B5EF4-FFF2-40B4-BE49-F238E27FC236}">
                <a16:creationId xmlns:a16="http://schemas.microsoft.com/office/drawing/2014/main" id="{FD6A277C-6E51-E983-2A58-3A55F6A756E7}"/>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3313634729"/>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covered, many, computer, woman&#10;&#10;Description generated with very high confidence">
            <a:extLst>
              <a:ext uri="{FF2B5EF4-FFF2-40B4-BE49-F238E27FC236}">
                <a16:creationId xmlns:a16="http://schemas.microsoft.com/office/drawing/2014/main" id="{10701752-2037-47F3-960C-470FD3CE2627}"/>
              </a:ext>
            </a:extLst>
          </p:cNvPr>
          <p:cNvPicPr>
            <a:picLocks noChangeAspect="1"/>
          </p:cNvPicPr>
          <p:nvPr/>
        </p:nvPicPr>
        <p:blipFill rotWithShape="1">
          <a:blip r:embed="rId2"/>
          <a:srcRect r="-158" b="12042"/>
          <a:stretch/>
        </p:blipFill>
        <p:spPr>
          <a:xfrm>
            <a:off x="-337" y="849174"/>
            <a:ext cx="9155266" cy="5449808"/>
          </a:xfrm>
          <a:prstGeom prst="rect">
            <a:avLst/>
          </a:prstGeom>
        </p:spPr>
      </p:pic>
      <p:sp>
        <p:nvSpPr>
          <p:cNvPr id="799" name="Shape 799"/>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801" name="Shape 801"/>
          <p:cNvSpPr>
            <a:spLocks noGrp="1"/>
          </p:cNvSpPr>
          <p:nvPr>
            <p:ph type="sldNum" sz="quarter" idx="2"/>
          </p:nvPr>
        </p:nvSpPr>
        <p:spPr>
          <a:xfrm>
            <a:off x="8773562" y="6511926"/>
            <a:ext cx="221214" cy="2462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25</a:t>
            </a:fld>
            <a:endParaRPr/>
          </a:p>
        </p:txBody>
      </p:sp>
      <p:sp>
        <p:nvSpPr>
          <p:cNvPr id="802" name="Shape 802"/>
          <p:cNvSpPr/>
          <p:nvPr/>
        </p:nvSpPr>
        <p:spPr>
          <a:xfrm>
            <a:off x="1981599" y="231122"/>
            <a:ext cx="5443798" cy="6132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b="1">
                <a:solidFill>
                  <a:srgbClr val="000000"/>
                </a:solidFill>
                <a:uFill>
                  <a:solidFill>
                    <a:srgbClr val="000000"/>
                  </a:solidFill>
                </a:uFill>
                <a:latin typeface="ArialUnicodeMS"/>
                <a:ea typeface="ArialUnicodeMS"/>
                <a:cs typeface="ArialUnicodeMS"/>
                <a:sym typeface="ArialUnicodeMS"/>
              </a:defRPr>
            </a:lvl1pPr>
          </a:lstStyle>
          <a:p>
            <a:r>
              <a:rPr lang="en-US" dirty="0"/>
              <a:t>Putting Together a Physics Program</a:t>
            </a:r>
            <a:endParaRPr dirty="0"/>
          </a:p>
        </p:txBody>
      </p:sp>
      <p:sp>
        <p:nvSpPr>
          <p:cNvPr id="3" name="Shape 55">
            <a:extLst>
              <a:ext uri="{FF2B5EF4-FFF2-40B4-BE49-F238E27FC236}">
                <a16:creationId xmlns:a16="http://schemas.microsoft.com/office/drawing/2014/main" id="{F9DEF4C1-31F8-6C82-D835-DE34F85BD8BC}"/>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1335665264"/>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Shape 784"/>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786" name="Shape 786"/>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26</a:t>
            </a:fld>
            <a:endParaRPr/>
          </a:p>
        </p:txBody>
      </p:sp>
      <p:sp>
        <p:nvSpPr>
          <p:cNvPr id="787" name="Shape 787"/>
          <p:cNvSpPr/>
          <p:nvPr/>
        </p:nvSpPr>
        <p:spPr>
          <a:xfrm>
            <a:off x="307366" y="130065"/>
            <a:ext cx="3255699"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The second maximum</a:t>
            </a:r>
          </a:p>
        </p:txBody>
      </p:sp>
      <p:pic>
        <p:nvPicPr>
          <p:cNvPr id="788" name="pasted-image.pdf"/>
          <p:cNvPicPr>
            <a:picLocks noChangeAspect="1"/>
          </p:cNvPicPr>
          <p:nvPr/>
        </p:nvPicPr>
        <p:blipFill>
          <a:blip r:embed="rId2"/>
          <a:srcRect r="49363"/>
          <a:stretch>
            <a:fillRect/>
          </a:stretch>
        </p:blipFill>
        <p:spPr>
          <a:xfrm>
            <a:off x="4584332" y="2956625"/>
            <a:ext cx="3750199" cy="3515831"/>
          </a:xfrm>
          <a:prstGeom prst="rect">
            <a:avLst/>
          </a:prstGeom>
          <a:ln w="12700">
            <a:miter lim="400000"/>
          </a:ln>
        </p:spPr>
      </p:pic>
      <p:pic>
        <p:nvPicPr>
          <p:cNvPr id="789" name="pasted-image.pdf"/>
          <p:cNvPicPr>
            <a:picLocks noChangeAspect="1"/>
          </p:cNvPicPr>
          <p:nvPr/>
        </p:nvPicPr>
        <p:blipFill>
          <a:blip r:embed="rId3"/>
          <a:srcRect l="48348" t="49800"/>
          <a:stretch>
            <a:fillRect/>
          </a:stretch>
        </p:blipFill>
        <p:spPr>
          <a:xfrm>
            <a:off x="5471837" y="404332"/>
            <a:ext cx="3750027" cy="2477137"/>
          </a:xfrm>
          <a:prstGeom prst="rect">
            <a:avLst/>
          </a:prstGeom>
          <a:ln w="12700">
            <a:miter lim="400000"/>
          </a:ln>
        </p:spPr>
      </p:pic>
      <p:sp>
        <p:nvSpPr>
          <p:cNvPr id="790" name="Shape 790"/>
          <p:cNvSpPr/>
          <p:nvPr/>
        </p:nvSpPr>
        <p:spPr>
          <a:xfrm flipH="1">
            <a:off x="6453238" y="2619499"/>
            <a:ext cx="7149" cy="1931216"/>
          </a:xfrm>
          <a:prstGeom prst="line">
            <a:avLst/>
          </a:prstGeom>
          <a:ln w="57150">
            <a:solidFill>
              <a:schemeClr val="tx1"/>
            </a:solidFill>
            <a:miter lim="400000"/>
            <a:tailEnd type="triangle"/>
          </a:ln>
        </p:spPr>
        <p:txBody>
          <a:bodyPr lIns="0" tIns="0" rIns="0" bIns="0" anchor="t"/>
          <a:lstStyle/>
          <a:p>
            <a:endParaRPr lang="en-US"/>
          </a:p>
        </p:txBody>
      </p:sp>
      <p:sp>
        <p:nvSpPr>
          <p:cNvPr id="2" name="Shape 791">
            <a:extLst>
              <a:ext uri="{FF2B5EF4-FFF2-40B4-BE49-F238E27FC236}">
                <a16:creationId xmlns:a16="http://schemas.microsoft.com/office/drawing/2014/main" id="{0B2CB3D6-964B-4C84-B35E-3D9D0C962A9D}"/>
              </a:ext>
            </a:extLst>
          </p:cNvPr>
          <p:cNvSpPr/>
          <p:nvPr/>
        </p:nvSpPr>
        <p:spPr>
          <a:xfrm>
            <a:off x="423703" y="1890118"/>
            <a:ext cx="4310789" cy="307776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227965" indent="-227965">
              <a:buSzPct val="100000"/>
              <a:buChar char="•"/>
              <a:defRPr sz="2100">
                <a:solidFill>
                  <a:srgbClr val="000000"/>
                </a:solidFill>
              </a:defRPr>
            </a:pPr>
            <a:r>
              <a:rPr sz="2000"/>
              <a:t>select a </a:t>
            </a:r>
            <a:r>
              <a:rPr lang="en-US" sz="2000"/>
              <a:t>more pure</a:t>
            </a:r>
            <a:r>
              <a:rPr lang="en-US" sz="2000" dirty="0"/>
              <a:t> </a:t>
            </a:r>
            <a:r>
              <a:rPr sz="2000"/>
              <a:t>sample of neutrinos from the second maximum</a:t>
            </a:r>
            <a:endParaRPr lang="en-US" sz="2000" dirty="0"/>
          </a:p>
          <a:p>
            <a:pPr marL="227965" indent="-227965">
              <a:buSzPct val="100000"/>
              <a:buChar char="•"/>
              <a:defRPr sz="2100">
                <a:solidFill>
                  <a:srgbClr val="000000"/>
                </a:solidFill>
              </a:defRPr>
            </a:pPr>
            <a:r>
              <a:rPr sz="2000"/>
              <a:t>suppress “feed down” from higher energy backgrounds</a:t>
            </a:r>
            <a:endParaRPr lang="en-US" sz="2000" dirty="0"/>
          </a:p>
          <a:p>
            <a:pPr marL="227965" lvl="1">
              <a:buSzPct val="100000"/>
              <a:buChar char="•"/>
              <a:defRPr sz="2100">
                <a:solidFill>
                  <a:srgbClr val="000000"/>
                </a:solidFill>
              </a:defRPr>
            </a:pPr>
            <a:r>
              <a:rPr lang="en-US" sz="2000"/>
              <a:t>Resonant pion production</a:t>
            </a:r>
            <a:endParaRPr lang="en-US" sz="2000" dirty="0"/>
          </a:p>
          <a:p>
            <a:pPr marL="227965" lvl="1">
              <a:buSzPct val="100000"/>
              <a:buChar char="•"/>
              <a:defRPr sz="2100">
                <a:solidFill>
                  <a:srgbClr val="000000"/>
                </a:solidFill>
              </a:defRPr>
            </a:pPr>
            <a:r>
              <a:rPr lang="en-US" sz="2000"/>
              <a:t>Deep Inelastic Scattering</a:t>
            </a:r>
            <a:endParaRPr lang="en-US" sz="2000" dirty="0"/>
          </a:p>
          <a:p>
            <a:pPr marL="227965" indent="-285750">
              <a:buSzPct val="100000"/>
              <a:buChar char="•"/>
              <a:defRPr sz="2100">
                <a:solidFill>
                  <a:srgbClr val="000000"/>
                </a:solidFill>
              </a:defRPr>
            </a:pPr>
            <a:r>
              <a:rPr lang="en-US" sz="2000"/>
              <a:t>Suppress downward migration of reconstructed energy from higher energy interactions</a:t>
            </a:r>
            <a:endParaRPr lang="en-US" sz="2000" dirty="0"/>
          </a:p>
        </p:txBody>
      </p:sp>
      <p:sp>
        <p:nvSpPr>
          <p:cNvPr id="3" name="TextBox 2">
            <a:extLst>
              <a:ext uri="{FF2B5EF4-FFF2-40B4-BE49-F238E27FC236}">
                <a16:creationId xmlns:a16="http://schemas.microsoft.com/office/drawing/2014/main" id="{531D2E0B-C444-475D-857C-31880FEE7881}"/>
              </a:ext>
            </a:extLst>
          </p:cNvPr>
          <p:cNvSpPr txBox="1"/>
          <p:nvPr/>
        </p:nvSpPr>
        <p:spPr>
          <a:xfrm>
            <a:off x="470647" y="933090"/>
            <a:ext cx="4195481"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2000">
                <a:solidFill>
                  <a:srgbClr val="000000"/>
                </a:solidFill>
              </a:rPr>
              <a:t>Time slicing in the far detector is particularly advantageous as it can</a:t>
            </a:r>
          </a:p>
        </p:txBody>
      </p:sp>
      <p:sp>
        <p:nvSpPr>
          <p:cNvPr id="4" name="TextBox 3">
            <a:extLst>
              <a:ext uri="{FF2B5EF4-FFF2-40B4-BE49-F238E27FC236}">
                <a16:creationId xmlns:a16="http://schemas.microsoft.com/office/drawing/2014/main" id="{59A30917-BA83-4F4C-AC04-342F70D91C5B}"/>
              </a:ext>
            </a:extLst>
          </p:cNvPr>
          <p:cNvSpPr txBox="1"/>
          <p:nvPr/>
        </p:nvSpPr>
        <p:spPr>
          <a:xfrm>
            <a:off x="470647" y="5068814"/>
            <a:ext cx="4424082"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2000">
                <a:solidFill>
                  <a:srgbClr val="000000"/>
                </a:solidFill>
              </a:rPr>
              <a:t>Being able to fit both maxima would place strong constraints on oscillation parameters</a:t>
            </a:r>
          </a:p>
        </p:txBody>
      </p:sp>
      <p:sp>
        <p:nvSpPr>
          <p:cNvPr id="5" name="Shape 55">
            <a:extLst>
              <a:ext uri="{FF2B5EF4-FFF2-40B4-BE49-F238E27FC236}">
                <a16:creationId xmlns:a16="http://schemas.microsoft.com/office/drawing/2014/main" id="{68D9E6FF-A622-B387-4D64-3F55AC00844B}"/>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close up of a map&#10;&#10;Description generated with very high confidence">
            <a:extLst>
              <a:ext uri="{FF2B5EF4-FFF2-40B4-BE49-F238E27FC236}">
                <a16:creationId xmlns:a16="http://schemas.microsoft.com/office/drawing/2014/main" id="{543D4C23-D700-4D1C-84CF-9587A5763390}"/>
              </a:ext>
            </a:extLst>
          </p:cNvPr>
          <p:cNvPicPr>
            <a:picLocks noChangeAspect="1"/>
          </p:cNvPicPr>
          <p:nvPr/>
        </p:nvPicPr>
        <p:blipFill>
          <a:blip r:embed="rId2"/>
          <a:stretch>
            <a:fillRect/>
          </a:stretch>
        </p:blipFill>
        <p:spPr>
          <a:xfrm>
            <a:off x="4679576" y="3147025"/>
            <a:ext cx="4168588" cy="3011313"/>
          </a:xfrm>
          <a:prstGeom prst="rect">
            <a:avLst/>
          </a:prstGeom>
        </p:spPr>
      </p:pic>
      <p:sp>
        <p:nvSpPr>
          <p:cNvPr id="784" name="Shape 784"/>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786" name="Shape 786"/>
          <p:cNvSpPr>
            <a:spLocks noGrp="1"/>
          </p:cNvSpPr>
          <p:nvPr>
            <p:ph type="sldNum" sz="quarter" idx="2"/>
          </p:nvPr>
        </p:nvSpPr>
        <p:spPr>
          <a:xfrm>
            <a:off x="8773562" y="6511926"/>
            <a:ext cx="221214" cy="2462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27</a:t>
            </a:fld>
            <a:endParaRPr/>
          </a:p>
        </p:txBody>
      </p:sp>
      <p:sp>
        <p:nvSpPr>
          <p:cNvPr id="787" name="Shape 787"/>
          <p:cNvSpPr/>
          <p:nvPr/>
        </p:nvSpPr>
        <p:spPr>
          <a:xfrm>
            <a:off x="307366" y="130065"/>
            <a:ext cx="3255699" cy="67967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The second maximum</a:t>
            </a:r>
          </a:p>
        </p:txBody>
      </p:sp>
      <p:pic>
        <p:nvPicPr>
          <p:cNvPr id="789" name="pasted-image.pdf"/>
          <p:cNvPicPr>
            <a:picLocks noChangeAspect="1"/>
          </p:cNvPicPr>
          <p:nvPr/>
        </p:nvPicPr>
        <p:blipFill>
          <a:blip r:embed="rId3"/>
          <a:srcRect l="48348" t="49800"/>
          <a:stretch>
            <a:fillRect/>
          </a:stretch>
        </p:blipFill>
        <p:spPr>
          <a:xfrm>
            <a:off x="5283578" y="404332"/>
            <a:ext cx="3750027" cy="2477137"/>
          </a:xfrm>
          <a:prstGeom prst="rect">
            <a:avLst/>
          </a:prstGeom>
          <a:ln w="12700">
            <a:miter lim="400000"/>
          </a:ln>
        </p:spPr>
      </p:pic>
      <p:sp>
        <p:nvSpPr>
          <p:cNvPr id="790" name="Shape 790"/>
          <p:cNvSpPr/>
          <p:nvPr/>
        </p:nvSpPr>
        <p:spPr>
          <a:xfrm>
            <a:off x="6272128" y="2686734"/>
            <a:ext cx="33192" cy="2845616"/>
          </a:xfrm>
          <a:prstGeom prst="line">
            <a:avLst/>
          </a:prstGeom>
          <a:ln w="57150">
            <a:solidFill>
              <a:schemeClr val="tx1"/>
            </a:solidFill>
            <a:miter lim="400000"/>
            <a:tailEnd type="triangle"/>
          </a:ln>
        </p:spPr>
        <p:txBody>
          <a:bodyPr lIns="0" tIns="0" rIns="0" bIns="0" anchor="t"/>
          <a:lstStyle/>
          <a:p>
            <a:endParaRPr lang="en-US"/>
          </a:p>
        </p:txBody>
      </p:sp>
      <p:sp>
        <p:nvSpPr>
          <p:cNvPr id="2" name="Shape 791">
            <a:extLst>
              <a:ext uri="{FF2B5EF4-FFF2-40B4-BE49-F238E27FC236}">
                <a16:creationId xmlns:a16="http://schemas.microsoft.com/office/drawing/2014/main" id="{0B2CB3D6-964B-4C84-B35E-3D9D0C962A9D}"/>
              </a:ext>
            </a:extLst>
          </p:cNvPr>
          <p:cNvSpPr/>
          <p:nvPr/>
        </p:nvSpPr>
        <p:spPr>
          <a:xfrm>
            <a:off x="423703" y="1890118"/>
            <a:ext cx="4310789" cy="307776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227965" indent="-227965">
              <a:buSzPct val="100000"/>
              <a:buChar char="•"/>
              <a:defRPr sz="2100">
                <a:solidFill>
                  <a:srgbClr val="000000"/>
                </a:solidFill>
              </a:defRPr>
            </a:pPr>
            <a:r>
              <a:rPr sz="2000"/>
              <a:t>select a </a:t>
            </a:r>
            <a:r>
              <a:rPr lang="en-US" sz="2000"/>
              <a:t>more pure</a:t>
            </a:r>
            <a:r>
              <a:rPr lang="en-US" sz="2000" dirty="0"/>
              <a:t> </a:t>
            </a:r>
            <a:r>
              <a:rPr sz="2000"/>
              <a:t>sample of neutrinos from the second maximum</a:t>
            </a:r>
            <a:endParaRPr lang="en-US" sz="2000" dirty="0"/>
          </a:p>
          <a:p>
            <a:pPr marL="227965" indent="-227965">
              <a:buSzPct val="100000"/>
              <a:buChar char="•"/>
              <a:defRPr sz="2100">
                <a:solidFill>
                  <a:srgbClr val="000000"/>
                </a:solidFill>
              </a:defRPr>
            </a:pPr>
            <a:r>
              <a:rPr sz="2000"/>
              <a:t>suppress “feed down” from higher energy backgrounds</a:t>
            </a:r>
            <a:endParaRPr lang="en-US" sz="2000" dirty="0"/>
          </a:p>
          <a:p>
            <a:pPr marL="227965" lvl="1">
              <a:buSzPct val="100000"/>
              <a:buChar char="•"/>
              <a:defRPr sz="2100">
                <a:solidFill>
                  <a:srgbClr val="000000"/>
                </a:solidFill>
              </a:defRPr>
            </a:pPr>
            <a:r>
              <a:rPr lang="en-US" sz="2000"/>
              <a:t>Resonant pion production</a:t>
            </a:r>
            <a:endParaRPr lang="en-US" sz="2000" dirty="0"/>
          </a:p>
          <a:p>
            <a:pPr marL="227965" lvl="1">
              <a:buSzPct val="100000"/>
              <a:buChar char="•"/>
              <a:defRPr sz="2100">
                <a:solidFill>
                  <a:srgbClr val="000000"/>
                </a:solidFill>
              </a:defRPr>
            </a:pPr>
            <a:r>
              <a:rPr lang="en-US" sz="2000"/>
              <a:t>Deep Inelastic Scattering</a:t>
            </a:r>
            <a:endParaRPr lang="en-US" sz="2000" dirty="0"/>
          </a:p>
          <a:p>
            <a:pPr marL="227965" indent="-285750">
              <a:buSzPct val="100000"/>
              <a:buChar char="•"/>
              <a:defRPr sz="2100">
                <a:solidFill>
                  <a:srgbClr val="000000"/>
                </a:solidFill>
              </a:defRPr>
            </a:pPr>
            <a:r>
              <a:rPr lang="en-US" sz="2000"/>
              <a:t>Suppress downward migration of reconstructed energy from higher energy interactions</a:t>
            </a:r>
            <a:endParaRPr lang="en-US" sz="2000" dirty="0"/>
          </a:p>
        </p:txBody>
      </p:sp>
      <p:sp>
        <p:nvSpPr>
          <p:cNvPr id="3" name="TextBox 2">
            <a:extLst>
              <a:ext uri="{FF2B5EF4-FFF2-40B4-BE49-F238E27FC236}">
                <a16:creationId xmlns:a16="http://schemas.microsoft.com/office/drawing/2014/main" id="{531D2E0B-C444-475D-857C-31880FEE7881}"/>
              </a:ext>
            </a:extLst>
          </p:cNvPr>
          <p:cNvSpPr txBox="1"/>
          <p:nvPr/>
        </p:nvSpPr>
        <p:spPr>
          <a:xfrm>
            <a:off x="470647" y="933090"/>
            <a:ext cx="4195481"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2000">
                <a:solidFill>
                  <a:srgbClr val="000000"/>
                </a:solidFill>
              </a:rPr>
              <a:t>Time slicing in the far detector is particularly advantageous as it can</a:t>
            </a:r>
          </a:p>
        </p:txBody>
      </p:sp>
      <p:sp>
        <p:nvSpPr>
          <p:cNvPr id="4" name="TextBox 3">
            <a:extLst>
              <a:ext uri="{FF2B5EF4-FFF2-40B4-BE49-F238E27FC236}">
                <a16:creationId xmlns:a16="http://schemas.microsoft.com/office/drawing/2014/main" id="{59A30917-BA83-4F4C-AC04-342F70D91C5B}"/>
              </a:ext>
            </a:extLst>
          </p:cNvPr>
          <p:cNvSpPr txBox="1"/>
          <p:nvPr/>
        </p:nvSpPr>
        <p:spPr>
          <a:xfrm>
            <a:off x="470647" y="5068814"/>
            <a:ext cx="4424082"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2000">
                <a:solidFill>
                  <a:srgbClr val="000000"/>
                </a:solidFill>
              </a:rPr>
              <a:t>Being able to fit both maxima would place strong constraints on oscillation parameters</a:t>
            </a:r>
          </a:p>
        </p:txBody>
      </p:sp>
      <p:sp>
        <p:nvSpPr>
          <p:cNvPr id="6" name="Shape 55">
            <a:extLst>
              <a:ext uri="{FF2B5EF4-FFF2-40B4-BE49-F238E27FC236}">
                <a16:creationId xmlns:a16="http://schemas.microsoft.com/office/drawing/2014/main" id="{DE11F594-017A-1685-FEB8-25E1D484462F}"/>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4287022258"/>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descr="A screenshot of a cell phone&#10;&#10;Description generated with high confidence">
            <a:extLst>
              <a:ext uri="{FF2B5EF4-FFF2-40B4-BE49-F238E27FC236}">
                <a16:creationId xmlns:a16="http://schemas.microsoft.com/office/drawing/2014/main" id="{90D9DF74-6986-4129-A3BA-388A282ED931}"/>
              </a:ext>
            </a:extLst>
          </p:cNvPr>
          <p:cNvPicPr>
            <a:picLocks noChangeAspect="1"/>
          </p:cNvPicPr>
          <p:nvPr/>
        </p:nvPicPr>
        <p:blipFill>
          <a:blip r:embed="rId2"/>
          <a:stretch>
            <a:fillRect/>
          </a:stretch>
        </p:blipFill>
        <p:spPr>
          <a:xfrm>
            <a:off x="4572090" y="2791607"/>
            <a:ext cx="3942001" cy="2521208"/>
          </a:xfrm>
          <a:prstGeom prst="rect">
            <a:avLst/>
          </a:prstGeom>
        </p:spPr>
      </p:pic>
      <p:sp>
        <p:nvSpPr>
          <p:cNvPr id="784" name="Shape 784"/>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786" name="Shape 786"/>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28</a:t>
            </a:fld>
            <a:endParaRPr/>
          </a:p>
        </p:txBody>
      </p:sp>
      <p:sp>
        <p:nvSpPr>
          <p:cNvPr id="787" name="Shape 787"/>
          <p:cNvSpPr/>
          <p:nvPr/>
        </p:nvSpPr>
        <p:spPr>
          <a:xfrm>
            <a:off x="307366" y="165683"/>
            <a:ext cx="6609182" cy="6084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rPr lang="en-US"/>
              <a:t>Separating different components of the beam </a:t>
            </a:r>
          </a:p>
        </p:txBody>
      </p:sp>
      <p:sp>
        <p:nvSpPr>
          <p:cNvPr id="791" name="Shape 791"/>
          <p:cNvSpPr/>
          <p:nvPr/>
        </p:nvSpPr>
        <p:spPr>
          <a:xfrm>
            <a:off x="366194" y="1056415"/>
            <a:ext cx="8422714" cy="144655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227965" indent="-227965">
              <a:buSzPct val="100000"/>
              <a:buChar char="•"/>
              <a:defRPr sz="2100">
                <a:solidFill>
                  <a:srgbClr val="000000"/>
                </a:solidFill>
              </a:defRPr>
            </a:pPr>
            <a:r>
              <a:rPr lang="en-US" sz="2100" dirty="0"/>
              <a:t>The relative normalization and </a:t>
            </a:r>
            <a:r>
              <a:rPr lang="en-US" sz="2100" b="1" i="1" dirty="0"/>
              <a:t>shape</a:t>
            </a:r>
            <a:r>
              <a:rPr lang="en-US" sz="2100" dirty="0"/>
              <a:t> of the different components of the neutrino flux (wrong-sign, intrinsic </a:t>
            </a:r>
            <a:r>
              <a:rPr lang="en-US" sz="2100" dirty="0">
                <a:ea typeface="+mn-lt"/>
                <a:cs typeface="+mn-lt"/>
              </a:rPr>
              <a:t>𝜈</a:t>
            </a:r>
            <a:r>
              <a:rPr lang="en-US" sz="2100" baseline="-25000" dirty="0">
                <a:ea typeface="+mn-lt"/>
                <a:cs typeface="+mn-lt"/>
              </a:rPr>
              <a:t>e </a:t>
            </a:r>
            <a:r>
              <a:rPr lang="en-US" sz="2100" dirty="0">
                <a:ea typeface="+mn-lt"/>
                <a:cs typeface="+mn-lt"/>
              </a:rPr>
              <a:t>, K/π) evolve differently and in deterministic ways with respect to the timing cuts</a:t>
            </a:r>
          </a:p>
          <a:p>
            <a:pPr marL="227965" indent="-227965">
              <a:buSzPct val="100000"/>
              <a:buChar char="•"/>
              <a:defRPr sz="2100">
                <a:solidFill>
                  <a:srgbClr val="000000"/>
                </a:solidFill>
              </a:defRPr>
            </a:pPr>
            <a:r>
              <a:rPr lang="en-US" sz="2100" dirty="0"/>
              <a:t>Fitting in multiple time slices greatly constrains the fit to the overall flux</a:t>
            </a:r>
          </a:p>
        </p:txBody>
      </p:sp>
      <p:pic>
        <p:nvPicPr>
          <p:cNvPr id="13" name="Picture 2" descr="A close up of a map&#10;&#10;Description generated with high confidence">
            <a:extLst>
              <a:ext uri="{FF2B5EF4-FFF2-40B4-BE49-F238E27FC236}">
                <a16:creationId xmlns:a16="http://schemas.microsoft.com/office/drawing/2014/main" id="{96EA87E1-CA4F-406C-A067-50392C5B61A9}"/>
              </a:ext>
            </a:extLst>
          </p:cNvPr>
          <p:cNvPicPr>
            <a:picLocks noChangeAspect="1"/>
          </p:cNvPicPr>
          <p:nvPr/>
        </p:nvPicPr>
        <p:blipFill>
          <a:blip r:embed="rId3"/>
          <a:stretch>
            <a:fillRect/>
          </a:stretch>
        </p:blipFill>
        <p:spPr>
          <a:xfrm>
            <a:off x="700627" y="2793404"/>
            <a:ext cx="3885122" cy="2507371"/>
          </a:xfrm>
          <a:prstGeom prst="rect">
            <a:avLst/>
          </a:prstGeom>
        </p:spPr>
      </p:pic>
      <p:sp>
        <p:nvSpPr>
          <p:cNvPr id="5" name="TextBox 4">
            <a:extLst>
              <a:ext uri="{FF2B5EF4-FFF2-40B4-BE49-F238E27FC236}">
                <a16:creationId xmlns:a16="http://schemas.microsoft.com/office/drawing/2014/main" id="{21EC7DD8-1718-4208-8190-60CC0DF1A809}"/>
              </a:ext>
            </a:extLst>
          </p:cNvPr>
          <p:cNvSpPr txBox="1"/>
          <p:nvPr/>
        </p:nvSpPr>
        <p:spPr>
          <a:xfrm>
            <a:off x="5835602" y="3282138"/>
            <a:ext cx="1559858"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accent6">
                    <a:lumMod val="75000"/>
                  </a:schemeClr>
                </a:solidFill>
              </a:rPr>
              <a:t>Wrong-sign flux</a:t>
            </a:r>
          </a:p>
        </p:txBody>
      </p:sp>
      <p:sp>
        <p:nvSpPr>
          <p:cNvPr id="22" name="TextBox 21">
            <a:extLst>
              <a:ext uri="{FF2B5EF4-FFF2-40B4-BE49-F238E27FC236}">
                <a16:creationId xmlns:a16="http://schemas.microsoft.com/office/drawing/2014/main" id="{6B89B1DA-C82F-4212-8780-BC9D02C915AC}"/>
              </a:ext>
            </a:extLst>
          </p:cNvPr>
          <p:cNvSpPr txBox="1"/>
          <p:nvPr/>
        </p:nvSpPr>
        <p:spPr>
          <a:xfrm>
            <a:off x="5835598" y="3033369"/>
            <a:ext cx="2366681"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rgbClr val="024B90"/>
                </a:solidFill>
              </a:rPr>
              <a:t>Overall LBNF ND (RHC) flux</a:t>
            </a:r>
          </a:p>
        </p:txBody>
      </p:sp>
      <p:sp>
        <p:nvSpPr>
          <p:cNvPr id="6" name="TextBox 5">
            <a:extLst>
              <a:ext uri="{FF2B5EF4-FFF2-40B4-BE49-F238E27FC236}">
                <a16:creationId xmlns:a16="http://schemas.microsoft.com/office/drawing/2014/main" id="{BDDDA6BC-E2D0-40CC-BF24-9DB3D2F075A9}"/>
              </a:ext>
            </a:extLst>
          </p:cNvPr>
          <p:cNvSpPr txBox="1"/>
          <p:nvPr/>
        </p:nvSpPr>
        <p:spPr>
          <a:xfrm>
            <a:off x="1115683" y="2621293"/>
            <a:ext cx="2944905"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solidFill>
                  <a:srgbClr val="3E4147"/>
                </a:solidFill>
              </a:rPr>
              <a:t>time slice from -0.3 to –0.1 ns</a:t>
            </a:r>
          </a:p>
        </p:txBody>
      </p:sp>
      <p:sp>
        <p:nvSpPr>
          <p:cNvPr id="7" name="TextBox 6">
            <a:extLst>
              <a:ext uri="{FF2B5EF4-FFF2-40B4-BE49-F238E27FC236}">
                <a16:creationId xmlns:a16="http://schemas.microsoft.com/office/drawing/2014/main" id="{9D612F03-EC39-4577-B31A-D0FDB4D303EF}"/>
              </a:ext>
            </a:extLst>
          </p:cNvPr>
          <p:cNvSpPr txBox="1"/>
          <p:nvPr/>
        </p:nvSpPr>
        <p:spPr>
          <a:xfrm>
            <a:off x="5026324" y="2621292"/>
            <a:ext cx="2743200"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solidFill>
                  <a:srgbClr val="3E4147"/>
                </a:solidFill>
              </a:rPr>
              <a:t>time slice from 0.9 to 1.1 ns</a:t>
            </a:r>
          </a:p>
        </p:txBody>
      </p:sp>
      <p:sp>
        <p:nvSpPr>
          <p:cNvPr id="14" name="TextBox 13">
            <a:extLst>
              <a:ext uri="{FF2B5EF4-FFF2-40B4-BE49-F238E27FC236}">
                <a16:creationId xmlns:a16="http://schemas.microsoft.com/office/drawing/2014/main" id="{823C1E77-5CAF-48C9-A1A2-F20663D514DE}"/>
              </a:ext>
            </a:extLst>
          </p:cNvPr>
          <p:cNvSpPr txBox="1"/>
          <p:nvPr/>
        </p:nvSpPr>
        <p:spPr>
          <a:xfrm>
            <a:off x="1924960" y="3267760"/>
            <a:ext cx="1559858"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accent6">
                    <a:lumMod val="75000"/>
                  </a:schemeClr>
                </a:solidFill>
              </a:rPr>
              <a:t>Wrong-sign flux</a:t>
            </a:r>
          </a:p>
        </p:txBody>
      </p:sp>
      <p:sp>
        <p:nvSpPr>
          <p:cNvPr id="16" name="TextBox 15">
            <a:extLst>
              <a:ext uri="{FF2B5EF4-FFF2-40B4-BE49-F238E27FC236}">
                <a16:creationId xmlns:a16="http://schemas.microsoft.com/office/drawing/2014/main" id="{4FBBBAD3-1C66-41AC-B332-34F20B8ECB84}"/>
              </a:ext>
            </a:extLst>
          </p:cNvPr>
          <p:cNvSpPr txBox="1"/>
          <p:nvPr/>
        </p:nvSpPr>
        <p:spPr>
          <a:xfrm>
            <a:off x="1924956" y="3018991"/>
            <a:ext cx="2366681"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rgbClr val="024B90"/>
                </a:solidFill>
              </a:rPr>
              <a:t>Overall LBNF ND (RHC) flux</a:t>
            </a:r>
          </a:p>
        </p:txBody>
      </p:sp>
      <p:sp>
        <p:nvSpPr>
          <p:cNvPr id="2" name="Shape 55">
            <a:extLst>
              <a:ext uri="{FF2B5EF4-FFF2-40B4-BE49-F238E27FC236}">
                <a16:creationId xmlns:a16="http://schemas.microsoft.com/office/drawing/2014/main" id="{631434F6-5485-2261-5B84-265FD60C2520}"/>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940132852"/>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A close up of a logo&#10;&#10;Description generated with high confidence">
            <a:extLst>
              <a:ext uri="{FF2B5EF4-FFF2-40B4-BE49-F238E27FC236}">
                <a16:creationId xmlns:a16="http://schemas.microsoft.com/office/drawing/2014/main" id="{9E4C9C20-D8BC-44B7-A839-A3F0BEA11434}"/>
              </a:ext>
            </a:extLst>
          </p:cNvPr>
          <p:cNvPicPr>
            <a:picLocks noChangeAspect="1"/>
          </p:cNvPicPr>
          <p:nvPr/>
        </p:nvPicPr>
        <p:blipFill>
          <a:blip r:embed="rId2"/>
          <a:stretch>
            <a:fillRect/>
          </a:stretch>
        </p:blipFill>
        <p:spPr>
          <a:xfrm>
            <a:off x="4652683" y="2800663"/>
            <a:ext cx="4007223" cy="2562479"/>
          </a:xfrm>
          <a:prstGeom prst="rect">
            <a:avLst/>
          </a:prstGeom>
        </p:spPr>
      </p:pic>
      <p:pic>
        <p:nvPicPr>
          <p:cNvPr id="3" name="Picture 10" descr="A close up of a logo&#10;&#10;Description generated with very high confidence">
            <a:extLst>
              <a:ext uri="{FF2B5EF4-FFF2-40B4-BE49-F238E27FC236}">
                <a16:creationId xmlns:a16="http://schemas.microsoft.com/office/drawing/2014/main" id="{7F55B99D-987A-454B-9098-8EFF7842098A}"/>
              </a:ext>
            </a:extLst>
          </p:cNvPr>
          <p:cNvPicPr>
            <a:picLocks noChangeAspect="1"/>
          </p:cNvPicPr>
          <p:nvPr/>
        </p:nvPicPr>
        <p:blipFill>
          <a:blip r:embed="rId3"/>
          <a:stretch>
            <a:fillRect/>
          </a:stretch>
        </p:blipFill>
        <p:spPr>
          <a:xfrm>
            <a:off x="712696" y="2791360"/>
            <a:ext cx="3993776" cy="2656607"/>
          </a:xfrm>
          <a:prstGeom prst="rect">
            <a:avLst/>
          </a:prstGeom>
        </p:spPr>
      </p:pic>
      <p:sp>
        <p:nvSpPr>
          <p:cNvPr id="784" name="Shape 784"/>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786" name="Shape 786"/>
          <p:cNvSpPr>
            <a:spLocks noGrp="1"/>
          </p:cNvSpPr>
          <p:nvPr>
            <p:ph type="sldNum" sz="quarter" idx="2"/>
          </p:nvPr>
        </p:nvSpPr>
        <p:spPr>
          <a:xfrm>
            <a:off x="8773562" y="6511926"/>
            <a:ext cx="221214" cy="2462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29</a:t>
            </a:fld>
            <a:endParaRPr/>
          </a:p>
        </p:txBody>
      </p:sp>
      <p:sp>
        <p:nvSpPr>
          <p:cNvPr id="787" name="Shape 787"/>
          <p:cNvSpPr/>
          <p:nvPr/>
        </p:nvSpPr>
        <p:spPr>
          <a:xfrm>
            <a:off x="307366" y="165683"/>
            <a:ext cx="6609182" cy="6084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rPr lang="en-US"/>
              <a:t>Separating different components of the beam </a:t>
            </a:r>
          </a:p>
        </p:txBody>
      </p:sp>
      <p:sp>
        <p:nvSpPr>
          <p:cNvPr id="791" name="Shape 791"/>
          <p:cNvSpPr/>
          <p:nvPr/>
        </p:nvSpPr>
        <p:spPr>
          <a:xfrm>
            <a:off x="366194" y="1056415"/>
            <a:ext cx="8422714" cy="144655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227965" indent="-227965">
              <a:buSzPct val="100000"/>
              <a:buChar char="•"/>
              <a:defRPr sz="2100">
                <a:solidFill>
                  <a:srgbClr val="000000"/>
                </a:solidFill>
              </a:defRPr>
            </a:pPr>
            <a:r>
              <a:rPr lang="en-US" sz="2100" dirty="0"/>
              <a:t>The relative normalization and </a:t>
            </a:r>
            <a:r>
              <a:rPr lang="en-US" sz="2100" b="1" i="1" dirty="0"/>
              <a:t>shape</a:t>
            </a:r>
            <a:r>
              <a:rPr lang="en-US" sz="2100" dirty="0"/>
              <a:t> of the different components of the neutrino flux (wrong-sign, intrinsic </a:t>
            </a:r>
            <a:r>
              <a:rPr lang="en-US" sz="2100" dirty="0">
                <a:ea typeface="+mn-lt"/>
                <a:cs typeface="+mn-lt"/>
              </a:rPr>
              <a:t>𝜈</a:t>
            </a:r>
            <a:r>
              <a:rPr lang="en-US" sz="2100" baseline="-25000" dirty="0">
                <a:ea typeface="+mn-lt"/>
                <a:cs typeface="+mn-lt"/>
              </a:rPr>
              <a:t>e </a:t>
            </a:r>
            <a:r>
              <a:rPr lang="en-US" sz="2100" dirty="0">
                <a:ea typeface="+mn-lt"/>
                <a:cs typeface="+mn-lt"/>
              </a:rPr>
              <a:t>, K/π) evolve differently and in deterministic ways with respect to the timing cuts</a:t>
            </a:r>
          </a:p>
          <a:p>
            <a:pPr marL="227965" indent="-227965">
              <a:buSzPct val="100000"/>
              <a:buChar char="•"/>
              <a:defRPr sz="2100">
                <a:solidFill>
                  <a:srgbClr val="000000"/>
                </a:solidFill>
              </a:defRPr>
            </a:pPr>
            <a:r>
              <a:rPr lang="en-US" sz="2100" dirty="0"/>
              <a:t>Fitting in multiple time slices greatly constrains the fit to the overall flux</a:t>
            </a:r>
          </a:p>
        </p:txBody>
      </p:sp>
      <p:sp>
        <p:nvSpPr>
          <p:cNvPr id="17" name="TextBox 16">
            <a:extLst>
              <a:ext uri="{FF2B5EF4-FFF2-40B4-BE49-F238E27FC236}">
                <a16:creationId xmlns:a16="http://schemas.microsoft.com/office/drawing/2014/main" id="{C859E901-CD7B-4972-B16C-BDE24101E00A}"/>
              </a:ext>
            </a:extLst>
          </p:cNvPr>
          <p:cNvSpPr txBox="1"/>
          <p:nvPr/>
        </p:nvSpPr>
        <p:spPr>
          <a:xfrm>
            <a:off x="1115683" y="2621293"/>
            <a:ext cx="2944905"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solidFill>
                  <a:srgbClr val="3E4147"/>
                </a:solidFill>
              </a:rPr>
              <a:t>time slice from -0.3 to –0.1 ns</a:t>
            </a:r>
          </a:p>
        </p:txBody>
      </p:sp>
      <p:sp>
        <p:nvSpPr>
          <p:cNvPr id="32" name="TextBox 31">
            <a:extLst>
              <a:ext uri="{FF2B5EF4-FFF2-40B4-BE49-F238E27FC236}">
                <a16:creationId xmlns:a16="http://schemas.microsoft.com/office/drawing/2014/main" id="{B6975BE9-25D7-4AA1-A53F-68FDFA43E1E1}"/>
              </a:ext>
            </a:extLst>
          </p:cNvPr>
          <p:cNvSpPr txBox="1"/>
          <p:nvPr/>
        </p:nvSpPr>
        <p:spPr>
          <a:xfrm>
            <a:off x="5026324" y="2621292"/>
            <a:ext cx="2743200"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solidFill>
                  <a:srgbClr val="3E4147"/>
                </a:solidFill>
              </a:rPr>
              <a:t>time slice from 0.9 to 1.1 ns</a:t>
            </a:r>
          </a:p>
        </p:txBody>
      </p:sp>
      <p:sp>
        <p:nvSpPr>
          <p:cNvPr id="18" name="TextBox 17">
            <a:extLst>
              <a:ext uri="{FF2B5EF4-FFF2-40B4-BE49-F238E27FC236}">
                <a16:creationId xmlns:a16="http://schemas.microsoft.com/office/drawing/2014/main" id="{3FD95961-A66A-41DE-8C97-51F23C63FC7E}"/>
              </a:ext>
            </a:extLst>
          </p:cNvPr>
          <p:cNvSpPr txBox="1"/>
          <p:nvPr/>
        </p:nvSpPr>
        <p:spPr>
          <a:xfrm>
            <a:off x="5714576" y="3335926"/>
            <a:ext cx="1882588"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accent6">
                    <a:lumMod val="75000"/>
                  </a:schemeClr>
                </a:solidFill>
              </a:rPr>
              <a:t>Kaon daughters</a:t>
            </a:r>
          </a:p>
        </p:txBody>
      </p:sp>
      <p:sp>
        <p:nvSpPr>
          <p:cNvPr id="20" name="TextBox 19">
            <a:extLst>
              <a:ext uri="{FF2B5EF4-FFF2-40B4-BE49-F238E27FC236}">
                <a16:creationId xmlns:a16="http://schemas.microsoft.com/office/drawing/2014/main" id="{60FC648D-352B-4119-A4AA-F7184DDF35D0}"/>
              </a:ext>
            </a:extLst>
          </p:cNvPr>
          <p:cNvSpPr txBox="1"/>
          <p:nvPr/>
        </p:nvSpPr>
        <p:spPr>
          <a:xfrm>
            <a:off x="5714575" y="3053539"/>
            <a:ext cx="2635622"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accent5">
                    <a:lumMod val="40000"/>
                    <a:lumOff val="60000"/>
                  </a:schemeClr>
                </a:solidFill>
              </a:rPr>
              <a:t>overall LBNF ND (RHC) flux</a:t>
            </a:r>
          </a:p>
        </p:txBody>
      </p:sp>
      <p:sp>
        <p:nvSpPr>
          <p:cNvPr id="15" name="TextBox 14">
            <a:extLst>
              <a:ext uri="{FF2B5EF4-FFF2-40B4-BE49-F238E27FC236}">
                <a16:creationId xmlns:a16="http://schemas.microsoft.com/office/drawing/2014/main" id="{04761491-8E8A-45A0-9A7F-64114F3146F9}"/>
              </a:ext>
            </a:extLst>
          </p:cNvPr>
          <p:cNvSpPr txBox="1"/>
          <p:nvPr/>
        </p:nvSpPr>
        <p:spPr>
          <a:xfrm>
            <a:off x="2077104" y="3278416"/>
            <a:ext cx="1882588"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accent6">
                    <a:lumMod val="75000"/>
                  </a:schemeClr>
                </a:solidFill>
              </a:rPr>
              <a:t>Kaon daughters</a:t>
            </a:r>
          </a:p>
        </p:txBody>
      </p:sp>
      <p:sp>
        <p:nvSpPr>
          <p:cNvPr id="19" name="TextBox 18">
            <a:extLst>
              <a:ext uri="{FF2B5EF4-FFF2-40B4-BE49-F238E27FC236}">
                <a16:creationId xmlns:a16="http://schemas.microsoft.com/office/drawing/2014/main" id="{F13BBE0B-B3B5-4F4E-84CF-3FE7900DD927}"/>
              </a:ext>
            </a:extLst>
          </p:cNvPr>
          <p:cNvSpPr txBox="1"/>
          <p:nvPr/>
        </p:nvSpPr>
        <p:spPr>
          <a:xfrm>
            <a:off x="2077103" y="2996029"/>
            <a:ext cx="2635622"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accent5">
                    <a:lumMod val="40000"/>
                    <a:lumOff val="60000"/>
                  </a:schemeClr>
                </a:solidFill>
              </a:rPr>
              <a:t>overall LBNF ND (RHC) flux</a:t>
            </a:r>
          </a:p>
        </p:txBody>
      </p:sp>
      <p:sp>
        <p:nvSpPr>
          <p:cNvPr id="4" name="Shape 55">
            <a:extLst>
              <a:ext uri="{FF2B5EF4-FFF2-40B4-BE49-F238E27FC236}">
                <a16:creationId xmlns:a16="http://schemas.microsoft.com/office/drawing/2014/main" id="{54F3F36F-D769-381B-85A3-840123331645}"/>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98928663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56" name="Shape 56"/>
          <p:cNvSpPr>
            <a:spLocks noGrp="1"/>
          </p:cNvSpPr>
          <p:nvPr>
            <p:ph type="sldNum" sz="quarter" idx="2"/>
          </p:nvPr>
        </p:nvSpPr>
        <p:spPr>
          <a:xfrm>
            <a:off x="8845697" y="6511926"/>
            <a:ext cx="149080"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a:t>
            </a:fld>
            <a:endParaRPr/>
          </a:p>
        </p:txBody>
      </p:sp>
      <p:sp>
        <p:nvSpPr>
          <p:cNvPr id="57" name="Shape 57"/>
          <p:cNvSpPr/>
          <p:nvPr/>
        </p:nvSpPr>
        <p:spPr>
          <a:xfrm>
            <a:off x="307366" y="130065"/>
            <a:ext cx="1777731"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Introduction</a:t>
            </a:r>
          </a:p>
        </p:txBody>
      </p:sp>
      <p:sp>
        <p:nvSpPr>
          <p:cNvPr id="58" name="Shape 58"/>
          <p:cNvSpPr/>
          <p:nvPr/>
        </p:nvSpPr>
        <p:spPr>
          <a:xfrm>
            <a:off x="500486" y="1003325"/>
            <a:ext cx="8278164" cy="3052118"/>
          </a:xfrm>
          <a:prstGeom prst="rect">
            <a:avLst/>
          </a:prstGeom>
          <a:ln w="12700">
            <a:miter lim="400000"/>
          </a:ln>
          <a:extLst>
            <a:ext uri="{C572A759-6A51-4108-AA02-DFA0A04FC94B}">
              <ma14:wrappingTextBoxFlag xmlns:ma14="http://schemas.microsoft.com/office/mac/drawingml/2011/main" xmlns="" val="1"/>
            </a:ext>
          </a:extLst>
        </p:spPr>
        <p:txBody>
          <a:bodyPr wrap="square" lIns="38100" tIns="38100" rIns="38100" bIns="38100" anchor="t">
            <a:spAutoFit/>
          </a:bodyPr>
          <a:lstStyle/>
          <a:p>
            <a:pPr marL="126365" indent="-126365">
              <a:spcBef>
                <a:spcPts val="0"/>
              </a:spcBef>
              <a:spcAft>
                <a:spcPts val="400"/>
              </a:spcAft>
              <a:buClr>
                <a:srgbClr val="000000"/>
              </a:buClr>
              <a:buSzPct val="80000"/>
              <a:buChar char="•"/>
              <a:defRPr sz="2000">
                <a:solidFill>
                  <a:srgbClr val="000000"/>
                </a:solidFill>
                <a:uFill>
                  <a:solidFill>
                    <a:srgbClr val="000000"/>
                  </a:solidFill>
                </a:uFill>
                <a:latin typeface="Helvetica"/>
                <a:ea typeface="Helvetica"/>
                <a:cs typeface="Helvetica"/>
                <a:sym typeface="Helvetica"/>
              </a:defRPr>
            </a:pPr>
            <a:r>
              <a:rPr lang="en-US" sz="2000" dirty="0"/>
              <a:t>Neutrinos beams have an intrinsic time structure imprinted on them by the accelerators used to produce them</a:t>
            </a:r>
            <a:endParaRPr lang="en-US" dirty="0"/>
          </a:p>
          <a:p>
            <a:pPr marL="126365" indent="-126365">
              <a:spcBef>
                <a:spcPts val="0"/>
              </a:spcBef>
              <a:spcAft>
                <a:spcPts val="400"/>
              </a:spcAft>
              <a:buClr>
                <a:srgbClr val="000000"/>
              </a:buClr>
              <a:buSzPct val="80000"/>
              <a:buChar char="•"/>
              <a:defRPr sz="2000">
                <a:solidFill>
                  <a:srgbClr val="000000"/>
                </a:solidFill>
                <a:uFill>
                  <a:solidFill>
                    <a:srgbClr val="000000"/>
                  </a:solidFill>
                </a:uFill>
                <a:latin typeface="Helvetica"/>
                <a:ea typeface="Helvetica"/>
                <a:cs typeface="Helvetica"/>
                <a:sym typeface="Helvetica"/>
              </a:defRPr>
            </a:pPr>
            <a:r>
              <a:rPr lang="en-US" dirty="0"/>
              <a:t>The relative arrival time of neutrino with respect to the bunch correlates with the neutrino energy, parent hadron, and flavor</a:t>
            </a:r>
          </a:p>
          <a:p>
            <a:pPr marL="126365" indent="-126365">
              <a:spcBef>
                <a:spcPts val="0"/>
              </a:spcBef>
              <a:spcAft>
                <a:spcPts val="400"/>
              </a:spcAft>
              <a:buClr>
                <a:srgbClr val="000000"/>
              </a:buClr>
              <a:buSzPct val="80000"/>
              <a:buChar char="•"/>
              <a:defRPr sz="2000">
                <a:solidFill>
                  <a:srgbClr val="000000"/>
                </a:solidFill>
                <a:uFill>
                  <a:solidFill>
                    <a:srgbClr val="000000"/>
                  </a:solidFill>
                </a:uFill>
                <a:latin typeface="Helvetica"/>
                <a:ea typeface="Helvetica"/>
                <a:cs typeface="Helvetica"/>
                <a:sym typeface="Helvetica"/>
              </a:defRPr>
            </a:pPr>
            <a:r>
              <a:rPr lang="en-US" dirty="0"/>
              <a:t>Timing in neutrino beams could therefore provide a strong experimental handle to help understand and reduce beam systematic uncertainties on flux, cross section, and energy reconstruction in DUNE</a:t>
            </a:r>
          </a:p>
          <a:p>
            <a:pPr marL="126365" indent="-126365">
              <a:spcBef>
                <a:spcPts val="0"/>
              </a:spcBef>
              <a:spcAft>
                <a:spcPts val="400"/>
              </a:spcAft>
              <a:buClr>
                <a:srgbClr val="000000"/>
              </a:buClr>
              <a:buSzPct val="80000"/>
              <a:buChar char="•"/>
              <a:defRPr sz="2000">
                <a:solidFill>
                  <a:srgbClr val="000000"/>
                </a:solidFill>
                <a:uFill>
                  <a:solidFill>
                    <a:srgbClr val="000000"/>
                  </a:solidFill>
                </a:uFill>
                <a:latin typeface="Helvetica"/>
                <a:ea typeface="Helvetica"/>
                <a:cs typeface="Helvetica"/>
                <a:sym typeface="Helvetica"/>
              </a:defRPr>
            </a:pPr>
            <a:r>
              <a:rPr lang="en-US" dirty="0"/>
              <a:t>It may also provide a new handle in searching for new physics</a:t>
            </a:r>
          </a:p>
          <a:p>
            <a:pPr marL="126365" indent="-126365">
              <a:spcBef>
                <a:spcPts val="0"/>
              </a:spcBef>
              <a:spcAft>
                <a:spcPts val="400"/>
              </a:spcAft>
              <a:buClr>
                <a:srgbClr val="000000"/>
              </a:buClr>
              <a:buSzPct val="80000"/>
              <a:buChar char="•"/>
              <a:defRPr sz="2000">
                <a:solidFill>
                  <a:srgbClr val="000000"/>
                </a:solidFill>
                <a:uFill>
                  <a:solidFill>
                    <a:srgbClr val="000000"/>
                  </a:solidFill>
                </a:uFill>
                <a:latin typeface="Helvetica"/>
                <a:ea typeface="Helvetica"/>
                <a:cs typeface="Helvetica"/>
                <a:sym typeface="Helvetica"/>
              </a:defRPr>
            </a:pPr>
            <a:endParaRPr lang="en-US" dirty="0"/>
          </a:p>
        </p:txBody>
      </p:sp>
      <p:pic>
        <p:nvPicPr>
          <p:cNvPr id="3" name="Picture 2" descr="A close up of a map&#10;&#10;Description generated with high confidence">
            <a:extLst>
              <a:ext uri="{FF2B5EF4-FFF2-40B4-BE49-F238E27FC236}">
                <a16:creationId xmlns:a16="http://schemas.microsoft.com/office/drawing/2014/main" id="{44E50DAC-2D80-42B6-89EE-492E7D869B56}"/>
              </a:ext>
            </a:extLst>
          </p:cNvPr>
          <p:cNvPicPr>
            <a:picLocks noChangeAspect="1"/>
          </p:cNvPicPr>
          <p:nvPr/>
        </p:nvPicPr>
        <p:blipFill rotWithShape="1">
          <a:blip r:embed="rId2"/>
          <a:srcRect l="68" t="50342" r="49977" b="-456"/>
          <a:stretch/>
        </p:blipFill>
        <p:spPr>
          <a:xfrm>
            <a:off x="5693434" y="3956871"/>
            <a:ext cx="3259866" cy="2296461"/>
          </a:xfrm>
          <a:prstGeom prst="rect">
            <a:avLst/>
          </a:prstGeom>
        </p:spPr>
      </p:pic>
      <p:pic>
        <p:nvPicPr>
          <p:cNvPr id="2" name="Picture 2" descr="A close up of a map&#10;&#10;Description generated with high confidence">
            <a:extLst>
              <a:ext uri="{FF2B5EF4-FFF2-40B4-BE49-F238E27FC236}">
                <a16:creationId xmlns:a16="http://schemas.microsoft.com/office/drawing/2014/main" id="{16869CAB-8BD8-4801-86A3-6C74EC256912}"/>
              </a:ext>
            </a:extLst>
          </p:cNvPr>
          <p:cNvPicPr>
            <a:picLocks noChangeAspect="1"/>
          </p:cNvPicPr>
          <p:nvPr/>
        </p:nvPicPr>
        <p:blipFill rotWithShape="1">
          <a:blip r:embed="rId2"/>
          <a:srcRect r="49659" b="50000"/>
          <a:stretch/>
        </p:blipFill>
        <p:spPr>
          <a:xfrm>
            <a:off x="598098" y="3956025"/>
            <a:ext cx="3349904" cy="2304110"/>
          </a:xfrm>
          <a:prstGeom prst="rect">
            <a:avLst/>
          </a:prstGeom>
        </p:spPr>
      </p:pic>
      <p:sp>
        <p:nvSpPr>
          <p:cNvPr id="4" name="Shape 55">
            <a:extLst>
              <a:ext uri="{FF2B5EF4-FFF2-40B4-BE49-F238E27FC236}">
                <a16:creationId xmlns:a16="http://schemas.microsoft.com/office/drawing/2014/main" id="{AEBD73F0-83D4-9FAF-61ED-446741DA6DCB}"/>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398046073"/>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6" descr="A close up of a logo&#10;&#10;Description generated with high confidence">
            <a:extLst>
              <a:ext uri="{FF2B5EF4-FFF2-40B4-BE49-F238E27FC236}">
                <a16:creationId xmlns:a16="http://schemas.microsoft.com/office/drawing/2014/main" id="{9E4C9C20-D8BC-44B7-A839-A3F0BEA11434}"/>
              </a:ext>
            </a:extLst>
          </p:cNvPr>
          <p:cNvPicPr>
            <a:picLocks noChangeAspect="1"/>
          </p:cNvPicPr>
          <p:nvPr/>
        </p:nvPicPr>
        <p:blipFill>
          <a:blip r:embed="rId3"/>
          <a:stretch>
            <a:fillRect/>
          </a:stretch>
        </p:blipFill>
        <p:spPr>
          <a:xfrm>
            <a:off x="4652683" y="2800663"/>
            <a:ext cx="4007223" cy="2562479"/>
          </a:xfrm>
          <a:prstGeom prst="rect">
            <a:avLst/>
          </a:prstGeom>
        </p:spPr>
      </p:pic>
      <p:pic>
        <p:nvPicPr>
          <p:cNvPr id="3" name="Picture 10" descr="A close up of a logo&#10;&#10;Description generated with very high confidence">
            <a:extLst>
              <a:ext uri="{FF2B5EF4-FFF2-40B4-BE49-F238E27FC236}">
                <a16:creationId xmlns:a16="http://schemas.microsoft.com/office/drawing/2014/main" id="{7F55B99D-987A-454B-9098-8EFF7842098A}"/>
              </a:ext>
            </a:extLst>
          </p:cNvPr>
          <p:cNvPicPr>
            <a:picLocks noChangeAspect="1"/>
          </p:cNvPicPr>
          <p:nvPr/>
        </p:nvPicPr>
        <p:blipFill>
          <a:blip r:embed="rId4"/>
          <a:stretch>
            <a:fillRect/>
          </a:stretch>
        </p:blipFill>
        <p:spPr>
          <a:xfrm>
            <a:off x="712696" y="2791360"/>
            <a:ext cx="3993776" cy="2656607"/>
          </a:xfrm>
          <a:prstGeom prst="rect">
            <a:avLst/>
          </a:prstGeom>
        </p:spPr>
      </p:pic>
      <p:sp>
        <p:nvSpPr>
          <p:cNvPr id="784" name="Shape 784"/>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786" name="Shape 786"/>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30</a:t>
            </a:fld>
            <a:endParaRPr/>
          </a:p>
        </p:txBody>
      </p:sp>
      <p:sp>
        <p:nvSpPr>
          <p:cNvPr id="787" name="Shape 787"/>
          <p:cNvSpPr/>
          <p:nvPr/>
        </p:nvSpPr>
        <p:spPr>
          <a:xfrm>
            <a:off x="307366" y="165683"/>
            <a:ext cx="6609182" cy="6084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rPr lang="en-US"/>
              <a:t>Separating different components of the beam </a:t>
            </a:r>
          </a:p>
        </p:txBody>
      </p:sp>
      <p:sp>
        <p:nvSpPr>
          <p:cNvPr id="791" name="Shape 791"/>
          <p:cNvSpPr/>
          <p:nvPr/>
        </p:nvSpPr>
        <p:spPr>
          <a:xfrm>
            <a:off x="366194" y="1056415"/>
            <a:ext cx="8422714" cy="144655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227965" indent="-227965">
              <a:buSzPct val="100000"/>
              <a:buChar char="•"/>
              <a:defRPr sz="2100">
                <a:solidFill>
                  <a:srgbClr val="000000"/>
                </a:solidFill>
              </a:defRPr>
            </a:pPr>
            <a:r>
              <a:rPr lang="en-US" sz="2100" dirty="0"/>
              <a:t>The relative normalization and </a:t>
            </a:r>
            <a:r>
              <a:rPr lang="en-US" sz="2100" b="1" i="1" dirty="0"/>
              <a:t>shape</a:t>
            </a:r>
            <a:r>
              <a:rPr lang="en-US" sz="2100" dirty="0"/>
              <a:t> of the different components of the neutrino flux (wrong-sign, intrinsic </a:t>
            </a:r>
            <a:r>
              <a:rPr lang="en-US" sz="2100" dirty="0">
                <a:ea typeface="+mn-lt"/>
                <a:cs typeface="+mn-lt"/>
              </a:rPr>
              <a:t>𝜈</a:t>
            </a:r>
            <a:r>
              <a:rPr lang="en-US" sz="2100" baseline="-25000" dirty="0">
                <a:ea typeface="+mn-lt"/>
                <a:cs typeface="+mn-lt"/>
              </a:rPr>
              <a:t>e </a:t>
            </a:r>
            <a:r>
              <a:rPr lang="en-US" sz="2100" dirty="0">
                <a:ea typeface="+mn-lt"/>
                <a:cs typeface="+mn-lt"/>
              </a:rPr>
              <a:t>, K/π) evolve differently and in deterministic ways with respect to the timing cuts</a:t>
            </a:r>
          </a:p>
          <a:p>
            <a:pPr marL="227965" indent="-227965">
              <a:buSzPct val="100000"/>
              <a:buChar char="•"/>
              <a:defRPr sz="2100">
                <a:solidFill>
                  <a:srgbClr val="000000"/>
                </a:solidFill>
              </a:defRPr>
            </a:pPr>
            <a:r>
              <a:rPr lang="en-US" sz="2100" dirty="0"/>
              <a:t>Fitting in multiple time slices greatly constrains the fit to the overall flux</a:t>
            </a:r>
          </a:p>
        </p:txBody>
      </p:sp>
      <p:sp>
        <p:nvSpPr>
          <p:cNvPr id="26" name="Shape 791">
            <a:extLst>
              <a:ext uri="{FF2B5EF4-FFF2-40B4-BE49-F238E27FC236}">
                <a16:creationId xmlns:a16="http://schemas.microsoft.com/office/drawing/2014/main" id="{2B9571D0-A14F-465A-8FEA-C4D1988BF6D1}"/>
              </a:ext>
            </a:extLst>
          </p:cNvPr>
          <p:cNvSpPr/>
          <p:nvPr/>
        </p:nvSpPr>
        <p:spPr>
          <a:xfrm>
            <a:off x="366193" y="5603417"/>
            <a:ext cx="7948262" cy="74892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227965" indent="-227965">
              <a:buSzPct val="100000"/>
              <a:buChar char="•"/>
              <a:defRPr sz="2100">
                <a:solidFill>
                  <a:srgbClr val="000000"/>
                </a:solidFill>
              </a:defRPr>
            </a:pPr>
            <a:r>
              <a:rPr lang="en-US"/>
              <a:t>Imagine having to fit the flux model to a 2-d grid of spectra binned in off-axis angle </a:t>
            </a:r>
            <a:r>
              <a:rPr lang="en-US" i="1"/>
              <a:t>and</a:t>
            </a:r>
            <a:r>
              <a:rPr lang="en-US"/>
              <a:t> time slice!</a:t>
            </a:r>
          </a:p>
        </p:txBody>
      </p:sp>
      <p:sp>
        <p:nvSpPr>
          <p:cNvPr id="17" name="TextBox 16">
            <a:extLst>
              <a:ext uri="{FF2B5EF4-FFF2-40B4-BE49-F238E27FC236}">
                <a16:creationId xmlns:a16="http://schemas.microsoft.com/office/drawing/2014/main" id="{C859E901-CD7B-4972-B16C-BDE24101E00A}"/>
              </a:ext>
            </a:extLst>
          </p:cNvPr>
          <p:cNvSpPr txBox="1"/>
          <p:nvPr/>
        </p:nvSpPr>
        <p:spPr>
          <a:xfrm>
            <a:off x="1115683" y="2621293"/>
            <a:ext cx="2944905"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solidFill>
                  <a:srgbClr val="3E4147"/>
                </a:solidFill>
              </a:rPr>
              <a:t>time slice from -0.3 to –0.1 ns</a:t>
            </a:r>
          </a:p>
        </p:txBody>
      </p:sp>
      <p:sp>
        <p:nvSpPr>
          <p:cNvPr id="32" name="TextBox 31">
            <a:extLst>
              <a:ext uri="{FF2B5EF4-FFF2-40B4-BE49-F238E27FC236}">
                <a16:creationId xmlns:a16="http://schemas.microsoft.com/office/drawing/2014/main" id="{B6975BE9-25D7-4AA1-A53F-68FDFA43E1E1}"/>
              </a:ext>
            </a:extLst>
          </p:cNvPr>
          <p:cNvSpPr txBox="1"/>
          <p:nvPr/>
        </p:nvSpPr>
        <p:spPr>
          <a:xfrm>
            <a:off x="5026324" y="2621292"/>
            <a:ext cx="2743200"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solidFill>
                  <a:srgbClr val="3E4147"/>
                </a:solidFill>
              </a:rPr>
              <a:t>time slice from 0.9 to 1.1 ns</a:t>
            </a:r>
          </a:p>
        </p:txBody>
      </p:sp>
      <p:sp>
        <p:nvSpPr>
          <p:cNvPr id="18" name="TextBox 17">
            <a:extLst>
              <a:ext uri="{FF2B5EF4-FFF2-40B4-BE49-F238E27FC236}">
                <a16:creationId xmlns:a16="http://schemas.microsoft.com/office/drawing/2014/main" id="{3FD95961-A66A-41DE-8C97-51F23C63FC7E}"/>
              </a:ext>
            </a:extLst>
          </p:cNvPr>
          <p:cNvSpPr txBox="1"/>
          <p:nvPr/>
        </p:nvSpPr>
        <p:spPr>
          <a:xfrm>
            <a:off x="5714576" y="3335926"/>
            <a:ext cx="1882588"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accent6">
                    <a:lumMod val="75000"/>
                  </a:schemeClr>
                </a:solidFill>
              </a:rPr>
              <a:t>Kaon daughters</a:t>
            </a:r>
          </a:p>
        </p:txBody>
      </p:sp>
      <p:sp>
        <p:nvSpPr>
          <p:cNvPr id="20" name="TextBox 19">
            <a:extLst>
              <a:ext uri="{FF2B5EF4-FFF2-40B4-BE49-F238E27FC236}">
                <a16:creationId xmlns:a16="http://schemas.microsoft.com/office/drawing/2014/main" id="{60FC648D-352B-4119-A4AA-F7184DDF35D0}"/>
              </a:ext>
            </a:extLst>
          </p:cNvPr>
          <p:cNvSpPr txBox="1"/>
          <p:nvPr/>
        </p:nvSpPr>
        <p:spPr>
          <a:xfrm>
            <a:off x="5714575" y="3053539"/>
            <a:ext cx="2635622"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accent5">
                    <a:lumMod val="40000"/>
                    <a:lumOff val="60000"/>
                  </a:schemeClr>
                </a:solidFill>
              </a:rPr>
              <a:t>overall LBNF ND (RHC) flux</a:t>
            </a:r>
          </a:p>
        </p:txBody>
      </p:sp>
      <p:sp>
        <p:nvSpPr>
          <p:cNvPr id="15" name="TextBox 14">
            <a:extLst>
              <a:ext uri="{FF2B5EF4-FFF2-40B4-BE49-F238E27FC236}">
                <a16:creationId xmlns:a16="http://schemas.microsoft.com/office/drawing/2014/main" id="{04761491-8E8A-45A0-9A7F-64114F3146F9}"/>
              </a:ext>
            </a:extLst>
          </p:cNvPr>
          <p:cNvSpPr txBox="1"/>
          <p:nvPr/>
        </p:nvSpPr>
        <p:spPr>
          <a:xfrm>
            <a:off x="2077104" y="3278416"/>
            <a:ext cx="1882588"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accent6">
                    <a:lumMod val="75000"/>
                  </a:schemeClr>
                </a:solidFill>
              </a:rPr>
              <a:t>Kaon daughters</a:t>
            </a:r>
          </a:p>
        </p:txBody>
      </p:sp>
      <p:sp>
        <p:nvSpPr>
          <p:cNvPr id="19" name="TextBox 18">
            <a:extLst>
              <a:ext uri="{FF2B5EF4-FFF2-40B4-BE49-F238E27FC236}">
                <a16:creationId xmlns:a16="http://schemas.microsoft.com/office/drawing/2014/main" id="{F13BBE0B-B3B5-4F4E-84CF-3FE7900DD927}"/>
              </a:ext>
            </a:extLst>
          </p:cNvPr>
          <p:cNvSpPr txBox="1"/>
          <p:nvPr/>
        </p:nvSpPr>
        <p:spPr>
          <a:xfrm>
            <a:off x="2077103" y="2996029"/>
            <a:ext cx="2635622"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chemeClr val="accent5">
                    <a:lumMod val="40000"/>
                    <a:lumOff val="60000"/>
                  </a:schemeClr>
                </a:solidFill>
              </a:rPr>
              <a:t>overall LBNF ND (RHC) flux</a:t>
            </a:r>
          </a:p>
        </p:txBody>
      </p:sp>
      <p:sp>
        <p:nvSpPr>
          <p:cNvPr id="4" name="Shape 55">
            <a:extLst>
              <a:ext uri="{FF2B5EF4-FFF2-40B4-BE49-F238E27FC236}">
                <a16:creationId xmlns:a16="http://schemas.microsoft.com/office/drawing/2014/main" id="{FE519504-5871-E140-4A3A-267F7665703B}"/>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3291422568"/>
      </p:ext>
    </p:extLst>
  </p:cSld>
  <p:clrMapOvr>
    <a:overrideClrMapping bg1="lt1" tx1="dk1" bg2="lt2" tx2="dk2" accent1="accent1" accent2="accent2" accent3="accent3" accent4="accent4" accent5="accent5" accent6="accent6" hlink="hlink" folHlink="folHlink"/>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106ED-F783-EF2C-29A0-6311D612B06F}"/>
            </a:ext>
          </a:extLst>
        </p:cNvPr>
        <p:cNvGrpSpPr/>
        <p:nvPr/>
      </p:nvGrpSpPr>
      <p:grpSpPr>
        <a:xfrm>
          <a:off x="0" y="0"/>
          <a:ext cx="0" cy="0"/>
          <a:chOff x="0" y="0"/>
          <a:chExt cx="0" cy="0"/>
        </a:xfrm>
      </p:grpSpPr>
      <p:sp>
        <p:nvSpPr>
          <p:cNvPr id="784" name="Shape 784">
            <a:extLst>
              <a:ext uri="{FF2B5EF4-FFF2-40B4-BE49-F238E27FC236}">
                <a16:creationId xmlns:a16="http://schemas.microsoft.com/office/drawing/2014/main" id="{86F4F584-86DE-AE1D-F27B-8A9E126C52C6}"/>
              </a:ext>
            </a:extLst>
          </p:cNvPr>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786" name="Shape 786">
            <a:extLst>
              <a:ext uri="{FF2B5EF4-FFF2-40B4-BE49-F238E27FC236}">
                <a16:creationId xmlns:a16="http://schemas.microsoft.com/office/drawing/2014/main" id="{27753A60-FB4F-3E12-6D1F-92ADCF09B893}"/>
              </a:ext>
            </a:extLst>
          </p:cNvPr>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31</a:t>
            </a:fld>
            <a:endParaRPr/>
          </a:p>
        </p:txBody>
      </p:sp>
      <p:sp>
        <p:nvSpPr>
          <p:cNvPr id="787" name="Shape 787">
            <a:extLst>
              <a:ext uri="{FF2B5EF4-FFF2-40B4-BE49-F238E27FC236}">
                <a16:creationId xmlns:a16="http://schemas.microsoft.com/office/drawing/2014/main" id="{5E2A1A57-6C03-EEEA-FCF9-C5835BB25B0B}"/>
              </a:ext>
            </a:extLst>
          </p:cNvPr>
          <p:cNvSpPr/>
          <p:nvPr/>
        </p:nvSpPr>
        <p:spPr>
          <a:xfrm>
            <a:off x="1182836" y="2667326"/>
            <a:ext cx="6674904" cy="6132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rPr lang="en-US" dirty="0"/>
              <a:t>…Also Dark Sector Searches/N-body decays?</a:t>
            </a:r>
          </a:p>
        </p:txBody>
      </p:sp>
      <p:sp>
        <p:nvSpPr>
          <p:cNvPr id="4" name="Shape 55">
            <a:extLst>
              <a:ext uri="{FF2B5EF4-FFF2-40B4-BE49-F238E27FC236}">
                <a16:creationId xmlns:a16="http://schemas.microsoft.com/office/drawing/2014/main" id="{3AC16635-64BC-BC2B-BC0E-0DA0B2866012}"/>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2216830044"/>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7E13D-82CB-8ABE-ED76-22209B25035A}"/>
            </a:ext>
          </a:extLst>
        </p:cNvPr>
        <p:cNvGrpSpPr/>
        <p:nvPr/>
      </p:nvGrpSpPr>
      <p:grpSpPr>
        <a:xfrm>
          <a:off x="0" y="0"/>
          <a:ext cx="0" cy="0"/>
          <a:chOff x="0" y="0"/>
          <a:chExt cx="0" cy="0"/>
        </a:xfrm>
      </p:grpSpPr>
      <p:sp>
        <p:nvSpPr>
          <p:cNvPr id="799" name="Shape 799">
            <a:extLst>
              <a:ext uri="{FF2B5EF4-FFF2-40B4-BE49-F238E27FC236}">
                <a16:creationId xmlns:a16="http://schemas.microsoft.com/office/drawing/2014/main" id="{9BEA029D-965E-C7BE-FFC0-5B9E006DCFAE}"/>
              </a:ext>
            </a:extLst>
          </p:cNvPr>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801" name="Shape 801">
            <a:extLst>
              <a:ext uri="{FF2B5EF4-FFF2-40B4-BE49-F238E27FC236}">
                <a16:creationId xmlns:a16="http://schemas.microsoft.com/office/drawing/2014/main" id="{6E8656BB-118B-9A71-9D41-8FCD9A12532F}"/>
              </a:ext>
            </a:extLst>
          </p:cNvPr>
          <p:cNvSpPr>
            <a:spLocks noGrp="1"/>
          </p:cNvSpPr>
          <p:nvPr>
            <p:ph type="sldNum" sz="quarter" idx="2"/>
          </p:nvPr>
        </p:nvSpPr>
        <p:spPr>
          <a:xfrm>
            <a:off x="8773562" y="6511926"/>
            <a:ext cx="221214" cy="2462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32</a:t>
            </a:fld>
            <a:endParaRPr/>
          </a:p>
        </p:txBody>
      </p:sp>
      <p:sp>
        <p:nvSpPr>
          <p:cNvPr id="802" name="Shape 802">
            <a:extLst>
              <a:ext uri="{FF2B5EF4-FFF2-40B4-BE49-F238E27FC236}">
                <a16:creationId xmlns:a16="http://schemas.microsoft.com/office/drawing/2014/main" id="{88625215-667A-6D5D-8F3E-C2C263184739}"/>
              </a:ext>
            </a:extLst>
          </p:cNvPr>
          <p:cNvSpPr/>
          <p:nvPr/>
        </p:nvSpPr>
        <p:spPr>
          <a:xfrm>
            <a:off x="1961508" y="849559"/>
            <a:ext cx="5220981" cy="6132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b="1">
                <a:solidFill>
                  <a:srgbClr val="000000"/>
                </a:solidFill>
                <a:uFill>
                  <a:solidFill>
                    <a:srgbClr val="000000"/>
                  </a:solidFill>
                </a:uFill>
                <a:latin typeface="ArialUnicodeMS"/>
                <a:ea typeface="ArialUnicodeMS"/>
                <a:cs typeface="ArialUnicodeMS"/>
                <a:sym typeface="ArialUnicodeMS"/>
              </a:defRPr>
            </a:lvl1pPr>
          </a:lstStyle>
          <a:p>
            <a:r>
              <a:rPr lang="en-US" dirty="0"/>
              <a:t>Towards a Measurement in ANNIE</a:t>
            </a:r>
            <a:endParaRPr dirty="0"/>
          </a:p>
        </p:txBody>
      </p:sp>
      <p:grpSp>
        <p:nvGrpSpPr>
          <p:cNvPr id="10" name="Group">
            <a:extLst>
              <a:ext uri="{FF2B5EF4-FFF2-40B4-BE49-F238E27FC236}">
                <a16:creationId xmlns:a16="http://schemas.microsoft.com/office/drawing/2014/main" id="{3CEF742E-59AA-BC07-7EA1-9533DE649F73}"/>
              </a:ext>
            </a:extLst>
          </p:cNvPr>
          <p:cNvGrpSpPr>
            <a:grpSpLocks noChangeAspect="1"/>
          </p:cNvGrpSpPr>
          <p:nvPr/>
        </p:nvGrpSpPr>
        <p:grpSpPr>
          <a:xfrm>
            <a:off x="0" y="1659109"/>
            <a:ext cx="9144000" cy="3996800"/>
            <a:chOff x="0" y="0"/>
            <a:chExt cx="18338800" cy="8015804"/>
          </a:xfrm>
        </p:grpSpPr>
        <p:grpSp>
          <p:nvGrpSpPr>
            <p:cNvPr id="11" name="Group">
              <a:extLst>
                <a:ext uri="{FF2B5EF4-FFF2-40B4-BE49-F238E27FC236}">
                  <a16:creationId xmlns:a16="http://schemas.microsoft.com/office/drawing/2014/main" id="{75D23AA7-51B8-6039-491A-DD2FF5E48298}"/>
                </a:ext>
              </a:extLst>
            </p:cNvPr>
            <p:cNvGrpSpPr/>
            <p:nvPr/>
          </p:nvGrpSpPr>
          <p:grpSpPr>
            <a:xfrm>
              <a:off x="-1" y="0"/>
              <a:ext cx="18338801" cy="8015805"/>
              <a:chOff x="0" y="0"/>
              <a:chExt cx="18338799" cy="8015804"/>
            </a:xfrm>
          </p:grpSpPr>
          <p:pic>
            <p:nvPicPr>
              <p:cNvPr id="13" name="LAPPD-25.png" descr="LAPPD-25.png">
                <a:extLst>
                  <a:ext uri="{FF2B5EF4-FFF2-40B4-BE49-F238E27FC236}">
                    <a16:creationId xmlns:a16="http://schemas.microsoft.com/office/drawing/2014/main" id="{C2D47DE3-227B-A136-8E59-770768B45666}"/>
                  </a:ext>
                </a:extLst>
              </p:cNvPr>
              <p:cNvPicPr>
                <a:picLocks noChangeAspect="1"/>
              </p:cNvPicPr>
              <p:nvPr/>
            </p:nvPicPr>
            <p:blipFill>
              <a:blip r:embed="rId2"/>
              <a:srcRect t="36876" r="5573"/>
              <a:stretch>
                <a:fillRect/>
              </a:stretch>
            </p:blipFill>
            <p:spPr>
              <a:xfrm>
                <a:off x="10705869" y="4689797"/>
                <a:ext cx="7632931" cy="3314787"/>
              </a:xfrm>
              <a:prstGeom prst="rect">
                <a:avLst/>
              </a:prstGeom>
              <a:ln w="25400" cap="flat">
                <a:noFill/>
                <a:miter lim="400000"/>
              </a:ln>
              <a:effectLst/>
            </p:spPr>
          </p:pic>
          <p:pic>
            <p:nvPicPr>
              <p:cNvPr id="14" name="19-0066-19.png" descr="19-0066-19.png">
                <a:extLst>
                  <a:ext uri="{FF2B5EF4-FFF2-40B4-BE49-F238E27FC236}">
                    <a16:creationId xmlns:a16="http://schemas.microsoft.com/office/drawing/2014/main" id="{9F71517A-DB85-A881-5429-ED739D4F14AC}"/>
                  </a:ext>
                </a:extLst>
              </p:cNvPr>
              <p:cNvPicPr>
                <a:picLocks noChangeAspect="1"/>
              </p:cNvPicPr>
              <p:nvPr/>
            </p:nvPicPr>
            <p:blipFill>
              <a:blip r:embed="rId3"/>
              <a:stretch>
                <a:fillRect/>
              </a:stretch>
            </p:blipFill>
            <p:spPr>
              <a:xfrm>
                <a:off x="11256323" y="0"/>
                <a:ext cx="7051617" cy="4699931"/>
              </a:xfrm>
              <a:prstGeom prst="rect">
                <a:avLst/>
              </a:prstGeom>
              <a:ln w="25400" cap="flat">
                <a:noFill/>
                <a:miter lim="400000"/>
              </a:ln>
              <a:effectLst/>
            </p:spPr>
          </p:pic>
          <p:pic>
            <p:nvPicPr>
              <p:cNvPr id="15" name="19-0066-03.png" descr="19-0066-03.png">
                <a:extLst>
                  <a:ext uri="{FF2B5EF4-FFF2-40B4-BE49-F238E27FC236}">
                    <a16:creationId xmlns:a16="http://schemas.microsoft.com/office/drawing/2014/main" id="{1FD2FE84-AD0D-42A7-DFF0-60DC0637AF86}"/>
                  </a:ext>
                </a:extLst>
              </p:cNvPr>
              <p:cNvPicPr>
                <a:picLocks noChangeAspect="1"/>
              </p:cNvPicPr>
              <p:nvPr/>
            </p:nvPicPr>
            <p:blipFill>
              <a:blip r:embed="rId4"/>
              <a:stretch>
                <a:fillRect/>
              </a:stretch>
            </p:blipFill>
            <p:spPr>
              <a:xfrm>
                <a:off x="0" y="58494"/>
                <a:ext cx="5303578" cy="7957311"/>
              </a:xfrm>
              <a:prstGeom prst="rect">
                <a:avLst/>
              </a:prstGeom>
              <a:ln w="25400" cap="flat">
                <a:noFill/>
                <a:miter lim="400000"/>
              </a:ln>
              <a:effectLst/>
            </p:spPr>
          </p:pic>
          <p:pic>
            <p:nvPicPr>
              <p:cNvPr id="16" name="Image from iOS (10).jpg" descr="Image from iOS (10).jpg">
                <a:extLst>
                  <a:ext uri="{FF2B5EF4-FFF2-40B4-BE49-F238E27FC236}">
                    <a16:creationId xmlns:a16="http://schemas.microsoft.com/office/drawing/2014/main" id="{F64303AB-F885-9DBB-F9B9-B26E25B091FD}"/>
                  </a:ext>
                </a:extLst>
              </p:cNvPr>
              <p:cNvPicPr>
                <a:picLocks noChangeAspect="1"/>
              </p:cNvPicPr>
              <p:nvPr/>
            </p:nvPicPr>
            <p:blipFill>
              <a:blip r:embed="rId5"/>
              <a:stretch>
                <a:fillRect/>
              </a:stretch>
            </p:blipFill>
            <p:spPr>
              <a:xfrm>
                <a:off x="5282988" y="58494"/>
                <a:ext cx="5967983" cy="7957311"/>
              </a:xfrm>
              <a:prstGeom prst="rect">
                <a:avLst/>
              </a:prstGeom>
              <a:ln w="25400" cap="flat">
                <a:noFill/>
                <a:miter lim="400000"/>
              </a:ln>
              <a:effectLst/>
            </p:spPr>
          </p:pic>
        </p:grpSp>
        <p:sp>
          <p:nvSpPr>
            <p:cNvPr id="12" name="Rectangle">
              <a:extLst>
                <a:ext uri="{FF2B5EF4-FFF2-40B4-BE49-F238E27FC236}">
                  <a16:creationId xmlns:a16="http://schemas.microsoft.com/office/drawing/2014/main" id="{F30E67FF-41A9-04AB-1508-9661FC19D322}"/>
                </a:ext>
              </a:extLst>
            </p:cNvPr>
            <p:cNvSpPr/>
            <p:nvPr/>
          </p:nvSpPr>
          <p:spPr>
            <a:xfrm>
              <a:off x="16370" y="0"/>
              <a:ext cx="18306060" cy="8015805"/>
            </a:xfrm>
            <a:prstGeom prst="rect">
              <a:avLst/>
            </a:prstGeom>
            <a:noFill/>
            <a:ln w="127000" cap="flat">
              <a:solidFill>
                <a:srgbClr val="000000"/>
              </a:solidFill>
              <a:prstDash val="solid"/>
              <a:miter lim="400000"/>
            </a:ln>
            <a:effectLst>
              <a:outerShdw blurRad="76200" dist="50800" dir="5400000" rotWithShape="0">
                <a:srgbClr val="000000">
                  <a:alpha val="50000"/>
                </a:srgbClr>
              </a:outerShdw>
            </a:effectLst>
          </p:spPr>
          <p:txBody>
            <a:bodyPr wrap="square" lIns="101600" tIns="101600" rIns="101600" bIns="101600" numCol="1" anchor="ctr">
              <a:noAutofit/>
            </a:bodyPr>
            <a:lstStyle/>
            <a:p>
              <a:endParaRPr/>
            </a:p>
          </p:txBody>
        </p:sp>
      </p:grpSp>
      <p:sp>
        <p:nvSpPr>
          <p:cNvPr id="2" name="Shape 55">
            <a:extLst>
              <a:ext uri="{FF2B5EF4-FFF2-40B4-BE49-F238E27FC236}">
                <a16:creationId xmlns:a16="http://schemas.microsoft.com/office/drawing/2014/main" id="{42517A1B-CF21-A6A6-EB46-FCF42E0209A6}"/>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2793587943"/>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Shape 804"/>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806" name="Shape 806"/>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33</a:t>
            </a:fld>
            <a:endParaRPr/>
          </a:p>
        </p:txBody>
      </p:sp>
      <p:sp>
        <p:nvSpPr>
          <p:cNvPr id="807" name="Shape 807"/>
          <p:cNvSpPr/>
          <p:nvPr/>
        </p:nvSpPr>
        <p:spPr>
          <a:xfrm>
            <a:off x="218466" y="153544"/>
            <a:ext cx="2957554" cy="58811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50000"/>
              </a:lnSpc>
              <a:spcBef>
                <a:spcPts val="0"/>
              </a:spcBef>
              <a:buClrTx/>
              <a:buFontTx/>
              <a:defRPr sz="2400">
                <a:solidFill>
                  <a:srgbClr val="000000"/>
                </a:solidFill>
                <a:uFill>
                  <a:solidFill>
                    <a:srgbClr val="000000"/>
                  </a:solidFill>
                </a:uFill>
                <a:latin typeface="ArialUnicodeMS"/>
                <a:ea typeface="ArialUnicodeMS"/>
                <a:cs typeface="ArialUnicodeMS"/>
                <a:sym typeface="ArialUnicodeMS"/>
              </a:defRPr>
            </a:lvl1pPr>
          </a:lstStyle>
          <a:p>
            <a:r>
              <a:rPr lang="en-US" dirty="0"/>
              <a:t>The Opportunity</a:t>
            </a:r>
          </a:p>
        </p:txBody>
      </p:sp>
      <p:sp>
        <p:nvSpPr>
          <p:cNvPr id="808" name="Shape 808"/>
          <p:cNvSpPr/>
          <p:nvPr/>
        </p:nvSpPr>
        <p:spPr>
          <a:xfrm>
            <a:off x="214937" y="1093767"/>
            <a:ext cx="5450035" cy="505779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227965" indent="-227965">
              <a:buSzPct val="100000"/>
              <a:buChar char="•"/>
              <a:defRPr sz="2100">
                <a:solidFill>
                  <a:srgbClr val="000000"/>
                </a:solidFill>
              </a:defRPr>
            </a:pPr>
            <a:r>
              <a:rPr sz="2600" dirty="0"/>
              <a:t>ANNIE </a:t>
            </a:r>
            <a:r>
              <a:rPr lang="en-US" sz="2600" dirty="0"/>
              <a:t>can provide</a:t>
            </a:r>
            <a:r>
              <a:rPr sz="2600" dirty="0"/>
              <a:t> a first demonstration of this technique on neutrinos from the BNB</a:t>
            </a:r>
            <a:endParaRPr lang="en-US" sz="2600" dirty="0"/>
          </a:p>
          <a:p>
            <a:pPr marL="227965" indent="-227965">
              <a:buSzPct val="100000"/>
              <a:buChar char="•"/>
              <a:defRPr sz="2100">
                <a:solidFill>
                  <a:srgbClr val="000000"/>
                </a:solidFill>
              </a:defRPr>
            </a:pPr>
            <a:r>
              <a:rPr sz="2600" dirty="0"/>
              <a:t>The ANNIE detector </a:t>
            </a:r>
            <a:r>
              <a:rPr lang="en-US" sz="2600" dirty="0"/>
              <a:t>has </a:t>
            </a:r>
            <a:r>
              <a:rPr sz="2600" dirty="0"/>
              <a:t>the</a:t>
            </a:r>
            <a:r>
              <a:rPr lang="en-US" sz="2600" dirty="0"/>
              <a:t> needed</a:t>
            </a:r>
            <a:r>
              <a:rPr sz="2600" dirty="0"/>
              <a:t> time resolution</a:t>
            </a:r>
          </a:p>
          <a:p>
            <a:pPr marL="227965" indent="-227965">
              <a:buSzPct val="100000"/>
              <a:buChar char="•"/>
              <a:defRPr sz="2100">
                <a:solidFill>
                  <a:srgbClr val="000000"/>
                </a:solidFill>
              </a:defRPr>
            </a:pPr>
            <a:r>
              <a:rPr sz="2600" dirty="0"/>
              <a:t>Because the energy of the BNB spectrum skews towards the low end, there is a broader tail of low-energy neutrinos</a:t>
            </a:r>
          </a:p>
          <a:p>
            <a:pPr marL="227965" indent="-227965">
              <a:buSzPct val="100000"/>
              <a:buChar char="•"/>
              <a:defRPr sz="2100">
                <a:solidFill>
                  <a:srgbClr val="000000"/>
                </a:solidFill>
              </a:defRPr>
            </a:pPr>
            <a:r>
              <a:rPr lang="en-US" sz="2600" dirty="0"/>
              <a:t>Thus. detecting the time-slicing effect should be possible, </a:t>
            </a:r>
            <a:r>
              <a:rPr lang="en-US" sz="2600" b="1" dirty="0">
                <a:solidFill>
                  <a:schemeClr val="accent1">
                    <a:lumMod val="50000"/>
                  </a:schemeClr>
                </a:solidFill>
              </a:rPr>
              <a:t>even with 1 ns bunches</a:t>
            </a:r>
            <a:endParaRPr sz="2600" b="1" dirty="0">
              <a:solidFill>
                <a:schemeClr val="accent1">
                  <a:lumMod val="50000"/>
                </a:schemeClr>
              </a:solidFill>
            </a:endParaRPr>
          </a:p>
        </p:txBody>
      </p:sp>
      <p:pic>
        <p:nvPicPr>
          <p:cNvPr id="810" name="Image from iOS (11).jpg"/>
          <p:cNvPicPr>
            <a:picLocks noChangeAspect="1"/>
          </p:cNvPicPr>
          <p:nvPr/>
        </p:nvPicPr>
        <p:blipFill>
          <a:blip r:embed="rId2"/>
          <a:srcRect l="16720" t="31208" r="18684" b="14988"/>
          <a:stretch>
            <a:fillRect/>
          </a:stretch>
        </p:blipFill>
        <p:spPr>
          <a:xfrm>
            <a:off x="6341773" y="2524748"/>
            <a:ext cx="2587043" cy="1877023"/>
          </a:xfrm>
          <a:prstGeom prst="rect">
            <a:avLst/>
          </a:prstGeom>
          <a:ln w="50800">
            <a:solidFill>
              <a:srgbClr val="000000"/>
            </a:solidFill>
            <a:miter lim="400000"/>
          </a:ln>
        </p:spPr>
      </p:pic>
      <p:pic>
        <p:nvPicPr>
          <p:cNvPr id="811" name="BNBenergies_timesmearing.png"/>
          <p:cNvPicPr>
            <a:picLocks noChangeAspect="1"/>
          </p:cNvPicPr>
          <p:nvPr/>
        </p:nvPicPr>
        <p:blipFill>
          <a:blip r:embed="rId3"/>
          <a:srcRect r="5596"/>
          <a:stretch>
            <a:fillRect/>
          </a:stretch>
        </p:blipFill>
        <p:spPr>
          <a:xfrm>
            <a:off x="5459273" y="81995"/>
            <a:ext cx="3684923" cy="2341394"/>
          </a:xfrm>
          <a:prstGeom prst="rect">
            <a:avLst/>
          </a:prstGeom>
          <a:ln w="12700">
            <a:miter lim="400000"/>
          </a:ln>
        </p:spPr>
      </p:pic>
      <p:pic>
        <p:nvPicPr>
          <p:cNvPr id="3" name="DSC_9938b.jpeg" descr="A picture containing indoor, man, sitting, holding&#10;&#10;Description generated with very high confidence">
            <a:extLst>
              <a:ext uri="{FF2B5EF4-FFF2-40B4-BE49-F238E27FC236}">
                <a16:creationId xmlns:a16="http://schemas.microsoft.com/office/drawing/2014/main" id="{40A13624-4307-4EF0-8C6D-07368D01F294}"/>
              </a:ext>
            </a:extLst>
          </p:cNvPr>
          <p:cNvPicPr>
            <a:picLocks noChangeAspect="1"/>
          </p:cNvPicPr>
          <p:nvPr/>
        </p:nvPicPr>
        <p:blipFill>
          <a:blip r:embed="rId4"/>
          <a:srcRect t="44103" b="715"/>
          <a:stretch>
            <a:fillRect/>
          </a:stretch>
        </p:blipFill>
        <p:spPr>
          <a:xfrm>
            <a:off x="6759553" y="4626378"/>
            <a:ext cx="2158223" cy="1784189"/>
          </a:xfrm>
          <a:prstGeom prst="rect">
            <a:avLst/>
          </a:prstGeom>
          <a:ln w="63500">
            <a:solidFill>
              <a:srgbClr val="000000"/>
            </a:solidFill>
            <a:miter lim="400000"/>
          </a:ln>
        </p:spPr>
      </p:pic>
      <p:sp>
        <p:nvSpPr>
          <p:cNvPr id="2" name="Shape 55">
            <a:extLst>
              <a:ext uri="{FF2B5EF4-FFF2-40B4-BE49-F238E27FC236}">
                <a16:creationId xmlns:a16="http://schemas.microsoft.com/office/drawing/2014/main" id="{7CCFDD69-D3B8-880A-141E-BC965D8CBBEE}"/>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EBFA1-7F6F-7E2F-902A-7DB5D66DC35C}"/>
            </a:ext>
          </a:extLst>
        </p:cNvPr>
        <p:cNvGrpSpPr/>
        <p:nvPr/>
      </p:nvGrpSpPr>
      <p:grpSpPr>
        <a:xfrm>
          <a:off x="0" y="0"/>
          <a:ext cx="0" cy="0"/>
          <a:chOff x="0" y="0"/>
          <a:chExt cx="0" cy="0"/>
        </a:xfrm>
      </p:grpSpPr>
      <p:sp>
        <p:nvSpPr>
          <p:cNvPr id="784" name="Shape 784">
            <a:extLst>
              <a:ext uri="{FF2B5EF4-FFF2-40B4-BE49-F238E27FC236}">
                <a16:creationId xmlns:a16="http://schemas.microsoft.com/office/drawing/2014/main" id="{A589641B-CD06-F38C-3F5F-5A1F63BB3353}"/>
              </a:ext>
            </a:extLst>
          </p:cNvPr>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786" name="Shape 786">
            <a:extLst>
              <a:ext uri="{FF2B5EF4-FFF2-40B4-BE49-F238E27FC236}">
                <a16:creationId xmlns:a16="http://schemas.microsoft.com/office/drawing/2014/main" id="{1F9B9E04-81E9-73C4-6E9A-78E2190FC858}"/>
              </a:ext>
            </a:extLst>
          </p:cNvPr>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34</a:t>
            </a:fld>
            <a:endParaRPr/>
          </a:p>
        </p:txBody>
      </p:sp>
      <p:sp>
        <p:nvSpPr>
          <p:cNvPr id="787" name="Shape 787">
            <a:extLst>
              <a:ext uri="{FF2B5EF4-FFF2-40B4-BE49-F238E27FC236}">
                <a16:creationId xmlns:a16="http://schemas.microsoft.com/office/drawing/2014/main" id="{A8430B00-A58C-73BD-27EA-6C3ACD0CF2AC}"/>
              </a:ext>
            </a:extLst>
          </p:cNvPr>
          <p:cNvSpPr/>
          <p:nvPr/>
        </p:nvSpPr>
        <p:spPr>
          <a:xfrm>
            <a:off x="307366" y="163279"/>
            <a:ext cx="4089261" cy="6132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rPr lang="en-US" dirty="0"/>
              <a:t>Reproducing Earlier Studies</a:t>
            </a:r>
          </a:p>
        </p:txBody>
      </p:sp>
      <p:sp>
        <p:nvSpPr>
          <p:cNvPr id="2" name="Shape 55">
            <a:extLst>
              <a:ext uri="{FF2B5EF4-FFF2-40B4-BE49-F238E27FC236}">
                <a16:creationId xmlns:a16="http://schemas.microsoft.com/office/drawing/2014/main" id="{CDB06E37-63DC-55A4-B492-A6AB787DB3A9}"/>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pic>
        <p:nvPicPr>
          <p:cNvPr id="7" name="Picture 6">
            <a:extLst>
              <a:ext uri="{FF2B5EF4-FFF2-40B4-BE49-F238E27FC236}">
                <a16:creationId xmlns:a16="http://schemas.microsoft.com/office/drawing/2014/main" id="{EB4186B4-A829-8056-4511-2581D8C4578C}"/>
              </a:ext>
            </a:extLst>
          </p:cNvPr>
          <p:cNvPicPr>
            <a:picLocks noChangeAspect="1"/>
          </p:cNvPicPr>
          <p:nvPr/>
        </p:nvPicPr>
        <p:blipFill>
          <a:blip r:embed="rId2"/>
          <a:stretch>
            <a:fillRect/>
          </a:stretch>
        </p:blipFill>
        <p:spPr>
          <a:xfrm>
            <a:off x="685800" y="2832613"/>
            <a:ext cx="7772400" cy="2815235"/>
          </a:xfrm>
          <a:prstGeom prst="rect">
            <a:avLst/>
          </a:prstGeom>
        </p:spPr>
      </p:pic>
      <p:sp>
        <p:nvSpPr>
          <p:cNvPr id="10" name="Shape 787">
            <a:extLst>
              <a:ext uri="{FF2B5EF4-FFF2-40B4-BE49-F238E27FC236}">
                <a16:creationId xmlns:a16="http://schemas.microsoft.com/office/drawing/2014/main" id="{362F0752-54A8-9EF6-337E-F63BD6F686A2}"/>
              </a:ext>
            </a:extLst>
          </p:cNvPr>
          <p:cNvSpPr/>
          <p:nvPr/>
        </p:nvSpPr>
        <p:spPr>
          <a:xfrm>
            <a:off x="482738" y="849690"/>
            <a:ext cx="7902804" cy="119032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rPr lang="en-US" dirty="0"/>
              <a:t>Simulation made with </a:t>
            </a:r>
            <a:r>
              <a:rPr lang="en-US" b="1" dirty="0"/>
              <a:t>G4BNB</a:t>
            </a:r>
            <a:r>
              <a:rPr lang="en-US" dirty="0"/>
              <a:t> developed for SBND. </a:t>
            </a:r>
          </a:p>
          <a:p>
            <a:r>
              <a:rPr lang="en-US" dirty="0"/>
              <a:t>The G4BNB is based on the </a:t>
            </a:r>
            <a:r>
              <a:rPr lang="en-US" dirty="0" err="1"/>
              <a:t>MiniBoone</a:t>
            </a:r>
            <a:r>
              <a:rPr lang="en-US" dirty="0"/>
              <a:t> flux simulation.</a:t>
            </a:r>
          </a:p>
        </p:txBody>
      </p:sp>
      <p:sp>
        <p:nvSpPr>
          <p:cNvPr id="11" name="Shape 787">
            <a:extLst>
              <a:ext uri="{FF2B5EF4-FFF2-40B4-BE49-F238E27FC236}">
                <a16:creationId xmlns:a16="http://schemas.microsoft.com/office/drawing/2014/main" id="{7A012F75-D858-0360-6CE6-A427813C627A}"/>
              </a:ext>
            </a:extLst>
          </p:cNvPr>
          <p:cNvSpPr/>
          <p:nvPr/>
        </p:nvSpPr>
        <p:spPr>
          <a:xfrm>
            <a:off x="482738" y="2200369"/>
            <a:ext cx="1349728" cy="6132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rPr lang="en-US" dirty="0"/>
              <a:t>MC flow:</a:t>
            </a:r>
          </a:p>
        </p:txBody>
      </p:sp>
      <p:sp>
        <p:nvSpPr>
          <p:cNvPr id="5" name="TextBox 4">
            <a:extLst>
              <a:ext uri="{FF2B5EF4-FFF2-40B4-BE49-F238E27FC236}">
                <a16:creationId xmlns:a16="http://schemas.microsoft.com/office/drawing/2014/main" id="{29BA98FA-C329-BE04-8157-43A2242A4427}"/>
              </a:ext>
            </a:extLst>
          </p:cNvPr>
          <p:cNvSpPr txBox="1"/>
          <p:nvPr/>
        </p:nvSpPr>
        <p:spPr>
          <a:xfrm>
            <a:off x="5289453" y="-8013"/>
            <a:ext cx="385454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solidFill>
                  <a:schemeClr val="accent1"/>
                </a:solidFill>
              </a:rPr>
              <a:t>Credit: Dr. Marvin Ascensio Sosa (ISU)</a:t>
            </a:r>
            <a:endParaRPr lang="en-US" b="1" dirty="0">
              <a:solidFill>
                <a:schemeClr val="accent1"/>
              </a:solidFill>
            </a:endParaRPr>
          </a:p>
        </p:txBody>
      </p:sp>
    </p:spTree>
    <p:extLst>
      <p:ext uri="{BB962C8B-B14F-4D97-AF65-F5344CB8AC3E}">
        <p14:creationId xmlns:p14="http://schemas.microsoft.com/office/powerpoint/2010/main" val="4165669436"/>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0EAB9-9B37-9940-D5A5-3C52CC34CE70}"/>
            </a:ext>
          </a:extLst>
        </p:cNvPr>
        <p:cNvGrpSpPr/>
        <p:nvPr/>
      </p:nvGrpSpPr>
      <p:grpSpPr>
        <a:xfrm>
          <a:off x="0" y="0"/>
          <a:ext cx="0" cy="0"/>
          <a:chOff x="0" y="0"/>
          <a:chExt cx="0" cy="0"/>
        </a:xfrm>
      </p:grpSpPr>
      <p:sp>
        <p:nvSpPr>
          <p:cNvPr id="784" name="Shape 784">
            <a:extLst>
              <a:ext uri="{FF2B5EF4-FFF2-40B4-BE49-F238E27FC236}">
                <a16:creationId xmlns:a16="http://schemas.microsoft.com/office/drawing/2014/main" id="{20CA494E-9A9C-940D-4DD0-1E086A07429E}"/>
              </a:ext>
            </a:extLst>
          </p:cNvPr>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786" name="Shape 786">
            <a:extLst>
              <a:ext uri="{FF2B5EF4-FFF2-40B4-BE49-F238E27FC236}">
                <a16:creationId xmlns:a16="http://schemas.microsoft.com/office/drawing/2014/main" id="{BC106C15-14B0-8978-3088-99DEB8E913EC}"/>
              </a:ext>
            </a:extLst>
          </p:cNvPr>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35</a:t>
            </a:fld>
            <a:endParaRPr/>
          </a:p>
        </p:txBody>
      </p:sp>
      <p:sp>
        <p:nvSpPr>
          <p:cNvPr id="787" name="Shape 787">
            <a:extLst>
              <a:ext uri="{FF2B5EF4-FFF2-40B4-BE49-F238E27FC236}">
                <a16:creationId xmlns:a16="http://schemas.microsoft.com/office/drawing/2014/main" id="{30B4B093-AEC0-50DF-1EA7-5B4BD41D1B84}"/>
              </a:ext>
            </a:extLst>
          </p:cNvPr>
          <p:cNvSpPr/>
          <p:nvPr/>
        </p:nvSpPr>
        <p:spPr>
          <a:xfrm>
            <a:off x="307366" y="163279"/>
            <a:ext cx="4089261" cy="6132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rPr lang="en-US" dirty="0"/>
              <a:t>Reproducing Earlier Studies</a:t>
            </a:r>
          </a:p>
        </p:txBody>
      </p:sp>
      <p:sp>
        <p:nvSpPr>
          <p:cNvPr id="2" name="Shape 55">
            <a:extLst>
              <a:ext uri="{FF2B5EF4-FFF2-40B4-BE49-F238E27FC236}">
                <a16:creationId xmlns:a16="http://schemas.microsoft.com/office/drawing/2014/main" id="{E27B4AE3-0734-C1A8-3399-C3C179181FC3}"/>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pic>
        <p:nvPicPr>
          <p:cNvPr id="7" name="Picture 6">
            <a:extLst>
              <a:ext uri="{FF2B5EF4-FFF2-40B4-BE49-F238E27FC236}">
                <a16:creationId xmlns:a16="http://schemas.microsoft.com/office/drawing/2014/main" id="{0B9A5FAE-5105-025C-7EF5-70080DA32C02}"/>
              </a:ext>
            </a:extLst>
          </p:cNvPr>
          <p:cNvPicPr>
            <a:picLocks noChangeAspect="1"/>
          </p:cNvPicPr>
          <p:nvPr/>
        </p:nvPicPr>
        <p:blipFill>
          <a:blip r:embed="rId2"/>
          <a:stretch>
            <a:fillRect/>
          </a:stretch>
        </p:blipFill>
        <p:spPr>
          <a:xfrm>
            <a:off x="685800" y="2832613"/>
            <a:ext cx="7772400" cy="2815235"/>
          </a:xfrm>
          <a:prstGeom prst="rect">
            <a:avLst/>
          </a:prstGeom>
        </p:spPr>
      </p:pic>
      <p:sp>
        <p:nvSpPr>
          <p:cNvPr id="10" name="Shape 787">
            <a:extLst>
              <a:ext uri="{FF2B5EF4-FFF2-40B4-BE49-F238E27FC236}">
                <a16:creationId xmlns:a16="http://schemas.microsoft.com/office/drawing/2014/main" id="{5978901B-53F5-A393-936D-5F2F1259578B}"/>
              </a:ext>
            </a:extLst>
          </p:cNvPr>
          <p:cNvSpPr/>
          <p:nvPr/>
        </p:nvSpPr>
        <p:spPr>
          <a:xfrm>
            <a:off x="482738" y="849690"/>
            <a:ext cx="7902804" cy="119032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rPr lang="en-US" dirty="0"/>
              <a:t>Simulation made with </a:t>
            </a:r>
            <a:r>
              <a:rPr lang="en-US" b="1" dirty="0"/>
              <a:t>G4BNB</a:t>
            </a:r>
            <a:r>
              <a:rPr lang="en-US" dirty="0"/>
              <a:t> developed for SBND. </a:t>
            </a:r>
          </a:p>
          <a:p>
            <a:r>
              <a:rPr lang="en-US" dirty="0"/>
              <a:t>The G4BNB is based on the </a:t>
            </a:r>
            <a:r>
              <a:rPr lang="en-US" dirty="0" err="1"/>
              <a:t>MiniBoone</a:t>
            </a:r>
            <a:r>
              <a:rPr lang="en-US" dirty="0"/>
              <a:t> flux simulation.</a:t>
            </a:r>
          </a:p>
        </p:txBody>
      </p:sp>
      <p:sp>
        <p:nvSpPr>
          <p:cNvPr id="11" name="Shape 787">
            <a:extLst>
              <a:ext uri="{FF2B5EF4-FFF2-40B4-BE49-F238E27FC236}">
                <a16:creationId xmlns:a16="http://schemas.microsoft.com/office/drawing/2014/main" id="{2A9E7DB6-C9A3-EEAB-126F-D5B20D633539}"/>
              </a:ext>
            </a:extLst>
          </p:cNvPr>
          <p:cNvSpPr/>
          <p:nvPr/>
        </p:nvSpPr>
        <p:spPr>
          <a:xfrm>
            <a:off x="482738" y="2200369"/>
            <a:ext cx="1349728" cy="6132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rPr lang="en-US" dirty="0"/>
              <a:t>MC flow:</a:t>
            </a:r>
          </a:p>
        </p:txBody>
      </p:sp>
      <p:sp>
        <p:nvSpPr>
          <p:cNvPr id="5" name="TextBox 4">
            <a:extLst>
              <a:ext uri="{FF2B5EF4-FFF2-40B4-BE49-F238E27FC236}">
                <a16:creationId xmlns:a16="http://schemas.microsoft.com/office/drawing/2014/main" id="{B04FA28F-F8F6-9C9F-DD8B-D90C962CB21C}"/>
              </a:ext>
            </a:extLst>
          </p:cNvPr>
          <p:cNvSpPr txBox="1"/>
          <p:nvPr/>
        </p:nvSpPr>
        <p:spPr>
          <a:xfrm>
            <a:off x="5289453" y="-8013"/>
            <a:ext cx="385454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solidFill>
                  <a:schemeClr val="accent1"/>
                </a:solidFill>
              </a:rPr>
              <a:t>Credit: Dr. Marvin Ascensio Sosa (ISU)</a:t>
            </a:r>
            <a:endParaRPr lang="en-US" b="1" dirty="0">
              <a:solidFill>
                <a:schemeClr val="accent1"/>
              </a:solidFill>
            </a:endParaRPr>
          </a:p>
        </p:txBody>
      </p:sp>
      <p:sp>
        <p:nvSpPr>
          <p:cNvPr id="3" name="Rectangle 2">
            <a:extLst>
              <a:ext uri="{FF2B5EF4-FFF2-40B4-BE49-F238E27FC236}">
                <a16:creationId xmlns:a16="http://schemas.microsoft.com/office/drawing/2014/main" id="{3FAB3A18-F736-3774-CA60-62AD911FBAB6}"/>
              </a:ext>
            </a:extLst>
          </p:cNvPr>
          <p:cNvSpPr/>
          <p:nvPr/>
        </p:nvSpPr>
        <p:spPr>
          <a:xfrm>
            <a:off x="809951" y="1607234"/>
            <a:ext cx="7248378" cy="3643532"/>
          </a:xfrm>
          <a:prstGeom prst="rect">
            <a:avLst/>
          </a:prstGeom>
          <a:solidFill>
            <a:schemeClr val="tx1"/>
          </a:solidFill>
          <a:ln w="12700" cap="flat">
            <a:solidFill>
              <a:schemeClr val="tx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endParaRPr kumimoji="0" lang="en-US" sz="1800" b="0" i="0" u="none" strike="noStrike" cap="none" spc="0" normalizeH="0" baseline="0">
              <a:ln>
                <a:noFill/>
              </a:ln>
              <a:solidFill>
                <a:srgbClr val="747474"/>
              </a:solidFill>
              <a:effectLst/>
              <a:uFill>
                <a:solidFill>
                  <a:srgbClr val="747474"/>
                </a:solidFill>
              </a:uFill>
              <a:latin typeface="+mn-lt"/>
              <a:ea typeface="+mn-ea"/>
              <a:cs typeface="+mn-cs"/>
              <a:sym typeface="Calibri"/>
            </a:endParaRPr>
          </a:p>
        </p:txBody>
      </p:sp>
      <p:sp>
        <p:nvSpPr>
          <p:cNvPr id="4" name="Shape 787">
            <a:extLst>
              <a:ext uri="{FF2B5EF4-FFF2-40B4-BE49-F238E27FC236}">
                <a16:creationId xmlns:a16="http://schemas.microsoft.com/office/drawing/2014/main" id="{22E68200-838B-3492-D26E-CE44C9BA42DF}"/>
              </a:ext>
            </a:extLst>
          </p:cNvPr>
          <p:cNvSpPr/>
          <p:nvPr/>
        </p:nvSpPr>
        <p:spPr>
          <a:xfrm>
            <a:off x="1815427" y="2777162"/>
            <a:ext cx="5338000" cy="119032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rPr lang="en-US" dirty="0">
                <a:solidFill>
                  <a:schemeClr val="bg2"/>
                </a:solidFill>
              </a:rPr>
              <a:t>Possible Opportunity: </a:t>
            </a:r>
          </a:p>
          <a:p>
            <a:r>
              <a:rPr lang="en-US" dirty="0">
                <a:solidFill>
                  <a:schemeClr val="bg2"/>
                </a:solidFill>
              </a:rPr>
              <a:t>Dark Sector/New Physics Searches?</a:t>
            </a:r>
          </a:p>
        </p:txBody>
      </p:sp>
    </p:spTree>
    <p:extLst>
      <p:ext uri="{BB962C8B-B14F-4D97-AF65-F5344CB8AC3E}">
        <p14:creationId xmlns:p14="http://schemas.microsoft.com/office/powerpoint/2010/main" val="124868894"/>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0ADA7-0CD5-6A4D-881A-48E90A3E94FF}"/>
            </a:ext>
          </a:extLst>
        </p:cNvPr>
        <p:cNvGrpSpPr/>
        <p:nvPr/>
      </p:nvGrpSpPr>
      <p:grpSpPr>
        <a:xfrm>
          <a:off x="0" y="0"/>
          <a:ext cx="0" cy="0"/>
          <a:chOff x="0" y="0"/>
          <a:chExt cx="0" cy="0"/>
        </a:xfrm>
      </p:grpSpPr>
      <p:sp>
        <p:nvSpPr>
          <p:cNvPr id="784" name="Shape 784">
            <a:extLst>
              <a:ext uri="{FF2B5EF4-FFF2-40B4-BE49-F238E27FC236}">
                <a16:creationId xmlns:a16="http://schemas.microsoft.com/office/drawing/2014/main" id="{0B76A8DA-BCD7-623E-5474-E05EB7BC660B}"/>
              </a:ext>
            </a:extLst>
          </p:cNvPr>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786" name="Shape 786">
            <a:extLst>
              <a:ext uri="{FF2B5EF4-FFF2-40B4-BE49-F238E27FC236}">
                <a16:creationId xmlns:a16="http://schemas.microsoft.com/office/drawing/2014/main" id="{8F3D9118-9AF4-CD26-34F9-9F741728DCF4}"/>
              </a:ext>
            </a:extLst>
          </p:cNvPr>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36</a:t>
            </a:fld>
            <a:endParaRPr/>
          </a:p>
        </p:txBody>
      </p:sp>
      <p:sp>
        <p:nvSpPr>
          <p:cNvPr id="787" name="Shape 787">
            <a:extLst>
              <a:ext uri="{FF2B5EF4-FFF2-40B4-BE49-F238E27FC236}">
                <a16:creationId xmlns:a16="http://schemas.microsoft.com/office/drawing/2014/main" id="{0B1F2764-CFBA-C7EF-A18A-2079965CE4A4}"/>
              </a:ext>
            </a:extLst>
          </p:cNvPr>
          <p:cNvSpPr/>
          <p:nvPr/>
        </p:nvSpPr>
        <p:spPr>
          <a:xfrm>
            <a:off x="307366" y="163279"/>
            <a:ext cx="4089261" cy="6132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rPr lang="en-US" dirty="0"/>
              <a:t>Reproducing Earlier Studies</a:t>
            </a:r>
          </a:p>
        </p:txBody>
      </p:sp>
      <p:sp>
        <p:nvSpPr>
          <p:cNvPr id="2" name="Shape 55">
            <a:extLst>
              <a:ext uri="{FF2B5EF4-FFF2-40B4-BE49-F238E27FC236}">
                <a16:creationId xmlns:a16="http://schemas.microsoft.com/office/drawing/2014/main" id="{C33314F4-556A-66D2-EA23-D25F034F40D6}"/>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pic>
        <p:nvPicPr>
          <p:cNvPr id="3" name="Picture 2">
            <a:extLst>
              <a:ext uri="{FF2B5EF4-FFF2-40B4-BE49-F238E27FC236}">
                <a16:creationId xmlns:a16="http://schemas.microsoft.com/office/drawing/2014/main" id="{F8B45933-5CA4-1F5F-44C8-61406F244F9C}"/>
              </a:ext>
            </a:extLst>
          </p:cNvPr>
          <p:cNvPicPr>
            <a:picLocks noChangeAspect="1"/>
          </p:cNvPicPr>
          <p:nvPr/>
        </p:nvPicPr>
        <p:blipFill>
          <a:blip r:embed="rId2"/>
          <a:stretch>
            <a:fillRect/>
          </a:stretch>
        </p:blipFill>
        <p:spPr>
          <a:xfrm>
            <a:off x="834390" y="1101814"/>
            <a:ext cx="7772400" cy="1499692"/>
          </a:xfrm>
          <a:prstGeom prst="rect">
            <a:avLst/>
          </a:prstGeom>
        </p:spPr>
      </p:pic>
      <p:pic>
        <p:nvPicPr>
          <p:cNvPr id="4" name="Picture 3">
            <a:extLst>
              <a:ext uri="{FF2B5EF4-FFF2-40B4-BE49-F238E27FC236}">
                <a16:creationId xmlns:a16="http://schemas.microsoft.com/office/drawing/2014/main" id="{ECA4C6FE-719B-4BA3-6B48-6E797BFE5DA3}"/>
              </a:ext>
            </a:extLst>
          </p:cNvPr>
          <p:cNvPicPr>
            <a:picLocks noChangeAspect="1"/>
          </p:cNvPicPr>
          <p:nvPr/>
        </p:nvPicPr>
        <p:blipFill>
          <a:blip r:embed="rId3"/>
          <a:stretch>
            <a:fillRect/>
          </a:stretch>
        </p:blipFill>
        <p:spPr>
          <a:xfrm>
            <a:off x="619124" y="3014809"/>
            <a:ext cx="7772400" cy="2809957"/>
          </a:xfrm>
          <a:prstGeom prst="rect">
            <a:avLst/>
          </a:prstGeom>
        </p:spPr>
      </p:pic>
      <p:sp>
        <p:nvSpPr>
          <p:cNvPr id="5" name="Shape 787">
            <a:extLst>
              <a:ext uri="{FF2B5EF4-FFF2-40B4-BE49-F238E27FC236}">
                <a16:creationId xmlns:a16="http://schemas.microsoft.com/office/drawing/2014/main" id="{4B854A01-B226-A7DF-695C-4394F6D9D13F}"/>
              </a:ext>
            </a:extLst>
          </p:cNvPr>
          <p:cNvSpPr/>
          <p:nvPr/>
        </p:nvSpPr>
        <p:spPr>
          <a:xfrm>
            <a:off x="631329" y="5824766"/>
            <a:ext cx="6091411" cy="6132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rPr lang="en-US" dirty="0"/>
              <a:t>Dashed histogram with curved trajectory.  </a:t>
            </a:r>
          </a:p>
        </p:txBody>
      </p:sp>
      <p:sp>
        <p:nvSpPr>
          <p:cNvPr id="7" name="TextBox 6">
            <a:extLst>
              <a:ext uri="{FF2B5EF4-FFF2-40B4-BE49-F238E27FC236}">
                <a16:creationId xmlns:a16="http://schemas.microsoft.com/office/drawing/2014/main" id="{0F0D555B-CED5-DB9D-5E61-928111414D17}"/>
              </a:ext>
            </a:extLst>
          </p:cNvPr>
          <p:cNvSpPr txBox="1"/>
          <p:nvPr/>
        </p:nvSpPr>
        <p:spPr>
          <a:xfrm>
            <a:off x="2819069" y="4259847"/>
            <a:ext cx="45720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Preliminary</a:t>
            </a:r>
            <a:br>
              <a:rPr lang="en-US" dirty="0"/>
            </a:br>
            <a:r>
              <a:rPr lang="en-US" dirty="0"/>
              <a:t>G4BNB/ANNIE</a:t>
            </a:r>
          </a:p>
        </p:txBody>
      </p:sp>
      <p:sp>
        <p:nvSpPr>
          <p:cNvPr id="8" name="TextBox 7">
            <a:extLst>
              <a:ext uri="{FF2B5EF4-FFF2-40B4-BE49-F238E27FC236}">
                <a16:creationId xmlns:a16="http://schemas.microsoft.com/office/drawing/2014/main" id="{79CFDA46-C59D-D724-982B-CFF0450F9CAF}"/>
              </a:ext>
            </a:extLst>
          </p:cNvPr>
          <p:cNvSpPr txBox="1"/>
          <p:nvPr/>
        </p:nvSpPr>
        <p:spPr>
          <a:xfrm>
            <a:off x="5913935" y="4302215"/>
            <a:ext cx="45720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Preliminary</a:t>
            </a:r>
            <a:br>
              <a:rPr lang="en-US" dirty="0"/>
            </a:br>
            <a:r>
              <a:rPr lang="en-US" dirty="0"/>
              <a:t>G4BNB/ANNIE</a:t>
            </a:r>
          </a:p>
        </p:txBody>
      </p:sp>
      <p:sp>
        <p:nvSpPr>
          <p:cNvPr id="9" name="TextBox 8">
            <a:extLst>
              <a:ext uri="{FF2B5EF4-FFF2-40B4-BE49-F238E27FC236}">
                <a16:creationId xmlns:a16="http://schemas.microsoft.com/office/drawing/2014/main" id="{42BA9F31-CFA4-874B-668B-3FDDEE56B3AC}"/>
              </a:ext>
            </a:extLst>
          </p:cNvPr>
          <p:cNvSpPr txBox="1"/>
          <p:nvPr/>
        </p:nvSpPr>
        <p:spPr>
          <a:xfrm>
            <a:off x="5289453" y="-8013"/>
            <a:ext cx="385454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1" dirty="0">
                <a:solidFill>
                  <a:schemeClr val="accent1"/>
                </a:solidFill>
              </a:rPr>
              <a:t>Credit: Dr. Marvin Ascensio Sosa (ISU)</a:t>
            </a:r>
            <a:endParaRPr lang="en-US" b="1" dirty="0">
              <a:solidFill>
                <a:schemeClr val="accent1"/>
              </a:solidFill>
            </a:endParaRPr>
          </a:p>
        </p:txBody>
      </p:sp>
    </p:spTree>
    <p:extLst>
      <p:ext uri="{BB962C8B-B14F-4D97-AF65-F5344CB8AC3E}">
        <p14:creationId xmlns:p14="http://schemas.microsoft.com/office/powerpoint/2010/main" val="2732757818"/>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C746-B740-0271-D615-0AC9E7C40538}"/>
            </a:ext>
          </a:extLst>
        </p:cNvPr>
        <p:cNvGrpSpPr/>
        <p:nvPr/>
      </p:nvGrpSpPr>
      <p:grpSpPr>
        <a:xfrm>
          <a:off x="0" y="0"/>
          <a:ext cx="0" cy="0"/>
          <a:chOff x="0" y="0"/>
          <a:chExt cx="0" cy="0"/>
        </a:xfrm>
      </p:grpSpPr>
      <p:sp>
        <p:nvSpPr>
          <p:cNvPr id="784" name="Shape 784">
            <a:extLst>
              <a:ext uri="{FF2B5EF4-FFF2-40B4-BE49-F238E27FC236}">
                <a16:creationId xmlns:a16="http://schemas.microsoft.com/office/drawing/2014/main" id="{F6273EF5-A04F-06BC-DB92-CE46AF3F2ADA}"/>
              </a:ext>
            </a:extLst>
          </p:cNvPr>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786" name="Shape 786">
            <a:extLst>
              <a:ext uri="{FF2B5EF4-FFF2-40B4-BE49-F238E27FC236}">
                <a16:creationId xmlns:a16="http://schemas.microsoft.com/office/drawing/2014/main" id="{71FDC601-7D83-DB4D-166A-73ED7B0DD4C5}"/>
              </a:ext>
            </a:extLst>
          </p:cNvPr>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37</a:t>
            </a:fld>
            <a:endParaRPr/>
          </a:p>
        </p:txBody>
      </p:sp>
      <p:sp>
        <p:nvSpPr>
          <p:cNvPr id="787" name="Shape 787">
            <a:extLst>
              <a:ext uri="{FF2B5EF4-FFF2-40B4-BE49-F238E27FC236}">
                <a16:creationId xmlns:a16="http://schemas.microsoft.com/office/drawing/2014/main" id="{3C5E4ED5-092D-BC5C-F346-2818199192FA}"/>
              </a:ext>
            </a:extLst>
          </p:cNvPr>
          <p:cNvSpPr/>
          <p:nvPr/>
        </p:nvSpPr>
        <p:spPr>
          <a:xfrm>
            <a:off x="307366" y="163279"/>
            <a:ext cx="2989601" cy="6132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rPr lang="en-US" dirty="0"/>
              <a:t>Direct Measurement</a:t>
            </a:r>
          </a:p>
        </p:txBody>
      </p:sp>
      <p:sp>
        <p:nvSpPr>
          <p:cNvPr id="2" name="Shape 55">
            <a:extLst>
              <a:ext uri="{FF2B5EF4-FFF2-40B4-BE49-F238E27FC236}">
                <a16:creationId xmlns:a16="http://schemas.microsoft.com/office/drawing/2014/main" id="{B903E808-8F30-BFAE-4BEE-0141CB0C2860}"/>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pic>
        <p:nvPicPr>
          <p:cNvPr id="3" name="Picture 2">
            <a:extLst>
              <a:ext uri="{FF2B5EF4-FFF2-40B4-BE49-F238E27FC236}">
                <a16:creationId xmlns:a16="http://schemas.microsoft.com/office/drawing/2014/main" id="{7E6169F7-9E3C-1FE2-CC19-F42AADE79945}"/>
              </a:ext>
            </a:extLst>
          </p:cNvPr>
          <p:cNvPicPr>
            <a:picLocks noChangeAspect="1"/>
          </p:cNvPicPr>
          <p:nvPr/>
        </p:nvPicPr>
        <p:blipFill>
          <a:blip r:embed="rId2"/>
          <a:stretch>
            <a:fillRect/>
          </a:stretch>
        </p:blipFill>
        <p:spPr>
          <a:xfrm>
            <a:off x="3517741" y="951783"/>
            <a:ext cx="5589579" cy="3040731"/>
          </a:xfrm>
          <a:prstGeom prst="rect">
            <a:avLst/>
          </a:prstGeom>
        </p:spPr>
      </p:pic>
      <p:sp>
        <p:nvSpPr>
          <p:cNvPr id="5" name="Shape 808">
            <a:extLst>
              <a:ext uri="{FF2B5EF4-FFF2-40B4-BE49-F238E27FC236}">
                <a16:creationId xmlns:a16="http://schemas.microsoft.com/office/drawing/2014/main" id="{2EB9E14F-2260-7226-95C6-E4F3C874A1BD}"/>
              </a:ext>
            </a:extLst>
          </p:cNvPr>
          <p:cNvSpPr/>
          <p:nvPr/>
        </p:nvSpPr>
        <p:spPr>
          <a:xfrm>
            <a:off x="149224" y="1462220"/>
            <a:ext cx="3340319" cy="249019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227965" indent="-227965">
              <a:buSzPct val="100000"/>
              <a:buChar char="•"/>
              <a:defRPr sz="2100">
                <a:solidFill>
                  <a:srgbClr val="000000"/>
                </a:solidFill>
              </a:defRPr>
            </a:pPr>
            <a:r>
              <a:rPr sz="2400" dirty="0"/>
              <a:t>ANNIE </a:t>
            </a:r>
            <a:r>
              <a:rPr lang="en-US" sz="2400" dirty="0"/>
              <a:t>can already resolve the sub-structure of the beam with conventional PMTs</a:t>
            </a:r>
          </a:p>
          <a:p>
            <a:pPr marL="227965" indent="-227965">
              <a:buSzPct val="100000"/>
              <a:buChar char="•"/>
              <a:defRPr sz="2100">
                <a:solidFill>
                  <a:srgbClr val="000000"/>
                </a:solidFill>
              </a:defRPr>
            </a:pPr>
            <a:r>
              <a:rPr lang="en-US" sz="2400" dirty="0"/>
              <a:t>The LAPPD group has reproduced a first-pass version with LAPPDs</a:t>
            </a:r>
            <a:endParaRPr sz="2400" dirty="0"/>
          </a:p>
        </p:txBody>
      </p:sp>
      <p:sp>
        <p:nvSpPr>
          <p:cNvPr id="6" name="Shape 808">
            <a:extLst>
              <a:ext uri="{FF2B5EF4-FFF2-40B4-BE49-F238E27FC236}">
                <a16:creationId xmlns:a16="http://schemas.microsoft.com/office/drawing/2014/main" id="{05057466-7168-C02A-CC18-1D1716BE872E}"/>
              </a:ext>
            </a:extLst>
          </p:cNvPr>
          <p:cNvSpPr/>
          <p:nvPr/>
        </p:nvSpPr>
        <p:spPr>
          <a:xfrm>
            <a:off x="214937" y="4091687"/>
            <a:ext cx="8779839" cy="163121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227965" indent="-227965">
              <a:buSzPct val="100000"/>
              <a:buChar char="•"/>
              <a:defRPr sz="2100">
                <a:solidFill>
                  <a:srgbClr val="000000"/>
                </a:solidFill>
              </a:defRPr>
            </a:pPr>
            <a:r>
              <a:rPr lang="en-US" sz="2400" dirty="0"/>
              <a:t>Work is underway to improve use of reference Beam-RF signal to better sync ANNIE to the bunch-by-bunch accelerator timing</a:t>
            </a:r>
          </a:p>
          <a:p>
            <a:pPr marL="227965" indent="-227965">
              <a:buSzPct val="100000"/>
              <a:buChar char="•"/>
              <a:defRPr sz="2100">
                <a:solidFill>
                  <a:srgbClr val="000000"/>
                </a:solidFill>
              </a:defRPr>
            </a:pPr>
            <a:r>
              <a:rPr lang="en-US" sz="2400" dirty="0"/>
              <a:t>Getting T0 right also requires track reconstruction for proper TOF-corrections…this is also underway!</a:t>
            </a:r>
            <a:endParaRPr sz="2400" dirty="0"/>
          </a:p>
        </p:txBody>
      </p:sp>
    </p:spTree>
    <p:extLst>
      <p:ext uri="{BB962C8B-B14F-4D97-AF65-F5344CB8AC3E}">
        <p14:creationId xmlns:p14="http://schemas.microsoft.com/office/powerpoint/2010/main" val="947758305"/>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Shape 799"/>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801" name="Shape 801"/>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38</a:t>
            </a:fld>
            <a:endParaRPr/>
          </a:p>
        </p:txBody>
      </p:sp>
      <p:sp>
        <p:nvSpPr>
          <p:cNvPr id="802" name="Shape 802"/>
          <p:cNvSpPr/>
          <p:nvPr/>
        </p:nvSpPr>
        <p:spPr>
          <a:xfrm>
            <a:off x="3402918" y="1228354"/>
            <a:ext cx="2471831" cy="6084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b="1">
                <a:solidFill>
                  <a:srgbClr val="000000"/>
                </a:solidFill>
                <a:uFill>
                  <a:solidFill>
                    <a:srgbClr val="000000"/>
                  </a:solidFill>
                </a:uFill>
                <a:latin typeface="ArialUnicodeMS"/>
                <a:ea typeface="ArialUnicodeMS"/>
                <a:cs typeface="ArialUnicodeMS"/>
                <a:sym typeface="ArialUnicodeMS"/>
              </a:defRPr>
            </a:lvl1pPr>
          </a:lstStyle>
          <a:p>
            <a:r>
              <a:rPr dirty="0"/>
              <a:t>6. </a:t>
            </a:r>
            <a:r>
              <a:rPr lang="en-US"/>
              <a:t>Conclusions </a:t>
            </a:r>
            <a:endParaRPr/>
          </a:p>
        </p:txBody>
      </p:sp>
      <p:pic>
        <p:nvPicPr>
          <p:cNvPr id="4" name="Picture 4" descr="A picture containing black, man&#10;&#10;Description generated with very high confidence">
            <a:extLst>
              <a:ext uri="{FF2B5EF4-FFF2-40B4-BE49-F238E27FC236}">
                <a16:creationId xmlns:a16="http://schemas.microsoft.com/office/drawing/2014/main" id="{CDFDBCAC-ABC6-4C96-B821-811ECBA78492}"/>
              </a:ext>
            </a:extLst>
          </p:cNvPr>
          <p:cNvPicPr>
            <a:picLocks noChangeAspect="1"/>
          </p:cNvPicPr>
          <p:nvPr/>
        </p:nvPicPr>
        <p:blipFill>
          <a:blip r:embed="rId2"/>
          <a:stretch>
            <a:fillRect/>
          </a:stretch>
        </p:blipFill>
        <p:spPr>
          <a:xfrm>
            <a:off x="612475" y="1947204"/>
            <a:ext cx="8062821" cy="3926875"/>
          </a:xfrm>
          <a:prstGeom prst="rect">
            <a:avLst/>
          </a:prstGeom>
        </p:spPr>
      </p:pic>
      <p:sp>
        <p:nvSpPr>
          <p:cNvPr id="2" name="Shape 55">
            <a:extLst>
              <a:ext uri="{FF2B5EF4-FFF2-40B4-BE49-F238E27FC236}">
                <a16:creationId xmlns:a16="http://schemas.microsoft.com/office/drawing/2014/main" id="{A15998DD-BDB4-E857-5571-0F0A79204B95}"/>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Shape 836"/>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838" name="Shape 838"/>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39</a:t>
            </a:fld>
            <a:endParaRPr/>
          </a:p>
        </p:txBody>
      </p:sp>
      <p:sp>
        <p:nvSpPr>
          <p:cNvPr id="839" name="Shape 839"/>
          <p:cNvSpPr/>
          <p:nvPr/>
        </p:nvSpPr>
        <p:spPr>
          <a:xfrm>
            <a:off x="307366" y="130065"/>
            <a:ext cx="1845057"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Conclusions</a:t>
            </a:r>
          </a:p>
        </p:txBody>
      </p:sp>
      <p:sp>
        <p:nvSpPr>
          <p:cNvPr id="843" name="Shape 843"/>
          <p:cNvSpPr/>
          <p:nvPr/>
        </p:nvSpPr>
        <p:spPr>
          <a:xfrm>
            <a:off x="312648" y="896511"/>
            <a:ext cx="8533082" cy="530401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227965" indent="-227965">
              <a:spcBef>
                <a:spcPts val="1500"/>
              </a:spcBef>
              <a:buSzPct val="100000"/>
              <a:buChar char="•"/>
              <a:defRPr sz="1600">
                <a:solidFill>
                  <a:srgbClr val="000000"/>
                </a:solidFill>
                <a:latin typeface="Helvetica"/>
                <a:ea typeface="Helvetica"/>
                <a:cs typeface="Helvetica"/>
                <a:sym typeface="Helvetica"/>
              </a:defRPr>
            </a:pPr>
            <a:r>
              <a:rPr sz="1400" dirty="0"/>
              <a:t>Precision timing could be used to select different beam fluxes based on neutrino arrival </a:t>
            </a:r>
            <a:r>
              <a:rPr sz="1400"/>
              <a:t>time</a:t>
            </a:r>
            <a:r>
              <a:rPr lang="en-US" sz="1400"/>
              <a:t>,</a:t>
            </a:r>
            <a:r>
              <a:rPr lang="en-US" sz="1400" dirty="0"/>
              <a:t> </a:t>
            </a:r>
            <a:r>
              <a:rPr sz="1400" dirty="0"/>
              <a:t>due to the correlation between the energy of the beam neutrinos and the velocities of the parent hadrons.</a:t>
            </a:r>
            <a:endParaRPr lang="en-US" sz="1400" dirty="0"/>
          </a:p>
          <a:p>
            <a:pPr marL="227965" indent="-227965">
              <a:spcBef>
                <a:spcPts val="1500"/>
              </a:spcBef>
              <a:buSzPct val="100000"/>
              <a:buChar char="•"/>
              <a:defRPr sz="1600">
                <a:solidFill>
                  <a:srgbClr val="000000"/>
                </a:solidFill>
                <a:latin typeface="Helvetica"/>
                <a:ea typeface="Helvetica"/>
                <a:cs typeface="Helvetica"/>
                <a:sym typeface="Helvetica"/>
              </a:defRPr>
            </a:pPr>
            <a:r>
              <a:rPr lang="en-US" sz="1400"/>
              <a:t>The ability to select different fluxes is a powerful capability for constraining complicated and correlated systematic uncertainties on flux, cross sections, and neutrino energy. This is important for guarding against unknown unknowns and in searching for new physics</a:t>
            </a:r>
            <a:endParaRPr lang="en-US" sz="1400" dirty="0"/>
          </a:p>
          <a:p>
            <a:pPr marL="227965" indent="-227965">
              <a:spcBef>
                <a:spcPts val="1500"/>
              </a:spcBef>
              <a:buSzPct val="100000"/>
              <a:buChar char="•"/>
              <a:defRPr sz="1600">
                <a:solidFill>
                  <a:srgbClr val="000000"/>
                </a:solidFill>
                <a:latin typeface="Helvetica"/>
                <a:ea typeface="Helvetica"/>
                <a:cs typeface="Helvetica"/>
                <a:sym typeface="Helvetica"/>
              </a:defRPr>
            </a:pPr>
            <a:r>
              <a:rPr lang="en-US" sz="1400"/>
              <a:t>This technique has some interesting and complementary aspects to off-axis techniques, like those of DUNE Prism and would thus strengthen the DUNE program</a:t>
            </a:r>
            <a:endParaRPr lang="en-US" sz="1400" dirty="0"/>
          </a:p>
          <a:p>
            <a:pPr marL="227965" indent="-227965">
              <a:spcBef>
                <a:spcPts val="1500"/>
              </a:spcBef>
              <a:buSzPct val="100000"/>
              <a:buChar char="•"/>
              <a:defRPr sz="1600">
                <a:solidFill>
                  <a:srgbClr val="000000"/>
                </a:solidFill>
                <a:latin typeface="Helvetica"/>
                <a:ea typeface="Helvetica"/>
                <a:cs typeface="Helvetica"/>
                <a:sym typeface="Helvetica"/>
              </a:defRPr>
            </a:pPr>
            <a:r>
              <a:rPr lang="en-US" sz="1400"/>
              <a:t>The rebunching technology in delivering beam is potentially compatible with exsiting accelerator plans for DUNE</a:t>
            </a:r>
            <a:endParaRPr lang="en-US" sz="1400" dirty="0"/>
          </a:p>
          <a:p>
            <a:pPr marL="227965" indent="-227965">
              <a:spcBef>
                <a:spcPts val="1500"/>
              </a:spcBef>
              <a:buSzPct val="100000"/>
              <a:buChar char="•"/>
              <a:defRPr sz="1600">
                <a:solidFill>
                  <a:srgbClr val="000000"/>
                </a:solidFill>
                <a:latin typeface="Helvetica"/>
                <a:ea typeface="Helvetica"/>
                <a:cs typeface="Helvetica"/>
                <a:sym typeface="Helvetica"/>
              </a:defRPr>
            </a:pPr>
            <a:r>
              <a:rPr lang="en-US" sz="1400"/>
              <a:t>Timing in the Near Detector may be achievable within the framework of the current design.</a:t>
            </a:r>
            <a:endParaRPr lang="en-US" sz="1400" dirty="0"/>
          </a:p>
          <a:p>
            <a:pPr marL="227965" indent="-227965">
              <a:spcBef>
                <a:spcPts val="1500"/>
              </a:spcBef>
              <a:buSzPct val="100000"/>
              <a:buChar char="•"/>
              <a:defRPr sz="1600">
                <a:solidFill>
                  <a:srgbClr val="000000"/>
                </a:solidFill>
                <a:latin typeface="Helvetica"/>
                <a:ea typeface="Helvetica"/>
                <a:cs typeface="Helvetica"/>
                <a:sym typeface="Helvetica"/>
              </a:defRPr>
            </a:pPr>
            <a:r>
              <a:rPr lang="en-US" sz="1400"/>
              <a:t>Timing in the DUNE far detectors is not likely for the current 1st and 2nd modules but could be incorporated in later installations</a:t>
            </a:r>
            <a:endParaRPr lang="en-US" sz="1400" dirty="0"/>
          </a:p>
          <a:p>
            <a:pPr marL="227965" indent="-227965">
              <a:spcBef>
                <a:spcPts val="1500"/>
              </a:spcBef>
              <a:buSzPct val="100000"/>
              <a:buChar char="•"/>
              <a:defRPr sz="1600">
                <a:solidFill>
                  <a:srgbClr val="000000"/>
                </a:solidFill>
                <a:latin typeface="Helvetica"/>
                <a:ea typeface="Helvetica"/>
                <a:cs typeface="Helvetica"/>
                <a:sym typeface="Helvetica"/>
              </a:defRPr>
            </a:pPr>
            <a:r>
              <a:rPr lang="en-US" sz="1400"/>
              <a:t>New technological capabilities often bring new physics reach in areas that weren't originally planned. Continued thinking about precision timing is worthwhile</a:t>
            </a:r>
            <a:endParaRPr lang="en-US" sz="1400" dirty="0"/>
          </a:p>
          <a:p>
            <a:pPr marL="227965" indent="-227965">
              <a:spcBef>
                <a:spcPts val="1500"/>
              </a:spcBef>
              <a:buSzPct val="100000"/>
              <a:buChar char="•"/>
              <a:defRPr sz="1600">
                <a:solidFill>
                  <a:srgbClr val="000000"/>
                </a:solidFill>
                <a:latin typeface="Helvetica"/>
                <a:ea typeface="Helvetica"/>
                <a:cs typeface="Helvetica"/>
                <a:sym typeface="Helvetica"/>
              </a:defRPr>
            </a:pPr>
            <a:r>
              <a:rPr lang="en-US" sz="1400"/>
              <a:t>This idea is new and there is much work ahead to establish it's feasibility and cost-benefit.</a:t>
            </a:r>
            <a:endParaRPr lang="en-US" sz="1400" dirty="0"/>
          </a:p>
          <a:p>
            <a:pPr marL="227965" indent="-227965">
              <a:spcBef>
                <a:spcPts val="1500"/>
              </a:spcBef>
              <a:buSzPct val="100000"/>
              <a:buChar char="•"/>
              <a:defRPr sz="1600">
                <a:solidFill>
                  <a:srgbClr val="000000"/>
                </a:solidFill>
                <a:latin typeface="Helvetica"/>
                <a:ea typeface="Helvetica"/>
                <a:cs typeface="Helvetica"/>
                <a:sym typeface="Helvetica"/>
              </a:defRPr>
            </a:pPr>
            <a:r>
              <a:rPr lang="en-US" sz="1400"/>
              <a:t>We welcome feedback from the community in establing the feasibility and cost-benefits of this technique and look forward to the discussions!</a:t>
            </a:r>
          </a:p>
        </p:txBody>
      </p:sp>
      <p:sp>
        <p:nvSpPr>
          <p:cNvPr id="2" name="Shape 55">
            <a:extLst>
              <a:ext uri="{FF2B5EF4-FFF2-40B4-BE49-F238E27FC236}">
                <a16:creationId xmlns:a16="http://schemas.microsoft.com/office/drawing/2014/main" id="{F38874B9-2408-0E47-3B02-BE96A541DCBF}"/>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119" name="Shape 119"/>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4</a:t>
            </a:fld>
            <a:endParaRPr/>
          </a:p>
        </p:txBody>
      </p:sp>
      <p:sp>
        <p:nvSpPr>
          <p:cNvPr id="120" name="Shape 120"/>
          <p:cNvSpPr/>
          <p:nvPr/>
        </p:nvSpPr>
        <p:spPr>
          <a:xfrm>
            <a:off x="307366" y="130065"/>
            <a:ext cx="6192401"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Neutrino oscillations are energy dependent</a:t>
            </a:r>
          </a:p>
        </p:txBody>
      </p:sp>
      <p:pic>
        <p:nvPicPr>
          <p:cNvPr id="2" name="Picture 3" descr="A close up of a map&#10;&#10;Description generated with high confidence">
            <a:extLst>
              <a:ext uri="{FF2B5EF4-FFF2-40B4-BE49-F238E27FC236}">
                <a16:creationId xmlns:a16="http://schemas.microsoft.com/office/drawing/2014/main" id="{5F6F4EEE-9606-438A-BBF3-A8CE045A26A2}"/>
              </a:ext>
            </a:extLst>
          </p:cNvPr>
          <p:cNvPicPr>
            <a:picLocks noChangeAspect="1"/>
          </p:cNvPicPr>
          <p:nvPr/>
        </p:nvPicPr>
        <p:blipFill>
          <a:blip r:embed="rId2"/>
          <a:stretch>
            <a:fillRect/>
          </a:stretch>
        </p:blipFill>
        <p:spPr>
          <a:xfrm>
            <a:off x="238666" y="3739064"/>
            <a:ext cx="8824821" cy="2434300"/>
          </a:xfrm>
          <a:prstGeom prst="rect">
            <a:avLst/>
          </a:prstGeom>
        </p:spPr>
      </p:pic>
      <p:pic>
        <p:nvPicPr>
          <p:cNvPr id="3" name="Picture 2" descr="A screenshot of a cell phone&#10;&#10;Description generated with very high confidence">
            <a:extLst>
              <a:ext uri="{FF2B5EF4-FFF2-40B4-BE49-F238E27FC236}">
                <a16:creationId xmlns:a16="http://schemas.microsoft.com/office/drawing/2014/main" id="{E9181D01-C2DB-41FD-A2DA-D286C016F4D5}"/>
              </a:ext>
            </a:extLst>
          </p:cNvPr>
          <p:cNvPicPr>
            <a:picLocks noChangeAspect="1"/>
          </p:cNvPicPr>
          <p:nvPr/>
        </p:nvPicPr>
        <p:blipFill>
          <a:blip r:embed="rId3"/>
          <a:stretch>
            <a:fillRect/>
          </a:stretch>
        </p:blipFill>
        <p:spPr>
          <a:xfrm>
            <a:off x="1561382" y="836955"/>
            <a:ext cx="6035614" cy="2840580"/>
          </a:xfrm>
          <a:prstGeom prst="rect">
            <a:avLst/>
          </a:prstGeom>
        </p:spPr>
      </p:pic>
      <p:sp>
        <p:nvSpPr>
          <p:cNvPr id="4" name="Shape 55">
            <a:extLst>
              <a:ext uri="{FF2B5EF4-FFF2-40B4-BE49-F238E27FC236}">
                <a16:creationId xmlns:a16="http://schemas.microsoft.com/office/drawing/2014/main" id="{33E815EF-01D7-3500-21B6-836137A27A27}"/>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56" name="Shape 56"/>
          <p:cNvSpPr>
            <a:spLocks noGrp="1"/>
          </p:cNvSpPr>
          <p:nvPr>
            <p:ph type="sldNum" sz="quarter" idx="2"/>
          </p:nvPr>
        </p:nvSpPr>
        <p:spPr>
          <a:xfrm>
            <a:off x="8845697" y="6511926"/>
            <a:ext cx="149080" cy="2462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40</a:t>
            </a:fld>
            <a:endParaRPr/>
          </a:p>
        </p:txBody>
      </p:sp>
      <p:sp>
        <p:nvSpPr>
          <p:cNvPr id="7" name="Shape 835">
            <a:extLst>
              <a:ext uri="{FF2B5EF4-FFF2-40B4-BE49-F238E27FC236}">
                <a16:creationId xmlns:a16="http://schemas.microsoft.com/office/drawing/2014/main" id="{DA6EDBF8-8639-4952-A861-06BB5F4EEDC0}"/>
              </a:ext>
            </a:extLst>
          </p:cNvPr>
          <p:cNvSpPr/>
          <p:nvPr/>
        </p:nvSpPr>
        <p:spPr>
          <a:xfrm>
            <a:off x="182406" y="1080010"/>
            <a:ext cx="8807947" cy="981143"/>
          </a:xfrm>
          <a:prstGeom prst="rect">
            <a:avLst/>
          </a:prstGeom>
          <a:solidFill>
            <a:schemeClr val="accent1">
              <a:hueOff val="47394"/>
              <a:satOff val="-25753"/>
              <a:lumOff val="-7544"/>
            </a:schemeClr>
          </a:solid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8" name="Shape 845">
            <a:extLst>
              <a:ext uri="{FF2B5EF4-FFF2-40B4-BE49-F238E27FC236}">
                <a16:creationId xmlns:a16="http://schemas.microsoft.com/office/drawing/2014/main" id="{2689115E-7453-4060-897C-C007584B379B}"/>
              </a:ext>
            </a:extLst>
          </p:cNvPr>
          <p:cNvSpPr/>
          <p:nvPr/>
        </p:nvSpPr>
        <p:spPr>
          <a:xfrm>
            <a:off x="283776" y="1174510"/>
            <a:ext cx="8683467"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spcBef>
                <a:spcPts val="0"/>
              </a:spcBef>
              <a:buClrTx/>
              <a:buFontTx/>
              <a:defRPr b="1">
                <a:solidFill>
                  <a:srgbClr val="FFFFFF"/>
                </a:solidFill>
                <a:uFillTx/>
                <a:latin typeface="Verdana"/>
                <a:ea typeface="Verdana"/>
                <a:cs typeface="Verdana"/>
                <a:sym typeface="Verdana"/>
              </a:defRPr>
            </a:lvl1pPr>
          </a:lstStyle>
          <a:p>
            <a:r>
              <a:t>Workshop on Precision Time Structure in On-Axis Neutrino Beams</a:t>
            </a:r>
          </a:p>
        </p:txBody>
      </p:sp>
      <p:sp>
        <p:nvSpPr>
          <p:cNvPr id="9" name="Shape 846">
            <a:extLst>
              <a:ext uri="{FF2B5EF4-FFF2-40B4-BE49-F238E27FC236}">
                <a16:creationId xmlns:a16="http://schemas.microsoft.com/office/drawing/2014/main" id="{D7A7E495-20C7-4A90-98FA-19F9B5A5935D}"/>
              </a:ext>
            </a:extLst>
          </p:cNvPr>
          <p:cNvSpPr/>
          <p:nvPr/>
        </p:nvSpPr>
        <p:spPr>
          <a:xfrm>
            <a:off x="4055286" y="1589088"/>
            <a:ext cx="2685030"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spcBef>
                <a:spcPts val="0"/>
              </a:spcBef>
              <a:buClrTx/>
              <a:buFontTx/>
              <a:defRPr b="1">
                <a:solidFill>
                  <a:srgbClr val="FFFFFF"/>
                </a:solidFill>
                <a:uFillTx/>
                <a:latin typeface="Verdana"/>
                <a:ea typeface="Verdana"/>
                <a:cs typeface="Verdana"/>
                <a:sym typeface="Verdana"/>
              </a:defRPr>
            </a:lvl1pPr>
          </a:lstStyle>
          <a:p>
            <a:r>
              <a:rPr dirty="0"/>
              <a:t>November </a:t>
            </a:r>
            <a:r>
              <a:rPr lang="en-US" dirty="0"/>
              <a:t>2-3 2019</a:t>
            </a:r>
            <a:endParaRPr dirty="0"/>
          </a:p>
        </p:txBody>
      </p:sp>
      <p:sp>
        <p:nvSpPr>
          <p:cNvPr id="10" name="Shape 847">
            <a:extLst>
              <a:ext uri="{FF2B5EF4-FFF2-40B4-BE49-F238E27FC236}">
                <a16:creationId xmlns:a16="http://schemas.microsoft.com/office/drawing/2014/main" id="{30A9453F-C949-4445-981A-7EA6499E8DEA}"/>
              </a:ext>
            </a:extLst>
          </p:cNvPr>
          <p:cNvSpPr/>
          <p:nvPr/>
        </p:nvSpPr>
        <p:spPr>
          <a:xfrm>
            <a:off x="2658285" y="1589088"/>
            <a:ext cx="1239122"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spcBef>
                <a:spcPts val="0"/>
              </a:spcBef>
              <a:buClrTx/>
              <a:buFontTx/>
              <a:defRPr b="1">
                <a:solidFill>
                  <a:srgbClr val="FFFFFF"/>
                </a:solidFill>
                <a:uFillTx/>
                <a:latin typeface="Verdana"/>
                <a:ea typeface="Verdana"/>
                <a:cs typeface="Verdana"/>
                <a:sym typeface="Verdana"/>
              </a:defRPr>
            </a:lvl1pPr>
          </a:lstStyle>
          <a:p>
            <a:r>
              <a:rPr dirty="0"/>
              <a:t>Fermilab</a:t>
            </a:r>
          </a:p>
        </p:txBody>
      </p:sp>
      <p:sp>
        <p:nvSpPr>
          <p:cNvPr id="11" name="Shape 855">
            <a:extLst>
              <a:ext uri="{FF2B5EF4-FFF2-40B4-BE49-F238E27FC236}">
                <a16:creationId xmlns:a16="http://schemas.microsoft.com/office/drawing/2014/main" id="{294BDB7E-D599-4956-86F4-9457136EAFF8}"/>
              </a:ext>
            </a:extLst>
          </p:cNvPr>
          <p:cNvSpPr/>
          <p:nvPr/>
        </p:nvSpPr>
        <p:spPr>
          <a:xfrm>
            <a:off x="249719" y="4977124"/>
            <a:ext cx="8468841" cy="577817"/>
          </a:xfrm>
          <a:prstGeom prst="rect">
            <a:avLst/>
          </a:prstGeom>
          <a:solidFill>
            <a:srgbClr val="DCDEE0"/>
          </a:solid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13" name="Shape 856">
            <a:extLst>
              <a:ext uri="{FF2B5EF4-FFF2-40B4-BE49-F238E27FC236}">
                <a16:creationId xmlns:a16="http://schemas.microsoft.com/office/drawing/2014/main" id="{2CCE3FFA-F9AE-4EF1-9AC8-78B74132FA75}"/>
              </a:ext>
            </a:extLst>
          </p:cNvPr>
          <p:cNvSpPr/>
          <p:nvPr/>
        </p:nvSpPr>
        <p:spPr>
          <a:xfrm>
            <a:off x="329601" y="4991601"/>
            <a:ext cx="6098921" cy="53059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defTabSz="457200">
              <a:lnSpc>
                <a:spcPts val="3700"/>
              </a:lnSpc>
              <a:spcBef>
                <a:spcPts val="1200"/>
              </a:spcBef>
              <a:buClrTx/>
              <a:buFontTx/>
              <a:defRPr sz="1600">
                <a:solidFill>
                  <a:srgbClr val="231F20"/>
                </a:solidFill>
                <a:uFillTx/>
                <a:latin typeface="Times"/>
                <a:ea typeface="Times"/>
                <a:cs typeface="Times"/>
                <a:sym typeface="Times"/>
              </a:defRPr>
            </a:lvl1pPr>
          </a:lstStyle>
          <a:p>
            <a:r>
              <a:rPr lang="en-US" sz="2200" dirty="0"/>
              <a:t>PHYS</a:t>
            </a:r>
            <a:r>
              <a:rPr sz="2200" dirty="0"/>
              <a:t> </a:t>
            </a:r>
            <a:r>
              <a:rPr lang="en-US" sz="2200" dirty="0"/>
              <a:t>REV</a:t>
            </a:r>
            <a:r>
              <a:rPr sz="2200" dirty="0"/>
              <a:t> D 100, 032008 (2019)</a:t>
            </a:r>
            <a:endParaRPr lang="en-US" sz="2200" dirty="0"/>
          </a:p>
        </p:txBody>
      </p:sp>
      <p:sp>
        <p:nvSpPr>
          <p:cNvPr id="15" name="Shape 857">
            <a:extLst>
              <a:ext uri="{FF2B5EF4-FFF2-40B4-BE49-F238E27FC236}">
                <a16:creationId xmlns:a16="http://schemas.microsoft.com/office/drawing/2014/main" id="{DBA644E8-39B0-4B55-8A8A-9E9F295A3896}"/>
              </a:ext>
            </a:extLst>
          </p:cNvPr>
          <p:cNvSpPr/>
          <p:nvPr/>
        </p:nvSpPr>
        <p:spPr>
          <a:xfrm>
            <a:off x="4942903" y="5080154"/>
            <a:ext cx="3611566"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600" u="sng">
                <a:solidFill>
                  <a:schemeClr val="accent1"/>
                </a:solidFill>
                <a:hlinkClick r:id="rId2"/>
              </a:defRPr>
            </a:lvl1pPr>
          </a:lstStyle>
          <a:p>
            <a:pPr>
              <a:defRPr u="none"/>
            </a:pPr>
            <a:r>
              <a:rPr sz="2000" dirty="0"/>
              <a:t>https://arxiv.org/abs/1904.01611</a:t>
            </a:r>
          </a:p>
        </p:txBody>
      </p:sp>
      <p:pic>
        <p:nvPicPr>
          <p:cNvPr id="2" name="NewStrobeLogoLong.png" descr="A close up of a logo&#10;&#10;Description generated with high confidence">
            <a:extLst>
              <a:ext uri="{FF2B5EF4-FFF2-40B4-BE49-F238E27FC236}">
                <a16:creationId xmlns:a16="http://schemas.microsoft.com/office/drawing/2014/main" id="{798104CB-8C56-456B-B7AF-B55B2BC7C49D}"/>
              </a:ext>
            </a:extLst>
          </p:cNvPr>
          <p:cNvPicPr>
            <a:picLocks noChangeAspect="1"/>
          </p:cNvPicPr>
          <p:nvPr/>
        </p:nvPicPr>
        <p:blipFill>
          <a:blip r:embed="rId3"/>
          <a:stretch>
            <a:fillRect/>
          </a:stretch>
        </p:blipFill>
        <p:spPr>
          <a:xfrm>
            <a:off x="609132" y="2638506"/>
            <a:ext cx="7791267" cy="1173068"/>
          </a:xfrm>
          <a:prstGeom prst="rect">
            <a:avLst/>
          </a:prstGeom>
          <a:ln w="12700">
            <a:miter lim="400000"/>
          </a:ln>
        </p:spPr>
      </p:pic>
      <p:sp>
        <p:nvSpPr>
          <p:cNvPr id="3" name="TextBox 2">
            <a:extLst>
              <a:ext uri="{FF2B5EF4-FFF2-40B4-BE49-F238E27FC236}">
                <a16:creationId xmlns:a16="http://schemas.microsoft.com/office/drawing/2014/main" id="{2E2DC547-4B16-495B-A99E-C42E5F6CF8B0}"/>
              </a:ext>
            </a:extLst>
          </p:cNvPr>
          <p:cNvSpPr txBox="1"/>
          <p:nvPr/>
        </p:nvSpPr>
        <p:spPr>
          <a:xfrm>
            <a:off x="5371381" y="1962726"/>
            <a:ext cx="3778369"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914400">
              <a:lnSpc>
                <a:spcPct val="100000"/>
              </a:lnSpc>
              <a:spcBef>
                <a:spcPts val="400"/>
              </a:spcBef>
              <a:spcAft>
                <a:spcPts val="0"/>
              </a:spcAft>
              <a:buClr>
                <a:srgbClr val="275D90"/>
              </a:buClr>
              <a:buSzTx/>
              <a:buNone/>
              <a:tabLst/>
            </a:pPr>
            <a:r>
              <a:rPr lang="en-US" dirty="0">
                <a:solidFill>
                  <a:schemeClr val="accent1"/>
                </a:solidFill>
                <a:ea typeface="+mn-lt"/>
                <a:cs typeface="+mn-lt"/>
              </a:rPr>
              <a:t>https://indico.fnal.gov/event/21409/</a:t>
            </a:r>
            <a:endParaRPr lang="en-US">
              <a:solidFill>
                <a:schemeClr val="accent1"/>
              </a:solidFill>
            </a:endParaRPr>
          </a:p>
        </p:txBody>
      </p:sp>
      <p:sp>
        <p:nvSpPr>
          <p:cNvPr id="4" name="Shape 55">
            <a:extLst>
              <a:ext uri="{FF2B5EF4-FFF2-40B4-BE49-F238E27FC236}">
                <a16:creationId xmlns:a16="http://schemas.microsoft.com/office/drawing/2014/main" id="{359579AF-3AE6-089A-1DD9-10687F83211E}"/>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432201276"/>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Shape 865"/>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867" name="Shape 867"/>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41</a:t>
            </a:fld>
            <a:endParaRPr/>
          </a:p>
        </p:txBody>
      </p:sp>
      <p:sp>
        <p:nvSpPr>
          <p:cNvPr id="868" name="Shape 868"/>
          <p:cNvSpPr/>
          <p:nvPr/>
        </p:nvSpPr>
        <p:spPr>
          <a:xfrm>
            <a:off x="2755785" y="2865214"/>
            <a:ext cx="3633162" cy="104131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6100">
                <a:solidFill>
                  <a:srgbClr val="000000"/>
                </a:solidFill>
              </a:defRPr>
            </a:lvl1pPr>
          </a:lstStyle>
          <a:p>
            <a:r>
              <a:rPr lang="en-US"/>
              <a:t>Thank you!</a:t>
            </a:r>
            <a:endParaRPr/>
          </a:p>
        </p:txBody>
      </p:sp>
      <p:sp>
        <p:nvSpPr>
          <p:cNvPr id="2" name="Shape 55">
            <a:extLst>
              <a:ext uri="{FF2B5EF4-FFF2-40B4-BE49-F238E27FC236}">
                <a16:creationId xmlns:a16="http://schemas.microsoft.com/office/drawing/2014/main" id="{189188BB-2966-01B5-A2DB-03E13C600382}"/>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69D53-451B-F0D1-7370-6757E1EA2EBA}"/>
            </a:ext>
          </a:extLst>
        </p:cNvPr>
        <p:cNvGrpSpPr/>
        <p:nvPr/>
      </p:nvGrpSpPr>
      <p:grpSpPr>
        <a:xfrm>
          <a:off x="0" y="0"/>
          <a:ext cx="0" cy="0"/>
          <a:chOff x="0" y="0"/>
          <a:chExt cx="0" cy="0"/>
        </a:xfrm>
      </p:grpSpPr>
      <p:sp>
        <p:nvSpPr>
          <p:cNvPr id="54" name="Shape 54">
            <a:extLst>
              <a:ext uri="{FF2B5EF4-FFF2-40B4-BE49-F238E27FC236}">
                <a16:creationId xmlns:a16="http://schemas.microsoft.com/office/drawing/2014/main" id="{A916FDD7-9365-44FE-5841-9D1A54CCE0FF}"/>
              </a:ext>
            </a:extLst>
          </p:cNvPr>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56" name="Shape 56">
            <a:extLst>
              <a:ext uri="{FF2B5EF4-FFF2-40B4-BE49-F238E27FC236}">
                <a16:creationId xmlns:a16="http://schemas.microsoft.com/office/drawing/2014/main" id="{566B576B-D1B7-4A69-0834-C36289515BE2}"/>
              </a:ext>
            </a:extLst>
          </p:cNvPr>
          <p:cNvSpPr>
            <a:spLocks noGrp="1"/>
          </p:cNvSpPr>
          <p:nvPr>
            <p:ph type="sldNum" sz="quarter" idx="2"/>
          </p:nvPr>
        </p:nvSpPr>
        <p:spPr>
          <a:xfrm>
            <a:off x="8845697" y="6511926"/>
            <a:ext cx="149080"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42</a:t>
            </a:fld>
            <a:endParaRPr/>
          </a:p>
        </p:txBody>
      </p:sp>
      <p:sp>
        <p:nvSpPr>
          <p:cNvPr id="7" name="Shape 835">
            <a:extLst>
              <a:ext uri="{FF2B5EF4-FFF2-40B4-BE49-F238E27FC236}">
                <a16:creationId xmlns:a16="http://schemas.microsoft.com/office/drawing/2014/main" id="{377F08D3-0011-A536-B1B2-85ED5751C7F7}"/>
              </a:ext>
            </a:extLst>
          </p:cNvPr>
          <p:cNvSpPr/>
          <p:nvPr/>
        </p:nvSpPr>
        <p:spPr>
          <a:xfrm>
            <a:off x="182406" y="1741369"/>
            <a:ext cx="8807947" cy="981143"/>
          </a:xfrm>
          <a:prstGeom prst="rect">
            <a:avLst/>
          </a:prstGeom>
          <a:solidFill>
            <a:schemeClr val="accent1">
              <a:hueOff val="47394"/>
              <a:satOff val="-25753"/>
              <a:lumOff val="-7544"/>
            </a:schemeClr>
          </a:solid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8" name="Shape 845">
            <a:extLst>
              <a:ext uri="{FF2B5EF4-FFF2-40B4-BE49-F238E27FC236}">
                <a16:creationId xmlns:a16="http://schemas.microsoft.com/office/drawing/2014/main" id="{9F3E239B-BDF8-89A9-882F-1DCEED15C482}"/>
              </a:ext>
            </a:extLst>
          </p:cNvPr>
          <p:cNvSpPr/>
          <p:nvPr/>
        </p:nvSpPr>
        <p:spPr>
          <a:xfrm>
            <a:off x="3394828" y="1934422"/>
            <a:ext cx="2029402"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457200">
              <a:spcBef>
                <a:spcPts val="0"/>
              </a:spcBef>
              <a:buClrTx/>
              <a:buFontTx/>
              <a:defRPr b="1">
                <a:solidFill>
                  <a:srgbClr val="FFFFFF"/>
                </a:solidFill>
                <a:uFillTx/>
                <a:latin typeface="Verdana"/>
                <a:ea typeface="Verdana"/>
                <a:cs typeface="Verdana"/>
                <a:sym typeface="Verdana"/>
              </a:defRPr>
            </a:lvl1pPr>
          </a:lstStyle>
          <a:p>
            <a:r>
              <a:rPr lang="en-US" sz="3200" dirty="0"/>
              <a:t>Backups</a:t>
            </a:r>
            <a:endParaRPr sz="3200" dirty="0"/>
          </a:p>
        </p:txBody>
      </p:sp>
      <p:pic>
        <p:nvPicPr>
          <p:cNvPr id="2" name="NewStrobeLogoLong.png" descr="A close up of a logo&#10;&#10;Description generated with high confidence">
            <a:extLst>
              <a:ext uri="{FF2B5EF4-FFF2-40B4-BE49-F238E27FC236}">
                <a16:creationId xmlns:a16="http://schemas.microsoft.com/office/drawing/2014/main" id="{1E4DD11D-88D7-E677-734B-A853DD3D090A}"/>
              </a:ext>
            </a:extLst>
          </p:cNvPr>
          <p:cNvPicPr>
            <a:picLocks noChangeAspect="1"/>
          </p:cNvPicPr>
          <p:nvPr/>
        </p:nvPicPr>
        <p:blipFill>
          <a:blip r:embed="rId2"/>
          <a:stretch>
            <a:fillRect/>
          </a:stretch>
        </p:blipFill>
        <p:spPr>
          <a:xfrm>
            <a:off x="609132" y="3299864"/>
            <a:ext cx="7791267" cy="1173068"/>
          </a:xfrm>
          <a:prstGeom prst="rect">
            <a:avLst/>
          </a:prstGeom>
          <a:ln w="12700">
            <a:miter lim="400000"/>
          </a:ln>
        </p:spPr>
      </p:pic>
      <p:sp>
        <p:nvSpPr>
          <p:cNvPr id="4" name="Shape 55">
            <a:extLst>
              <a:ext uri="{FF2B5EF4-FFF2-40B4-BE49-F238E27FC236}">
                <a16:creationId xmlns:a16="http://schemas.microsoft.com/office/drawing/2014/main" id="{7F37AA65-CA6D-AE51-ABE2-6B16DD7A003F}"/>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2977265384"/>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Shape 558"/>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560" name="Shape 560"/>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43</a:t>
            </a:fld>
            <a:endParaRPr/>
          </a:p>
        </p:txBody>
      </p:sp>
      <p:sp>
        <p:nvSpPr>
          <p:cNvPr id="561" name="Shape 561"/>
          <p:cNvSpPr/>
          <p:nvPr/>
        </p:nvSpPr>
        <p:spPr>
          <a:xfrm>
            <a:off x="307366" y="130065"/>
            <a:ext cx="4198265"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Execution of the Rebunching</a:t>
            </a:r>
          </a:p>
        </p:txBody>
      </p:sp>
      <p:sp>
        <p:nvSpPr>
          <p:cNvPr id="562" name="Shape 562"/>
          <p:cNvSpPr/>
          <p:nvPr/>
        </p:nvSpPr>
        <p:spPr>
          <a:xfrm>
            <a:off x="369377" y="957139"/>
            <a:ext cx="3959961" cy="425757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342900" indent="-342900">
              <a:buSzPct val="100000"/>
              <a:buFont typeface="Arial"/>
              <a:buChar char="•"/>
              <a:defRPr sz="2000">
                <a:solidFill>
                  <a:srgbClr val="000000"/>
                </a:solidFill>
              </a:defRPr>
            </a:pPr>
            <a:r>
              <a:rPr sz="2000" dirty="0"/>
              <a:t>The 10x </a:t>
            </a:r>
            <a:r>
              <a:rPr sz="2000" dirty="0" err="1"/>
              <a:t>rebunching</a:t>
            </a:r>
            <a:r>
              <a:rPr sz="2000" dirty="0"/>
              <a:t> (531 MHz) would happen in the MI, </a:t>
            </a:r>
            <a:r>
              <a:rPr sz="2000" i="1" dirty="0">
                <a:latin typeface="Helvetica"/>
                <a:ea typeface="Helvetica"/>
                <a:cs typeface="Helvetica"/>
                <a:sym typeface="Helvetica"/>
              </a:rPr>
              <a:t>after</a:t>
            </a:r>
            <a:r>
              <a:rPr sz="2000" dirty="0"/>
              <a:t> the acceleration phase</a:t>
            </a:r>
            <a:endParaRPr lang="en-US" dirty="0"/>
          </a:p>
          <a:p>
            <a:pPr marL="342900" indent="-342900">
              <a:buSzPct val="100000"/>
              <a:buFont typeface="Arial"/>
              <a:buChar char="•"/>
              <a:defRPr sz="2000">
                <a:solidFill>
                  <a:srgbClr val="000000"/>
                </a:solidFill>
              </a:defRPr>
            </a:pPr>
            <a:r>
              <a:rPr lang="en-US" sz="2000" dirty="0"/>
              <a:t>This has the advantage that the </a:t>
            </a:r>
            <a:r>
              <a:rPr lang="en-US" sz="2000" dirty="0" err="1"/>
              <a:t>rebunching</a:t>
            </a:r>
            <a:r>
              <a:rPr lang="en-US" sz="2000" dirty="0"/>
              <a:t> is applied at a fixed energy and will only require 1-2 RF cavities</a:t>
            </a:r>
          </a:p>
          <a:p>
            <a:pPr marL="342900" indent="-342900">
              <a:buSzPct val="100000"/>
              <a:buFont typeface="Arial"/>
              <a:buChar char="•"/>
              <a:defRPr sz="2000">
                <a:solidFill>
                  <a:srgbClr val="000000"/>
                </a:solidFill>
              </a:defRPr>
            </a:pPr>
            <a:r>
              <a:rPr sz="2000" dirty="0"/>
              <a:t>The process of </a:t>
            </a:r>
            <a:r>
              <a:rPr sz="2000" dirty="0" err="1"/>
              <a:t>rebunching</a:t>
            </a:r>
            <a:r>
              <a:rPr sz="2000" dirty="0"/>
              <a:t> consists of adiabatically ramping down the existing 53 MHz cavity and ramping up of a single 531 MHz SRF cavity</a:t>
            </a:r>
          </a:p>
          <a:p>
            <a:pPr>
              <a:buSzPct val="100000"/>
              <a:defRPr sz="2000">
                <a:solidFill>
                  <a:srgbClr val="000000"/>
                </a:solidFill>
              </a:defRPr>
            </a:pPr>
            <a:endParaRPr sz="2000"/>
          </a:p>
        </p:txBody>
      </p:sp>
      <p:pic>
        <p:nvPicPr>
          <p:cNvPr id="2" name="Picture 2" descr="A picture containing game&#10;&#10;Description generated with very high confidence">
            <a:extLst>
              <a:ext uri="{FF2B5EF4-FFF2-40B4-BE49-F238E27FC236}">
                <a16:creationId xmlns:a16="http://schemas.microsoft.com/office/drawing/2014/main" id="{0B811486-DE4B-4A8F-95CC-6F760D20D654}"/>
              </a:ext>
            </a:extLst>
          </p:cNvPr>
          <p:cNvPicPr>
            <a:picLocks noChangeAspect="1"/>
          </p:cNvPicPr>
          <p:nvPr/>
        </p:nvPicPr>
        <p:blipFill>
          <a:blip r:embed="rId2"/>
          <a:stretch>
            <a:fillRect/>
          </a:stretch>
        </p:blipFill>
        <p:spPr>
          <a:xfrm>
            <a:off x="4566249" y="1247283"/>
            <a:ext cx="4281577" cy="2997583"/>
          </a:xfrm>
          <a:prstGeom prst="rect">
            <a:avLst/>
          </a:prstGeom>
        </p:spPr>
      </p:pic>
      <p:sp>
        <p:nvSpPr>
          <p:cNvPr id="3" name="TextBox 2">
            <a:extLst>
              <a:ext uri="{FF2B5EF4-FFF2-40B4-BE49-F238E27FC236}">
                <a16:creationId xmlns:a16="http://schemas.microsoft.com/office/drawing/2014/main" id="{87D3D2D7-8A97-4FC7-A1E8-C82E93BC5DFB}"/>
              </a:ext>
            </a:extLst>
          </p:cNvPr>
          <p:cNvSpPr txBox="1"/>
          <p:nvPr/>
        </p:nvSpPr>
        <p:spPr>
          <a:xfrm>
            <a:off x="368061" y="4710464"/>
            <a:ext cx="8105954" cy="14362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342900" indent="-342900">
              <a:buFont typeface="Arial"/>
              <a:buChar char="•"/>
            </a:pPr>
            <a:r>
              <a:rPr lang="en-US" sz="2000">
                <a:solidFill>
                  <a:srgbClr val="000000"/>
                </a:solidFill>
                <a:cs typeface="Arial"/>
              </a:rPr>
              <a:t>The proposed rebunching process aims to add no more than 60 ms on to the present MI cycle. We estimate a loss of no more than 5% POT due to this increase in cycle time</a:t>
            </a:r>
            <a:r>
              <a:rPr lang="en-US" sz="2000" dirty="0">
                <a:cs typeface="Arial"/>
              </a:rPr>
              <a:t>​</a:t>
            </a:r>
            <a:endParaRPr lang="en-US" dirty="0">
              <a:cs typeface="Calibri"/>
            </a:endParaRPr>
          </a:p>
          <a:p>
            <a:pPr marL="342900" indent="-342900">
              <a:buFont typeface="Arial"/>
              <a:buChar char="•"/>
            </a:pPr>
            <a:r>
              <a:rPr lang="en-US" sz="2000" dirty="0">
                <a:solidFill>
                  <a:srgbClr val="000000"/>
                </a:solidFill>
                <a:cs typeface="Arial"/>
              </a:rPr>
              <a:t>There may be clever ways to recoup duty-cycle losses</a:t>
            </a:r>
            <a:endParaRPr lang="en-US" sz="2000" dirty="0">
              <a:solidFill>
                <a:srgbClr val="000000"/>
              </a:solidFill>
              <a:latin typeface="+mn-lt"/>
              <a:cs typeface="Arial"/>
            </a:endParaRPr>
          </a:p>
        </p:txBody>
      </p:sp>
      <p:sp>
        <p:nvSpPr>
          <p:cNvPr id="4" name="Shape 55">
            <a:extLst>
              <a:ext uri="{FF2B5EF4-FFF2-40B4-BE49-F238E27FC236}">
                <a16:creationId xmlns:a16="http://schemas.microsoft.com/office/drawing/2014/main" id="{7FB1FCC1-8F35-5A91-051A-DD6AB1273AB2}"/>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3005271566"/>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737" name="Shape 737"/>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738" name="Shape 738"/>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44</a:t>
            </a:fld>
            <a:endParaRPr/>
          </a:p>
        </p:txBody>
      </p:sp>
      <p:sp>
        <p:nvSpPr>
          <p:cNvPr id="739" name="Shape 739"/>
          <p:cNvSpPr/>
          <p:nvPr/>
        </p:nvSpPr>
        <p:spPr>
          <a:xfrm>
            <a:off x="307366" y="130065"/>
            <a:ext cx="5285101"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Timing and Far Detection: LAr-TPCs</a:t>
            </a:r>
          </a:p>
        </p:txBody>
      </p:sp>
      <p:graphicFrame>
        <p:nvGraphicFramePr>
          <p:cNvPr id="3" name="Table 2">
            <a:extLst>
              <a:ext uri="{FF2B5EF4-FFF2-40B4-BE49-F238E27FC236}">
                <a16:creationId xmlns:a16="http://schemas.microsoft.com/office/drawing/2014/main" id="{20F725B9-604D-41E9-9751-4AEAF56438F0}"/>
              </a:ext>
            </a:extLst>
          </p:cNvPr>
          <p:cNvGraphicFramePr>
            <a:graphicFrameLocks noGrp="1"/>
          </p:cNvGraphicFramePr>
          <p:nvPr>
            <p:extLst>
              <p:ext uri="{D42A27DB-BD31-4B8C-83A1-F6EECF244321}">
                <p14:modId xmlns:p14="http://schemas.microsoft.com/office/powerpoint/2010/main" val="2648921428"/>
              </p:ext>
            </p:extLst>
          </p:nvPr>
        </p:nvGraphicFramePr>
        <p:xfrm>
          <a:off x="330679" y="1193320"/>
          <a:ext cx="8626414" cy="5060830"/>
        </p:xfrm>
        <a:graphic>
          <a:graphicData uri="http://schemas.openxmlformats.org/drawingml/2006/table">
            <a:tbl>
              <a:tblPr firstRow="1" bandRow="1">
                <a:tableStyleId>{5940675A-B579-460E-94D1-54222C63F5DA}</a:tableStyleId>
              </a:tblPr>
              <a:tblGrid>
                <a:gridCol w="8626414">
                  <a:extLst>
                    <a:ext uri="{9D8B030D-6E8A-4147-A177-3AD203B41FA5}">
                      <a16:colId xmlns:a16="http://schemas.microsoft.com/office/drawing/2014/main" val="2144534506"/>
                    </a:ext>
                  </a:extLst>
                </a:gridCol>
              </a:tblGrid>
              <a:tr h="5060830">
                <a:tc>
                  <a:txBody>
                    <a:bodyPr/>
                    <a:lstStyle/>
                    <a:p>
                      <a:pPr marL="285750" lvl="0" indent="-285750" algn="l">
                        <a:spcAft>
                          <a:spcPts val="1000"/>
                        </a:spcAft>
                        <a:buFont typeface="Arial"/>
                        <a:buChar char="•"/>
                      </a:pPr>
                      <a:r>
                        <a:rPr lang="en-US" sz="1800" b="1" i="0" u="none" strike="noStrike" noProof="0">
                          <a:latin typeface="Calibri"/>
                          <a:hlinkClick r:id="rId2"/>
                        </a:rPr>
                        <a:t>Detection of Cherenkov light emission in liquid argon</a:t>
                      </a:r>
                      <a:r>
                        <a:rPr lang="en-US" sz="1800" b="0" i="0" u="none" strike="noStrike" noProof="0">
                          <a:latin typeface="Calibri"/>
                        </a:rPr>
                        <a:t> - </a:t>
                      </a:r>
                      <a:r>
                        <a:rPr lang="en-US" sz="1800" b="0" i="0" u="none" strike="noStrike" noProof="0">
                          <a:latin typeface="Calibri"/>
                          <a:hlinkClick r:id="rId3"/>
                        </a:rPr>
                        <a:t>Antonello, M.</a:t>
                      </a:r>
                      <a:r>
                        <a:rPr lang="en-US" sz="1800" b="0" i="0" u="none" strike="noStrike" noProof="0">
                          <a:latin typeface="Calibri"/>
                        </a:rPr>
                        <a:t> </a:t>
                      </a:r>
                      <a:r>
                        <a:rPr lang="en-US" sz="1800" b="0" i="1" u="none" strike="noStrike" noProof="0">
                          <a:latin typeface="Calibri"/>
                        </a:rPr>
                        <a:t>et al.</a:t>
                      </a:r>
                      <a:r>
                        <a:rPr lang="en-US" sz="1800" b="0" i="0" u="none" strike="noStrike" noProof="0">
                          <a:latin typeface="Calibri"/>
                        </a:rPr>
                        <a:t> </a:t>
                      </a:r>
                      <a:r>
                        <a:rPr lang="en-US" sz="1800" b="0" i="0" u="none" strike="noStrike" noProof="0" err="1">
                          <a:latin typeface="Calibri"/>
                        </a:rPr>
                        <a:t>Nucl</a:t>
                      </a:r>
                      <a:r>
                        <a:rPr lang="en-US" sz="1800" b="0" i="0" u="none" strike="noStrike" noProof="0">
                          <a:latin typeface="Calibri"/>
                        </a:rPr>
                        <a:t>. Instrum. Meth. A516 (2004) 348-363</a:t>
                      </a:r>
                      <a:endParaRPr lang="en-US" sz="1800">
                        <a:latin typeface="Calibri"/>
                      </a:endParaRPr>
                    </a:p>
                    <a:p>
                      <a:pPr marL="285750" lvl="0" indent="-285750" algn="l">
                        <a:spcAft>
                          <a:spcPts val="1000"/>
                        </a:spcAft>
                        <a:buFont typeface="Arial"/>
                        <a:buChar char="•"/>
                      </a:pPr>
                      <a:r>
                        <a:rPr lang="en-US" sz="1800" b="1" i="0" u="none" strike="noStrike" noProof="0">
                          <a:latin typeface="Calibri"/>
                          <a:hlinkClick r:id="rId4"/>
                        </a:rPr>
                        <a:t>Index of refraction, Rayleigh scattering length, and Sellmeier coefficients in solid and liquid argon and xenon</a:t>
                      </a:r>
                      <a:r>
                        <a:rPr lang="en-US" sz="1800" b="0" i="0" u="none" strike="noStrike" noProof="0">
                          <a:latin typeface="Calibri"/>
                        </a:rPr>
                        <a:t> - </a:t>
                      </a:r>
                      <a:r>
                        <a:rPr lang="en-US" sz="1800" b="0" i="0" u="none" strike="noStrike" noProof="0">
                          <a:latin typeface="Calibri"/>
                          <a:hlinkClick r:id="rId5"/>
                        </a:rPr>
                        <a:t>Grace, Emily</a:t>
                      </a:r>
                      <a:r>
                        <a:rPr lang="en-US" sz="1800" b="0" i="0" u="none" strike="noStrike" noProof="0">
                          <a:latin typeface="Calibri"/>
                        </a:rPr>
                        <a:t> </a:t>
                      </a:r>
                      <a:r>
                        <a:rPr lang="en-US" sz="1800" b="0" i="1" u="none" strike="noStrike" noProof="0">
                          <a:latin typeface="Calibri"/>
                        </a:rPr>
                        <a:t>et al. </a:t>
                      </a:r>
                      <a:r>
                        <a:rPr lang="en-US" sz="1800" b="0" i="0" u="none" strike="noStrike" noProof="0" err="1">
                          <a:latin typeface="Calibri"/>
                        </a:rPr>
                        <a:t>Nucl</a:t>
                      </a:r>
                      <a:r>
                        <a:rPr lang="en-US" sz="1800" b="0" i="0" u="none" strike="noStrike" noProof="0">
                          <a:latin typeface="Calibri"/>
                        </a:rPr>
                        <a:t>. Instrum. Meth. A867 (2017) 204-208 arXiv:1502.04213 [</a:t>
                      </a:r>
                      <a:r>
                        <a:rPr lang="en-US" sz="1800" b="0" i="0" u="none" strike="noStrike" noProof="0" err="1">
                          <a:latin typeface="Calibri"/>
                        </a:rPr>
                        <a:t>physics.ins</a:t>
                      </a:r>
                      <a:r>
                        <a:rPr lang="en-US" sz="1800" b="0" i="0" u="none" strike="noStrike" noProof="0">
                          <a:latin typeface="Calibri"/>
                        </a:rPr>
                        <a:t>-det]</a:t>
                      </a:r>
                      <a:endParaRPr lang="en-US" sz="1800">
                        <a:latin typeface="Calibri"/>
                      </a:endParaRPr>
                    </a:p>
                    <a:p>
                      <a:pPr marL="285750" lvl="0" indent="-285750" algn="l">
                        <a:spcAft>
                          <a:spcPts val="1000"/>
                        </a:spcAft>
                        <a:buFont typeface="Arial"/>
                        <a:buChar char="•"/>
                      </a:pPr>
                      <a:r>
                        <a:rPr lang="en-US" sz="1800">
                          <a:latin typeface="Calibri"/>
                          <a:hlinkClick r:id="rId6"/>
                        </a:rPr>
                        <a:t>Refractive Indices of the Condensed Inert Gases</a:t>
                      </a:r>
                      <a:r>
                        <a:rPr lang="en-US" sz="1800">
                          <a:latin typeface="Calibri"/>
                        </a:rPr>
                        <a:t> - </a:t>
                      </a:r>
                      <a:r>
                        <a:rPr lang="en-US" sz="1800">
                          <a:latin typeface="Calibri"/>
                          <a:hlinkClick r:id="rId7"/>
                        </a:rPr>
                        <a:t>Sinnock, A.C.</a:t>
                      </a:r>
                      <a:r>
                        <a:rPr lang="en-US" sz="1800">
                          <a:latin typeface="Calibri"/>
                        </a:rPr>
                        <a:t> et al. </a:t>
                      </a:r>
                      <a:r>
                        <a:rPr lang="en-US" sz="1800" err="1">
                          <a:latin typeface="Calibri"/>
                        </a:rPr>
                        <a:t>Phys.Rev</a:t>
                      </a:r>
                      <a:r>
                        <a:rPr lang="en-US" sz="1800">
                          <a:latin typeface="Calibri"/>
                        </a:rPr>
                        <a:t>. 181 (1969) 1297-1307</a:t>
                      </a:r>
                    </a:p>
                    <a:p>
                      <a:pPr marL="285750" lvl="0" indent="-285750" algn="l">
                        <a:spcAft>
                          <a:spcPts val="1000"/>
                        </a:spcAft>
                        <a:buFont typeface="Arial"/>
                        <a:buChar char="•"/>
                      </a:pPr>
                      <a:r>
                        <a:rPr lang="en-US" sz="1800" b="0" i="0" u="none" strike="noStrike" noProof="0">
                          <a:latin typeface="Calibri"/>
                        </a:rPr>
                        <a:t>Seidel, G.. Rayleigh scattering in rare-gas liquids - 2002. </a:t>
                      </a:r>
                      <a:r>
                        <a:rPr lang="en-US" sz="1800" b="0" i="0" u="none" strike="noStrike" noProof="0" err="1">
                          <a:latin typeface="Calibri"/>
                        </a:rPr>
                        <a:t>Nucl</a:t>
                      </a:r>
                      <a:r>
                        <a:rPr lang="en-US" sz="1800" b="0" i="0" u="none" strike="noStrike" noProof="0">
                          <a:latin typeface="Calibri"/>
                        </a:rPr>
                        <a:t>. Instrum. Methods Phys. Res., Sect.,A489,189</a:t>
                      </a:r>
                    </a:p>
                    <a:p>
                      <a:pPr marL="285750" lvl="0" indent="-285750" algn="l">
                        <a:lnSpc>
                          <a:spcPct val="100000"/>
                        </a:lnSpc>
                        <a:spcBef>
                          <a:spcPts val="0"/>
                        </a:spcBef>
                        <a:spcAft>
                          <a:spcPts val="1000"/>
                        </a:spcAft>
                        <a:buFont typeface="Arial"/>
                        <a:buChar char="•"/>
                      </a:pPr>
                      <a:r>
                        <a:rPr lang="en-US" sz="1800" b="0" i="0" u="none" strike="noStrike" noProof="0" err="1">
                          <a:latin typeface="Calibri"/>
                        </a:rPr>
                        <a:t>Bideau-Mehu</a:t>
                      </a:r>
                      <a:r>
                        <a:rPr lang="en-US" sz="1800" b="0" i="0" u="none" strike="noStrike" noProof="0">
                          <a:latin typeface="Calibri"/>
                        </a:rPr>
                        <a:t>, A.. Measurement of refractive indices of neon, argon, krypton and xenon in the 253.7 140.4 nm wavelength range. dispersion relations and estimated oscillator strengths of the resonance lines - 1981. J. Quant. </a:t>
                      </a:r>
                      <a:r>
                        <a:rPr lang="en-US" sz="1800" b="0" i="0" u="none" strike="noStrike" noProof="0" err="1">
                          <a:latin typeface="Calibri"/>
                        </a:rPr>
                        <a:t>Spectrosc</a:t>
                      </a:r>
                      <a:r>
                        <a:rPr lang="en-US" sz="1800" b="0" i="0" u="none" strike="noStrike" noProof="0">
                          <a:latin typeface="Calibri"/>
                        </a:rPr>
                        <a:t>. </a:t>
                      </a:r>
                      <a:r>
                        <a:rPr lang="en-US" sz="1800" b="0" i="0" u="none" strike="noStrike" noProof="0" err="1">
                          <a:latin typeface="Calibri"/>
                        </a:rPr>
                        <a:t>Radiat</a:t>
                      </a:r>
                      <a:r>
                        <a:rPr lang="en-US" sz="1800" b="0" i="0" u="none" strike="noStrike" noProof="0">
                          <a:latin typeface="Calibri"/>
                        </a:rPr>
                        <a:t>. Trans.,25,395</a:t>
                      </a:r>
                    </a:p>
                    <a:p>
                      <a:pPr lvl="0" algn="l">
                        <a:buNone/>
                      </a:pPr>
                      <a:endParaRPr lang="en-US" sz="1600" b="0" i="0" u="none" strike="noStrike" noProof="0">
                        <a:latin typeface="HelveticaNeue"/>
                      </a:endParaRPr>
                    </a:p>
                  </a:txBody>
                  <a:tcPr anchor="ctr"/>
                </a:tc>
                <a:extLst>
                  <a:ext uri="{0D108BD9-81ED-4DB2-BD59-A6C34878D82A}">
                    <a16:rowId xmlns:a16="http://schemas.microsoft.com/office/drawing/2014/main" val="2787330239"/>
                  </a:ext>
                </a:extLst>
              </a:tr>
            </a:tbl>
          </a:graphicData>
        </a:graphic>
      </p:graphicFrame>
    </p:spTree>
    <p:extLst>
      <p:ext uri="{BB962C8B-B14F-4D97-AF65-F5344CB8AC3E}">
        <p14:creationId xmlns:p14="http://schemas.microsoft.com/office/powerpoint/2010/main" val="364521947"/>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737" name="Shape 737"/>
          <p:cNvSpPr/>
          <p:nvPr/>
        </p:nvSpPr>
        <p:spPr>
          <a:xfrm>
            <a:off x="619124" y="6569075"/>
            <a:ext cx="7580811" cy="26161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738" name="Shape 738"/>
          <p:cNvSpPr>
            <a:spLocks noGrp="1"/>
          </p:cNvSpPr>
          <p:nvPr>
            <p:ph type="sldNum" sz="quarter" idx="2"/>
          </p:nvPr>
        </p:nvSpPr>
        <p:spPr>
          <a:xfrm>
            <a:off x="8773562" y="6511926"/>
            <a:ext cx="221214" cy="2462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45</a:t>
            </a:fld>
            <a:endParaRPr/>
          </a:p>
        </p:txBody>
      </p:sp>
      <p:sp>
        <p:nvSpPr>
          <p:cNvPr id="739" name="Shape 739"/>
          <p:cNvSpPr/>
          <p:nvPr/>
        </p:nvSpPr>
        <p:spPr>
          <a:xfrm>
            <a:off x="307366" y="130065"/>
            <a:ext cx="5285101" cy="67967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Timing and Far Detection: LAr-TPCs</a:t>
            </a:r>
          </a:p>
        </p:txBody>
      </p:sp>
      <p:sp>
        <p:nvSpPr>
          <p:cNvPr id="740" name="Shape 740"/>
          <p:cNvSpPr/>
          <p:nvPr/>
        </p:nvSpPr>
        <p:spPr>
          <a:xfrm>
            <a:off x="497343" y="866946"/>
            <a:ext cx="8123917" cy="246734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228594" indent="-228594">
              <a:buSzPct val="100000"/>
              <a:buChar char="•"/>
              <a:defRPr sz="2100">
                <a:solidFill>
                  <a:srgbClr val="000000"/>
                </a:solidFill>
              </a:defRPr>
            </a:pPr>
            <a:r>
              <a:rPr sz="2100"/>
              <a:t>The optical properties of Liquid Argon detectors are very similar to those of water</a:t>
            </a:r>
          </a:p>
          <a:p>
            <a:pPr marL="228594" indent="-228594">
              <a:buSzPct val="100000"/>
              <a:buChar char="•"/>
              <a:defRPr sz="2100">
                <a:solidFill>
                  <a:srgbClr val="000000"/>
                </a:solidFill>
              </a:defRPr>
            </a:pPr>
            <a:r>
              <a:rPr sz="2100"/>
              <a:t>Cherenkov light </a:t>
            </a:r>
            <a:r>
              <a:rPr sz="2100" i="1">
                <a:latin typeface="Helvetica"/>
                <a:ea typeface="Helvetica"/>
                <a:cs typeface="Helvetica"/>
                <a:sym typeface="Helvetica"/>
              </a:rPr>
              <a:t>in combination </a:t>
            </a:r>
            <a:r>
              <a:rPr sz="2100"/>
              <a:t>with the reconstructed track from electron drift could provide an excellent handle for establishing T</a:t>
            </a:r>
            <a:r>
              <a:rPr sz="2100" baseline="-5999"/>
              <a:t>0</a:t>
            </a:r>
            <a:r>
              <a:rPr sz="2100"/>
              <a:t> of the vertex</a:t>
            </a:r>
          </a:p>
          <a:p>
            <a:pPr marL="228594" indent="-228594">
              <a:buSzPct val="100000"/>
              <a:buChar char="•"/>
              <a:defRPr sz="2100">
                <a:solidFill>
                  <a:srgbClr val="000000"/>
                </a:solidFill>
              </a:defRPr>
            </a:pPr>
            <a:r>
              <a:rPr sz="2100"/>
              <a:t>One option for photodetection - mirror the top, bottom, sides, and place photodetectors on the end caps</a:t>
            </a:r>
          </a:p>
        </p:txBody>
      </p:sp>
      <p:pic>
        <p:nvPicPr>
          <p:cNvPr id="6" name="Picture 6" descr="A screenshot of a cell phone&#10;&#10;Description generated with very high confidence">
            <a:extLst>
              <a:ext uri="{FF2B5EF4-FFF2-40B4-BE49-F238E27FC236}">
                <a16:creationId xmlns:a16="http://schemas.microsoft.com/office/drawing/2014/main" id="{F4566D77-9F2B-42EF-AFF7-2D187E83CB72}"/>
              </a:ext>
            </a:extLst>
          </p:cNvPr>
          <p:cNvPicPr>
            <a:picLocks noChangeAspect="1"/>
          </p:cNvPicPr>
          <p:nvPr/>
        </p:nvPicPr>
        <p:blipFill>
          <a:blip r:embed="rId2"/>
          <a:stretch>
            <a:fillRect/>
          </a:stretch>
        </p:blipFill>
        <p:spPr>
          <a:xfrm>
            <a:off x="500248" y="3427636"/>
            <a:ext cx="5661211" cy="3055208"/>
          </a:xfrm>
          <a:prstGeom prst="rect">
            <a:avLst/>
          </a:prstGeom>
        </p:spPr>
      </p:pic>
    </p:spTree>
    <p:extLst>
      <p:ext uri="{BB962C8B-B14F-4D97-AF65-F5344CB8AC3E}">
        <p14:creationId xmlns:p14="http://schemas.microsoft.com/office/powerpoint/2010/main" val="910196857"/>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high confidence">
            <a:extLst>
              <a:ext uri="{FF2B5EF4-FFF2-40B4-BE49-F238E27FC236}">
                <a16:creationId xmlns:a16="http://schemas.microsoft.com/office/drawing/2014/main" id="{C56CC105-19DE-4602-B723-ABEC2EAC0084}"/>
              </a:ext>
            </a:extLst>
          </p:cNvPr>
          <p:cNvPicPr>
            <a:picLocks noChangeAspect="1"/>
          </p:cNvPicPr>
          <p:nvPr/>
        </p:nvPicPr>
        <p:blipFill>
          <a:blip r:embed="rId2"/>
          <a:stretch>
            <a:fillRect/>
          </a:stretch>
        </p:blipFill>
        <p:spPr>
          <a:xfrm>
            <a:off x="4572000" y="3676372"/>
            <a:ext cx="4087905" cy="2653305"/>
          </a:xfrm>
          <a:prstGeom prst="rect">
            <a:avLst/>
          </a:prstGeom>
        </p:spPr>
      </p:pic>
      <p:pic>
        <p:nvPicPr>
          <p:cNvPr id="10" name="Picture 10" descr="A screenshot of a cell phone&#10;&#10;Description generated with very high confidence">
            <a:extLst>
              <a:ext uri="{FF2B5EF4-FFF2-40B4-BE49-F238E27FC236}">
                <a16:creationId xmlns:a16="http://schemas.microsoft.com/office/drawing/2014/main" id="{A0950FFD-DBB2-4F68-BC6A-AE4620C50157}"/>
              </a:ext>
            </a:extLst>
          </p:cNvPr>
          <p:cNvPicPr>
            <a:picLocks noChangeAspect="1"/>
          </p:cNvPicPr>
          <p:nvPr/>
        </p:nvPicPr>
        <p:blipFill>
          <a:blip r:embed="rId3"/>
          <a:stretch>
            <a:fillRect/>
          </a:stretch>
        </p:blipFill>
        <p:spPr>
          <a:xfrm>
            <a:off x="578223" y="3676371"/>
            <a:ext cx="4128247" cy="2680199"/>
          </a:xfrm>
          <a:prstGeom prst="rect">
            <a:avLst/>
          </a:prstGeom>
        </p:spPr>
      </p:pic>
      <p:sp>
        <p:nvSpPr>
          <p:cNvPr id="621" name="Shape 621"/>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622" name="Shape 622"/>
          <p:cNvSpPr/>
          <p:nvPr/>
        </p:nvSpPr>
        <p:spPr>
          <a:xfrm>
            <a:off x="619124" y="6569075"/>
            <a:ext cx="7580811" cy="26161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623" name="Shape 623"/>
          <p:cNvSpPr>
            <a:spLocks noGrp="1"/>
          </p:cNvSpPr>
          <p:nvPr>
            <p:ph type="sldNum" sz="quarter" idx="2"/>
          </p:nvPr>
        </p:nvSpPr>
        <p:spPr>
          <a:xfrm>
            <a:off x="8773562" y="6511926"/>
            <a:ext cx="221214" cy="2462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46</a:t>
            </a:fld>
            <a:endParaRPr/>
          </a:p>
        </p:txBody>
      </p:sp>
      <p:sp>
        <p:nvSpPr>
          <p:cNvPr id="624" name="Shape 624"/>
          <p:cNvSpPr/>
          <p:nvPr/>
        </p:nvSpPr>
        <p:spPr>
          <a:xfrm>
            <a:off x="307366" y="130065"/>
            <a:ext cx="5498300" cy="67967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Intrinsic Nuebar Contamination (RHC)</a:t>
            </a:r>
          </a:p>
        </p:txBody>
      </p:sp>
      <p:pic>
        <p:nvPicPr>
          <p:cNvPr id="6" name="Picture 6" descr="A close up of a map&#10;&#10;Description generated with high confidence">
            <a:extLst>
              <a:ext uri="{FF2B5EF4-FFF2-40B4-BE49-F238E27FC236}">
                <a16:creationId xmlns:a16="http://schemas.microsoft.com/office/drawing/2014/main" id="{3D63ABA6-F6DA-4C89-879B-146AC1BFB474}"/>
              </a:ext>
            </a:extLst>
          </p:cNvPr>
          <p:cNvPicPr>
            <a:picLocks noChangeAspect="1"/>
          </p:cNvPicPr>
          <p:nvPr/>
        </p:nvPicPr>
        <p:blipFill>
          <a:blip r:embed="rId4"/>
          <a:stretch>
            <a:fillRect/>
          </a:stretch>
        </p:blipFill>
        <p:spPr>
          <a:xfrm>
            <a:off x="618566" y="957705"/>
            <a:ext cx="4047564" cy="2568469"/>
          </a:xfrm>
          <a:prstGeom prst="rect">
            <a:avLst/>
          </a:prstGeom>
        </p:spPr>
      </p:pic>
      <p:pic>
        <p:nvPicPr>
          <p:cNvPr id="8" name="Picture 8" descr="A screenshot of a cell phone&#10;&#10;Description generated with very high confidence">
            <a:extLst>
              <a:ext uri="{FF2B5EF4-FFF2-40B4-BE49-F238E27FC236}">
                <a16:creationId xmlns:a16="http://schemas.microsoft.com/office/drawing/2014/main" id="{A7937322-35A8-48EA-BCA6-F55F333432E3}"/>
              </a:ext>
            </a:extLst>
          </p:cNvPr>
          <p:cNvPicPr>
            <a:picLocks noChangeAspect="1"/>
          </p:cNvPicPr>
          <p:nvPr/>
        </p:nvPicPr>
        <p:blipFill>
          <a:blip r:embed="rId5"/>
          <a:stretch>
            <a:fillRect/>
          </a:stretch>
        </p:blipFill>
        <p:spPr>
          <a:xfrm>
            <a:off x="4572000" y="962349"/>
            <a:ext cx="3993776" cy="2572623"/>
          </a:xfrm>
          <a:prstGeom prst="rect">
            <a:avLst/>
          </a:prstGeom>
        </p:spPr>
      </p:pic>
      <p:sp>
        <p:nvSpPr>
          <p:cNvPr id="3" name="TextBox 2">
            <a:extLst>
              <a:ext uri="{FF2B5EF4-FFF2-40B4-BE49-F238E27FC236}">
                <a16:creationId xmlns:a16="http://schemas.microsoft.com/office/drawing/2014/main" id="{1030B3BC-8C34-41EB-977F-1D91E5C5906E}"/>
              </a:ext>
            </a:extLst>
          </p:cNvPr>
          <p:cNvSpPr txBox="1"/>
          <p:nvPr/>
        </p:nvSpPr>
        <p:spPr>
          <a:xfrm>
            <a:off x="1101306" y="826915"/>
            <a:ext cx="2743200"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t>Slice 0: -0.3 to –0.1 ns</a:t>
            </a:r>
          </a:p>
        </p:txBody>
      </p:sp>
      <p:sp>
        <p:nvSpPr>
          <p:cNvPr id="4" name="TextBox 3">
            <a:extLst>
              <a:ext uri="{FF2B5EF4-FFF2-40B4-BE49-F238E27FC236}">
                <a16:creationId xmlns:a16="http://schemas.microsoft.com/office/drawing/2014/main" id="{245A0A9A-FAF3-44AD-9861-1DD239AA71E1}"/>
              </a:ext>
            </a:extLst>
          </p:cNvPr>
          <p:cNvSpPr txBox="1"/>
          <p:nvPr/>
        </p:nvSpPr>
        <p:spPr>
          <a:xfrm>
            <a:off x="4997570" y="3544235"/>
            <a:ext cx="2743200"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t>Slice 6: 0.9 to 1.1 ns</a:t>
            </a:r>
          </a:p>
        </p:txBody>
      </p:sp>
      <p:sp>
        <p:nvSpPr>
          <p:cNvPr id="14" name="TextBox 13">
            <a:extLst>
              <a:ext uri="{FF2B5EF4-FFF2-40B4-BE49-F238E27FC236}">
                <a16:creationId xmlns:a16="http://schemas.microsoft.com/office/drawing/2014/main" id="{B2A7C5F4-8972-4052-8E05-3E6994A81202}"/>
              </a:ext>
            </a:extLst>
          </p:cNvPr>
          <p:cNvSpPr txBox="1"/>
          <p:nvPr/>
        </p:nvSpPr>
        <p:spPr>
          <a:xfrm>
            <a:off x="4997570" y="826914"/>
            <a:ext cx="2743200"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t>Slice 2: 0.1 to 0.3 ns</a:t>
            </a:r>
          </a:p>
        </p:txBody>
      </p:sp>
      <p:sp>
        <p:nvSpPr>
          <p:cNvPr id="15" name="TextBox 14">
            <a:extLst>
              <a:ext uri="{FF2B5EF4-FFF2-40B4-BE49-F238E27FC236}">
                <a16:creationId xmlns:a16="http://schemas.microsoft.com/office/drawing/2014/main" id="{7888F9D9-8CF5-49BF-BDCB-0352C129751B}"/>
              </a:ext>
            </a:extLst>
          </p:cNvPr>
          <p:cNvSpPr txBox="1"/>
          <p:nvPr/>
        </p:nvSpPr>
        <p:spPr>
          <a:xfrm>
            <a:off x="1043796" y="3572988"/>
            <a:ext cx="2743200"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t>Slice 4: 0.5 to 0.7 ns</a:t>
            </a:r>
          </a:p>
        </p:txBody>
      </p:sp>
    </p:spTree>
    <p:extLst>
      <p:ext uri="{BB962C8B-B14F-4D97-AF65-F5344CB8AC3E}">
        <p14:creationId xmlns:p14="http://schemas.microsoft.com/office/powerpoint/2010/main" val="1368767556"/>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Shape 621"/>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622" name="Shape 622"/>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623" name="Shape 623"/>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47</a:t>
            </a:fld>
            <a:endParaRPr/>
          </a:p>
        </p:txBody>
      </p:sp>
      <p:sp>
        <p:nvSpPr>
          <p:cNvPr id="624" name="Shape 624"/>
          <p:cNvSpPr/>
          <p:nvPr/>
        </p:nvSpPr>
        <p:spPr>
          <a:xfrm>
            <a:off x="307366" y="165683"/>
            <a:ext cx="4927631" cy="6084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rPr lang="en-US"/>
              <a:t>Wrong Sign Contamination</a:t>
            </a:r>
            <a:r>
              <a:t> (RHC)</a:t>
            </a:r>
          </a:p>
        </p:txBody>
      </p:sp>
      <p:pic>
        <p:nvPicPr>
          <p:cNvPr id="2" name="Picture 2" descr="A close up of a map&#10;&#10;Description generated with high confidence">
            <a:extLst>
              <a:ext uri="{FF2B5EF4-FFF2-40B4-BE49-F238E27FC236}">
                <a16:creationId xmlns:a16="http://schemas.microsoft.com/office/drawing/2014/main" id="{7DED3746-85E4-48EE-BD01-6049A9B4789D}"/>
              </a:ext>
            </a:extLst>
          </p:cNvPr>
          <p:cNvPicPr>
            <a:picLocks noChangeAspect="1"/>
          </p:cNvPicPr>
          <p:nvPr/>
        </p:nvPicPr>
        <p:blipFill>
          <a:blip r:embed="rId2"/>
          <a:stretch>
            <a:fillRect/>
          </a:stretch>
        </p:blipFill>
        <p:spPr>
          <a:xfrm>
            <a:off x="614363" y="981859"/>
            <a:ext cx="4057650" cy="2593635"/>
          </a:xfrm>
          <a:prstGeom prst="rect">
            <a:avLst/>
          </a:prstGeom>
        </p:spPr>
      </p:pic>
      <p:pic>
        <p:nvPicPr>
          <p:cNvPr id="4" name="Picture 4" descr="A close up of a map&#10;&#10;Description generated with high confidence">
            <a:extLst>
              <a:ext uri="{FF2B5EF4-FFF2-40B4-BE49-F238E27FC236}">
                <a16:creationId xmlns:a16="http://schemas.microsoft.com/office/drawing/2014/main" id="{3DE69192-0AE6-429D-BCA9-5D4C09B374D5}"/>
              </a:ext>
            </a:extLst>
          </p:cNvPr>
          <p:cNvPicPr>
            <a:picLocks noChangeAspect="1"/>
          </p:cNvPicPr>
          <p:nvPr/>
        </p:nvPicPr>
        <p:blipFill>
          <a:blip r:embed="rId3"/>
          <a:stretch>
            <a:fillRect/>
          </a:stretch>
        </p:blipFill>
        <p:spPr>
          <a:xfrm>
            <a:off x="4600575" y="967572"/>
            <a:ext cx="4071937" cy="2622209"/>
          </a:xfrm>
          <a:prstGeom prst="rect">
            <a:avLst/>
          </a:prstGeom>
        </p:spPr>
      </p:pic>
      <p:pic>
        <p:nvPicPr>
          <p:cNvPr id="6" name="Picture 6" descr="A close up of a map&#10;&#10;Description generated with very high confidence">
            <a:extLst>
              <a:ext uri="{FF2B5EF4-FFF2-40B4-BE49-F238E27FC236}">
                <a16:creationId xmlns:a16="http://schemas.microsoft.com/office/drawing/2014/main" id="{3028A58E-4B85-4604-AD58-4B5A289E6637}"/>
              </a:ext>
            </a:extLst>
          </p:cNvPr>
          <p:cNvPicPr>
            <a:picLocks noChangeAspect="1"/>
          </p:cNvPicPr>
          <p:nvPr/>
        </p:nvPicPr>
        <p:blipFill>
          <a:blip r:embed="rId4"/>
          <a:stretch>
            <a:fillRect/>
          </a:stretch>
        </p:blipFill>
        <p:spPr>
          <a:xfrm>
            <a:off x="614363" y="3682825"/>
            <a:ext cx="4057649" cy="2622209"/>
          </a:xfrm>
          <a:prstGeom prst="rect">
            <a:avLst/>
          </a:prstGeom>
        </p:spPr>
      </p:pic>
      <p:pic>
        <p:nvPicPr>
          <p:cNvPr id="8" name="Picture 8" descr="A screenshot of a cell phone&#10;&#10;Description generated with high confidence">
            <a:extLst>
              <a:ext uri="{FF2B5EF4-FFF2-40B4-BE49-F238E27FC236}">
                <a16:creationId xmlns:a16="http://schemas.microsoft.com/office/drawing/2014/main" id="{10FAAD29-FAB7-4992-B0B9-BA369434BB8B}"/>
              </a:ext>
            </a:extLst>
          </p:cNvPr>
          <p:cNvPicPr>
            <a:picLocks noChangeAspect="1"/>
          </p:cNvPicPr>
          <p:nvPr/>
        </p:nvPicPr>
        <p:blipFill>
          <a:blip r:embed="rId5"/>
          <a:stretch>
            <a:fillRect/>
          </a:stretch>
        </p:blipFill>
        <p:spPr>
          <a:xfrm>
            <a:off x="4557713" y="3654250"/>
            <a:ext cx="4157661" cy="2679358"/>
          </a:xfrm>
          <a:prstGeom prst="rect">
            <a:avLst/>
          </a:prstGeom>
        </p:spPr>
      </p:pic>
      <p:sp>
        <p:nvSpPr>
          <p:cNvPr id="3" name="TextBox 2">
            <a:extLst>
              <a:ext uri="{FF2B5EF4-FFF2-40B4-BE49-F238E27FC236}">
                <a16:creationId xmlns:a16="http://schemas.microsoft.com/office/drawing/2014/main" id="{3EE19C22-E211-4531-9091-7B969E26F20F}"/>
              </a:ext>
            </a:extLst>
          </p:cNvPr>
          <p:cNvSpPr txBox="1"/>
          <p:nvPr/>
        </p:nvSpPr>
        <p:spPr>
          <a:xfrm>
            <a:off x="1101306" y="826915"/>
            <a:ext cx="2743200"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t>Slice 0: -0.3 to –0.1 ns</a:t>
            </a:r>
          </a:p>
        </p:txBody>
      </p:sp>
      <p:sp>
        <p:nvSpPr>
          <p:cNvPr id="5" name="TextBox 4">
            <a:extLst>
              <a:ext uri="{FF2B5EF4-FFF2-40B4-BE49-F238E27FC236}">
                <a16:creationId xmlns:a16="http://schemas.microsoft.com/office/drawing/2014/main" id="{CFEFA4B7-9FC7-4BE7-9B27-43C2A33F745D}"/>
              </a:ext>
            </a:extLst>
          </p:cNvPr>
          <p:cNvSpPr txBox="1"/>
          <p:nvPr/>
        </p:nvSpPr>
        <p:spPr>
          <a:xfrm>
            <a:off x="4997570" y="3544235"/>
            <a:ext cx="2743200"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t>Slice 6: 0.9 to 1.1 ns</a:t>
            </a:r>
          </a:p>
        </p:txBody>
      </p:sp>
      <p:sp>
        <p:nvSpPr>
          <p:cNvPr id="7" name="TextBox 6">
            <a:extLst>
              <a:ext uri="{FF2B5EF4-FFF2-40B4-BE49-F238E27FC236}">
                <a16:creationId xmlns:a16="http://schemas.microsoft.com/office/drawing/2014/main" id="{0DE0D490-6E97-4E30-8CB7-1B94EFF68F1B}"/>
              </a:ext>
            </a:extLst>
          </p:cNvPr>
          <p:cNvSpPr txBox="1"/>
          <p:nvPr/>
        </p:nvSpPr>
        <p:spPr>
          <a:xfrm>
            <a:off x="4997570" y="826914"/>
            <a:ext cx="2743200"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t>Slice 2: 0.1 to 0.3 ns</a:t>
            </a:r>
          </a:p>
        </p:txBody>
      </p:sp>
      <p:sp>
        <p:nvSpPr>
          <p:cNvPr id="9" name="TextBox 8">
            <a:extLst>
              <a:ext uri="{FF2B5EF4-FFF2-40B4-BE49-F238E27FC236}">
                <a16:creationId xmlns:a16="http://schemas.microsoft.com/office/drawing/2014/main" id="{BDAFE9CB-85B4-439B-9C31-27966A66926E}"/>
              </a:ext>
            </a:extLst>
          </p:cNvPr>
          <p:cNvSpPr txBox="1"/>
          <p:nvPr/>
        </p:nvSpPr>
        <p:spPr>
          <a:xfrm>
            <a:off x="1043796" y="3572988"/>
            <a:ext cx="2743200"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t>Slice 4: 0.5 to 0.7 ns</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descr="A close up of a logo&#10;&#10;Description generated with high confidence">
            <a:extLst>
              <a:ext uri="{FF2B5EF4-FFF2-40B4-BE49-F238E27FC236}">
                <a16:creationId xmlns:a16="http://schemas.microsoft.com/office/drawing/2014/main" id="{BB45C7A8-479F-40C8-8B58-22D8F05E69D4}"/>
              </a:ext>
            </a:extLst>
          </p:cNvPr>
          <p:cNvPicPr>
            <a:picLocks noChangeAspect="1"/>
          </p:cNvPicPr>
          <p:nvPr/>
        </p:nvPicPr>
        <p:blipFill>
          <a:blip r:embed="rId2"/>
          <a:stretch>
            <a:fillRect/>
          </a:stretch>
        </p:blipFill>
        <p:spPr>
          <a:xfrm>
            <a:off x="4625789" y="3701616"/>
            <a:ext cx="4141694" cy="2737290"/>
          </a:xfrm>
          <a:prstGeom prst="rect">
            <a:avLst/>
          </a:prstGeom>
        </p:spPr>
      </p:pic>
      <p:pic>
        <p:nvPicPr>
          <p:cNvPr id="14" name="Picture 14" descr="A close up of a logo&#10;&#10;Description generated with high confidence">
            <a:extLst>
              <a:ext uri="{FF2B5EF4-FFF2-40B4-BE49-F238E27FC236}">
                <a16:creationId xmlns:a16="http://schemas.microsoft.com/office/drawing/2014/main" id="{D2E241E1-C09E-4908-BB67-7DEE6BBF94E4}"/>
              </a:ext>
            </a:extLst>
          </p:cNvPr>
          <p:cNvPicPr>
            <a:picLocks noChangeAspect="1"/>
          </p:cNvPicPr>
          <p:nvPr/>
        </p:nvPicPr>
        <p:blipFill>
          <a:blip r:embed="rId3"/>
          <a:stretch>
            <a:fillRect/>
          </a:stretch>
        </p:blipFill>
        <p:spPr>
          <a:xfrm>
            <a:off x="618564" y="3701615"/>
            <a:ext cx="4114800" cy="2710397"/>
          </a:xfrm>
          <a:prstGeom prst="rect">
            <a:avLst/>
          </a:prstGeom>
        </p:spPr>
      </p:pic>
      <p:pic>
        <p:nvPicPr>
          <p:cNvPr id="12" name="Picture 12" descr="A close up of a logo&#10;&#10;Description generated with very high confidence">
            <a:extLst>
              <a:ext uri="{FF2B5EF4-FFF2-40B4-BE49-F238E27FC236}">
                <a16:creationId xmlns:a16="http://schemas.microsoft.com/office/drawing/2014/main" id="{1BA39F0F-7B99-402F-9367-AC9E9561406D}"/>
              </a:ext>
            </a:extLst>
          </p:cNvPr>
          <p:cNvPicPr>
            <a:picLocks noChangeAspect="1"/>
          </p:cNvPicPr>
          <p:nvPr/>
        </p:nvPicPr>
        <p:blipFill>
          <a:blip r:embed="rId4"/>
          <a:stretch>
            <a:fillRect/>
          </a:stretch>
        </p:blipFill>
        <p:spPr>
          <a:xfrm>
            <a:off x="4612341" y="908771"/>
            <a:ext cx="4168586" cy="2683502"/>
          </a:xfrm>
          <a:prstGeom prst="rect">
            <a:avLst/>
          </a:prstGeom>
        </p:spPr>
      </p:pic>
      <p:pic>
        <p:nvPicPr>
          <p:cNvPr id="10" name="Picture 10" descr="A close up of a logo&#10;&#10;Description generated with very high confidence">
            <a:extLst>
              <a:ext uri="{FF2B5EF4-FFF2-40B4-BE49-F238E27FC236}">
                <a16:creationId xmlns:a16="http://schemas.microsoft.com/office/drawing/2014/main" id="{AEFB532A-40B6-4FE3-9D62-BB6896B67BF1}"/>
              </a:ext>
            </a:extLst>
          </p:cNvPr>
          <p:cNvPicPr>
            <a:picLocks noChangeAspect="1"/>
          </p:cNvPicPr>
          <p:nvPr/>
        </p:nvPicPr>
        <p:blipFill>
          <a:blip r:embed="rId5"/>
          <a:stretch>
            <a:fillRect/>
          </a:stretch>
        </p:blipFill>
        <p:spPr>
          <a:xfrm>
            <a:off x="591671" y="908772"/>
            <a:ext cx="4114799" cy="2737290"/>
          </a:xfrm>
          <a:prstGeom prst="rect">
            <a:avLst/>
          </a:prstGeom>
        </p:spPr>
      </p:pic>
      <p:sp>
        <p:nvSpPr>
          <p:cNvPr id="621" name="Shape 621"/>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622" name="Shape 622"/>
          <p:cNvSpPr/>
          <p:nvPr/>
        </p:nvSpPr>
        <p:spPr>
          <a:xfrm>
            <a:off x="619124" y="6569075"/>
            <a:ext cx="7580811" cy="26161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623" name="Shape 623"/>
          <p:cNvSpPr>
            <a:spLocks noGrp="1"/>
          </p:cNvSpPr>
          <p:nvPr>
            <p:ph type="sldNum" sz="quarter" idx="2"/>
          </p:nvPr>
        </p:nvSpPr>
        <p:spPr>
          <a:xfrm>
            <a:off x="8773562" y="6511926"/>
            <a:ext cx="221214" cy="2462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48</a:t>
            </a:fld>
            <a:endParaRPr/>
          </a:p>
        </p:txBody>
      </p:sp>
      <p:sp>
        <p:nvSpPr>
          <p:cNvPr id="624" name="Shape 624"/>
          <p:cNvSpPr/>
          <p:nvPr/>
        </p:nvSpPr>
        <p:spPr>
          <a:xfrm>
            <a:off x="307366" y="165683"/>
            <a:ext cx="3000821" cy="6084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rPr lang="en-US"/>
              <a:t>K</a:t>
            </a:r>
            <a:r>
              <a:rPr lang="en-US" sz="2400" baseline="30000"/>
              <a:t>-</a:t>
            </a:r>
            <a:r>
              <a:rPr lang="en-US"/>
              <a:t> component</a:t>
            </a:r>
            <a:r>
              <a:t>(RHC)</a:t>
            </a:r>
          </a:p>
        </p:txBody>
      </p:sp>
      <p:sp>
        <p:nvSpPr>
          <p:cNvPr id="2" name="TextBox 1">
            <a:extLst>
              <a:ext uri="{FF2B5EF4-FFF2-40B4-BE49-F238E27FC236}">
                <a16:creationId xmlns:a16="http://schemas.microsoft.com/office/drawing/2014/main" id="{DD293371-0EAA-45C4-8493-CDA90A7714F0}"/>
              </a:ext>
            </a:extLst>
          </p:cNvPr>
          <p:cNvSpPr txBox="1"/>
          <p:nvPr/>
        </p:nvSpPr>
        <p:spPr>
          <a:xfrm>
            <a:off x="1101306" y="826915"/>
            <a:ext cx="2743200"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t>Slice 0: -0.3 to –0.1 ns</a:t>
            </a:r>
          </a:p>
        </p:txBody>
      </p:sp>
      <p:sp>
        <p:nvSpPr>
          <p:cNvPr id="3" name="TextBox 2">
            <a:extLst>
              <a:ext uri="{FF2B5EF4-FFF2-40B4-BE49-F238E27FC236}">
                <a16:creationId xmlns:a16="http://schemas.microsoft.com/office/drawing/2014/main" id="{02F63391-4664-4264-9BF8-4ABE681DB4A8}"/>
              </a:ext>
            </a:extLst>
          </p:cNvPr>
          <p:cNvSpPr txBox="1"/>
          <p:nvPr/>
        </p:nvSpPr>
        <p:spPr>
          <a:xfrm>
            <a:off x="4997570" y="3572990"/>
            <a:ext cx="2743200"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t>Slice 6: 0.9 to 1.1 ns</a:t>
            </a:r>
          </a:p>
        </p:txBody>
      </p:sp>
      <p:sp>
        <p:nvSpPr>
          <p:cNvPr id="4" name="TextBox 3">
            <a:extLst>
              <a:ext uri="{FF2B5EF4-FFF2-40B4-BE49-F238E27FC236}">
                <a16:creationId xmlns:a16="http://schemas.microsoft.com/office/drawing/2014/main" id="{224518BD-7452-44AB-8501-970DFCF23426}"/>
              </a:ext>
            </a:extLst>
          </p:cNvPr>
          <p:cNvSpPr txBox="1"/>
          <p:nvPr/>
        </p:nvSpPr>
        <p:spPr>
          <a:xfrm>
            <a:off x="4997570" y="826914"/>
            <a:ext cx="2743200"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t>Slice 2: 0.1 to 0.3 ns</a:t>
            </a:r>
          </a:p>
        </p:txBody>
      </p:sp>
      <p:sp>
        <p:nvSpPr>
          <p:cNvPr id="5" name="TextBox 4">
            <a:extLst>
              <a:ext uri="{FF2B5EF4-FFF2-40B4-BE49-F238E27FC236}">
                <a16:creationId xmlns:a16="http://schemas.microsoft.com/office/drawing/2014/main" id="{ED580C8A-3E95-4C63-A55D-29486DA428FA}"/>
              </a:ext>
            </a:extLst>
          </p:cNvPr>
          <p:cNvSpPr txBox="1"/>
          <p:nvPr/>
        </p:nvSpPr>
        <p:spPr>
          <a:xfrm>
            <a:off x="1043796" y="3572988"/>
            <a:ext cx="2743200"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t>Slice 4: 0.5 to 0.7 ns</a:t>
            </a:r>
          </a:p>
        </p:txBody>
      </p:sp>
    </p:spTree>
    <p:extLst>
      <p:ext uri="{BB962C8B-B14F-4D97-AF65-F5344CB8AC3E}">
        <p14:creationId xmlns:p14="http://schemas.microsoft.com/office/powerpoint/2010/main" val="398766464"/>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98C91-1F3E-D19E-CEF0-61C46F59E765}"/>
            </a:ext>
          </a:extLst>
        </p:cNvPr>
        <p:cNvGrpSpPr/>
        <p:nvPr/>
      </p:nvGrpSpPr>
      <p:grpSpPr>
        <a:xfrm>
          <a:off x="0" y="0"/>
          <a:ext cx="0" cy="0"/>
          <a:chOff x="0" y="0"/>
          <a:chExt cx="0" cy="0"/>
        </a:xfrm>
      </p:grpSpPr>
      <p:sp>
        <p:nvSpPr>
          <p:cNvPr id="54" name="Shape 54">
            <a:extLst>
              <a:ext uri="{FF2B5EF4-FFF2-40B4-BE49-F238E27FC236}">
                <a16:creationId xmlns:a16="http://schemas.microsoft.com/office/drawing/2014/main" id="{57391270-A378-ABEB-5735-53C919EF8299}"/>
              </a:ext>
            </a:extLst>
          </p:cNvPr>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55" name="Shape 55">
            <a:extLst>
              <a:ext uri="{FF2B5EF4-FFF2-40B4-BE49-F238E27FC236}">
                <a16:creationId xmlns:a16="http://schemas.microsoft.com/office/drawing/2014/main" id="{86BC37BB-AA41-6EC4-FC16-91A57BEDBA2B}"/>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56" name="Shape 56">
            <a:extLst>
              <a:ext uri="{FF2B5EF4-FFF2-40B4-BE49-F238E27FC236}">
                <a16:creationId xmlns:a16="http://schemas.microsoft.com/office/drawing/2014/main" id="{247A2E34-6122-02F3-F0C0-A3FED2BCD465}"/>
              </a:ext>
            </a:extLst>
          </p:cNvPr>
          <p:cNvSpPr>
            <a:spLocks noGrp="1"/>
          </p:cNvSpPr>
          <p:nvPr>
            <p:ph type="sldNum" sz="quarter" idx="2"/>
          </p:nvPr>
        </p:nvSpPr>
        <p:spPr>
          <a:xfrm>
            <a:off x="8845697" y="6511926"/>
            <a:ext cx="149080"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49</a:t>
            </a:fld>
            <a:endParaRPr/>
          </a:p>
        </p:txBody>
      </p:sp>
      <p:sp>
        <p:nvSpPr>
          <p:cNvPr id="7" name="Shape 835">
            <a:extLst>
              <a:ext uri="{FF2B5EF4-FFF2-40B4-BE49-F238E27FC236}">
                <a16:creationId xmlns:a16="http://schemas.microsoft.com/office/drawing/2014/main" id="{EA5CFE72-FD98-3911-DC1D-E786503419B9}"/>
              </a:ext>
            </a:extLst>
          </p:cNvPr>
          <p:cNvSpPr/>
          <p:nvPr/>
        </p:nvSpPr>
        <p:spPr>
          <a:xfrm>
            <a:off x="182406" y="1741369"/>
            <a:ext cx="8807947" cy="981143"/>
          </a:xfrm>
          <a:prstGeom prst="rect">
            <a:avLst/>
          </a:prstGeom>
          <a:solidFill>
            <a:schemeClr val="accent1">
              <a:hueOff val="47394"/>
              <a:satOff val="-25753"/>
              <a:lumOff val="-7544"/>
            </a:schemeClr>
          </a:solid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8" name="Shape 845">
            <a:extLst>
              <a:ext uri="{FF2B5EF4-FFF2-40B4-BE49-F238E27FC236}">
                <a16:creationId xmlns:a16="http://schemas.microsoft.com/office/drawing/2014/main" id="{23959174-A18F-0467-7BC1-2B75596C6610}"/>
              </a:ext>
            </a:extLst>
          </p:cNvPr>
          <p:cNvSpPr/>
          <p:nvPr/>
        </p:nvSpPr>
        <p:spPr>
          <a:xfrm>
            <a:off x="1399997" y="1934422"/>
            <a:ext cx="6799938"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457200">
              <a:spcBef>
                <a:spcPts val="0"/>
              </a:spcBef>
              <a:buClrTx/>
              <a:buFontTx/>
              <a:defRPr b="1">
                <a:solidFill>
                  <a:srgbClr val="FFFFFF"/>
                </a:solidFill>
                <a:uFillTx/>
                <a:latin typeface="Verdana"/>
                <a:ea typeface="Verdana"/>
                <a:cs typeface="Verdana"/>
                <a:sym typeface="Verdana"/>
              </a:defRPr>
            </a:lvl1pPr>
          </a:lstStyle>
          <a:p>
            <a:r>
              <a:rPr lang="en-US" sz="3200" dirty="0"/>
              <a:t>Additional Motivations Slides</a:t>
            </a:r>
            <a:endParaRPr sz="3200" dirty="0"/>
          </a:p>
        </p:txBody>
      </p:sp>
      <p:pic>
        <p:nvPicPr>
          <p:cNvPr id="2" name="NewStrobeLogoLong.png" descr="A close up of a logo&#10;&#10;Description generated with high confidence">
            <a:extLst>
              <a:ext uri="{FF2B5EF4-FFF2-40B4-BE49-F238E27FC236}">
                <a16:creationId xmlns:a16="http://schemas.microsoft.com/office/drawing/2014/main" id="{44789B56-71B7-ECA5-7540-82FD5E3CECD0}"/>
              </a:ext>
            </a:extLst>
          </p:cNvPr>
          <p:cNvPicPr>
            <a:picLocks noChangeAspect="1"/>
          </p:cNvPicPr>
          <p:nvPr/>
        </p:nvPicPr>
        <p:blipFill>
          <a:blip r:embed="rId2"/>
          <a:stretch>
            <a:fillRect/>
          </a:stretch>
        </p:blipFill>
        <p:spPr>
          <a:xfrm>
            <a:off x="609132" y="3299864"/>
            <a:ext cx="7791267" cy="1173068"/>
          </a:xfrm>
          <a:prstGeom prst="rect">
            <a:avLst/>
          </a:prstGeom>
          <a:ln w="12700">
            <a:miter lim="400000"/>
          </a:ln>
        </p:spPr>
      </p:pic>
    </p:spTree>
    <p:extLst>
      <p:ext uri="{BB962C8B-B14F-4D97-AF65-F5344CB8AC3E}">
        <p14:creationId xmlns:p14="http://schemas.microsoft.com/office/powerpoint/2010/main" val="750241814"/>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125" name="Shape 125"/>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5</a:t>
            </a:fld>
            <a:endParaRPr/>
          </a:p>
        </p:txBody>
      </p:sp>
      <p:sp>
        <p:nvSpPr>
          <p:cNvPr id="126" name="Shape 126"/>
          <p:cNvSpPr/>
          <p:nvPr/>
        </p:nvSpPr>
        <p:spPr>
          <a:xfrm>
            <a:off x="307365" y="130065"/>
            <a:ext cx="5552802"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LBNF covers a wide range of energies</a:t>
            </a:r>
          </a:p>
        </p:txBody>
      </p:sp>
      <p:pic>
        <p:nvPicPr>
          <p:cNvPr id="127" name="pasted-image.pdf"/>
          <p:cNvPicPr>
            <a:picLocks noChangeAspect="1"/>
          </p:cNvPicPr>
          <p:nvPr/>
        </p:nvPicPr>
        <p:blipFill>
          <a:blip r:embed="rId2"/>
          <a:srcRect b="48686"/>
          <a:stretch>
            <a:fillRect/>
          </a:stretch>
        </p:blipFill>
        <p:spPr>
          <a:xfrm>
            <a:off x="5115237" y="840711"/>
            <a:ext cx="2573415" cy="1879691"/>
          </a:xfrm>
          <a:prstGeom prst="rect">
            <a:avLst/>
          </a:prstGeom>
          <a:ln w="12700">
            <a:miter lim="400000"/>
          </a:ln>
        </p:spPr>
      </p:pic>
      <p:pic>
        <p:nvPicPr>
          <p:cNvPr id="128" name="pasted-image.pdf"/>
          <p:cNvPicPr>
            <a:picLocks noChangeAspect="1"/>
          </p:cNvPicPr>
          <p:nvPr/>
        </p:nvPicPr>
        <p:blipFill>
          <a:blip r:embed="rId2"/>
          <a:srcRect t="51081"/>
          <a:stretch>
            <a:fillRect/>
          </a:stretch>
        </p:blipFill>
        <p:spPr>
          <a:xfrm>
            <a:off x="5115236" y="2746591"/>
            <a:ext cx="2573296" cy="1791899"/>
          </a:xfrm>
          <a:prstGeom prst="rect">
            <a:avLst/>
          </a:prstGeom>
          <a:ln w="12700">
            <a:miter lim="400000"/>
          </a:ln>
        </p:spPr>
      </p:pic>
      <p:pic>
        <p:nvPicPr>
          <p:cNvPr id="129" name="pasted-image.pdf"/>
          <p:cNvPicPr>
            <a:picLocks noChangeAspect="1"/>
          </p:cNvPicPr>
          <p:nvPr/>
        </p:nvPicPr>
        <p:blipFill>
          <a:blip r:embed="rId3">
            <a:alphaModFix amt="55587"/>
          </a:blip>
          <a:srcRect/>
          <a:stretch>
            <a:fillRect/>
          </a:stretch>
        </p:blipFill>
        <p:spPr>
          <a:xfrm>
            <a:off x="1455428" y="884027"/>
            <a:ext cx="3742385" cy="3642003"/>
          </a:xfrm>
          <a:prstGeom prst="rect">
            <a:avLst/>
          </a:prstGeom>
          <a:ln w="12700">
            <a:miter lim="400000"/>
          </a:ln>
        </p:spPr>
      </p:pic>
      <p:sp>
        <p:nvSpPr>
          <p:cNvPr id="130" name="Shape 130"/>
          <p:cNvSpPr/>
          <p:nvPr/>
        </p:nvSpPr>
        <p:spPr>
          <a:xfrm>
            <a:off x="619124" y="4573270"/>
            <a:ext cx="8004352" cy="189795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285750" indent="-285750">
              <a:spcAft>
                <a:spcPts val="600"/>
              </a:spcAft>
              <a:buFont typeface="Arial" charset="0"/>
              <a:buChar char="•"/>
              <a:defRPr>
                <a:solidFill>
                  <a:srgbClr val="000000"/>
                </a:solidFill>
              </a:defRPr>
            </a:pPr>
            <a:r>
              <a:rPr sz="2000"/>
              <a:t>This is </a:t>
            </a:r>
            <a:r>
              <a:rPr lang="en-US" sz="2000"/>
              <a:t>advantageous</a:t>
            </a:r>
            <a:r>
              <a:rPr sz="2000"/>
              <a:t> because it enables shape fitting of the oscillation spectrum over a wide range</a:t>
            </a:r>
          </a:p>
          <a:p>
            <a:pPr marL="285750" lvl="2" indent="-285750">
              <a:spcAft>
                <a:spcPts val="600"/>
              </a:spcAft>
              <a:buFont typeface="Arial" charset="0"/>
              <a:buChar char="•"/>
              <a:defRPr>
                <a:solidFill>
                  <a:srgbClr val="000000"/>
                </a:solidFill>
              </a:defRPr>
            </a:pPr>
            <a:r>
              <a:rPr sz="2000"/>
              <a:t>It is also </a:t>
            </a:r>
            <a:r>
              <a:rPr lang="en-US" sz="2000"/>
              <a:t>presents </a:t>
            </a:r>
            <a:r>
              <a:rPr sz="2000"/>
              <a:t>a challenge</a:t>
            </a:r>
            <a:r>
              <a:rPr lang="en-US" sz="2000"/>
              <a:t>: it</a:t>
            </a:r>
            <a:r>
              <a:rPr sz="2000"/>
              <a:t> must rely on accurate reconstruction of neutrino energy and knowledge of the beam composition</a:t>
            </a:r>
            <a:endParaRPr lang="en-US" sz="2000"/>
          </a:p>
          <a:p>
            <a:pPr marL="285750" lvl="6" indent="-285750">
              <a:spcAft>
                <a:spcPts val="600"/>
              </a:spcAft>
              <a:buFont typeface="Arial" charset="0"/>
              <a:buChar char="•"/>
              <a:defRPr>
                <a:solidFill>
                  <a:srgbClr val="000000"/>
                </a:solidFill>
              </a:defRPr>
            </a:pPr>
            <a:endParaRPr lang="en-US" sz="2000"/>
          </a:p>
        </p:txBody>
      </p:sp>
      <p:pic>
        <p:nvPicPr>
          <p:cNvPr id="131" name="pasted-image.pdf"/>
          <p:cNvPicPr>
            <a:picLocks noChangeAspect="1"/>
          </p:cNvPicPr>
          <p:nvPr/>
        </p:nvPicPr>
        <p:blipFill>
          <a:blip r:embed="rId3"/>
          <a:srcRect l="63982" b="65631"/>
          <a:stretch>
            <a:fillRect/>
          </a:stretch>
        </p:blipFill>
        <p:spPr>
          <a:xfrm>
            <a:off x="3849905" y="884027"/>
            <a:ext cx="1347907" cy="1251704"/>
          </a:xfrm>
          <a:prstGeom prst="rect">
            <a:avLst/>
          </a:prstGeom>
          <a:ln w="12700">
            <a:miter lim="400000"/>
          </a:ln>
        </p:spPr>
      </p:pic>
      <p:pic>
        <p:nvPicPr>
          <p:cNvPr id="132" name="pasted-image.pdf"/>
          <p:cNvPicPr>
            <a:picLocks noChangeAspect="1"/>
          </p:cNvPicPr>
          <p:nvPr/>
        </p:nvPicPr>
        <p:blipFill>
          <a:blip r:embed="rId3"/>
          <a:srcRect r="82025"/>
          <a:stretch>
            <a:fillRect/>
          </a:stretch>
        </p:blipFill>
        <p:spPr>
          <a:xfrm>
            <a:off x="1455427" y="885212"/>
            <a:ext cx="672691" cy="3642003"/>
          </a:xfrm>
          <a:prstGeom prst="rect">
            <a:avLst/>
          </a:prstGeom>
          <a:ln w="12700">
            <a:miter lim="400000"/>
          </a:ln>
        </p:spPr>
      </p:pic>
      <p:pic>
        <p:nvPicPr>
          <p:cNvPr id="133" name="pasted-image.pdf"/>
          <p:cNvPicPr>
            <a:picLocks noChangeAspect="1"/>
          </p:cNvPicPr>
          <p:nvPr/>
        </p:nvPicPr>
        <p:blipFill>
          <a:blip r:embed="rId3">
            <a:alphaModFix amt="63186"/>
          </a:blip>
          <a:srcRect t="85260"/>
          <a:stretch>
            <a:fillRect/>
          </a:stretch>
        </p:blipFill>
        <p:spPr>
          <a:xfrm>
            <a:off x="1455428" y="3990387"/>
            <a:ext cx="3742385" cy="536828"/>
          </a:xfrm>
          <a:prstGeom prst="rect">
            <a:avLst/>
          </a:prstGeom>
          <a:ln w="12700">
            <a:miter lim="400000"/>
          </a:ln>
        </p:spPr>
      </p:pic>
      <p:pic>
        <p:nvPicPr>
          <p:cNvPr id="134" name="pasted-image.pdf"/>
          <p:cNvPicPr>
            <a:picLocks noChangeAspect="1"/>
          </p:cNvPicPr>
          <p:nvPr/>
        </p:nvPicPr>
        <p:blipFill>
          <a:blip r:embed="rId3"/>
          <a:srcRect r="44204" b="65631"/>
          <a:stretch>
            <a:fillRect/>
          </a:stretch>
        </p:blipFill>
        <p:spPr>
          <a:xfrm>
            <a:off x="1455427" y="884027"/>
            <a:ext cx="2088083" cy="1251704"/>
          </a:xfrm>
          <a:prstGeom prst="rect">
            <a:avLst/>
          </a:prstGeom>
          <a:ln w="12700">
            <a:miter lim="400000"/>
          </a:ln>
        </p:spPr>
      </p:pic>
      <p:pic>
        <p:nvPicPr>
          <p:cNvPr id="135" name="pasted-image.pdf"/>
          <p:cNvPicPr>
            <a:picLocks noChangeAspect="1"/>
          </p:cNvPicPr>
          <p:nvPr/>
        </p:nvPicPr>
        <p:blipFill>
          <a:blip r:embed="rId3"/>
          <a:srcRect b="86025"/>
          <a:stretch>
            <a:fillRect/>
          </a:stretch>
        </p:blipFill>
        <p:spPr>
          <a:xfrm>
            <a:off x="1455428" y="884025"/>
            <a:ext cx="3742385" cy="508947"/>
          </a:xfrm>
          <a:prstGeom prst="rect">
            <a:avLst/>
          </a:prstGeom>
          <a:ln w="12700">
            <a:miter lim="400000"/>
          </a:ln>
        </p:spPr>
      </p:pic>
      <p:pic>
        <p:nvPicPr>
          <p:cNvPr id="136" name="pasted-image.pdf"/>
          <p:cNvPicPr>
            <a:picLocks noChangeAspect="1"/>
          </p:cNvPicPr>
          <p:nvPr/>
        </p:nvPicPr>
        <p:blipFill>
          <a:blip r:embed="rId3">
            <a:alphaModFix amt="55587"/>
          </a:blip>
          <a:srcRect l="93455"/>
          <a:stretch>
            <a:fillRect/>
          </a:stretch>
        </p:blipFill>
        <p:spPr>
          <a:xfrm>
            <a:off x="4952884" y="884027"/>
            <a:ext cx="244929" cy="3642003"/>
          </a:xfrm>
          <a:prstGeom prst="rect">
            <a:avLst/>
          </a:prstGeom>
          <a:ln w="12700">
            <a:miter lim="400000"/>
          </a:ln>
        </p:spPr>
      </p:pic>
      <p:sp>
        <p:nvSpPr>
          <p:cNvPr id="137" name="Shape 137"/>
          <p:cNvSpPr/>
          <p:nvPr/>
        </p:nvSpPr>
        <p:spPr>
          <a:xfrm>
            <a:off x="2107610" y="2397207"/>
            <a:ext cx="2888693" cy="15986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8" y="20717"/>
                </a:lnTo>
                <a:lnTo>
                  <a:pt x="472" y="19878"/>
                </a:lnTo>
                <a:lnTo>
                  <a:pt x="927" y="19366"/>
                </a:lnTo>
                <a:lnTo>
                  <a:pt x="1768" y="18922"/>
                </a:lnTo>
                <a:lnTo>
                  <a:pt x="2354" y="18195"/>
                </a:lnTo>
                <a:lnTo>
                  <a:pt x="2747" y="16995"/>
                </a:lnTo>
                <a:lnTo>
                  <a:pt x="3115" y="15741"/>
                </a:lnTo>
                <a:lnTo>
                  <a:pt x="3647" y="13508"/>
                </a:lnTo>
                <a:lnTo>
                  <a:pt x="4031" y="11652"/>
                </a:lnTo>
                <a:lnTo>
                  <a:pt x="4523" y="9379"/>
                </a:lnTo>
                <a:lnTo>
                  <a:pt x="4922" y="7518"/>
                </a:lnTo>
                <a:lnTo>
                  <a:pt x="5424" y="5039"/>
                </a:lnTo>
                <a:lnTo>
                  <a:pt x="6122" y="2617"/>
                </a:lnTo>
                <a:lnTo>
                  <a:pt x="6898" y="981"/>
                </a:lnTo>
                <a:lnTo>
                  <a:pt x="7515" y="119"/>
                </a:lnTo>
                <a:lnTo>
                  <a:pt x="8369" y="0"/>
                </a:lnTo>
                <a:lnTo>
                  <a:pt x="9355" y="210"/>
                </a:lnTo>
                <a:lnTo>
                  <a:pt x="10228" y="800"/>
                </a:lnTo>
                <a:lnTo>
                  <a:pt x="11417" y="1854"/>
                </a:lnTo>
                <a:lnTo>
                  <a:pt x="12744" y="2614"/>
                </a:lnTo>
                <a:lnTo>
                  <a:pt x="13697" y="3351"/>
                </a:lnTo>
                <a:lnTo>
                  <a:pt x="14974" y="4784"/>
                </a:lnTo>
                <a:lnTo>
                  <a:pt x="16471" y="7258"/>
                </a:lnTo>
                <a:lnTo>
                  <a:pt x="18060" y="10504"/>
                </a:lnTo>
                <a:lnTo>
                  <a:pt x="19123" y="12311"/>
                </a:lnTo>
                <a:lnTo>
                  <a:pt x="20127" y="14275"/>
                </a:lnTo>
                <a:lnTo>
                  <a:pt x="20683" y="15527"/>
                </a:lnTo>
                <a:lnTo>
                  <a:pt x="21385" y="16712"/>
                </a:lnTo>
                <a:lnTo>
                  <a:pt x="21600" y="16716"/>
                </a:lnTo>
              </a:path>
            </a:pathLst>
          </a:custGeom>
          <a:ln w="63500">
            <a:solidFill>
              <a:srgbClr val="3F4E4B"/>
            </a:solidFill>
            <a:miter lim="400000"/>
          </a:ln>
        </p:spPr>
        <p:txBody>
          <a:bodyPr lIns="0" tIns="0" rIns="0" bIns="0"/>
          <a:lstStyle/>
          <a:p>
            <a:pPr>
              <a:defRPr>
                <a:solidFill>
                  <a:srgbClr val="7A9791"/>
                </a:solidFill>
              </a:defRPr>
            </a:pPr>
            <a:endParaRPr/>
          </a:p>
        </p:txBody>
      </p:sp>
      <p:sp>
        <p:nvSpPr>
          <p:cNvPr id="2" name="Rectangle 1"/>
          <p:cNvSpPr/>
          <p:nvPr/>
        </p:nvSpPr>
        <p:spPr>
          <a:xfrm>
            <a:off x="2097219" y="1091432"/>
            <a:ext cx="2888693" cy="2930514"/>
          </a:xfrm>
          <a:prstGeom prst="rect">
            <a:avLst/>
          </a:prstGeom>
          <a:noFill/>
          <a:ln w="3175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endParaRPr kumimoji="0" lang="en-US" sz="1800" b="0" i="0" u="none" strike="noStrike" cap="none" spc="0" normalizeH="0" baseline="0">
              <a:ln>
                <a:noFill/>
              </a:ln>
              <a:solidFill>
                <a:srgbClr val="747474"/>
              </a:solidFill>
              <a:effectLst/>
              <a:uFill>
                <a:solidFill>
                  <a:srgbClr val="747474"/>
                </a:solidFill>
              </a:uFill>
              <a:latin typeface="+mn-lt"/>
              <a:ea typeface="+mn-ea"/>
              <a:cs typeface="+mn-cs"/>
              <a:sym typeface="Calibri"/>
            </a:endParaRPr>
          </a:p>
        </p:txBody>
      </p:sp>
      <p:sp>
        <p:nvSpPr>
          <p:cNvPr id="3" name="Shape 55">
            <a:extLst>
              <a:ext uri="{FF2B5EF4-FFF2-40B4-BE49-F238E27FC236}">
                <a16:creationId xmlns:a16="http://schemas.microsoft.com/office/drawing/2014/main" id="{AEB93BC9-6349-EE6E-2B48-6EAB3B2C05CC}"/>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81" name="Shape 81"/>
          <p:cNvSpPr/>
          <p:nvPr/>
        </p:nvSpPr>
        <p:spPr>
          <a:xfrm>
            <a:off x="619124" y="6569075"/>
            <a:ext cx="7580811" cy="26161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82" name="Shape 82"/>
          <p:cNvSpPr>
            <a:spLocks noGrp="1"/>
          </p:cNvSpPr>
          <p:nvPr>
            <p:ph type="sldNum" sz="quarter" idx="2"/>
          </p:nvPr>
        </p:nvSpPr>
        <p:spPr>
          <a:xfrm>
            <a:off x="8845697" y="6511926"/>
            <a:ext cx="149080" cy="2462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50</a:t>
            </a:fld>
            <a:endParaRPr/>
          </a:p>
        </p:txBody>
      </p:sp>
      <p:sp>
        <p:nvSpPr>
          <p:cNvPr id="83" name="Shape 83"/>
          <p:cNvSpPr/>
          <p:nvPr/>
        </p:nvSpPr>
        <p:spPr>
          <a:xfrm>
            <a:off x="307366" y="130065"/>
            <a:ext cx="6516207" cy="67967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Motivations: Neutrinos and the Big Questions</a:t>
            </a:r>
          </a:p>
        </p:txBody>
      </p:sp>
      <p:pic>
        <p:nvPicPr>
          <p:cNvPr id="84" name="droppedImage.pdf"/>
          <p:cNvPicPr>
            <a:picLocks noChangeAspect="1"/>
          </p:cNvPicPr>
          <p:nvPr/>
        </p:nvPicPr>
        <p:blipFill>
          <a:blip r:embed="rId2"/>
          <a:stretch>
            <a:fillRect/>
          </a:stretch>
        </p:blipFill>
        <p:spPr>
          <a:xfrm>
            <a:off x="6172199" y="965201"/>
            <a:ext cx="2870200" cy="5118100"/>
          </a:xfrm>
          <a:prstGeom prst="rect">
            <a:avLst/>
          </a:prstGeom>
          <a:ln w="12700">
            <a:miter lim="400000"/>
          </a:ln>
          <a:effectLst>
            <a:outerShdw blurRad="101600" dist="101600" dir="8640000" rotWithShape="0">
              <a:srgbClr val="000000">
                <a:alpha val="38000"/>
              </a:srgbClr>
            </a:outerShdw>
          </a:effectLst>
        </p:spPr>
      </p:pic>
      <p:sp>
        <p:nvSpPr>
          <p:cNvPr id="85" name="Shape 85"/>
          <p:cNvSpPr/>
          <p:nvPr/>
        </p:nvSpPr>
        <p:spPr>
          <a:xfrm>
            <a:off x="264234" y="2169152"/>
            <a:ext cx="5778500" cy="2077492"/>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nchor="t">
            <a:spAutoFit/>
          </a:bodyPr>
          <a:lstStyle/>
          <a:p>
            <a:pPr marL="126365" indent="-126365">
              <a:spcBef>
                <a:spcPts val="0"/>
              </a:spcBef>
              <a:spcAft>
                <a:spcPts val="4200"/>
              </a:spcAft>
              <a:buClr>
                <a:srgbClr val="000000"/>
              </a:buClr>
              <a:buSzPct val="80000"/>
              <a:buChar char="•"/>
              <a:defRPr sz="2000">
                <a:solidFill>
                  <a:srgbClr val="000000"/>
                </a:solidFill>
                <a:uFill>
                  <a:solidFill>
                    <a:srgbClr val="000000"/>
                  </a:solidFill>
                </a:uFill>
                <a:latin typeface="Helvetica"/>
                <a:ea typeface="Helvetica"/>
                <a:cs typeface="Helvetica"/>
                <a:sym typeface="Helvetica"/>
              </a:defRPr>
            </a:pPr>
            <a:r>
              <a:rPr sz="2000" dirty="0"/>
              <a:t>Why are neutrinos so light?</a:t>
            </a:r>
            <a:r>
              <a:rPr lang="en-US" sz="2000" dirty="0"/>
              <a:t> </a:t>
            </a:r>
          </a:p>
          <a:p>
            <a:pPr marL="126365" indent="-126365">
              <a:spcBef>
                <a:spcPts val="0"/>
              </a:spcBef>
              <a:spcAft>
                <a:spcPts val="4200"/>
              </a:spcAft>
              <a:buClr>
                <a:srgbClr val="000000"/>
              </a:buClr>
              <a:buSzPct val="80000"/>
              <a:buChar char="•"/>
              <a:defRPr sz="2000">
                <a:solidFill>
                  <a:srgbClr val="000000"/>
                </a:solidFill>
                <a:uFill>
                  <a:solidFill>
                    <a:srgbClr val="000000"/>
                  </a:solidFill>
                </a:uFill>
                <a:latin typeface="Helvetica"/>
                <a:ea typeface="Helvetica"/>
                <a:cs typeface="Helvetica"/>
                <a:sym typeface="Helvetica"/>
              </a:defRPr>
            </a:pPr>
            <a:r>
              <a:rPr sz="2000" dirty="0"/>
              <a:t>Are neutrinos their own anti-particles (Majorana)?</a:t>
            </a:r>
          </a:p>
          <a:p>
            <a:pPr marL="126365" indent="-126365">
              <a:spcBef>
                <a:spcPts val="0"/>
              </a:spcBef>
              <a:spcAft>
                <a:spcPts val="4200"/>
              </a:spcAft>
              <a:buClr>
                <a:srgbClr val="000000"/>
              </a:buClr>
              <a:buSzPct val="80000"/>
              <a:buChar char="•"/>
              <a:defRPr sz="2000">
                <a:solidFill>
                  <a:srgbClr val="000000"/>
                </a:solidFill>
                <a:uFill>
                  <a:solidFill>
                    <a:srgbClr val="000000"/>
                  </a:solidFill>
                </a:uFill>
                <a:latin typeface="Helvetica"/>
                <a:ea typeface="Helvetica"/>
                <a:cs typeface="Helvetica"/>
                <a:sym typeface="Helvetica"/>
              </a:defRPr>
            </a:pPr>
            <a:r>
              <a:rPr sz="2000" dirty="0"/>
              <a:t>Are neutrinos CP violating? How much?</a:t>
            </a:r>
          </a:p>
        </p:txBody>
      </p:sp>
      <p:sp>
        <p:nvSpPr>
          <p:cNvPr id="2" name="TextBox 1">
            <a:extLst>
              <a:ext uri="{FF2B5EF4-FFF2-40B4-BE49-F238E27FC236}">
                <a16:creationId xmlns:a16="http://schemas.microsoft.com/office/drawing/2014/main" id="{0FB2176E-CFB3-495A-8B40-A3BE274FCDE9}"/>
              </a:ext>
            </a:extLst>
          </p:cNvPr>
          <p:cNvSpPr txBox="1"/>
          <p:nvPr/>
        </p:nvSpPr>
        <p:spPr>
          <a:xfrm>
            <a:off x="643723" y="2510828"/>
            <a:ext cx="3409588"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r>
              <a:rPr kumimoji="0" lang="en-US" sz="1800" b="0" i="0" u="none" strike="noStrike" cap="none" spc="0" normalizeH="0" baseline="0">
                <a:ln>
                  <a:noFill/>
                </a:ln>
                <a:solidFill>
                  <a:srgbClr val="FF0000"/>
                </a:solidFill>
                <a:effectLst/>
                <a:uFill>
                  <a:solidFill>
                    <a:srgbClr val="747474"/>
                  </a:solidFill>
                </a:uFill>
                <a:latin typeface="+mn-lt"/>
                <a:ea typeface="+mn-ea"/>
                <a:cs typeface="+mn-cs"/>
                <a:sym typeface="Calibri"/>
              </a:rPr>
              <a:t>Alternative (non-Higgs) mechanism</a:t>
            </a:r>
          </a:p>
        </p:txBody>
      </p:sp>
      <p:sp>
        <p:nvSpPr>
          <p:cNvPr id="3" name="TextBox 2">
            <a:extLst>
              <a:ext uri="{FF2B5EF4-FFF2-40B4-BE49-F238E27FC236}">
                <a16:creationId xmlns:a16="http://schemas.microsoft.com/office/drawing/2014/main" id="{485C6DD4-766B-4C5C-B806-E5DE3C246F39}"/>
              </a:ext>
            </a:extLst>
          </p:cNvPr>
          <p:cNvSpPr txBox="1"/>
          <p:nvPr/>
        </p:nvSpPr>
        <p:spPr>
          <a:xfrm>
            <a:off x="643723" y="3389339"/>
            <a:ext cx="1936428"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r>
              <a:rPr kumimoji="0" lang="en-US" sz="1800" b="0" i="0" u="none" strike="noStrike" cap="none" spc="0" normalizeH="0" baseline="0">
                <a:ln>
                  <a:noFill/>
                </a:ln>
                <a:solidFill>
                  <a:srgbClr val="FF0000"/>
                </a:solidFill>
                <a:effectLst/>
                <a:uFill>
                  <a:solidFill>
                    <a:srgbClr val="747474"/>
                  </a:solidFill>
                </a:uFill>
                <a:latin typeface="+mn-lt"/>
                <a:ea typeface="+mn-ea"/>
                <a:cs typeface="+mn-cs"/>
                <a:sym typeface="Calibri"/>
              </a:rPr>
              <a:t>Seesaw</a:t>
            </a:r>
            <a:r>
              <a:rPr kumimoji="0" lang="en-US" sz="1800" b="0" i="0" u="none" strike="noStrike" cap="none" spc="0" normalizeH="0">
                <a:ln>
                  <a:noFill/>
                </a:ln>
                <a:solidFill>
                  <a:srgbClr val="FF0000"/>
                </a:solidFill>
                <a:effectLst/>
                <a:uFill>
                  <a:solidFill>
                    <a:srgbClr val="747474"/>
                  </a:solidFill>
                </a:uFill>
                <a:latin typeface="+mn-lt"/>
                <a:ea typeface="+mn-ea"/>
                <a:cs typeface="+mn-cs"/>
                <a:sym typeface="Calibri"/>
              </a:rPr>
              <a:t> mechanism</a:t>
            </a:r>
            <a:endParaRPr kumimoji="0" lang="en-US" sz="1800" b="0" i="0" u="none" strike="noStrike" cap="none" spc="0" normalizeH="0" baseline="0">
              <a:ln>
                <a:noFill/>
              </a:ln>
              <a:solidFill>
                <a:srgbClr val="FF0000"/>
              </a:solidFill>
              <a:effectLst/>
              <a:uFill>
                <a:solidFill>
                  <a:srgbClr val="747474"/>
                </a:solidFill>
              </a:uFill>
              <a:latin typeface="+mn-lt"/>
              <a:ea typeface="+mn-ea"/>
              <a:cs typeface="+mn-cs"/>
              <a:sym typeface="Calibri"/>
            </a:endParaRPr>
          </a:p>
        </p:txBody>
      </p:sp>
      <p:sp>
        <p:nvSpPr>
          <p:cNvPr id="4" name="TextBox 3">
            <a:extLst>
              <a:ext uri="{FF2B5EF4-FFF2-40B4-BE49-F238E27FC236}">
                <a16:creationId xmlns:a16="http://schemas.microsoft.com/office/drawing/2014/main" id="{A09870CA-0C77-4A42-B20E-E6D2380581B6}"/>
              </a:ext>
            </a:extLst>
          </p:cNvPr>
          <p:cNvSpPr txBox="1"/>
          <p:nvPr/>
        </p:nvSpPr>
        <p:spPr>
          <a:xfrm>
            <a:off x="643723" y="4217051"/>
            <a:ext cx="5317161"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r>
              <a:rPr lang="en-US">
                <a:solidFill>
                  <a:srgbClr val="FF0000"/>
                </a:solidFill>
              </a:rPr>
              <a:t>Possible explanation for matter/anti-matter asymmetry</a:t>
            </a:r>
            <a:endParaRPr kumimoji="0" lang="en-US" sz="1800" b="0" i="0" u="none" strike="noStrike" cap="none" spc="0" normalizeH="0" baseline="0">
              <a:ln>
                <a:noFill/>
              </a:ln>
              <a:solidFill>
                <a:srgbClr val="FF0000"/>
              </a:solidFill>
              <a:effectLst/>
              <a:uFill>
                <a:solidFill>
                  <a:srgbClr val="747474"/>
                </a:solidFill>
              </a:uFill>
              <a:latin typeface="+mn-lt"/>
              <a:ea typeface="+mn-ea"/>
              <a:cs typeface="+mn-cs"/>
              <a:sym typeface="Calibri"/>
            </a:endParaRPr>
          </a:p>
        </p:txBody>
      </p:sp>
    </p:spTree>
    <p:extLst>
      <p:ext uri="{BB962C8B-B14F-4D97-AF65-F5344CB8AC3E}">
        <p14:creationId xmlns:p14="http://schemas.microsoft.com/office/powerpoint/2010/main" val="2774377495"/>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3F8402F-FE37-4D6A-A80A-D1CCA4C3269E}"/>
              </a:ext>
            </a:extLst>
          </p:cNvPr>
          <p:cNvSpPr/>
          <p:nvPr/>
        </p:nvSpPr>
        <p:spPr>
          <a:xfrm>
            <a:off x="2875" y="2612367"/>
            <a:ext cx="9138249" cy="2639682"/>
          </a:xfrm>
          <a:prstGeom prst="rect">
            <a:avLst/>
          </a:prstGeom>
          <a:solidFill>
            <a:schemeClr val="tx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endParaRPr kumimoji="0" lang="en-US" sz="1800" b="0" i="0" u="none" strike="noStrike" cap="none" spc="0" normalizeH="0" baseline="0">
              <a:ln>
                <a:noFill/>
              </a:ln>
              <a:solidFill>
                <a:srgbClr val="747474"/>
              </a:solidFill>
              <a:effectLst/>
              <a:uFill>
                <a:solidFill>
                  <a:srgbClr val="747474"/>
                </a:solidFill>
              </a:uFill>
              <a:latin typeface="+mn-lt"/>
              <a:ea typeface="+mn-ea"/>
              <a:cs typeface="+mn-cs"/>
              <a:sym typeface="Calibri"/>
            </a:endParaRPr>
          </a:p>
        </p:txBody>
      </p:sp>
      <p:sp>
        <p:nvSpPr>
          <p:cNvPr id="13" name="Rectangle 12">
            <a:extLst>
              <a:ext uri="{FF2B5EF4-FFF2-40B4-BE49-F238E27FC236}">
                <a16:creationId xmlns:a16="http://schemas.microsoft.com/office/drawing/2014/main" id="{83FD228C-56D1-423A-8989-74C885B40018}"/>
              </a:ext>
            </a:extLst>
          </p:cNvPr>
          <p:cNvSpPr/>
          <p:nvPr/>
        </p:nvSpPr>
        <p:spPr>
          <a:xfrm>
            <a:off x="2876" y="1634707"/>
            <a:ext cx="9138249" cy="2639682"/>
          </a:xfrm>
          <a:prstGeom prst="rect">
            <a:avLst/>
          </a:prstGeom>
          <a:solidFill>
            <a:schemeClr val="tx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endParaRPr kumimoji="0" lang="en-US" sz="1800" b="0" i="0" u="none" strike="noStrike" cap="none" spc="0" normalizeH="0" baseline="0">
              <a:ln>
                <a:noFill/>
              </a:ln>
              <a:solidFill>
                <a:srgbClr val="747474"/>
              </a:solidFill>
              <a:effectLst/>
              <a:uFill>
                <a:solidFill>
                  <a:srgbClr val="747474"/>
                </a:solidFill>
              </a:uFill>
              <a:latin typeface="+mn-lt"/>
              <a:ea typeface="+mn-ea"/>
              <a:cs typeface="+mn-cs"/>
              <a:sym typeface="Calibri"/>
            </a:endParaRPr>
          </a:p>
        </p:txBody>
      </p:sp>
      <p:sp>
        <p:nvSpPr>
          <p:cNvPr id="80" name="Shape 80"/>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81" name="Shape 81"/>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82" name="Shape 82"/>
          <p:cNvSpPr>
            <a:spLocks noGrp="1"/>
          </p:cNvSpPr>
          <p:nvPr>
            <p:ph type="sldNum" sz="quarter" idx="2"/>
          </p:nvPr>
        </p:nvSpPr>
        <p:spPr>
          <a:xfrm>
            <a:off x="8845697" y="6511926"/>
            <a:ext cx="149080"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51</a:t>
            </a:fld>
            <a:endParaRPr/>
          </a:p>
        </p:txBody>
      </p:sp>
      <p:sp>
        <p:nvSpPr>
          <p:cNvPr id="83" name="Shape 83"/>
          <p:cNvSpPr/>
          <p:nvPr/>
        </p:nvSpPr>
        <p:spPr>
          <a:xfrm>
            <a:off x="307366" y="130065"/>
            <a:ext cx="6516207"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Motivations: Neutrinos and the Big Questions</a:t>
            </a:r>
          </a:p>
        </p:txBody>
      </p:sp>
      <p:pic>
        <p:nvPicPr>
          <p:cNvPr id="10" name="Picture 10" descr="A picture containing ball, clock&#10;&#10;Description generated with very high confidence">
            <a:extLst>
              <a:ext uri="{FF2B5EF4-FFF2-40B4-BE49-F238E27FC236}">
                <a16:creationId xmlns:a16="http://schemas.microsoft.com/office/drawing/2014/main" id="{57C6F2F3-716A-420B-AFE9-929FDC388F6B}"/>
              </a:ext>
            </a:extLst>
          </p:cNvPr>
          <p:cNvPicPr>
            <a:picLocks noChangeAspect="1"/>
          </p:cNvPicPr>
          <p:nvPr/>
        </p:nvPicPr>
        <p:blipFill>
          <a:blip r:embed="rId2"/>
          <a:stretch>
            <a:fillRect/>
          </a:stretch>
        </p:blipFill>
        <p:spPr>
          <a:xfrm>
            <a:off x="928776" y="1689081"/>
            <a:ext cx="6955768" cy="2516556"/>
          </a:xfrm>
          <a:prstGeom prst="rect">
            <a:avLst/>
          </a:prstGeom>
        </p:spPr>
      </p:pic>
      <p:sp>
        <p:nvSpPr>
          <p:cNvPr id="12" name="TextBox 11">
            <a:extLst>
              <a:ext uri="{FF2B5EF4-FFF2-40B4-BE49-F238E27FC236}">
                <a16:creationId xmlns:a16="http://schemas.microsoft.com/office/drawing/2014/main" id="{F4DB86F9-4A33-46C0-AA11-715EAE0EB99F}"/>
              </a:ext>
            </a:extLst>
          </p:cNvPr>
          <p:cNvSpPr txBox="1"/>
          <p:nvPr/>
        </p:nvSpPr>
        <p:spPr>
          <a:xfrm>
            <a:off x="310551" y="4268377"/>
            <a:ext cx="8709803"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dirty="0">
                <a:solidFill>
                  <a:schemeClr val="bg1"/>
                </a:solidFill>
                <a:cs typeface="Arial"/>
              </a:rPr>
              <a:t>The flavor states which govern how neutrinos interact, are a quantum superposition of the mass states, which govern how they propagate in time</a:t>
            </a:r>
            <a:endParaRPr lang="en-US" dirty="0">
              <a:solidFill>
                <a:schemeClr val="bg1"/>
              </a:solidFill>
              <a:latin typeface="+mn-lt"/>
              <a:cs typeface="Arial"/>
            </a:endParaRPr>
          </a:p>
        </p:txBody>
      </p:sp>
    </p:spTree>
    <p:extLst>
      <p:ext uri="{BB962C8B-B14F-4D97-AF65-F5344CB8AC3E}">
        <p14:creationId xmlns:p14="http://schemas.microsoft.com/office/powerpoint/2010/main" val="150477962"/>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88" name="Shape 88"/>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89" name="Shape 89"/>
          <p:cNvSpPr>
            <a:spLocks noGrp="1"/>
          </p:cNvSpPr>
          <p:nvPr>
            <p:ph type="sldNum" sz="quarter" idx="2"/>
          </p:nvPr>
        </p:nvSpPr>
        <p:spPr>
          <a:xfrm>
            <a:off x="8845697" y="6511926"/>
            <a:ext cx="149080"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52</a:t>
            </a:fld>
            <a:endParaRPr/>
          </a:p>
        </p:txBody>
      </p:sp>
      <p:sp>
        <p:nvSpPr>
          <p:cNvPr id="90" name="Shape 90"/>
          <p:cNvSpPr/>
          <p:nvPr/>
        </p:nvSpPr>
        <p:spPr>
          <a:xfrm>
            <a:off x="307366" y="130065"/>
            <a:ext cx="6371937"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Motivations: Precision Neutrino Oscillometry</a:t>
            </a:r>
          </a:p>
        </p:txBody>
      </p:sp>
      <p:sp>
        <p:nvSpPr>
          <p:cNvPr id="91" name="Shape 91"/>
          <p:cNvSpPr/>
          <p:nvPr/>
        </p:nvSpPr>
        <p:spPr>
          <a:xfrm>
            <a:off x="1799342" y="998038"/>
            <a:ext cx="485710" cy="157992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spcBef>
                <a:spcPts val="0"/>
              </a:spcBef>
              <a:defRPr sz="2400">
                <a:solidFill>
                  <a:srgbClr val="000000"/>
                </a:solidFill>
              </a:defRPr>
            </a:pPr>
            <a:r>
              <a:rPr sz="3200"/>
              <a:t>𝜈</a:t>
            </a:r>
            <a:r>
              <a:rPr sz="3200" baseline="-5999"/>
              <a:t>e</a:t>
            </a:r>
          </a:p>
          <a:p>
            <a:pPr>
              <a:spcBef>
                <a:spcPts val="0"/>
              </a:spcBef>
              <a:defRPr sz="2400">
                <a:solidFill>
                  <a:srgbClr val="000000"/>
                </a:solidFill>
              </a:defRPr>
            </a:pPr>
            <a:r>
              <a:rPr sz="3200"/>
              <a:t>𝜈</a:t>
            </a:r>
            <a:r>
              <a:rPr sz="3200" baseline="-5999"/>
              <a:t>𝝁</a:t>
            </a:r>
          </a:p>
          <a:p>
            <a:pPr>
              <a:spcBef>
                <a:spcPts val="0"/>
              </a:spcBef>
              <a:defRPr sz="2400">
                <a:solidFill>
                  <a:srgbClr val="000000"/>
                </a:solidFill>
              </a:defRPr>
            </a:pPr>
            <a:r>
              <a:rPr sz="3200"/>
              <a:t>𝜈</a:t>
            </a:r>
            <a:r>
              <a:rPr sz="3200" baseline="-10166"/>
              <a:t>𝝉</a:t>
            </a:r>
          </a:p>
        </p:txBody>
      </p:sp>
      <p:sp>
        <p:nvSpPr>
          <p:cNvPr id="94" name="Shape 94"/>
          <p:cNvSpPr/>
          <p:nvPr/>
        </p:nvSpPr>
        <p:spPr>
          <a:xfrm>
            <a:off x="3222140" y="1028923"/>
            <a:ext cx="2415726" cy="157992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spcBef>
                <a:spcPts val="300"/>
              </a:spcBef>
              <a:defRPr sz="2400">
                <a:solidFill>
                  <a:srgbClr val="000000"/>
                </a:solidFill>
              </a:defRPr>
            </a:pPr>
            <a:r>
              <a:rPr sz="3200"/>
              <a:t>U</a:t>
            </a:r>
            <a:r>
              <a:rPr sz="3200" baseline="-5999"/>
              <a:t>e1     </a:t>
            </a:r>
            <a:r>
              <a:rPr sz="3200"/>
              <a:t>U</a:t>
            </a:r>
            <a:r>
              <a:rPr sz="3200" baseline="-5999"/>
              <a:t>e2    </a:t>
            </a:r>
            <a:r>
              <a:rPr sz="3200"/>
              <a:t>U</a:t>
            </a:r>
            <a:r>
              <a:rPr sz="3200" baseline="-5999"/>
              <a:t>e3</a:t>
            </a:r>
          </a:p>
          <a:p>
            <a:pPr>
              <a:spcBef>
                <a:spcPts val="0"/>
              </a:spcBef>
              <a:defRPr sz="2400">
                <a:solidFill>
                  <a:srgbClr val="000000"/>
                </a:solidFill>
              </a:defRPr>
            </a:pPr>
            <a:r>
              <a:rPr sz="3200"/>
              <a:t>U</a:t>
            </a:r>
            <a:r>
              <a:rPr sz="3200" baseline="-5999"/>
              <a:t>𝝁1     </a:t>
            </a:r>
            <a:r>
              <a:rPr sz="3200"/>
              <a:t>U</a:t>
            </a:r>
            <a:r>
              <a:rPr sz="3200" baseline="-5999"/>
              <a:t>𝝁2    </a:t>
            </a:r>
            <a:r>
              <a:rPr sz="3200"/>
              <a:t>U</a:t>
            </a:r>
            <a:r>
              <a:rPr sz="3200" baseline="-5999"/>
              <a:t>𝝁3</a:t>
            </a:r>
          </a:p>
          <a:p>
            <a:pPr>
              <a:spcBef>
                <a:spcPts val="0"/>
              </a:spcBef>
              <a:defRPr sz="2400">
                <a:solidFill>
                  <a:srgbClr val="000000"/>
                </a:solidFill>
              </a:defRPr>
            </a:pPr>
            <a:r>
              <a:rPr sz="3200"/>
              <a:t>U</a:t>
            </a:r>
            <a:r>
              <a:rPr sz="3200" baseline="-10166"/>
              <a:t>𝝉1      </a:t>
            </a:r>
            <a:r>
              <a:rPr sz="3200"/>
              <a:t>U</a:t>
            </a:r>
            <a:r>
              <a:rPr sz="3200" baseline="-10166"/>
              <a:t>𝝉1     </a:t>
            </a:r>
            <a:r>
              <a:rPr sz="3200"/>
              <a:t>U</a:t>
            </a:r>
            <a:r>
              <a:rPr sz="3200" baseline="-10166"/>
              <a:t>𝝉1</a:t>
            </a:r>
          </a:p>
        </p:txBody>
      </p:sp>
      <p:sp>
        <p:nvSpPr>
          <p:cNvPr id="97" name="Shape 97"/>
          <p:cNvSpPr/>
          <p:nvPr/>
        </p:nvSpPr>
        <p:spPr>
          <a:xfrm>
            <a:off x="6193288" y="959465"/>
            <a:ext cx="450444" cy="157992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spcBef>
                <a:spcPts val="0"/>
              </a:spcBef>
              <a:defRPr sz="2400">
                <a:solidFill>
                  <a:srgbClr val="000000"/>
                </a:solidFill>
              </a:defRPr>
            </a:pPr>
            <a:r>
              <a:rPr sz="3200"/>
              <a:t>𝜈</a:t>
            </a:r>
            <a:r>
              <a:rPr sz="3200" baseline="-5999"/>
              <a:t>1</a:t>
            </a:r>
          </a:p>
          <a:p>
            <a:pPr>
              <a:spcBef>
                <a:spcPts val="0"/>
              </a:spcBef>
              <a:defRPr sz="2400">
                <a:solidFill>
                  <a:srgbClr val="000000"/>
                </a:solidFill>
              </a:defRPr>
            </a:pPr>
            <a:r>
              <a:rPr sz="3200"/>
              <a:t>𝜈</a:t>
            </a:r>
            <a:r>
              <a:rPr sz="3200" baseline="-5999"/>
              <a:t>2</a:t>
            </a:r>
          </a:p>
          <a:p>
            <a:pPr>
              <a:spcBef>
                <a:spcPts val="0"/>
              </a:spcBef>
              <a:defRPr sz="2400">
                <a:solidFill>
                  <a:srgbClr val="000000"/>
                </a:solidFill>
              </a:defRPr>
            </a:pPr>
            <a:r>
              <a:rPr sz="3200"/>
              <a:t>𝜈</a:t>
            </a:r>
            <a:r>
              <a:rPr sz="3200" baseline="-10166"/>
              <a:t>3</a:t>
            </a:r>
          </a:p>
        </p:txBody>
      </p:sp>
      <p:sp>
        <p:nvSpPr>
          <p:cNvPr id="2" name="Left Bracket 1"/>
          <p:cNvSpPr/>
          <p:nvPr/>
        </p:nvSpPr>
        <p:spPr>
          <a:xfrm>
            <a:off x="3049869" y="1034739"/>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7" name="Left Bracket 26"/>
          <p:cNvSpPr/>
          <p:nvPr/>
        </p:nvSpPr>
        <p:spPr>
          <a:xfrm rot="10800000">
            <a:off x="6545702" y="1040031"/>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8" name="Left Bracket 27"/>
          <p:cNvSpPr/>
          <p:nvPr/>
        </p:nvSpPr>
        <p:spPr>
          <a:xfrm>
            <a:off x="6067700" y="1051906"/>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9" name="Left Bracket 28"/>
          <p:cNvSpPr/>
          <p:nvPr/>
        </p:nvSpPr>
        <p:spPr>
          <a:xfrm rot="10800000">
            <a:off x="5563057" y="1034739"/>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0" name="Left Bracket 29"/>
          <p:cNvSpPr/>
          <p:nvPr/>
        </p:nvSpPr>
        <p:spPr>
          <a:xfrm rot="10800000">
            <a:off x="2190876" y="1040031"/>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1" name="Left Bracket 30"/>
          <p:cNvSpPr/>
          <p:nvPr/>
        </p:nvSpPr>
        <p:spPr>
          <a:xfrm>
            <a:off x="1679700" y="1034739"/>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 name="TextBox 2"/>
          <p:cNvSpPr txBox="1"/>
          <p:nvPr/>
        </p:nvSpPr>
        <p:spPr>
          <a:xfrm>
            <a:off x="2556506" y="1475676"/>
            <a:ext cx="331822"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r>
              <a:rPr kumimoji="0" lang="en-US" sz="3600" b="0" i="0" u="none" strike="noStrike" cap="none" spc="0" normalizeH="0" baseline="0">
                <a:ln>
                  <a:noFill/>
                </a:ln>
                <a:solidFill>
                  <a:srgbClr val="747474"/>
                </a:solidFill>
                <a:effectLst/>
                <a:uFill>
                  <a:solidFill>
                    <a:srgbClr val="747474"/>
                  </a:solidFill>
                </a:uFill>
                <a:latin typeface="+mn-lt"/>
                <a:ea typeface="+mn-ea"/>
                <a:cs typeface="+mn-cs"/>
                <a:sym typeface="Calibri"/>
              </a:rPr>
              <a:t>=</a:t>
            </a:r>
          </a:p>
        </p:txBody>
      </p:sp>
      <p:sp>
        <p:nvSpPr>
          <p:cNvPr id="33" name="TextBox 32"/>
          <p:cNvSpPr txBox="1"/>
          <p:nvPr/>
        </p:nvSpPr>
        <p:spPr>
          <a:xfrm>
            <a:off x="6907008" y="1434055"/>
            <a:ext cx="331822"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r>
              <a:rPr kumimoji="0" lang="en-US" sz="3600" b="0" i="0" u="none" strike="noStrike" cap="none" spc="0" normalizeH="0" baseline="0">
                <a:ln>
                  <a:noFill/>
                </a:ln>
                <a:solidFill>
                  <a:srgbClr val="747474"/>
                </a:solidFill>
                <a:effectLst/>
                <a:uFill>
                  <a:solidFill>
                    <a:srgbClr val="747474"/>
                  </a:solidFill>
                </a:uFill>
                <a:latin typeface="+mn-lt"/>
                <a:ea typeface="+mn-ea"/>
                <a:cs typeface="+mn-cs"/>
                <a:sym typeface="Calibri"/>
              </a:rPr>
              <a:t>=</a:t>
            </a:r>
          </a:p>
        </p:txBody>
      </p:sp>
    </p:spTree>
    <p:extLst>
      <p:ext uri="{BB962C8B-B14F-4D97-AF65-F5344CB8AC3E}">
        <p14:creationId xmlns:p14="http://schemas.microsoft.com/office/powerpoint/2010/main" val="3902991515"/>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88" name="Shape 88"/>
          <p:cNvSpPr/>
          <p:nvPr/>
        </p:nvSpPr>
        <p:spPr>
          <a:xfrm>
            <a:off x="619124" y="6569075"/>
            <a:ext cx="7580811" cy="26161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89" name="Shape 89"/>
          <p:cNvSpPr>
            <a:spLocks noGrp="1"/>
          </p:cNvSpPr>
          <p:nvPr>
            <p:ph type="sldNum" sz="quarter" idx="2"/>
          </p:nvPr>
        </p:nvSpPr>
        <p:spPr>
          <a:xfrm>
            <a:off x="8845697" y="6511926"/>
            <a:ext cx="149080" cy="2462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53</a:t>
            </a:fld>
            <a:endParaRPr/>
          </a:p>
        </p:txBody>
      </p:sp>
      <p:sp>
        <p:nvSpPr>
          <p:cNvPr id="90" name="Shape 90"/>
          <p:cNvSpPr/>
          <p:nvPr/>
        </p:nvSpPr>
        <p:spPr>
          <a:xfrm>
            <a:off x="307366" y="130065"/>
            <a:ext cx="6371937" cy="67967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Motivations: Precision Neutrino Oscillometry</a:t>
            </a:r>
          </a:p>
        </p:txBody>
      </p:sp>
      <p:sp>
        <p:nvSpPr>
          <p:cNvPr id="91" name="Shape 91"/>
          <p:cNvSpPr/>
          <p:nvPr/>
        </p:nvSpPr>
        <p:spPr>
          <a:xfrm>
            <a:off x="1799342" y="998038"/>
            <a:ext cx="485710" cy="157992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spcBef>
                <a:spcPts val="0"/>
              </a:spcBef>
              <a:defRPr sz="2400">
                <a:solidFill>
                  <a:srgbClr val="000000"/>
                </a:solidFill>
              </a:defRPr>
            </a:pPr>
            <a:r>
              <a:rPr sz="3200"/>
              <a:t>𝜈</a:t>
            </a:r>
            <a:r>
              <a:rPr sz="3200" baseline="-5999"/>
              <a:t>e</a:t>
            </a:r>
          </a:p>
          <a:p>
            <a:pPr>
              <a:spcBef>
                <a:spcPts val="0"/>
              </a:spcBef>
              <a:defRPr sz="2400">
                <a:solidFill>
                  <a:srgbClr val="000000"/>
                </a:solidFill>
              </a:defRPr>
            </a:pPr>
            <a:r>
              <a:rPr sz="3200"/>
              <a:t>𝜈</a:t>
            </a:r>
            <a:r>
              <a:rPr sz="3200" baseline="-5999"/>
              <a:t>𝝁</a:t>
            </a:r>
          </a:p>
          <a:p>
            <a:pPr>
              <a:spcBef>
                <a:spcPts val="0"/>
              </a:spcBef>
              <a:defRPr sz="2400">
                <a:solidFill>
                  <a:srgbClr val="000000"/>
                </a:solidFill>
              </a:defRPr>
            </a:pPr>
            <a:r>
              <a:rPr sz="3200"/>
              <a:t>𝜈</a:t>
            </a:r>
            <a:r>
              <a:rPr sz="3200" baseline="-10166"/>
              <a:t>𝝉</a:t>
            </a:r>
          </a:p>
        </p:txBody>
      </p:sp>
      <p:sp>
        <p:nvSpPr>
          <p:cNvPr id="97" name="Shape 97"/>
          <p:cNvSpPr/>
          <p:nvPr/>
        </p:nvSpPr>
        <p:spPr>
          <a:xfrm>
            <a:off x="6193288" y="959465"/>
            <a:ext cx="450444" cy="157992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spcBef>
                <a:spcPts val="0"/>
              </a:spcBef>
              <a:defRPr sz="2400">
                <a:solidFill>
                  <a:srgbClr val="000000"/>
                </a:solidFill>
              </a:defRPr>
            </a:pPr>
            <a:r>
              <a:rPr sz="3200"/>
              <a:t>𝜈</a:t>
            </a:r>
            <a:r>
              <a:rPr sz="3200" baseline="-5999"/>
              <a:t>1</a:t>
            </a:r>
          </a:p>
          <a:p>
            <a:pPr>
              <a:spcBef>
                <a:spcPts val="0"/>
              </a:spcBef>
              <a:defRPr sz="2400">
                <a:solidFill>
                  <a:srgbClr val="000000"/>
                </a:solidFill>
              </a:defRPr>
            </a:pPr>
            <a:r>
              <a:rPr sz="3200"/>
              <a:t>𝜈</a:t>
            </a:r>
            <a:r>
              <a:rPr sz="3200" baseline="-5999"/>
              <a:t>2</a:t>
            </a:r>
          </a:p>
          <a:p>
            <a:pPr>
              <a:spcBef>
                <a:spcPts val="0"/>
              </a:spcBef>
              <a:defRPr sz="2400">
                <a:solidFill>
                  <a:srgbClr val="000000"/>
                </a:solidFill>
              </a:defRPr>
            </a:pPr>
            <a:r>
              <a:rPr sz="3200"/>
              <a:t>𝜈</a:t>
            </a:r>
            <a:r>
              <a:rPr sz="3200" baseline="-10166"/>
              <a:t>3</a:t>
            </a:r>
          </a:p>
        </p:txBody>
      </p:sp>
      <p:sp>
        <p:nvSpPr>
          <p:cNvPr id="27" name="Left Bracket 26"/>
          <p:cNvSpPr/>
          <p:nvPr/>
        </p:nvSpPr>
        <p:spPr>
          <a:xfrm rot="10800000">
            <a:off x="6545702" y="1040031"/>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8" name="Left Bracket 27"/>
          <p:cNvSpPr/>
          <p:nvPr/>
        </p:nvSpPr>
        <p:spPr>
          <a:xfrm>
            <a:off x="6067700" y="1051906"/>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0" name="Left Bracket 29"/>
          <p:cNvSpPr/>
          <p:nvPr/>
        </p:nvSpPr>
        <p:spPr>
          <a:xfrm rot="10800000">
            <a:off x="2190876" y="1040031"/>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1" name="Left Bracket 30"/>
          <p:cNvSpPr/>
          <p:nvPr/>
        </p:nvSpPr>
        <p:spPr>
          <a:xfrm>
            <a:off x="1679700" y="1034739"/>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 name="TextBox 2"/>
          <p:cNvSpPr txBox="1"/>
          <p:nvPr/>
        </p:nvSpPr>
        <p:spPr>
          <a:xfrm>
            <a:off x="2556506" y="1475676"/>
            <a:ext cx="331822"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r>
              <a:rPr kumimoji="0" lang="en-US" sz="3600" b="0" i="0" u="none" strike="noStrike" cap="none" spc="0" normalizeH="0" baseline="0">
                <a:ln>
                  <a:noFill/>
                </a:ln>
                <a:solidFill>
                  <a:srgbClr val="747474"/>
                </a:solidFill>
                <a:effectLst/>
                <a:uFill>
                  <a:solidFill>
                    <a:srgbClr val="747474"/>
                  </a:solidFill>
                </a:uFill>
                <a:latin typeface="+mn-lt"/>
                <a:ea typeface="+mn-ea"/>
                <a:cs typeface="+mn-cs"/>
                <a:sym typeface="Calibri"/>
              </a:rPr>
              <a:t>=</a:t>
            </a:r>
          </a:p>
        </p:txBody>
      </p:sp>
      <p:sp>
        <p:nvSpPr>
          <p:cNvPr id="33" name="TextBox 32"/>
          <p:cNvSpPr txBox="1"/>
          <p:nvPr/>
        </p:nvSpPr>
        <p:spPr>
          <a:xfrm>
            <a:off x="6907008" y="1434055"/>
            <a:ext cx="331822"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r>
              <a:rPr kumimoji="0" lang="en-US" sz="3600" b="0" i="0" u="none" strike="noStrike" cap="none" spc="0" normalizeH="0" baseline="0">
                <a:ln>
                  <a:noFill/>
                </a:ln>
                <a:solidFill>
                  <a:srgbClr val="747474"/>
                </a:solidFill>
                <a:effectLst/>
                <a:uFill>
                  <a:solidFill>
                    <a:srgbClr val="747474"/>
                  </a:solidFill>
                </a:uFill>
                <a:latin typeface="+mn-lt"/>
                <a:ea typeface="+mn-ea"/>
                <a:cs typeface="+mn-cs"/>
                <a:sym typeface="Calibri"/>
              </a:rPr>
              <a:t>=</a:t>
            </a:r>
          </a:p>
        </p:txBody>
      </p:sp>
      <p:pic>
        <p:nvPicPr>
          <p:cNvPr id="6" name="Picture 6" descr="A close up of a logo&#10;&#10;Description generated with very high confidence">
            <a:extLst>
              <a:ext uri="{FF2B5EF4-FFF2-40B4-BE49-F238E27FC236}">
                <a16:creationId xmlns:a16="http://schemas.microsoft.com/office/drawing/2014/main" id="{05709F7A-AB92-4E97-9BD2-7423DBA587A8}"/>
              </a:ext>
            </a:extLst>
          </p:cNvPr>
          <p:cNvPicPr>
            <a:picLocks noChangeAspect="1"/>
          </p:cNvPicPr>
          <p:nvPr/>
        </p:nvPicPr>
        <p:blipFill rotWithShape="1">
          <a:blip r:embed="rId2"/>
          <a:srcRect l="50490" t="37908" r="3374" b="8497"/>
          <a:stretch/>
        </p:blipFill>
        <p:spPr>
          <a:xfrm>
            <a:off x="2931458" y="800100"/>
            <a:ext cx="2812009" cy="2460814"/>
          </a:xfrm>
          <a:prstGeom prst="rect">
            <a:avLst/>
          </a:prstGeom>
        </p:spPr>
      </p:pic>
      <p:sp>
        <p:nvSpPr>
          <p:cNvPr id="4" name="TextBox 3">
            <a:extLst>
              <a:ext uri="{FF2B5EF4-FFF2-40B4-BE49-F238E27FC236}">
                <a16:creationId xmlns:a16="http://schemas.microsoft.com/office/drawing/2014/main" id="{714522F9-7C57-4A41-A51A-5E91A47C2F02}"/>
              </a:ext>
            </a:extLst>
          </p:cNvPr>
          <p:cNvSpPr txBox="1"/>
          <p:nvPr/>
        </p:nvSpPr>
        <p:spPr>
          <a:xfrm>
            <a:off x="2191871" y="3213556"/>
            <a:ext cx="5123329"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solidFill>
                  <a:srgbClr val="3F3F3F"/>
                </a:solidFill>
              </a:rPr>
              <a:t>PMNS Matrix: </a:t>
            </a:r>
            <a:r>
              <a:rPr lang="en-US" err="1">
                <a:solidFill>
                  <a:srgbClr val="3F3F3F"/>
                </a:solidFill>
              </a:rPr>
              <a:t>Pontecervo</a:t>
            </a:r>
            <a:r>
              <a:rPr lang="en-US">
                <a:solidFill>
                  <a:srgbClr val="3F3F3F"/>
                </a:solidFill>
              </a:rPr>
              <a:t>, Maki, </a:t>
            </a:r>
            <a:r>
              <a:rPr lang="en-US" err="1">
                <a:solidFill>
                  <a:srgbClr val="3F3F3F"/>
                </a:solidFill>
              </a:rPr>
              <a:t>Nakagowa</a:t>
            </a:r>
            <a:r>
              <a:rPr lang="en-US">
                <a:solidFill>
                  <a:srgbClr val="3F3F3F"/>
                </a:solidFill>
              </a:rPr>
              <a:t>, Sakata</a:t>
            </a:r>
          </a:p>
        </p:txBody>
      </p:sp>
    </p:spTree>
    <p:extLst>
      <p:ext uri="{BB962C8B-B14F-4D97-AF65-F5344CB8AC3E}">
        <p14:creationId xmlns:p14="http://schemas.microsoft.com/office/powerpoint/2010/main" val="994833864"/>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88" name="Shape 88"/>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89" name="Shape 89"/>
          <p:cNvSpPr>
            <a:spLocks noGrp="1"/>
          </p:cNvSpPr>
          <p:nvPr>
            <p:ph type="sldNum" sz="quarter" idx="2"/>
          </p:nvPr>
        </p:nvSpPr>
        <p:spPr>
          <a:xfrm>
            <a:off x="8845697" y="6511926"/>
            <a:ext cx="149080"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54</a:t>
            </a:fld>
            <a:endParaRPr/>
          </a:p>
        </p:txBody>
      </p:sp>
      <p:sp>
        <p:nvSpPr>
          <p:cNvPr id="90" name="Shape 90"/>
          <p:cNvSpPr/>
          <p:nvPr/>
        </p:nvSpPr>
        <p:spPr>
          <a:xfrm>
            <a:off x="307366" y="130065"/>
            <a:ext cx="6371937"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Motivations: Precision Neutrino Oscillometry</a:t>
            </a:r>
          </a:p>
        </p:txBody>
      </p:sp>
      <p:sp>
        <p:nvSpPr>
          <p:cNvPr id="91" name="Shape 91"/>
          <p:cNvSpPr/>
          <p:nvPr/>
        </p:nvSpPr>
        <p:spPr>
          <a:xfrm>
            <a:off x="1799342" y="998038"/>
            <a:ext cx="485710" cy="157992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spcBef>
                <a:spcPts val="0"/>
              </a:spcBef>
              <a:defRPr sz="2400">
                <a:solidFill>
                  <a:srgbClr val="000000"/>
                </a:solidFill>
              </a:defRPr>
            </a:pPr>
            <a:r>
              <a:rPr sz="3200"/>
              <a:t>𝜈</a:t>
            </a:r>
            <a:r>
              <a:rPr sz="3200" baseline="-5999"/>
              <a:t>e</a:t>
            </a:r>
          </a:p>
          <a:p>
            <a:pPr>
              <a:spcBef>
                <a:spcPts val="0"/>
              </a:spcBef>
              <a:defRPr sz="2400">
                <a:solidFill>
                  <a:srgbClr val="000000"/>
                </a:solidFill>
              </a:defRPr>
            </a:pPr>
            <a:r>
              <a:rPr sz="3200"/>
              <a:t>𝜈</a:t>
            </a:r>
            <a:r>
              <a:rPr sz="3200" baseline="-5999"/>
              <a:t>𝝁</a:t>
            </a:r>
          </a:p>
          <a:p>
            <a:pPr>
              <a:spcBef>
                <a:spcPts val="0"/>
              </a:spcBef>
              <a:defRPr sz="2400">
                <a:solidFill>
                  <a:srgbClr val="000000"/>
                </a:solidFill>
              </a:defRPr>
            </a:pPr>
            <a:r>
              <a:rPr sz="3200"/>
              <a:t>𝜈</a:t>
            </a:r>
            <a:r>
              <a:rPr sz="3200" baseline="-10166"/>
              <a:t>𝝉</a:t>
            </a:r>
          </a:p>
        </p:txBody>
      </p:sp>
      <p:sp>
        <p:nvSpPr>
          <p:cNvPr id="97" name="Shape 97"/>
          <p:cNvSpPr/>
          <p:nvPr/>
        </p:nvSpPr>
        <p:spPr>
          <a:xfrm>
            <a:off x="6193288" y="959465"/>
            <a:ext cx="450444" cy="157992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spcBef>
                <a:spcPts val="0"/>
              </a:spcBef>
              <a:defRPr sz="2400">
                <a:solidFill>
                  <a:srgbClr val="000000"/>
                </a:solidFill>
              </a:defRPr>
            </a:pPr>
            <a:r>
              <a:rPr sz="3200"/>
              <a:t>𝜈</a:t>
            </a:r>
            <a:r>
              <a:rPr sz="3200" baseline="-5999"/>
              <a:t>1</a:t>
            </a:r>
          </a:p>
          <a:p>
            <a:pPr>
              <a:spcBef>
                <a:spcPts val="0"/>
              </a:spcBef>
              <a:defRPr sz="2400">
                <a:solidFill>
                  <a:srgbClr val="000000"/>
                </a:solidFill>
              </a:defRPr>
            </a:pPr>
            <a:r>
              <a:rPr sz="3200"/>
              <a:t>𝜈</a:t>
            </a:r>
            <a:r>
              <a:rPr sz="3200" baseline="-5999"/>
              <a:t>2</a:t>
            </a:r>
          </a:p>
          <a:p>
            <a:pPr>
              <a:spcBef>
                <a:spcPts val="0"/>
              </a:spcBef>
              <a:defRPr sz="2400">
                <a:solidFill>
                  <a:srgbClr val="000000"/>
                </a:solidFill>
              </a:defRPr>
            </a:pPr>
            <a:r>
              <a:rPr sz="3200"/>
              <a:t>𝜈</a:t>
            </a:r>
            <a:r>
              <a:rPr sz="3200" baseline="-10166"/>
              <a:t>3</a:t>
            </a:r>
          </a:p>
        </p:txBody>
      </p:sp>
      <p:sp>
        <p:nvSpPr>
          <p:cNvPr id="27" name="Left Bracket 26"/>
          <p:cNvSpPr/>
          <p:nvPr/>
        </p:nvSpPr>
        <p:spPr>
          <a:xfrm rot="10800000">
            <a:off x="6545702" y="1040031"/>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8" name="Left Bracket 27"/>
          <p:cNvSpPr/>
          <p:nvPr/>
        </p:nvSpPr>
        <p:spPr>
          <a:xfrm>
            <a:off x="6067700" y="1051906"/>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0" name="Left Bracket 29"/>
          <p:cNvSpPr/>
          <p:nvPr/>
        </p:nvSpPr>
        <p:spPr>
          <a:xfrm rot="10800000">
            <a:off x="2190876" y="1040031"/>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1" name="Left Bracket 30"/>
          <p:cNvSpPr/>
          <p:nvPr/>
        </p:nvSpPr>
        <p:spPr>
          <a:xfrm>
            <a:off x="1679700" y="1034739"/>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 name="TextBox 2"/>
          <p:cNvSpPr txBox="1"/>
          <p:nvPr/>
        </p:nvSpPr>
        <p:spPr>
          <a:xfrm>
            <a:off x="2556506" y="1475676"/>
            <a:ext cx="331822"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r>
              <a:rPr kumimoji="0" lang="en-US" sz="3600" b="0" i="0" u="none" strike="noStrike" cap="none" spc="0" normalizeH="0" baseline="0">
                <a:ln>
                  <a:noFill/>
                </a:ln>
                <a:solidFill>
                  <a:srgbClr val="747474"/>
                </a:solidFill>
                <a:effectLst/>
                <a:uFill>
                  <a:solidFill>
                    <a:srgbClr val="747474"/>
                  </a:solidFill>
                </a:uFill>
                <a:latin typeface="+mn-lt"/>
                <a:ea typeface="+mn-ea"/>
                <a:cs typeface="+mn-cs"/>
                <a:sym typeface="Calibri"/>
              </a:rPr>
              <a:t>=</a:t>
            </a:r>
          </a:p>
        </p:txBody>
      </p:sp>
      <p:sp>
        <p:nvSpPr>
          <p:cNvPr id="33" name="TextBox 32"/>
          <p:cNvSpPr txBox="1"/>
          <p:nvPr/>
        </p:nvSpPr>
        <p:spPr>
          <a:xfrm>
            <a:off x="6907008" y="1434055"/>
            <a:ext cx="331822"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r>
              <a:rPr kumimoji="0" lang="en-US" sz="3600" b="0" i="0" u="none" strike="noStrike" cap="none" spc="0" normalizeH="0" baseline="0">
                <a:ln>
                  <a:noFill/>
                </a:ln>
                <a:solidFill>
                  <a:srgbClr val="747474"/>
                </a:solidFill>
                <a:effectLst/>
                <a:uFill>
                  <a:solidFill>
                    <a:srgbClr val="747474"/>
                  </a:solidFill>
                </a:uFill>
                <a:latin typeface="+mn-lt"/>
                <a:ea typeface="+mn-ea"/>
                <a:cs typeface="+mn-cs"/>
                <a:sym typeface="Calibri"/>
              </a:rPr>
              <a:t>=</a:t>
            </a:r>
          </a:p>
        </p:txBody>
      </p:sp>
      <p:pic>
        <p:nvPicPr>
          <p:cNvPr id="6" name="Picture 6" descr="A close up of a logo&#10;&#10;Description generated with very high confidence">
            <a:extLst>
              <a:ext uri="{FF2B5EF4-FFF2-40B4-BE49-F238E27FC236}">
                <a16:creationId xmlns:a16="http://schemas.microsoft.com/office/drawing/2014/main" id="{05709F7A-AB92-4E97-9BD2-7423DBA587A8}"/>
              </a:ext>
            </a:extLst>
          </p:cNvPr>
          <p:cNvPicPr>
            <a:picLocks noChangeAspect="1"/>
          </p:cNvPicPr>
          <p:nvPr/>
        </p:nvPicPr>
        <p:blipFill rotWithShape="1">
          <a:blip r:embed="rId2"/>
          <a:srcRect l="50490" t="37908" r="3374" b="8497"/>
          <a:stretch/>
        </p:blipFill>
        <p:spPr>
          <a:xfrm>
            <a:off x="2931458" y="800100"/>
            <a:ext cx="2812009" cy="2460814"/>
          </a:xfrm>
          <a:prstGeom prst="rect">
            <a:avLst/>
          </a:prstGeom>
        </p:spPr>
      </p:pic>
      <p:pic>
        <p:nvPicPr>
          <p:cNvPr id="40" name="Picture 6" descr="A close up of a logo&#10;&#10;Description generated with very high confidence">
            <a:extLst>
              <a:ext uri="{FF2B5EF4-FFF2-40B4-BE49-F238E27FC236}">
                <a16:creationId xmlns:a16="http://schemas.microsoft.com/office/drawing/2014/main" id="{40D0F61C-DDAB-47E6-975E-A55FD943E644}"/>
              </a:ext>
            </a:extLst>
          </p:cNvPr>
          <p:cNvPicPr>
            <a:picLocks noChangeAspect="1"/>
          </p:cNvPicPr>
          <p:nvPr/>
        </p:nvPicPr>
        <p:blipFill rotWithShape="1">
          <a:blip r:embed="rId2"/>
          <a:srcRect l="2073" t="36601" r="54412" b="6536"/>
          <a:stretch/>
        </p:blipFill>
        <p:spPr>
          <a:xfrm>
            <a:off x="3687571" y="4229098"/>
            <a:ext cx="1771939" cy="1748119"/>
          </a:xfrm>
          <a:prstGeom prst="rect">
            <a:avLst/>
          </a:prstGeom>
        </p:spPr>
      </p:pic>
      <p:sp>
        <p:nvSpPr>
          <p:cNvPr id="4" name="TextBox 3">
            <a:extLst>
              <a:ext uri="{FF2B5EF4-FFF2-40B4-BE49-F238E27FC236}">
                <a16:creationId xmlns:a16="http://schemas.microsoft.com/office/drawing/2014/main" id="{714522F9-7C57-4A41-A51A-5E91A47C2F02}"/>
              </a:ext>
            </a:extLst>
          </p:cNvPr>
          <p:cNvSpPr txBox="1"/>
          <p:nvPr/>
        </p:nvSpPr>
        <p:spPr>
          <a:xfrm>
            <a:off x="2191871" y="3213556"/>
            <a:ext cx="5123329"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solidFill>
                  <a:srgbClr val="3F3F3F"/>
                </a:solidFill>
              </a:rPr>
              <a:t>PMNS Matrix: </a:t>
            </a:r>
            <a:r>
              <a:rPr lang="en-US" err="1">
                <a:solidFill>
                  <a:srgbClr val="3F3F3F"/>
                </a:solidFill>
              </a:rPr>
              <a:t>Pontecervo</a:t>
            </a:r>
            <a:r>
              <a:rPr lang="en-US">
                <a:solidFill>
                  <a:srgbClr val="3F3F3F"/>
                </a:solidFill>
              </a:rPr>
              <a:t>, Maki, </a:t>
            </a:r>
            <a:r>
              <a:rPr lang="en-US" err="1">
                <a:solidFill>
                  <a:srgbClr val="3F3F3F"/>
                </a:solidFill>
              </a:rPr>
              <a:t>Nakagowa</a:t>
            </a:r>
            <a:r>
              <a:rPr lang="en-US">
                <a:solidFill>
                  <a:srgbClr val="3F3F3F"/>
                </a:solidFill>
              </a:rPr>
              <a:t>, Sakata</a:t>
            </a:r>
          </a:p>
        </p:txBody>
      </p:sp>
      <p:sp>
        <p:nvSpPr>
          <p:cNvPr id="17" name="TextBox 16">
            <a:extLst>
              <a:ext uri="{FF2B5EF4-FFF2-40B4-BE49-F238E27FC236}">
                <a16:creationId xmlns:a16="http://schemas.microsoft.com/office/drawing/2014/main" id="{05453D0B-9219-40AE-997B-C778E3494D23}"/>
              </a:ext>
            </a:extLst>
          </p:cNvPr>
          <p:cNvSpPr txBox="1"/>
          <p:nvPr/>
        </p:nvSpPr>
        <p:spPr>
          <a:xfrm>
            <a:off x="4061011" y="5909691"/>
            <a:ext cx="1573306"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a:solidFill>
                  <a:srgbClr val="3F3F3F"/>
                </a:solidFill>
              </a:rPr>
              <a:t>CKM Matrix</a:t>
            </a:r>
          </a:p>
        </p:txBody>
      </p:sp>
    </p:spTree>
    <p:extLst>
      <p:ext uri="{BB962C8B-B14F-4D97-AF65-F5344CB8AC3E}">
        <p14:creationId xmlns:p14="http://schemas.microsoft.com/office/powerpoint/2010/main" val="3046115674"/>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88" name="Shape 88"/>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89" name="Shape 89"/>
          <p:cNvSpPr>
            <a:spLocks noGrp="1"/>
          </p:cNvSpPr>
          <p:nvPr>
            <p:ph type="sldNum" sz="quarter" idx="2"/>
          </p:nvPr>
        </p:nvSpPr>
        <p:spPr>
          <a:xfrm>
            <a:off x="8845697" y="6511926"/>
            <a:ext cx="149080"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55</a:t>
            </a:fld>
            <a:endParaRPr/>
          </a:p>
        </p:txBody>
      </p:sp>
      <p:sp>
        <p:nvSpPr>
          <p:cNvPr id="90" name="Shape 90"/>
          <p:cNvSpPr/>
          <p:nvPr/>
        </p:nvSpPr>
        <p:spPr>
          <a:xfrm>
            <a:off x="307366" y="130065"/>
            <a:ext cx="6371937"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Motivations: Precision Neutrino Oscillometry</a:t>
            </a:r>
          </a:p>
        </p:txBody>
      </p:sp>
      <p:sp>
        <p:nvSpPr>
          <p:cNvPr id="91" name="Shape 91"/>
          <p:cNvSpPr/>
          <p:nvPr/>
        </p:nvSpPr>
        <p:spPr>
          <a:xfrm>
            <a:off x="1799342" y="998038"/>
            <a:ext cx="485710" cy="157992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spcBef>
                <a:spcPts val="0"/>
              </a:spcBef>
              <a:defRPr sz="2400">
                <a:solidFill>
                  <a:srgbClr val="000000"/>
                </a:solidFill>
              </a:defRPr>
            </a:pPr>
            <a:r>
              <a:rPr sz="3200"/>
              <a:t>𝜈</a:t>
            </a:r>
            <a:r>
              <a:rPr sz="3200" baseline="-5999"/>
              <a:t>e</a:t>
            </a:r>
          </a:p>
          <a:p>
            <a:pPr>
              <a:spcBef>
                <a:spcPts val="0"/>
              </a:spcBef>
              <a:defRPr sz="2400">
                <a:solidFill>
                  <a:srgbClr val="000000"/>
                </a:solidFill>
              </a:defRPr>
            </a:pPr>
            <a:r>
              <a:rPr sz="3200"/>
              <a:t>𝜈</a:t>
            </a:r>
            <a:r>
              <a:rPr sz="3200" baseline="-5999"/>
              <a:t>𝝁</a:t>
            </a:r>
          </a:p>
          <a:p>
            <a:pPr>
              <a:spcBef>
                <a:spcPts val="0"/>
              </a:spcBef>
              <a:defRPr sz="2400">
                <a:solidFill>
                  <a:srgbClr val="000000"/>
                </a:solidFill>
              </a:defRPr>
            </a:pPr>
            <a:r>
              <a:rPr sz="3200"/>
              <a:t>𝜈</a:t>
            </a:r>
            <a:r>
              <a:rPr sz="3200" baseline="-10166"/>
              <a:t>𝝉</a:t>
            </a:r>
          </a:p>
        </p:txBody>
      </p:sp>
      <p:sp>
        <p:nvSpPr>
          <p:cNvPr id="94" name="Shape 94"/>
          <p:cNvSpPr/>
          <p:nvPr/>
        </p:nvSpPr>
        <p:spPr>
          <a:xfrm>
            <a:off x="3222140" y="1028923"/>
            <a:ext cx="2415726" cy="157992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spcBef>
                <a:spcPts val="300"/>
              </a:spcBef>
              <a:defRPr sz="2400">
                <a:solidFill>
                  <a:srgbClr val="000000"/>
                </a:solidFill>
              </a:defRPr>
            </a:pPr>
            <a:r>
              <a:rPr sz="3200"/>
              <a:t>U</a:t>
            </a:r>
            <a:r>
              <a:rPr sz="3200" baseline="-5999"/>
              <a:t>e1     </a:t>
            </a:r>
            <a:r>
              <a:rPr sz="3200"/>
              <a:t>U</a:t>
            </a:r>
            <a:r>
              <a:rPr sz="3200" baseline="-5999"/>
              <a:t>e2    </a:t>
            </a:r>
            <a:r>
              <a:rPr sz="3200"/>
              <a:t>U</a:t>
            </a:r>
            <a:r>
              <a:rPr sz="3200" baseline="-5999"/>
              <a:t>e3</a:t>
            </a:r>
          </a:p>
          <a:p>
            <a:pPr>
              <a:spcBef>
                <a:spcPts val="0"/>
              </a:spcBef>
              <a:defRPr sz="2400">
                <a:solidFill>
                  <a:srgbClr val="000000"/>
                </a:solidFill>
              </a:defRPr>
            </a:pPr>
            <a:r>
              <a:rPr sz="3200"/>
              <a:t>U</a:t>
            </a:r>
            <a:r>
              <a:rPr sz="3200" baseline="-5999"/>
              <a:t>𝝁1     </a:t>
            </a:r>
            <a:r>
              <a:rPr sz="3200"/>
              <a:t>U</a:t>
            </a:r>
            <a:r>
              <a:rPr sz="3200" baseline="-5999"/>
              <a:t>𝝁2    </a:t>
            </a:r>
            <a:r>
              <a:rPr sz="3200"/>
              <a:t>U</a:t>
            </a:r>
            <a:r>
              <a:rPr sz="3200" baseline="-5999"/>
              <a:t>𝝁3</a:t>
            </a:r>
          </a:p>
          <a:p>
            <a:pPr>
              <a:spcBef>
                <a:spcPts val="0"/>
              </a:spcBef>
              <a:defRPr sz="2400">
                <a:solidFill>
                  <a:srgbClr val="000000"/>
                </a:solidFill>
              </a:defRPr>
            </a:pPr>
            <a:r>
              <a:rPr sz="3200"/>
              <a:t>U</a:t>
            </a:r>
            <a:r>
              <a:rPr sz="3200" baseline="-10166"/>
              <a:t>𝝉1      </a:t>
            </a:r>
            <a:r>
              <a:rPr sz="3200"/>
              <a:t>U</a:t>
            </a:r>
            <a:r>
              <a:rPr sz="3200" baseline="-10166"/>
              <a:t>𝝉1     </a:t>
            </a:r>
            <a:r>
              <a:rPr sz="3200"/>
              <a:t>U</a:t>
            </a:r>
            <a:r>
              <a:rPr sz="3200" baseline="-10166"/>
              <a:t>𝝉1</a:t>
            </a:r>
          </a:p>
        </p:txBody>
      </p:sp>
      <p:sp>
        <p:nvSpPr>
          <p:cNvPr id="97" name="Shape 97"/>
          <p:cNvSpPr/>
          <p:nvPr/>
        </p:nvSpPr>
        <p:spPr>
          <a:xfrm>
            <a:off x="6193288" y="959465"/>
            <a:ext cx="450444" cy="157992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spcBef>
                <a:spcPts val="0"/>
              </a:spcBef>
              <a:defRPr sz="2400">
                <a:solidFill>
                  <a:srgbClr val="000000"/>
                </a:solidFill>
              </a:defRPr>
            </a:pPr>
            <a:r>
              <a:rPr sz="3200"/>
              <a:t>𝜈</a:t>
            </a:r>
            <a:r>
              <a:rPr sz="3200" baseline="-5999"/>
              <a:t>1</a:t>
            </a:r>
          </a:p>
          <a:p>
            <a:pPr>
              <a:spcBef>
                <a:spcPts val="0"/>
              </a:spcBef>
              <a:defRPr sz="2400">
                <a:solidFill>
                  <a:srgbClr val="000000"/>
                </a:solidFill>
              </a:defRPr>
            </a:pPr>
            <a:r>
              <a:rPr sz="3200"/>
              <a:t>𝜈</a:t>
            </a:r>
            <a:r>
              <a:rPr sz="3200" baseline="-5999"/>
              <a:t>2</a:t>
            </a:r>
          </a:p>
          <a:p>
            <a:pPr>
              <a:spcBef>
                <a:spcPts val="0"/>
              </a:spcBef>
              <a:defRPr sz="2400">
                <a:solidFill>
                  <a:srgbClr val="000000"/>
                </a:solidFill>
              </a:defRPr>
            </a:pPr>
            <a:r>
              <a:rPr sz="3200"/>
              <a:t>𝜈</a:t>
            </a:r>
            <a:r>
              <a:rPr sz="3200" baseline="-10166"/>
              <a:t>3</a:t>
            </a:r>
          </a:p>
        </p:txBody>
      </p:sp>
      <p:sp>
        <p:nvSpPr>
          <p:cNvPr id="16" name="Shape 94"/>
          <p:cNvSpPr/>
          <p:nvPr/>
        </p:nvSpPr>
        <p:spPr>
          <a:xfrm>
            <a:off x="654291" y="2883068"/>
            <a:ext cx="1774525" cy="139525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spcBef>
                <a:spcPts val="300"/>
              </a:spcBef>
              <a:defRPr sz="2400">
                <a:solidFill>
                  <a:srgbClr val="000000"/>
                </a:solidFill>
              </a:defRPr>
            </a:pPr>
            <a:r>
              <a:rPr lang="en-US" sz="2800">
                <a:solidFill>
                  <a:srgbClr val="002060"/>
                </a:solidFill>
              </a:rPr>
              <a:t>c</a:t>
            </a:r>
            <a:r>
              <a:rPr lang="en-US" sz="2800" baseline="-5999">
                <a:solidFill>
                  <a:srgbClr val="002060"/>
                </a:solidFill>
              </a:rPr>
              <a:t>12</a:t>
            </a:r>
            <a:r>
              <a:rPr sz="2800" baseline="-5999">
                <a:solidFill>
                  <a:srgbClr val="002060"/>
                </a:solidFill>
              </a:rPr>
              <a:t>     </a:t>
            </a:r>
            <a:r>
              <a:rPr lang="en-US" sz="2800" baseline="-5999">
                <a:solidFill>
                  <a:srgbClr val="002060"/>
                </a:solidFill>
              </a:rPr>
              <a:t> </a:t>
            </a:r>
            <a:r>
              <a:rPr lang="en-US" sz="2800">
                <a:solidFill>
                  <a:srgbClr val="002060"/>
                </a:solidFill>
              </a:rPr>
              <a:t>s</a:t>
            </a:r>
            <a:r>
              <a:rPr lang="en-US" sz="2800" baseline="-5999">
                <a:solidFill>
                  <a:srgbClr val="002060"/>
                </a:solidFill>
              </a:rPr>
              <a:t>1</a:t>
            </a:r>
            <a:r>
              <a:rPr sz="2800" baseline="-5999">
                <a:solidFill>
                  <a:srgbClr val="002060"/>
                </a:solidFill>
              </a:rPr>
              <a:t>2    </a:t>
            </a:r>
            <a:r>
              <a:rPr lang="en-US" sz="2800">
                <a:solidFill>
                  <a:srgbClr val="002060"/>
                </a:solidFill>
              </a:rPr>
              <a:t> 0</a:t>
            </a:r>
            <a:endParaRPr sz="2800" baseline="-5999">
              <a:solidFill>
                <a:srgbClr val="002060"/>
              </a:solidFill>
            </a:endParaRPr>
          </a:p>
          <a:p>
            <a:pPr>
              <a:spcBef>
                <a:spcPts val="0"/>
              </a:spcBef>
              <a:defRPr sz="2400">
                <a:solidFill>
                  <a:srgbClr val="000000"/>
                </a:solidFill>
              </a:defRPr>
            </a:pPr>
            <a:r>
              <a:rPr lang="en-US" sz="2800">
                <a:solidFill>
                  <a:srgbClr val="002060"/>
                </a:solidFill>
              </a:rPr>
              <a:t>-s</a:t>
            </a:r>
            <a:r>
              <a:rPr sz="2800" baseline="-5999">
                <a:solidFill>
                  <a:srgbClr val="002060"/>
                </a:solidFill>
              </a:rPr>
              <a:t>1</a:t>
            </a:r>
            <a:r>
              <a:rPr lang="en-US" sz="2800" baseline="-5999">
                <a:solidFill>
                  <a:srgbClr val="002060"/>
                </a:solidFill>
              </a:rPr>
              <a:t>2</a:t>
            </a:r>
            <a:r>
              <a:rPr sz="2800" baseline="-5999">
                <a:solidFill>
                  <a:srgbClr val="002060"/>
                </a:solidFill>
              </a:rPr>
              <a:t>     </a:t>
            </a:r>
            <a:r>
              <a:rPr lang="en-US" sz="2800">
                <a:solidFill>
                  <a:srgbClr val="002060"/>
                </a:solidFill>
              </a:rPr>
              <a:t>c</a:t>
            </a:r>
            <a:r>
              <a:rPr lang="en-US" sz="2800" baseline="-5999">
                <a:solidFill>
                  <a:srgbClr val="002060"/>
                </a:solidFill>
              </a:rPr>
              <a:t>12</a:t>
            </a:r>
            <a:r>
              <a:rPr sz="2800" baseline="-5999">
                <a:solidFill>
                  <a:srgbClr val="002060"/>
                </a:solidFill>
              </a:rPr>
              <a:t>    </a:t>
            </a:r>
            <a:r>
              <a:rPr lang="en-US" sz="2800" baseline="-5999">
                <a:solidFill>
                  <a:srgbClr val="002060"/>
                </a:solidFill>
              </a:rPr>
              <a:t> </a:t>
            </a:r>
            <a:r>
              <a:rPr lang="en-US" sz="2800">
                <a:solidFill>
                  <a:srgbClr val="002060"/>
                </a:solidFill>
              </a:rPr>
              <a:t>0</a:t>
            </a:r>
            <a:endParaRPr sz="2800" baseline="-5999">
              <a:solidFill>
                <a:srgbClr val="002060"/>
              </a:solidFill>
            </a:endParaRPr>
          </a:p>
          <a:p>
            <a:pPr>
              <a:spcBef>
                <a:spcPts val="0"/>
              </a:spcBef>
              <a:defRPr sz="2400">
                <a:solidFill>
                  <a:srgbClr val="000000"/>
                </a:solidFill>
              </a:defRPr>
            </a:pPr>
            <a:r>
              <a:rPr lang="en-US" sz="2800">
                <a:solidFill>
                  <a:srgbClr val="002060"/>
                </a:solidFill>
              </a:rPr>
              <a:t>  0      0     1</a:t>
            </a:r>
            <a:endParaRPr sz="2800" baseline="-10166">
              <a:solidFill>
                <a:srgbClr val="002060"/>
              </a:solidFill>
            </a:endParaRPr>
          </a:p>
        </p:txBody>
      </p:sp>
      <p:sp>
        <p:nvSpPr>
          <p:cNvPr id="17" name="Shape 94"/>
          <p:cNvSpPr/>
          <p:nvPr/>
        </p:nvSpPr>
        <p:spPr>
          <a:xfrm>
            <a:off x="2904958" y="2854416"/>
            <a:ext cx="3390352" cy="139525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spcBef>
                <a:spcPts val="300"/>
              </a:spcBef>
              <a:defRPr sz="2400">
                <a:solidFill>
                  <a:srgbClr val="000000"/>
                </a:solidFill>
              </a:defRPr>
            </a:pPr>
            <a:r>
              <a:rPr lang="en-US" sz="2800">
                <a:solidFill>
                  <a:srgbClr val="0070C0"/>
                </a:solidFill>
              </a:rPr>
              <a:t>c</a:t>
            </a:r>
            <a:r>
              <a:rPr lang="en-US" sz="2800" baseline="-25000">
                <a:solidFill>
                  <a:srgbClr val="0070C0"/>
                </a:solidFill>
              </a:rPr>
              <a:t>13</a:t>
            </a:r>
            <a:r>
              <a:rPr sz="2800" baseline="-5999">
                <a:solidFill>
                  <a:srgbClr val="0070C0"/>
                </a:solidFill>
              </a:rPr>
              <a:t>    </a:t>
            </a:r>
            <a:r>
              <a:rPr lang="en-US" sz="2800" baseline="-5999">
                <a:solidFill>
                  <a:srgbClr val="0070C0"/>
                </a:solidFill>
              </a:rPr>
              <a:t>            </a:t>
            </a:r>
            <a:r>
              <a:rPr lang="en-US" sz="2800">
                <a:solidFill>
                  <a:srgbClr val="0070C0"/>
                </a:solidFill>
              </a:rPr>
              <a:t>s</a:t>
            </a:r>
            <a:r>
              <a:rPr lang="en-US" sz="2800" baseline="-25000">
                <a:solidFill>
                  <a:srgbClr val="0070C0"/>
                </a:solidFill>
              </a:rPr>
              <a:t>1</a:t>
            </a:r>
            <a:r>
              <a:rPr sz="2800" baseline="-25000">
                <a:solidFill>
                  <a:srgbClr val="0070C0"/>
                </a:solidFill>
              </a:rPr>
              <a:t>2</a:t>
            </a:r>
            <a:r>
              <a:rPr sz="2800" baseline="-5999">
                <a:solidFill>
                  <a:srgbClr val="0070C0"/>
                </a:solidFill>
              </a:rPr>
              <a:t> </a:t>
            </a:r>
            <a:r>
              <a:rPr lang="en-US" sz="2800">
                <a:solidFill>
                  <a:srgbClr val="0070C0"/>
                </a:solidFill>
              </a:rPr>
              <a:t>      </a:t>
            </a:r>
            <a:r>
              <a:rPr lang="mr-IN" sz="2800">
                <a:solidFill>
                  <a:srgbClr val="0070C0"/>
                </a:solidFill>
              </a:rPr>
              <a:t>s</a:t>
            </a:r>
            <a:r>
              <a:rPr lang="mr-IN" sz="2800" baseline="-25000">
                <a:solidFill>
                  <a:srgbClr val="0070C0"/>
                </a:solidFill>
              </a:rPr>
              <a:t>1</a:t>
            </a:r>
            <a:r>
              <a:rPr lang="en-US" sz="2800" baseline="-25000">
                <a:solidFill>
                  <a:srgbClr val="0070C0"/>
                </a:solidFill>
              </a:rPr>
              <a:t>3</a:t>
            </a:r>
            <a:r>
              <a:rPr lang="en-US" sz="2800">
                <a:solidFill>
                  <a:srgbClr val="0070C0"/>
                </a:solidFill>
              </a:rPr>
              <a:t>e</a:t>
            </a:r>
            <a:r>
              <a:rPr lang="en-US" sz="2800" baseline="30000">
                <a:solidFill>
                  <a:srgbClr val="0070C0"/>
                </a:solidFill>
              </a:rPr>
              <a:t>-i𝛿</a:t>
            </a:r>
            <a:r>
              <a:rPr lang="en-US" sz="2000" baseline="30000" err="1">
                <a:solidFill>
                  <a:srgbClr val="0070C0"/>
                </a:solidFill>
              </a:rPr>
              <a:t>cp</a:t>
            </a:r>
            <a:r>
              <a:rPr lang="mr-IN" sz="2800" baseline="-5999">
                <a:solidFill>
                  <a:srgbClr val="0070C0"/>
                </a:solidFill>
              </a:rPr>
              <a:t> </a:t>
            </a:r>
            <a:endParaRPr sz="2800" baseline="-5999">
              <a:solidFill>
                <a:srgbClr val="0070C0"/>
              </a:solidFill>
            </a:endParaRPr>
          </a:p>
          <a:p>
            <a:pPr>
              <a:spcBef>
                <a:spcPts val="0"/>
              </a:spcBef>
              <a:defRPr sz="2400">
                <a:solidFill>
                  <a:srgbClr val="000000"/>
                </a:solidFill>
              </a:defRPr>
            </a:pPr>
            <a:r>
              <a:rPr lang="en-US" sz="2800">
                <a:solidFill>
                  <a:srgbClr val="0070C0"/>
                </a:solidFill>
              </a:rPr>
              <a:t>  0            1</a:t>
            </a:r>
            <a:r>
              <a:rPr sz="2800" baseline="-5999">
                <a:solidFill>
                  <a:srgbClr val="0070C0"/>
                </a:solidFill>
              </a:rPr>
              <a:t>    </a:t>
            </a:r>
            <a:r>
              <a:rPr lang="en-US" sz="2800" baseline="-5999">
                <a:solidFill>
                  <a:srgbClr val="0070C0"/>
                </a:solidFill>
              </a:rPr>
              <a:t>            </a:t>
            </a:r>
            <a:r>
              <a:rPr lang="en-US" sz="2800">
                <a:solidFill>
                  <a:srgbClr val="0070C0"/>
                </a:solidFill>
              </a:rPr>
              <a:t>0</a:t>
            </a:r>
            <a:endParaRPr sz="2800" baseline="-5999">
              <a:solidFill>
                <a:srgbClr val="0070C0"/>
              </a:solidFill>
            </a:endParaRPr>
          </a:p>
          <a:p>
            <a:pPr>
              <a:spcBef>
                <a:spcPts val="0"/>
              </a:spcBef>
              <a:defRPr sz="2400">
                <a:solidFill>
                  <a:srgbClr val="000000"/>
                </a:solidFill>
              </a:defRPr>
            </a:pPr>
            <a:r>
              <a:rPr lang="mr-IN" sz="2800">
                <a:solidFill>
                  <a:srgbClr val="0070C0"/>
                </a:solidFill>
              </a:rPr>
              <a:t>-s</a:t>
            </a:r>
            <a:r>
              <a:rPr lang="mr-IN" sz="2800" baseline="-25000">
                <a:solidFill>
                  <a:srgbClr val="0070C0"/>
                </a:solidFill>
              </a:rPr>
              <a:t>1</a:t>
            </a:r>
            <a:r>
              <a:rPr lang="en-US" sz="2800" baseline="-25000">
                <a:solidFill>
                  <a:srgbClr val="0070C0"/>
                </a:solidFill>
              </a:rPr>
              <a:t>3</a:t>
            </a:r>
            <a:r>
              <a:rPr lang="en-US" sz="2800">
                <a:solidFill>
                  <a:srgbClr val="0070C0"/>
                </a:solidFill>
              </a:rPr>
              <a:t>e</a:t>
            </a:r>
            <a:r>
              <a:rPr lang="en-US" sz="2800" baseline="30000">
                <a:solidFill>
                  <a:srgbClr val="0070C0"/>
                </a:solidFill>
              </a:rPr>
              <a:t>-i𝛿</a:t>
            </a:r>
            <a:r>
              <a:rPr lang="en-US" sz="2000" baseline="30000" err="1">
                <a:solidFill>
                  <a:srgbClr val="0070C0"/>
                </a:solidFill>
              </a:rPr>
              <a:t>cp</a:t>
            </a:r>
            <a:r>
              <a:rPr lang="en-US" sz="2800">
                <a:solidFill>
                  <a:srgbClr val="0070C0"/>
                </a:solidFill>
              </a:rPr>
              <a:t>   0          c</a:t>
            </a:r>
            <a:r>
              <a:rPr lang="en-US" sz="2800" baseline="-25000">
                <a:solidFill>
                  <a:srgbClr val="0070C0"/>
                </a:solidFill>
              </a:rPr>
              <a:t>13</a:t>
            </a:r>
            <a:endParaRPr sz="2800" baseline="-25000">
              <a:solidFill>
                <a:srgbClr val="0070C0"/>
              </a:solidFill>
            </a:endParaRPr>
          </a:p>
        </p:txBody>
      </p:sp>
      <p:sp>
        <p:nvSpPr>
          <p:cNvPr id="2" name="Left Bracket 1"/>
          <p:cNvSpPr/>
          <p:nvPr/>
        </p:nvSpPr>
        <p:spPr>
          <a:xfrm>
            <a:off x="3049869" y="1034739"/>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9" name="Shape 94"/>
          <p:cNvSpPr/>
          <p:nvPr/>
        </p:nvSpPr>
        <p:spPr>
          <a:xfrm>
            <a:off x="6550069" y="2901738"/>
            <a:ext cx="1912383" cy="139525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spcBef>
                <a:spcPts val="300"/>
              </a:spcBef>
              <a:defRPr sz="2400">
                <a:solidFill>
                  <a:srgbClr val="000000"/>
                </a:solidFill>
              </a:defRPr>
            </a:pPr>
            <a:r>
              <a:rPr lang="en-US" sz="2800">
                <a:solidFill>
                  <a:srgbClr val="592F74"/>
                </a:solidFill>
              </a:rPr>
              <a:t> 1</a:t>
            </a:r>
            <a:r>
              <a:rPr sz="2800" baseline="-5999">
                <a:solidFill>
                  <a:srgbClr val="592F74"/>
                </a:solidFill>
              </a:rPr>
              <a:t> </a:t>
            </a:r>
            <a:r>
              <a:rPr lang="en-US" sz="2800" baseline="-5999">
                <a:solidFill>
                  <a:srgbClr val="592F74"/>
                </a:solidFill>
              </a:rPr>
              <a:t> </a:t>
            </a:r>
            <a:r>
              <a:rPr sz="2800" baseline="-5999">
                <a:solidFill>
                  <a:srgbClr val="592F74"/>
                </a:solidFill>
              </a:rPr>
              <a:t> </a:t>
            </a:r>
            <a:r>
              <a:rPr lang="en-US" sz="2800" baseline="-5999">
                <a:solidFill>
                  <a:srgbClr val="592F74"/>
                </a:solidFill>
              </a:rPr>
              <a:t>     </a:t>
            </a:r>
            <a:r>
              <a:rPr sz="2800" baseline="-5999">
                <a:solidFill>
                  <a:srgbClr val="592F74"/>
                </a:solidFill>
              </a:rPr>
              <a:t>  </a:t>
            </a:r>
            <a:r>
              <a:rPr lang="en-US" sz="2800">
                <a:solidFill>
                  <a:srgbClr val="592F74"/>
                </a:solidFill>
              </a:rPr>
              <a:t>0  </a:t>
            </a:r>
            <a:r>
              <a:rPr sz="2800" baseline="-5999">
                <a:solidFill>
                  <a:srgbClr val="592F74"/>
                </a:solidFill>
              </a:rPr>
              <a:t>    </a:t>
            </a:r>
            <a:r>
              <a:rPr lang="en-US" sz="2800">
                <a:solidFill>
                  <a:srgbClr val="592F74"/>
                </a:solidFill>
              </a:rPr>
              <a:t>  0</a:t>
            </a:r>
            <a:endParaRPr sz="2800" baseline="-5999">
              <a:solidFill>
                <a:srgbClr val="592F74"/>
              </a:solidFill>
            </a:endParaRPr>
          </a:p>
          <a:p>
            <a:pPr>
              <a:spcBef>
                <a:spcPts val="0"/>
              </a:spcBef>
              <a:defRPr sz="2400">
                <a:solidFill>
                  <a:srgbClr val="000000"/>
                </a:solidFill>
              </a:defRPr>
            </a:pPr>
            <a:r>
              <a:rPr lang="en-US" sz="2800">
                <a:solidFill>
                  <a:srgbClr val="592F74"/>
                </a:solidFill>
              </a:rPr>
              <a:t> 0</a:t>
            </a:r>
            <a:r>
              <a:rPr sz="2800" baseline="-5999">
                <a:solidFill>
                  <a:srgbClr val="592F74"/>
                </a:solidFill>
              </a:rPr>
              <a:t>    </a:t>
            </a:r>
            <a:r>
              <a:rPr lang="en-US" sz="2800" baseline="-5999">
                <a:solidFill>
                  <a:srgbClr val="592F74"/>
                </a:solidFill>
              </a:rPr>
              <a:t>     </a:t>
            </a:r>
            <a:r>
              <a:rPr lang="en-US" sz="2800">
                <a:solidFill>
                  <a:srgbClr val="592F74"/>
                </a:solidFill>
              </a:rPr>
              <a:t>c</a:t>
            </a:r>
            <a:r>
              <a:rPr lang="en-US" sz="2800" baseline="-5999">
                <a:solidFill>
                  <a:srgbClr val="592F74"/>
                </a:solidFill>
              </a:rPr>
              <a:t>23</a:t>
            </a:r>
            <a:r>
              <a:rPr sz="2800" baseline="-5999">
                <a:solidFill>
                  <a:srgbClr val="592F74"/>
                </a:solidFill>
              </a:rPr>
              <a:t> </a:t>
            </a:r>
            <a:r>
              <a:rPr lang="en-US" sz="2800" baseline="-5999">
                <a:solidFill>
                  <a:srgbClr val="592F74"/>
                </a:solidFill>
              </a:rPr>
              <a:t>    </a:t>
            </a:r>
            <a:r>
              <a:rPr lang="en-US" sz="2800">
                <a:solidFill>
                  <a:srgbClr val="592F74"/>
                </a:solidFill>
              </a:rPr>
              <a:t>s</a:t>
            </a:r>
            <a:r>
              <a:rPr lang="en-US" sz="2800" baseline="-5999">
                <a:solidFill>
                  <a:srgbClr val="592F74"/>
                </a:solidFill>
              </a:rPr>
              <a:t>23</a:t>
            </a:r>
            <a:endParaRPr sz="2800" baseline="-5999">
              <a:solidFill>
                <a:srgbClr val="592F74"/>
              </a:solidFill>
            </a:endParaRPr>
          </a:p>
          <a:p>
            <a:pPr>
              <a:spcBef>
                <a:spcPts val="0"/>
              </a:spcBef>
              <a:defRPr sz="2400">
                <a:solidFill>
                  <a:srgbClr val="000000"/>
                </a:solidFill>
              </a:defRPr>
            </a:pPr>
            <a:r>
              <a:rPr lang="en-US" sz="2800">
                <a:solidFill>
                  <a:srgbClr val="592F74"/>
                </a:solidFill>
              </a:rPr>
              <a:t> 0     </a:t>
            </a:r>
            <a:r>
              <a:rPr lang="mr-IN" sz="2800">
                <a:solidFill>
                  <a:srgbClr val="592F74"/>
                </a:solidFill>
              </a:rPr>
              <a:t>-</a:t>
            </a:r>
            <a:r>
              <a:rPr lang="mr-IN" sz="2800" err="1">
                <a:solidFill>
                  <a:srgbClr val="592F74"/>
                </a:solidFill>
              </a:rPr>
              <a:t>s</a:t>
            </a:r>
            <a:r>
              <a:rPr lang="en-US" sz="2800" baseline="-5999">
                <a:solidFill>
                  <a:srgbClr val="592F74"/>
                </a:solidFill>
              </a:rPr>
              <a:t>23</a:t>
            </a:r>
            <a:r>
              <a:rPr lang="en-US" sz="2800">
                <a:solidFill>
                  <a:srgbClr val="592F74"/>
                </a:solidFill>
              </a:rPr>
              <a:t>   c</a:t>
            </a:r>
            <a:r>
              <a:rPr lang="en-US" sz="2800" baseline="-5999">
                <a:solidFill>
                  <a:srgbClr val="592F74"/>
                </a:solidFill>
              </a:rPr>
              <a:t>23</a:t>
            </a:r>
            <a:endParaRPr sz="2800" baseline="-10166">
              <a:solidFill>
                <a:srgbClr val="592F74"/>
              </a:solidFill>
            </a:endParaRPr>
          </a:p>
        </p:txBody>
      </p:sp>
      <p:sp>
        <p:nvSpPr>
          <p:cNvPr id="20" name="Left Bracket 19"/>
          <p:cNvSpPr/>
          <p:nvPr/>
        </p:nvSpPr>
        <p:spPr>
          <a:xfrm>
            <a:off x="2806928" y="2880804"/>
            <a:ext cx="98030" cy="1413615"/>
          </a:xfrm>
          <a:prstGeom prst="leftBracket">
            <a:avLst/>
          </a:prstGeom>
          <a:noFill/>
          <a:ln w="38100" cap="flat">
            <a:solidFill>
              <a:srgbClr val="0070C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1" name="Left Bracket 20"/>
          <p:cNvSpPr/>
          <p:nvPr/>
        </p:nvSpPr>
        <p:spPr>
          <a:xfrm rot="10800000">
            <a:off x="6103269" y="2880803"/>
            <a:ext cx="98030" cy="1413615"/>
          </a:xfrm>
          <a:prstGeom prst="leftBracket">
            <a:avLst/>
          </a:prstGeom>
          <a:noFill/>
          <a:ln w="38100" cap="flat">
            <a:solidFill>
              <a:srgbClr val="0070C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2" name="Left Bracket 21"/>
          <p:cNvSpPr/>
          <p:nvPr/>
        </p:nvSpPr>
        <p:spPr>
          <a:xfrm>
            <a:off x="553335" y="2862947"/>
            <a:ext cx="98030" cy="1413615"/>
          </a:xfrm>
          <a:prstGeom prst="leftBracket">
            <a:avLst/>
          </a:prstGeom>
          <a:noFill/>
          <a:ln w="38100" cap="flat">
            <a:solidFill>
              <a:srgbClr val="00206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4" name="Left Bracket 23"/>
          <p:cNvSpPr/>
          <p:nvPr/>
        </p:nvSpPr>
        <p:spPr>
          <a:xfrm rot="10800000">
            <a:off x="2437956" y="2875922"/>
            <a:ext cx="98030" cy="1413615"/>
          </a:xfrm>
          <a:prstGeom prst="leftBracket">
            <a:avLst/>
          </a:prstGeom>
          <a:noFill/>
          <a:ln w="38100" cap="flat">
            <a:solidFill>
              <a:srgbClr val="00206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5" name="Left Bracket 24"/>
          <p:cNvSpPr/>
          <p:nvPr/>
        </p:nvSpPr>
        <p:spPr>
          <a:xfrm>
            <a:off x="6479801" y="2879583"/>
            <a:ext cx="98030" cy="1413615"/>
          </a:xfrm>
          <a:prstGeom prst="leftBracket">
            <a:avLst/>
          </a:prstGeom>
          <a:noFill/>
          <a:ln w="38100" cap="flat">
            <a:solidFill>
              <a:schemeClr val="accent6">
                <a:lumMod val="75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6" name="Left Bracket 25"/>
          <p:cNvSpPr/>
          <p:nvPr/>
        </p:nvSpPr>
        <p:spPr>
          <a:xfrm rot="10800000">
            <a:off x="8407554" y="2892558"/>
            <a:ext cx="98030" cy="1413615"/>
          </a:xfrm>
          <a:prstGeom prst="leftBracket">
            <a:avLst/>
          </a:prstGeom>
          <a:noFill/>
          <a:ln w="38100" cap="flat">
            <a:solidFill>
              <a:schemeClr val="accent6">
                <a:lumMod val="75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7" name="Left Bracket 26"/>
          <p:cNvSpPr/>
          <p:nvPr/>
        </p:nvSpPr>
        <p:spPr>
          <a:xfrm rot="10800000">
            <a:off x="6545702" y="1040031"/>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8" name="Left Bracket 27"/>
          <p:cNvSpPr/>
          <p:nvPr/>
        </p:nvSpPr>
        <p:spPr>
          <a:xfrm>
            <a:off x="6067700" y="1051906"/>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9" name="Left Bracket 28"/>
          <p:cNvSpPr/>
          <p:nvPr/>
        </p:nvSpPr>
        <p:spPr>
          <a:xfrm rot="10800000">
            <a:off x="5563057" y="1034739"/>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0" name="Left Bracket 29"/>
          <p:cNvSpPr/>
          <p:nvPr/>
        </p:nvSpPr>
        <p:spPr>
          <a:xfrm rot="10800000">
            <a:off x="2190876" y="1040031"/>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1" name="Left Bracket 30"/>
          <p:cNvSpPr/>
          <p:nvPr/>
        </p:nvSpPr>
        <p:spPr>
          <a:xfrm>
            <a:off x="1679700" y="1034739"/>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 name="TextBox 2"/>
          <p:cNvSpPr txBox="1"/>
          <p:nvPr/>
        </p:nvSpPr>
        <p:spPr>
          <a:xfrm>
            <a:off x="2556506" y="1475676"/>
            <a:ext cx="331822"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r>
              <a:rPr kumimoji="0" lang="en-US" sz="3600" b="0" i="0" u="none" strike="noStrike" cap="none" spc="0" normalizeH="0" baseline="0">
                <a:ln>
                  <a:noFill/>
                </a:ln>
                <a:solidFill>
                  <a:srgbClr val="747474"/>
                </a:solidFill>
                <a:effectLst/>
                <a:uFill>
                  <a:solidFill>
                    <a:srgbClr val="747474"/>
                  </a:solidFill>
                </a:uFill>
                <a:latin typeface="+mn-lt"/>
                <a:ea typeface="+mn-ea"/>
                <a:cs typeface="+mn-cs"/>
                <a:sym typeface="Calibri"/>
              </a:rPr>
              <a:t>=</a:t>
            </a:r>
          </a:p>
        </p:txBody>
      </p:sp>
      <p:sp>
        <p:nvSpPr>
          <p:cNvPr id="33" name="TextBox 32"/>
          <p:cNvSpPr txBox="1"/>
          <p:nvPr/>
        </p:nvSpPr>
        <p:spPr>
          <a:xfrm>
            <a:off x="6907008" y="1434055"/>
            <a:ext cx="331822"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r>
              <a:rPr kumimoji="0" lang="en-US" sz="3600" b="0" i="0" u="none" strike="noStrike" cap="none" spc="0" normalizeH="0" baseline="0">
                <a:ln>
                  <a:noFill/>
                </a:ln>
                <a:solidFill>
                  <a:srgbClr val="747474"/>
                </a:solidFill>
                <a:effectLst/>
                <a:uFill>
                  <a:solidFill>
                    <a:srgbClr val="747474"/>
                  </a:solidFill>
                </a:uFill>
                <a:latin typeface="+mn-lt"/>
                <a:ea typeface="+mn-ea"/>
                <a:cs typeface="+mn-cs"/>
                <a:sym typeface="Calibri"/>
              </a:rPr>
              <a:t>=</a:t>
            </a:r>
          </a:p>
        </p:txBody>
      </p:sp>
      <p:sp>
        <p:nvSpPr>
          <p:cNvPr id="4" name="TextBox 3">
            <a:extLst>
              <a:ext uri="{FF2B5EF4-FFF2-40B4-BE49-F238E27FC236}">
                <a16:creationId xmlns:a16="http://schemas.microsoft.com/office/drawing/2014/main" id="{3C572C41-AA60-43CA-9BDC-1C3C3069EBCC}"/>
              </a:ext>
            </a:extLst>
          </p:cNvPr>
          <p:cNvSpPr txBox="1"/>
          <p:nvPr/>
        </p:nvSpPr>
        <p:spPr>
          <a:xfrm>
            <a:off x="867123" y="4266360"/>
            <a:ext cx="1492624"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914400">
              <a:lnSpc>
                <a:spcPct val="100000"/>
              </a:lnSpc>
              <a:spcBef>
                <a:spcPts val="400"/>
              </a:spcBef>
              <a:spcAft>
                <a:spcPts val="0"/>
              </a:spcAft>
              <a:buClr>
                <a:srgbClr val="275D90"/>
              </a:buClr>
              <a:buSzTx/>
              <a:buNone/>
              <a:tabLst/>
            </a:pPr>
            <a:r>
              <a:rPr lang="en-US">
                <a:solidFill>
                  <a:srgbClr val="002060"/>
                </a:solidFill>
              </a:rPr>
              <a:t>"atmospheric"</a:t>
            </a:r>
          </a:p>
        </p:txBody>
      </p:sp>
      <p:sp>
        <p:nvSpPr>
          <p:cNvPr id="32" name="TextBox 31">
            <a:extLst>
              <a:ext uri="{FF2B5EF4-FFF2-40B4-BE49-F238E27FC236}">
                <a16:creationId xmlns:a16="http://schemas.microsoft.com/office/drawing/2014/main" id="{17B91664-1CC6-4395-B169-F721A8D32685}"/>
              </a:ext>
            </a:extLst>
          </p:cNvPr>
          <p:cNvSpPr txBox="1"/>
          <p:nvPr/>
        </p:nvSpPr>
        <p:spPr>
          <a:xfrm>
            <a:off x="3986841" y="4254773"/>
            <a:ext cx="1223683"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914400">
              <a:lnSpc>
                <a:spcPct val="100000"/>
              </a:lnSpc>
              <a:spcBef>
                <a:spcPts val="400"/>
              </a:spcBef>
              <a:spcAft>
                <a:spcPts val="0"/>
              </a:spcAft>
              <a:buClr>
                <a:srgbClr val="275D90"/>
              </a:buClr>
              <a:buSzTx/>
              <a:buNone/>
              <a:tabLst/>
            </a:pPr>
            <a:r>
              <a:rPr lang="en-US">
                <a:solidFill>
                  <a:srgbClr val="0070C0"/>
                </a:solidFill>
              </a:rPr>
              <a:t>"reactor"</a:t>
            </a:r>
          </a:p>
        </p:txBody>
      </p:sp>
      <p:sp>
        <p:nvSpPr>
          <p:cNvPr id="34" name="TextBox 33">
            <a:extLst>
              <a:ext uri="{FF2B5EF4-FFF2-40B4-BE49-F238E27FC236}">
                <a16:creationId xmlns:a16="http://schemas.microsoft.com/office/drawing/2014/main" id="{7DA7C2AA-C139-4878-9835-735176DDF8C8}"/>
              </a:ext>
            </a:extLst>
          </p:cNvPr>
          <p:cNvSpPr txBox="1"/>
          <p:nvPr/>
        </p:nvSpPr>
        <p:spPr>
          <a:xfrm>
            <a:off x="7170580" y="4254773"/>
            <a:ext cx="1223683"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914400">
              <a:lnSpc>
                <a:spcPct val="100000"/>
              </a:lnSpc>
              <a:spcBef>
                <a:spcPts val="400"/>
              </a:spcBef>
              <a:spcAft>
                <a:spcPts val="0"/>
              </a:spcAft>
              <a:buClr>
                <a:srgbClr val="275D90"/>
              </a:buClr>
              <a:buSzTx/>
              <a:buNone/>
              <a:tabLst/>
            </a:pPr>
            <a:r>
              <a:rPr lang="en-US">
                <a:solidFill>
                  <a:srgbClr val="592F74"/>
                </a:solidFill>
              </a:rPr>
              <a:t>"solar"</a:t>
            </a:r>
          </a:p>
        </p:txBody>
      </p:sp>
    </p:spTree>
    <p:extLst>
      <p:ext uri="{BB962C8B-B14F-4D97-AF65-F5344CB8AC3E}">
        <p14:creationId xmlns:p14="http://schemas.microsoft.com/office/powerpoint/2010/main" val="1844676765"/>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60C186-140A-44D9-80AE-42240883FC12}"/>
              </a:ext>
            </a:extLst>
          </p:cNvPr>
          <p:cNvSpPr/>
          <p:nvPr/>
        </p:nvSpPr>
        <p:spPr>
          <a:xfrm>
            <a:off x="247291" y="4697083"/>
            <a:ext cx="2740324" cy="756250"/>
          </a:xfrm>
          <a:prstGeom prst="rect">
            <a:avLst/>
          </a:prstGeom>
          <a:solidFill>
            <a:srgbClr val="002060"/>
          </a:solidFill>
          <a:ln w="12700" cap="flat">
            <a:solidFill>
              <a:srgbClr val="00206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endParaRPr kumimoji="0" lang="en-US" sz="1800" b="0" i="0" u="none" strike="noStrike" cap="none" spc="0" normalizeH="0" baseline="0">
              <a:ln>
                <a:noFill/>
              </a:ln>
              <a:solidFill>
                <a:srgbClr val="747474"/>
              </a:solidFill>
              <a:effectLst/>
              <a:uFill>
                <a:solidFill>
                  <a:srgbClr val="747474"/>
                </a:solidFill>
              </a:uFill>
              <a:latin typeface="+mn-lt"/>
              <a:ea typeface="+mn-ea"/>
              <a:cs typeface="+mn-cs"/>
              <a:sym typeface="Calibri"/>
            </a:endParaRPr>
          </a:p>
        </p:txBody>
      </p:sp>
      <p:sp>
        <p:nvSpPr>
          <p:cNvPr id="40" name="Rectangle 39">
            <a:extLst>
              <a:ext uri="{FF2B5EF4-FFF2-40B4-BE49-F238E27FC236}">
                <a16:creationId xmlns:a16="http://schemas.microsoft.com/office/drawing/2014/main" id="{F980D181-2DDD-4410-ACE7-71C1E3CC8CFE}"/>
              </a:ext>
            </a:extLst>
          </p:cNvPr>
          <p:cNvSpPr/>
          <p:nvPr/>
        </p:nvSpPr>
        <p:spPr>
          <a:xfrm>
            <a:off x="3223404" y="4697083"/>
            <a:ext cx="2740324" cy="756250"/>
          </a:xfrm>
          <a:prstGeom prst="rect">
            <a:avLst/>
          </a:prstGeom>
          <a:solidFill>
            <a:srgbClr val="0070C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endParaRPr kumimoji="0" lang="en-US" sz="1800" b="0" i="0" u="none" strike="noStrike" cap="none" spc="0" normalizeH="0" baseline="0">
              <a:ln>
                <a:noFill/>
              </a:ln>
              <a:solidFill>
                <a:srgbClr val="747474"/>
              </a:solidFill>
              <a:effectLst/>
              <a:uFill>
                <a:solidFill>
                  <a:srgbClr val="747474"/>
                </a:solidFill>
              </a:uFill>
              <a:latin typeface="+mn-lt"/>
              <a:ea typeface="+mn-ea"/>
              <a:cs typeface="+mn-cs"/>
              <a:sym typeface="Calibri"/>
            </a:endParaRPr>
          </a:p>
        </p:txBody>
      </p:sp>
      <p:sp>
        <p:nvSpPr>
          <p:cNvPr id="41" name="Rectangle 40">
            <a:extLst>
              <a:ext uri="{FF2B5EF4-FFF2-40B4-BE49-F238E27FC236}">
                <a16:creationId xmlns:a16="http://schemas.microsoft.com/office/drawing/2014/main" id="{6C4CDAD1-03E8-4853-AC12-12088D13FB99}"/>
              </a:ext>
            </a:extLst>
          </p:cNvPr>
          <p:cNvSpPr/>
          <p:nvPr/>
        </p:nvSpPr>
        <p:spPr>
          <a:xfrm>
            <a:off x="6213894" y="4697082"/>
            <a:ext cx="2740324" cy="756250"/>
          </a:xfrm>
          <a:prstGeom prst="rect">
            <a:avLst/>
          </a:prstGeom>
          <a:solidFill>
            <a:schemeClr val="accent6">
              <a:lumMod val="75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endParaRPr kumimoji="0" lang="en-US" sz="1800" b="0" i="0" u="none" strike="noStrike" cap="none" spc="0" normalizeH="0" baseline="0">
              <a:ln>
                <a:noFill/>
              </a:ln>
              <a:solidFill>
                <a:srgbClr val="747474"/>
              </a:solidFill>
              <a:effectLst/>
              <a:uFill>
                <a:solidFill>
                  <a:srgbClr val="747474"/>
                </a:solidFill>
              </a:uFill>
              <a:latin typeface="+mn-lt"/>
              <a:ea typeface="+mn-ea"/>
              <a:cs typeface="+mn-cs"/>
              <a:sym typeface="Calibri"/>
            </a:endParaRPr>
          </a:p>
        </p:txBody>
      </p:sp>
      <p:sp>
        <p:nvSpPr>
          <p:cNvPr id="87" name="Shape 87"/>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88" name="Shape 88"/>
          <p:cNvSpPr/>
          <p:nvPr/>
        </p:nvSpPr>
        <p:spPr>
          <a:xfrm>
            <a:off x="619124" y="6569075"/>
            <a:ext cx="7580811" cy="26161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89" name="Shape 89"/>
          <p:cNvSpPr>
            <a:spLocks noGrp="1"/>
          </p:cNvSpPr>
          <p:nvPr>
            <p:ph type="sldNum" sz="quarter" idx="2"/>
          </p:nvPr>
        </p:nvSpPr>
        <p:spPr>
          <a:xfrm>
            <a:off x="8845697" y="6511926"/>
            <a:ext cx="149080" cy="2462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56</a:t>
            </a:fld>
            <a:endParaRPr/>
          </a:p>
        </p:txBody>
      </p:sp>
      <p:sp>
        <p:nvSpPr>
          <p:cNvPr id="90" name="Shape 90"/>
          <p:cNvSpPr/>
          <p:nvPr/>
        </p:nvSpPr>
        <p:spPr>
          <a:xfrm>
            <a:off x="307366" y="130065"/>
            <a:ext cx="6371937" cy="67967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Motivations: Precision Neutrino Oscillometry</a:t>
            </a:r>
          </a:p>
        </p:txBody>
      </p:sp>
      <p:sp>
        <p:nvSpPr>
          <p:cNvPr id="91" name="Shape 91"/>
          <p:cNvSpPr/>
          <p:nvPr/>
        </p:nvSpPr>
        <p:spPr>
          <a:xfrm>
            <a:off x="1799342" y="998038"/>
            <a:ext cx="485710" cy="157992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spcBef>
                <a:spcPts val="0"/>
              </a:spcBef>
              <a:defRPr sz="2400">
                <a:solidFill>
                  <a:srgbClr val="000000"/>
                </a:solidFill>
              </a:defRPr>
            </a:pPr>
            <a:r>
              <a:rPr sz="3200"/>
              <a:t>𝜈</a:t>
            </a:r>
            <a:r>
              <a:rPr sz="3200" baseline="-5999"/>
              <a:t>e</a:t>
            </a:r>
          </a:p>
          <a:p>
            <a:pPr>
              <a:spcBef>
                <a:spcPts val="0"/>
              </a:spcBef>
              <a:defRPr sz="2400">
                <a:solidFill>
                  <a:srgbClr val="000000"/>
                </a:solidFill>
              </a:defRPr>
            </a:pPr>
            <a:r>
              <a:rPr sz="3200"/>
              <a:t>𝜈</a:t>
            </a:r>
            <a:r>
              <a:rPr sz="3200" baseline="-5999"/>
              <a:t>𝝁</a:t>
            </a:r>
          </a:p>
          <a:p>
            <a:pPr>
              <a:spcBef>
                <a:spcPts val="0"/>
              </a:spcBef>
              <a:defRPr sz="2400">
                <a:solidFill>
                  <a:srgbClr val="000000"/>
                </a:solidFill>
              </a:defRPr>
            </a:pPr>
            <a:r>
              <a:rPr sz="3200"/>
              <a:t>𝜈</a:t>
            </a:r>
            <a:r>
              <a:rPr sz="3200" baseline="-10166"/>
              <a:t>𝝉</a:t>
            </a:r>
          </a:p>
        </p:txBody>
      </p:sp>
      <p:sp>
        <p:nvSpPr>
          <p:cNvPr id="94" name="Shape 94"/>
          <p:cNvSpPr/>
          <p:nvPr/>
        </p:nvSpPr>
        <p:spPr>
          <a:xfrm>
            <a:off x="3222140" y="1028923"/>
            <a:ext cx="2415726" cy="157992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spcBef>
                <a:spcPts val="300"/>
              </a:spcBef>
              <a:defRPr sz="2400">
                <a:solidFill>
                  <a:srgbClr val="000000"/>
                </a:solidFill>
              </a:defRPr>
            </a:pPr>
            <a:r>
              <a:rPr sz="3200"/>
              <a:t>U</a:t>
            </a:r>
            <a:r>
              <a:rPr sz="3200" baseline="-5999"/>
              <a:t>e1     </a:t>
            </a:r>
            <a:r>
              <a:rPr sz="3200"/>
              <a:t>U</a:t>
            </a:r>
            <a:r>
              <a:rPr sz="3200" baseline="-5999"/>
              <a:t>e2    </a:t>
            </a:r>
            <a:r>
              <a:rPr sz="3200"/>
              <a:t>U</a:t>
            </a:r>
            <a:r>
              <a:rPr sz="3200" baseline="-5999"/>
              <a:t>e3</a:t>
            </a:r>
          </a:p>
          <a:p>
            <a:pPr>
              <a:spcBef>
                <a:spcPts val="0"/>
              </a:spcBef>
              <a:defRPr sz="2400">
                <a:solidFill>
                  <a:srgbClr val="000000"/>
                </a:solidFill>
              </a:defRPr>
            </a:pPr>
            <a:r>
              <a:rPr sz="3200"/>
              <a:t>U</a:t>
            </a:r>
            <a:r>
              <a:rPr sz="3200" baseline="-5999"/>
              <a:t>𝝁1     </a:t>
            </a:r>
            <a:r>
              <a:rPr sz="3200"/>
              <a:t>U</a:t>
            </a:r>
            <a:r>
              <a:rPr sz="3200" baseline="-5999"/>
              <a:t>𝝁2    </a:t>
            </a:r>
            <a:r>
              <a:rPr sz="3200"/>
              <a:t>U</a:t>
            </a:r>
            <a:r>
              <a:rPr sz="3200" baseline="-5999"/>
              <a:t>𝝁3</a:t>
            </a:r>
          </a:p>
          <a:p>
            <a:pPr>
              <a:spcBef>
                <a:spcPts val="0"/>
              </a:spcBef>
              <a:defRPr sz="2400">
                <a:solidFill>
                  <a:srgbClr val="000000"/>
                </a:solidFill>
              </a:defRPr>
            </a:pPr>
            <a:r>
              <a:rPr sz="3200"/>
              <a:t>U</a:t>
            </a:r>
            <a:r>
              <a:rPr sz="3200" baseline="-10166"/>
              <a:t>𝝉1      </a:t>
            </a:r>
            <a:r>
              <a:rPr sz="3200"/>
              <a:t>U</a:t>
            </a:r>
            <a:r>
              <a:rPr sz="3200" baseline="-10166"/>
              <a:t>𝝉1     </a:t>
            </a:r>
            <a:r>
              <a:rPr sz="3200"/>
              <a:t>U</a:t>
            </a:r>
            <a:r>
              <a:rPr sz="3200" baseline="-10166"/>
              <a:t>𝝉1</a:t>
            </a:r>
          </a:p>
        </p:txBody>
      </p:sp>
      <p:sp>
        <p:nvSpPr>
          <p:cNvPr id="97" name="Shape 97"/>
          <p:cNvSpPr/>
          <p:nvPr/>
        </p:nvSpPr>
        <p:spPr>
          <a:xfrm>
            <a:off x="6193288" y="959465"/>
            <a:ext cx="450444" cy="157992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spcBef>
                <a:spcPts val="0"/>
              </a:spcBef>
              <a:defRPr sz="2400">
                <a:solidFill>
                  <a:srgbClr val="000000"/>
                </a:solidFill>
              </a:defRPr>
            </a:pPr>
            <a:r>
              <a:rPr sz="3200"/>
              <a:t>𝜈</a:t>
            </a:r>
            <a:r>
              <a:rPr sz="3200" baseline="-5999"/>
              <a:t>1</a:t>
            </a:r>
          </a:p>
          <a:p>
            <a:pPr>
              <a:spcBef>
                <a:spcPts val="0"/>
              </a:spcBef>
              <a:defRPr sz="2400">
                <a:solidFill>
                  <a:srgbClr val="000000"/>
                </a:solidFill>
              </a:defRPr>
            </a:pPr>
            <a:r>
              <a:rPr sz="3200"/>
              <a:t>𝜈</a:t>
            </a:r>
            <a:r>
              <a:rPr sz="3200" baseline="-5999"/>
              <a:t>2</a:t>
            </a:r>
          </a:p>
          <a:p>
            <a:pPr>
              <a:spcBef>
                <a:spcPts val="0"/>
              </a:spcBef>
              <a:defRPr sz="2400">
                <a:solidFill>
                  <a:srgbClr val="000000"/>
                </a:solidFill>
              </a:defRPr>
            </a:pPr>
            <a:r>
              <a:rPr sz="3200"/>
              <a:t>𝜈</a:t>
            </a:r>
            <a:r>
              <a:rPr sz="3200" baseline="-10166"/>
              <a:t>3</a:t>
            </a:r>
          </a:p>
        </p:txBody>
      </p:sp>
      <p:sp>
        <p:nvSpPr>
          <p:cNvPr id="16" name="Shape 94"/>
          <p:cNvSpPr/>
          <p:nvPr/>
        </p:nvSpPr>
        <p:spPr>
          <a:xfrm>
            <a:off x="654291" y="2883068"/>
            <a:ext cx="1774525" cy="139525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spcBef>
                <a:spcPts val="300"/>
              </a:spcBef>
              <a:defRPr sz="2400">
                <a:solidFill>
                  <a:srgbClr val="000000"/>
                </a:solidFill>
              </a:defRPr>
            </a:pPr>
            <a:r>
              <a:rPr lang="en-US" sz="2800">
                <a:solidFill>
                  <a:srgbClr val="002060"/>
                </a:solidFill>
              </a:rPr>
              <a:t>c</a:t>
            </a:r>
            <a:r>
              <a:rPr lang="en-US" sz="2800" baseline="-5999">
                <a:solidFill>
                  <a:srgbClr val="002060"/>
                </a:solidFill>
              </a:rPr>
              <a:t>12</a:t>
            </a:r>
            <a:r>
              <a:rPr sz="2800" baseline="-5999">
                <a:solidFill>
                  <a:srgbClr val="002060"/>
                </a:solidFill>
              </a:rPr>
              <a:t>     </a:t>
            </a:r>
            <a:r>
              <a:rPr lang="en-US" sz="2800" baseline="-5999">
                <a:solidFill>
                  <a:srgbClr val="002060"/>
                </a:solidFill>
              </a:rPr>
              <a:t> </a:t>
            </a:r>
            <a:r>
              <a:rPr lang="en-US" sz="2800">
                <a:solidFill>
                  <a:srgbClr val="002060"/>
                </a:solidFill>
              </a:rPr>
              <a:t>s</a:t>
            </a:r>
            <a:r>
              <a:rPr lang="en-US" sz="2800" baseline="-5999">
                <a:solidFill>
                  <a:srgbClr val="002060"/>
                </a:solidFill>
              </a:rPr>
              <a:t>1</a:t>
            </a:r>
            <a:r>
              <a:rPr sz="2800" baseline="-5999">
                <a:solidFill>
                  <a:srgbClr val="002060"/>
                </a:solidFill>
              </a:rPr>
              <a:t>2    </a:t>
            </a:r>
            <a:r>
              <a:rPr lang="en-US" sz="2800">
                <a:solidFill>
                  <a:srgbClr val="002060"/>
                </a:solidFill>
              </a:rPr>
              <a:t> 0</a:t>
            </a:r>
            <a:endParaRPr sz="2800" baseline="-5999">
              <a:solidFill>
                <a:srgbClr val="002060"/>
              </a:solidFill>
            </a:endParaRPr>
          </a:p>
          <a:p>
            <a:pPr>
              <a:spcBef>
                <a:spcPts val="0"/>
              </a:spcBef>
              <a:defRPr sz="2400">
                <a:solidFill>
                  <a:srgbClr val="000000"/>
                </a:solidFill>
              </a:defRPr>
            </a:pPr>
            <a:r>
              <a:rPr lang="en-US" sz="2800">
                <a:solidFill>
                  <a:srgbClr val="002060"/>
                </a:solidFill>
              </a:rPr>
              <a:t>-s</a:t>
            </a:r>
            <a:r>
              <a:rPr sz="2800" baseline="-5999">
                <a:solidFill>
                  <a:srgbClr val="002060"/>
                </a:solidFill>
              </a:rPr>
              <a:t>1</a:t>
            </a:r>
            <a:r>
              <a:rPr lang="en-US" sz="2800" baseline="-5999">
                <a:solidFill>
                  <a:srgbClr val="002060"/>
                </a:solidFill>
              </a:rPr>
              <a:t>2</a:t>
            </a:r>
            <a:r>
              <a:rPr sz="2800" baseline="-5999">
                <a:solidFill>
                  <a:srgbClr val="002060"/>
                </a:solidFill>
              </a:rPr>
              <a:t>     </a:t>
            </a:r>
            <a:r>
              <a:rPr lang="en-US" sz="2800">
                <a:solidFill>
                  <a:srgbClr val="002060"/>
                </a:solidFill>
              </a:rPr>
              <a:t>c</a:t>
            </a:r>
            <a:r>
              <a:rPr lang="en-US" sz="2800" baseline="-5999">
                <a:solidFill>
                  <a:srgbClr val="002060"/>
                </a:solidFill>
              </a:rPr>
              <a:t>12</a:t>
            </a:r>
            <a:r>
              <a:rPr sz="2800" baseline="-5999">
                <a:solidFill>
                  <a:srgbClr val="002060"/>
                </a:solidFill>
              </a:rPr>
              <a:t>    </a:t>
            </a:r>
            <a:r>
              <a:rPr lang="en-US" sz="2800" baseline="-5999">
                <a:solidFill>
                  <a:srgbClr val="002060"/>
                </a:solidFill>
              </a:rPr>
              <a:t> </a:t>
            </a:r>
            <a:r>
              <a:rPr lang="en-US" sz="2800">
                <a:solidFill>
                  <a:srgbClr val="002060"/>
                </a:solidFill>
              </a:rPr>
              <a:t>0</a:t>
            </a:r>
            <a:endParaRPr sz="2800" baseline="-5999">
              <a:solidFill>
                <a:srgbClr val="002060"/>
              </a:solidFill>
            </a:endParaRPr>
          </a:p>
          <a:p>
            <a:pPr>
              <a:spcBef>
                <a:spcPts val="0"/>
              </a:spcBef>
              <a:defRPr sz="2400">
                <a:solidFill>
                  <a:srgbClr val="000000"/>
                </a:solidFill>
              </a:defRPr>
            </a:pPr>
            <a:r>
              <a:rPr lang="en-US" sz="2800">
                <a:solidFill>
                  <a:srgbClr val="002060"/>
                </a:solidFill>
              </a:rPr>
              <a:t>  0      0     1</a:t>
            </a:r>
            <a:endParaRPr sz="2800" baseline="-10166">
              <a:solidFill>
                <a:srgbClr val="002060"/>
              </a:solidFill>
            </a:endParaRPr>
          </a:p>
        </p:txBody>
      </p:sp>
      <p:sp>
        <p:nvSpPr>
          <p:cNvPr id="17" name="Shape 94"/>
          <p:cNvSpPr/>
          <p:nvPr/>
        </p:nvSpPr>
        <p:spPr>
          <a:xfrm>
            <a:off x="2904958" y="2854416"/>
            <a:ext cx="3390352" cy="139525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spcBef>
                <a:spcPts val="300"/>
              </a:spcBef>
              <a:defRPr sz="2400">
                <a:solidFill>
                  <a:srgbClr val="000000"/>
                </a:solidFill>
              </a:defRPr>
            </a:pPr>
            <a:r>
              <a:rPr lang="en-US" sz="2800">
                <a:solidFill>
                  <a:srgbClr val="0070C0"/>
                </a:solidFill>
              </a:rPr>
              <a:t>c</a:t>
            </a:r>
            <a:r>
              <a:rPr lang="en-US" sz="2800" baseline="-25000">
                <a:solidFill>
                  <a:srgbClr val="0070C0"/>
                </a:solidFill>
              </a:rPr>
              <a:t>13</a:t>
            </a:r>
            <a:r>
              <a:rPr sz="2800" baseline="-5999">
                <a:solidFill>
                  <a:srgbClr val="0070C0"/>
                </a:solidFill>
              </a:rPr>
              <a:t>    </a:t>
            </a:r>
            <a:r>
              <a:rPr lang="en-US" sz="2800" baseline="-5999">
                <a:solidFill>
                  <a:srgbClr val="0070C0"/>
                </a:solidFill>
              </a:rPr>
              <a:t>            </a:t>
            </a:r>
            <a:r>
              <a:rPr lang="en-US" sz="2800">
                <a:solidFill>
                  <a:srgbClr val="0070C0"/>
                </a:solidFill>
              </a:rPr>
              <a:t>s</a:t>
            </a:r>
            <a:r>
              <a:rPr lang="en-US" sz="2800" baseline="-25000">
                <a:solidFill>
                  <a:srgbClr val="0070C0"/>
                </a:solidFill>
              </a:rPr>
              <a:t>1</a:t>
            </a:r>
            <a:r>
              <a:rPr sz="2800" baseline="-25000">
                <a:solidFill>
                  <a:srgbClr val="0070C0"/>
                </a:solidFill>
              </a:rPr>
              <a:t>2</a:t>
            </a:r>
            <a:r>
              <a:rPr sz="2800" baseline="-5999">
                <a:solidFill>
                  <a:srgbClr val="0070C0"/>
                </a:solidFill>
              </a:rPr>
              <a:t> </a:t>
            </a:r>
            <a:r>
              <a:rPr lang="en-US" sz="2800">
                <a:solidFill>
                  <a:srgbClr val="0070C0"/>
                </a:solidFill>
              </a:rPr>
              <a:t>      </a:t>
            </a:r>
            <a:r>
              <a:rPr lang="mr-IN" sz="2800">
                <a:solidFill>
                  <a:srgbClr val="0070C0"/>
                </a:solidFill>
              </a:rPr>
              <a:t>s</a:t>
            </a:r>
            <a:r>
              <a:rPr lang="mr-IN" sz="2800" baseline="-25000">
                <a:solidFill>
                  <a:srgbClr val="0070C0"/>
                </a:solidFill>
              </a:rPr>
              <a:t>1</a:t>
            </a:r>
            <a:r>
              <a:rPr lang="en-US" sz="2800" baseline="-25000">
                <a:solidFill>
                  <a:srgbClr val="0070C0"/>
                </a:solidFill>
              </a:rPr>
              <a:t>3</a:t>
            </a:r>
            <a:r>
              <a:rPr lang="en-US" sz="2800">
                <a:solidFill>
                  <a:srgbClr val="0070C0"/>
                </a:solidFill>
              </a:rPr>
              <a:t>e</a:t>
            </a:r>
            <a:r>
              <a:rPr lang="en-US" sz="2800" baseline="30000">
                <a:solidFill>
                  <a:srgbClr val="0070C0"/>
                </a:solidFill>
              </a:rPr>
              <a:t>-i𝛿</a:t>
            </a:r>
            <a:r>
              <a:rPr lang="en-US" sz="2000" baseline="30000" err="1">
                <a:solidFill>
                  <a:srgbClr val="0070C0"/>
                </a:solidFill>
              </a:rPr>
              <a:t>cp</a:t>
            </a:r>
            <a:r>
              <a:rPr lang="mr-IN" sz="2800" baseline="-5999">
                <a:solidFill>
                  <a:srgbClr val="0070C0"/>
                </a:solidFill>
              </a:rPr>
              <a:t> </a:t>
            </a:r>
            <a:endParaRPr sz="2800" baseline="-5999">
              <a:solidFill>
                <a:srgbClr val="0070C0"/>
              </a:solidFill>
            </a:endParaRPr>
          </a:p>
          <a:p>
            <a:pPr>
              <a:spcBef>
                <a:spcPts val="0"/>
              </a:spcBef>
              <a:defRPr sz="2400">
                <a:solidFill>
                  <a:srgbClr val="000000"/>
                </a:solidFill>
              </a:defRPr>
            </a:pPr>
            <a:r>
              <a:rPr lang="en-US" sz="2800">
                <a:solidFill>
                  <a:srgbClr val="0070C0"/>
                </a:solidFill>
              </a:rPr>
              <a:t>  0            1</a:t>
            </a:r>
            <a:r>
              <a:rPr sz="2800" baseline="-5999">
                <a:solidFill>
                  <a:srgbClr val="0070C0"/>
                </a:solidFill>
              </a:rPr>
              <a:t>    </a:t>
            </a:r>
            <a:r>
              <a:rPr lang="en-US" sz="2800" baseline="-5999">
                <a:solidFill>
                  <a:srgbClr val="0070C0"/>
                </a:solidFill>
              </a:rPr>
              <a:t>            </a:t>
            </a:r>
            <a:r>
              <a:rPr lang="en-US" sz="2800">
                <a:solidFill>
                  <a:srgbClr val="0070C0"/>
                </a:solidFill>
              </a:rPr>
              <a:t>0</a:t>
            </a:r>
            <a:endParaRPr sz="2800" baseline="-5999">
              <a:solidFill>
                <a:srgbClr val="0070C0"/>
              </a:solidFill>
            </a:endParaRPr>
          </a:p>
          <a:p>
            <a:pPr>
              <a:spcBef>
                <a:spcPts val="0"/>
              </a:spcBef>
              <a:defRPr sz="2400">
                <a:solidFill>
                  <a:srgbClr val="000000"/>
                </a:solidFill>
              </a:defRPr>
            </a:pPr>
            <a:r>
              <a:rPr lang="mr-IN" sz="2800">
                <a:solidFill>
                  <a:srgbClr val="0070C0"/>
                </a:solidFill>
              </a:rPr>
              <a:t>-s</a:t>
            </a:r>
            <a:r>
              <a:rPr lang="mr-IN" sz="2800" baseline="-25000">
                <a:solidFill>
                  <a:srgbClr val="0070C0"/>
                </a:solidFill>
              </a:rPr>
              <a:t>1</a:t>
            </a:r>
            <a:r>
              <a:rPr lang="en-US" sz="2800" baseline="-25000">
                <a:solidFill>
                  <a:srgbClr val="0070C0"/>
                </a:solidFill>
              </a:rPr>
              <a:t>3</a:t>
            </a:r>
            <a:r>
              <a:rPr lang="en-US" sz="2800">
                <a:solidFill>
                  <a:srgbClr val="0070C0"/>
                </a:solidFill>
              </a:rPr>
              <a:t>e</a:t>
            </a:r>
            <a:r>
              <a:rPr lang="en-US" sz="2800" baseline="30000">
                <a:solidFill>
                  <a:srgbClr val="0070C0"/>
                </a:solidFill>
              </a:rPr>
              <a:t>-i𝛿</a:t>
            </a:r>
            <a:r>
              <a:rPr lang="en-US" sz="2000" baseline="30000" err="1">
                <a:solidFill>
                  <a:srgbClr val="0070C0"/>
                </a:solidFill>
              </a:rPr>
              <a:t>cp</a:t>
            </a:r>
            <a:r>
              <a:rPr lang="en-US" sz="2800">
                <a:solidFill>
                  <a:srgbClr val="0070C0"/>
                </a:solidFill>
              </a:rPr>
              <a:t>   0          c</a:t>
            </a:r>
            <a:r>
              <a:rPr lang="en-US" sz="2800" baseline="-25000">
                <a:solidFill>
                  <a:srgbClr val="0070C0"/>
                </a:solidFill>
              </a:rPr>
              <a:t>13</a:t>
            </a:r>
            <a:endParaRPr sz="2800" baseline="-25000">
              <a:solidFill>
                <a:srgbClr val="0070C0"/>
              </a:solidFill>
            </a:endParaRPr>
          </a:p>
        </p:txBody>
      </p:sp>
      <p:sp>
        <p:nvSpPr>
          <p:cNvPr id="2" name="Left Bracket 1"/>
          <p:cNvSpPr/>
          <p:nvPr/>
        </p:nvSpPr>
        <p:spPr>
          <a:xfrm>
            <a:off x="3049869" y="1034739"/>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9" name="Shape 94"/>
          <p:cNvSpPr/>
          <p:nvPr/>
        </p:nvSpPr>
        <p:spPr>
          <a:xfrm>
            <a:off x="6550069" y="2901738"/>
            <a:ext cx="1912383" cy="139525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spcBef>
                <a:spcPts val="300"/>
              </a:spcBef>
              <a:defRPr sz="2400">
                <a:solidFill>
                  <a:srgbClr val="000000"/>
                </a:solidFill>
              </a:defRPr>
            </a:pPr>
            <a:r>
              <a:rPr lang="en-US" sz="2800">
                <a:solidFill>
                  <a:srgbClr val="592F74"/>
                </a:solidFill>
              </a:rPr>
              <a:t> 1</a:t>
            </a:r>
            <a:r>
              <a:rPr sz="2800" baseline="-5999">
                <a:solidFill>
                  <a:srgbClr val="592F74"/>
                </a:solidFill>
              </a:rPr>
              <a:t> </a:t>
            </a:r>
            <a:r>
              <a:rPr lang="en-US" sz="2800" baseline="-5999">
                <a:solidFill>
                  <a:srgbClr val="592F74"/>
                </a:solidFill>
              </a:rPr>
              <a:t> </a:t>
            </a:r>
            <a:r>
              <a:rPr sz="2800" baseline="-5999">
                <a:solidFill>
                  <a:srgbClr val="592F74"/>
                </a:solidFill>
              </a:rPr>
              <a:t> </a:t>
            </a:r>
            <a:r>
              <a:rPr lang="en-US" sz="2800" baseline="-5999">
                <a:solidFill>
                  <a:srgbClr val="592F74"/>
                </a:solidFill>
              </a:rPr>
              <a:t>     </a:t>
            </a:r>
            <a:r>
              <a:rPr sz="2800" baseline="-5999">
                <a:solidFill>
                  <a:srgbClr val="592F74"/>
                </a:solidFill>
              </a:rPr>
              <a:t>  </a:t>
            </a:r>
            <a:r>
              <a:rPr lang="en-US" sz="2800">
                <a:solidFill>
                  <a:srgbClr val="592F74"/>
                </a:solidFill>
              </a:rPr>
              <a:t>0  </a:t>
            </a:r>
            <a:r>
              <a:rPr sz="2800" baseline="-5999">
                <a:solidFill>
                  <a:srgbClr val="592F74"/>
                </a:solidFill>
              </a:rPr>
              <a:t>    </a:t>
            </a:r>
            <a:r>
              <a:rPr lang="en-US" sz="2800">
                <a:solidFill>
                  <a:srgbClr val="592F74"/>
                </a:solidFill>
              </a:rPr>
              <a:t>  0</a:t>
            </a:r>
            <a:endParaRPr sz="2800" baseline="-5999">
              <a:solidFill>
                <a:srgbClr val="592F74"/>
              </a:solidFill>
            </a:endParaRPr>
          </a:p>
          <a:p>
            <a:pPr>
              <a:spcBef>
                <a:spcPts val="0"/>
              </a:spcBef>
              <a:defRPr sz="2400">
                <a:solidFill>
                  <a:srgbClr val="000000"/>
                </a:solidFill>
              </a:defRPr>
            </a:pPr>
            <a:r>
              <a:rPr lang="en-US" sz="2800">
                <a:solidFill>
                  <a:srgbClr val="592F74"/>
                </a:solidFill>
              </a:rPr>
              <a:t> 0</a:t>
            </a:r>
            <a:r>
              <a:rPr sz="2800" baseline="-5999">
                <a:solidFill>
                  <a:srgbClr val="592F74"/>
                </a:solidFill>
              </a:rPr>
              <a:t>    </a:t>
            </a:r>
            <a:r>
              <a:rPr lang="en-US" sz="2800" baseline="-5999">
                <a:solidFill>
                  <a:srgbClr val="592F74"/>
                </a:solidFill>
              </a:rPr>
              <a:t>     </a:t>
            </a:r>
            <a:r>
              <a:rPr lang="en-US" sz="2800">
                <a:solidFill>
                  <a:srgbClr val="592F74"/>
                </a:solidFill>
              </a:rPr>
              <a:t>c</a:t>
            </a:r>
            <a:r>
              <a:rPr lang="en-US" sz="2800" baseline="-5999">
                <a:solidFill>
                  <a:srgbClr val="592F74"/>
                </a:solidFill>
              </a:rPr>
              <a:t>23</a:t>
            </a:r>
            <a:r>
              <a:rPr sz="2800" baseline="-5999">
                <a:solidFill>
                  <a:srgbClr val="592F74"/>
                </a:solidFill>
              </a:rPr>
              <a:t> </a:t>
            </a:r>
            <a:r>
              <a:rPr lang="en-US" sz="2800" baseline="-5999">
                <a:solidFill>
                  <a:srgbClr val="592F74"/>
                </a:solidFill>
              </a:rPr>
              <a:t>    </a:t>
            </a:r>
            <a:r>
              <a:rPr lang="en-US" sz="2800">
                <a:solidFill>
                  <a:srgbClr val="592F74"/>
                </a:solidFill>
              </a:rPr>
              <a:t>s</a:t>
            </a:r>
            <a:r>
              <a:rPr lang="en-US" sz="2800" baseline="-5999">
                <a:solidFill>
                  <a:srgbClr val="592F74"/>
                </a:solidFill>
              </a:rPr>
              <a:t>23</a:t>
            </a:r>
            <a:endParaRPr sz="2800" baseline="-5999">
              <a:solidFill>
                <a:srgbClr val="592F74"/>
              </a:solidFill>
            </a:endParaRPr>
          </a:p>
          <a:p>
            <a:pPr>
              <a:spcBef>
                <a:spcPts val="0"/>
              </a:spcBef>
              <a:defRPr sz="2400">
                <a:solidFill>
                  <a:srgbClr val="000000"/>
                </a:solidFill>
              </a:defRPr>
            </a:pPr>
            <a:r>
              <a:rPr lang="en-US" sz="2800">
                <a:solidFill>
                  <a:srgbClr val="592F74"/>
                </a:solidFill>
              </a:rPr>
              <a:t> 0     </a:t>
            </a:r>
            <a:r>
              <a:rPr lang="mr-IN" sz="2800">
                <a:solidFill>
                  <a:srgbClr val="592F74"/>
                </a:solidFill>
              </a:rPr>
              <a:t>-</a:t>
            </a:r>
            <a:r>
              <a:rPr lang="mr-IN" sz="2800" err="1">
                <a:solidFill>
                  <a:srgbClr val="592F74"/>
                </a:solidFill>
              </a:rPr>
              <a:t>s</a:t>
            </a:r>
            <a:r>
              <a:rPr lang="en-US" sz="2800" baseline="-5999">
                <a:solidFill>
                  <a:srgbClr val="592F74"/>
                </a:solidFill>
              </a:rPr>
              <a:t>23</a:t>
            </a:r>
            <a:r>
              <a:rPr lang="en-US" sz="2800">
                <a:solidFill>
                  <a:srgbClr val="592F74"/>
                </a:solidFill>
              </a:rPr>
              <a:t>   c</a:t>
            </a:r>
            <a:r>
              <a:rPr lang="en-US" sz="2800" baseline="-5999">
                <a:solidFill>
                  <a:srgbClr val="592F74"/>
                </a:solidFill>
              </a:rPr>
              <a:t>23</a:t>
            </a:r>
            <a:endParaRPr sz="2800" baseline="-10166">
              <a:solidFill>
                <a:srgbClr val="592F74"/>
              </a:solidFill>
            </a:endParaRPr>
          </a:p>
        </p:txBody>
      </p:sp>
      <p:sp>
        <p:nvSpPr>
          <p:cNvPr id="20" name="Left Bracket 19"/>
          <p:cNvSpPr/>
          <p:nvPr/>
        </p:nvSpPr>
        <p:spPr>
          <a:xfrm>
            <a:off x="2806928" y="2880804"/>
            <a:ext cx="98030" cy="1413615"/>
          </a:xfrm>
          <a:prstGeom prst="leftBracket">
            <a:avLst/>
          </a:prstGeom>
          <a:noFill/>
          <a:ln w="38100" cap="flat">
            <a:solidFill>
              <a:srgbClr val="0070C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1" name="Left Bracket 20"/>
          <p:cNvSpPr/>
          <p:nvPr/>
        </p:nvSpPr>
        <p:spPr>
          <a:xfrm rot="10800000">
            <a:off x="6103269" y="2880803"/>
            <a:ext cx="98030" cy="1413615"/>
          </a:xfrm>
          <a:prstGeom prst="leftBracket">
            <a:avLst/>
          </a:prstGeom>
          <a:noFill/>
          <a:ln w="38100" cap="flat">
            <a:solidFill>
              <a:srgbClr val="0070C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2" name="Left Bracket 21"/>
          <p:cNvSpPr/>
          <p:nvPr/>
        </p:nvSpPr>
        <p:spPr>
          <a:xfrm>
            <a:off x="553335" y="2862947"/>
            <a:ext cx="98030" cy="1413615"/>
          </a:xfrm>
          <a:prstGeom prst="leftBracket">
            <a:avLst/>
          </a:prstGeom>
          <a:noFill/>
          <a:ln w="38100" cap="flat">
            <a:solidFill>
              <a:srgbClr val="00206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4" name="Left Bracket 23"/>
          <p:cNvSpPr/>
          <p:nvPr/>
        </p:nvSpPr>
        <p:spPr>
          <a:xfrm rot="10800000">
            <a:off x="2437956" y="2875922"/>
            <a:ext cx="98030" cy="1413615"/>
          </a:xfrm>
          <a:prstGeom prst="leftBracket">
            <a:avLst/>
          </a:prstGeom>
          <a:noFill/>
          <a:ln w="38100" cap="flat">
            <a:solidFill>
              <a:srgbClr val="00206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5" name="Left Bracket 24"/>
          <p:cNvSpPr/>
          <p:nvPr/>
        </p:nvSpPr>
        <p:spPr>
          <a:xfrm>
            <a:off x="6479801" y="2879583"/>
            <a:ext cx="98030" cy="1413615"/>
          </a:xfrm>
          <a:prstGeom prst="leftBracket">
            <a:avLst/>
          </a:prstGeom>
          <a:noFill/>
          <a:ln w="38100" cap="flat">
            <a:solidFill>
              <a:schemeClr val="accent6">
                <a:lumMod val="75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6" name="Left Bracket 25"/>
          <p:cNvSpPr/>
          <p:nvPr/>
        </p:nvSpPr>
        <p:spPr>
          <a:xfrm rot="10800000">
            <a:off x="8407554" y="2892558"/>
            <a:ext cx="98030" cy="1413615"/>
          </a:xfrm>
          <a:prstGeom prst="leftBracket">
            <a:avLst/>
          </a:prstGeom>
          <a:noFill/>
          <a:ln w="38100" cap="flat">
            <a:solidFill>
              <a:schemeClr val="accent6">
                <a:lumMod val="75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7" name="Left Bracket 26"/>
          <p:cNvSpPr/>
          <p:nvPr/>
        </p:nvSpPr>
        <p:spPr>
          <a:xfrm rot="10800000">
            <a:off x="6545702" y="1040031"/>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8" name="Left Bracket 27"/>
          <p:cNvSpPr/>
          <p:nvPr/>
        </p:nvSpPr>
        <p:spPr>
          <a:xfrm>
            <a:off x="6067700" y="1051906"/>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9" name="Left Bracket 28"/>
          <p:cNvSpPr/>
          <p:nvPr/>
        </p:nvSpPr>
        <p:spPr>
          <a:xfrm rot="10800000">
            <a:off x="5563057" y="1034739"/>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0" name="Left Bracket 29"/>
          <p:cNvSpPr/>
          <p:nvPr/>
        </p:nvSpPr>
        <p:spPr>
          <a:xfrm rot="10800000">
            <a:off x="2190876" y="1040031"/>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1" name="Left Bracket 30"/>
          <p:cNvSpPr/>
          <p:nvPr/>
        </p:nvSpPr>
        <p:spPr>
          <a:xfrm>
            <a:off x="1679700" y="1034739"/>
            <a:ext cx="196060" cy="1638923"/>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 name="TextBox 2"/>
          <p:cNvSpPr txBox="1"/>
          <p:nvPr/>
        </p:nvSpPr>
        <p:spPr>
          <a:xfrm>
            <a:off x="2556506" y="1475676"/>
            <a:ext cx="331822"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r>
              <a:rPr kumimoji="0" lang="en-US" sz="3600" b="0" i="0" u="none" strike="noStrike" cap="none" spc="0" normalizeH="0" baseline="0">
                <a:ln>
                  <a:noFill/>
                </a:ln>
                <a:solidFill>
                  <a:srgbClr val="747474"/>
                </a:solidFill>
                <a:effectLst/>
                <a:uFill>
                  <a:solidFill>
                    <a:srgbClr val="747474"/>
                  </a:solidFill>
                </a:uFill>
                <a:latin typeface="+mn-lt"/>
                <a:ea typeface="+mn-ea"/>
                <a:cs typeface="+mn-cs"/>
                <a:sym typeface="Calibri"/>
              </a:rPr>
              <a:t>=</a:t>
            </a:r>
          </a:p>
        </p:txBody>
      </p:sp>
      <p:sp>
        <p:nvSpPr>
          <p:cNvPr id="33" name="TextBox 32"/>
          <p:cNvSpPr txBox="1"/>
          <p:nvPr/>
        </p:nvSpPr>
        <p:spPr>
          <a:xfrm>
            <a:off x="6907008" y="1434055"/>
            <a:ext cx="331822"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400"/>
              </a:spcBef>
              <a:spcAft>
                <a:spcPts val="0"/>
              </a:spcAft>
              <a:buClr>
                <a:srgbClr val="275D90"/>
              </a:buClr>
              <a:buSzTx/>
              <a:buFont typeface="Calibri"/>
              <a:buNone/>
              <a:tabLst/>
            </a:pPr>
            <a:r>
              <a:rPr kumimoji="0" lang="en-US" sz="3600" b="0" i="0" u="none" strike="noStrike" cap="none" spc="0" normalizeH="0" baseline="0">
                <a:ln>
                  <a:noFill/>
                </a:ln>
                <a:solidFill>
                  <a:srgbClr val="747474"/>
                </a:solidFill>
                <a:effectLst/>
                <a:uFill>
                  <a:solidFill>
                    <a:srgbClr val="747474"/>
                  </a:solidFill>
                </a:uFill>
                <a:latin typeface="+mn-lt"/>
                <a:ea typeface="+mn-ea"/>
                <a:cs typeface="+mn-cs"/>
                <a:sym typeface="Calibri"/>
              </a:rPr>
              <a:t>=</a:t>
            </a:r>
          </a:p>
        </p:txBody>
      </p:sp>
      <p:sp>
        <p:nvSpPr>
          <p:cNvPr id="4" name="TextBox 3">
            <a:extLst>
              <a:ext uri="{FF2B5EF4-FFF2-40B4-BE49-F238E27FC236}">
                <a16:creationId xmlns:a16="http://schemas.microsoft.com/office/drawing/2014/main" id="{3C572C41-AA60-43CA-9BDC-1C3C3069EBCC}"/>
              </a:ext>
            </a:extLst>
          </p:cNvPr>
          <p:cNvSpPr txBox="1"/>
          <p:nvPr/>
        </p:nvSpPr>
        <p:spPr>
          <a:xfrm>
            <a:off x="867123" y="4266360"/>
            <a:ext cx="1492624"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914400">
              <a:lnSpc>
                <a:spcPct val="100000"/>
              </a:lnSpc>
              <a:spcBef>
                <a:spcPts val="400"/>
              </a:spcBef>
              <a:spcAft>
                <a:spcPts val="0"/>
              </a:spcAft>
              <a:buClr>
                <a:srgbClr val="275D90"/>
              </a:buClr>
              <a:buSzTx/>
              <a:buNone/>
              <a:tabLst/>
            </a:pPr>
            <a:r>
              <a:rPr lang="en-US">
                <a:solidFill>
                  <a:srgbClr val="002060"/>
                </a:solidFill>
              </a:rPr>
              <a:t>"atmospheric"</a:t>
            </a:r>
          </a:p>
        </p:txBody>
      </p:sp>
      <p:sp>
        <p:nvSpPr>
          <p:cNvPr id="32" name="TextBox 31">
            <a:extLst>
              <a:ext uri="{FF2B5EF4-FFF2-40B4-BE49-F238E27FC236}">
                <a16:creationId xmlns:a16="http://schemas.microsoft.com/office/drawing/2014/main" id="{17B91664-1CC6-4395-B169-F721A8D32685}"/>
              </a:ext>
            </a:extLst>
          </p:cNvPr>
          <p:cNvSpPr txBox="1"/>
          <p:nvPr/>
        </p:nvSpPr>
        <p:spPr>
          <a:xfrm>
            <a:off x="3986841" y="4254773"/>
            <a:ext cx="1223683"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914400">
              <a:lnSpc>
                <a:spcPct val="100000"/>
              </a:lnSpc>
              <a:spcBef>
                <a:spcPts val="400"/>
              </a:spcBef>
              <a:spcAft>
                <a:spcPts val="0"/>
              </a:spcAft>
              <a:buClr>
                <a:srgbClr val="275D90"/>
              </a:buClr>
              <a:buSzTx/>
              <a:buNone/>
              <a:tabLst/>
            </a:pPr>
            <a:r>
              <a:rPr lang="en-US">
                <a:solidFill>
                  <a:srgbClr val="0070C0"/>
                </a:solidFill>
              </a:rPr>
              <a:t>"reactor"</a:t>
            </a:r>
          </a:p>
        </p:txBody>
      </p:sp>
      <p:sp>
        <p:nvSpPr>
          <p:cNvPr id="34" name="TextBox 33">
            <a:extLst>
              <a:ext uri="{FF2B5EF4-FFF2-40B4-BE49-F238E27FC236}">
                <a16:creationId xmlns:a16="http://schemas.microsoft.com/office/drawing/2014/main" id="{7DA7C2AA-C139-4878-9835-735176DDF8C8}"/>
              </a:ext>
            </a:extLst>
          </p:cNvPr>
          <p:cNvSpPr txBox="1"/>
          <p:nvPr/>
        </p:nvSpPr>
        <p:spPr>
          <a:xfrm>
            <a:off x="7170580" y="4254773"/>
            <a:ext cx="1223683"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914400">
              <a:lnSpc>
                <a:spcPct val="100000"/>
              </a:lnSpc>
              <a:spcBef>
                <a:spcPts val="400"/>
              </a:spcBef>
              <a:spcAft>
                <a:spcPts val="0"/>
              </a:spcAft>
              <a:buClr>
                <a:srgbClr val="275D90"/>
              </a:buClr>
              <a:buSzTx/>
              <a:buNone/>
              <a:tabLst/>
            </a:pPr>
            <a:r>
              <a:rPr lang="en-US">
                <a:solidFill>
                  <a:srgbClr val="592F74"/>
                </a:solidFill>
              </a:rPr>
              <a:t>"solar"</a:t>
            </a:r>
          </a:p>
        </p:txBody>
      </p:sp>
      <p:sp>
        <p:nvSpPr>
          <p:cNvPr id="5" name="TextBox 4">
            <a:extLst>
              <a:ext uri="{FF2B5EF4-FFF2-40B4-BE49-F238E27FC236}">
                <a16:creationId xmlns:a16="http://schemas.microsoft.com/office/drawing/2014/main" id="{C25A54F1-E9FB-4F0B-8E4A-703902AB468B}"/>
              </a:ext>
            </a:extLst>
          </p:cNvPr>
          <p:cNvSpPr txBox="1"/>
          <p:nvPr/>
        </p:nvSpPr>
        <p:spPr>
          <a:xfrm>
            <a:off x="1125833" y="4679835"/>
            <a:ext cx="1406951"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rgbClr val="FFFFFF"/>
                </a:solidFill>
                <a:latin typeface="Symbol"/>
                <a:sym typeface="Symbol"/>
              </a:rPr>
              <a:t>q</a:t>
            </a:r>
            <a:r>
              <a:rPr lang="en-US" sz="1600" baseline="-25000">
                <a:solidFill>
                  <a:srgbClr val="FFFFFF"/>
                </a:solidFill>
                <a:latin typeface="Symbol"/>
                <a:sym typeface="Symbol"/>
              </a:rPr>
              <a:t>12</a:t>
            </a:r>
            <a:r>
              <a:rPr lang="en-US" sz="1600">
                <a:solidFill>
                  <a:srgbClr val="FFFFFF"/>
                </a:solidFill>
                <a:latin typeface="Symbol"/>
                <a:sym typeface="Symbol"/>
              </a:rPr>
              <a:t> = </a:t>
            </a:r>
            <a:r>
              <a:rPr lang="en-US" sz="1600">
                <a:solidFill>
                  <a:srgbClr val="FFFFFF"/>
                </a:solidFill>
                <a:latin typeface="Calibri"/>
              </a:rPr>
              <a:t>45±3</a:t>
            </a:r>
            <a:r>
              <a:rPr lang="en-US" sz="1600">
                <a:solidFill>
                  <a:srgbClr val="FFFFFF"/>
                </a:solidFill>
              </a:rPr>
              <a:t>°</a:t>
            </a:r>
          </a:p>
        </p:txBody>
      </p:sp>
      <p:sp>
        <p:nvSpPr>
          <p:cNvPr id="35" name="TextBox 34">
            <a:extLst>
              <a:ext uri="{FF2B5EF4-FFF2-40B4-BE49-F238E27FC236}">
                <a16:creationId xmlns:a16="http://schemas.microsoft.com/office/drawing/2014/main" id="{A2BD7CCD-2792-4318-9780-9DD157E08919}"/>
              </a:ext>
            </a:extLst>
          </p:cNvPr>
          <p:cNvSpPr txBox="1"/>
          <p:nvPr/>
        </p:nvSpPr>
        <p:spPr>
          <a:xfrm>
            <a:off x="3822178" y="4679832"/>
            <a:ext cx="1638343"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rgbClr val="FFFFFF"/>
                </a:solidFill>
                <a:latin typeface="Symbol"/>
                <a:sym typeface="Symbol"/>
              </a:rPr>
              <a:t>q</a:t>
            </a:r>
            <a:r>
              <a:rPr lang="en-US" sz="1600" baseline="-25000">
                <a:solidFill>
                  <a:srgbClr val="FFFFFF"/>
                </a:solidFill>
                <a:latin typeface="Symbol"/>
                <a:sym typeface="Symbol"/>
              </a:rPr>
              <a:t>13</a:t>
            </a:r>
            <a:r>
              <a:rPr lang="en-US" sz="1600">
                <a:solidFill>
                  <a:srgbClr val="FFFFFF"/>
                </a:solidFill>
                <a:latin typeface="Symbol"/>
                <a:sym typeface="Symbol"/>
              </a:rPr>
              <a:t> = </a:t>
            </a:r>
            <a:r>
              <a:rPr lang="en-US" sz="1600">
                <a:solidFill>
                  <a:srgbClr val="FFFFFF"/>
                </a:solidFill>
              </a:rPr>
              <a:t>8.5±0.15°</a:t>
            </a:r>
          </a:p>
        </p:txBody>
      </p:sp>
      <p:sp>
        <p:nvSpPr>
          <p:cNvPr id="36" name="TextBox 35">
            <a:extLst>
              <a:ext uri="{FF2B5EF4-FFF2-40B4-BE49-F238E27FC236}">
                <a16:creationId xmlns:a16="http://schemas.microsoft.com/office/drawing/2014/main" id="{656BA7B1-4DB5-42CB-885B-6E5814410B81}"/>
              </a:ext>
            </a:extLst>
          </p:cNvPr>
          <p:cNvSpPr txBox="1"/>
          <p:nvPr/>
        </p:nvSpPr>
        <p:spPr>
          <a:xfrm>
            <a:off x="6909503" y="4679830"/>
            <a:ext cx="1508947"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rgbClr val="FFFFFF"/>
                </a:solidFill>
                <a:latin typeface="Symbol"/>
                <a:sym typeface="Symbol"/>
              </a:rPr>
              <a:t>q</a:t>
            </a:r>
            <a:r>
              <a:rPr lang="en-US" sz="1600" baseline="-25000">
                <a:solidFill>
                  <a:srgbClr val="FFFFFF"/>
                </a:solidFill>
                <a:latin typeface="Symbol"/>
                <a:sym typeface="Symbol"/>
              </a:rPr>
              <a:t>23</a:t>
            </a:r>
            <a:r>
              <a:rPr lang="en-US" sz="1600">
                <a:solidFill>
                  <a:srgbClr val="FFFFFF"/>
                </a:solidFill>
                <a:latin typeface="Symbol"/>
                <a:sym typeface="Symbol"/>
              </a:rPr>
              <a:t> = </a:t>
            </a:r>
            <a:r>
              <a:rPr lang="en-US" sz="1600">
                <a:solidFill>
                  <a:srgbClr val="FFFFFF"/>
                </a:solidFill>
              </a:rPr>
              <a:t>33.6±0.8°</a:t>
            </a:r>
          </a:p>
        </p:txBody>
      </p:sp>
      <p:sp>
        <p:nvSpPr>
          <p:cNvPr id="37" name="TextBox 36">
            <a:extLst>
              <a:ext uri="{FF2B5EF4-FFF2-40B4-BE49-F238E27FC236}">
                <a16:creationId xmlns:a16="http://schemas.microsoft.com/office/drawing/2014/main" id="{8726BA13-14C5-4DB9-85F3-98AB3E33E055}"/>
              </a:ext>
            </a:extLst>
          </p:cNvPr>
          <p:cNvSpPr txBox="1"/>
          <p:nvPr/>
        </p:nvSpPr>
        <p:spPr>
          <a:xfrm>
            <a:off x="300402" y="5001377"/>
            <a:ext cx="3164877"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rgbClr val="FFFFFF"/>
                </a:solidFill>
              </a:rPr>
              <a:t>|Δm</a:t>
            </a:r>
            <a:r>
              <a:rPr lang="en-US" sz="1600" baseline="30000">
                <a:solidFill>
                  <a:srgbClr val="FFFFFF"/>
                </a:solidFill>
              </a:rPr>
              <a:t>2</a:t>
            </a:r>
            <a:r>
              <a:rPr lang="en-US" sz="1600" baseline="-25000">
                <a:solidFill>
                  <a:srgbClr val="FFFFFF"/>
                </a:solidFill>
              </a:rPr>
              <a:t>12</a:t>
            </a:r>
            <a:r>
              <a:rPr lang="en-US" sz="1600">
                <a:solidFill>
                  <a:srgbClr val="FFFFFF"/>
                </a:solidFill>
              </a:rPr>
              <a:t>| = 2.52±0.04 x 10</a:t>
            </a:r>
            <a:r>
              <a:rPr lang="en-US" sz="1600" baseline="30000">
                <a:solidFill>
                  <a:srgbClr val="FFFFFF"/>
                </a:solidFill>
              </a:rPr>
              <a:t>-3</a:t>
            </a:r>
            <a:r>
              <a:rPr lang="en-US" sz="1600">
                <a:solidFill>
                  <a:srgbClr val="FFFFFF"/>
                </a:solidFill>
              </a:rPr>
              <a:t> eV</a:t>
            </a:r>
            <a:r>
              <a:rPr lang="en-US" sz="1600" baseline="30000">
                <a:solidFill>
                  <a:srgbClr val="FFFFFF"/>
                </a:solidFill>
              </a:rPr>
              <a:t>2</a:t>
            </a:r>
          </a:p>
        </p:txBody>
      </p:sp>
      <p:sp>
        <p:nvSpPr>
          <p:cNvPr id="38" name="TextBox 37">
            <a:extLst>
              <a:ext uri="{FF2B5EF4-FFF2-40B4-BE49-F238E27FC236}">
                <a16:creationId xmlns:a16="http://schemas.microsoft.com/office/drawing/2014/main" id="{7477A86A-808A-4570-A474-37F5C72720B7}"/>
              </a:ext>
            </a:extLst>
          </p:cNvPr>
          <p:cNvSpPr txBox="1"/>
          <p:nvPr/>
        </p:nvSpPr>
        <p:spPr>
          <a:xfrm>
            <a:off x="3291230" y="4980740"/>
            <a:ext cx="3150501"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rgbClr val="FFFFFF"/>
                </a:solidFill>
                <a:ea typeface="+mn-lt"/>
                <a:cs typeface="+mn-lt"/>
              </a:rPr>
              <a:t>|Δm</a:t>
            </a:r>
            <a:r>
              <a:rPr lang="en-US" sz="1600" baseline="30000">
                <a:solidFill>
                  <a:srgbClr val="FFFFFF"/>
                </a:solidFill>
                <a:ea typeface="+mn-lt"/>
                <a:cs typeface="+mn-lt"/>
              </a:rPr>
              <a:t>2</a:t>
            </a:r>
            <a:r>
              <a:rPr lang="en-US" sz="1600" baseline="-25000">
                <a:solidFill>
                  <a:srgbClr val="FFFFFF"/>
                </a:solidFill>
                <a:ea typeface="+mn-lt"/>
                <a:cs typeface="+mn-lt"/>
              </a:rPr>
              <a:t>13</a:t>
            </a:r>
            <a:r>
              <a:rPr lang="en-US" sz="1600">
                <a:solidFill>
                  <a:srgbClr val="FFFFFF"/>
                </a:solidFill>
                <a:ea typeface="+mn-lt"/>
                <a:cs typeface="+mn-lt"/>
              </a:rPr>
              <a:t>| =</a:t>
            </a:r>
            <a:r>
              <a:rPr lang="en-US" sz="1600">
                <a:solidFill>
                  <a:srgbClr val="FFFFFF"/>
                </a:solidFill>
              </a:rPr>
              <a:t>2.52±0.04 x 10</a:t>
            </a:r>
            <a:r>
              <a:rPr lang="en-US" sz="1600" baseline="30000">
                <a:solidFill>
                  <a:srgbClr val="FFFFFF"/>
                </a:solidFill>
              </a:rPr>
              <a:t>-3</a:t>
            </a:r>
            <a:r>
              <a:rPr lang="en-US" sz="1600">
                <a:solidFill>
                  <a:srgbClr val="FFFFFF"/>
                </a:solidFill>
              </a:rPr>
              <a:t> eV</a:t>
            </a:r>
            <a:r>
              <a:rPr lang="en-US" sz="1600" baseline="30000">
                <a:solidFill>
                  <a:srgbClr val="FFFFFF"/>
                </a:solidFill>
              </a:rPr>
              <a:t>2</a:t>
            </a:r>
          </a:p>
        </p:txBody>
      </p:sp>
      <p:sp>
        <p:nvSpPr>
          <p:cNvPr id="39" name="TextBox 38">
            <a:extLst>
              <a:ext uri="{FF2B5EF4-FFF2-40B4-BE49-F238E27FC236}">
                <a16:creationId xmlns:a16="http://schemas.microsoft.com/office/drawing/2014/main" id="{DA40F095-6CD1-494D-9A58-A4286E7CF3F7}"/>
              </a:ext>
            </a:extLst>
          </p:cNvPr>
          <p:cNvSpPr txBox="1"/>
          <p:nvPr/>
        </p:nvSpPr>
        <p:spPr>
          <a:xfrm>
            <a:off x="6324767" y="4973553"/>
            <a:ext cx="2992351"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1600">
                <a:solidFill>
                  <a:srgbClr val="FFFFFF"/>
                </a:solidFill>
                <a:ea typeface="+mn-lt"/>
                <a:cs typeface="+mn-lt"/>
              </a:rPr>
              <a:t>|Δm</a:t>
            </a:r>
            <a:r>
              <a:rPr lang="en-US" sz="1600" baseline="30000">
                <a:solidFill>
                  <a:srgbClr val="FFFFFF"/>
                </a:solidFill>
                <a:ea typeface="+mn-lt"/>
                <a:cs typeface="+mn-lt"/>
              </a:rPr>
              <a:t>2</a:t>
            </a:r>
            <a:r>
              <a:rPr lang="en-US" sz="1600" baseline="-25000">
                <a:solidFill>
                  <a:srgbClr val="FFFFFF"/>
                </a:solidFill>
                <a:ea typeface="+mn-lt"/>
                <a:cs typeface="+mn-lt"/>
              </a:rPr>
              <a:t>23</a:t>
            </a:r>
            <a:r>
              <a:rPr lang="en-US" sz="1600">
                <a:solidFill>
                  <a:srgbClr val="FFFFFF"/>
                </a:solidFill>
                <a:ea typeface="+mn-lt"/>
                <a:cs typeface="+mn-lt"/>
              </a:rPr>
              <a:t>| =</a:t>
            </a:r>
            <a:r>
              <a:rPr lang="en-US" sz="1600">
                <a:solidFill>
                  <a:srgbClr val="FFFFFF"/>
                </a:solidFill>
              </a:rPr>
              <a:t> 7.5±0.18 x 10</a:t>
            </a:r>
            <a:r>
              <a:rPr lang="en-US" sz="1600" baseline="30000">
                <a:solidFill>
                  <a:srgbClr val="FFFFFF"/>
                </a:solidFill>
              </a:rPr>
              <a:t>-5</a:t>
            </a:r>
            <a:r>
              <a:rPr lang="en-US" sz="1600">
                <a:solidFill>
                  <a:srgbClr val="FFFFFF"/>
                </a:solidFill>
              </a:rPr>
              <a:t> eV</a:t>
            </a:r>
            <a:r>
              <a:rPr lang="en-US" sz="1600" baseline="30000">
                <a:solidFill>
                  <a:srgbClr val="FFFFFF"/>
                </a:solidFill>
              </a:rPr>
              <a:t>2</a:t>
            </a:r>
          </a:p>
        </p:txBody>
      </p:sp>
      <p:sp>
        <p:nvSpPr>
          <p:cNvPr id="7" name="TextBox 6">
            <a:extLst>
              <a:ext uri="{FF2B5EF4-FFF2-40B4-BE49-F238E27FC236}">
                <a16:creationId xmlns:a16="http://schemas.microsoft.com/office/drawing/2014/main" id="{9700B5D0-437E-4A8D-967B-AF2505660EC2}"/>
              </a:ext>
            </a:extLst>
          </p:cNvPr>
          <p:cNvSpPr txBox="1"/>
          <p:nvPr/>
        </p:nvSpPr>
        <p:spPr>
          <a:xfrm>
            <a:off x="1872947" y="5659677"/>
            <a:ext cx="1794295"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3200" b="1">
                <a:solidFill>
                  <a:srgbClr val="961B04"/>
                </a:solidFill>
              </a:rPr>
              <a:t>𝛿</a:t>
            </a:r>
            <a:r>
              <a:rPr lang="en-US" sz="3200" b="1" baseline="-25000">
                <a:solidFill>
                  <a:srgbClr val="961B04"/>
                </a:solidFill>
              </a:rPr>
              <a:t>cp</a:t>
            </a:r>
            <a:r>
              <a:rPr lang="en-US" sz="3200" b="1">
                <a:solidFill>
                  <a:srgbClr val="961B04"/>
                </a:solidFill>
              </a:rPr>
              <a:t> = ????</a:t>
            </a:r>
          </a:p>
        </p:txBody>
      </p:sp>
      <p:sp>
        <p:nvSpPr>
          <p:cNvPr id="42" name="TextBox 41">
            <a:extLst>
              <a:ext uri="{FF2B5EF4-FFF2-40B4-BE49-F238E27FC236}">
                <a16:creationId xmlns:a16="http://schemas.microsoft.com/office/drawing/2014/main" id="{CDE226AC-E47E-4A25-9ED0-160D3BFCC5F1}"/>
              </a:ext>
            </a:extLst>
          </p:cNvPr>
          <p:cNvSpPr txBox="1"/>
          <p:nvPr/>
        </p:nvSpPr>
        <p:spPr>
          <a:xfrm>
            <a:off x="4024476" y="5659676"/>
            <a:ext cx="3475177"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3200" b="1" dirty="0">
                <a:solidFill>
                  <a:srgbClr val="961B04"/>
                </a:solidFill>
              </a:rPr>
              <a:t>mass hierarchy????</a:t>
            </a:r>
          </a:p>
        </p:txBody>
      </p:sp>
    </p:spTree>
    <p:extLst>
      <p:ext uri="{BB962C8B-B14F-4D97-AF65-F5344CB8AC3E}">
        <p14:creationId xmlns:p14="http://schemas.microsoft.com/office/powerpoint/2010/main" val="1504096494"/>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103" name="Shape 103"/>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104" name="Shape 104"/>
          <p:cNvSpPr>
            <a:spLocks noGrp="1"/>
          </p:cNvSpPr>
          <p:nvPr>
            <p:ph type="sldNum" sz="quarter" idx="2"/>
          </p:nvPr>
        </p:nvSpPr>
        <p:spPr>
          <a:xfrm>
            <a:off x="8845697" y="6511926"/>
            <a:ext cx="149080"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57</a:t>
            </a:fld>
            <a:endParaRPr/>
          </a:p>
        </p:txBody>
      </p:sp>
      <p:pic>
        <p:nvPicPr>
          <p:cNvPr id="105" name="pasted-image.tiff"/>
          <p:cNvPicPr>
            <a:picLocks noChangeAspect="1"/>
          </p:cNvPicPr>
          <p:nvPr/>
        </p:nvPicPr>
        <p:blipFill>
          <a:blip r:embed="rId2"/>
          <a:stretch>
            <a:fillRect/>
          </a:stretch>
        </p:blipFill>
        <p:spPr>
          <a:xfrm>
            <a:off x="381360" y="279342"/>
            <a:ext cx="5536925" cy="904367"/>
          </a:xfrm>
          <a:prstGeom prst="rect">
            <a:avLst/>
          </a:prstGeom>
          <a:ln w="12700">
            <a:miter lim="400000"/>
          </a:ln>
        </p:spPr>
      </p:pic>
      <p:pic>
        <p:nvPicPr>
          <p:cNvPr id="106" name="pasted-image.tiff"/>
          <p:cNvPicPr>
            <a:picLocks noChangeAspect="1"/>
          </p:cNvPicPr>
          <p:nvPr/>
        </p:nvPicPr>
        <p:blipFill>
          <a:blip r:embed="rId3"/>
          <a:stretch>
            <a:fillRect/>
          </a:stretch>
        </p:blipFill>
        <p:spPr>
          <a:xfrm>
            <a:off x="7503827" y="50043"/>
            <a:ext cx="1557442" cy="963240"/>
          </a:xfrm>
          <a:prstGeom prst="rect">
            <a:avLst/>
          </a:prstGeom>
          <a:ln w="12700">
            <a:miter lim="400000"/>
          </a:ln>
        </p:spPr>
      </p:pic>
      <p:sp>
        <p:nvSpPr>
          <p:cNvPr id="107" name="Shape 107"/>
          <p:cNvSpPr/>
          <p:nvPr/>
        </p:nvSpPr>
        <p:spPr>
          <a:xfrm>
            <a:off x="287468" y="1254597"/>
            <a:ext cx="8569064" cy="274947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285750" indent="-285750">
              <a:buFont typeface="Arial" charset="0"/>
              <a:buChar char="•"/>
              <a:defRPr>
                <a:solidFill>
                  <a:srgbClr val="000000"/>
                </a:solidFill>
              </a:defRPr>
            </a:pPr>
            <a:r>
              <a:rPr dirty="0"/>
              <a:t>Fermilab and the worldwide neutrino community are building a world class neutrino beamline and cutting edge neutrino detectors to make neutrino oscillation measurements at unprecedented levels of precision</a:t>
            </a:r>
          </a:p>
          <a:p>
            <a:pPr marL="285750" indent="-285750">
              <a:buFont typeface="Arial" charset="0"/>
              <a:buChar char="•"/>
              <a:defRPr>
                <a:solidFill>
                  <a:srgbClr val="000000"/>
                </a:solidFill>
              </a:defRPr>
            </a:pPr>
            <a:r>
              <a:rPr dirty="0"/>
              <a:t>High among the goals of DUNE, the observation and measurement of CP violation in the neutrino sector</a:t>
            </a:r>
          </a:p>
          <a:p>
            <a:pPr marL="285750" indent="-285750">
              <a:buFont typeface="Arial" charset="0"/>
              <a:buChar char="•"/>
              <a:defRPr>
                <a:solidFill>
                  <a:srgbClr val="000000"/>
                </a:solidFill>
              </a:defRPr>
            </a:pPr>
            <a:r>
              <a:rPr dirty="0"/>
              <a:t>LBNF/DUNE represents the transition from statistics limited oscillations measurements to a new </a:t>
            </a:r>
            <a:r>
              <a:rPr lang="en-US" dirty="0"/>
              <a:t>era</a:t>
            </a:r>
            <a:r>
              <a:rPr dirty="0"/>
              <a:t> of systematics limitations</a:t>
            </a:r>
          </a:p>
          <a:p>
            <a:pPr marL="285750" indent="-285750">
              <a:buFont typeface="Arial" charset="0"/>
              <a:buChar char="•"/>
              <a:defRPr>
                <a:solidFill>
                  <a:srgbClr val="000000"/>
                </a:solidFill>
              </a:defRPr>
            </a:pPr>
            <a:r>
              <a:rPr dirty="0"/>
              <a:t>Given the high priority of DUNE, anything we can do to control systematics and protect against “unknown unknowns”, the better</a:t>
            </a:r>
          </a:p>
        </p:txBody>
      </p:sp>
      <p:sp>
        <p:nvSpPr>
          <p:cNvPr id="108" name="Shape 108"/>
          <p:cNvSpPr/>
          <p:nvPr/>
        </p:nvSpPr>
        <p:spPr>
          <a:xfrm>
            <a:off x="337726" y="4013670"/>
            <a:ext cx="8569064" cy="65659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000000"/>
                </a:solidFill>
              </a:defRPr>
            </a:lvl1pPr>
          </a:lstStyle>
          <a:p>
            <a:r>
              <a:t>More handles on systematic uncertainties, also means more sensitivity to possible new physics: non-standard interactions, non-standard oscillation</a:t>
            </a:r>
          </a:p>
        </p:txBody>
      </p:sp>
      <p:pic>
        <p:nvPicPr>
          <p:cNvPr id="3" name="Picture 3" descr="A close up of a sign&#10;&#10;Description generated with high confidence">
            <a:extLst>
              <a:ext uri="{FF2B5EF4-FFF2-40B4-BE49-F238E27FC236}">
                <a16:creationId xmlns:a16="http://schemas.microsoft.com/office/drawing/2014/main" id="{94E15B0D-B91F-4BF4-B214-73D2FC494085}"/>
              </a:ext>
            </a:extLst>
          </p:cNvPr>
          <p:cNvPicPr>
            <a:picLocks noChangeAspect="1"/>
          </p:cNvPicPr>
          <p:nvPr/>
        </p:nvPicPr>
        <p:blipFill>
          <a:blip r:embed="rId4"/>
          <a:stretch>
            <a:fillRect/>
          </a:stretch>
        </p:blipFill>
        <p:spPr>
          <a:xfrm>
            <a:off x="1734670" y="4711184"/>
            <a:ext cx="5351929" cy="1805925"/>
          </a:xfrm>
          <a:prstGeom prst="rect">
            <a:avLst/>
          </a:prstGeom>
        </p:spPr>
      </p:pic>
    </p:spTree>
    <p:extLst>
      <p:ext uri="{BB962C8B-B14F-4D97-AF65-F5344CB8AC3E}">
        <p14:creationId xmlns:p14="http://schemas.microsoft.com/office/powerpoint/2010/main" val="3205958023"/>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111" name="Shape 111"/>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112" name="Shape 112"/>
          <p:cNvSpPr>
            <a:spLocks noGrp="1"/>
          </p:cNvSpPr>
          <p:nvPr>
            <p:ph type="sldNum" sz="quarter" idx="2"/>
          </p:nvPr>
        </p:nvSpPr>
        <p:spPr>
          <a:xfrm>
            <a:off x="8845697" y="6511926"/>
            <a:ext cx="149080"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58</a:t>
            </a:fld>
            <a:endParaRPr/>
          </a:p>
        </p:txBody>
      </p:sp>
      <p:sp>
        <p:nvSpPr>
          <p:cNvPr id="113" name="Shape 113"/>
          <p:cNvSpPr/>
          <p:nvPr/>
        </p:nvSpPr>
        <p:spPr>
          <a:xfrm>
            <a:off x="1783457" y="821023"/>
            <a:ext cx="5145639" cy="6084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b="1">
                <a:solidFill>
                  <a:srgbClr val="000000"/>
                </a:solidFill>
                <a:uFill>
                  <a:solidFill>
                    <a:srgbClr val="000000"/>
                  </a:solidFill>
                </a:uFill>
                <a:latin typeface="ArialUnicodeMS"/>
                <a:ea typeface="ArialUnicodeMS"/>
                <a:cs typeface="ArialUnicodeMS"/>
                <a:sym typeface="ArialUnicodeMS"/>
              </a:defRPr>
            </a:lvl1pPr>
          </a:lstStyle>
          <a:p>
            <a:r>
              <a:rPr dirty="0"/>
              <a:t>2.</a:t>
            </a:r>
            <a:r>
              <a:rPr lang="en-US" dirty="0"/>
              <a:t> Limiting</a:t>
            </a:r>
            <a:r>
              <a:rPr dirty="0"/>
              <a:t> </a:t>
            </a:r>
            <a:r>
              <a:rPr lang="en-US" dirty="0"/>
              <a:t>Systematics on DUNE</a:t>
            </a:r>
            <a:endParaRPr dirty="0"/>
          </a:p>
        </p:txBody>
      </p:sp>
      <p:pic>
        <p:nvPicPr>
          <p:cNvPr id="114" name="pasted-image.tiff"/>
          <p:cNvPicPr>
            <a:picLocks noChangeAspect="1"/>
          </p:cNvPicPr>
          <p:nvPr/>
        </p:nvPicPr>
        <p:blipFill>
          <a:blip r:embed="rId2"/>
          <a:stretch>
            <a:fillRect/>
          </a:stretch>
        </p:blipFill>
        <p:spPr>
          <a:xfrm>
            <a:off x="2275930" y="1748852"/>
            <a:ext cx="4267201" cy="4076701"/>
          </a:xfrm>
          <a:prstGeom prst="rect">
            <a:avLst/>
          </a:prstGeom>
          <a:ln w="12700">
            <a:miter lim="400000"/>
          </a:ln>
        </p:spPr>
      </p:pic>
      <p:sp>
        <p:nvSpPr>
          <p:cNvPr id="115" name="Shape 115"/>
          <p:cNvSpPr/>
          <p:nvPr/>
        </p:nvSpPr>
        <p:spPr>
          <a:xfrm>
            <a:off x="5574098" y="1779393"/>
            <a:ext cx="886461" cy="30264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300"/>
            </a:lvl1pPr>
          </a:lstStyle>
          <a:p>
            <a:r>
              <a:t>credit: xkcd</a:t>
            </a:r>
          </a:p>
        </p:txBody>
      </p:sp>
    </p:spTree>
    <p:extLst>
      <p:ext uri="{BB962C8B-B14F-4D97-AF65-F5344CB8AC3E}">
        <p14:creationId xmlns:p14="http://schemas.microsoft.com/office/powerpoint/2010/main" val="1824096711"/>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p:nvPr/>
        </p:nvSpPr>
        <p:spPr>
          <a:xfrm>
            <a:off x="739810" y="1701388"/>
            <a:ext cx="7740583" cy="1056843"/>
          </a:xfrm>
          <a:prstGeom prst="rect">
            <a:avLst/>
          </a:prstGeom>
          <a:solidFill>
            <a:srgbClr val="FFFFFF"/>
          </a:solidFill>
          <a:ln w="25400">
            <a:solidFill>
              <a:srgbClr val="85888D"/>
            </a:solidFill>
            <a:miter lim="400000"/>
          </a:ln>
          <a:effectLst>
            <a:outerShdw blurRad="38100" dist="66832" dir="7714010" rotWithShape="0">
              <a:srgbClr val="000000">
                <a:alpha val="50000"/>
              </a:srgbClr>
            </a:outerShdw>
          </a:effectLst>
        </p:spPr>
        <p:txBody>
          <a:bodyPr lIns="50800" tIns="50800" rIns="50800" bIns="50800" anchor="ctr"/>
          <a:lstStyle/>
          <a:p>
            <a:endParaRPr/>
          </a:p>
        </p:txBody>
      </p:sp>
      <p:sp>
        <p:nvSpPr>
          <p:cNvPr id="140" name="Shape 140"/>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142" name="Shape 142"/>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59</a:t>
            </a:fld>
            <a:endParaRPr/>
          </a:p>
        </p:txBody>
      </p:sp>
      <p:sp>
        <p:nvSpPr>
          <p:cNvPr id="143" name="Shape 143"/>
          <p:cNvSpPr/>
          <p:nvPr/>
        </p:nvSpPr>
        <p:spPr>
          <a:xfrm>
            <a:off x="307366" y="130065"/>
            <a:ext cx="8319585"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Neutrino rates are cross section (and detector) dependent</a:t>
            </a:r>
          </a:p>
        </p:txBody>
      </p:sp>
      <p:sp>
        <p:nvSpPr>
          <p:cNvPr id="144" name="Shape 144"/>
          <p:cNvSpPr/>
          <p:nvPr/>
        </p:nvSpPr>
        <p:spPr>
          <a:xfrm>
            <a:off x="818015" y="2009236"/>
            <a:ext cx="852798" cy="44114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200">
                <a:solidFill>
                  <a:srgbClr val="000000"/>
                </a:solidFill>
              </a:defRPr>
            </a:pPr>
            <a:r>
              <a:rPr sz="2200"/>
              <a:t>R(</a:t>
            </a:r>
            <a:r>
              <a:rPr sz="2200" b="1">
                <a:latin typeface="Helvetica"/>
                <a:ea typeface="Helvetica"/>
                <a:cs typeface="Helvetica"/>
                <a:sym typeface="Helvetica"/>
              </a:rPr>
              <a:t>k</a:t>
            </a:r>
            <a:r>
              <a:rPr sz="2200"/>
              <a:t>)  =</a:t>
            </a:r>
          </a:p>
        </p:txBody>
      </p:sp>
      <p:sp>
        <p:nvSpPr>
          <p:cNvPr id="146" name="Shape 146"/>
          <p:cNvSpPr/>
          <p:nvPr/>
        </p:nvSpPr>
        <p:spPr>
          <a:xfrm>
            <a:off x="2362564" y="1930159"/>
            <a:ext cx="296556"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solidFill>
                  <a:srgbClr val="000000"/>
                </a:solidFill>
              </a:defRPr>
            </a:lvl1pPr>
          </a:lstStyle>
          <a:p>
            <a:r>
              <a:t>∑</a:t>
            </a:r>
          </a:p>
        </p:txBody>
      </p:sp>
      <p:sp>
        <p:nvSpPr>
          <p:cNvPr id="147" name="Shape 147"/>
          <p:cNvSpPr/>
          <p:nvPr/>
        </p:nvSpPr>
        <p:spPr>
          <a:xfrm>
            <a:off x="2845640" y="1727786"/>
            <a:ext cx="341440" cy="88742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100">
                <a:solidFill>
                  <a:srgbClr val="000000"/>
                </a:solidFill>
              </a:defRPr>
            </a:lvl1pPr>
          </a:lstStyle>
          <a:p>
            <a:r>
              <a:t>∫</a:t>
            </a:r>
          </a:p>
        </p:txBody>
      </p:sp>
      <p:sp>
        <p:nvSpPr>
          <p:cNvPr id="148" name="Shape 148"/>
          <p:cNvSpPr/>
          <p:nvPr/>
        </p:nvSpPr>
        <p:spPr>
          <a:xfrm>
            <a:off x="1915973" y="1930159"/>
            <a:ext cx="296556"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solidFill>
                  <a:srgbClr val="000000"/>
                </a:solidFill>
              </a:defRPr>
            </a:lvl1pPr>
          </a:lstStyle>
          <a:p>
            <a:r>
              <a:t>∑</a:t>
            </a:r>
          </a:p>
        </p:txBody>
      </p:sp>
      <p:sp>
        <p:nvSpPr>
          <p:cNvPr id="149" name="Shape 149"/>
          <p:cNvSpPr/>
          <p:nvPr/>
        </p:nvSpPr>
        <p:spPr>
          <a:xfrm>
            <a:off x="7802585" y="2033524"/>
            <a:ext cx="487313" cy="44114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200">
                <a:solidFill>
                  <a:srgbClr val="000000"/>
                </a:solidFill>
              </a:defRPr>
            </a:pPr>
            <a:r>
              <a:rPr sz="2200"/>
              <a:t>dE</a:t>
            </a:r>
            <a:r>
              <a:rPr sz="2200" baseline="-15090"/>
              <a:t>𝛎</a:t>
            </a:r>
          </a:p>
        </p:txBody>
      </p:sp>
      <p:sp>
        <p:nvSpPr>
          <p:cNvPr id="150" name="Shape 150"/>
          <p:cNvSpPr/>
          <p:nvPr/>
        </p:nvSpPr>
        <p:spPr>
          <a:xfrm>
            <a:off x="2866097" y="2448591"/>
            <a:ext cx="355867" cy="30264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1300">
                <a:solidFill>
                  <a:srgbClr val="000000"/>
                </a:solidFill>
              </a:defRPr>
            </a:pPr>
            <a:r>
              <a:rPr sz="1300"/>
              <a:t>E</a:t>
            </a:r>
            <a:r>
              <a:rPr sz="1300" baseline="-21384"/>
              <a:t>min</a:t>
            </a:r>
          </a:p>
        </p:txBody>
      </p:sp>
      <p:sp>
        <p:nvSpPr>
          <p:cNvPr id="151" name="Shape 151"/>
          <p:cNvSpPr/>
          <p:nvPr/>
        </p:nvSpPr>
        <p:spPr>
          <a:xfrm>
            <a:off x="3038367" y="1716564"/>
            <a:ext cx="373500" cy="30264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1300">
                <a:solidFill>
                  <a:srgbClr val="000000"/>
                </a:solidFill>
              </a:defRPr>
            </a:pPr>
            <a:r>
              <a:rPr sz="1300"/>
              <a:t>E</a:t>
            </a:r>
            <a:r>
              <a:rPr sz="1300" baseline="-21384"/>
              <a:t>max</a:t>
            </a:r>
          </a:p>
        </p:txBody>
      </p:sp>
      <p:sp>
        <p:nvSpPr>
          <p:cNvPr id="152" name="Shape 152"/>
          <p:cNvSpPr/>
          <p:nvPr/>
        </p:nvSpPr>
        <p:spPr>
          <a:xfrm>
            <a:off x="2312480" y="1849277"/>
            <a:ext cx="419987" cy="25648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000">
                <a:solidFill>
                  <a:srgbClr val="000000"/>
                </a:solidFill>
              </a:defRPr>
            </a:lvl1pPr>
          </a:lstStyle>
          <a:p>
            <a:r>
              <a:t>target</a:t>
            </a:r>
          </a:p>
        </p:txBody>
      </p:sp>
      <p:sp>
        <p:nvSpPr>
          <p:cNvPr id="153" name="Shape 153"/>
          <p:cNvSpPr/>
          <p:nvPr/>
        </p:nvSpPr>
        <p:spPr>
          <a:xfrm>
            <a:off x="1793222" y="1849277"/>
            <a:ext cx="500137" cy="25648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000">
                <a:solidFill>
                  <a:srgbClr val="000000"/>
                </a:solidFill>
              </a:defRPr>
            </a:lvl1pPr>
          </a:lstStyle>
          <a:p>
            <a:r>
              <a:t>process</a:t>
            </a:r>
          </a:p>
        </p:txBody>
      </p:sp>
      <p:sp>
        <p:nvSpPr>
          <p:cNvPr id="154" name="Shape 154"/>
          <p:cNvSpPr/>
          <p:nvPr/>
        </p:nvSpPr>
        <p:spPr>
          <a:xfrm>
            <a:off x="2001456" y="2329284"/>
            <a:ext cx="137858" cy="2872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200">
                <a:solidFill>
                  <a:srgbClr val="000000"/>
                </a:solidFill>
              </a:defRPr>
            </a:lvl1pPr>
          </a:lstStyle>
          <a:p>
            <a:r>
              <a:t>i</a:t>
            </a:r>
          </a:p>
        </p:txBody>
      </p:sp>
      <p:sp>
        <p:nvSpPr>
          <p:cNvPr id="155" name="Shape 155"/>
          <p:cNvSpPr/>
          <p:nvPr/>
        </p:nvSpPr>
        <p:spPr>
          <a:xfrm>
            <a:off x="2448048" y="2341984"/>
            <a:ext cx="139462" cy="2872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200">
                <a:solidFill>
                  <a:srgbClr val="000000"/>
                </a:solidFill>
              </a:defRPr>
            </a:lvl1pPr>
          </a:lstStyle>
          <a:p>
            <a:r>
              <a:t>j</a:t>
            </a:r>
          </a:p>
        </p:txBody>
      </p:sp>
      <p:sp>
        <p:nvSpPr>
          <p:cNvPr id="156" name="Shape 156"/>
          <p:cNvSpPr/>
          <p:nvPr/>
        </p:nvSpPr>
        <p:spPr>
          <a:xfrm>
            <a:off x="646000" y="1254228"/>
            <a:ext cx="6678110"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solidFill>
                  <a:srgbClr val="000000"/>
                </a:solidFill>
              </a:defRPr>
            </a:pPr>
            <a:r>
              <a:t>For a given set of kinematic variables </a:t>
            </a:r>
            <a:r>
              <a:rPr b="1">
                <a:latin typeface="Helvetica"/>
                <a:ea typeface="Helvetica"/>
                <a:cs typeface="Helvetica"/>
                <a:sym typeface="Helvetica"/>
              </a:rPr>
              <a:t>k</a:t>
            </a:r>
            <a:r>
              <a:t>, the event rate R(</a:t>
            </a:r>
            <a:r>
              <a:rPr b="1">
                <a:latin typeface="Helvetica"/>
                <a:ea typeface="Helvetica"/>
                <a:cs typeface="Helvetica"/>
                <a:sym typeface="Helvetica"/>
              </a:rPr>
              <a:t>k</a:t>
            </a:r>
            <a:r>
              <a:t>) is given by</a:t>
            </a:r>
          </a:p>
        </p:txBody>
      </p:sp>
      <p:sp>
        <p:nvSpPr>
          <p:cNvPr id="2" name="Shape 209">
            <a:extLst>
              <a:ext uri="{FF2B5EF4-FFF2-40B4-BE49-F238E27FC236}">
                <a16:creationId xmlns:a16="http://schemas.microsoft.com/office/drawing/2014/main" id="{E1294456-99A5-40C3-80EA-C139773032DB}"/>
              </a:ext>
            </a:extLst>
          </p:cNvPr>
          <p:cNvSpPr/>
          <p:nvPr/>
        </p:nvSpPr>
        <p:spPr>
          <a:xfrm>
            <a:off x="3310890" y="1986154"/>
            <a:ext cx="4562146" cy="48731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2200">
                <a:solidFill>
                  <a:srgbClr val="000000"/>
                </a:solidFill>
              </a:defRPr>
            </a:pPr>
            <a:r>
              <a:rPr sz="2200"/>
              <a:t> </a:t>
            </a:r>
            <a:r>
              <a:rPr sz="2200">
                <a:solidFill>
                  <a:schemeClr val="accent1">
                    <a:hueOff val="47394"/>
                    <a:satOff val="-25753"/>
                    <a:lumOff val="-7544"/>
                  </a:schemeClr>
                </a:solidFill>
              </a:rPr>
              <a:t>𝛟(E</a:t>
            </a:r>
            <a:r>
              <a:rPr sz="2200" baseline="-15090">
                <a:solidFill>
                  <a:schemeClr val="accent1">
                    <a:hueOff val="47394"/>
                    <a:satOff val="-25753"/>
                    <a:lumOff val="-7544"/>
                  </a:schemeClr>
                </a:solidFill>
              </a:rPr>
              <a:t>𝛎</a:t>
            </a:r>
            <a:r>
              <a:rPr sz="2200">
                <a:solidFill>
                  <a:schemeClr val="accent1">
                    <a:hueOff val="47394"/>
                    <a:satOff val="-25753"/>
                    <a:lumOff val="-7544"/>
                  </a:schemeClr>
                </a:solidFill>
              </a:rPr>
              <a:t>)</a:t>
            </a:r>
            <a:r>
              <a:rPr sz="2200"/>
              <a:t> x </a:t>
            </a:r>
            <a:r>
              <a:rPr sz="2500">
                <a:solidFill>
                  <a:schemeClr val="accent1">
                    <a:satOff val="-3355"/>
                    <a:lumOff val="26614"/>
                  </a:schemeClr>
                </a:solidFill>
              </a:rPr>
              <a:t>𝛔</a:t>
            </a:r>
            <a:r>
              <a:rPr sz="2500" baseline="-5999">
                <a:solidFill>
                  <a:schemeClr val="accent1">
                    <a:satOff val="-3355"/>
                    <a:lumOff val="26614"/>
                  </a:schemeClr>
                </a:solidFill>
              </a:rPr>
              <a:t>i</a:t>
            </a:r>
            <a:r>
              <a:rPr sz="2200">
                <a:solidFill>
                  <a:schemeClr val="accent1">
                    <a:satOff val="-3355"/>
                    <a:lumOff val="26614"/>
                  </a:schemeClr>
                </a:solidFill>
              </a:rPr>
              <a:t>(E</a:t>
            </a:r>
            <a:r>
              <a:rPr sz="2200" baseline="-15090">
                <a:solidFill>
                  <a:schemeClr val="accent1">
                    <a:satOff val="-3355"/>
                    <a:lumOff val="26614"/>
                  </a:schemeClr>
                </a:solidFill>
              </a:rPr>
              <a:t>𝛎</a:t>
            </a:r>
            <a:r>
              <a:rPr sz="2200">
                <a:solidFill>
                  <a:schemeClr val="accent1">
                    <a:satOff val="-3355"/>
                    <a:lumOff val="26614"/>
                  </a:schemeClr>
                </a:solidFill>
              </a:rPr>
              <a:t>,</a:t>
            </a:r>
            <a:r>
              <a:rPr lang="en-US" sz="2200" b="1">
                <a:solidFill>
                  <a:schemeClr val="accent1">
                    <a:satOff val="-3355"/>
                    <a:lumOff val="26614"/>
                  </a:schemeClr>
                </a:solidFill>
                <a:latin typeface="Helvetica"/>
                <a:ea typeface="Helvetica"/>
                <a:cs typeface="Helvetica"/>
                <a:sym typeface="Helvetica"/>
              </a:rPr>
              <a:t>k</a:t>
            </a:r>
            <a:r>
              <a:rPr sz="2200">
                <a:solidFill>
                  <a:schemeClr val="accent1">
                    <a:satOff val="-3355"/>
                    <a:lumOff val="26614"/>
                  </a:schemeClr>
                </a:solidFill>
              </a:rPr>
              <a:t>)</a:t>
            </a:r>
            <a:r>
              <a:rPr sz="2200"/>
              <a:t> x </a:t>
            </a:r>
            <a:r>
              <a:rPr sz="2200">
                <a:solidFill>
                  <a:schemeClr val="accent6">
                    <a:lumOff val="-21524"/>
                  </a:schemeClr>
                </a:solidFill>
              </a:rPr>
              <a:t>𝛆(</a:t>
            </a:r>
            <a:r>
              <a:rPr sz="2200" b="1">
                <a:solidFill>
                  <a:schemeClr val="accent6">
                    <a:lumOff val="-21524"/>
                  </a:schemeClr>
                </a:solidFill>
                <a:latin typeface="Helvetica"/>
                <a:ea typeface="Helvetica"/>
                <a:cs typeface="Helvetica"/>
                <a:sym typeface="Helvetica"/>
              </a:rPr>
              <a:t>k</a:t>
            </a:r>
            <a:r>
              <a:rPr sz="2200">
                <a:solidFill>
                  <a:schemeClr val="accent6">
                    <a:lumOff val="-21524"/>
                  </a:schemeClr>
                </a:solidFill>
              </a:rPr>
              <a:t>) </a:t>
            </a:r>
            <a:r>
              <a:rPr sz="2200"/>
              <a:t>x</a:t>
            </a:r>
            <a:r>
              <a:rPr sz="2200">
                <a:solidFill>
                  <a:schemeClr val="accent6">
                    <a:lumOff val="-21524"/>
                  </a:schemeClr>
                </a:solidFill>
              </a:rPr>
              <a:t> N</a:t>
            </a:r>
            <a:r>
              <a:rPr sz="2200" baseline="-5999">
                <a:solidFill>
                  <a:schemeClr val="accent6">
                    <a:lumOff val="-21524"/>
                  </a:schemeClr>
                </a:solidFill>
              </a:rPr>
              <a:t>j</a:t>
            </a:r>
            <a:r>
              <a:rPr sz="2200"/>
              <a:t> x </a:t>
            </a:r>
            <a:r>
              <a:rPr sz="2200">
                <a:solidFill>
                  <a:schemeClr val="accent5">
                    <a:hueOff val="-176146"/>
                    <a:satOff val="3665"/>
                    <a:lumOff val="-13986"/>
                  </a:schemeClr>
                </a:solidFill>
              </a:rPr>
              <a:t>P</a:t>
            </a:r>
            <a:r>
              <a:rPr baseline="-17111">
                <a:solidFill>
                  <a:schemeClr val="accent5">
                    <a:hueOff val="-176146"/>
                    <a:satOff val="3665"/>
                    <a:lumOff val="-13986"/>
                  </a:schemeClr>
                </a:solidFill>
              </a:rPr>
              <a:t>𝛎a→𝛎b</a:t>
            </a:r>
            <a:r>
              <a:rPr sz="2200">
                <a:solidFill>
                  <a:schemeClr val="accent5">
                    <a:hueOff val="-176146"/>
                    <a:satOff val="3665"/>
                    <a:lumOff val="-13986"/>
                  </a:schemeClr>
                </a:solidFill>
              </a:rPr>
              <a:t>(E</a:t>
            </a:r>
            <a:r>
              <a:rPr sz="2200" baseline="-15090">
                <a:solidFill>
                  <a:schemeClr val="accent5">
                    <a:hueOff val="-176146"/>
                    <a:satOff val="3665"/>
                    <a:lumOff val="-13986"/>
                  </a:schemeClr>
                </a:solidFill>
              </a:rPr>
              <a:t>𝛎</a:t>
            </a:r>
            <a:r>
              <a:rPr sz="2200">
                <a:solidFill>
                  <a:schemeClr val="accent5">
                    <a:hueOff val="-176146"/>
                    <a:satOff val="3665"/>
                    <a:lumOff val="-13986"/>
                  </a:schemeClr>
                </a:solidFill>
              </a:rPr>
              <a:t>)</a:t>
            </a:r>
          </a:p>
        </p:txBody>
      </p:sp>
      <p:sp>
        <p:nvSpPr>
          <p:cNvPr id="3" name="Shape 55">
            <a:extLst>
              <a:ext uri="{FF2B5EF4-FFF2-40B4-BE49-F238E27FC236}">
                <a16:creationId xmlns:a16="http://schemas.microsoft.com/office/drawing/2014/main" id="{B5ED524A-7172-5B01-31B8-9129503EE8E3}"/>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96618718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237" name="Shape 237"/>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6</a:t>
            </a:fld>
            <a:endParaRPr/>
          </a:p>
        </p:txBody>
      </p:sp>
      <p:sp>
        <p:nvSpPr>
          <p:cNvPr id="238" name="Shape 238"/>
          <p:cNvSpPr/>
          <p:nvPr/>
        </p:nvSpPr>
        <p:spPr>
          <a:xfrm>
            <a:off x="3726645" y="573776"/>
            <a:ext cx="4825039"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…and sensitive to nuclear effects</a:t>
            </a:r>
          </a:p>
        </p:txBody>
      </p:sp>
      <p:sp>
        <p:nvSpPr>
          <p:cNvPr id="239" name="Shape 239"/>
          <p:cNvSpPr/>
          <p:nvPr/>
        </p:nvSpPr>
        <p:spPr>
          <a:xfrm>
            <a:off x="307366" y="130065"/>
            <a:ext cx="8319585"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Neutrino rates are cross section (and detector) dependent</a:t>
            </a:r>
          </a:p>
        </p:txBody>
      </p:sp>
      <p:pic>
        <p:nvPicPr>
          <p:cNvPr id="240" name="700-00018505en_Masterfile.jpg"/>
          <p:cNvPicPr>
            <a:picLocks noChangeAspect="1"/>
          </p:cNvPicPr>
          <p:nvPr/>
        </p:nvPicPr>
        <p:blipFill>
          <a:blip r:embed="rId2"/>
          <a:srcRect l="7717" t="530" r="6451" b="4"/>
          <a:stretch>
            <a:fillRect/>
          </a:stretch>
        </p:blipFill>
        <p:spPr>
          <a:xfrm rot="8495589">
            <a:off x="4838701" y="2354915"/>
            <a:ext cx="3911363" cy="3495167"/>
          </a:xfrm>
          <a:custGeom>
            <a:avLst/>
            <a:gdLst/>
            <a:ahLst/>
            <a:cxnLst>
              <a:cxn ang="0">
                <a:pos x="wd2" y="hd2"/>
              </a:cxn>
              <a:cxn ang="5400000">
                <a:pos x="wd2" y="hd2"/>
              </a:cxn>
              <a:cxn ang="10800000">
                <a:pos x="wd2" y="hd2"/>
              </a:cxn>
              <a:cxn ang="16200000">
                <a:pos x="wd2" y="hd2"/>
              </a:cxn>
            </a:cxnLst>
            <a:rect l="0" t="0" r="r" b="b"/>
            <a:pathLst>
              <a:path w="19356" h="20871" extrusionOk="0">
                <a:moveTo>
                  <a:pt x="5586" y="16678"/>
                </a:moveTo>
                <a:cubicBezTo>
                  <a:pt x="7829" y="18824"/>
                  <a:pt x="10472" y="20363"/>
                  <a:pt x="12983" y="20784"/>
                </a:cubicBezTo>
                <a:cubicBezTo>
                  <a:pt x="13247" y="20829"/>
                  <a:pt x="13503" y="20852"/>
                  <a:pt x="13753" y="20871"/>
                </a:cubicBezTo>
                <a:lnTo>
                  <a:pt x="14816" y="20871"/>
                </a:lnTo>
                <a:cubicBezTo>
                  <a:pt x="18604" y="20564"/>
                  <a:pt x="20359" y="16939"/>
                  <a:pt x="18771" y="11974"/>
                </a:cubicBezTo>
                <a:cubicBezTo>
                  <a:pt x="16945" y="6266"/>
                  <a:pt x="11395" y="957"/>
                  <a:pt x="6373" y="114"/>
                </a:cubicBezTo>
                <a:cubicBezTo>
                  <a:pt x="1351" y="-729"/>
                  <a:pt x="-1241" y="3216"/>
                  <a:pt x="585" y="8924"/>
                </a:cubicBezTo>
                <a:cubicBezTo>
                  <a:pt x="1498" y="11778"/>
                  <a:pt x="3342" y="14531"/>
                  <a:pt x="5586" y="16678"/>
                </a:cubicBezTo>
                <a:close/>
              </a:path>
            </a:pathLst>
          </a:custGeom>
          <a:ln w="101600">
            <a:solidFill>
              <a:srgbClr val="000000"/>
            </a:solidFill>
            <a:miter lim="400000"/>
          </a:ln>
        </p:spPr>
      </p:pic>
      <p:sp>
        <p:nvSpPr>
          <p:cNvPr id="10" name="Shape 241"/>
          <p:cNvSpPr/>
          <p:nvPr/>
        </p:nvSpPr>
        <p:spPr>
          <a:xfrm>
            <a:off x="331563" y="1294787"/>
            <a:ext cx="8441999" cy="138499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285750" indent="-285750">
              <a:buFont typeface="Arial" charset="0"/>
              <a:buChar char="•"/>
              <a:defRPr>
                <a:solidFill>
                  <a:srgbClr val="000000"/>
                </a:solidFill>
              </a:defRPr>
            </a:pPr>
            <a:r>
              <a:rPr lang="en-US" sz="2000"/>
              <a:t>We do not always directly measure primary interactions. Neutrino scatters are often subject to Final State Interactions (FSI)</a:t>
            </a:r>
            <a:endParaRPr sz="2000"/>
          </a:p>
          <a:p>
            <a:pPr marL="285750" indent="-285750">
              <a:buFont typeface="Arial" charset="0"/>
              <a:buChar char="•"/>
              <a:defRPr>
                <a:solidFill>
                  <a:srgbClr val="000000"/>
                </a:solidFill>
              </a:defRPr>
            </a:pPr>
            <a:r>
              <a:rPr sz="2000"/>
              <a:t>Multiple</a:t>
            </a:r>
            <a:r>
              <a:rPr lang="en-US" sz="2000"/>
              <a:t> combinations of primary interaction + FSI</a:t>
            </a:r>
            <a:r>
              <a:rPr sz="2000"/>
              <a:t> can yield final states</a:t>
            </a:r>
            <a:r>
              <a:rPr lang="en-US" sz="2000"/>
              <a:t> with degenerate experimental signatures</a:t>
            </a:r>
            <a:endParaRPr sz="2000"/>
          </a:p>
        </p:txBody>
      </p:sp>
      <p:sp>
        <p:nvSpPr>
          <p:cNvPr id="11" name="Rectangle 10"/>
          <p:cNvSpPr/>
          <p:nvPr/>
        </p:nvSpPr>
        <p:spPr>
          <a:xfrm>
            <a:off x="307366" y="2637252"/>
            <a:ext cx="4572000" cy="1251625"/>
          </a:xfrm>
          <a:prstGeom prst="rect">
            <a:avLst/>
          </a:prstGeom>
        </p:spPr>
        <p:txBody>
          <a:bodyPr>
            <a:spAutoFit/>
          </a:bodyPr>
          <a:lstStyle/>
          <a:p>
            <a:pPr marL="285750" indent="-285750">
              <a:buFont typeface="Arial" charset="0"/>
              <a:buChar char="•"/>
              <a:defRPr>
                <a:solidFill>
                  <a:srgbClr val="000000"/>
                </a:solidFill>
              </a:defRPr>
            </a:pPr>
            <a:r>
              <a:rPr lang="en-US"/>
              <a:t>Missing energy can be carried away by undetected particles (e.g. neutrons)</a:t>
            </a:r>
          </a:p>
          <a:p>
            <a:pPr marL="285750" indent="-285750">
              <a:buFont typeface="Arial" charset="0"/>
              <a:buChar char="•"/>
              <a:defRPr>
                <a:solidFill>
                  <a:srgbClr val="000000"/>
                </a:solidFill>
              </a:defRPr>
            </a:pPr>
            <a:r>
              <a:rPr lang="en-US"/>
              <a:t>Argon is a particularly large and complex target nucleus</a:t>
            </a:r>
          </a:p>
        </p:txBody>
      </p:sp>
      <p:sp>
        <p:nvSpPr>
          <p:cNvPr id="2" name="Shape 55">
            <a:extLst>
              <a:ext uri="{FF2B5EF4-FFF2-40B4-BE49-F238E27FC236}">
                <a16:creationId xmlns:a16="http://schemas.microsoft.com/office/drawing/2014/main" id="{C6F1C3CF-515C-64B9-9830-5F95F21900A7}"/>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p:nvPr/>
        </p:nvSpPr>
        <p:spPr>
          <a:xfrm>
            <a:off x="4039053" y="682615"/>
            <a:ext cx="2071192" cy="474365"/>
          </a:xfrm>
          <a:prstGeom prst="wedgeEllipseCallout">
            <a:avLst>
              <a:gd name="adj1" fmla="val -38760"/>
              <a:gd name="adj2" fmla="val 86999"/>
            </a:avLst>
          </a:prstGeom>
          <a:blipFill>
            <a:blip r:embed="rId2"/>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159" name="Shape 159"/>
          <p:cNvSpPr/>
          <p:nvPr/>
        </p:nvSpPr>
        <p:spPr>
          <a:xfrm>
            <a:off x="739810" y="1701388"/>
            <a:ext cx="7740583" cy="1056843"/>
          </a:xfrm>
          <a:prstGeom prst="rect">
            <a:avLst/>
          </a:prstGeom>
          <a:solidFill>
            <a:srgbClr val="FFFFFF"/>
          </a:solidFill>
          <a:ln w="25400">
            <a:solidFill>
              <a:srgbClr val="85888D"/>
            </a:solidFill>
            <a:miter lim="400000"/>
          </a:ln>
          <a:effectLst>
            <a:outerShdw blurRad="38100" dist="66832" dir="7714010" rotWithShape="0">
              <a:srgbClr val="000000">
                <a:alpha val="50000"/>
              </a:srgbClr>
            </a:outerShdw>
          </a:effectLst>
        </p:spPr>
        <p:txBody>
          <a:bodyPr lIns="50800" tIns="50800" rIns="50800" bIns="50800" anchor="ctr"/>
          <a:lstStyle/>
          <a:p>
            <a:endParaRPr/>
          </a:p>
        </p:txBody>
      </p:sp>
      <p:sp>
        <p:nvSpPr>
          <p:cNvPr id="160" name="Shape 160"/>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162" name="Shape 162"/>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60</a:t>
            </a:fld>
            <a:endParaRPr/>
          </a:p>
        </p:txBody>
      </p:sp>
      <p:sp>
        <p:nvSpPr>
          <p:cNvPr id="163" name="Shape 163"/>
          <p:cNvSpPr/>
          <p:nvPr/>
        </p:nvSpPr>
        <p:spPr>
          <a:xfrm>
            <a:off x="307366" y="130065"/>
            <a:ext cx="8319585"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Neutrino rates are cross section (and detector) dependent</a:t>
            </a:r>
          </a:p>
        </p:txBody>
      </p:sp>
      <p:sp>
        <p:nvSpPr>
          <p:cNvPr id="164" name="Shape 164"/>
          <p:cNvSpPr/>
          <p:nvPr/>
        </p:nvSpPr>
        <p:spPr>
          <a:xfrm>
            <a:off x="818015" y="2009236"/>
            <a:ext cx="852798" cy="44114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200">
                <a:solidFill>
                  <a:srgbClr val="000000"/>
                </a:solidFill>
              </a:defRPr>
            </a:pPr>
            <a:r>
              <a:rPr sz="2200"/>
              <a:t>R(</a:t>
            </a:r>
            <a:r>
              <a:rPr sz="2200" b="1">
                <a:latin typeface="Helvetica"/>
                <a:ea typeface="Helvetica"/>
                <a:cs typeface="Helvetica"/>
                <a:sym typeface="Helvetica"/>
              </a:rPr>
              <a:t>k</a:t>
            </a:r>
            <a:r>
              <a:rPr sz="2200"/>
              <a:t>)  =</a:t>
            </a:r>
          </a:p>
        </p:txBody>
      </p:sp>
      <p:sp>
        <p:nvSpPr>
          <p:cNvPr id="166" name="Shape 166"/>
          <p:cNvSpPr/>
          <p:nvPr/>
        </p:nvSpPr>
        <p:spPr>
          <a:xfrm>
            <a:off x="2362564" y="1930159"/>
            <a:ext cx="296556"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solidFill>
                  <a:srgbClr val="000000"/>
                </a:solidFill>
              </a:defRPr>
            </a:lvl1pPr>
          </a:lstStyle>
          <a:p>
            <a:r>
              <a:t>∑</a:t>
            </a:r>
          </a:p>
        </p:txBody>
      </p:sp>
      <p:sp>
        <p:nvSpPr>
          <p:cNvPr id="167" name="Shape 167"/>
          <p:cNvSpPr/>
          <p:nvPr/>
        </p:nvSpPr>
        <p:spPr>
          <a:xfrm>
            <a:off x="2845640" y="1727786"/>
            <a:ext cx="341440" cy="88742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100">
                <a:solidFill>
                  <a:srgbClr val="000000"/>
                </a:solidFill>
              </a:defRPr>
            </a:lvl1pPr>
          </a:lstStyle>
          <a:p>
            <a:r>
              <a:t>∫</a:t>
            </a:r>
          </a:p>
        </p:txBody>
      </p:sp>
      <p:sp>
        <p:nvSpPr>
          <p:cNvPr id="168" name="Shape 168"/>
          <p:cNvSpPr/>
          <p:nvPr/>
        </p:nvSpPr>
        <p:spPr>
          <a:xfrm>
            <a:off x="1915973" y="1930159"/>
            <a:ext cx="296556"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solidFill>
                  <a:srgbClr val="000000"/>
                </a:solidFill>
              </a:defRPr>
            </a:lvl1pPr>
          </a:lstStyle>
          <a:p>
            <a:r>
              <a:t>∑</a:t>
            </a:r>
          </a:p>
        </p:txBody>
      </p:sp>
      <p:sp>
        <p:nvSpPr>
          <p:cNvPr id="169" name="Shape 169"/>
          <p:cNvSpPr/>
          <p:nvPr/>
        </p:nvSpPr>
        <p:spPr>
          <a:xfrm>
            <a:off x="7802585" y="2033524"/>
            <a:ext cx="487313" cy="44114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200">
                <a:solidFill>
                  <a:srgbClr val="000000"/>
                </a:solidFill>
              </a:defRPr>
            </a:pPr>
            <a:r>
              <a:rPr sz="2200"/>
              <a:t>dE</a:t>
            </a:r>
            <a:r>
              <a:rPr sz="2200" baseline="-15090"/>
              <a:t>𝛎</a:t>
            </a:r>
          </a:p>
        </p:txBody>
      </p:sp>
      <p:sp>
        <p:nvSpPr>
          <p:cNvPr id="170" name="Shape 170"/>
          <p:cNvSpPr/>
          <p:nvPr/>
        </p:nvSpPr>
        <p:spPr>
          <a:xfrm>
            <a:off x="2866097" y="2448591"/>
            <a:ext cx="355867" cy="30264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1300">
                <a:solidFill>
                  <a:srgbClr val="000000"/>
                </a:solidFill>
              </a:defRPr>
            </a:pPr>
            <a:r>
              <a:rPr sz="1300"/>
              <a:t>E</a:t>
            </a:r>
            <a:r>
              <a:rPr sz="1300" baseline="-21384"/>
              <a:t>min</a:t>
            </a:r>
          </a:p>
        </p:txBody>
      </p:sp>
      <p:sp>
        <p:nvSpPr>
          <p:cNvPr id="171" name="Shape 171"/>
          <p:cNvSpPr/>
          <p:nvPr/>
        </p:nvSpPr>
        <p:spPr>
          <a:xfrm>
            <a:off x="3038367" y="1716564"/>
            <a:ext cx="373500" cy="30264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1300">
                <a:solidFill>
                  <a:srgbClr val="000000"/>
                </a:solidFill>
              </a:defRPr>
            </a:pPr>
            <a:r>
              <a:rPr sz="1300"/>
              <a:t>E</a:t>
            </a:r>
            <a:r>
              <a:rPr sz="1300" baseline="-21384"/>
              <a:t>max</a:t>
            </a:r>
          </a:p>
        </p:txBody>
      </p:sp>
      <p:sp>
        <p:nvSpPr>
          <p:cNvPr id="172" name="Shape 172"/>
          <p:cNvSpPr/>
          <p:nvPr/>
        </p:nvSpPr>
        <p:spPr>
          <a:xfrm>
            <a:off x="2312480" y="1849277"/>
            <a:ext cx="419987" cy="25648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000">
                <a:solidFill>
                  <a:srgbClr val="000000"/>
                </a:solidFill>
              </a:defRPr>
            </a:lvl1pPr>
          </a:lstStyle>
          <a:p>
            <a:r>
              <a:t>target</a:t>
            </a:r>
          </a:p>
        </p:txBody>
      </p:sp>
      <p:sp>
        <p:nvSpPr>
          <p:cNvPr id="173" name="Shape 173"/>
          <p:cNvSpPr/>
          <p:nvPr/>
        </p:nvSpPr>
        <p:spPr>
          <a:xfrm>
            <a:off x="1793222" y="1849277"/>
            <a:ext cx="500137" cy="25648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000">
                <a:solidFill>
                  <a:srgbClr val="000000"/>
                </a:solidFill>
              </a:defRPr>
            </a:lvl1pPr>
          </a:lstStyle>
          <a:p>
            <a:r>
              <a:t>process</a:t>
            </a:r>
          </a:p>
        </p:txBody>
      </p:sp>
      <p:sp>
        <p:nvSpPr>
          <p:cNvPr id="174" name="Shape 174"/>
          <p:cNvSpPr/>
          <p:nvPr/>
        </p:nvSpPr>
        <p:spPr>
          <a:xfrm>
            <a:off x="2001456" y="2329284"/>
            <a:ext cx="137858" cy="2872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200">
                <a:solidFill>
                  <a:srgbClr val="000000"/>
                </a:solidFill>
              </a:defRPr>
            </a:lvl1pPr>
          </a:lstStyle>
          <a:p>
            <a:r>
              <a:t>i</a:t>
            </a:r>
          </a:p>
        </p:txBody>
      </p:sp>
      <p:sp>
        <p:nvSpPr>
          <p:cNvPr id="175" name="Shape 175"/>
          <p:cNvSpPr/>
          <p:nvPr/>
        </p:nvSpPr>
        <p:spPr>
          <a:xfrm>
            <a:off x="2448048" y="2341984"/>
            <a:ext cx="139462" cy="2872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200">
                <a:solidFill>
                  <a:srgbClr val="000000"/>
                </a:solidFill>
              </a:defRPr>
            </a:lvl1pPr>
          </a:lstStyle>
          <a:p>
            <a:r>
              <a:t>j</a:t>
            </a:r>
          </a:p>
        </p:txBody>
      </p:sp>
      <p:sp>
        <p:nvSpPr>
          <p:cNvPr id="176" name="Shape 176"/>
          <p:cNvSpPr/>
          <p:nvPr/>
        </p:nvSpPr>
        <p:spPr>
          <a:xfrm>
            <a:off x="646000" y="1254228"/>
            <a:ext cx="6678110"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solidFill>
                  <a:srgbClr val="000000"/>
                </a:solidFill>
              </a:defRPr>
            </a:pPr>
            <a:r>
              <a:t>For a given set of kinematic variables </a:t>
            </a:r>
            <a:r>
              <a:rPr b="1">
                <a:latin typeface="Helvetica"/>
                <a:ea typeface="Helvetica"/>
                <a:cs typeface="Helvetica"/>
                <a:sym typeface="Helvetica"/>
              </a:rPr>
              <a:t>k</a:t>
            </a:r>
            <a:r>
              <a:t>, the event rate R(</a:t>
            </a:r>
            <a:r>
              <a:rPr b="1">
                <a:latin typeface="Helvetica"/>
                <a:ea typeface="Helvetica"/>
                <a:cs typeface="Helvetica"/>
                <a:sym typeface="Helvetica"/>
              </a:rPr>
              <a:t>k</a:t>
            </a:r>
            <a:r>
              <a:t>) is given by</a:t>
            </a:r>
          </a:p>
        </p:txBody>
      </p:sp>
      <p:sp>
        <p:nvSpPr>
          <p:cNvPr id="177" name="Shape 177"/>
          <p:cNvSpPr/>
          <p:nvPr/>
        </p:nvSpPr>
        <p:spPr>
          <a:xfrm>
            <a:off x="4213232" y="700122"/>
            <a:ext cx="1728037"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solidFill>
                  <a:srgbClr val="FFFFFF"/>
                </a:solidFill>
              </a:defRPr>
            </a:pPr>
            <a:r>
              <a:t>E</a:t>
            </a:r>
            <a:r>
              <a:rPr baseline="-25000"/>
              <a:t>reco</a:t>
            </a:r>
            <a:r>
              <a:t>, </a:t>
            </a:r>
            <a:r>
              <a:rPr b="1">
                <a:latin typeface="Helvetica"/>
                <a:ea typeface="Helvetica"/>
                <a:cs typeface="Helvetica"/>
                <a:sym typeface="Helvetica"/>
              </a:rPr>
              <a:t>p</a:t>
            </a:r>
            <a:r>
              <a:rPr b="1" baseline="-25000">
                <a:latin typeface="Helvetica"/>
                <a:ea typeface="Helvetica"/>
                <a:cs typeface="Helvetica"/>
                <a:sym typeface="Helvetica"/>
              </a:rPr>
              <a:t>𝜇</a:t>
            </a:r>
            <a:r>
              <a:t>, </a:t>
            </a:r>
            <a:r>
              <a:rPr lang="en-US"/>
              <a:t>E</a:t>
            </a:r>
            <a:r>
              <a:rPr lang="en-US" baseline="-25000"/>
              <a:t>had</a:t>
            </a:r>
            <a:r>
              <a:rPr lang="en-US"/>
              <a:t>,</a:t>
            </a:r>
            <a:r>
              <a:t> etc</a:t>
            </a:r>
          </a:p>
        </p:txBody>
      </p:sp>
      <p:sp>
        <p:nvSpPr>
          <p:cNvPr id="22" name="Shape 209"/>
          <p:cNvSpPr/>
          <p:nvPr/>
        </p:nvSpPr>
        <p:spPr>
          <a:xfrm>
            <a:off x="3310890" y="1986154"/>
            <a:ext cx="4562146" cy="48731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200">
                <a:solidFill>
                  <a:srgbClr val="000000"/>
                </a:solidFill>
              </a:defRPr>
            </a:pPr>
            <a:r>
              <a:rPr sz="2200"/>
              <a:t> </a:t>
            </a:r>
            <a:r>
              <a:rPr sz="2200">
                <a:solidFill>
                  <a:schemeClr val="accent1">
                    <a:hueOff val="47394"/>
                    <a:satOff val="-25753"/>
                    <a:lumOff val="-7544"/>
                  </a:schemeClr>
                </a:solidFill>
              </a:rPr>
              <a:t>𝛟(E</a:t>
            </a:r>
            <a:r>
              <a:rPr sz="2200" baseline="-15090">
                <a:solidFill>
                  <a:schemeClr val="accent1">
                    <a:hueOff val="47394"/>
                    <a:satOff val="-25753"/>
                    <a:lumOff val="-7544"/>
                  </a:schemeClr>
                </a:solidFill>
              </a:rPr>
              <a:t>𝛎</a:t>
            </a:r>
            <a:r>
              <a:rPr sz="2200">
                <a:solidFill>
                  <a:schemeClr val="accent1">
                    <a:hueOff val="47394"/>
                    <a:satOff val="-25753"/>
                    <a:lumOff val="-7544"/>
                  </a:schemeClr>
                </a:solidFill>
              </a:rPr>
              <a:t>)</a:t>
            </a:r>
            <a:r>
              <a:rPr sz="2200"/>
              <a:t> x </a:t>
            </a:r>
            <a:r>
              <a:rPr sz="2500">
                <a:solidFill>
                  <a:schemeClr val="accent1">
                    <a:satOff val="-3355"/>
                    <a:lumOff val="26614"/>
                  </a:schemeClr>
                </a:solidFill>
              </a:rPr>
              <a:t>𝛔</a:t>
            </a:r>
            <a:r>
              <a:rPr sz="2500" baseline="-5999">
                <a:solidFill>
                  <a:schemeClr val="accent1">
                    <a:satOff val="-3355"/>
                    <a:lumOff val="26614"/>
                  </a:schemeClr>
                </a:solidFill>
              </a:rPr>
              <a:t>i</a:t>
            </a:r>
            <a:r>
              <a:rPr sz="2200">
                <a:solidFill>
                  <a:schemeClr val="accent1">
                    <a:satOff val="-3355"/>
                    <a:lumOff val="26614"/>
                  </a:schemeClr>
                </a:solidFill>
              </a:rPr>
              <a:t>(E</a:t>
            </a:r>
            <a:r>
              <a:rPr sz="2200" baseline="-15090">
                <a:solidFill>
                  <a:schemeClr val="accent1">
                    <a:satOff val="-3355"/>
                    <a:lumOff val="26614"/>
                  </a:schemeClr>
                </a:solidFill>
              </a:rPr>
              <a:t>𝛎</a:t>
            </a:r>
            <a:r>
              <a:rPr sz="2200">
                <a:solidFill>
                  <a:schemeClr val="accent1">
                    <a:satOff val="-3355"/>
                    <a:lumOff val="26614"/>
                  </a:schemeClr>
                </a:solidFill>
              </a:rPr>
              <a:t>,</a:t>
            </a:r>
            <a:r>
              <a:rPr lang="en-US" sz="2200" b="1">
                <a:solidFill>
                  <a:schemeClr val="accent1">
                    <a:satOff val="-3355"/>
                    <a:lumOff val="26614"/>
                  </a:schemeClr>
                </a:solidFill>
                <a:latin typeface="Helvetica"/>
                <a:ea typeface="Helvetica"/>
                <a:cs typeface="Helvetica"/>
                <a:sym typeface="Helvetica"/>
              </a:rPr>
              <a:t>k</a:t>
            </a:r>
            <a:r>
              <a:rPr sz="2200">
                <a:solidFill>
                  <a:schemeClr val="accent1">
                    <a:satOff val="-3355"/>
                    <a:lumOff val="26614"/>
                  </a:schemeClr>
                </a:solidFill>
              </a:rPr>
              <a:t>)</a:t>
            </a:r>
            <a:r>
              <a:rPr sz="2200"/>
              <a:t> x </a:t>
            </a:r>
            <a:r>
              <a:rPr sz="2200">
                <a:solidFill>
                  <a:schemeClr val="accent6">
                    <a:lumOff val="-21524"/>
                  </a:schemeClr>
                </a:solidFill>
              </a:rPr>
              <a:t>𝛆(</a:t>
            </a:r>
            <a:r>
              <a:rPr sz="2200" b="1">
                <a:solidFill>
                  <a:schemeClr val="accent6">
                    <a:lumOff val="-21524"/>
                  </a:schemeClr>
                </a:solidFill>
                <a:latin typeface="Helvetica"/>
                <a:ea typeface="Helvetica"/>
                <a:cs typeface="Helvetica"/>
                <a:sym typeface="Helvetica"/>
              </a:rPr>
              <a:t>k</a:t>
            </a:r>
            <a:r>
              <a:rPr sz="2200">
                <a:solidFill>
                  <a:schemeClr val="accent6">
                    <a:lumOff val="-21524"/>
                  </a:schemeClr>
                </a:solidFill>
              </a:rPr>
              <a:t>) </a:t>
            </a:r>
            <a:r>
              <a:rPr sz="2200"/>
              <a:t>x</a:t>
            </a:r>
            <a:r>
              <a:rPr sz="2200">
                <a:solidFill>
                  <a:schemeClr val="accent6">
                    <a:lumOff val="-21524"/>
                  </a:schemeClr>
                </a:solidFill>
              </a:rPr>
              <a:t> N</a:t>
            </a:r>
            <a:r>
              <a:rPr sz="2200" baseline="-5999">
                <a:solidFill>
                  <a:schemeClr val="accent6">
                    <a:lumOff val="-21524"/>
                  </a:schemeClr>
                </a:solidFill>
              </a:rPr>
              <a:t>j</a:t>
            </a:r>
            <a:r>
              <a:rPr sz="2200"/>
              <a:t> x </a:t>
            </a:r>
            <a:r>
              <a:rPr sz="2200">
                <a:solidFill>
                  <a:schemeClr val="accent5">
                    <a:hueOff val="-176146"/>
                    <a:satOff val="3665"/>
                    <a:lumOff val="-13986"/>
                  </a:schemeClr>
                </a:solidFill>
              </a:rPr>
              <a:t>P</a:t>
            </a:r>
            <a:r>
              <a:rPr baseline="-17111">
                <a:solidFill>
                  <a:schemeClr val="accent5">
                    <a:hueOff val="-176146"/>
                    <a:satOff val="3665"/>
                    <a:lumOff val="-13986"/>
                  </a:schemeClr>
                </a:solidFill>
              </a:rPr>
              <a:t>𝛎a→𝛎b</a:t>
            </a:r>
            <a:r>
              <a:rPr sz="2200">
                <a:solidFill>
                  <a:schemeClr val="accent5">
                    <a:hueOff val="-176146"/>
                    <a:satOff val="3665"/>
                    <a:lumOff val="-13986"/>
                  </a:schemeClr>
                </a:solidFill>
              </a:rPr>
              <a:t>(E</a:t>
            </a:r>
            <a:r>
              <a:rPr sz="2200" baseline="-15090">
                <a:solidFill>
                  <a:schemeClr val="accent5">
                    <a:hueOff val="-176146"/>
                    <a:satOff val="3665"/>
                    <a:lumOff val="-13986"/>
                  </a:schemeClr>
                </a:solidFill>
              </a:rPr>
              <a:t>𝛎</a:t>
            </a:r>
            <a:r>
              <a:rPr sz="2200">
                <a:solidFill>
                  <a:schemeClr val="accent5">
                    <a:hueOff val="-176146"/>
                    <a:satOff val="3665"/>
                    <a:lumOff val="-13986"/>
                  </a:schemeClr>
                </a:solidFill>
              </a:rPr>
              <a:t>)</a:t>
            </a:r>
          </a:p>
        </p:txBody>
      </p:sp>
      <p:sp>
        <p:nvSpPr>
          <p:cNvPr id="2" name="Shape 55">
            <a:extLst>
              <a:ext uri="{FF2B5EF4-FFF2-40B4-BE49-F238E27FC236}">
                <a16:creationId xmlns:a16="http://schemas.microsoft.com/office/drawing/2014/main" id="{63E9313B-BAC4-4E23-CCDB-BAB4C0FD20D1}"/>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3044968422"/>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p:nvPr/>
        </p:nvSpPr>
        <p:spPr>
          <a:xfrm>
            <a:off x="739810" y="1701388"/>
            <a:ext cx="7740583" cy="1056843"/>
          </a:xfrm>
          <a:prstGeom prst="rect">
            <a:avLst/>
          </a:prstGeom>
          <a:solidFill>
            <a:srgbClr val="FFFFFF"/>
          </a:solidFill>
          <a:ln w="25400">
            <a:solidFill>
              <a:srgbClr val="85888D"/>
            </a:solidFill>
            <a:miter lim="400000"/>
          </a:ln>
          <a:effectLst>
            <a:outerShdw blurRad="38100" dist="66832" dir="7714010" rotWithShape="0">
              <a:srgbClr val="000000">
                <a:alpha val="50000"/>
              </a:srgbClr>
            </a:outerShdw>
          </a:effectLst>
        </p:spPr>
        <p:txBody>
          <a:bodyPr lIns="50800" tIns="50800" rIns="50800" bIns="50800" anchor="ctr"/>
          <a:lstStyle/>
          <a:p>
            <a:endParaRPr/>
          </a:p>
        </p:txBody>
      </p:sp>
      <p:sp>
        <p:nvSpPr>
          <p:cNvPr id="180" name="Shape 180"/>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182" name="Shape 182"/>
          <p:cNvSpPr>
            <a:spLocks noGrp="1"/>
          </p:cNvSpPr>
          <p:nvPr>
            <p:ph type="sldNum" sz="quarter" idx="2"/>
          </p:nvPr>
        </p:nvSpPr>
        <p:spPr/>
        <p:txBody>
          <a:bodyPr/>
          <a:lstStyle/>
          <a:p>
            <a:fld id="{86CB4B4D-7CA3-9044-876B-883B54F8677D}" type="slidenum">
              <a:rPr lang="en-US" smtClean="0"/>
              <a:pPr/>
              <a:t>61</a:t>
            </a:fld>
            <a:endParaRPr lang="en-US"/>
          </a:p>
        </p:txBody>
      </p:sp>
      <p:sp>
        <p:nvSpPr>
          <p:cNvPr id="183" name="Shape 183"/>
          <p:cNvSpPr/>
          <p:nvPr/>
        </p:nvSpPr>
        <p:spPr>
          <a:xfrm>
            <a:off x="307366" y="130065"/>
            <a:ext cx="8319585"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Neutrino rates are cross section (and detector) dependent</a:t>
            </a:r>
          </a:p>
        </p:txBody>
      </p:sp>
      <p:sp>
        <p:nvSpPr>
          <p:cNvPr id="184" name="Shape 184"/>
          <p:cNvSpPr/>
          <p:nvPr/>
        </p:nvSpPr>
        <p:spPr>
          <a:xfrm>
            <a:off x="818015" y="2009236"/>
            <a:ext cx="852798" cy="44114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200">
                <a:solidFill>
                  <a:srgbClr val="000000"/>
                </a:solidFill>
              </a:defRPr>
            </a:pPr>
            <a:r>
              <a:rPr sz="2200"/>
              <a:t>R(</a:t>
            </a:r>
            <a:r>
              <a:rPr sz="2200" b="1">
                <a:latin typeface="Helvetica"/>
                <a:ea typeface="Helvetica"/>
                <a:cs typeface="Helvetica"/>
                <a:sym typeface="Helvetica"/>
              </a:rPr>
              <a:t>k</a:t>
            </a:r>
            <a:r>
              <a:rPr sz="2200"/>
              <a:t>)  =</a:t>
            </a:r>
          </a:p>
        </p:txBody>
      </p:sp>
      <p:sp>
        <p:nvSpPr>
          <p:cNvPr id="186" name="Shape 186"/>
          <p:cNvSpPr/>
          <p:nvPr/>
        </p:nvSpPr>
        <p:spPr>
          <a:xfrm>
            <a:off x="2362564" y="1930159"/>
            <a:ext cx="296556"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solidFill>
                  <a:srgbClr val="000000"/>
                </a:solidFill>
              </a:defRPr>
            </a:lvl1pPr>
          </a:lstStyle>
          <a:p>
            <a:r>
              <a:t>∑</a:t>
            </a:r>
          </a:p>
        </p:txBody>
      </p:sp>
      <p:sp>
        <p:nvSpPr>
          <p:cNvPr id="187" name="Shape 187"/>
          <p:cNvSpPr/>
          <p:nvPr/>
        </p:nvSpPr>
        <p:spPr>
          <a:xfrm>
            <a:off x="2845640" y="1727786"/>
            <a:ext cx="341440" cy="88742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100">
                <a:solidFill>
                  <a:srgbClr val="000000"/>
                </a:solidFill>
              </a:defRPr>
            </a:lvl1pPr>
          </a:lstStyle>
          <a:p>
            <a:r>
              <a:t>∫</a:t>
            </a:r>
          </a:p>
        </p:txBody>
      </p:sp>
      <p:sp>
        <p:nvSpPr>
          <p:cNvPr id="188" name="Shape 188"/>
          <p:cNvSpPr/>
          <p:nvPr/>
        </p:nvSpPr>
        <p:spPr>
          <a:xfrm>
            <a:off x="1915973" y="1930159"/>
            <a:ext cx="296556"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solidFill>
                  <a:srgbClr val="000000"/>
                </a:solidFill>
              </a:defRPr>
            </a:lvl1pPr>
          </a:lstStyle>
          <a:p>
            <a:r>
              <a:t>∑</a:t>
            </a:r>
          </a:p>
        </p:txBody>
      </p:sp>
      <p:sp>
        <p:nvSpPr>
          <p:cNvPr id="189" name="Shape 189"/>
          <p:cNvSpPr/>
          <p:nvPr/>
        </p:nvSpPr>
        <p:spPr>
          <a:xfrm>
            <a:off x="7802585" y="2033524"/>
            <a:ext cx="487313" cy="44114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200">
                <a:solidFill>
                  <a:srgbClr val="000000"/>
                </a:solidFill>
              </a:defRPr>
            </a:pPr>
            <a:r>
              <a:rPr sz="2200"/>
              <a:t>dE</a:t>
            </a:r>
            <a:r>
              <a:rPr sz="2200" baseline="-15090"/>
              <a:t>𝛎</a:t>
            </a:r>
          </a:p>
        </p:txBody>
      </p:sp>
      <p:sp>
        <p:nvSpPr>
          <p:cNvPr id="190" name="Shape 190"/>
          <p:cNvSpPr/>
          <p:nvPr/>
        </p:nvSpPr>
        <p:spPr>
          <a:xfrm>
            <a:off x="2866097" y="2448591"/>
            <a:ext cx="355867" cy="30264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1300">
                <a:solidFill>
                  <a:srgbClr val="000000"/>
                </a:solidFill>
              </a:defRPr>
            </a:pPr>
            <a:r>
              <a:rPr sz="1300"/>
              <a:t>E</a:t>
            </a:r>
            <a:r>
              <a:rPr sz="1300" baseline="-21384"/>
              <a:t>min</a:t>
            </a:r>
          </a:p>
        </p:txBody>
      </p:sp>
      <p:sp>
        <p:nvSpPr>
          <p:cNvPr id="191" name="Shape 191"/>
          <p:cNvSpPr/>
          <p:nvPr/>
        </p:nvSpPr>
        <p:spPr>
          <a:xfrm>
            <a:off x="3038367" y="1716564"/>
            <a:ext cx="373500" cy="30264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1300">
                <a:solidFill>
                  <a:srgbClr val="000000"/>
                </a:solidFill>
              </a:defRPr>
            </a:pPr>
            <a:r>
              <a:rPr sz="1300"/>
              <a:t>E</a:t>
            </a:r>
            <a:r>
              <a:rPr sz="1300" baseline="-21384"/>
              <a:t>max</a:t>
            </a:r>
          </a:p>
        </p:txBody>
      </p:sp>
      <p:sp>
        <p:nvSpPr>
          <p:cNvPr id="192" name="Shape 192"/>
          <p:cNvSpPr/>
          <p:nvPr/>
        </p:nvSpPr>
        <p:spPr>
          <a:xfrm>
            <a:off x="2312480" y="1849277"/>
            <a:ext cx="419987" cy="25648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000">
                <a:solidFill>
                  <a:srgbClr val="000000"/>
                </a:solidFill>
              </a:defRPr>
            </a:lvl1pPr>
          </a:lstStyle>
          <a:p>
            <a:r>
              <a:t>target</a:t>
            </a:r>
          </a:p>
        </p:txBody>
      </p:sp>
      <p:sp>
        <p:nvSpPr>
          <p:cNvPr id="193" name="Shape 193"/>
          <p:cNvSpPr/>
          <p:nvPr/>
        </p:nvSpPr>
        <p:spPr>
          <a:xfrm>
            <a:off x="1793222" y="1849277"/>
            <a:ext cx="500137" cy="25648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000">
                <a:solidFill>
                  <a:srgbClr val="000000"/>
                </a:solidFill>
              </a:defRPr>
            </a:lvl1pPr>
          </a:lstStyle>
          <a:p>
            <a:r>
              <a:t>process</a:t>
            </a:r>
          </a:p>
        </p:txBody>
      </p:sp>
      <p:sp>
        <p:nvSpPr>
          <p:cNvPr id="194" name="Shape 194"/>
          <p:cNvSpPr/>
          <p:nvPr/>
        </p:nvSpPr>
        <p:spPr>
          <a:xfrm>
            <a:off x="2001456" y="2329284"/>
            <a:ext cx="137858" cy="2872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200">
                <a:solidFill>
                  <a:srgbClr val="000000"/>
                </a:solidFill>
              </a:defRPr>
            </a:lvl1pPr>
          </a:lstStyle>
          <a:p>
            <a:r>
              <a:t>i</a:t>
            </a:r>
          </a:p>
        </p:txBody>
      </p:sp>
      <p:sp>
        <p:nvSpPr>
          <p:cNvPr id="195" name="Shape 195"/>
          <p:cNvSpPr/>
          <p:nvPr/>
        </p:nvSpPr>
        <p:spPr>
          <a:xfrm>
            <a:off x="2448048" y="2341984"/>
            <a:ext cx="139462" cy="2872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200">
                <a:solidFill>
                  <a:srgbClr val="000000"/>
                </a:solidFill>
              </a:defRPr>
            </a:lvl1pPr>
          </a:lstStyle>
          <a:p>
            <a:r>
              <a:t>j</a:t>
            </a:r>
          </a:p>
        </p:txBody>
      </p:sp>
      <p:sp>
        <p:nvSpPr>
          <p:cNvPr id="196" name="Shape 196"/>
          <p:cNvSpPr/>
          <p:nvPr/>
        </p:nvSpPr>
        <p:spPr>
          <a:xfrm>
            <a:off x="646000" y="1254228"/>
            <a:ext cx="6678110"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solidFill>
                  <a:srgbClr val="000000"/>
                </a:solidFill>
              </a:defRPr>
            </a:pPr>
            <a:r>
              <a:t>For a given set of kinematic variables </a:t>
            </a:r>
            <a:r>
              <a:rPr b="1">
                <a:latin typeface="Helvetica"/>
                <a:ea typeface="Helvetica"/>
                <a:cs typeface="Helvetica"/>
                <a:sym typeface="Helvetica"/>
              </a:rPr>
              <a:t>k</a:t>
            </a:r>
            <a:r>
              <a:t>, the event rate R(</a:t>
            </a:r>
            <a:r>
              <a:rPr b="1">
                <a:latin typeface="Helvetica"/>
                <a:ea typeface="Helvetica"/>
                <a:cs typeface="Helvetica"/>
                <a:sym typeface="Helvetica"/>
              </a:rPr>
              <a:t>k</a:t>
            </a:r>
            <a:r>
              <a:t>) is given by</a:t>
            </a:r>
          </a:p>
        </p:txBody>
      </p:sp>
      <p:sp>
        <p:nvSpPr>
          <p:cNvPr id="197" name="Shape 197"/>
          <p:cNvSpPr/>
          <p:nvPr/>
        </p:nvSpPr>
        <p:spPr>
          <a:xfrm>
            <a:off x="6569677" y="3049908"/>
            <a:ext cx="2001417" cy="65659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a:defRPr b="1">
                <a:solidFill>
                  <a:schemeClr val="accent5">
                    <a:hueOff val="-176146"/>
                    <a:satOff val="3665"/>
                    <a:lumOff val="-13986"/>
                  </a:schemeClr>
                </a:solidFill>
                <a:latin typeface="Helvetica"/>
                <a:ea typeface="Helvetica"/>
                <a:cs typeface="Helvetica"/>
                <a:sym typeface="Helvetica"/>
              </a:defRPr>
            </a:lvl1pPr>
          </a:lstStyle>
          <a:p>
            <a:r>
              <a:t>what we want to measure!!</a:t>
            </a:r>
          </a:p>
        </p:txBody>
      </p:sp>
      <p:sp>
        <p:nvSpPr>
          <p:cNvPr id="198" name="Shape 198"/>
          <p:cNvSpPr/>
          <p:nvPr/>
        </p:nvSpPr>
        <p:spPr>
          <a:xfrm flipH="1" flipV="1">
            <a:off x="7100232" y="2499850"/>
            <a:ext cx="221219" cy="542135"/>
          </a:xfrm>
          <a:prstGeom prst="line">
            <a:avLst/>
          </a:prstGeom>
          <a:ln w="25400">
            <a:solidFill>
              <a:schemeClr val="accent5">
                <a:hueOff val="-176146"/>
                <a:satOff val="3665"/>
                <a:lumOff val="-13986"/>
              </a:schemeClr>
            </a:solidFill>
            <a:miter lim="400000"/>
            <a:tailEnd type="triangle"/>
          </a:ln>
        </p:spPr>
        <p:txBody>
          <a:bodyPr lIns="0" tIns="0" rIns="0" bIns="0"/>
          <a:lstStyle/>
          <a:p>
            <a:endParaRPr/>
          </a:p>
        </p:txBody>
      </p:sp>
      <p:sp>
        <p:nvSpPr>
          <p:cNvPr id="199" name="Shape 199"/>
          <p:cNvSpPr/>
          <p:nvPr/>
        </p:nvSpPr>
        <p:spPr>
          <a:xfrm>
            <a:off x="305289" y="3033552"/>
            <a:ext cx="2001417" cy="37959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a:defRPr b="1">
                <a:solidFill>
                  <a:srgbClr val="000000"/>
                </a:solidFill>
                <a:latin typeface="Helvetica"/>
                <a:ea typeface="Helvetica"/>
                <a:cs typeface="Helvetica"/>
                <a:sym typeface="Helvetica"/>
              </a:defRPr>
            </a:lvl1pPr>
          </a:lstStyle>
          <a:p>
            <a:r>
              <a:t>what we detect</a:t>
            </a:r>
          </a:p>
        </p:txBody>
      </p:sp>
      <p:sp>
        <p:nvSpPr>
          <p:cNvPr id="200" name="Shape 200"/>
          <p:cNvSpPr/>
          <p:nvPr/>
        </p:nvSpPr>
        <p:spPr>
          <a:xfrm flipV="1">
            <a:off x="1177006" y="2499706"/>
            <a:ext cx="1" cy="546932"/>
          </a:xfrm>
          <a:prstGeom prst="line">
            <a:avLst/>
          </a:prstGeom>
          <a:ln w="25400">
            <a:solidFill>
              <a:srgbClr val="000000"/>
            </a:solidFill>
            <a:miter lim="400000"/>
            <a:tailEnd type="triangle"/>
          </a:ln>
        </p:spPr>
        <p:txBody>
          <a:bodyPr lIns="0" tIns="0" rIns="0" bIns="0"/>
          <a:lstStyle/>
          <a:p>
            <a:endParaRPr/>
          </a:p>
        </p:txBody>
      </p:sp>
      <p:sp>
        <p:nvSpPr>
          <p:cNvPr id="30" name="Shape 196"/>
          <p:cNvSpPr/>
          <p:nvPr/>
        </p:nvSpPr>
        <p:spPr>
          <a:xfrm>
            <a:off x="690190" y="4515853"/>
            <a:ext cx="7553935" cy="65659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285750" indent="-285750">
              <a:spcAft>
                <a:spcPts val="2400"/>
              </a:spcAft>
              <a:buFont typeface="Arial" charset="0"/>
              <a:buChar char="•"/>
              <a:defRPr>
                <a:solidFill>
                  <a:srgbClr val="000000"/>
                </a:solidFill>
              </a:defRPr>
            </a:pPr>
            <a:r>
              <a:rPr lang="en-US"/>
              <a:t>We want to measure the oscillation probability, but we actually detect the rates of events defined by a set of specific experimental observable.</a:t>
            </a:r>
          </a:p>
        </p:txBody>
      </p:sp>
      <p:sp>
        <p:nvSpPr>
          <p:cNvPr id="26" name="Shape 209"/>
          <p:cNvSpPr/>
          <p:nvPr/>
        </p:nvSpPr>
        <p:spPr>
          <a:xfrm>
            <a:off x="3310890" y="1986154"/>
            <a:ext cx="4562146" cy="48731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200">
                <a:solidFill>
                  <a:srgbClr val="000000"/>
                </a:solidFill>
              </a:defRPr>
            </a:pPr>
            <a:r>
              <a:rPr sz="2200"/>
              <a:t> </a:t>
            </a:r>
            <a:r>
              <a:rPr sz="2200">
                <a:solidFill>
                  <a:schemeClr val="accent1">
                    <a:hueOff val="47394"/>
                    <a:satOff val="-25753"/>
                    <a:lumOff val="-7544"/>
                  </a:schemeClr>
                </a:solidFill>
              </a:rPr>
              <a:t>𝛟(E</a:t>
            </a:r>
            <a:r>
              <a:rPr sz="2200" baseline="-15090">
                <a:solidFill>
                  <a:schemeClr val="accent1">
                    <a:hueOff val="47394"/>
                    <a:satOff val="-25753"/>
                    <a:lumOff val="-7544"/>
                  </a:schemeClr>
                </a:solidFill>
              </a:rPr>
              <a:t>𝛎</a:t>
            </a:r>
            <a:r>
              <a:rPr sz="2200">
                <a:solidFill>
                  <a:schemeClr val="accent1">
                    <a:hueOff val="47394"/>
                    <a:satOff val="-25753"/>
                    <a:lumOff val="-7544"/>
                  </a:schemeClr>
                </a:solidFill>
              </a:rPr>
              <a:t>)</a:t>
            </a:r>
            <a:r>
              <a:rPr sz="2200"/>
              <a:t> x </a:t>
            </a:r>
            <a:r>
              <a:rPr sz="2500">
                <a:solidFill>
                  <a:schemeClr val="accent1">
                    <a:satOff val="-3355"/>
                    <a:lumOff val="26614"/>
                  </a:schemeClr>
                </a:solidFill>
              </a:rPr>
              <a:t>𝛔</a:t>
            </a:r>
            <a:r>
              <a:rPr sz="2500" baseline="-5999">
                <a:solidFill>
                  <a:schemeClr val="accent1">
                    <a:satOff val="-3355"/>
                    <a:lumOff val="26614"/>
                  </a:schemeClr>
                </a:solidFill>
              </a:rPr>
              <a:t>i</a:t>
            </a:r>
            <a:r>
              <a:rPr sz="2200">
                <a:solidFill>
                  <a:schemeClr val="accent1">
                    <a:satOff val="-3355"/>
                    <a:lumOff val="26614"/>
                  </a:schemeClr>
                </a:solidFill>
              </a:rPr>
              <a:t>(E</a:t>
            </a:r>
            <a:r>
              <a:rPr sz="2200" baseline="-15090">
                <a:solidFill>
                  <a:schemeClr val="accent1">
                    <a:satOff val="-3355"/>
                    <a:lumOff val="26614"/>
                  </a:schemeClr>
                </a:solidFill>
              </a:rPr>
              <a:t>𝛎</a:t>
            </a:r>
            <a:r>
              <a:rPr sz="2200">
                <a:solidFill>
                  <a:schemeClr val="accent1">
                    <a:satOff val="-3355"/>
                    <a:lumOff val="26614"/>
                  </a:schemeClr>
                </a:solidFill>
              </a:rPr>
              <a:t>,</a:t>
            </a:r>
            <a:r>
              <a:rPr lang="en-US" sz="2200" b="1">
                <a:solidFill>
                  <a:schemeClr val="accent1">
                    <a:satOff val="-3355"/>
                    <a:lumOff val="26614"/>
                  </a:schemeClr>
                </a:solidFill>
                <a:latin typeface="Helvetica"/>
                <a:ea typeface="Helvetica"/>
                <a:cs typeface="Helvetica"/>
                <a:sym typeface="Helvetica"/>
              </a:rPr>
              <a:t>k</a:t>
            </a:r>
            <a:r>
              <a:rPr sz="2200">
                <a:solidFill>
                  <a:schemeClr val="accent1">
                    <a:satOff val="-3355"/>
                    <a:lumOff val="26614"/>
                  </a:schemeClr>
                </a:solidFill>
              </a:rPr>
              <a:t>)</a:t>
            </a:r>
            <a:r>
              <a:rPr sz="2200"/>
              <a:t> x </a:t>
            </a:r>
            <a:r>
              <a:rPr sz="2200">
                <a:solidFill>
                  <a:schemeClr val="accent6">
                    <a:lumOff val="-21524"/>
                  </a:schemeClr>
                </a:solidFill>
              </a:rPr>
              <a:t>𝛆(</a:t>
            </a:r>
            <a:r>
              <a:rPr sz="2200" b="1">
                <a:solidFill>
                  <a:schemeClr val="accent6">
                    <a:lumOff val="-21524"/>
                  </a:schemeClr>
                </a:solidFill>
                <a:latin typeface="Helvetica"/>
                <a:ea typeface="Helvetica"/>
                <a:cs typeface="Helvetica"/>
                <a:sym typeface="Helvetica"/>
              </a:rPr>
              <a:t>k</a:t>
            </a:r>
            <a:r>
              <a:rPr sz="2200">
                <a:solidFill>
                  <a:schemeClr val="accent6">
                    <a:lumOff val="-21524"/>
                  </a:schemeClr>
                </a:solidFill>
              </a:rPr>
              <a:t>) </a:t>
            </a:r>
            <a:r>
              <a:rPr sz="2200"/>
              <a:t>x</a:t>
            </a:r>
            <a:r>
              <a:rPr sz="2200">
                <a:solidFill>
                  <a:schemeClr val="accent6">
                    <a:lumOff val="-21524"/>
                  </a:schemeClr>
                </a:solidFill>
              </a:rPr>
              <a:t> N</a:t>
            </a:r>
            <a:r>
              <a:rPr sz="2200" baseline="-5999">
                <a:solidFill>
                  <a:schemeClr val="accent6">
                    <a:lumOff val="-21524"/>
                  </a:schemeClr>
                </a:solidFill>
              </a:rPr>
              <a:t>j</a:t>
            </a:r>
            <a:r>
              <a:rPr sz="2200"/>
              <a:t> x </a:t>
            </a:r>
            <a:r>
              <a:rPr sz="2200">
                <a:solidFill>
                  <a:schemeClr val="accent5">
                    <a:hueOff val="-176146"/>
                    <a:satOff val="3665"/>
                    <a:lumOff val="-13986"/>
                  </a:schemeClr>
                </a:solidFill>
              </a:rPr>
              <a:t>P</a:t>
            </a:r>
            <a:r>
              <a:rPr baseline="-17111">
                <a:solidFill>
                  <a:schemeClr val="accent5">
                    <a:hueOff val="-176146"/>
                    <a:satOff val="3665"/>
                    <a:lumOff val="-13986"/>
                  </a:schemeClr>
                </a:solidFill>
              </a:rPr>
              <a:t>𝛎a→𝛎b</a:t>
            </a:r>
            <a:r>
              <a:rPr sz="2200">
                <a:solidFill>
                  <a:schemeClr val="accent5">
                    <a:hueOff val="-176146"/>
                    <a:satOff val="3665"/>
                    <a:lumOff val="-13986"/>
                  </a:schemeClr>
                </a:solidFill>
              </a:rPr>
              <a:t>(E</a:t>
            </a:r>
            <a:r>
              <a:rPr sz="2200" baseline="-15090">
                <a:solidFill>
                  <a:schemeClr val="accent5">
                    <a:hueOff val="-176146"/>
                    <a:satOff val="3665"/>
                    <a:lumOff val="-13986"/>
                  </a:schemeClr>
                </a:solidFill>
              </a:rPr>
              <a:t>𝛎</a:t>
            </a:r>
            <a:r>
              <a:rPr sz="2200">
                <a:solidFill>
                  <a:schemeClr val="accent5">
                    <a:hueOff val="-176146"/>
                    <a:satOff val="3665"/>
                    <a:lumOff val="-13986"/>
                  </a:schemeClr>
                </a:solidFill>
              </a:rPr>
              <a:t>)</a:t>
            </a:r>
          </a:p>
        </p:txBody>
      </p:sp>
      <p:sp>
        <p:nvSpPr>
          <p:cNvPr id="2" name="Shape 55">
            <a:extLst>
              <a:ext uri="{FF2B5EF4-FFF2-40B4-BE49-F238E27FC236}">
                <a16:creationId xmlns:a16="http://schemas.microsoft.com/office/drawing/2014/main" id="{3BDF5045-6A20-3A78-07C1-EDE0C16EC2E6}"/>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3109939584"/>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p:nvPr/>
        </p:nvSpPr>
        <p:spPr>
          <a:xfrm>
            <a:off x="739810" y="1701388"/>
            <a:ext cx="7740583" cy="1056843"/>
          </a:xfrm>
          <a:prstGeom prst="rect">
            <a:avLst/>
          </a:prstGeom>
          <a:solidFill>
            <a:srgbClr val="FFFFFF"/>
          </a:solidFill>
          <a:ln w="25400">
            <a:solidFill>
              <a:srgbClr val="85888D"/>
            </a:solidFill>
            <a:miter lim="400000"/>
          </a:ln>
          <a:effectLst>
            <a:outerShdw blurRad="38100" dist="66832" dir="7714010" rotWithShape="0">
              <a:srgbClr val="000000">
                <a:alpha val="50000"/>
              </a:srgbClr>
            </a:outerShdw>
          </a:effectLst>
        </p:spPr>
        <p:txBody>
          <a:bodyPr lIns="50800" tIns="50800" rIns="50800" bIns="50800" anchor="ctr"/>
          <a:lstStyle/>
          <a:p>
            <a:endParaRPr/>
          </a:p>
        </p:txBody>
      </p:sp>
      <p:sp>
        <p:nvSpPr>
          <p:cNvPr id="204" name="Shape 204"/>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206" name="Shape 206"/>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62</a:t>
            </a:fld>
            <a:endParaRPr/>
          </a:p>
        </p:txBody>
      </p:sp>
      <p:sp>
        <p:nvSpPr>
          <p:cNvPr id="207" name="Shape 207"/>
          <p:cNvSpPr/>
          <p:nvPr/>
        </p:nvSpPr>
        <p:spPr>
          <a:xfrm>
            <a:off x="307366" y="130065"/>
            <a:ext cx="8319585"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Neutrino rates are cross section (and detector) dependent</a:t>
            </a:r>
          </a:p>
        </p:txBody>
      </p:sp>
      <p:sp>
        <p:nvSpPr>
          <p:cNvPr id="208" name="Shape 208"/>
          <p:cNvSpPr/>
          <p:nvPr/>
        </p:nvSpPr>
        <p:spPr>
          <a:xfrm>
            <a:off x="818015" y="2009236"/>
            <a:ext cx="852798" cy="44114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200">
                <a:solidFill>
                  <a:srgbClr val="000000"/>
                </a:solidFill>
              </a:defRPr>
            </a:pPr>
            <a:r>
              <a:rPr sz="2200"/>
              <a:t>R(</a:t>
            </a:r>
            <a:r>
              <a:rPr sz="2200" b="1">
                <a:latin typeface="Helvetica"/>
                <a:ea typeface="Helvetica"/>
                <a:cs typeface="Helvetica"/>
                <a:sym typeface="Helvetica"/>
              </a:rPr>
              <a:t>k</a:t>
            </a:r>
            <a:r>
              <a:rPr sz="2200"/>
              <a:t>)  =</a:t>
            </a:r>
          </a:p>
        </p:txBody>
      </p:sp>
      <p:sp>
        <p:nvSpPr>
          <p:cNvPr id="209" name="Shape 209"/>
          <p:cNvSpPr/>
          <p:nvPr/>
        </p:nvSpPr>
        <p:spPr>
          <a:xfrm>
            <a:off x="3310890" y="1986154"/>
            <a:ext cx="4562146" cy="48731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200">
                <a:solidFill>
                  <a:srgbClr val="000000"/>
                </a:solidFill>
              </a:defRPr>
            </a:pPr>
            <a:r>
              <a:rPr sz="2200"/>
              <a:t> </a:t>
            </a:r>
            <a:r>
              <a:rPr sz="2200">
                <a:solidFill>
                  <a:schemeClr val="accent1">
                    <a:hueOff val="47394"/>
                    <a:satOff val="-25753"/>
                    <a:lumOff val="-7544"/>
                  </a:schemeClr>
                </a:solidFill>
              </a:rPr>
              <a:t>𝛟(E</a:t>
            </a:r>
            <a:r>
              <a:rPr sz="2200" baseline="-15090">
                <a:solidFill>
                  <a:schemeClr val="accent1">
                    <a:hueOff val="47394"/>
                    <a:satOff val="-25753"/>
                    <a:lumOff val="-7544"/>
                  </a:schemeClr>
                </a:solidFill>
              </a:rPr>
              <a:t>𝛎</a:t>
            </a:r>
            <a:r>
              <a:rPr sz="2200">
                <a:solidFill>
                  <a:schemeClr val="accent1">
                    <a:hueOff val="47394"/>
                    <a:satOff val="-25753"/>
                    <a:lumOff val="-7544"/>
                  </a:schemeClr>
                </a:solidFill>
              </a:rPr>
              <a:t>)</a:t>
            </a:r>
            <a:r>
              <a:rPr sz="2200"/>
              <a:t> x </a:t>
            </a:r>
            <a:r>
              <a:rPr sz="2500">
                <a:solidFill>
                  <a:schemeClr val="accent1">
                    <a:satOff val="-3355"/>
                    <a:lumOff val="26614"/>
                  </a:schemeClr>
                </a:solidFill>
              </a:rPr>
              <a:t>𝛔</a:t>
            </a:r>
            <a:r>
              <a:rPr sz="2500" baseline="-5999">
                <a:solidFill>
                  <a:schemeClr val="accent1">
                    <a:satOff val="-3355"/>
                    <a:lumOff val="26614"/>
                  </a:schemeClr>
                </a:solidFill>
              </a:rPr>
              <a:t>i</a:t>
            </a:r>
            <a:r>
              <a:rPr sz="2200">
                <a:solidFill>
                  <a:schemeClr val="accent1">
                    <a:satOff val="-3355"/>
                    <a:lumOff val="26614"/>
                  </a:schemeClr>
                </a:solidFill>
              </a:rPr>
              <a:t>(E</a:t>
            </a:r>
            <a:r>
              <a:rPr sz="2200" baseline="-15090">
                <a:solidFill>
                  <a:schemeClr val="accent1">
                    <a:satOff val="-3355"/>
                    <a:lumOff val="26614"/>
                  </a:schemeClr>
                </a:solidFill>
              </a:rPr>
              <a:t>𝛎</a:t>
            </a:r>
            <a:r>
              <a:rPr sz="2200">
                <a:solidFill>
                  <a:schemeClr val="accent1">
                    <a:satOff val="-3355"/>
                    <a:lumOff val="26614"/>
                  </a:schemeClr>
                </a:solidFill>
              </a:rPr>
              <a:t>,</a:t>
            </a:r>
            <a:r>
              <a:rPr lang="en-US" sz="2200" b="1">
                <a:solidFill>
                  <a:schemeClr val="accent1">
                    <a:satOff val="-3355"/>
                    <a:lumOff val="26614"/>
                  </a:schemeClr>
                </a:solidFill>
                <a:latin typeface="Helvetica"/>
                <a:ea typeface="Helvetica"/>
                <a:cs typeface="Helvetica"/>
                <a:sym typeface="Helvetica"/>
              </a:rPr>
              <a:t>k</a:t>
            </a:r>
            <a:r>
              <a:rPr sz="2200">
                <a:solidFill>
                  <a:schemeClr val="accent1">
                    <a:satOff val="-3355"/>
                    <a:lumOff val="26614"/>
                  </a:schemeClr>
                </a:solidFill>
              </a:rPr>
              <a:t>)</a:t>
            </a:r>
            <a:r>
              <a:rPr sz="2200"/>
              <a:t> x </a:t>
            </a:r>
            <a:r>
              <a:rPr sz="2200">
                <a:solidFill>
                  <a:schemeClr val="accent6">
                    <a:lumOff val="-21524"/>
                  </a:schemeClr>
                </a:solidFill>
              </a:rPr>
              <a:t>𝛆(</a:t>
            </a:r>
            <a:r>
              <a:rPr sz="2200" b="1">
                <a:solidFill>
                  <a:schemeClr val="accent6">
                    <a:lumOff val="-21524"/>
                  </a:schemeClr>
                </a:solidFill>
                <a:latin typeface="Helvetica"/>
                <a:ea typeface="Helvetica"/>
                <a:cs typeface="Helvetica"/>
                <a:sym typeface="Helvetica"/>
              </a:rPr>
              <a:t>k</a:t>
            </a:r>
            <a:r>
              <a:rPr sz="2200">
                <a:solidFill>
                  <a:schemeClr val="accent6">
                    <a:lumOff val="-21524"/>
                  </a:schemeClr>
                </a:solidFill>
              </a:rPr>
              <a:t>) </a:t>
            </a:r>
            <a:r>
              <a:rPr sz="2200"/>
              <a:t>x</a:t>
            </a:r>
            <a:r>
              <a:rPr sz="2200">
                <a:solidFill>
                  <a:schemeClr val="accent6">
                    <a:lumOff val="-21524"/>
                  </a:schemeClr>
                </a:solidFill>
              </a:rPr>
              <a:t> N</a:t>
            </a:r>
            <a:r>
              <a:rPr sz="2200" baseline="-5999">
                <a:solidFill>
                  <a:schemeClr val="accent6">
                    <a:lumOff val="-21524"/>
                  </a:schemeClr>
                </a:solidFill>
              </a:rPr>
              <a:t>j</a:t>
            </a:r>
            <a:r>
              <a:rPr sz="2200"/>
              <a:t> x </a:t>
            </a:r>
            <a:r>
              <a:rPr sz="2200">
                <a:solidFill>
                  <a:schemeClr val="accent5">
                    <a:hueOff val="-176146"/>
                    <a:satOff val="3665"/>
                    <a:lumOff val="-13986"/>
                  </a:schemeClr>
                </a:solidFill>
              </a:rPr>
              <a:t>P</a:t>
            </a:r>
            <a:r>
              <a:rPr baseline="-17111">
                <a:solidFill>
                  <a:schemeClr val="accent5">
                    <a:hueOff val="-176146"/>
                    <a:satOff val="3665"/>
                    <a:lumOff val="-13986"/>
                  </a:schemeClr>
                </a:solidFill>
              </a:rPr>
              <a:t>𝛎a→𝛎b</a:t>
            </a:r>
            <a:r>
              <a:rPr sz="2200">
                <a:solidFill>
                  <a:schemeClr val="accent5">
                    <a:hueOff val="-176146"/>
                    <a:satOff val="3665"/>
                    <a:lumOff val="-13986"/>
                  </a:schemeClr>
                </a:solidFill>
              </a:rPr>
              <a:t>(E</a:t>
            </a:r>
            <a:r>
              <a:rPr sz="2200" baseline="-15090">
                <a:solidFill>
                  <a:schemeClr val="accent5">
                    <a:hueOff val="-176146"/>
                    <a:satOff val="3665"/>
                    <a:lumOff val="-13986"/>
                  </a:schemeClr>
                </a:solidFill>
              </a:rPr>
              <a:t>𝛎</a:t>
            </a:r>
            <a:r>
              <a:rPr sz="2200">
                <a:solidFill>
                  <a:schemeClr val="accent5">
                    <a:hueOff val="-176146"/>
                    <a:satOff val="3665"/>
                    <a:lumOff val="-13986"/>
                  </a:schemeClr>
                </a:solidFill>
              </a:rPr>
              <a:t>)</a:t>
            </a:r>
          </a:p>
        </p:txBody>
      </p:sp>
      <p:sp>
        <p:nvSpPr>
          <p:cNvPr id="210" name="Shape 210"/>
          <p:cNvSpPr/>
          <p:nvPr/>
        </p:nvSpPr>
        <p:spPr>
          <a:xfrm>
            <a:off x="2362564" y="1930159"/>
            <a:ext cx="296556"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solidFill>
                  <a:srgbClr val="000000"/>
                </a:solidFill>
              </a:defRPr>
            </a:lvl1pPr>
          </a:lstStyle>
          <a:p>
            <a:r>
              <a:t>∑</a:t>
            </a:r>
          </a:p>
        </p:txBody>
      </p:sp>
      <p:sp>
        <p:nvSpPr>
          <p:cNvPr id="211" name="Shape 211"/>
          <p:cNvSpPr/>
          <p:nvPr/>
        </p:nvSpPr>
        <p:spPr>
          <a:xfrm>
            <a:off x="2845640" y="1727786"/>
            <a:ext cx="341440" cy="88742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100">
                <a:solidFill>
                  <a:srgbClr val="000000"/>
                </a:solidFill>
              </a:defRPr>
            </a:lvl1pPr>
          </a:lstStyle>
          <a:p>
            <a:r>
              <a:t>∫</a:t>
            </a:r>
          </a:p>
        </p:txBody>
      </p:sp>
      <p:sp>
        <p:nvSpPr>
          <p:cNvPr id="212" name="Shape 212"/>
          <p:cNvSpPr/>
          <p:nvPr/>
        </p:nvSpPr>
        <p:spPr>
          <a:xfrm>
            <a:off x="1915973" y="1930159"/>
            <a:ext cx="296556"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solidFill>
                  <a:srgbClr val="000000"/>
                </a:solidFill>
              </a:defRPr>
            </a:lvl1pPr>
          </a:lstStyle>
          <a:p>
            <a:r>
              <a:t>∑</a:t>
            </a:r>
          </a:p>
        </p:txBody>
      </p:sp>
      <p:sp>
        <p:nvSpPr>
          <p:cNvPr id="213" name="Shape 213"/>
          <p:cNvSpPr/>
          <p:nvPr/>
        </p:nvSpPr>
        <p:spPr>
          <a:xfrm>
            <a:off x="7802585" y="2033524"/>
            <a:ext cx="487313" cy="44114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200">
                <a:solidFill>
                  <a:srgbClr val="000000"/>
                </a:solidFill>
              </a:defRPr>
            </a:pPr>
            <a:r>
              <a:rPr sz="2200"/>
              <a:t>dE</a:t>
            </a:r>
            <a:r>
              <a:rPr sz="2200" baseline="-15090"/>
              <a:t>𝛎</a:t>
            </a:r>
          </a:p>
        </p:txBody>
      </p:sp>
      <p:sp>
        <p:nvSpPr>
          <p:cNvPr id="214" name="Shape 214"/>
          <p:cNvSpPr/>
          <p:nvPr/>
        </p:nvSpPr>
        <p:spPr>
          <a:xfrm>
            <a:off x="2866097" y="2448591"/>
            <a:ext cx="355867" cy="30264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1300">
                <a:solidFill>
                  <a:srgbClr val="000000"/>
                </a:solidFill>
              </a:defRPr>
            </a:pPr>
            <a:r>
              <a:rPr sz="1300"/>
              <a:t>E</a:t>
            </a:r>
            <a:r>
              <a:rPr sz="1300" baseline="-21384"/>
              <a:t>min</a:t>
            </a:r>
          </a:p>
        </p:txBody>
      </p:sp>
      <p:sp>
        <p:nvSpPr>
          <p:cNvPr id="215" name="Shape 215"/>
          <p:cNvSpPr/>
          <p:nvPr/>
        </p:nvSpPr>
        <p:spPr>
          <a:xfrm>
            <a:off x="3038367" y="1716564"/>
            <a:ext cx="373500" cy="30264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1300">
                <a:solidFill>
                  <a:srgbClr val="000000"/>
                </a:solidFill>
              </a:defRPr>
            </a:pPr>
            <a:r>
              <a:rPr sz="1300"/>
              <a:t>E</a:t>
            </a:r>
            <a:r>
              <a:rPr sz="1300" baseline="-21384"/>
              <a:t>max</a:t>
            </a:r>
          </a:p>
        </p:txBody>
      </p:sp>
      <p:sp>
        <p:nvSpPr>
          <p:cNvPr id="216" name="Shape 216"/>
          <p:cNvSpPr/>
          <p:nvPr/>
        </p:nvSpPr>
        <p:spPr>
          <a:xfrm>
            <a:off x="2312480" y="1849277"/>
            <a:ext cx="419987" cy="25648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000">
                <a:solidFill>
                  <a:srgbClr val="000000"/>
                </a:solidFill>
              </a:defRPr>
            </a:lvl1pPr>
          </a:lstStyle>
          <a:p>
            <a:r>
              <a:t>target</a:t>
            </a:r>
          </a:p>
        </p:txBody>
      </p:sp>
      <p:sp>
        <p:nvSpPr>
          <p:cNvPr id="217" name="Shape 217"/>
          <p:cNvSpPr/>
          <p:nvPr/>
        </p:nvSpPr>
        <p:spPr>
          <a:xfrm>
            <a:off x="1793222" y="1849277"/>
            <a:ext cx="500137" cy="25648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000">
                <a:solidFill>
                  <a:srgbClr val="000000"/>
                </a:solidFill>
              </a:defRPr>
            </a:lvl1pPr>
          </a:lstStyle>
          <a:p>
            <a:r>
              <a:t>process</a:t>
            </a:r>
          </a:p>
        </p:txBody>
      </p:sp>
      <p:sp>
        <p:nvSpPr>
          <p:cNvPr id="218" name="Shape 218"/>
          <p:cNvSpPr/>
          <p:nvPr/>
        </p:nvSpPr>
        <p:spPr>
          <a:xfrm>
            <a:off x="2001456" y="2329284"/>
            <a:ext cx="137858" cy="2872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200">
                <a:solidFill>
                  <a:srgbClr val="000000"/>
                </a:solidFill>
              </a:defRPr>
            </a:lvl1pPr>
          </a:lstStyle>
          <a:p>
            <a:r>
              <a:t>i</a:t>
            </a:r>
          </a:p>
        </p:txBody>
      </p:sp>
      <p:sp>
        <p:nvSpPr>
          <p:cNvPr id="219" name="Shape 219"/>
          <p:cNvSpPr/>
          <p:nvPr/>
        </p:nvSpPr>
        <p:spPr>
          <a:xfrm>
            <a:off x="2448048" y="2341984"/>
            <a:ext cx="139462" cy="2872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200">
                <a:solidFill>
                  <a:srgbClr val="000000"/>
                </a:solidFill>
              </a:defRPr>
            </a:lvl1pPr>
          </a:lstStyle>
          <a:p>
            <a:r>
              <a:t>j</a:t>
            </a:r>
          </a:p>
        </p:txBody>
      </p:sp>
      <p:sp>
        <p:nvSpPr>
          <p:cNvPr id="220" name="Shape 220"/>
          <p:cNvSpPr/>
          <p:nvPr/>
        </p:nvSpPr>
        <p:spPr>
          <a:xfrm>
            <a:off x="646000" y="1254228"/>
            <a:ext cx="6678110"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solidFill>
                  <a:srgbClr val="000000"/>
                </a:solidFill>
              </a:defRPr>
            </a:pPr>
            <a:r>
              <a:t>For a given set of kinematic variables </a:t>
            </a:r>
            <a:r>
              <a:rPr b="1">
                <a:latin typeface="Helvetica"/>
                <a:ea typeface="Helvetica"/>
                <a:cs typeface="Helvetica"/>
                <a:sym typeface="Helvetica"/>
              </a:rPr>
              <a:t>k</a:t>
            </a:r>
            <a:r>
              <a:t>, the event rate R(</a:t>
            </a:r>
            <a:r>
              <a:rPr b="1">
                <a:latin typeface="Helvetica"/>
                <a:ea typeface="Helvetica"/>
                <a:cs typeface="Helvetica"/>
                <a:sym typeface="Helvetica"/>
              </a:rPr>
              <a:t>k</a:t>
            </a:r>
            <a:r>
              <a:t>) is given by</a:t>
            </a:r>
          </a:p>
        </p:txBody>
      </p:sp>
      <p:sp>
        <p:nvSpPr>
          <p:cNvPr id="221" name="Shape 221"/>
          <p:cNvSpPr/>
          <p:nvPr/>
        </p:nvSpPr>
        <p:spPr>
          <a:xfrm>
            <a:off x="3044987" y="3033552"/>
            <a:ext cx="512961"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chemeClr val="accent1">
                    <a:hueOff val="47394"/>
                    <a:satOff val="-25753"/>
                    <a:lumOff val="-7544"/>
                  </a:schemeClr>
                </a:solidFill>
                <a:latin typeface="Helvetica"/>
                <a:ea typeface="Helvetica"/>
                <a:cs typeface="Helvetica"/>
                <a:sym typeface="Helvetica"/>
              </a:defRPr>
            </a:lvl1pPr>
          </a:lstStyle>
          <a:p>
            <a:r>
              <a:t>flux</a:t>
            </a:r>
          </a:p>
        </p:txBody>
      </p:sp>
      <p:sp>
        <p:nvSpPr>
          <p:cNvPr id="222" name="Shape 222"/>
          <p:cNvSpPr/>
          <p:nvPr/>
        </p:nvSpPr>
        <p:spPr>
          <a:xfrm>
            <a:off x="3689034" y="3033552"/>
            <a:ext cx="1718419"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chemeClr val="accent1">
                    <a:satOff val="-3355"/>
                    <a:lumOff val="26614"/>
                  </a:schemeClr>
                </a:solidFill>
                <a:latin typeface="Helvetica"/>
                <a:ea typeface="Helvetica"/>
                <a:cs typeface="Helvetica"/>
                <a:sym typeface="Helvetica"/>
              </a:defRPr>
            </a:lvl1pPr>
          </a:lstStyle>
          <a:p>
            <a:r>
              <a:t>cross sections</a:t>
            </a:r>
          </a:p>
        </p:txBody>
      </p:sp>
      <p:sp>
        <p:nvSpPr>
          <p:cNvPr id="223" name="Shape 223"/>
          <p:cNvSpPr/>
          <p:nvPr/>
        </p:nvSpPr>
        <p:spPr>
          <a:xfrm>
            <a:off x="5372721" y="3106825"/>
            <a:ext cx="1344201" cy="13080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ctr">
              <a:defRPr b="1">
                <a:solidFill>
                  <a:schemeClr val="accent6">
                    <a:lumOff val="-21524"/>
                  </a:schemeClr>
                </a:solidFill>
                <a:latin typeface="Helvetica"/>
                <a:ea typeface="Helvetica"/>
                <a:cs typeface="Helvetica"/>
                <a:sym typeface="Helvetica"/>
              </a:defRPr>
            </a:pPr>
            <a:r>
              <a:t>detector effects</a:t>
            </a:r>
          </a:p>
          <a:p>
            <a:pPr algn="ctr">
              <a:defRPr sz="1300" b="1">
                <a:solidFill>
                  <a:schemeClr val="accent6">
                    <a:lumOff val="-21524"/>
                  </a:schemeClr>
                </a:solidFill>
                <a:latin typeface="Helvetica"/>
                <a:ea typeface="Helvetica"/>
                <a:cs typeface="Helvetica"/>
                <a:sym typeface="Helvetica"/>
              </a:defRPr>
            </a:pPr>
            <a:r>
              <a:rPr sz="1300"/>
              <a:t>(efficiency /number of targets)</a:t>
            </a:r>
          </a:p>
        </p:txBody>
      </p:sp>
      <p:sp>
        <p:nvSpPr>
          <p:cNvPr id="224" name="Shape 224"/>
          <p:cNvSpPr/>
          <p:nvPr/>
        </p:nvSpPr>
        <p:spPr>
          <a:xfrm flipV="1">
            <a:off x="3324002" y="2499849"/>
            <a:ext cx="172375" cy="576820"/>
          </a:xfrm>
          <a:prstGeom prst="line">
            <a:avLst/>
          </a:prstGeom>
          <a:ln w="25400">
            <a:solidFill>
              <a:schemeClr val="accent1">
                <a:hueOff val="47394"/>
                <a:satOff val="-25753"/>
                <a:lumOff val="-7544"/>
              </a:schemeClr>
            </a:solidFill>
            <a:miter lim="400000"/>
            <a:tailEnd type="triangle"/>
          </a:ln>
        </p:spPr>
        <p:txBody>
          <a:bodyPr lIns="0" tIns="0" rIns="0" bIns="0"/>
          <a:lstStyle/>
          <a:p>
            <a:endParaRPr/>
          </a:p>
        </p:txBody>
      </p:sp>
      <p:sp>
        <p:nvSpPr>
          <p:cNvPr id="225" name="Shape 225"/>
          <p:cNvSpPr/>
          <p:nvPr/>
        </p:nvSpPr>
        <p:spPr>
          <a:xfrm flipV="1">
            <a:off x="4606285" y="2499848"/>
            <a:ext cx="1" cy="580456"/>
          </a:xfrm>
          <a:prstGeom prst="line">
            <a:avLst/>
          </a:prstGeom>
          <a:ln w="25400">
            <a:solidFill>
              <a:schemeClr val="accent1">
                <a:satOff val="-3355"/>
                <a:lumOff val="26614"/>
              </a:schemeClr>
            </a:solidFill>
            <a:miter lim="400000"/>
            <a:tailEnd type="triangle"/>
          </a:ln>
        </p:spPr>
        <p:txBody>
          <a:bodyPr lIns="0" tIns="0" rIns="0" bIns="0"/>
          <a:lstStyle/>
          <a:p>
            <a:endParaRPr/>
          </a:p>
        </p:txBody>
      </p:sp>
      <p:sp>
        <p:nvSpPr>
          <p:cNvPr id="226" name="Shape 226"/>
          <p:cNvSpPr/>
          <p:nvPr/>
        </p:nvSpPr>
        <p:spPr>
          <a:xfrm flipH="1" flipV="1">
            <a:off x="5661228" y="2499848"/>
            <a:ext cx="217389" cy="541917"/>
          </a:xfrm>
          <a:prstGeom prst="line">
            <a:avLst/>
          </a:prstGeom>
          <a:ln w="25400">
            <a:solidFill>
              <a:schemeClr val="accent6">
                <a:lumOff val="-21524"/>
              </a:schemeClr>
            </a:solidFill>
            <a:miter lim="400000"/>
            <a:tailEnd type="triangle"/>
          </a:ln>
        </p:spPr>
        <p:txBody>
          <a:bodyPr lIns="0" tIns="0" rIns="0" bIns="0"/>
          <a:lstStyle/>
          <a:p>
            <a:endParaRPr/>
          </a:p>
        </p:txBody>
      </p:sp>
      <p:sp>
        <p:nvSpPr>
          <p:cNvPr id="227" name="Shape 227"/>
          <p:cNvSpPr/>
          <p:nvPr/>
        </p:nvSpPr>
        <p:spPr>
          <a:xfrm flipV="1">
            <a:off x="6046856" y="2499848"/>
            <a:ext cx="167715" cy="543035"/>
          </a:xfrm>
          <a:prstGeom prst="line">
            <a:avLst/>
          </a:prstGeom>
          <a:ln w="25400">
            <a:solidFill>
              <a:schemeClr val="accent6">
                <a:lumOff val="-21524"/>
              </a:schemeClr>
            </a:solidFill>
            <a:miter lim="400000"/>
            <a:tailEnd type="triangle"/>
          </a:ln>
        </p:spPr>
        <p:txBody>
          <a:bodyPr lIns="0" tIns="0" rIns="0" bIns="0"/>
          <a:lstStyle/>
          <a:p>
            <a:endParaRPr/>
          </a:p>
        </p:txBody>
      </p:sp>
      <p:sp>
        <p:nvSpPr>
          <p:cNvPr id="228" name="Shape 228"/>
          <p:cNvSpPr/>
          <p:nvPr/>
        </p:nvSpPr>
        <p:spPr>
          <a:xfrm>
            <a:off x="6569677" y="3049908"/>
            <a:ext cx="2001417" cy="65659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a:defRPr b="1">
                <a:solidFill>
                  <a:schemeClr val="accent5">
                    <a:hueOff val="-176146"/>
                    <a:satOff val="3665"/>
                    <a:lumOff val="-13986"/>
                  </a:schemeClr>
                </a:solidFill>
                <a:latin typeface="Helvetica"/>
                <a:ea typeface="Helvetica"/>
                <a:cs typeface="Helvetica"/>
                <a:sym typeface="Helvetica"/>
              </a:defRPr>
            </a:lvl1pPr>
          </a:lstStyle>
          <a:p>
            <a:r>
              <a:t>what we want to measure!!</a:t>
            </a:r>
          </a:p>
        </p:txBody>
      </p:sp>
      <p:sp>
        <p:nvSpPr>
          <p:cNvPr id="229" name="Shape 229"/>
          <p:cNvSpPr/>
          <p:nvPr/>
        </p:nvSpPr>
        <p:spPr>
          <a:xfrm flipH="1" flipV="1">
            <a:off x="7100232" y="2499850"/>
            <a:ext cx="221219" cy="542135"/>
          </a:xfrm>
          <a:prstGeom prst="line">
            <a:avLst/>
          </a:prstGeom>
          <a:ln w="25400">
            <a:solidFill>
              <a:schemeClr val="accent5">
                <a:hueOff val="-176146"/>
                <a:satOff val="3665"/>
                <a:lumOff val="-13986"/>
              </a:schemeClr>
            </a:solidFill>
            <a:miter lim="400000"/>
            <a:tailEnd type="triangle"/>
          </a:ln>
        </p:spPr>
        <p:txBody>
          <a:bodyPr lIns="0" tIns="0" rIns="0" bIns="0"/>
          <a:lstStyle/>
          <a:p>
            <a:endParaRPr/>
          </a:p>
        </p:txBody>
      </p:sp>
      <p:sp>
        <p:nvSpPr>
          <p:cNvPr id="230" name="Shape 230"/>
          <p:cNvSpPr/>
          <p:nvPr/>
        </p:nvSpPr>
        <p:spPr>
          <a:xfrm>
            <a:off x="305289" y="3033552"/>
            <a:ext cx="2001417" cy="37959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a:defRPr b="1">
                <a:solidFill>
                  <a:srgbClr val="000000"/>
                </a:solidFill>
                <a:latin typeface="Helvetica"/>
                <a:ea typeface="Helvetica"/>
                <a:cs typeface="Helvetica"/>
                <a:sym typeface="Helvetica"/>
              </a:defRPr>
            </a:lvl1pPr>
          </a:lstStyle>
          <a:p>
            <a:r>
              <a:t>what we detect</a:t>
            </a:r>
          </a:p>
        </p:txBody>
      </p:sp>
      <p:sp>
        <p:nvSpPr>
          <p:cNvPr id="231" name="Shape 231"/>
          <p:cNvSpPr/>
          <p:nvPr/>
        </p:nvSpPr>
        <p:spPr>
          <a:xfrm flipV="1">
            <a:off x="1177006" y="2499706"/>
            <a:ext cx="1" cy="546932"/>
          </a:xfrm>
          <a:prstGeom prst="line">
            <a:avLst/>
          </a:prstGeom>
          <a:ln w="25400">
            <a:solidFill>
              <a:srgbClr val="000000"/>
            </a:solidFill>
            <a:miter lim="400000"/>
            <a:tailEnd type="triangle"/>
          </a:ln>
        </p:spPr>
        <p:txBody>
          <a:bodyPr lIns="0" tIns="0" rIns="0" bIns="0"/>
          <a:lstStyle/>
          <a:p>
            <a:endParaRPr/>
          </a:p>
        </p:txBody>
      </p:sp>
      <p:sp>
        <p:nvSpPr>
          <p:cNvPr id="33" name="Shape 196"/>
          <p:cNvSpPr/>
          <p:nvPr/>
        </p:nvSpPr>
        <p:spPr>
          <a:xfrm>
            <a:off x="690190" y="4516305"/>
            <a:ext cx="7553935" cy="184665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285750" indent="-285750">
              <a:spcAft>
                <a:spcPts val="2400"/>
              </a:spcAft>
              <a:buFont typeface="Arial" charset="0"/>
              <a:buChar char="•"/>
              <a:defRPr>
                <a:solidFill>
                  <a:srgbClr val="000000"/>
                </a:solidFill>
              </a:defRPr>
            </a:pPr>
            <a:r>
              <a:rPr lang="en-US" dirty="0"/>
              <a:t>We want to measure the oscillation probability, but we actually detect the rates of events defined by a set of specific experimental observables</a:t>
            </a:r>
          </a:p>
          <a:p>
            <a:pPr marL="285750" indent="-285750">
              <a:spcAft>
                <a:spcPts val="2400"/>
              </a:spcAft>
              <a:buFont typeface="Arial" charset="0"/>
              <a:buChar char="•"/>
              <a:defRPr>
                <a:solidFill>
                  <a:srgbClr val="000000"/>
                </a:solidFill>
              </a:defRPr>
            </a:pPr>
            <a:r>
              <a:rPr lang="en-US" dirty="0"/>
              <a:t>In between what we want to measure and what experimentally detect, we need to deconvolve the initial neutrino flux and reaction cross sections (as well as detector affects), which are themselves energy dependent.</a:t>
            </a:r>
            <a:endParaRPr dirty="0"/>
          </a:p>
        </p:txBody>
      </p:sp>
      <p:sp>
        <p:nvSpPr>
          <p:cNvPr id="2" name="Shape 55">
            <a:extLst>
              <a:ext uri="{FF2B5EF4-FFF2-40B4-BE49-F238E27FC236}">
                <a16:creationId xmlns:a16="http://schemas.microsoft.com/office/drawing/2014/main" id="{0E7B7A67-7C03-B85D-DFEE-E8F8E75EFE81}"/>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1201311754"/>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37A1C-EC94-7837-E9B6-6C0FBB157431}"/>
            </a:ext>
          </a:extLst>
        </p:cNvPr>
        <p:cNvGrpSpPr/>
        <p:nvPr/>
      </p:nvGrpSpPr>
      <p:grpSpPr>
        <a:xfrm>
          <a:off x="0" y="0"/>
          <a:ext cx="0" cy="0"/>
          <a:chOff x="0" y="0"/>
          <a:chExt cx="0" cy="0"/>
        </a:xfrm>
      </p:grpSpPr>
      <p:sp>
        <p:nvSpPr>
          <p:cNvPr id="54" name="Shape 54">
            <a:extLst>
              <a:ext uri="{FF2B5EF4-FFF2-40B4-BE49-F238E27FC236}">
                <a16:creationId xmlns:a16="http://schemas.microsoft.com/office/drawing/2014/main" id="{668F4E75-9616-3DBA-EA99-A75F6AE2958C}"/>
              </a:ext>
            </a:extLst>
          </p:cNvPr>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55" name="Shape 55">
            <a:extLst>
              <a:ext uri="{FF2B5EF4-FFF2-40B4-BE49-F238E27FC236}">
                <a16:creationId xmlns:a16="http://schemas.microsoft.com/office/drawing/2014/main" id="{17F35379-F98F-7A11-646B-9A79F6BEA336}"/>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56" name="Shape 56">
            <a:extLst>
              <a:ext uri="{FF2B5EF4-FFF2-40B4-BE49-F238E27FC236}">
                <a16:creationId xmlns:a16="http://schemas.microsoft.com/office/drawing/2014/main" id="{96D30879-8608-E2A6-C0C7-47328953FAA5}"/>
              </a:ext>
            </a:extLst>
          </p:cNvPr>
          <p:cNvSpPr>
            <a:spLocks noGrp="1"/>
          </p:cNvSpPr>
          <p:nvPr>
            <p:ph type="sldNum" sz="quarter" idx="2"/>
          </p:nvPr>
        </p:nvSpPr>
        <p:spPr>
          <a:xfrm>
            <a:off x="8845697" y="6511926"/>
            <a:ext cx="149080"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63</a:t>
            </a:fld>
            <a:endParaRPr/>
          </a:p>
        </p:txBody>
      </p:sp>
      <p:sp>
        <p:nvSpPr>
          <p:cNvPr id="7" name="Shape 835">
            <a:extLst>
              <a:ext uri="{FF2B5EF4-FFF2-40B4-BE49-F238E27FC236}">
                <a16:creationId xmlns:a16="http://schemas.microsoft.com/office/drawing/2014/main" id="{6DC5C849-D662-AFF1-F149-8E97397E463A}"/>
              </a:ext>
            </a:extLst>
          </p:cNvPr>
          <p:cNvSpPr/>
          <p:nvPr/>
        </p:nvSpPr>
        <p:spPr>
          <a:xfrm>
            <a:off x="182406" y="1741369"/>
            <a:ext cx="8807947" cy="981143"/>
          </a:xfrm>
          <a:prstGeom prst="rect">
            <a:avLst/>
          </a:prstGeom>
          <a:solidFill>
            <a:schemeClr val="accent1">
              <a:hueOff val="47394"/>
              <a:satOff val="-25753"/>
              <a:lumOff val="-7544"/>
            </a:schemeClr>
          </a:solid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8" name="Shape 845">
            <a:extLst>
              <a:ext uri="{FF2B5EF4-FFF2-40B4-BE49-F238E27FC236}">
                <a16:creationId xmlns:a16="http://schemas.microsoft.com/office/drawing/2014/main" id="{6FCC1D51-45D1-1278-029E-7610BF92CBEB}"/>
              </a:ext>
            </a:extLst>
          </p:cNvPr>
          <p:cNvSpPr/>
          <p:nvPr/>
        </p:nvSpPr>
        <p:spPr>
          <a:xfrm>
            <a:off x="1399997" y="1934422"/>
            <a:ext cx="6083397"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457200">
              <a:spcBef>
                <a:spcPts val="0"/>
              </a:spcBef>
              <a:buClrTx/>
              <a:buFontTx/>
              <a:defRPr b="1">
                <a:solidFill>
                  <a:srgbClr val="FFFFFF"/>
                </a:solidFill>
                <a:uFillTx/>
                <a:latin typeface="Verdana"/>
                <a:ea typeface="Verdana"/>
                <a:cs typeface="Verdana"/>
                <a:sym typeface="Verdana"/>
              </a:defRPr>
            </a:lvl1pPr>
          </a:lstStyle>
          <a:p>
            <a:r>
              <a:rPr lang="en-US" sz="3200" dirty="0"/>
              <a:t>Timing in </a:t>
            </a:r>
            <a:r>
              <a:rPr lang="en-US" sz="3200" dirty="0" err="1"/>
              <a:t>LAr</a:t>
            </a:r>
            <a:r>
              <a:rPr lang="en-US" sz="3200" dirty="0"/>
              <a:t>-TPCs/DUNE</a:t>
            </a:r>
            <a:endParaRPr sz="3200" dirty="0"/>
          </a:p>
        </p:txBody>
      </p:sp>
      <p:pic>
        <p:nvPicPr>
          <p:cNvPr id="2" name="NewStrobeLogoLong.png" descr="A close up of a logo&#10;&#10;Description generated with high confidence">
            <a:extLst>
              <a:ext uri="{FF2B5EF4-FFF2-40B4-BE49-F238E27FC236}">
                <a16:creationId xmlns:a16="http://schemas.microsoft.com/office/drawing/2014/main" id="{733C1EE8-9204-C395-8D64-BF568EE56393}"/>
              </a:ext>
            </a:extLst>
          </p:cNvPr>
          <p:cNvPicPr>
            <a:picLocks noChangeAspect="1"/>
          </p:cNvPicPr>
          <p:nvPr/>
        </p:nvPicPr>
        <p:blipFill>
          <a:blip r:embed="rId2"/>
          <a:stretch>
            <a:fillRect/>
          </a:stretch>
        </p:blipFill>
        <p:spPr>
          <a:xfrm>
            <a:off x="609132" y="3299864"/>
            <a:ext cx="7791267" cy="1173068"/>
          </a:xfrm>
          <a:prstGeom prst="rect">
            <a:avLst/>
          </a:prstGeom>
          <a:ln w="12700">
            <a:miter lim="400000"/>
          </a:ln>
        </p:spPr>
      </p:pic>
    </p:spTree>
    <p:extLst>
      <p:ext uri="{BB962C8B-B14F-4D97-AF65-F5344CB8AC3E}">
        <p14:creationId xmlns:p14="http://schemas.microsoft.com/office/powerpoint/2010/main" val="1779973952"/>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Shape 734"/>
          <p:cNvSpPr/>
          <p:nvPr/>
        </p:nvSpPr>
        <p:spPr>
          <a:xfrm>
            <a:off x="552586" y="4507721"/>
            <a:ext cx="6912983" cy="1903677"/>
          </a:xfrm>
          <a:prstGeom prst="rect">
            <a:avLst/>
          </a:prstGeom>
          <a:blipFill>
            <a:blip r:embed="rId2"/>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pic>
        <p:nvPicPr>
          <p:cNvPr id="735" name="pasted-image.tiff"/>
          <p:cNvPicPr>
            <a:picLocks noChangeAspect="1"/>
          </p:cNvPicPr>
          <p:nvPr/>
        </p:nvPicPr>
        <p:blipFill>
          <a:blip r:embed="rId3"/>
          <a:stretch>
            <a:fillRect/>
          </a:stretch>
        </p:blipFill>
        <p:spPr>
          <a:xfrm>
            <a:off x="553819" y="3496384"/>
            <a:ext cx="3300563" cy="904795"/>
          </a:xfrm>
          <a:prstGeom prst="rect">
            <a:avLst/>
          </a:prstGeom>
          <a:ln w="12700">
            <a:miter lim="400000"/>
          </a:ln>
        </p:spPr>
      </p:pic>
      <p:sp>
        <p:nvSpPr>
          <p:cNvPr id="736" name="Shape 736"/>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737" name="Shape 737"/>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738" name="Shape 738"/>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64</a:t>
            </a:fld>
            <a:endParaRPr/>
          </a:p>
        </p:txBody>
      </p:sp>
      <p:sp>
        <p:nvSpPr>
          <p:cNvPr id="739" name="Shape 739"/>
          <p:cNvSpPr/>
          <p:nvPr/>
        </p:nvSpPr>
        <p:spPr>
          <a:xfrm>
            <a:off x="307366" y="130065"/>
            <a:ext cx="5285101"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Timing and Far Detection: LAr-TPCs</a:t>
            </a:r>
          </a:p>
        </p:txBody>
      </p:sp>
      <p:sp>
        <p:nvSpPr>
          <p:cNvPr id="740" name="Shape 740"/>
          <p:cNvSpPr/>
          <p:nvPr/>
        </p:nvSpPr>
        <p:spPr>
          <a:xfrm>
            <a:off x="497343" y="866946"/>
            <a:ext cx="8123917" cy="246734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228594" indent="-228594">
              <a:buSzPct val="100000"/>
              <a:buChar char="•"/>
              <a:defRPr sz="2100">
                <a:solidFill>
                  <a:srgbClr val="000000"/>
                </a:solidFill>
              </a:defRPr>
            </a:pPr>
            <a:r>
              <a:rPr sz="2100"/>
              <a:t>The optical properties of Liquid Argon detectors are very similar to those of water</a:t>
            </a:r>
          </a:p>
          <a:p>
            <a:pPr marL="228594" indent="-228594">
              <a:buSzPct val="100000"/>
              <a:buChar char="•"/>
              <a:defRPr sz="2100">
                <a:solidFill>
                  <a:srgbClr val="000000"/>
                </a:solidFill>
              </a:defRPr>
            </a:pPr>
            <a:r>
              <a:rPr sz="2100"/>
              <a:t>Cherenkov light </a:t>
            </a:r>
            <a:r>
              <a:rPr sz="2100" i="1">
                <a:latin typeface="Helvetica"/>
                <a:ea typeface="Helvetica"/>
                <a:cs typeface="Helvetica"/>
                <a:sym typeface="Helvetica"/>
              </a:rPr>
              <a:t>in combination </a:t>
            </a:r>
            <a:r>
              <a:rPr sz="2100"/>
              <a:t>with the reconstructed track from electron drift could provide an excellent handle for establishing T</a:t>
            </a:r>
            <a:r>
              <a:rPr sz="2100" baseline="-5999"/>
              <a:t>0</a:t>
            </a:r>
            <a:r>
              <a:rPr sz="2100"/>
              <a:t> of the vertex</a:t>
            </a:r>
          </a:p>
          <a:p>
            <a:pPr marL="228594" indent="-228594">
              <a:buSzPct val="100000"/>
              <a:buChar char="•"/>
              <a:defRPr sz="2100">
                <a:solidFill>
                  <a:srgbClr val="000000"/>
                </a:solidFill>
              </a:defRPr>
            </a:pPr>
            <a:r>
              <a:rPr sz="2100"/>
              <a:t>One option for photodetection - mirror the top, bottom, sides, and place photodetectors on the end caps</a:t>
            </a:r>
          </a:p>
        </p:txBody>
      </p:sp>
      <p:sp>
        <p:nvSpPr>
          <p:cNvPr id="764" name="Shape 764"/>
          <p:cNvSpPr/>
          <p:nvPr/>
        </p:nvSpPr>
        <p:spPr>
          <a:xfrm>
            <a:off x="7465180" y="4504718"/>
            <a:ext cx="84855" cy="1916247"/>
          </a:xfrm>
          <a:prstGeom prst="rect">
            <a:avLst/>
          </a:prstGeom>
          <a:solidFill>
            <a:srgbClr val="000000"/>
          </a:solidFill>
          <a:ln w="12700">
            <a:miter lim="400000"/>
          </a:ln>
        </p:spPr>
        <p:txBody>
          <a:bodyPr lIns="50800" tIns="50800" rIns="50800" bIns="50800" anchor="ctr"/>
          <a:lstStyle/>
          <a:p>
            <a:endParaRPr/>
          </a:p>
        </p:txBody>
      </p:sp>
      <p:sp>
        <p:nvSpPr>
          <p:cNvPr id="765" name="Shape 765"/>
          <p:cNvSpPr/>
          <p:nvPr/>
        </p:nvSpPr>
        <p:spPr>
          <a:xfrm>
            <a:off x="498758" y="4487990"/>
            <a:ext cx="84855" cy="1916247"/>
          </a:xfrm>
          <a:prstGeom prst="rect">
            <a:avLst/>
          </a:prstGeom>
          <a:solidFill>
            <a:srgbClr val="000000"/>
          </a:solidFill>
          <a:ln w="12700">
            <a:miter lim="400000"/>
          </a:ln>
        </p:spPr>
        <p:txBody>
          <a:bodyPr lIns="50800" tIns="50800" rIns="50800" bIns="50800" anchor="ctr"/>
          <a:lstStyle/>
          <a:p>
            <a:endParaRPr/>
          </a:p>
        </p:txBody>
      </p:sp>
      <p:sp>
        <p:nvSpPr>
          <p:cNvPr id="766" name="Shape 766"/>
          <p:cNvSpPr/>
          <p:nvPr/>
        </p:nvSpPr>
        <p:spPr>
          <a:xfrm rot="16200000">
            <a:off x="7117921" y="5294417"/>
            <a:ext cx="1562928"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000000"/>
                </a:solidFill>
              </a:defRPr>
            </a:lvl1pPr>
          </a:lstStyle>
          <a:p>
            <a:r>
              <a:t>photodetectors</a:t>
            </a:r>
          </a:p>
        </p:txBody>
      </p:sp>
      <p:sp>
        <p:nvSpPr>
          <p:cNvPr id="767" name="Shape 767"/>
          <p:cNvSpPr/>
          <p:nvPr/>
        </p:nvSpPr>
        <p:spPr>
          <a:xfrm rot="16200000">
            <a:off x="-492950" y="5290176"/>
            <a:ext cx="1562928"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000000"/>
                </a:solidFill>
              </a:defRPr>
            </a:lvl1pPr>
          </a:lstStyle>
          <a:p>
            <a:r>
              <a:t>photodetectors</a:t>
            </a:r>
          </a:p>
        </p:txBody>
      </p:sp>
      <p:sp>
        <p:nvSpPr>
          <p:cNvPr id="741" name="Shape 741"/>
          <p:cNvSpPr/>
          <p:nvPr/>
        </p:nvSpPr>
        <p:spPr>
          <a:xfrm flipV="1">
            <a:off x="1241063" y="5488443"/>
            <a:ext cx="1925927" cy="169688"/>
          </a:xfrm>
          <a:prstGeom prst="line">
            <a:avLst/>
          </a:prstGeom>
          <a:ln w="76200">
            <a:solidFill>
              <a:srgbClr val="FFFFFF"/>
            </a:solidFill>
            <a:miter lim="400000"/>
          </a:ln>
        </p:spPr>
        <p:txBody>
          <a:bodyPr lIns="0" tIns="0" rIns="0" bIns="0"/>
          <a:lstStyle/>
          <a:p>
            <a:endParaRPr/>
          </a:p>
        </p:txBody>
      </p:sp>
    </p:spTree>
    <p:extLst>
      <p:ext uri="{BB962C8B-B14F-4D97-AF65-F5344CB8AC3E}">
        <p14:creationId xmlns:p14="http://schemas.microsoft.com/office/powerpoint/2010/main" val="1477042157"/>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Shape 734"/>
          <p:cNvSpPr/>
          <p:nvPr/>
        </p:nvSpPr>
        <p:spPr>
          <a:xfrm>
            <a:off x="552586" y="4507721"/>
            <a:ext cx="6912983" cy="1903677"/>
          </a:xfrm>
          <a:prstGeom prst="rect">
            <a:avLst/>
          </a:prstGeom>
          <a:blipFill>
            <a:blip r:embed="rId2"/>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pic>
        <p:nvPicPr>
          <p:cNvPr id="735" name="pasted-image.tiff"/>
          <p:cNvPicPr>
            <a:picLocks noChangeAspect="1"/>
          </p:cNvPicPr>
          <p:nvPr/>
        </p:nvPicPr>
        <p:blipFill>
          <a:blip r:embed="rId3"/>
          <a:stretch>
            <a:fillRect/>
          </a:stretch>
        </p:blipFill>
        <p:spPr>
          <a:xfrm>
            <a:off x="553819" y="3496384"/>
            <a:ext cx="3300563" cy="904795"/>
          </a:xfrm>
          <a:prstGeom prst="rect">
            <a:avLst/>
          </a:prstGeom>
          <a:ln w="12700">
            <a:miter lim="400000"/>
          </a:ln>
        </p:spPr>
      </p:pic>
      <p:sp>
        <p:nvSpPr>
          <p:cNvPr id="736" name="Shape 736"/>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737" name="Shape 737"/>
          <p:cNvSpPr/>
          <p:nvPr/>
        </p:nvSpPr>
        <p:spPr>
          <a:xfrm>
            <a:off x="619124" y="6569075"/>
            <a:ext cx="7580811" cy="26161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738" name="Shape 738"/>
          <p:cNvSpPr>
            <a:spLocks noGrp="1"/>
          </p:cNvSpPr>
          <p:nvPr>
            <p:ph type="sldNum" sz="quarter" idx="2"/>
          </p:nvPr>
        </p:nvSpPr>
        <p:spPr>
          <a:xfrm>
            <a:off x="8773562" y="6511926"/>
            <a:ext cx="221214" cy="2462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65</a:t>
            </a:fld>
            <a:endParaRPr/>
          </a:p>
        </p:txBody>
      </p:sp>
      <p:sp>
        <p:nvSpPr>
          <p:cNvPr id="739" name="Shape 739"/>
          <p:cNvSpPr/>
          <p:nvPr/>
        </p:nvSpPr>
        <p:spPr>
          <a:xfrm>
            <a:off x="307366" y="130065"/>
            <a:ext cx="5285101" cy="67967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Timing and Far Detection: LAr-TPCs</a:t>
            </a:r>
          </a:p>
        </p:txBody>
      </p:sp>
      <p:sp>
        <p:nvSpPr>
          <p:cNvPr id="740" name="Shape 740"/>
          <p:cNvSpPr/>
          <p:nvPr/>
        </p:nvSpPr>
        <p:spPr>
          <a:xfrm>
            <a:off x="497343" y="866946"/>
            <a:ext cx="8123917" cy="246734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228594" indent="-228594">
              <a:buSzPct val="100000"/>
              <a:buChar char="•"/>
              <a:defRPr sz="2100">
                <a:solidFill>
                  <a:srgbClr val="000000"/>
                </a:solidFill>
              </a:defRPr>
            </a:pPr>
            <a:r>
              <a:rPr sz="2100"/>
              <a:t>The optical properties of Liquid Argon detectors are very similar to those of water</a:t>
            </a:r>
          </a:p>
          <a:p>
            <a:pPr marL="228594" indent="-228594">
              <a:buSzPct val="100000"/>
              <a:buChar char="•"/>
              <a:defRPr sz="2100">
                <a:solidFill>
                  <a:srgbClr val="000000"/>
                </a:solidFill>
              </a:defRPr>
            </a:pPr>
            <a:r>
              <a:rPr sz="2100"/>
              <a:t>Cherenkov light </a:t>
            </a:r>
            <a:r>
              <a:rPr sz="2100" i="1">
                <a:latin typeface="Helvetica"/>
                <a:ea typeface="Helvetica"/>
                <a:cs typeface="Helvetica"/>
                <a:sym typeface="Helvetica"/>
              </a:rPr>
              <a:t>in combination </a:t>
            </a:r>
            <a:r>
              <a:rPr sz="2100"/>
              <a:t>with the reconstructed track from electron drift could provide an excellent handle for establishing T</a:t>
            </a:r>
            <a:r>
              <a:rPr sz="2100" baseline="-5999"/>
              <a:t>0</a:t>
            </a:r>
            <a:r>
              <a:rPr sz="2100"/>
              <a:t> of the vertex</a:t>
            </a:r>
          </a:p>
          <a:p>
            <a:pPr marL="228594" indent="-228594">
              <a:buSzPct val="100000"/>
              <a:buChar char="•"/>
              <a:defRPr sz="2100">
                <a:solidFill>
                  <a:srgbClr val="000000"/>
                </a:solidFill>
              </a:defRPr>
            </a:pPr>
            <a:r>
              <a:rPr sz="2100"/>
              <a:t>One option for photodetection - mirror the top, bottom, sides, and place photodetectors on the end caps</a:t>
            </a:r>
          </a:p>
        </p:txBody>
      </p:sp>
      <p:sp>
        <p:nvSpPr>
          <p:cNvPr id="746" name="Shape 746"/>
          <p:cNvSpPr/>
          <p:nvPr/>
        </p:nvSpPr>
        <p:spPr>
          <a:xfrm flipV="1">
            <a:off x="3125455" y="4504615"/>
            <a:ext cx="924929" cy="994847"/>
          </a:xfrm>
          <a:prstGeom prst="line">
            <a:avLst/>
          </a:prstGeom>
          <a:ln w="38100">
            <a:solidFill>
              <a:schemeClr val="accent5"/>
            </a:solidFill>
            <a:miter lim="400000"/>
          </a:ln>
        </p:spPr>
        <p:txBody>
          <a:bodyPr lIns="0" tIns="0" rIns="0" bIns="0"/>
          <a:lstStyle/>
          <a:p>
            <a:endParaRPr/>
          </a:p>
        </p:txBody>
      </p:sp>
      <p:sp>
        <p:nvSpPr>
          <p:cNvPr id="747" name="Shape 747"/>
          <p:cNvSpPr/>
          <p:nvPr/>
        </p:nvSpPr>
        <p:spPr>
          <a:xfrm flipH="1" flipV="1">
            <a:off x="4033117" y="4515443"/>
            <a:ext cx="2097963" cy="1912139"/>
          </a:xfrm>
          <a:prstGeom prst="line">
            <a:avLst/>
          </a:prstGeom>
          <a:ln w="38100">
            <a:solidFill>
              <a:schemeClr val="accent5"/>
            </a:solidFill>
            <a:miter lim="400000"/>
          </a:ln>
        </p:spPr>
        <p:txBody>
          <a:bodyPr lIns="0" tIns="0" rIns="0" bIns="0"/>
          <a:lstStyle/>
          <a:p>
            <a:endParaRPr/>
          </a:p>
        </p:txBody>
      </p:sp>
      <p:sp>
        <p:nvSpPr>
          <p:cNvPr id="748" name="Shape 748"/>
          <p:cNvSpPr/>
          <p:nvPr/>
        </p:nvSpPr>
        <p:spPr>
          <a:xfrm flipV="1">
            <a:off x="6137541" y="4925778"/>
            <a:ext cx="1344579" cy="1458879"/>
          </a:xfrm>
          <a:prstGeom prst="line">
            <a:avLst/>
          </a:prstGeom>
          <a:ln w="38100">
            <a:solidFill>
              <a:schemeClr val="accent5"/>
            </a:solidFill>
            <a:miter lim="400000"/>
          </a:ln>
        </p:spPr>
        <p:txBody>
          <a:bodyPr lIns="0" tIns="0" rIns="0" bIns="0"/>
          <a:lstStyle/>
          <a:p>
            <a:endParaRPr/>
          </a:p>
        </p:txBody>
      </p:sp>
      <p:sp>
        <p:nvSpPr>
          <p:cNvPr id="750" name="Shape 750"/>
          <p:cNvSpPr/>
          <p:nvPr/>
        </p:nvSpPr>
        <p:spPr>
          <a:xfrm flipH="1" flipV="1">
            <a:off x="3130562" y="5505379"/>
            <a:ext cx="926795" cy="864251"/>
          </a:xfrm>
          <a:prstGeom prst="line">
            <a:avLst/>
          </a:prstGeom>
          <a:ln w="38100">
            <a:solidFill>
              <a:srgbClr val="C86C78"/>
            </a:solidFill>
            <a:miter lim="400000"/>
          </a:ln>
        </p:spPr>
        <p:txBody>
          <a:bodyPr lIns="0" tIns="0" rIns="0" bIns="0"/>
          <a:lstStyle/>
          <a:p>
            <a:endParaRPr/>
          </a:p>
        </p:txBody>
      </p:sp>
      <p:sp>
        <p:nvSpPr>
          <p:cNvPr id="756" name="Shape 756"/>
          <p:cNvSpPr/>
          <p:nvPr/>
        </p:nvSpPr>
        <p:spPr>
          <a:xfrm flipH="1">
            <a:off x="4027647" y="4529365"/>
            <a:ext cx="1722116" cy="1848587"/>
          </a:xfrm>
          <a:prstGeom prst="line">
            <a:avLst/>
          </a:prstGeom>
          <a:ln w="38100">
            <a:solidFill>
              <a:srgbClr val="C86C78"/>
            </a:solidFill>
            <a:miter lim="400000"/>
          </a:ln>
        </p:spPr>
        <p:txBody>
          <a:bodyPr lIns="0" tIns="0" rIns="0" bIns="0"/>
          <a:lstStyle/>
          <a:p>
            <a:endParaRPr/>
          </a:p>
        </p:txBody>
      </p:sp>
      <p:sp>
        <p:nvSpPr>
          <p:cNvPr id="757" name="Shape 757"/>
          <p:cNvSpPr/>
          <p:nvPr/>
        </p:nvSpPr>
        <p:spPr>
          <a:xfrm flipH="1" flipV="1">
            <a:off x="5745285" y="4523449"/>
            <a:ext cx="1775903" cy="1656056"/>
          </a:xfrm>
          <a:prstGeom prst="line">
            <a:avLst/>
          </a:prstGeom>
          <a:ln w="38100">
            <a:solidFill>
              <a:srgbClr val="C86C78"/>
            </a:solidFill>
            <a:miter lim="400000"/>
          </a:ln>
        </p:spPr>
        <p:txBody>
          <a:bodyPr lIns="0" tIns="0" rIns="0" bIns="0"/>
          <a:lstStyle/>
          <a:p>
            <a:endParaRPr/>
          </a:p>
        </p:txBody>
      </p:sp>
      <p:sp>
        <p:nvSpPr>
          <p:cNvPr id="764" name="Shape 764"/>
          <p:cNvSpPr/>
          <p:nvPr/>
        </p:nvSpPr>
        <p:spPr>
          <a:xfrm>
            <a:off x="7465180" y="4504718"/>
            <a:ext cx="84855" cy="1916247"/>
          </a:xfrm>
          <a:prstGeom prst="rect">
            <a:avLst/>
          </a:prstGeom>
          <a:solidFill>
            <a:srgbClr val="000000"/>
          </a:solidFill>
          <a:ln w="12700">
            <a:miter lim="400000"/>
          </a:ln>
        </p:spPr>
        <p:txBody>
          <a:bodyPr lIns="50800" tIns="50800" rIns="50800" bIns="50800" anchor="ctr"/>
          <a:lstStyle/>
          <a:p>
            <a:endParaRPr/>
          </a:p>
        </p:txBody>
      </p:sp>
      <p:sp>
        <p:nvSpPr>
          <p:cNvPr id="765" name="Shape 765"/>
          <p:cNvSpPr/>
          <p:nvPr/>
        </p:nvSpPr>
        <p:spPr>
          <a:xfrm>
            <a:off x="498758" y="4487990"/>
            <a:ext cx="84855" cy="1916247"/>
          </a:xfrm>
          <a:prstGeom prst="rect">
            <a:avLst/>
          </a:prstGeom>
          <a:solidFill>
            <a:srgbClr val="000000"/>
          </a:solidFill>
          <a:ln w="12700">
            <a:miter lim="400000"/>
          </a:ln>
        </p:spPr>
        <p:txBody>
          <a:bodyPr lIns="50800" tIns="50800" rIns="50800" bIns="50800" anchor="ctr"/>
          <a:lstStyle/>
          <a:p>
            <a:endParaRPr/>
          </a:p>
        </p:txBody>
      </p:sp>
      <p:sp>
        <p:nvSpPr>
          <p:cNvPr id="766" name="Shape 766"/>
          <p:cNvSpPr/>
          <p:nvPr/>
        </p:nvSpPr>
        <p:spPr>
          <a:xfrm rot="16200000">
            <a:off x="7117921" y="5294417"/>
            <a:ext cx="1562928"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rgbClr val="000000"/>
                </a:solidFill>
              </a:defRPr>
            </a:lvl1pPr>
          </a:lstStyle>
          <a:p>
            <a:r>
              <a:t>photodetectors</a:t>
            </a:r>
          </a:p>
        </p:txBody>
      </p:sp>
      <p:sp>
        <p:nvSpPr>
          <p:cNvPr id="767" name="Shape 767"/>
          <p:cNvSpPr/>
          <p:nvPr/>
        </p:nvSpPr>
        <p:spPr>
          <a:xfrm rot="16200000">
            <a:off x="-492950" y="5290176"/>
            <a:ext cx="1562928"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rgbClr val="000000"/>
                </a:solidFill>
              </a:defRPr>
            </a:lvl1pPr>
          </a:lstStyle>
          <a:p>
            <a:r>
              <a:t>photodetectors</a:t>
            </a:r>
          </a:p>
        </p:txBody>
      </p:sp>
      <p:sp>
        <p:nvSpPr>
          <p:cNvPr id="741" name="Shape 741"/>
          <p:cNvSpPr/>
          <p:nvPr/>
        </p:nvSpPr>
        <p:spPr>
          <a:xfrm flipV="1">
            <a:off x="1241063" y="5488443"/>
            <a:ext cx="1925927" cy="169688"/>
          </a:xfrm>
          <a:prstGeom prst="line">
            <a:avLst/>
          </a:prstGeom>
          <a:ln w="76200">
            <a:solidFill>
              <a:srgbClr val="FFFFFF"/>
            </a:solidFill>
            <a:miter lim="400000"/>
          </a:ln>
        </p:spPr>
        <p:txBody>
          <a:bodyPr lIns="0" tIns="0" rIns="0" bIns="0"/>
          <a:lstStyle/>
          <a:p>
            <a:endParaRPr/>
          </a:p>
        </p:txBody>
      </p:sp>
    </p:spTree>
    <p:extLst>
      <p:ext uri="{BB962C8B-B14F-4D97-AF65-F5344CB8AC3E}">
        <p14:creationId xmlns:p14="http://schemas.microsoft.com/office/powerpoint/2010/main" val="1444927621"/>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Shape 734"/>
          <p:cNvSpPr/>
          <p:nvPr/>
        </p:nvSpPr>
        <p:spPr>
          <a:xfrm>
            <a:off x="552586" y="4507721"/>
            <a:ext cx="6912983" cy="1903677"/>
          </a:xfrm>
          <a:prstGeom prst="rect">
            <a:avLst/>
          </a:prstGeom>
          <a:blipFill>
            <a:blip r:embed="rId2"/>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pic>
        <p:nvPicPr>
          <p:cNvPr id="735" name="pasted-image.tiff"/>
          <p:cNvPicPr>
            <a:picLocks noChangeAspect="1"/>
          </p:cNvPicPr>
          <p:nvPr/>
        </p:nvPicPr>
        <p:blipFill>
          <a:blip r:embed="rId3"/>
          <a:stretch>
            <a:fillRect/>
          </a:stretch>
        </p:blipFill>
        <p:spPr>
          <a:xfrm>
            <a:off x="553819" y="3496384"/>
            <a:ext cx="3300563" cy="904795"/>
          </a:xfrm>
          <a:prstGeom prst="rect">
            <a:avLst/>
          </a:prstGeom>
          <a:ln w="12700">
            <a:miter lim="400000"/>
          </a:ln>
        </p:spPr>
      </p:pic>
      <p:sp>
        <p:nvSpPr>
          <p:cNvPr id="736" name="Shape 736"/>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737" name="Shape 737"/>
          <p:cNvSpPr/>
          <p:nvPr/>
        </p:nvSpPr>
        <p:spPr>
          <a:xfrm>
            <a:off x="619124" y="6569075"/>
            <a:ext cx="7580811" cy="26161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738" name="Shape 738"/>
          <p:cNvSpPr>
            <a:spLocks noGrp="1"/>
          </p:cNvSpPr>
          <p:nvPr>
            <p:ph type="sldNum" sz="quarter" idx="2"/>
          </p:nvPr>
        </p:nvSpPr>
        <p:spPr>
          <a:xfrm>
            <a:off x="8773562" y="6511926"/>
            <a:ext cx="221214" cy="2462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66</a:t>
            </a:fld>
            <a:endParaRPr/>
          </a:p>
        </p:txBody>
      </p:sp>
      <p:sp>
        <p:nvSpPr>
          <p:cNvPr id="739" name="Shape 739"/>
          <p:cNvSpPr/>
          <p:nvPr/>
        </p:nvSpPr>
        <p:spPr>
          <a:xfrm>
            <a:off x="307366" y="130065"/>
            <a:ext cx="5285101" cy="67967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Timing and Far Detection: LAr-TPCs</a:t>
            </a:r>
          </a:p>
        </p:txBody>
      </p:sp>
      <p:sp>
        <p:nvSpPr>
          <p:cNvPr id="740" name="Shape 740"/>
          <p:cNvSpPr/>
          <p:nvPr/>
        </p:nvSpPr>
        <p:spPr>
          <a:xfrm>
            <a:off x="497343" y="866946"/>
            <a:ext cx="8123917" cy="246734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228594" indent="-228594">
              <a:buSzPct val="100000"/>
              <a:buChar char="•"/>
              <a:defRPr sz="2100">
                <a:solidFill>
                  <a:srgbClr val="000000"/>
                </a:solidFill>
              </a:defRPr>
            </a:pPr>
            <a:r>
              <a:rPr sz="2100"/>
              <a:t>The optical properties of Liquid Argon detectors are very similar to those of water</a:t>
            </a:r>
          </a:p>
          <a:p>
            <a:pPr marL="228594" indent="-228594">
              <a:buSzPct val="100000"/>
              <a:buChar char="•"/>
              <a:defRPr sz="2100">
                <a:solidFill>
                  <a:srgbClr val="000000"/>
                </a:solidFill>
              </a:defRPr>
            </a:pPr>
            <a:r>
              <a:rPr sz="2100"/>
              <a:t>Cherenkov light </a:t>
            </a:r>
            <a:r>
              <a:rPr sz="2100" i="1">
                <a:latin typeface="Helvetica"/>
                <a:ea typeface="Helvetica"/>
                <a:cs typeface="Helvetica"/>
                <a:sym typeface="Helvetica"/>
              </a:rPr>
              <a:t>in combination </a:t>
            </a:r>
            <a:r>
              <a:rPr sz="2100"/>
              <a:t>with the reconstructed track from electron drift could provide an excellent handle for establishing T</a:t>
            </a:r>
            <a:r>
              <a:rPr sz="2100" baseline="-5999"/>
              <a:t>0</a:t>
            </a:r>
            <a:r>
              <a:rPr sz="2100"/>
              <a:t> of the vertex</a:t>
            </a:r>
          </a:p>
          <a:p>
            <a:pPr marL="228594" indent="-228594">
              <a:buSzPct val="100000"/>
              <a:buChar char="•"/>
              <a:defRPr sz="2100">
                <a:solidFill>
                  <a:srgbClr val="000000"/>
                </a:solidFill>
              </a:defRPr>
            </a:pPr>
            <a:r>
              <a:rPr sz="2100"/>
              <a:t>One option for photodetection - mirror the top, bottom, sides, and place photodetectors on the end caps</a:t>
            </a:r>
          </a:p>
        </p:txBody>
      </p:sp>
      <p:sp>
        <p:nvSpPr>
          <p:cNvPr id="746" name="Shape 746"/>
          <p:cNvSpPr/>
          <p:nvPr/>
        </p:nvSpPr>
        <p:spPr>
          <a:xfrm flipV="1">
            <a:off x="3125455" y="4504615"/>
            <a:ext cx="924929" cy="994847"/>
          </a:xfrm>
          <a:prstGeom prst="line">
            <a:avLst/>
          </a:prstGeom>
          <a:ln w="38100">
            <a:solidFill>
              <a:schemeClr val="accent5"/>
            </a:solidFill>
            <a:miter lim="400000"/>
          </a:ln>
        </p:spPr>
        <p:txBody>
          <a:bodyPr lIns="0" tIns="0" rIns="0" bIns="0"/>
          <a:lstStyle/>
          <a:p>
            <a:endParaRPr/>
          </a:p>
        </p:txBody>
      </p:sp>
      <p:sp>
        <p:nvSpPr>
          <p:cNvPr id="747" name="Shape 747"/>
          <p:cNvSpPr/>
          <p:nvPr/>
        </p:nvSpPr>
        <p:spPr>
          <a:xfrm flipH="1" flipV="1">
            <a:off x="4033117" y="4515443"/>
            <a:ext cx="2097963" cy="1912139"/>
          </a:xfrm>
          <a:prstGeom prst="line">
            <a:avLst/>
          </a:prstGeom>
          <a:ln w="38100">
            <a:solidFill>
              <a:schemeClr val="accent5"/>
            </a:solidFill>
            <a:miter lim="400000"/>
          </a:ln>
        </p:spPr>
        <p:txBody>
          <a:bodyPr lIns="0" tIns="0" rIns="0" bIns="0"/>
          <a:lstStyle/>
          <a:p>
            <a:endParaRPr/>
          </a:p>
        </p:txBody>
      </p:sp>
      <p:sp>
        <p:nvSpPr>
          <p:cNvPr id="748" name="Shape 748"/>
          <p:cNvSpPr/>
          <p:nvPr/>
        </p:nvSpPr>
        <p:spPr>
          <a:xfrm flipV="1">
            <a:off x="6137541" y="4925778"/>
            <a:ext cx="1344579" cy="1458879"/>
          </a:xfrm>
          <a:prstGeom prst="line">
            <a:avLst/>
          </a:prstGeom>
          <a:ln w="38100">
            <a:solidFill>
              <a:schemeClr val="accent5"/>
            </a:solidFill>
            <a:miter lim="400000"/>
          </a:ln>
        </p:spPr>
        <p:txBody>
          <a:bodyPr lIns="0" tIns="0" rIns="0" bIns="0"/>
          <a:lstStyle/>
          <a:p>
            <a:endParaRPr/>
          </a:p>
        </p:txBody>
      </p:sp>
      <p:sp>
        <p:nvSpPr>
          <p:cNvPr id="750" name="Shape 750"/>
          <p:cNvSpPr/>
          <p:nvPr/>
        </p:nvSpPr>
        <p:spPr>
          <a:xfrm flipH="1" flipV="1">
            <a:off x="3130562" y="5505379"/>
            <a:ext cx="926795" cy="864251"/>
          </a:xfrm>
          <a:prstGeom prst="line">
            <a:avLst/>
          </a:prstGeom>
          <a:ln w="38100">
            <a:solidFill>
              <a:srgbClr val="C86C78"/>
            </a:solidFill>
            <a:miter lim="400000"/>
          </a:ln>
        </p:spPr>
        <p:txBody>
          <a:bodyPr lIns="0" tIns="0" rIns="0" bIns="0"/>
          <a:lstStyle/>
          <a:p>
            <a:endParaRPr/>
          </a:p>
        </p:txBody>
      </p:sp>
      <p:sp>
        <p:nvSpPr>
          <p:cNvPr id="756" name="Shape 756"/>
          <p:cNvSpPr/>
          <p:nvPr/>
        </p:nvSpPr>
        <p:spPr>
          <a:xfrm flipH="1">
            <a:off x="4027647" y="4529365"/>
            <a:ext cx="1722116" cy="1848587"/>
          </a:xfrm>
          <a:prstGeom prst="line">
            <a:avLst/>
          </a:prstGeom>
          <a:ln w="38100">
            <a:solidFill>
              <a:srgbClr val="C86C78"/>
            </a:solidFill>
            <a:miter lim="400000"/>
          </a:ln>
        </p:spPr>
        <p:txBody>
          <a:bodyPr lIns="0" tIns="0" rIns="0" bIns="0"/>
          <a:lstStyle/>
          <a:p>
            <a:endParaRPr/>
          </a:p>
        </p:txBody>
      </p:sp>
      <p:sp>
        <p:nvSpPr>
          <p:cNvPr id="757" name="Shape 757"/>
          <p:cNvSpPr/>
          <p:nvPr/>
        </p:nvSpPr>
        <p:spPr>
          <a:xfrm flipH="1" flipV="1">
            <a:off x="5745285" y="4523449"/>
            <a:ext cx="1775903" cy="1656056"/>
          </a:xfrm>
          <a:prstGeom prst="line">
            <a:avLst/>
          </a:prstGeom>
          <a:ln w="38100">
            <a:solidFill>
              <a:srgbClr val="C86C78"/>
            </a:solidFill>
            <a:miter lim="400000"/>
          </a:ln>
        </p:spPr>
        <p:txBody>
          <a:bodyPr lIns="0" tIns="0" rIns="0" bIns="0"/>
          <a:lstStyle/>
          <a:p>
            <a:endParaRPr/>
          </a:p>
        </p:txBody>
      </p:sp>
      <p:sp>
        <p:nvSpPr>
          <p:cNvPr id="765" name="Shape 765"/>
          <p:cNvSpPr/>
          <p:nvPr/>
        </p:nvSpPr>
        <p:spPr>
          <a:xfrm>
            <a:off x="498758" y="4487990"/>
            <a:ext cx="84855" cy="1916247"/>
          </a:xfrm>
          <a:prstGeom prst="rect">
            <a:avLst/>
          </a:prstGeom>
          <a:solidFill>
            <a:srgbClr val="000000"/>
          </a:solidFill>
          <a:ln w="12700">
            <a:miter lim="400000"/>
          </a:ln>
        </p:spPr>
        <p:txBody>
          <a:bodyPr lIns="50800" tIns="50800" rIns="50800" bIns="50800" anchor="ctr"/>
          <a:lstStyle/>
          <a:p>
            <a:endParaRPr/>
          </a:p>
        </p:txBody>
      </p:sp>
      <p:sp>
        <p:nvSpPr>
          <p:cNvPr id="766" name="Shape 766"/>
          <p:cNvSpPr/>
          <p:nvPr/>
        </p:nvSpPr>
        <p:spPr>
          <a:xfrm rot="16200000">
            <a:off x="7117921" y="5294417"/>
            <a:ext cx="1562928"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rgbClr val="000000"/>
                </a:solidFill>
              </a:defRPr>
            </a:lvl1pPr>
          </a:lstStyle>
          <a:p>
            <a:r>
              <a:t>photodetectors</a:t>
            </a:r>
          </a:p>
        </p:txBody>
      </p:sp>
      <p:sp>
        <p:nvSpPr>
          <p:cNvPr id="767" name="Shape 767"/>
          <p:cNvSpPr/>
          <p:nvPr/>
        </p:nvSpPr>
        <p:spPr>
          <a:xfrm rot="16200000">
            <a:off x="-492950" y="5290176"/>
            <a:ext cx="1562928"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rgbClr val="000000"/>
                </a:solidFill>
              </a:defRPr>
            </a:lvl1pPr>
          </a:lstStyle>
          <a:p>
            <a:r>
              <a:t>photodetectors</a:t>
            </a:r>
          </a:p>
        </p:txBody>
      </p:sp>
      <p:sp>
        <p:nvSpPr>
          <p:cNvPr id="20" name="Shape 758">
            <a:extLst>
              <a:ext uri="{FF2B5EF4-FFF2-40B4-BE49-F238E27FC236}">
                <a16:creationId xmlns:a16="http://schemas.microsoft.com/office/drawing/2014/main" id="{1699FEA1-9765-4C9A-A45B-A1072D885691}"/>
              </a:ext>
            </a:extLst>
          </p:cNvPr>
          <p:cNvSpPr/>
          <p:nvPr/>
        </p:nvSpPr>
        <p:spPr>
          <a:xfrm flipV="1">
            <a:off x="3093662" y="4513585"/>
            <a:ext cx="1784513" cy="1913656"/>
          </a:xfrm>
          <a:prstGeom prst="line">
            <a:avLst/>
          </a:prstGeom>
          <a:ln w="38100">
            <a:solidFill>
              <a:schemeClr val="accent6">
                <a:satOff val="24555"/>
                <a:lumOff val="22232"/>
              </a:schemeClr>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21" name="Shape 752">
            <a:extLst>
              <a:ext uri="{FF2B5EF4-FFF2-40B4-BE49-F238E27FC236}">
                <a16:creationId xmlns:a16="http://schemas.microsoft.com/office/drawing/2014/main" id="{DB0561BF-25F0-4554-9FA1-BF15E6F7F894}"/>
              </a:ext>
            </a:extLst>
          </p:cNvPr>
          <p:cNvSpPr/>
          <p:nvPr/>
        </p:nvSpPr>
        <p:spPr>
          <a:xfrm flipH="1" flipV="1">
            <a:off x="2237043" y="5591537"/>
            <a:ext cx="864520" cy="806179"/>
          </a:xfrm>
          <a:prstGeom prst="line">
            <a:avLst/>
          </a:prstGeom>
          <a:ln w="38100">
            <a:solidFill>
              <a:schemeClr val="accent6">
                <a:satOff val="24555"/>
                <a:lumOff val="22232"/>
              </a:schemeClr>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22" name="Shape 754">
            <a:extLst>
              <a:ext uri="{FF2B5EF4-FFF2-40B4-BE49-F238E27FC236}">
                <a16:creationId xmlns:a16="http://schemas.microsoft.com/office/drawing/2014/main" id="{4F87D439-AD21-4B7B-850F-E8D3A371C2FA}"/>
              </a:ext>
            </a:extLst>
          </p:cNvPr>
          <p:cNvSpPr/>
          <p:nvPr/>
        </p:nvSpPr>
        <p:spPr>
          <a:xfrm flipV="1">
            <a:off x="5193512" y="4536729"/>
            <a:ext cx="1767080" cy="1894963"/>
          </a:xfrm>
          <a:prstGeom prst="line">
            <a:avLst/>
          </a:prstGeom>
          <a:ln w="38100">
            <a:solidFill>
              <a:schemeClr val="accent6"/>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23" name="Shape 759">
            <a:extLst>
              <a:ext uri="{FF2B5EF4-FFF2-40B4-BE49-F238E27FC236}">
                <a16:creationId xmlns:a16="http://schemas.microsoft.com/office/drawing/2014/main" id="{9C9AEAEF-107F-45ED-B3F4-A7E87AEA5835}"/>
              </a:ext>
            </a:extLst>
          </p:cNvPr>
          <p:cNvSpPr/>
          <p:nvPr/>
        </p:nvSpPr>
        <p:spPr>
          <a:xfrm flipH="1" flipV="1">
            <a:off x="4863149" y="4547546"/>
            <a:ext cx="2036939" cy="1885093"/>
          </a:xfrm>
          <a:prstGeom prst="line">
            <a:avLst/>
          </a:prstGeom>
          <a:ln w="38100">
            <a:solidFill>
              <a:schemeClr val="accent6">
                <a:satOff val="24555"/>
                <a:lumOff val="22232"/>
              </a:schemeClr>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24" name="Shape 755">
            <a:extLst>
              <a:ext uri="{FF2B5EF4-FFF2-40B4-BE49-F238E27FC236}">
                <a16:creationId xmlns:a16="http://schemas.microsoft.com/office/drawing/2014/main" id="{100D52E9-8C83-42E0-9C9B-2039EAE6B3E5}"/>
              </a:ext>
            </a:extLst>
          </p:cNvPr>
          <p:cNvSpPr/>
          <p:nvPr/>
        </p:nvSpPr>
        <p:spPr>
          <a:xfrm flipH="1" flipV="1">
            <a:off x="6958655" y="4525420"/>
            <a:ext cx="540876" cy="502776"/>
          </a:xfrm>
          <a:prstGeom prst="line">
            <a:avLst/>
          </a:prstGeom>
          <a:ln w="38100">
            <a:solidFill>
              <a:schemeClr val="accent6"/>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25" name="Shape 760">
            <a:extLst>
              <a:ext uri="{FF2B5EF4-FFF2-40B4-BE49-F238E27FC236}">
                <a16:creationId xmlns:a16="http://schemas.microsoft.com/office/drawing/2014/main" id="{0B7E0D1E-DAFF-4E85-9149-3F4594B90BC5}"/>
              </a:ext>
            </a:extLst>
          </p:cNvPr>
          <p:cNvSpPr/>
          <p:nvPr/>
        </p:nvSpPr>
        <p:spPr>
          <a:xfrm flipV="1">
            <a:off x="6882541" y="5724423"/>
            <a:ext cx="642305" cy="688787"/>
          </a:xfrm>
          <a:prstGeom prst="line">
            <a:avLst/>
          </a:prstGeom>
          <a:ln w="38100">
            <a:solidFill>
              <a:schemeClr val="accent6">
                <a:satOff val="24555"/>
                <a:lumOff val="22232"/>
              </a:schemeClr>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26" name="Shape 753">
            <a:extLst>
              <a:ext uri="{FF2B5EF4-FFF2-40B4-BE49-F238E27FC236}">
                <a16:creationId xmlns:a16="http://schemas.microsoft.com/office/drawing/2014/main" id="{46262D84-BF54-4A8D-8B2E-20A7FAE79419}"/>
              </a:ext>
            </a:extLst>
          </p:cNvPr>
          <p:cNvSpPr/>
          <p:nvPr/>
        </p:nvSpPr>
        <p:spPr>
          <a:xfrm flipH="1" flipV="1">
            <a:off x="3197203" y="4552201"/>
            <a:ext cx="1974643" cy="1841384"/>
          </a:xfrm>
          <a:prstGeom prst="line">
            <a:avLst/>
          </a:prstGeom>
          <a:ln w="38100">
            <a:solidFill>
              <a:schemeClr val="accent6"/>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27" name="Shape 751">
            <a:extLst>
              <a:ext uri="{FF2B5EF4-FFF2-40B4-BE49-F238E27FC236}">
                <a16:creationId xmlns:a16="http://schemas.microsoft.com/office/drawing/2014/main" id="{5C116B02-44AF-4E3C-8493-429CF1788498}"/>
              </a:ext>
            </a:extLst>
          </p:cNvPr>
          <p:cNvSpPr/>
          <p:nvPr/>
        </p:nvSpPr>
        <p:spPr>
          <a:xfrm flipV="1">
            <a:off x="2238673" y="4531108"/>
            <a:ext cx="953164" cy="1032253"/>
          </a:xfrm>
          <a:prstGeom prst="line">
            <a:avLst/>
          </a:prstGeom>
          <a:ln w="38100">
            <a:solidFill>
              <a:schemeClr val="accent6"/>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741" name="Shape 741"/>
          <p:cNvSpPr/>
          <p:nvPr/>
        </p:nvSpPr>
        <p:spPr>
          <a:xfrm flipV="1">
            <a:off x="1241063" y="5488443"/>
            <a:ext cx="1925927" cy="169688"/>
          </a:xfrm>
          <a:prstGeom prst="line">
            <a:avLst/>
          </a:prstGeom>
          <a:ln w="76200">
            <a:solidFill>
              <a:srgbClr val="FFFFFF"/>
            </a:solidFill>
            <a:miter lim="400000"/>
          </a:ln>
        </p:spPr>
        <p:txBody>
          <a:bodyPr lIns="0" tIns="0" rIns="0" bIns="0"/>
          <a:lstStyle/>
          <a:p>
            <a:endParaRPr/>
          </a:p>
        </p:txBody>
      </p:sp>
      <p:sp>
        <p:nvSpPr>
          <p:cNvPr id="764" name="Shape 764"/>
          <p:cNvSpPr/>
          <p:nvPr/>
        </p:nvSpPr>
        <p:spPr>
          <a:xfrm>
            <a:off x="7465180" y="4504718"/>
            <a:ext cx="84855" cy="1916247"/>
          </a:xfrm>
          <a:prstGeom prst="rect">
            <a:avLst/>
          </a:prstGeom>
          <a:solidFill>
            <a:srgbClr val="000000"/>
          </a:solidFill>
          <a:ln w="12700">
            <a:miter lim="400000"/>
          </a:ln>
        </p:spPr>
        <p:txBody>
          <a:bodyPr lIns="50800" tIns="50800" rIns="50800" bIns="50800" anchor="ctr"/>
          <a:lstStyle/>
          <a:p>
            <a:endParaRPr/>
          </a:p>
        </p:txBody>
      </p:sp>
    </p:spTree>
    <p:extLst>
      <p:ext uri="{BB962C8B-B14F-4D97-AF65-F5344CB8AC3E}">
        <p14:creationId xmlns:p14="http://schemas.microsoft.com/office/powerpoint/2010/main" val="3810489442"/>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Shape 734"/>
          <p:cNvSpPr/>
          <p:nvPr/>
        </p:nvSpPr>
        <p:spPr>
          <a:xfrm>
            <a:off x="552586" y="4507721"/>
            <a:ext cx="6912983" cy="1903677"/>
          </a:xfrm>
          <a:prstGeom prst="rect">
            <a:avLst/>
          </a:prstGeom>
          <a:blipFill>
            <a:blip r:embed="rId2"/>
          </a:blipFill>
          <a:ln w="12700">
            <a:miter lim="400000"/>
          </a:ln>
          <a:effectLst>
            <a:outerShdw blurRad="38100" dist="25400" dir="5400000" rotWithShape="0">
              <a:srgbClr val="000000">
                <a:alpha val="50000"/>
              </a:srgbClr>
            </a:outerShdw>
          </a:effectLst>
        </p:spPr>
        <p:txBody>
          <a:bodyPr lIns="50800" tIns="50800" rIns="50800" bIns="50800" anchor="ctr"/>
          <a:lstStyle/>
          <a:p>
            <a:endParaRPr/>
          </a:p>
        </p:txBody>
      </p:sp>
      <p:sp>
        <p:nvSpPr>
          <p:cNvPr id="736" name="Shape 736"/>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737" name="Shape 737"/>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738" name="Shape 738"/>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67</a:t>
            </a:fld>
            <a:endParaRPr/>
          </a:p>
        </p:txBody>
      </p:sp>
      <p:sp>
        <p:nvSpPr>
          <p:cNvPr id="739" name="Shape 739"/>
          <p:cNvSpPr/>
          <p:nvPr/>
        </p:nvSpPr>
        <p:spPr>
          <a:xfrm>
            <a:off x="307366" y="130065"/>
            <a:ext cx="5285101"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Timing and Far Detection: LAr-TPCs</a:t>
            </a:r>
          </a:p>
        </p:txBody>
      </p:sp>
      <p:sp>
        <p:nvSpPr>
          <p:cNvPr id="740" name="Shape 740"/>
          <p:cNvSpPr/>
          <p:nvPr/>
        </p:nvSpPr>
        <p:spPr>
          <a:xfrm>
            <a:off x="497343" y="866946"/>
            <a:ext cx="8123917" cy="246734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228594" indent="-228594">
              <a:buSzPct val="100000"/>
              <a:buChar char="•"/>
              <a:defRPr sz="2100">
                <a:solidFill>
                  <a:srgbClr val="000000"/>
                </a:solidFill>
              </a:defRPr>
            </a:pPr>
            <a:r>
              <a:rPr sz="2100"/>
              <a:t>The optical properties of Liquid Argon detectors are very similar to those of water</a:t>
            </a:r>
          </a:p>
          <a:p>
            <a:pPr marL="228594" indent="-228594">
              <a:buSzPct val="100000"/>
              <a:buChar char="•"/>
              <a:defRPr sz="2100">
                <a:solidFill>
                  <a:srgbClr val="000000"/>
                </a:solidFill>
              </a:defRPr>
            </a:pPr>
            <a:r>
              <a:rPr sz="2100"/>
              <a:t>Cherenkov light </a:t>
            </a:r>
            <a:r>
              <a:rPr sz="2100" i="1">
                <a:latin typeface="Helvetica"/>
                <a:ea typeface="Helvetica"/>
                <a:cs typeface="Helvetica"/>
                <a:sym typeface="Helvetica"/>
              </a:rPr>
              <a:t>in combination </a:t>
            </a:r>
            <a:r>
              <a:rPr sz="2100"/>
              <a:t>with the reconstructed track from electron drift could provide an excellent handle for establishing T</a:t>
            </a:r>
            <a:r>
              <a:rPr sz="2100" baseline="-5999"/>
              <a:t>0</a:t>
            </a:r>
            <a:r>
              <a:rPr sz="2100"/>
              <a:t> of the vertex</a:t>
            </a:r>
          </a:p>
          <a:p>
            <a:pPr marL="228594" indent="-228594">
              <a:buSzPct val="100000"/>
              <a:buChar char="•"/>
              <a:defRPr sz="2100">
                <a:solidFill>
                  <a:srgbClr val="000000"/>
                </a:solidFill>
              </a:defRPr>
            </a:pPr>
            <a:r>
              <a:rPr sz="2100"/>
              <a:t>One option for photodetection - mirror the top, bottom, sides, and place photodetectors on the end caps</a:t>
            </a:r>
          </a:p>
        </p:txBody>
      </p:sp>
      <p:sp>
        <p:nvSpPr>
          <p:cNvPr id="746" name="Shape 746"/>
          <p:cNvSpPr/>
          <p:nvPr/>
        </p:nvSpPr>
        <p:spPr>
          <a:xfrm flipV="1">
            <a:off x="3125455" y="4504615"/>
            <a:ext cx="924929" cy="994847"/>
          </a:xfrm>
          <a:prstGeom prst="line">
            <a:avLst/>
          </a:prstGeom>
          <a:ln w="38100">
            <a:solidFill>
              <a:schemeClr val="accent5"/>
            </a:solidFill>
            <a:miter lim="400000"/>
          </a:ln>
        </p:spPr>
        <p:txBody>
          <a:bodyPr lIns="0" tIns="0" rIns="0" bIns="0"/>
          <a:lstStyle/>
          <a:p>
            <a:endParaRPr/>
          </a:p>
        </p:txBody>
      </p:sp>
      <p:sp>
        <p:nvSpPr>
          <p:cNvPr id="747" name="Shape 747"/>
          <p:cNvSpPr/>
          <p:nvPr/>
        </p:nvSpPr>
        <p:spPr>
          <a:xfrm flipH="1" flipV="1">
            <a:off x="4033117" y="4515443"/>
            <a:ext cx="2097963" cy="1912139"/>
          </a:xfrm>
          <a:prstGeom prst="line">
            <a:avLst/>
          </a:prstGeom>
          <a:ln w="38100">
            <a:solidFill>
              <a:schemeClr val="accent5"/>
            </a:solidFill>
            <a:miter lim="400000"/>
          </a:ln>
        </p:spPr>
        <p:txBody>
          <a:bodyPr lIns="0" tIns="0" rIns="0" bIns="0"/>
          <a:lstStyle/>
          <a:p>
            <a:endParaRPr/>
          </a:p>
        </p:txBody>
      </p:sp>
      <p:sp>
        <p:nvSpPr>
          <p:cNvPr id="748" name="Shape 748"/>
          <p:cNvSpPr/>
          <p:nvPr/>
        </p:nvSpPr>
        <p:spPr>
          <a:xfrm flipV="1">
            <a:off x="6137541" y="4925778"/>
            <a:ext cx="1344579" cy="1458879"/>
          </a:xfrm>
          <a:prstGeom prst="line">
            <a:avLst/>
          </a:prstGeom>
          <a:ln w="38100">
            <a:solidFill>
              <a:schemeClr val="accent5"/>
            </a:solidFill>
            <a:miter lim="400000"/>
          </a:ln>
        </p:spPr>
        <p:txBody>
          <a:bodyPr lIns="0" tIns="0" rIns="0" bIns="0"/>
          <a:lstStyle/>
          <a:p>
            <a:endParaRPr/>
          </a:p>
        </p:txBody>
      </p:sp>
      <p:sp>
        <p:nvSpPr>
          <p:cNvPr id="750" name="Shape 750"/>
          <p:cNvSpPr/>
          <p:nvPr/>
        </p:nvSpPr>
        <p:spPr>
          <a:xfrm flipH="1" flipV="1">
            <a:off x="3130562" y="5505379"/>
            <a:ext cx="926795" cy="864251"/>
          </a:xfrm>
          <a:prstGeom prst="line">
            <a:avLst/>
          </a:prstGeom>
          <a:ln w="38100">
            <a:solidFill>
              <a:srgbClr val="C86C78"/>
            </a:solidFill>
            <a:miter lim="400000"/>
          </a:ln>
        </p:spPr>
        <p:txBody>
          <a:bodyPr lIns="0" tIns="0" rIns="0" bIns="0"/>
          <a:lstStyle/>
          <a:p>
            <a:endParaRPr/>
          </a:p>
        </p:txBody>
      </p:sp>
      <p:sp>
        <p:nvSpPr>
          <p:cNvPr id="756" name="Shape 756"/>
          <p:cNvSpPr/>
          <p:nvPr/>
        </p:nvSpPr>
        <p:spPr>
          <a:xfrm flipH="1">
            <a:off x="4027647" y="4529365"/>
            <a:ext cx="1722116" cy="1848587"/>
          </a:xfrm>
          <a:prstGeom prst="line">
            <a:avLst/>
          </a:prstGeom>
          <a:ln w="38100">
            <a:solidFill>
              <a:srgbClr val="C86C78"/>
            </a:solidFill>
            <a:miter lim="400000"/>
          </a:ln>
        </p:spPr>
        <p:txBody>
          <a:bodyPr lIns="0" tIns="0" rIns="0" bIns="0"/>
          <a:lstStyle/>
          <a:p>
            <a:endParaRPr/>
          </a:p>
        </p:txBody>
      </p:sp>
      <p:sp>
        <p:nvSpPr>
          <p:cNvPr id="757" name="Shape 757"/>
          <p:cNvSpPr/>
          <p:nvPr/>
        </p:nvSpPr>
        <p:spPr>
          <a:xfrm flipH="1" flipV="1">
            <a:off x="5745285" y="4523449"/>
            <a:ext cx="1775903" cy="1656056"/>
          </a:xfrm>
          <a:prstGeom prst="line">
            <a:avLst/>
          </a:prstGeom>
          <a:ln w="38100">
            <a:solidFill>
              <a:srgbClr val="C86C78"/>
            </a:solidFill>
            <a:miter lim="400000"/>
          </a:ln>
        </p:spPr>
        <p:txBody>
          <a:bodyPr lIns="0" tIns="0" rIns="0" bIns="0"/>
          <a:lstStyle/>
          <a:p>
            <a:endParaRPr/>
          </a:p>
        </p:txBody>
      </p:sp>
      <p:sp>
        <p:nvSpPr>
          <p:cNvPr id="765" name="Shape 765"/>
          <p:cNvSpPr/>
          <p:nvPr/>
        </p:nvSpPr>
        <p:spPr>
          <a:xfrm>
            <a:off x="498758" y="4487990"/>
            <a:ext cx="84855" cy="1916247"/>
          </a:xfrm>
          <a:prstGeom prst="rect">
            <a:avLst/>
          </a:prstGeom>
          <a:solidFill>
            <a:srgbClr val="000000"/>
          </a:solidFill>
          <a:ln w="12700">
            <a:miter lim="400000"/>
          </a:ln>
        </p:spPr>
        <p:txBody>
          <a:bodyPr lIns="50800" tIns="50800" rIns="50800" bIns="50800" anchor="ctr"/>
          <a:lstStyle/>
          <a:p>
            <a:endParaRPr/>
          </a:p>
        </p:txBody>
      </p:sp>
      <p:sp>
        <p:nvSpPr>
          <p:cNvPr id="766" name="Shape 766"/>
          <p:cNvSpPr/>
          <p:nvPr/>
        </p:nvSpPr>
        <p:spPr>
          <a:xfrm rot="16200000">
            <a:off x="7117921" y="5294417"/>
            <a:ext cx="1562928"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000000"/>
                </a:solidFill>
              </a:defRPr>
            </a:lvl1pPr>
          </a:lstStyle>
          <a:p>
            <a:r>
              <a:t>photodetectors</a:t>
            </a:r>
          </a:p>
        </p:txBody>
      </p:sp>
      <p:sp>
        <p:nvSpPr>
          <p:cNvPr id="767" name="Shape 767"/>
          <p:cNvSpPr/>
          <p:nvPr/>
        </p:nvSpPr>
        <p:spPr>
          <a:xfrm rot="16200000">
            <a:off x="-492950" y="5290176"/>
            <a:ext cx="1562928"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000000"/>
                </a:solidFill>
              </a:defRPr>
            </a:lvl1pPr>
          </a:lstStyle>
          <a:p>
            <a:r>
              <a:t>photodetectors</a:t>
            </a:r>
          </a:p>
        </p:txBody>
      </p:sp>
      <p:sp>
        <p:nvSpPr>
          <p:cNvPr id="20" name="Shape 758">
            <a:extLst>
              <a:ext uri="{FF2B5EF4-FFF2-40B4-BE49-F238E27FC236}">
                <a16:creationId xmlns:a16="http://schemas.microsoft.com/office/drawing/2014/main" id="{1699FEA1-9765-4C9A-A45B-A1072D885691}"/>
              </a:ext>
            </a:extLst>
          </p:cNvPr>
          <p:cNvSpPr/>
          <p:nvPr/>
        </p:nvSpPr>
        <p:spPr>
          <a:xfrm flipV="1">
            <a:off x="3093662" y="4513585"/>
            <a:ext cx="1784513" cy="1913656"/>
          </a:xfrm>
          <a:prstGeom prst="line">
            <a:avLst/>
          </a:prstGeom>
          <a:ln w="38100">
            <a:solidFill>
              <a:schemeClr val="accent6">
                <a:satOff val="24555"/>
                <a:lumOff val="22232"/>
              </a:schemeClr>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21" name="Shape 752">
            <a:extLst>
              <a:ext uri="{FF2B5EF4-FFF2-40B4-BE49-F238E27FC236}">
                <a16:creationId xmlns:a16="http://schemas.microsoft.com/office/drawing/2014/main" id="{DB0561BF-25F0-4554-9FA1-BF15E6F7F894}"/>
              </a:ext>
            </a:extLst>
          </p:cNvPr>
          <p:cNvSpPr/>
          <p:nvPr/>
        </p:nvSpPr>
        <p:spPr>
          <a:xfrm flipH="1" flipV="1">
            <a:off x="2237043" y="5591537"/>
            <a:ext cx="864520" cy="806179"/>
          </a:xfrm>
          <a:prstGeom prst="line">
            <a:avLst/>
          </a:prstGeom>
          <a:ln w="38100">
            <a:solidFill>
              <a:schemeClr val="accent6">
                <a:satOff val="24555"/>
                <a:lumOff val="22232"/>
              </a:schemeClr>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22" name="Shape 754">
            <a:extLst>
              <a:ext uri="{FF2B5EF4-FFF2-40B4-BE49-F238E27FC236}">
                <a16:creationId xmlns:a16="http://schemas.microsoft.com/office/drawing/2014/main" id="{4F87D439-AD21-4B7B-850F-E8D3A371C2FA}"/>
              </a:ext>
            </a:extLst>
          </p:cNvPr>
          <p:cNvSpPr/>
          <p:nvPr/>
        </p:nvSpPr>
        <p:spPr>
          <a:xfrm flipV="1">
            <a:off x="5193512" y="4536729"/>
            <a:ext cx="1767080" cy="1894963"/>
          </a:xfrm>
          <a:prstGeom prst="line">
            <a:avLst/>
          </a:prstGeom>
          <a:ln w="38100">
            <a:solidFill>
              <a:schemeClr val="accent6"/>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23" name="Shape 759">
            <a:extLst>
              <a:ext uri="{FF2B5EF4-FFF2-40B4-BE49-F238E27FC236}">
                <a16:creationId xmlns:a16="http://schemas.microsoft.com/office/drawing/2014/main" id="{9C9AEAEF-107F-45ED-B3F4-A7E87AEA5835}"/>
              </a:ext>
            </a:extLst>
          </p:cNvPr>
          <p:cNvSpPr/>
          <p:nvPr/>
        </p:nvSpPr>
        <p:spPr>
          <a:xfrm flipH="1" flipV="1">
            <a:off x="4863149" y="4547546"/>
            <a:ext cx="2036939" cy="1885093"/>
          </a:xfrm>
          <a:prstGeom prst="line">
            <a:avLst/>
          </a:prstGeom>
          <a:ln w="38100">
            <a:solidFill>
              <a:schemeClr val="accent6">
                <a:satOff val="24555"/>
                <a:lumOff val="22232"/>
              </a:schemeClr>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24" name="Shape 755">
            <a:extLst>
              <a:ext uri="{FF2B5EF4-FFF2-40B4-BE49-F238E27FC236}">
                <a16:creationId xmlns:a16="http://schemas.microsoft.com/office/drawing/2014/main" id="{100D52E9-8C83-42E0-9C9B-2039EAE6B3E5}"/>
              </a:ext>
            </a:extLst>
          </p:cNvPr>
          <p:cNvSpPr/>
          <p:nvPr/>
        </p:nvSpPr>
        <p:spPr>
          <a:xfrm flipH="1" flipV="1">
            <a:off x="6958655" y="4525420"/>
            <a:ext cx="540876" cy="502776"/>
          </a:xfrm>
          <a:prstGeom prst="line">
            <a:avLst/>
          </a:prstGeom>
          <a:ln w="38100">
            <a:solidFill>
              <a:schemeClr val="accent6"/>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25" name="Shape 760">
            <a:extLst>
              <a:ext uri="{FF2B5EF4-FFF2-40B4-BE49-F238E27FC236}">
                <a16:creationId xmlns:a16="http://schemas.microsoft.com/office/drawing/2014/main" id="{0B7E0D1E-DAFF-4E85-9149-3F4594B90BC5}"/>
              </a:ext>
            </a:extLst>
          </p:cNvPr>
          <p:cNvSpPr/>
          <p:nvPr/>
        </p:nvSpPr>
        <p:spPr>
          <a:xfrm flipV="1">
            <a:off x="6882541" y="5724423"/>
            <a:ext cx="642305" cy="688787"/>
          </a:xfrm>
          <a:prstGeom prst="line">
            <a:avLst/>
          </a:prstGeom>
          <a:ln w="38100">
            <a:solidFill>
              <a:schemeClr val="accent6">
                <a:satOff val="24555"/>
                <a:lumOff val="22232"/>
              </a:schemeClr>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26" name="Shape 753">
            <a:extLst>
              <a:ext uri="{FF2B5EF4-FFF2-40B4-BE49-F238E27FC236}">
                <a16:creationId xmlns:a16="http://schemas.microsoft.com/office/drawing/2014/main" id="{46262D84-BF54-4A8D-8B2E-20A7FAE79419}"/>
              </a:ext>
            </a:extLst>
          </p:cNvPr>
          <p:cNvSpPr/>
          <p:nvPr/>
        </p:nvSpPr>
        <p:spPr>
          <a:xfrm flipH="1" flipV="1">
            <a:off x="3197203" y="4552201"/>
            <a:ext cx="1974643" cy="1841384"/>
          </a:xfrm>
          <a:prstGeom prst="line">
            <a:avLst/>
          </a:prstGeom>
          <a:ln w="38100">
            <a:solidFill>
              <a:schemeClr val="accent6"/>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27" name="Shape 751">
            <a:extLst>
              <a:ext uri="{FF2B5EF4-FFF2-40B4-BE49-F238E27FC236}">
                <a16:creationId xmlns:a16="http://schemas.microsoft.com/office/drawing/2014/main" id="{5C116B02-44AF-4E3C-8493-429CF1788498}"/>
              </a:ext>
            </a:extLst>
          </p:cNvPr>
          <p:cNvSpPr/>
          <p:nvPr/>
        </p:nvSpPr>
        <p:spPr>
          <a:xfrm flipV="1">
            <a:off x="2238673" y="4531108"/>
            <a:ext cx="953164" cy="1032253"/>
          </a:xfrm>
          <a:prstGeom prst="line">
            <a:avLst/>
          </a:prstGeom>
          <a:ln w="38100">
            <a:solidFill>
              <a:schemeClr val="accent6"/>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28" name="Shape 742">
            <a:extLst>
              <a:ext uri="{FF2B5EF4-FFF2-40B4-BE49-F238E27FC236}">
                <a16:creationId xmlns:a16="http://schemas.microsoft.com/office/drawing/2014/main" id="{0186E2AE-7214-444B-B320-C76EB6959B8B}"/>
              </a:ext>
            </a:extLst>
          </p:cNvPr>
          <p:cNvSpPr/>
          <p:nvPr/>
        </p:nvSpPr>
        <p:spPr>
          <a:xfrm flipV="1">
            <a:off x="1242417" y="4514896"/>
            <a:ext cx="1092863" cy="1171953"/>
          </a:xfrm>
          <a:prstGeom prst="line">
            <a:avLst/>
          </a:prstGeom>
          <a:ln w="38100">
            <a:solidFill>
              <a:schemeClr val="accent1">
                <a:satOff val="-3355"/>
                <a:lumOff val="26614"/>
              </a:schemeClr>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29" name="Shape 749">
            <a:extLst>
              <a:ext uri="{FF2B5EF4-FFF2-40B4-BE49-F238E27FC236}">
                <a16:creationId xmlns:a16="http://schemas.microsoft.com/office/drawing/2014/main" id="{06B0C34C-AED0-4D7F-BB27-1B91377FC1BD}"/>
              </a:ext>
            </a:extLst>
          </p:cNvPr>
          <p:cNvSpPr/>
          <p:nvPr/>
        </p:nvSpPr>
        <p:spPr>
          <a:xfrm>
            <a:off x="1235176" y="5657829"/>
            <a:ext cx="744913" cy="744913"/>
          </a:xfrm>
          <a:prstGeom prst="line">
            <a:avLst/>
          </a:prstGeom>
          <a:ln w="38100">
            <a:solidFill>
              <a:srgbClr val="86B7F9"/>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30" name="Shape 761">
            <a:extLst>
              <a:ext uri="{FF2B5EF4-FFF2-40B4-BE49-F238E27FC236}">
                <a16:creationId xmlns:a16="http://schemas.microsoft.com/office/drawing/2014/main" id="{DA3495BD-5411-4E38-99BB-72F6DBBC84BA}"/>
              </a:ext>
            </a:extLst>
          </p:cNvPr>
          <p:cNvSpPr/>
          <p:nvPr/>
        </p:nvSpPr>
        <p:spPr>
          <a:xfrm flipH="1">
            <a:off x="1987707" y="4507448"/>
            <a:ext cx="1728311" cy="1919315"/>
          </a:xfrm>
          <a:prstGeom prst="line">
            <a:avLst/>
          </a:prstGeom>
          <a:ln w="38100">
            <a:solidFill>
              <a:srgbClr val="86B7F9"/>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31" name="Shape 743">
            <a:extLst>
              <a:ext uri="{FF2B5EF4-FFF2-40B4-BE49-F238E27FC236}">
                <a16:creationId xmlns:a16="http://schemas.microsoft.com/office/drawing/2014/main" id="{0563902C-6ECE-48A2-AEA9-1323AEE80028}"/>
              </a:ext>
            </a:extLst>
          </p:cNvPr>
          <p:cNvSpPr/>
          <p:nvPr/>
        </p:nvSpPr>
        <p:spPr>
          <a:xfrm flipH="1" flipV="1">
            <a:off x="2334425" y="4528141"/>
            <a:ext cx="2097963" cy="1912139"/>
          </a:xfrm>
          <a:prstGeom prst="line">
            <a:avLst/>
          </a:prstGeom>
          <a:ln w="38100">
            <a:solidFill>
              <a:schemeClr val="accent1">
                <a:satOff val="-3355"/>
                <a:lumOff val="26614"/>
              </a:schemeClr>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32" name="Shape 762">
            <a:extLst>
              <a:ext uri="{FF2B5EF4-FFF2-40B4-BE49-F238E27FC236}">
                <a16:creationId xmlns:a16="http://schemas.microsoft.com/office/drawing/2014/main" id="{ABB42F4D-0264-456D-B573-5D8641AD1D53}"/>
              </a:ext>
            </a:extLst>
          </p:cNvPr>
          <p:cNvSpPr/>
          <p:nvPr/>
        </p:nvSpPr>
        <p:spPr>
          <a:xfrm>
            <a:off x="3724189" y="4482722"/>
            <a:ext cx="2053585" cy="1943423"/>
          </a:xfrm>
          <a:prstGeom prst="line">
            <a:avLst/>
          </a:prstGeom>
          <a:ln w="38100">
            <a:solidFill>
              <a:srgbClr val="86B7F9"/>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33" name="Shape 745">
            <a:extLst>
              <a:ext uri="{FF2B5EF4-FFF2-40B4-BE49-F238E27FC236}">
                <a16:creationId xmlns:a16="http://schemas.microsoft.com/office/drawing/2014/main" id="{55187A27-0B2E-40C8-8E13-5254A2CF3C45}"/>
              </a:ext>
            </a:extLst>
          </p:cNvPr>
          <p:cNvSpPr/>
          <p:nvPr/>
        </p:nvSpPr>
        <p:spPr>
          <a:xfrm flipH="1" flipV="1">
            <a:off x="6210629" y="4499108"/>
            <a:ext cx="1290627" cy="1203529"/>
          </a:xfrm>
          <a:prstGeom prst="line">
            <a:avLst/>
          </a:prstGeom>
          <a:ln w="38100">
            <a:solidFill>
              <a:schemeClr val="accent1">
                <a:satOff val="-3355"/>
                <a:lumOff val="26614"/>
              </a:schemeClr>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34" name="Shape 744">
            <a:extLst>
              <a:ext uri="{FF2B5EF4-FFF2-40B4-BE49-F238E27FC236}">
                <a16:creationId xmlns:a16="http://schemas.microsoft.com/office/drawing/2014/main" id="{A9F0D0B4-F9F5-44E9-96CB-F3DECE522F82}"/>
              </a:ext>
            </a:extLst>
          </p:cNvPr>
          <p:cNvSpPr/>
          <p:nvPr/>
        </p:nvSpPr>
        <p:spPr>
          <a:xfrm flipV="1">
            <a:off x="4437249" y="4504529"/>
            <a:ext cx="1801359" cy="1933963"/>
          </a:xfrm>
          <a:prstGeom prst="line">
            <a:avLst/>
          </a:prstGeom>
          <a:ln w="38100">
            <a:solidFill>
              <a:schemeClr val="accent1">
                <a:satOff val="-3355"/>
                <a:lumOff val="26614"/>
              </a:schemeClr>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35" name="Shape 763">
            <a:extLst>
              <a:ext uri="{FF2B5EF4-FFF2-40B4-BE49-F238E27FC236}">
                <a16:creationId xmlns:a16="http://schemas.microsoft.com/office/drawing/2014/main" id="{96E09604-2EBE-4272-B8F8-0029DCC977E7}"/>
              </a:ext>
            </a:extLst>
          </p:cNvPr>
          <p:cNvSpPr/>
          <p:nvPr/>
        </p:nvSpPr>
        <p:spPr>
          <a:xfrm flipV="1">
            <a:off x="5758783" y="4575450"/>
            <a:ext cx="1722012" cy="1846631"/>
          </a:xfrm>
          <a:prstGeom prst="line">
            <a:avLst/>
          </a:prstGeom>
          <a:ln w="38100">
            <a:solidFill>
              <a:srgbClr val="86B7F9"/>
            </a:solidFill>
            <a:miter lim="400000"/>
          </a:ln>
        </p:spPr>
        <p:txBody>
          <a:bodyPr lIns="0" tIns="0" rIns="0" bIns="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1pPr>
            <a:lvl2pPr marL="0" marR="0" indent="4572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2pPr>
            <a:lvl3pPr marL="0" marR="0" indent="9144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3pPr>
            <a:lvl4pPr marL="0" marR="0" indent="13716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4pPr>
            <a:lvl5pPr marL="0" marR="0" indent="18288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5pPr>
            <a:lvl6pPr marL="0" marR="0" indent="24511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6pPr>
            <a:lvl7pPr marL="0" marR="0" indent="28067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7pPr>
            <a:lvl8pPr marL="0" marR="0" indent="31623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8pPr>
            <a:lvl9pPr marL="0" marR="0" indent="351790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lvl9pPr>
          </a:lstStyle>
          <a:p>
            <a:endParaRPr/>
          </a:p>
        </p:txBody>
      </p:sp>
      <p:sp>
        <p:nvSpPr>
          <p:cNvPr id="741" name="Shape 741"/>
          <p:cNvSpPr/>
          <p:nvPr/>
        </p:nvSpPr>
        <p:spPr>
          <a:xfrm flipV="1">
            <a:off x="1241063" y="5488443"/>
            <a:ext cx="1925927" cy="169688"/>
          </a:xfrm>
          <a:prstGeom prst="line">
            <a:avLst/>
          </a:prstGeom>
          <a:ln w="76200">
            <a:solidFill>
              <a:srgbClr val="FFFFFF"/>
            </a:solidFill>
            <a:miter lim="400000"/>
          </a:ln>
        </p:spPr>
        <p:txBody>
          <a:bodyPr lIns="0" tIns="0" rIns="0" bIns="0"/>
          <a:lstStyle/>
          <a:p>
            <a:endParaRPr/>
          </a:p>
        </p:txBody>
      </p:sp>
      <p:sp>
        <p:nvSpPr>
          <p:cNvPr id="764" name="Shape 764"/>
          <p:cNvSpPr/>
          <p:nvPr/>
        </p:nvSpPr>
        <p:spPr>
          <a:xfrm>
            <a:off x="7465180" y="4504718"/>
            <a:ext cx="84855" cy="1916247"/>
          </a:xfrm>
          <a:prstGeom prst="rect">
            <a:avLst/>
          </a:prstGeom>
          <a:solidFill>
            <a:srgbClr val="000000"/>
          </a:solidFill>
          <a:ln w="12700">
            <a:miter lim="400000"/>
          </a:ln>
        </p:spPr>
        <p:txBody>
          <a:bodyPr lIns="50800" tIns="50800" rIns="50800" bIns="50800" anchor="ctr"/>
          <a:lstStyle/>
          <a:p>
            <a:endParaRPr/>
          </a:p>
        </p:txBody>
      </p:sp>
      <p:pic>
        <p:nvPicPr>
          <p:cNvPr id="4" name="pasted-image.tiff" descr="A picture containing water, fish, blue, sitting&#10;&#10;Description generated with very high confidence">
            <a:extLst>
              <a:ext uri="{FF2B5EF4-FFF2-40B4-BE49-F238E27FC236}">
                <a16:creationId xmlns:a16="http://schemas.microsoft.com/office/drawing/2014/main" id="{94D31E61-796A-4163-A35A-65D3313114B6}"/>
              </a:ext>
            </a:extLst>
          </p:cNvPr>
          <p:cNvPicPr>
            <a:picLocks noChangeAspect="1"/>
          </p:cNvPicPr>
          <p:nvPr/>
        </p:nvPicPr>
        <p:blipFill>
          <a:blip r:embed="rId3"/>
          <a:stretch>
            <a:fillRect/>
          </a:stretch>
        </p:blipFill>
        <p:spPr>
          <a:xfrm>
            <a:off x="553819" y="3496384"/>
            <a:ext cx="3300563" cy="904795"/>
          </a:xfrm>
          <a:prstGeom prst="rect">
            <a:avLst/>
          </a:prstGeom>
          <a:ln w="12700">
            <a:miter lim="400000"/>
          </a:ln>
        </p:spPr>
      </p:pic>
    </p:spTree>
    <p:extLst>
      <p:ext uri="{BB962C8B-B14F-4D97-AF65-F5344CB8AC3E}">
        <p14:creationId xmlns:p14="http://schemas.microsoft.com/office/powerpoint/2010/main" val="1687270687"/>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737" name="Shape 737"/>
          <p:cNvSpPr/>
          <p:nvPr/>
        </p:nvSpPr>
        <p:spPr>
          <a:xfrm>
            <a:off x="619124" y="6569075"/>
            <a:ext cx="7580811" cy="261610"/>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738" name="Shape 738"/>
          <p:cNvSpPr>
            <a:spLocks noGrp="1"/>
          </p:cNvSpPr>
          <p:nvPr>
            <p:ph type="sldNum" sz="quarter" idx="2"/>
          </p:nvPr>
        </p:nvSpPr>
        <p:spPr>
          <a:xfrm>
            <a:off x="8773562" y="6511926"/>
            <a:ext cx="221214" cy="2462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68</a:t>
            </a:fld>
            <a:endParaRPr/>
          </a:p>
        </p:txBody>
      </p:sp>
      <p:sp>
        <p:nvSpPr>
          <p:cNvPr id="739" name="Shape 739"/>
          <p:cNvSpPr/>
          <p:nvPr/>
        </p:nvSpPr>
        <p:spPr>
          <a:xfrm>
            <a:off x="307366" y="130065"/>
            <a:ext cx="5285101" cy="67967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Timing and Far Detection: LAr-TPCs</a:t>
            </a:r>
          </a:p>
        </p:txBody>
      </p:sp>
      <p:sp>
        <p:nvSpPr>
          <p:cNvPr id="740" name="Shape 740"/>
          <p:cNvSpPr/>
          <p:nvPr/>
        </p:nvSpPr>
        <p:spPr>
          <a:xfrm>
            <a:off x="511720" y="715985"/>
            <a:ext cx="8123917" cy="386259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227965" indent="-227965">
              <a:buSzPct val="100000"/>
              <a:buChar char="•"/>
              <a:defRPr sz="2100">
                <a:solidFill>
                  <a:srgbClr val="000000"/>
                </a:solidFill>
              </a:defRPr>
            </a:pPr>
            <a:r>
              <a:rPr sz="2100"/>
              <a:t>The optical properties of Liquid Argon detectors are very similar to those of water</a:t>
            </a:r>
            <a:endParaRPr lang="en-US"/>
          </a:p>
          <a:p>
            <a:pPr marL="227965" indent="-227965">
              <a:buSzPct val="100000"/>
              <a:buChar char="•"/>
              <a:defRPr sz="2100">
                <a:solidFill>
                  <a:srgbClr val="000000"/>
                </a:solidFill>
              </a:defRPr>
            </a:pPr>
            <a:r>
              <a:rPr sz="2100"/>
              <a:t>Cherenkov light </a:t>
            </a:r>
            <a:r>
              <a:rPr sz="2100" i="1">
                <a:latin typeface="Helvetica"/>
                <a:ea typeface="Helvetica"/>
                <a:cs typeface="Helvetica"/>
                <a:sym typeface="Helvetica"/>
              </a:rPr>
              <a:t>in combination </a:t>
            </a:r>
            <a:r>
              <a:rPr sz="2100"/>
              <a:t>with the reconstructed track from electron drift could provide an excellent handle for establishing T</a:t>
            </a:r>
            <a:r>
              <a:rPr sz="2100" baseline="-5999"/>
              <a:t>0</a:t>
            </a:r>
            <a:r>
              <a:rPr sz="2100"/>
              <a:t> of the vertex</a:t>
            </a:r>
          </a:p>
          <a:p>
            <a:pPr marL="227965" indent="-227965">
              <a:buSzPct val="100000"/>
              <a:buChar char="•"/>
              <a:defRPr sz="2100">
                <a:solidFill>
                  <a:srgbClr val="000000"/>
                </a:solidFill>
              </a:defRPr>
            </a:pPr>
            <a:r>
              <a:rPr sz="2100"/>
              <a:t>One option for photodetection - mirror the top, bottom, sides, and place photodetectors on the end caps</a:t>
            </a:r>
          </a:p>
          <a:p>
            <a:pPr marL="227965" indent="-227965">
              <a:buSzPct val="100000"/>
              <a:buChar char="•"/>
              <a:defRPr sz="2100">
                <a:solidFill>
                  <a:srgbClr val="000000"/>
                </a:solidFill>
              </a:defRPr>
            </a:pPr>
            <a:r>
              <a:rPr lang="en-US" sz="2100"/>
              <a:t>Far detector synchronization with the beam RF is challenging but not so far from the level of precision available in commercial GPS technology</a:t>
            </a:r>
          </a:p>
          <a:p>
            <a:pPr marL="227965" indent="-227965">
              <a:buSzPct val="100000"/>
              <a:buChar char="•"/>
              <a:defRPr sz="2100">
                <a:solidFill>
                  <a:srgbClr val="000000"/>
                </a:solidFill>
              </a:defRPr>
            </a:pPr>
            <a:r>
              <a:rPr lang="en-US" sz="2100">
                <a:ea typeface="+mn-lt"/>
                <a:cs typeface="+mn-lt"/>
              </a:rPr>
              <a:t>A 1ps over 1km white rabbit system is currently being commissioned at the FNAL test-beam</a:t>
            </a:r>
            <a:endParaRPr lang="en-US" sz="2100" dirty="0"/>
          </a:p>
        </p:txBody>
      </p:sp>
      <p:pic>
        <p:nvPicPr>
          <p:cNvPr id="2" name="pasted-image.pdf" descr="A close up of electronics&#10;&#10;Description generated with very high confidence">
            <a:extLst>
              <a:ext uri="{FF2B5EF4-FFF2-40B4-BE49-F238E27FC236}">
                <a16:creationId xmlns:a16="http://schemas.microsoft.com/office/drawing/2014/main" id="{34BABC41-14E8-4785-9345-D165AAFC6C71}"/>
              </a:ext>
            </a:extLst>
          </p:cNvPr>
          <p:cNvPicPr>
            <a:picLocks noChangeAspect="1"/>
          </p:cNvPicPr>
          <p:nvPr/>
        </p:nvPicPr>
        <p:blipFill>
          <a:blip r:embed="rId2"/>
          <a:stretch>
            <a:fillRect/>
          </a:stretch>
        </p:blipFill>
        <p:spPr>
          <a:xfrm>
            <a:off x="5076858" y="4637780"/>
            <a:ext cx="2359082" cy="1684429"/>
          </a:xfrm>
          <a:prstGeom prst="rect">
            <a:avLst/>
          </a:prstGeom>
          <a:ln w="12700">
            <a:miter lim="400000"/>
          </a:ln>
        </p:spPr>
      </p:pic>
      <p:pic>
        <p:nvPicPr>
          <p:cNvPr id="3" name="pasted-image.pdf" descr="A circuit board&#10;&#10;Description generated with very high confidence">
            <a:extLst>
              <a:ext uri="{FF2B5EF4-FFF2-40B4-BE49-F238E27FC236}">
                <a16:creationId xmlns:a16="http://schemas.microsoft.com/office/drawing/2014/main" id="{DBF08704-5308-4EDB-B1B2-75DABC78D99C}"/>
              </a:ext>
            </a:extLst>
          </p:cNvPr>
          <p:cNvPicPr>
            <a:picLocks noChangeAspect="1"/>
          </p:cNvPicPr>
          <p:nvPr/>
        </p:nvPicPr>
        <p:blipFill>
          <a:blip r:embed="rId3"/>
          <a:stretch>
            <a:fillRect/>
          </a:stretch>
        </p:blipFill>
        <p:spPr>
          <a:xfrm>
            <a:off x="780009" y="4611862"/>
            <a:ext cx="3136097" cy="1808005"/>
          </a:xfrm>
          <a:prstGeom prst="rect">
            <a:avLst/>
          </a:prstGeom>
          <a:ln w="12700">
            <a:miter lim="400000"/>
          </a:ln>
        </p:spPr>
      </p:pic>
    </p:spTree>
    <p:extLst>
      <p:ext uri="{BB962C8B-B14F-4D97-AF65-F5344CB8AC3E}">
        <p14:creationId xmlns:p14="http://schemas.microsoft.com/office/powerpoint/2010/main" val="644205108"/>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Shape 777"/>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778" name="Shape 778"/>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t>JETP Seminar, Fermilab - November 1, 2019             </a:t>
            </a:r>
          </a:p>
        </p:txBody>
      </p:sp>
      <p:sp>
        <p:nvSpPr>
          <p:cNvPr id="779" name="Shape 779"/>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69</a:t>
            </a:fld>
            <a:endParaRPr/>
          </a:p>
        </p:txBody>
      </p:sp>
      <p:pic>
        <p:nvPicPr>
          <p:cNvPr id="782" name="pasted-image.png"/>
          <p:cNvPicPr>
            <a:picLocks noChangeAspect="1"/>
          </p:cNvPicPr>
          <p:nvPr/>
        </p:nvPicPr>
        <p:blipFill>
          <a:blip r:embed="rId2"/>
          <a:stretch>
            <a:fillRect/>
          </a:stretch>
        </p:blipFill>
        <p:spPr>
          <a:xfrm>
            <a:off x="6909183" y="4194637"/>
            <a:ext cx="2120248" cy="2019806"/>
          </a:xfrm>
          <a:prstGeom prst="rect">
            <a:avLst/>
          </a:prstGeom>
          <a:ln w="12700">
            <a:miter lim="400000"/>
          </a:ln>
        </p:spPr>
      </p:pic>
      <p:pic>
        <p:nvPicPr>
          <p:cNvPr id="2" name="Picture 2" descr="A screenshot of a social media post&#10;&#10;Description generated with very high confidence">
            <a:extLst>
              <a:ext uri="{FF2B5EF4-FFF2-40B4-BE49-F238E27FC236}">
                <a16:creationId xmlns:a16="http://schemas.microsoft.com/office/drawing/2014/main" id="{A147A3A3-F92C-4FC9-9833-77921FD08A41}"/>
              </a:ext>
            </a:extLst>
          </p:cNvPr>
          <p:cNvPicPr>
            <a:picLocks noChangeAspect="1"/>
          </p:cNvPicPr>
          <p:nvPr/>
        </p:nvPicPr>
        <p:blipFill rotWithShape="1">
          <a:blip r:embed="rId3"/>
          <a:srcRect l="55" t="9793" b="63291"/>
          <a:stretch/>
        </p:blipFill>
        <p:spPr>
          <a:xfrm>
            <a:off x="-58197" y="-6362"/>
            <a:ext cx="9207951" cy="1529538"/>
          </a:xfrm>
          <a:prstGeom prst="rect">
            <a:avLst/>
          </a:prstGeom>
        </p:spPr>
      </p:pic>
      <p:sp>
        <p:nvSpPr>
          <p:cNvPr id="3" name="TextBox 2">
            <a:extLst>
              <a:ext uri="{FF2B5EF4-FFF2-40B4-BE49-F238E27FC236}">
                <a16:creationId xmlns:a16="http://schemas.microsoft.com/office/drawing/2014/main" id="{B68DD6CB-D0F9-4C1E-B75C-7A270DF8A6D5}"/>
              </a:ext>
            </a:extLst>
          </p:cNvPr>
          <p:cNvSpPr txBox="1"/>
          <p:nvPr/>
        </p:nvSpPr>
        <p:spPr>
          <a:xfrm>
            <a:off x="411193" y="1512048"/>
            <a:ext cx="8264105" cy="2769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342900" indent="-342900">
              <a:buFont typeface="Arial"/>
              <a:buChar char="•"/>
            </a:pPr>
            <a:r>
              <a:rPr lang="en-US" sz="2000">
                <a:solidFill>
                  <a:srgbClr val="000000"/>
                </a:solidFill>
                <a:cs typeface="Arial"/>
              </a:rPr>
              <a:t>There is broad interest in the community in thinking about the future, beyond the first LAr-TPC modules in DUNE</a:t>
            </a:r>
            <a:r>
              <a:rPr lang="en-US" sz="2000">
                <a:cs typeface="Arial"/>
              </a:rPr>
              <a:t>​</a:t>
            </a:r>
            <a:endParaRPr lang="en-US"/>
          </a:p>
          <a:p>
            <a:pPr marL="342900" indent="-342900">
              <a:buFont typeface="Arial"/>
              <a:buChar char="•"/>
            </a:pPr>
            <a:r>
              <a:rPr lang="en-US" sz="2000">
                <a:solidFill>
                  <a:srgbClr val="000000"/>
                </a:solidFill>
                <a:cs typeface="Arial"/>
              </a:rPr>
              <a:t>In two weeks there will be a meeting to discuss some of these forward thinking ideas</a:t>
            </a:r>
            <a:r>
              <a:rPr lang="en-US" sz="2000">
                <a:cs typeface="Arial"/>
              </a:rPr>
              <a:t>​</a:t>
            </a:r>
          </a:p>
          <a:p>
            <a:pPr marL="342900" indent="-342900">
              <a:buFont typeface="Arial"/>
              <a:buChar char="•"/>
            </a:pPr>
            <a:r>
              <a:rPr lang="en-US" sz="2000">
                <a:solidFill>
                  <a:schemeClr val="tx1"/>
                </a:solidFill>
                <a:cs typeface="Arial"/>
              </a:rPr>
              <a:t>This is an excellent opportunity to start thinking about fast timing in LAr-TPCs</a:t>
            </a:r>
            <a:endParaRPr lang="en-US" sz="2000" dirty="0">
              <a:solidFill>
                <a:schemeClr val="tx1"/>
              </a:solidFill>
              <a:cs typeface="Arial"/>
            </a:endParaRPr>
          </a:p>
          <a:p>
            <a:pPr marL="342900" indent="-342900">
              <a:buFont typeface="Arial"/>
              <a:buChar char="•"/>
            </a:pPr>
            <a:r>
              <a:rPr lang="en-US" sz="2000">
                <a:solidFill>
                  <a:srgbClr val="000000"/>
                </a:solidFill>
                <a:cs typeface="Arial"/>
              </a:rPr>
              <a:t>It is also an excellent opportunity to think about complementary technologies such as Theia</a:t>
            </a:r>
          </a:p>
        </p:txBody>
      </p:sp>
      <p:sp>
        <p:nvSpPr>
          <p:cNvPr id="4" name="TextBox 3">
            <a:extLst>
              <a:ext uri="{FF2B5EF4-FFF2-40B4-BE49-F238E27FC236}">
                <a16:creationId xmlns:a16="http://schemas.microsoft.com/office/drawing/2014/main" id="{6506757F-9BAC-4156-A6C3-5D20484CDE4E}"/>
              </a:ext>
            </a:extLst>
          </p:cNvPr>
          <p:cNvSpPr txBox="1"/>
          <p:nvPr/>
        </p:nvSpPr>
        <p:spPr>
          <a:xfrm>
            <a:off x="727494" y="4221887"/>
            <a:ext cx="6193765" cy="21954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285750" lvl="1" indent="-285750">
              <a:buFont typeface="Arial"/>
              <a:buChar char="•"/>
            </a:pPr>
            <a:r>
              <a:rPr lang="en-US">
                <a:solidFill>
                  <a:srgbClr val="000000"/>
                </a:solidFill>
                <a:cs typeface="Arial"/>
              </a:rPr>
              <a:t>A water-based neutrino detector as a possible candidate for the fourth module in Homestake</a:t>
            </a:r>
            <a:r>
              <a:rPr lang="en-US">
                <a:cs typeface="Arial"/>
              </a:rPr>
              <a:t>​</a:t>
            </a:r>
            <a:endParaRPr lang="en-US"/>
          </a:p>
          <a:p>
            <a:pPr marL="285750" indent="-285750">
              <a:buFont typeface="Arial"/>
              <a:buChar char="•"/>
            </a:pPr>
            <a:r>
              <a:rPr lang="en-US">
                <a:solidFill>
                  <a:srgbClr val="000000"/>
                </a:solidFill>
                <a:cs typeface="Arial"/>
              </a:rPr>
              <a:t>Key technological elements of Theia include the addition of water based liquid scintillator and advanced, high resolution photodetection</a:t>
            </a:r>
            <a:r>
              <a:rPr lang="en-US">
                <a:cs typeface="Arial"/>
              </a:rPr>
              <a:t>​</a:t>
            </a:r>
          </a:p>
          <a:p>
            <a:pPr marL="285750" indent="-285750">
              <a:buFont typeface="Arial"/>
              <a:buChar char="•"/>
            </a:pPr>
            <a:r>
              <a:rPr lang="en-US">
                <a:solidFill>
                  <a:srgbClr val="000000"/>
                </a:solidFill>
                <a:cs typeface="Arial"/>
              </a:rPr>
              <a:t>Because fast timing is an inherent part of the Theia concept, it is an excellent candidate for time-slicing in the far detector.</a:t>
            </a:r>
            <a:endParaRPr lang="en-US">
              <a:solidFill>
                <a:srgbClr val="000000"/>
              </a:solidFill>
              <a:latin typeface="+mn-lt"/>
              <a:cs typeface="Arial"/>
            </a:endParaRPr>
          </a:p>
        </p:txBody>
      </p:sp>
    </p:spTree>
    <p:extLst>
      <p:ext uri="{BB962C8B-B14F-4D97-AF65-F5344CB8AC3E}">
        <p14:creationId xmlns:p14="http://schemas.microsoft.com/office/powerpoint/2010/main" val="52451357"/>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295" name="Shape 295"/>
          <p:cNvSpPr>
            <a:spLocks noGrp="1"/>
          </p:cNvSpPr>
          <p:nvPr>
            <p:ph type="sldNum" sz="quarter" idx="2"/>
          </p:nvPr>
        </p:nvSpPr>
        <p:spPr>
          <a:xfrm>
            <a:off x="8773562" y="6511926"/>
            <a:ext cx="221214" cy="24622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a:t>
            </a:fld>
            <a:endParaRPr/>
          </a:p>
        </p:txBody>
      </p:sp>
      <p:sp>
        <p:nvSpPr>
          <p:cNvPr id="296" name="Shape 296"/>
          <p:cNvSpPr/>
          <p:nvPr/>
        </p:nvSpPr>
        <p:spPr>
          <a:xfrm>
            <a:off x="307366" y="130065"/>
            <a:ext cx="8067914" cy="67967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Systematics do not entirely cancel between near and far</a:t>
            </a:r>
          </a:p>
        </p:txBody>
      </p:sp>
      <p:sp>
        <p:nvSpPr>
          <p:cNvPr id="297" name="Shape 297"/>
          <p:cNvSpPr/>
          <p:nvPr/>
        </p:nvSpPr>
        <p:spPr>
          <a:xfrm>
            <a:off x="739810" y="1701388"/>
            <a:ext cx="7740583" cy="1056843"/>
          </a:xfrm>
          <a:prstGeom prst="rect">
            <a:avLst/>
          </a:prstGeom>
          <a:solidFill>
            <a:srgbClr val="FFFFFF"/>
          </a:solidFill>
          <a:ln w="25400">
            <a:solidFill>
              <a:srgbClr val="85888D"/>
            </a:solidFill>
            <a:miter lim="400000"/>
          </a:ln>
          <a:effectLst>
            <a:outerShdw blurRad="38100" dist="66832" dir="7714010" rotWithShape="0">
              <a:srgbClr val="000000">
                <a:alpha val="50000"/>
              </a:srgbClr>
            </a:outerShdw>
          </a:effectLst>
        </p:spPr>
        <p:txBody>
          <a:bodyPr lIns="50800" tIns="50800" rIns="50800" bIns="50800" anchor="ctr"/>
          <a:lstStyle/>
          <a:p>
            <a:endParaRPr/>
          </a:p>
        </p:txBody>
      </p:sp>
      <p:sp>
        <p:nvSpPr>
          <p:cNvPr id="298" name="Shape 298"/>
          <p:cNvSpPr/>
          <p:nvPr/>
        </p:nvSpPr>
        <p:spPr>
          <a:xfrm>
            <a:off x="818015" y="2009236"/>
            <a:ext cx="852798" cy="44114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2200">
                <a:solidFill>
                  <a:srgbClr val="000000"/>
                </a:solidFill>
              </a:defRPr>
            </a:pPr>
            <a:r>
              <a:rPr sz="2200"/>
              <a:t>R(</a:t>
            </a:r>
            <a:r>
              <a:rPr sz="2200" b="1">
                <a:latin typeface="Helvetica"/>
                <a:ea typeface="Helvetica"/>
                <a:cs typeface="Helvetica"/>
                <a:sym typeface="Helvetica"/>
              </a:rPr>
              <a:t>k</a:t>
            </a:r>
            <a:r>
              <a:rPr sz="2200"/>
              <a:t>)  =</a:t>
            </a:r>
          </a:p>
        </p:txBody>
      </p:sp>
      <p:sp>
        <p:nvSpPr>
          <p:cNvPr id="299" name="Shape 299"/>
          <p:cNvSpPr/>
          <p:nvPr/>
        </p:nvSpPr>
        <p:spPr>
          <a:xfrm>
            <a:off x="3316833" y="1986154"/>
            <a:ext cx="4425892" cy="48731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2200">
                <a:solidFill>
                  <a:srgbClr val="000000"/>
                </a:solidFill>
              </a:defRPr>
            </a:pPr>
            <a:r>
              <a:rPr sz="2200"/>
              <a:t> </a:t>
            </a:r>
            <a:r>
              <a:rPr sz="2200">
                <a:solidFill>
                  <a:schemeClr val="accent1">
                    <a:hueOff val="47394"/>
                    <a:satOff val="-25753"/>
                    <a:lumOff val="-7544"/>
                  </a:schemeClr>
                </a:solidFill>
              </a:rPr>
              <a:t>𝛟(E</a:t>
            </a:r>
            <a:r>
              <a:rPr sz="2200" baseline="-15090">
                <a:solidFill>
                  <a:schemeClr val="accent1">
                    <a:hueOff val="47394"/>
                    <a:satOff val="-25753"/>
                    <a:lumOff val="-7544"/>
                  </a:schemeClr>
                </a:solidFill>
              </a:rPr>
              <a:t>𝛎</a:t>
            </a:r>
            <a:r>
              <a:rPr sz="2200">
                <a:solidFill>
                  <a:schemeClr val="accent1">
                    <a:hueOff val="47394"/>
                    <a:satOff val="-25753"/>
                    <a:lumOff val="-7544"/>
                  </a:schemeClr>
                </a:solidFill>
              </a:rPr>
              <a:t>)</a:t>
            </a:r>
            <a:r>
              <a:rPr sz="2200"/>
              <a:t> x </a:t>
            </a:r>
            <a:r>
              <a:rPr sz="2500">
                <a:solidFill>
                  <a:schemeClr val="accent1">
                    <a:satOff val="-3355"/>
                    <a:lumOff val="26614"/>
                  </a:schemeClr>
                </a:solidFill>
              </a:rPr>
              <a:t>𝛔</a:t>
            </a:r>
            <a:r>
              <a:rPr sz="2500" baseline="-5999">
                <a:solidFill>
                  <a:schemeClr val="accent1">
                    <a:satOff val="-3355"/>
                    <a:lumOff val="26614"/>
                  </a:schemeClr>
                </a:solidFill>
              </a:rPr>
              <a:t>i</a:t>
            </a:r>
            <a:r>
              <a:rPr sz="2200">
                <a:solidFill>
                  <a:schemeClr val="accent1">
                    <a:satOff val="-3355"/>
                    <a:lumOff val="26614"/>
                  </a:schemeClr>
                </a:solidFill>
              </a:rPr>
              <a:t>(E</a:t>
            </a:r>
            <a:r>
              <a:rPr sz="2200" baseline="-15090">
                <a:solidFill>
                  <a:schemeClr val="accent1">
                    <a:satOff val="-3355"/>
                    <a:lumOff val="26614"/>
                  </a:schemeClr>
                </a:solidFill>
              </a:rPr>
              <a:t>𝛎</a:t>
            </a:r>
            <a:r>
              <a:rPr sz="2200">
                <a:solidFill>
                  <a:schemeClr val="accent1">
                    <a:satOff val="-3355"/>
                    <a:lumOff val="26614"/>
                  </a:schemeClr>
                </a:solidFill>
              </a:rPr>
              <a:t>,k)</a:t>
            </a:r>
            <a:r>
              <a:rPr sz="2200"/>
              <a:t> x </a:t>
            </a:r>
            <a:r>
              <a:rPr sz="2200">
                <a:solidFill>
                  <a:schemeClr val="accent6">
                    <a:lumOff val="-21524"/>
                  </a:schemeClr>
                </a:solidFill>
              </a:rPr>
              <a:t>𝛆(k) </a:t>
            </a:r>
            <a:r>
              <a:rPr sz="2200"/>
              <a:t>x</a:t>
            </a:r>
            <a:r>
              <a:rPr sz="2200">
                <a:solidFill>
                  <a:schemeClr val="accent6">
                    <a:lumOff val="-21524"/>
                  </a:schemeClr>
                </a:solidFill>
              </a:rPr>
              <a:t> N</a:t>
            </a:r>
            <a:r>
              <a:rPr sz="2200" baseline="-5999">
                <a:solidFill>
                  <a:schemeClr val="accent6">
                    <a:lumOff val="-21524"/>
                  </a:schemeClr>
                </a:solidFill>
              </a:rPr>
              <a:t>j</a:t>
            </a:r>
            <a:r>
              <a:rPr sz="2200"/>
              <a:t> x </a:t>
            </a:r>
            <a:r>
              <a:rPr sz="2200">
                <a:solidFill>
                  <a:schemeClr val="accent5">
                    <a:hueOff val="-176146"/>
                    <a:satOff val="3665"/>
                    <a:lumOff val="-13986"/>
                  </a:schemeClr>
                </a:solidFill>
              </a:rPr>
              <a:t>P</a:t>
            </a:r>
            <a:r>
              <a:rPr baseline="-17111">
                <a:solidFill>
                  <a:schemeClr val="accent5">
                    <a:hueOff val="-176146"/>
                    <a:satOff val="3665"/>
                    <a:lumOff val="-13986"/>
                  </a:schemeClr>
                </a:solidFill>
              </a:rPr>
              <a:t>𝛎a→𝛎b</a:t>
            </a:r>
            <a:r>
              <a:rPr sz="2200">
                <a:solidFill>
                  <a:schemeClr val="accent5">
                    <a:hueOff val="-176146"/>
                    <a:satOff val="3665"/>
                    <a:lumOff val="-13986"/>
                  </a:schemeClr>
                </a:solidFill>
              </a:rPr>
              <a:t>(E</a:t>
            </a:r>
            <a:r>
              <a:rPr sz="2200" baseline="-15090">
                <a:solidFill>
                  <a:schemeClr val="accent5">
                    <a:hueOff val="-176146"/>
                    <a:satOff val="3665"/>
                    <a:lumOff val="-13986"/>
                  </a:schemeClr>
                </a:solidFill>
              </a:rPr>
              <a:t>𝛎</a:t>
            </a:r>
            <a:r>
              <a:rPr sz="2200">
                <a:solidFill>
                  <a:schemeClr val="accent5">
                    <a:hueOff val="-176146"/>
                    <a:satOff val="3665"/>
                    <a:lumOff val="-13986"/>
                  </a:schemeClr>
                </a:solidFill>
              </a:rPr>
              <a:t>)</a:t>
            </a:r>
          </a:p>
        </p:txBody>
      </p:sp>
      <p:sp>
        <p:nvSpPr>
          <p:cNvPr id="300" name="Shape 300"/>
          <p:cNvSpPr/>
          <p:nvPr/>
        </p:nvSpPr>
        <p:spPr>
          <a:xfrm>
            <a:off x="2362564" y="1930159"/>
            <a:ext cx="296556" cy="53347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800">
                <a:solidFill>
                  <a:srgbClr val="000000"/>
                </a:solidFill>
              </a:defRPr>
            </a:lvl1pPr>
          </a:lstStyle>
          <a:p>
            <a:r>
              <a:t>∑</a:t>
            </a:r>
          </a:p>
        </p:txBody>
      </p:sp>
      <p:sp>
        <p:nvSpPr>
          <p:cNvPr id="301" name="Shape 301"/>
          <p:cNvSpPr/>
          <p:nvPr/>
        </p:nvSpPr>
        <p:spPr>
          <a:xfrm>
            <a:off x="2845640" y="1727786"/>
            <a:ext cx="341440" cy="8874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100">
                <a:solidFill>
                  <a:srgbClr val="000000"/>
                </a:solidFill>
              </a:defRPr>
            </a:lvl1pPr>
          </a:lstStyle>
          <a:p>
            <a:r>
              <a:t>∫</a:t>
            </a:r>
          </a:p>
        </p:txBody>
      </p:sp>
      <p:sp>
        <p:nvSpPr>
          <p:cNvPr id="302" name="Shape 302"/>
          <p:cNvSpPr/>
          <p:nvPr/>
        </p:nvSpPr>
        <p:spPr>
          <a:xfrm>
            <a:off x="1915973" y="1930159"/>
            <a:ext cx="296556" cy="53347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800">
                <a:solidFill>
                  <a:srgbClr val="000000"/>
                </a:solidFill>
              </a:defRPr>
            </a:lvl1pPr>
          </a:lstStyle>
          <a:p>
            <a:r>
              <a:t>∑</a:t>
            </a:r>
          </a:p>
        </p:txBody>
      </p:sp>
      <p:sp>
        <p:nvSpPr>
          <p:cNvPr id="303" name="Shape 303"/>
          <p:cNvSpPr/>
          <p:nvPr/>
        </p:nvSpPr>
        <p:spPr>
          <a:xfrm>
            <a:off x="7802585" y="2033524"/>
            <a:ext cx="487313" cy="44114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2200">
                <a:solidFill>
                  <a:srgbClr val="000000"/>
                </a:solidFill>
              </a:defRPr>
            </a:pPr>
            <a:r>
              <a:rPr sz="2200"/>
              <a:t>dE</a:t>
            </a:r>
            <a:r>
              <a:rPr sz="2200" baseline="-15090"/>
              <a:t>𝛎</a:t>
            </a:r>
          </a:p>
        </p:txBody>
      </p:sp>
      <p:sp>
        <p:nvSpPr>
          <p:cNvPr id="304" name="Shape 304"/>
          <p:cNvSpPr/>
          <p:nvPr/>
        </p:nvSpPr>
        <p:spPr>
          <a:xfrm>
            <a:off x="3038367" y="1716564"/>
            <a:ext cx="373500" cy="30264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1300">
                <a:solidFill>
                  <a:srgbClr val="000000"/>
                </a:solidFill>
              </a:defRPr>
            </a:pPr>
            <a:r>
              <a:rPr sz="1300"/>
              <a:t>E</a:t>
            </a:r>
            <a:r>
              <a:rPr sz="1300" baseline="-21384"/>
              <a:t>max</a:t>
            </a:r>
          </a:p>
        </p:txBody>
      </p:sp>
      <p:sp>
        <p:nvSpPr>
          <p:cNvPr id="305" name="Shape 305"/>
          <p:cNvSpPr/>
          <p:nvPr/>
        </p:nvSpPr>
        <p:spPr>
          <a:xfrm>
            <a:off x="2312480" y="1849277"/>
            <a:ext cx="419987" cy="25648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000">
                <a:solidFill>
                  <a:srgbClr val="000000"/>
                </a:solidFill>
              </a:defRPr>
            </a:lvl1pPr>
          </a:lstStyle>
          <a:p>
            <a:r>
              <a:t>target</a:t>
            </a:r>
          </a:p>
        </p:txBody>
      </p:sp>
      <p:sp>
        <p:nvSpPr>
          <p:cNvPr id="306" name="Shape 306"/>
          <p:cNvSpPr/>
          <p:nvPr/>
        </p:nvSpPr>
        <p:spPr>
          <a:xfrm>
            <a:off x="1793222" y="1849277"/>
            <a:ext cx="500137" cy="25648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000">
                <a:solidFill>
                  <a:srgbClr val="000000"/>
                </a:solidFill>
              </a:defRPr>
            </a:lvl1pPr>
          </a:lstStyle>
          <a:p>
            <a:r>
              <a:t>process</a:t>
            </a:r>
          </a:p>
        </p:txBody>
      </p:sp>
      <p:sp>
        <p:nvSpPr>
          <p:cNvPr id="307" name="Shape 307"/>
          <p:cNvSpPr/>
          <p:nvPr/>
        </p:nvSpPr>
        <p:spPr>
          <a:xfrm>
            <a:off x="2001456" y="2329284"/>
            <a:ext cx="137858" cy="28725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
                <a:solidFill>
                  <a:srgbClr val="000000"/>
                </a:solidFill>
              </a:defRPr>
            </a:lvl1pPr>
          </a:lstStyle>
          <a:p>
            <a:r>
              <a:t>i</a:t>
            </a:r>
          </a:p>
        </p:txBody>
      </p:sp>
      <p:sp>
        <p:nvSpPr>
          <p:cNvPr id="308" name="Shape 308"/>
          <p:cNvSpPr/>
          <p:nvPr/>
        </p:nvSpPr>
        <p:spPr>
          <a:xfrm>
            <a:off x="2448048" y="2341984"/>
            <a:ext cx="139462" cy="28725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
                <a:solidFill>
                  <a:srgbClr val="000000"/>
                </a:solidFill>
              </a:defRPr>
            </a:lvl1pPr>
          </a:lstStyle>
          <a:p>
            <a:r>
              <a:t>j</a:t>
            </a:r>
          </a:p>
        </p:txBody>
      </p:sp>
      <p:sp>
        <p:nvSpPr>
          <p:cNvPr id="309" name="Shape 309"/>
          <p:cNvSpPr/>
          <p:nvPr/>
        </p:nvSpPr>
        <p:spPr>
          <a:xfrm>
            <a:off x="3983668" y="957888"/>
            <a:ext cx="1732847" cy="44114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200">
                <a:solidFill>
                  <a:srgbClr val="000000"/>
                </a:solidFill>
              </a:defRPr>
            </a:lvl1pPr>
          </a:lstStyle>
          <a:p>
            <a:r>
              <a:t>Near Detector</a:t>
            </a:r>
          </a:p>
        </p:txBody>
      </p:sp>
      <p:sp>
        <p:nvSpPr>
          <p:cNvPr id="313" name="Shape 313"/>
          <p:cNvSpPr/>
          <p:nvPr/>
        </p:nvSpPr>
        <p:spPr>
          <a:xfrm>
            <a:off x="4755944" y="3206933"/>
            <a:ext cx="1538883" cy="44114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200">
                <a:solidFill>
                  <a:srgbClr val="000000"/>
                </a:solidFill>
              </a:defRPr>
            </a:lvl1pPr>
          </a:lstStyle>
          <a:p>
            <a:r>
              <a:t>Far Detector</a:t>
            </a:r>
          </a:p>
        </p:txBody>
      </p:sp>
      <p:sp>
        <p:nvSpPr>
          <p:cNvPr id="318" name="Shape 318"/>
          <p:cNvSpPr/>
          <p:nvPr/>
        </p:nvSpPr>
        <p:spPr>
          <a:xfrm>
            <a:off x="2895107" y="2359691"/>
            <a:ext cx="355867" cy="30264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1300">
                <a:solidFill>
                  <a:srgbClr val="000000"/>
                </a:solidFill>
              </a:defRPr>
            </a:pPr>
            <a:r>
              <a:rPr sz="1300"/>
              <a:t>E</a:t>
            </a:r>
            <a:r>
              <a:rPr sz="1300" baseline="-21384"/>
              <a:t>min</a:t>
            </a:r>
          </a:p>
        </p:txBody>
      </p:sp>
      <p:sp>
        <p:nvSpPr>
          <p:cNvPr id="319" name="Shape 319"/>
          <p:cNvSpPr/>
          <p:nvPr/>
        </p:nvSpPr>
        <p:spPr>
          <a:xfrm>
            <a:off x="533271" y="4248268"/>
            <a:ext cx="8177307" cy="153888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285750" indent="-285750">
              <a:buFont typeface="Arial" charset="0"/>
              <a:buChar char="•"/>
              <a:defRPr>
                <a:solidFill>
                  <a:srgbClr val="000000"/>
                </a:solidFill>
              </a:defRPr>
            </a:pPr>
            <a:r>
              <a:t>Energy dependent cross sections are sampled by a very different energy spectrum in the far detector than that of the near detector</a:t>
            </a:r>
          </a:p>
          <a:p>
            <a:pPr marL="285750" indent="-285750">
              <a:buFont typeface="Arial" charset="0"/>
              <a:buChar char="•"/>
              <a:defRPr>
                <a:solidFill>
                  <a:srgbClr val="000000"/>
                </a:solidFill>
              </a:defRPr>
            </a:pPr>
            <a:r>
              <a:t>The DUNE Prism </a:t>
            </a:r>
            <a:r>
              <a:rPr lang="en-US"/>
              <a:t>working </a:t>
            </a:r>
            <a:r>
              <a:t>group has shown that it is possible to tune the cross sections and flux model to achieve data-Monte Carlo near detector agreement and get the oscillation measurement </a:t>
            </a:r>
            <a:r>
              <a:rPr i="1">
                <a:latin typeface="Helvetica"/>
                <a:ea typeface="Helvetica"/>
                <a:cs typeface="Helvetica"/>
                <a:sym typeface="Helvetica"/>
              </a:rPr>
              <a:t>wrong</a:t>
            </a:r>
          </a:p>
        </p:txBody>
      </p:sp>
      <p:sp>
        <p:nvSpPr>
          <p:cNvPr id="2" name="Left Bracket 1">
            <a:extLst>
              <a:ext uri="{FF2B5EF4-FFF2-40B4-BE49-F238E27FC236}">
                <a16:creationId xmlns:a16="http://schemas.microsoft.com/office/drawing/2014/main" id="{22792013-C1A9-447D-A38A-72D101F73F77}"/>
              </a:ext>
            </a:extLst>
          </p:cNvPr>
          <p:cNvSpPr/>
          <p:nvPr/>
        </p:nvSpPr>
        <p:spPr>
          <a:xfrm rot="5400000">
            <a:off x="4878065" y="22984"/>
            <a:ext cx="113493" cy="3025587"/>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0" name="Left Bracket 29">
            <a:extLst>
              <a:ext uri="{FF2B5EF4-FFF2-40B4-BE49-F238E27FC236}">
                <a16:creationId xmlns:a16="http://schemas.microsoft.com/office/drawing/2014/main" id="{07B1DC9E-BDA2-4333-A833-0A2957161672}"/>
              </a:ext>
            </a:extLst>
          </p:cNvPr>
          <p:cNvSpPr/>
          <p:nvPr/>
        </p:nvSpPr>
        <p:spPr>
          <a:xfrm rot="16200000">
            <a:off x="5476457" y="903767"/>
            <a:ext cx="100046" cy="4208928"/>
          </a:xfrm>
          <a:prstGeom prst="leftBracket">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 name="Shape 55">
            <a:extLst>
              <a:ext uri="{FF2B5EF4-FFF2-40B4-BE49-F238E27FC236}">
                <a16:creationId xmlns:a16="http://schemas.microsoft.com/office/drawing/2014/main" id="{FFE096D6-21B4-2953-D6F6-B6433B595D6C}"/>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3510307962"/>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Shape 594"/>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596" name="Shape 596"/>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70</a:t>
            </a:fld>
            <a:endParaRPr/>
          </a:p>
        </p:txBody>
      </p:sp>
      <p:sp>
        <p:nvSpPr>
          <p:cNvPr id="597" name="Shape 597"/>
          <p:cNvSpPr/>
          <p:nvPr/>
        </p:nvSpPr>
        <p:spPr>
          <a:xfrm>
            <a:off x="307366" y="130065"/>
            <a:ext cx="3589124"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Realistic Flux Simulation</a:t>
            </a:r>
          </a:p>
        </p:txBody>
      </p:sp>
      <p:sp>
        <p:nvSpPr>
          <p:cNvPr id="598" name="Shape 598"/>
          <p:cNvSpPr/>
          <p:nvPr/>
        </p:nvSpPr>
        <p:spPr>
          <a:xfrm>
            <a:off x="557394" y="972013"/>
            <a:ext cx="8271863" cy="149784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228594" indent="-228594">
              <a:buSzPct val="100000"/>
              <a:buChar char="•"/>
              <a:defRPr sz="2100">
                <a:solidFill>
                  <a:srgbClr val="000000"/>
                </a:solidFill>
              </a:defRPr>
            </a:pPr>
            <a:r>
              <a:rPr sz="2100"/>
              <a:t>Optimized 3-Horn Design presented at the October 2017 Beam Optimization Review (used in the DUNE TDR)</a:t>
            </a:r>
          </a:p>
          <a:p>
            <a:pPr marL="228594" indent="-228594">
              <a:buSzPct val="100000"/>
              <a:buChar char="•"/>
              <a:defRPr sz="2100">
                <a:solidFill>
                  <a:srgbClr val="000000"/>
                </a:solidFill>
              </a:defRPr>
            </a:pPr>
            <a:r>
              <a:rPr sz="2100"/>
              <a:t>Timing information is included in the ntuples</a:t>
            </a:r>
          </a:p>
          <a:p>
            <a:pPr marL="228594" indent="-228594">
              <a:buSzPct val="100000"/>
              <a:buChar char="•"/>
              <a:defRPr sz="2100">
                <a:solidFill>
                  <a:srgbClr val="000000"/>
                </a:solidFill>
              </a:defRPr>
            </a:pPr>
            <a:r>
              <a:rPr sz="2100"/>
              <a:t>All simulated protons hit the target at the same time</a:t>
            </a:r>
          </a:p>
        </p:txBody>
      </p:sp>
      <p:sp>
        <p:nvSpPr>
          <p:cNvPr id="599" name="Shape 599"/>
          <p:cNvSpPr/>
          <p:nvPr/>
        </p:nvSpPr>
        <p:spPr>
          <a:xfrm>
            <a:off x="4260546" y="347340"/>
            <a:ext cx="4114909"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chemeClr val="accent1"/>
                </a:solidFill>
              </a:defRPr>
            </a:lvl1pPr>
          </a:lstStyle>
          <a:p>
            <a:r>
              <a:t>https://home.fnal.gov/~ljf26/DUNEFluxes/</a:t>
            </a:r>
          </a:p>
        </p:txBody>
      </p:sp>
      <p:sp>
        <p:nvSpPr>
          <p:cNvPr id="600" name="Shape 600"/>
          <p:cNvSpPr/>
          <p:nvPr/>
        </p:nvSpPr>
        <p:spPr>
          <a:xfrm>
            <a:off x="557394" y="4594386"/>
            <a:ext cx="8271863" cy="18210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227965" indent="-227965">
              <a:buSzPct val="100000"/>
              <a:buChar char="•"/>
              <a:defRPr sz="2100">
                <a:solidFill>
                  <a:srgbClr val="000000"/>
                </a:solidFill>
              </a:defRPr>
            </a:pPr>
            <a:r>
              <a:rPr sz="2100" dirty="0"/>
              <a:t>We convoluted the proton hit times with the timing of the emergent bunch structure from the accelerator simulations</a:t>
            </a:r>
            <a:endParaRPr lang="en-US" dirty="0"/>
          </a:p>
          <a:p>
            <a:pPr marL="227965" indent="-227965">
              <a:buSzPct val="100000"/>
              <a:buChar char="•"/>
              <a:defRPr sz="2100">
                <a:solidFill>
                  <a:srgbClr val="000000"/>
                </a:solidFill>
              </a:defRPr>
            </a:pPr>
            <a:r>
              <a:rPr sz="2100" dirty="0"/>
              <a:t>We also added 100 </a:t>
            </a:r>
            <a:r>
              <a:rPr lang="en-US" sz="2100" dirty="0" err="1"/>
              <a:t>psec</a:t>
            </a:r>
            <a:r>
              <a:rPr sz="2100" dirty="0"/>
              <a:t> Gaussian smearing to account for plausible, albeit ambitious detector capabilities</a:t>
            </a:r>
          </a:p>
          <a:p>
            <a:pPr marL="227965" indent="-227965">
              <a:buSzPct val="100000"/>
              <a:buChar char="•"/>
              <a:defRPr sz="2100">
                <a:solidFill>
                  <a:srgbClr val="000000"/>
                </a:solidFill>
              </a:defRPr>
            </a:pPr>
            <a:r>
              <a:rPr sz="2100" dirty="0"/>
              <a:t>We also added in the effects of pileup from the previous bunches</a:t>
            </a:r>
          </a:p>
        </p:txBody>
      </p:sp>
      <p:pic>
        <p:nvPicPr>
          <p:cNvPr id="2" name="Picture 2" descr="A picture containing skiing&#10;&#10;Description generated with very high confidence">
            <a:extLst>
              <a:ext uri="{FF2B5EF4-FFF2-40B4-BE49-F238E27FC236}">
                <a16:creationId xmlns:a16="http://schemas.microsoft.com/office/drawing/2014/main" id="{D114F6C7-E90D-41AC-BE2A-8000DBD72B5F}"/>
              </a:ext>
            </a:extLst>
          </p:cNvPr>
          <p:cNvPicPr>
            <a:picLocks noChangeAspect="1"/>
          </p:cNvPicPr>
          <p:nvPr/>
        </p:nvPicPr>
        <p:blipFill>
          <a:blip r:embed="rId2"/>
          <a:stretch>
            <a:fillRect/>
          </a:stretch>
        </p:blipFill>
        <p:spPr>
          <a:xfrm>
            <a:off x="195532" y="2731999"/>
            <a:ext cx="3519577" cy="1609662"/>
          </a:xfrm>
          <a:prstGeom prst="rect">
            <a:avLst/>
          </a:prstGeom>
        </p:spPr>
      </p:pic>
      <p:pic>
        <p:nvPicPr>
          <p:cNvPr id="4" name="pasted-image.pdf" descr="A close up of a sign&#10;&#10;Description generated with high confidence">
            <a:extLst>
              <a:ext uri="{FF2B5EF4-FFF2-40B4-BE49-F238E27FC236}">
                <a16:creationId xmlns:a16="http://schemas.microsoft.com/office/drawing/2014/main" id="{320AFD66-9225-4F22-A774-3A74F12AA8AA}"/>
              </a:ext>
            </a:extLst>
          </p:cNvPr>
          <p:cNvPicPr>
            <a:picLocks noChangeAspect="1"/>
          </p:cNvPicPr>
          <p:nvPr/>
        </p:nvPicPr>
        <p:blipFill>
          <a:blip r:embed="rId3"/>
          <a:stretch>
            <a:fillRect/>
          </a:stretch>
        </p:blipFill>
        <p:spPr>
          <a:xfrm>
            <a:off x="3707139" y="2730573"/>
            <a:ext cx="5220961" cy="1603817"/>
          </a:xfrm>
          <a:prstGeom prst="rect">
            <a:avLst/>
          </a:prstGeom>
          <a:ln w="12700">
            <a:miter lim="400000"/>
          </a:ln>
        </p:spPr>
      </p:pic>
      <p:pic>
        <p:nvPicPr>
          <p:cNvPr id="13" name="pasted-image.pdf" descr="A close up of a sign&#10;&#10;Description generated with high confidence">
            <a:extLst>
              <a:ext uri="{FF2B5EF4-FFF2-40B4-BE49-F238E27FC236}">
                <a16:creationId xmlns:a16="http://schemas.microsoft.com/office/drawing/2014/main" id="{03E7491E-12FE-4907-94C4-F7A687E9E0E2}"/>
              </a:ext>
            </a:extLst>
          </p:cNvPr>
          <p:cNvPicPr>
            <a:picLocks noChangeAspect="1"/>
          </p:cNvPicPr>
          <p:nvPr/>
        </p:nvPicPr>
        <p:blipFill rotWithShape="1">
          <a:blip r:embed="rId3"/>
          <a:srcRect l="30134" t="73105" r="59903" b="-1676"/>
          <a:stretch/>
        </p:blipFill>
        <p:spPr>
          <a:xfrm>
            <a:off x="5669289" y="3906749"/>
            <a:ext cx="520202" cy="458236"/>
          </a:xfrm>
          <a:prstGeom prst="rect">
            <a:avLst/>
          </a:prstGeom>
          <a:ln w="12700">
            <a:miter lim="400000"/>
          </a:ln>
        </p:spPr>
      </p:pic>
      <p:pic>
        <p:nvPicPr>
          <p:cNvPr id="14" name="pasted-image.pdf" descr="A close up of a sign&#10;&#10;Description generated with high confidence">
            <a:extLst>
              <a:ext uri="{FF2B5EF4-FFF2-40B4-BE49-F238E27FC236}">
                <a16:creationId xmlns:a16="http://schemas.microsoft.com/office/drawing/2014/main" id="{5EDA141C-91E8-49D6-B478-9CBD0F90F19B}"/>
              </a:ext>
            </a:extLst>
          </p:cNvPr>
          <p:cNvPicPr>
            <a:picLocks noChangeAspect="1"/>
          </p:cNvPicPr>
          <p:nvPr/>
        </p:nvPicPr>
        <p:blipFill rotWithShape="1">
          <a:blip r:embed="rId3"/>
          <a:srcRect l="30134" t="73105" r="59903" b="-1676"/>
          <a:stretch/>
        </p:blipFill>
        <p:spPr>
          <a:xfrm>
            <a:off x="6158239" y="3906748"/>
            <a:ext cx="520202" cy="458236"/>
          </a:xfrm>
          <a:prstGeom prst="rect">
            <a:avLst/>
          </a:prstGeom>
          <a:ln w="12700">
            <a:miter lim="400000"/>
          </a:ln>
        </p:spPr>
      </p:pic>
      <p:pic>
        <p:nvPicPr>
          <p:cNvPr id="15" name="pasted-image.pdf" descr="A close up of a sign&#10;&#10;Description generated with high confidence">
            <a:extLst>
              <a:ext uri="{FF2B5EF4-FFF2-40B4-BE49-F238E27FC236}">
                <a16:creationId xmlns:a16="http://schemas.microsoft.com/office/drawing/2014/main" id="{775F3905-6C40-4655-8645-502D03E35299}"/>
              </a:ext>
            </a:extLst>
          </p:cNvPr>
          <p:cNvPicPr>
            <a:picLocks noChangeAspect="1"/>
          </p:cNvPicPr>
          <p:nvPr/>
        </p:nvPicPr>
        <p:blipFill rotWithShape="1">
          <a:blip r:embed="rId3"/>
          <a:srcRect l="30134" t="73105" r="59903" b="-1676"/>
          <a:stretch/>
        </p:blipFill>
        <p:spPr>
          <a:xfrm>
            <a:off x="6418589" y="3906748"/>
            <a:ext cx="520202" cy="458236"/>
          </a:xfrm>
          <a:prstGeom prst="rect">
            <a:avLst/>
          </a:prstGeom>
          <a:ln w="12700">
            <a:miter lim="400000"/>
          </a:ln>
        </p:spPr>
      </p:pic>
      <p:pic>
        <p:nvPicPr>
          <p:cNvPr id="16" name="pasted-image.pdf" descr="A close up of a sign&#10;&#10;Description generated with high confidence">
            <a:extLst>
              <a:ext uri="{FF2B5EF4-FFF2-40B4-BE49-F238E27FC236}">
                <a16:creationId xmlns:a16="http://schemas.microsoft.com/office/drawing/2014/main" id="{F80B06E0-F368-4E71-A670-5AA68DC9AA38}"/>
              </a:ext>
            </a:extLst>
          </p:cNvPr>
          <p:cNvPicPr>
            <a:picLocks noChangeAspect="1"/>
          </p:cNvPicPr>
          <p:nvPr/>
        </p:nvPicPr>
        <p:blipFill rotWithShape="1">
          <a:blip r:embed="rId3"/>
          <a:srcRect l="30134" t="73105" r="59903" b="-1676"/>
          <a:stretch/>
        </p:blipFill>
        <p:spPr>
          <a:xfrm>
            <a:off x="6856739" y="3906748"/>
            <a:ext cx="520202" cy="458236"/>
          </a:xfrm>
          <a:prstGeom prst="rect">
            <a:avLst/>
          </a:prstGeom>
          <a:ln w="12700">
            <a:miter lim="400000"/>
          </a:ln>
        </p:spPr>
      </p:pic>
      <p:pic>
        <p:nvPicPr>
          <p:cNvPr id="17" name="pasted-image.pdf" descr="A close up of a sign&#10;&#10;Description generated with high confidence">
            <a:extLst>
              <a:ext uri="{FF2B5EF4-FFF2-40B4-BE49-F238E27FC236}">
                <a16:creationId xmlns:a16="http://schemas.microsoft.com/office/drawing/2014/main" id="{9CB4C63F-5757-4DE6-8736-3A883E4A6C2A}"/>
              </a:ext>
            </a:extLst>
          </p:cNvPr>
          <p:cNvPicPr>
            <a:picLocks noChangeAspect="1"/>
          </p:cNvPicPr>
          <p:nvPr/>
        </p:nvPicPr>
        <p:blipFill rotWithShape="1">
          <a:blip r:embed="rId3"/>
          <a:srcRect l="30134" t="73105" r="59903" b="-1676"/>
          <a:stretch/>
        </p:blipFill>
        <p:spPr>
          <a:xfrm>
            <a:off x="7275839" y="3906748"/>
            <a:ext cx="520202" cy="458236"/>
          </a:xfrm>
          <a:prstGeom prst="rect">
            <a:avLst/>
          </a:prstGeom>
          <a:ln w="12700">
            <a:miter lim="400000"/>
          </a:ln>
        </p:spPr>
      </p:pic>
      <p:pic>
        <p:nvPicPr>
          <p:cNvPr id="18" name="pasted-image.pdf" descr="A close up of a sign&#10;&#10;Description generated with high confidence">
            <a:extLst>
              <a:ext uri="{FF2B5EF4-FFF2-40B4-BE49-F238E27FC236}">
                <a16:creationId xmlns:a16="http://schemas.microsoft.com/office/drawing/2014/main" id="{17D41850-23F1-45D1-9EF0-8594BA854498}"/>
              </a:ext>
            </a:extLst>
          </p:cNvPr>
          <p:cNvPicPr>
            <a:picLocks noChangeAspect="1"/>
          </p:cNvPicPr>
          <p:nvPr/>
        </p:nvPicPr>
        <p:blipFill rotWithShape="1">
          <a:blip r:embed="rId3"/>
          <a:srcRect l="30134" t="73105" r="59903" b="-1676"/>
          <a:stretch/>
        </p:blipFill>
        <p:spPr>
          <a:xfrm>
            <a:off x="7682239" y="3906748"/>
            <a:ext cx="520202" cy="458236"/>
          </a:xfrm>
          <a:prstGeom prst="rect">
            <a:avLst/>
          </a:prstGeom>
          <a:ln w="12700">
            <a:miter lim="400000"/>
          </a:ln>
        </p:spPr>
      </p:pic>
      <p:pic>
        <p:nvPicPr>
          <p:cNvPr id="19" name="pasted-image.pdf" descr="A close up of a sign&#10;&#10;Description generated with high confidence">
            <a:extLst>
              <a:ext uri="{FF2B5EF4-FFF2-40B4-BE49-F238E27FC236}">
                <a16:creationId xmlns:a16="http://schemas.microsoft.com/office/drawing/2014/main" id="{5C5345F9-C9CF-45EC-B8DB-0951F84F066E}"/>
              </a:ext>
            </a:extLst>
          </p:cNvPr>
          <p:cNvPicPr>
            <a:picLocks noChangeAspect="1"/>
          </p:cNvPicPr>
          <p:nvPr/>
        </p:nvPicPr>
        <p:blipFill rotWithShape="1">
          <a:blip r:embed="rId3"/>
          <a:srcRect l="30134" t="73105" r="59903" b="-1676"/>
          <a:stretch/>
        </p:blipFill>
        <p:spPr>
          <a:xfrm>
            <a:off x="8158489" y="3906748"/>
            <a:ext cx="520202" cy="458236"/>
          </a:xfrm>
          <a:prstGeom prst="rect">
            <a:avLst/>
          </a:prstGeom>
          <a:ln w="12700">
            <a:miter lim="400000"/>
          </a:ln>
        </p:spPr>
      </p:pic>
      <p:pic>
        <p:nvPicPr>
          <p:cNvPr id="20" name="pasted-image.pdf" descr="A close up of a sign&#10;&#10;Description generated with high confidence">
            <a:extLst>
              <a:ext uri="{FF2B5EF4-FFF2-40B4-BE49-F238E27FC236}">
                <a16:creationId xmlns:a16="http://schemas.microsoft.com/office/drawing/2014/main" id="{9014B275-B42E-44F5-B940-AD071CF1CF49}"/>
              </a:ext>
            </a:extLst>
          </p:cNvPr>
          <p:cNvPicPr>
            <a:picLocks noChangeAspect="1"/>
          </p:cNvPicPr>
          <p:nvPr/>
        </p:nvPicPr>
        <p:blipFill rotWithShape="1">
          <a:blip r:embed="rId3"/>
          <a:srcRect l="30134" t="73105" r="59903" b="-1676"/>
          <a:stretch/>
        </p:blipFill>
        <p:spPr>
          <a:xfrm>
            <a:off x="8406139" y="3906748"/>
            <a:ext cx="520202" cy="458236"/>
          </a:xfrm>
          <a:prstGeom prst="rect">
            <a:avLst/>
          </a:prstGeom>
          <a:ln w="12700">
            <a:miter lim="400000"/>
          </a:ln>
        </p:spPr>
      </p:pic>
      <p:sp>
        <p:nvSpPr>
          <p:cNvPr id="3" name="Shape 55">
            <a:extLst>
              <a:ext uri="{FF2B5EF4-FFF2-40B4-BE49-F238E27FC236}">
                <a16:creationId xmlns:a16="http://schemas.microsoft.com/office/drawing/2014/main" id="{B361647B-8522-9F33-4FBD-BC019FD9AD5D}"/>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461625949"/>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323" name="Shape 323"/>
          <p:cNvSpPr>
            <a:spLocks noGrp="1"/>
          </p:cNvSpPr>
          <p:nvPr>
            <p:ph type="sldNum" sz="quarter" idx="2"/>
          </p:nvPr>
        </p:nvSpPr>
        <p:spPr>
          <a:xfrm>
            <a:off x="8773562" y="6511926"/>
            <a:ext cx="221214" cy="24622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8</a:t>
            </a:fld>
            <a:endParaRPr/>
          </a:p>
        </p:txBody>
      </p:sp>
      <p:sp>
        <p:nvSpPr>
          <p:cNvPr id="324" name="Shape 324"/>
          <p:cNvSpPr/>
          <p:nvPr/>
        </p:nvSpPr>
        <p:spPr>
          <a:xfrm>
            <a:off x="307365" y="130065"/>
            <a:ext cx="7957307"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The importance of adding multi-dimensional constraints</a:t>
            </a:r>
          </a:p>
        </p:txBody>
      </p:sp>
      <p:sp>
        <p:nvSpPr>
          <p:cNvPr id="325" name="Shape 325"/>
          <p:cNvSpPr/>
          <p:nvPr/>
        </p:nvSpPr>
        <p:spPr>
          <a:xfrm>
            <a:off x="423871" y="964102"/>
            <a:ext cx="8200077" cy="65659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000000"/>
                </a:solidFill>
              </a:defRPr>
            </a:lvl1pPr>
          </a:lstStyle>
          <a:p>
            <a:r>
              <a:t>If we can identify reconstruction-independent observables that allow us to select different energy spectra within the same beam…</a:t>
            </a:r>
          </a:p>
        </p:txBody>
      </p:sp>
      <p:sp>
        <p:nvSpPr>
          <p:cNvPr id="326" name="Shape 326"/>
          <p:cNvSpPr/>
          <p:nvPr/>
        </p:nvSpPr>
        <p:spPr>
          <a:xfrm>
            <a:off x="471962" y="1742148"/>
            <a:ext cx="8200079" cy="65659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000000"/>
                </a:solidFill>
              </a:defRPr>
            </a:lvl1pPr>
          </a:lstStyle>
          <a:p>
            <a:r>
              <a:t>…Then we have multiple constraints with which to disentangle flux and cross-section uncertainties</a:t>
            </a:r>
          </a:p>
        </p:txBody>
      </p:sp>
      <p:sp>
        <p:nvSpPr>
          <p:cNvPr id="2" name="Shape 55">
            <a:extLst>
              <a:ext uri="{FF2B5EF4-FFF2-40B4-BE49-F238E27FC236}">
                <a16:creationId xmlns:a16="http://schemas.microsoft.com/office/drawing/2014/main" id="{A91C5B89-E7E3-18A3-3496-E94D25E40532}"/>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p:nvPr/>
        </p:nvSpPr>
        <p:spPr>
          <a:xfrm>
            <a:off x="0" y="6530925"/>
            <a:ext cx="9144000" cy="327075"/>
          </a:xfrm>
          <a:prstGeom prst="rect">
            <a:avLst/>
          </a:prstGeom>
          <a:solidFill>
            <a:srgbClr val="88A3BC"/>
          </a:solidFill>
          <a:ln w="25400">
            <a:miter lim="400000"/>
          </a:ln>
        </p:spPr>
        <p:txBody>
          <a:bodyPr lIns="38100" tIns="38100" rIns="38100" bIns="38100"/>
          <a:lstStyle/>
          <a:p>
            <a:pPr>
              <a:spcBef>
                <a:spcPts val="0"/>
              </a:spcBef>
              <a:buClr>
                <a:srgbClr val="747474"/>
              </a:buClr>
            </a:pPr>
            <a:endParaRPr/>
          </a:p>
        </p:txBody>
      </p:sp>
      <p:sp>
        <p:nvSpPr>
          <p:cNvPr id="323" name="Shape 323"/>
          <p:cNvSpPr>
            <a:spLocks noGrp="1"/>
          </p:cNvSpPr>
          <p:nvPr>
            <p:ph type="sldNum" sz="quarter" idx="2"/>
          </p:nvPr>
        </p:nvSpPr>
        <p:spPr/>
        <p:txBody>
          <a:bodyPr/>
          <a:lstStyle/>
          <a:p>
            <a:fld id="{86CB4B4D-7CA3-9044-876B-883B54F8677D}" type="slidenum">
              <a:rPr lang="cs-CZ" smtClean="0"/>
              <a:pPr/>
              <a:t>9</a:t>
            </a:fld>
            <a:endParaRPr lang="cs-CZ"/>
          </a:p>
        </p:txBody>
      </p:sp>
      <p:sp>
        <p:nvSpPr>
          <p:cNvPr id="324" name="Shape 324"/>
          <p:cNvSpPr/>
          <p:nvPr/>
        </p:nvSpPr>
        <p:spPr>
          <a:xfrm>
            <a:off x="307365" y="130065"/>
            <a:ext cx="7957307" cy="6796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50000"/>
              </a:lnSpc>
              <a:spcBef>
                <a:spcPts val="0"/>
              </a:spcBef>
              <a:buClrTx/>
              <a:buFontTx/>
              <a:defRPr sz="2500">
                <a:solidFill>
                  <a:srgbClr val="000000"/>
                </a:solidFill>
                <a:uFill>
                  <a:solidFill>
                    <a:srgbClr val="000000"/>
                  </a:solidFill>
                </a:uFill>
                <a:latin typeface="ArialUnicodeMS"/>
                <a:ea typeface="ArialUnicodeMS"/>
                <a:cs typeface="ArialUnicodeMS"/>
                <a:sym typeface="ArialUnicodeMS"/>
              </a:defRPr>
            </a:lvl1pPr>
          </a:lstStyle>
          <a:p>
            <a:r>
              <a:t>The importance of adding multi-dimensional constraints</a:t>
            </a:r>
          </a:p>
        </p:txBody>
      </p:sp>
      <p:sp>
        <p:nvSpPr>
          <p:cNvPr id="325" name="Shape 325"/>
          <p:cNvSpPr/>
          <p:nvPr/>
        </p:nvSpPr>
        <p:spPr>
          <a:xfrm>
            <a:off x="423871" y="964102"/>
            <a:ext cx="8200077" cy="65659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000000"/>
                </a:solidFill>
              </a:defRPr>
            </a:lvl1pPr>
          </a:lstStyle>
          <a:p>
            <a:r>
              <a:t>If we can identify reconstruction-independent observables that allow us to select different energy spectra within the same beam…</a:t>
            </a:r>
          </a:p>
        </p:txBody>
      </p:sp>
      <p:sp>
        <p:nvSpPr>
          <p:cNvPr id="326" name="Shape 326"/>
          <p:cNvSpPr/>
          <p:nvPr/>
        </p:nvSpPr>
        <p:spPr>
          <a:xfrm>
            <a:off x="471962" y="1742148"/>
            <a:ext cx="8200079" cy="65659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000000"/>
                </a:solidFill>
              </a:defRPr>
            </a:lvl1pPr>
          </a:lstStyle>
          <a:p>
            <a:r>
              <a:t>…Then we have multiple constraints with which to disentangle flux and cross-section uncertainties</a:t>
            </a:r>
          </a:p>
        </p:txBody>
      </p:sp>
      <p:sp>
        <p:nvSpPr>
          <p:cNvPr id="327" name="Shape 327"/>
          <p:cNvSpPr/>
          <p:nvPr/>
        </p:nvSpPr>
        <p:spPr>
          <a:xfrm>
            <a:off x="423871" y="5711757"/>
            <a:ext cx="8200077" cy="65659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rgbClr val="000000"/>
                </a:solidFill>
              </a:defRPr>
            </a:lvl1pPr>
          </a:lstStyle>
          <a:p>
            <a:r>
              <a:t>DUNE has already recognized this and placed a priority on</a:t>
            </a:r>
            <a:r>
              <a:rPr lang="en-US"/>
              <a:t> DUNE-Prism</a:t>
            </a:r>
            <a:r>
              <a:t>, which explores the LBNF near neutrino flux at different off-axis angles</a:t>
            </a:r>
          </a:p>
        </p:txBody>
      </p:sp>
      <p:pic>
        <p:nvPicPr>
          <p:cNvPr id="328" name="pasted-image.pdf"/>
          <p:cNvPicPr>
            <a:picLocks noChangeAspect="1"/>
          </p:cNvPicPr>
          <p:nvPr/>
        </p:nvPicPr>
        <p:blipFill>
          <a:blip r:embed="rId2"/>
          <a:stretch>
            <a:fillRect/>
          </a:stretch>
        </p:blipFill>
        <p:spPr>
          <a:xfrm>
            <a:off x="1967643" y="2354715"/>
            <a:ext cx="5137979" cy="3343361"/>
          </a:xfrm>
          <a:prstGeom prst="rect">
            <a:avLst/>
          </a:prstGeom>
          <a:ln w="12700">
            <a:miter lim="400000"/>
          </a:ln>
        </p:spPr>
      </p:pic>
      <p:sp>
        <p:nvSpPr>
          <p:cNvPr id="10" name="Shape 326"/>
          <p:cNvSpPr/>
          <p:nvPr/>
        </p:nvSpPr>
        <p:spPr>
          <a:xfrm>
            <a:off x="3626340" y="2176305"/>
            <a:ext cx="2187271" cy="47192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a:solidFill>
                  <a:srgbClr val="000000"/>
                </a:solidFill>
              </a:defRPr>
            </a:lvl1pPr>
          </a:lstStyle>
          <a:p>
            <a:r>
              <a:rPr lang="en-US" sz="2400" b="1">
                <a:solidFill>
                  <a:schemeClr val="accent2">
                    <a:lumMod val="50000"/>
                  </a:schemeClr>
                </a:solidFill>
              </a:rPr>
              <a:t>Off-axis fluxes</a:t>
            </a:r>
          </a:p>
        </p:txBody>
      </p:sp>
      <p:sp>
        <p:nvSpPr>
          <p:cNvPr id="2" name="Shape 55">
            <a:extLst>
              <a:ext uri="{FF2B5EF4-FFF2-40B4-BE49-F238E27FC236}">
                <a16:creationId xmlns:a16="http://schemas.microsoft.com/office/drawing/2014/main" id="{EE1AAE7A-DF13-EF8A-6B77-24DD9639B31B}"/>
              </a:ext>
            </a:extLst>
          </p:cNvPr>
          <p:cNvSpPr/>
          <p:nvPr/>
        </p:nvSpPr>
        <p:spPr>
          <a:xfrm>
            <a:off x="619124" y="6569075"/>
            <a:ext cx="7580811" cy="2616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a:spcBef>
                <a:spcPts val="0"/>
              </a:spcBef>
              <a:buClr>
                <a:srgbClr val="747474"/>
              </a:buClr>
              <a:defRPr sz="1200">
                <a:solidFill>
                  <a:srgbClr val="FFFFFF"/>
                </a:solidFill>
                <a:uFill>
                  <a:solidFill>
                    <a:srgbClr val="FFFFFF"/>
                  </a:solidFill>
                </a:uFill>
              </a:defRPr>
            </a:lvl1pPr>
          </a:lstStyle>
          <a:p>
            <a:r>
              <a:rPr lang="en-US" dirty="0"/>
              <a:t>Hybrid Cher/</a:t>
            </a:r>
            <a:r>
              <a:rPr lang="en-US" dirty="0" err="1"/>
              <a:t>Scint</a:t>
            </a:r>
            <a:r>
              <a:rPr lang="en-US" dirty="0"/>
              <a:t> Workshop</a:t>
            </a:r>
            <a:r>
              <a:rPr dirty="0"/>
              <a:t>, </a:t>
            </a:r>
            <a:r>
              <a:rPr lang="en-US" dirty="0"/>
              <a:t>Penn</a:t>
            </a:r>
            <a:r>
              <a:rPr dirty="0"/>
              <a:t> -</a:t>
            </a:r>
            <a:r>
              <a:rPr lang="en-US" dirty="0"/>
              <a:t> June</a:t>
            </a:r>
            <a:r>
              <a:rPr dirty="0"/>
              <a:t>, 20</a:t>
            </a:r>
            <a:r>
              <a:rPr lang="en-US" dirty="0"/>
              <a:t>256</a:t>
            </a:r>
            <a:r>
              <a:rPr dirty="0"/>
              <a:t>             </a:t>
            </a:r>
          </a:p>
        </p:txBody>
      </p:sp>
    </p:spTree>
    <p:extLst>
      <p:ext uri="{BB962C8B-B14F-4D97-AF65-F5344CB8AC3E}">
        <p14:creationId xmlns:p14="http://schemas.microsoft.com/office/powerpoint/2010/main" val="1710338614"/>
      </p:ext>
    </p:extLst>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Custom 1">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rebuchet MS"/>
        <a:ea typeface="Trebuchet MS"/>
        <a:cs typeface="Trebuchet MS"/>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747474"/>
      </a:dk1>
      <a:lt1>
        <a:srgbClr val="74003E"/>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rebuchet MS"/>
        <a:ea typeface="Trebuchet MS"/>
        <a:cs typeface="Trebuchet MS"/>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400"/>
          </a:spcBef>
          <a:spcAft>
            <a:spcPts val="0"/>
          </a:spcAft>
          <a:buClr>
            <a:srgbClr val="275D90"/>
          </a:buClr>
          <a:buSzTx/>
          <a:buFont typeface="Calibri"/>
          <a:buNone/>
          <a:tabLst/>
          <a:defRPr kumimoji="0" sz="1800" b="0" i="0" u="none" strike="noStrike" cap="none" spc="0" normalizeH="0" baseline="0">
            <a:ln>
              <a:noFill/>
            </a:ln>
            <a:solidFill>
              <a:srgbClr val="747474"/>
            </a:solidFill>
            <a:effectLst/>
            <a:uFill>
              <a:solidFill>
                <a:srgbClr val="747474"/>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Custom 1">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emplate/>
  <TotalTime>1299</TotalTime>
  <Words>5357</Words>
  <Application>Microsoft Macintosh PowerPoint</Application>
  <PresentationFormat>On-screen Show (4:3)</PresentationFormat>
  <Paragraphs>657</Paragraphs>
  <Slides>70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Arial</vt:lpstr>
      <vt:lpstr>Calibri</vt:lpstr>
      <vt:lpstr>Helvetica</vt:lpstr>
      <vt:lpstr>HelveticaNeue</vt:lpstr>
      <vt:lpstr>Symbol</vt:lpstr>
      <vt:lpstr>Trebuchet MS</vt:lpstr>
      <vt:lpstr>Wingdings</vt:lpstr>
      <vt:lpstr>White</vt:lpstr>
      <vt:lpstr> Physics with Precision Time Structure in On-Axis Neutrino Beams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Physics with Precision Time Structure in On-Axis Neutrino Beams</dc:title>
  <cp:lastModifiedBy>Wetstein, Matthew J [PHYSA]</cp:lastModifiedBy>
  <cp:revision>1635</cp:revision>
  <dcterms:modified xsi:type="dcterms:W3CDTF">2025-06-05T15:02:30Z</dcterms:modified>
</cp:coreProperties>
</file>