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</p:sldMasterIdLst>
  <p:notesMasterIdLst>
    <p:notesMasterId r:id="rId19"/>
  </p:notesMasterIdLst>
  <p:handoutMasterIdLst>
    <p:handoutMasterId r:id="rId20"/>
  </p:handoutMasterIdLst>
  <p:sldIdLst>
    <p:sldId id="1238" r:id="rId2"/>
    <p:sldId id="1234" r:id="rId3"/>
    <p:sldId id="1235" r:id="rId4"/>
    <p:sldId id="1236" r:id="rId5"/>
    <p:sldId id="1233" r:id="rId6"/>
    <p:sldId id="1240" r:id="rId7"/>
    <p:sldId id="1241" r:id="rId8"/>
    <p:sldId id="1242" r:id="rId9"/>
    <p:sldId id="1243" r:id="rId10"/>
    <p:sldId id="1244" r:id="rId11"/>
    <p:sldId id="1245" r:id="rId12"/>
    <p:sldId id="1247" r:id="rId13"/>
    <p:sldId id="1248" r:id="rId14"/>
    <p:sldId id="1249" r:id="rId15"/>
    <p:sldId id="1250" r:id="rId16"/>
    <p:sldId id="1251" r:id="rId17"/>
    <p:sldId id="125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J" initials="PMJ" lastIdx="4" clrIdx="0">
    <p:extLst>
      <p:ext uri="{19B8F6BF-5375-455C-9EA6-DF929625EA0E}">
        <p15:presenceInfo xmlns:p15="http://schemas.microsoft.com/office/powerpoint/2012/main" userId="Peter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5E"/>
    <a:srgbClr val="DDA742"/>
    <a:srgbClr val="233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602" autoAdjust="0"/>
  </p:normalViewPr>
  <p:slideViewPr>
    <p:cSldViewPr snapToGrid="0" snapToObjects="1">
      <p:cViewPr varScale="1">
        <p:scale>
          <a:sx n="117" d="100"/>
          <a:sy n="117" d="100"/>
        </p:scale>
        <p:origin x="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B66D-8A41-E24E-83D6-3FC05C108625}" type="datetimeFigureOut">
              <a:rPr lang="en-US" smtClean="0"/>
              <a:pPr/>
              <a:t>5/27/25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F2FF-4BE9-7340-90C3-D35098DBA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2910-B359-2A40-803E-2BD8C7B76DC1}" type="datetimeFigureOut">
              <a:rPr lang="en-US" smtClean="0"/>
              <a:pPr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E896-011C-7649-96A2-10D0D0723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0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1383" y="6431551"/>
            <a:ext cx="2747963" cy="365125"/>
          </a:xfrm>
        </p:spPr>
        <p:txBody>
          <a:bodyPr/>
          <a:lstStyle/>
          <a:p>
            <a:r>
              <a:rPr lang="pl-PL"/>
              <a:t>White paper on NP advanced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077200" cy="594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083300"/>
            <a:ext cx="1752600" cy="749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NSD Staff Mtg 27/5/25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9828F344-5DC5-44AF-9E4A-286FB2465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866900"/>
            <a:ext cx="8229600" cy="4381500"/>
          </a:xfrm>
          <a:prstGeom prst="rect">
            <a:avLst/>
          </a:prstGeom>
        </p:spPr>
        <p:txBody>
          <a:bodyPr/>
          <a:lstStyle>
            <a:lvl1pPr marL="257175" indent="-257175" defTabSz="219075">
              <a:lnSpc>
                <a:spcPct val="80000"/>
              </a:lnSpc>
              <a:spcBef>
                <a:spcPts val="900"/>
              </a:spcBef>
              <a:buClr>
                <a:srgbClr val="57BEF0"/>
              </a:buClr>
              <a:buSzPct val="250000"/>
              <a:buChar char="-"/>
              <a:defRPr sz="1575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514350" indent="-257175" defTabSz="219075">
              <a:lnSpc>
                <a:spcPct val="80000"/>
              </a:lnSpc>
              <a:spcBef>
                <a:spcPts val="900"/>
              </a:spcBef>
              <a:buClr>
                <a:srgbClr val="57BEF0"/>
              </a:buClr>
              <a:buSzPct val="250000"/>
              <a:buChar char="-"/>
              <a:defRPr sz="1575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771525" indent="-257175" defTabSz="219075">
              <a:lnSpc>
                <a:spcPct val="80000"/>
              </a:lnSpc>
              <a:spcBef>
                <a:spcPts val="900"/>
              </a:spcBef>
              <a:buClr>
                <a:srgbClr val="57BEF0"/>
              </a:buClr>
              <a:buSzPct val="250000"/>
              <a:buChar char="-"/>
              <a:defRPr sz="1575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028700" indent="-257175" defTabSz="219075">
              <a:lnSpc>
                <a:spcPct val="80000"/>
              </a:lnSpc>
              <a:spcBef>
                <a:spcPts val="900"/>
              </a:spcBef>
              <a:buClr>
                <a:srgbClr val="57BEF0"/>
              </a:buClr>
              <a:buSzPct val="250000"/>
              <a:buChar char="-"/>
              <a:defRPr sz="1575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285875" indent="-257175" defTabSz="219075">
              <a:lnSpc>
                <a:spcPct val="80000"/>
              </a:lnSpc>
              <a:spcBef>
                <a:spcPts val="900"/>
              </a:spcBef>
              <a:buClr>
                <a:srgbClr val="57BEF0"/>
              </a:buClr>
              <a:buSzPct val="250000"/>
              <a:buChar char="-"/>
              <a:defRPr sz="1575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1149350"/>
          </a:xfrm>
          <a:prstGeom prst="rect">
            <a:avLst/>
          </a:prstGeom>
        </p:spPr>
        <p:txBody>
          <a:bodyPr/>
          <a:lstStyle>
            <a:lvl1pPr defTabSz="309563">
              <a:lnSpc>
                <a:spcPct val="70000"/>
              </a:lnSpc>
              <a:defRPr sz="5250" b="0" cap="all" spc="-53">
                <a:solidFill>
                  <a:srgbClr val="00BFF3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8250" y="6540500"/>
            <a:ext cx="126273" cy="206884"/>
          </a:xfrm>
          <a:prstGeom prst="rect">
            <a:avLst/>
          </a:prstGeom>
        </p:spPr>
        <p:txBody>
          <a:bodyPr/>
          <a:lstStyle>
            <a:lvl1pPr algn="l" defTabSz="309563">
              <a:lnSpc>
                <a:spcPts val="975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425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4013" y="6431551"/>
            <a:ext cx="3222703" cy="365125"/>
          </a:xfrm>
        </p:spPr>
        <p:txBody>
          <a:bodyPr/>
          <a:lstStyle/>
          <a:p>
            <a:r>
              <a:rPr lang="pl-PL"/>
              <a:t>White paper on NP advanced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102"/>
            <a:ext cx="8229600" cy="48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1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defRPr>
            </a:lvl1pPr>
          </a:lstStyle>
          <a:p>
            <a:r>
              <a:rPr lang="pl-PL"/>
              <a:t>White paper on NP advanced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5907" y="6431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D5DE84E-4CEA-AD46-B381-E60788912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336" y="6431552"/>
            <a:ext cx="245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r>
              <a:rPr lang="en-US"/>
              <a:t>NSD Staff Mtg 27/5/25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  <p:sldLayoutId id="2147483797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xiv.org/abs/2501.0090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26899C-5995-6919-70F7-77E228F5C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n-US" dirty="0"/>
              <a:t>Community White Paper on Advanced Computing in Nuclear Physics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E6F39-5B61-900D-D36D-25F5BBE6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B9452-297F-A87B-77A7-067A837D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2893E-9F3D-C66C-8545-8B55E534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E307A-BFA6-B2AA-3FE1-7978541B251E}"/>
              </a:ext>
            </a:extLst>
          </p:cNvPr>
          <p:cNvSpPr txBox="1"/>
          <p:nvPr/>
        </p:nvSpPr>
        <p:spPr>
          <a:xfrm>
            <a:off x="3391383" y="3872356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Peter Jacobs, RNC</a:t>
            </a:r>
          </a:p>
        </p:txBody>
      </p:sp>
    </p:spTree>
    <p:extLst>
      <p:ext uri="{BB962C8B-B14F-4D97-AF65-F5344CB8AC3E}">
        <p14:creationId xmlns:p14="http://schemas.microsoft.com/office/powerpoint/2010/main" val="346605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9CF06-B9F0-5BE2-96B4-E1DE92A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939D5-5109-C47C-8A4E-0EE1CB31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FC41C-300B-FF6A-8552-09CC5D71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E1218-115B-2BC9-5D75-304CE8956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19" y="613408"/>
            <a:ext cx="3039951" cy="510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FAA25-03CB-C1B3-5349-06B7D72A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79BD51E-9D1B-2380-5816-0A8CAC2A8D54}"/>
              </a:ext>
            </a:extLst>
          </p:cNvPr>
          <p:cNvGrpSpPr/>
          <p:nvPr/>
        </p:nvGrpSpPr>
        <p:grpSpPr>
          <a:xfrm>
            <a:off x="573993" y="1572121"/>
            <a:ext cx="8151365" cy="4203715"/>
            <a:chOff x="573993" y="1572121"/>
            <a:chExt cx="8151365" cy="4203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CF76BB-8E25-A883-3B86-5B845493B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993" y="1572121"/>
              <a:ext cx="8151365" cy="420371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ACAFE9-1E4E-9371-60FC-D4406999E349}"/>
                </a:ext>
              </a:extLst>
            </p:cNvPr>
            <p:cNvCxnSpPr>
              <a:cxnSpLocks/>
            </p:cNvCxnSpPr>
            <p:nvPr/>
          </p:nvCxnSpPr>
          <p:spPr>
            <a:xfrm>
              <a:off x="930007" y="2512317"/>
              <a:ext cx="41502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7A71C9-7D58-1987-9F65-89F2F1AE119A}"/>
                </a:ext>
              </a:extLst>
            </p:cNvPr>
            <p:cNvCxnSpPr>
              <a:cxnSpLocks/>
            </p:cNvCxnSpPr>
            <p:nvPr/>
          </p:nvCxnSpPr>
          <p:spPr>
            <a:xfrm>
              <a:off x="930007" y="3513015"/>
              <a:ext cx="72885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805182-F699-C70F-A49B-70C7AA65C999}"/>
                </a:ext>
              </a:extLst>
            </p:cNvPr>
            <p:cNvCxnSpPr>
              <a:cxnSpLocks/>
            </p:cNvCxnSpPr>
            <p:nvPr/>
          </p:nvCxnSpPr>
          <p:spPr>
            <a:xfrm>
              <a:off x="663766" y="3865555"/>
              <a:ext cx="36548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F766EF6-F4A0-082A-30A8-E9A5D4012291}"/>
                </a:ext>
              </a:extLst>
            </p:cNvPr>
            <p:cNvCxnSpPr>
              <a:cxnSpLocks/>
            </p:cNvCxnSpPr>
            <p:nvPr/>
          </p:nvCxnSpPr>
          <p:spPr>
            <a:xfrm>
              <a:off x="2007824" y="4185045"/>
              <a:ext cx="621075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7328A-1123-42F8-C217-C64192F0F016}"/>
                </a:ext>
              </a:extLst>
            </p:cNvPr>
            <p:cNvCxnSpPr>
              <a:cxnSpLocks/>
            </p:cNvCxnSpPr>
            <p:nvPr/>
          </p:nvCxnSpPr>
          <p:spPr>
            <a:xfrm>
              <a:off x="663766" y="4526568"/>
              <a:ext cx="55166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017253-4E88-8A7A-F455-A52D2B442E00}"/>
                </a:ext>
              </a:extLst>
            </p:cNvPr>
            <p:cNvCxnSpPr>
              <a:cxnSpLocks/>
            </p:cNvCxnSpPr>
            <p:nvPr/>
          </p:nvCxnSpPr>
          <p:spPr>
            <a:xfrm>
              <a:off x="930007" y="4890124"/>
              <a:ext cx="453435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D15A061-9670-D41A-40A7-97C034584CA5}"/>
                </a:ext>
              </a:extLst>
            </p:cNvPr>
            <p:cNvCxnSpPr>
              <a:cxnSpLocks/>
            </p:cNvCxnSpPr>
            <p:nvPr/>
          </p:nvCxnSpPr>
          <p:spPr>
            <a:xfrm>
              <a:off x="4748270" y="5264698"/>
              <a:ext cx="31064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13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2790E-1093-CA9F-8D28-406E7122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26F5B-1879-BC28-B943-F48B7FA7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BFAE8-D68C-843A-48EE-A7932185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3DA8C-B2C5-E544-326F-B515951C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5A3A7-5FD7-1541-A15D-AF4D6C04D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8" y="605927"/>
            <a:ext cx="3651250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A92A1-5965-0FFC-5E2A-851BE22AB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47" y="1223866"/>
            <a:ext cx="7774921" cy="4284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34074-9FE8-D99C-24BA-8C8D26A42676}"/>
              </a:ext>
            </a:extLst>
          </p:cNvPr>
          <p:cNvSpPr txBox="1"/>
          <p:nvPr/>
        </p:nvSpPr>
        <p:spPr>
          <a:xfrm rot="20351941">
            <a:off x="3185366" y="2735738"/>
            <a:ext cx="3501873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Mainly good software management practices; no specific guidance to agencies</a:t>
            </a:r>
          </a:p>
        </p:txBody>
      </p:sp>
    </p:spTree>
    <p:extLst>
      <p:ext uri="{BB962C8B-B14F-4D97-AF65-F5344CB8AC3E}">
        <p14:creationId xmlns:p14="http://schemas.microsoft.com/office/powerpoint/2010/main" val="19361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25579-5EB0-F263-C598-8AFC235D1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3C4B5-7A3B-41A9-E6D5-EB9DD4E1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E157A-0BA4-3803-0F6E-BCCB1F6A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BCD3-9288-0A2D-4F8A-6E6665D9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548A-D017-EBDC-5A3E-DD284A2A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CBEF1-D4DF-4848-3E4A-A759074A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8" y="605927"/>
            <a:ext cx="3651250" cy="36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F80A2-B922-DCB7-C68D-F7FFB3B2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644" y="1048591"/>
            <a:ext cx="2086429" cy="365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3E78F89-2105-53D3-4AA1-2D51784C23A8}"/>
              </a:ext>
            </a:extLst>
          </p:cNvPr>
          <p:cNvGrpSpPr/>
          <p:nvPr/>
        </p:nvGrpSpPr>
        <p:grpSpPr>
          <a:xfrm>
            <a:off x="718342" y="1566835"/>
            <a:ext cx="7707315" cy="3724330"/>
            <a:chOff x="718342" y="1566835"/>
            <a:chExt cx="7707315" cy="37243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8E0D0C-4C8A-C09B-029D-00E76BE53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957" y="1566835"/>
              <a:ext cx="7298981" cy="95204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72710-D035-78AE-B81B-4005444A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342" y="2823206"/>
              <a:ext cx="7707315" cy="246795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0237C1-A346-A395-2B43-1CB7EBA60550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62" y="1817592"/>
              <a:ext cx="586184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87356E-85A2-6C24-D19C-BEC6177B66DB}"/>
                </a:ext>
              </a:extLst>
            </p:cNvPr>
            <p:cNvCxnSpPr>
              <a:cxnSpLocks/>
            </p:cNvCxnSpPr>
            <p:nvPr/>
          </p:nvCxnSpPr>
          <p:spPr>
            <a:xfrm>
              <a:off x="2694413" y="2458106"/>
              <a:ext cx="531829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88173C-530F-1A65-ACD0-C245776BFB56}"/>
                </a:ext>
              </a:extLst>
            </p:cNvPr>
            <p:cNvCxnSpPr>
              <a:cxnSpLocks/>
            </p:cNvCxnSpPr>
            <p:nvPr/>
          </p:nvCxnSpPr>
          <p:spPr>
            <a:xfrm>
              <a:off x="1627613" y="3172367"/>
              <a:ext cx="65138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B5B831-B65E-4345-7E99-C5F4854DFF15}"/>
                </a:ext>
              </a:extLst>
            </p:cNvPr>
            <p:cNvCxnSpPr>
              <a:cxnSpLocks/>
            </p:cNvCxnSpPr>
            <p:nvPr/>
          </p:nvCxnSpPr>
          <p:spPr>
            <a:xfrm>
              <a:off x="931714" y="3523071"/>
              <a:ext cx="720975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5111D4-FCE1-7181-A2F4-EFE209B6F491}"/>
                </a:ext>
              </a:extLst>
            </p:cNvPr>
            <p:cNvCxnSpPr>
              <a:cxnSpLocks/>
            </p:cNvCxnSpPr>
            <p:nvPr/>
          </p:nvCxnSpPr>
          <p:spPr>
            <a:xfrm>
              <a:off x="931713" y="3796657"/>
              <a:ext cx="720975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589C1E6-061A-48CA-9F76-D53A4365D80F}"/>
              </a:ext>
            </a:extLst>
          </p:cNvPr>
          <p:cNvSpPr txBox="1"/>
          <p:nvPr/>
        </p:nvSpPr>
        <p:spPr>
          <a:xfrm>
            <a:off x="759198" y="5376699"/>
            <a:ext cx="7932057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Side product of the workshop: was very productive to get computing practitioners from 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cs typeface="Times New Roman"/>
              </a:rPr>
              <a:t>all</a:t>
            </a:r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 NP sub-areas (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cs typeface="Times New Roman"/>
              </a:rPr>
              <a:t>Th&amp;Exp</a:t>
            </a:r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) + related areas in one room for extended discussion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→ interest in making this an ~annual event</a:t>
            </a:r>
          </a:p>
        </p:txBody>
      </p:sp>
    </p:spTree>
    <p:extLst>
      <p:ext uri="{BB962C8B-B14F-4D97-AF65-F5344CB8AC3E}">
        <p14:creationId xmlns:p14="http://schemas.microsoft.com/office/powerpoint/2010/main" val="9719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CAD93-6EF2-FECC-9275-C6AD1A1B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B1E9-A15E-B9A3-DE19-661C45AC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5F09-3B03-EEB0-9864-A80536F6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F3625-46BB-CCFB-E8AD-BEF745C2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4" y="605928"/>
            <a:ext cx="3832399" cy="54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5512B-DDC6-FC58-20A4-8F0EDF17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05B60AE-F874-F7C4-1704-179BE5D0EA1E}"/>
              </a:ext>
            </a:extLst>
          </p:cNvPr>
          <p:cNvGrpSpPr/>
          <p:nvPr/>
        </p:nvGrpSpPr>
        <p:grpSpPr>
          <a:xfrm>
            <a:off x="761770" y="1306415"/>
            <a:ext cx="7335628" cy="3639381"/>
            <a:chOff x="761770" y="1306415"/>
            <a:chExt cx="7335628" cy="36393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AEC5C9-8D52-6CC5-BFB0-A674ACCBA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770" y="1306415"/>
              <a:ext cx="7335628" cy="363938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31416D-3064-61EA-F209-4F19BAF2A13C}"/>
                </a:ext>
              </a:extLst>
            </p:cNvPr>
            <p:cNvCxnSpPr>
              <a:cxnSpLocks/>
            </p:cNvCxnSpPr>
            <p:nvPr/>
          </p:nvCxnSpPr>
          <p:spPr>
            <a:xfrm>
              <a:off x="1183214" y="2236233"/>
              <a:ext cx="65175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F0193A-2545-373D-7979-EAB09B6E89D7}"/>
                </a:ext>
              </a:extLst>
            </p:cNvPr>
            <p:cNvCxnSpPr>
              <a:cxnSpLocks/>
            </p:cNvCxnSpPr>
            <p:nvPr/>
          </p:nvCxnSpPr>
          <p:spPr>
            <a:xfrm>
              <a:off x="1821479" y="2531853"/>
              <a:ext cx="580219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FEE971-AA54-6ED7-6A61-2B7C3099B9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3214" y="3181847"/>
              <a:ext cx="24743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28E1D47-7AA5-8483-0D73-BAD5255CA617}"/>
                </a:ext>
              </a:extLst>
            </p:cNvPr>
            <p:cNvCxnSpPr>
              <a:cxnSpLocks/>
            </p:cNvCxnSpPr>
            <p:nvPr/>
          </p:nvCxnSpPr>
          <p:spPr>
            <a:xfrm>
              <a:off x="6455884" y="3481330"/>
              <a:ext cx="12338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A71AB5-E009-FC65-39DE-F8E2C13942C3}"/>
                </a:ext>
              </a:extLst>
            </p:cNvPr>
            <p:cNvCxnSpPr>
              <a:cxnSpLocks/>
            </p:cNvCxnSpPr>
            <p:nvPr/>
          </p:nvCxnSpPr>
          <p:spPr>
            <a:xfrm>
              <a:off x="994091" y="3776949"/>
              <a:ext cx="223385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C4CBC1-9674-BE83-FE58-902C4818D93B}"/>
                </a:ext>
              </a:extLst>
            </p:cNvPr>
            <p:cNvCxnSpPr>
              <a:cxnSpLocks/>
            </p:cNvCxnSpPr>
            <p:nvPr/>
          </p:nvCxnSpPr>
          <p:spPr>
            <a:xfrm>
              <a:off x="1672728" y="4415928"/>
              <a:ext cx="34941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406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5D92E-00A6-E01A-AF69-B20AF0A7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E7DF5-22F7-2E4C-5319-DDDF9305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043F-0049-8CE8-AFFB-F006FFAF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5B069-19BE-53C9-6CFE-5351C1C9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69643-CCAA-10CA-0001-CB8890E7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05" y="684653"/>
            <a:ext cx="3564306" cy="3651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802D26A-81F5-6EEC-CC02-58457AA6D0FB}"/>
              </a:ext>
            </a:extLst>
          </p:cNvPr>
          <p:cNvGrpSpPr/>
          <p:nvPr/>
        </p:nvGrpSpPr>
        <p:grpSpPr>
          <a:xfrm>
            <a:off x="875691" y="1249687"/>
            <a:ext cx="7392618" cy="3157060"/>
            <a:chOff x="875691" y="1249687"/>
            <a:chExt cx="7392618" cy="31570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B43C64-34FB-3708-B804-AACD9AC38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691" y="1249687"/>
              <a:ext cx="7392618" cy="315706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FACC98-E281-4E0D-3F9F-E66B9D41FB26}"/>
                </a:ext>
              </a:extLst>
            </p:cNvPr>
            <p:cNvCxnSpPr>
              <a:cxnSpLocks/>
            </p:cNvCxnSpPr>
            <p:nvPr/>
          </p:nvCxnSpPr>
          <p:spPr>
            <a:xfrm>
              <a:off x="1221037" y="2146454"/>
              <a:ext cx="67551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229424-7B99-2EC6-7AD0-A387CDA512E1}"/>
                </a:ext>
              </a:extLst>
            </p:cNvPr>
            <p:cNvCxnSpPr>
              <a:cxnSpLocks/>
            </p:cNvCxnSpPr>
            <p:nvPr/>
          </p:nvCxnSpPr>
          <p:spPr>
            <a:xfrm>
              <a:off x="1011223" y="2464107"/>
              <a:ext cx="4870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3EFD65-4056-94E0-2C58-3641121C95D3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28" y="3345457"/>
              <a:ext cx="4627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40A08D-91E4-FDC9-23A9-87D5450C936B}"/>
                </a:ext>
              </a:extLst>
            </p:cNvPr>
            <p:cNvCxnSpPr>
              <a:cxnSpLocks/>
            </p:cNvCxnSpPr>
            <p:nvPr/>
          </p:nvCxnSpPr>
          <p:spPr>
            <a:xfrm>
              <a:off x="1035586" y="3685144"/>
              <a:ext cx="53211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86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B9131-A7E6-1B08-9B53-E924D83E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EFC2D-9EEA-BAD2-5EF5-6B554DCC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08C1-5A81-2E96-98DC-365F9CEC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DC583-51D4-068D-682A-8BDF4756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CE44B-7F46-82C7-6E11-41B074D8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4" y="605928"/>
            <a:ext cx="3846817" cy="4484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D2E40C0-60AE-41D0-DD73-78B62A53D718}"/>
              </a:ext>
            </a:extLst>
          </p:cNvPr>
          <p:cNvGrpSpPr/>
          <p:nvPr/>
        </p:nvGrpSpPr>
        <p:grpSpPr>
          <a:xfrm>
            <a:off x="903207" y="1884994"/>
            <a:ext cx="7709805" cy="3088012"/>
            <a:chOff x="771004" y="1054330"/>
            <a:chExt cx="7709805" cy="30880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E2E568-2BB7-10E7-D798-39BF5E018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004" y="1054330"/>
              <a:ext cx="7709805" cy="308801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97842D-FE2A-4BC0-0AC8-0C416C34965D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52" y="2120749"/>
              <a:ext cx="70397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3E34B1-72B7-6FEB-DDC1-7768CC7F9ACF}"/>
                </a:ext>
              </a:extLst>
            </p:cNvPr>
            <p:cNvCxnSpPr>
              <a:cxnSpLocks/>
            </p:cNvCxnSpPr>
            <p:nvPr/>
          </p:nvCxnSpPr>
          <p:spPr>
            <a:xfrm>
              <a:off x="771004" y="2427385"/>
              <a:ext cx="73814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BA3CDB-A69E-4D74-C1D4-B86F98B153F8}"/>
                </a:ext>
              </a:extLst>
            </p:cNvPr>
            <p:cNvCxnSpPr>
              <a:cxnSpLocks/>
            </p:cNvCxnSpPr>
            <p:nvPr/>
          </p:nvCxnSpPr>
          <p:spPr>
            <a:xfrm>
              <a:off x="771004" y="2778088"/>
              <a:ext cx="56958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2E6079-E4B6-F86A-37F9-3311B1730BA6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52" y="3194893"/>
              <a:ext cx="360426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72FCB5-A0E1-31C8-F65E-D752EEE0C650}"/>
                </a:ext>
              </a:extLst>
            </p:cNvPr>
            <p:cNvCxnSpPr>
              <a:cxnSpLocks/>
            </p:cNvCxnSpPr>
            <p:nvPr/>
          </p:nvCxnSpPr>
          <p:spPr>
            <a:xfrm>
              <a:off x="4979624" y="3556613"/>
              <a:ext cx="31728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9FB0E9-7B12-4BC9-96C8-1238B514567A}"/>
                </a:ext>
              </a:extLst>
            </p:cNvPr>
            <p:cNvCxnSpPr>
              <a:cxnSpLocks/>
            </p:cNvCxnSpPr>
            <p:nvPr/>
          </p:nvCxnSpPr>
          <p:spPr>
            <a:xfrm>
              <a:off x="771004" y="3907317"/>
              <a:ext cx="4208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31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A7F89-CCF2-C7E9-0798-78BB101B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FC6E-ECB7-F33C-848E-576DB3BE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79581-BDA3-2C8C-C0A1-B1F1A7B4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F946B-7E35-0964-85A5-AA1842EE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3" y="635897"/>
            <a:ext cx="4434633" cy="54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D1539-26D8-7039-C6D0-A96BBEEA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436"/>
          <a:stretch>
            <a:fillRect/>
          </a:stretch>
        </p:blipFill>
        <p:spPr>
          <a:xfrm>
            <a:off x="308560" y="61323"/>
            <a:ext cx="4771707" cy="54460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6EC01-5F3F-2240-0B00-FA0FF498F1A4}"/>
              </a:ext>
            </a:extLst>
          </p:cNvPr>
          <p:cNvGrpSpPr/>
          <p:nvPr/>
        </p:nvGrpSpPr>
        <p:grpSpPr>
          <a:xfrm>
            <a:off x="698498" y="1210470"/>
            <a:ext cx="7190797" cy="5228995"/>
            <a:chOff x="698498" y="1210470"/>
            <a:chExt cx="7190797" cy="52289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2418F5-4465-8999-E331-7A34DEC1F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98" y="1210470"/>
              <a:ext cx="7190797" cy="24471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60249D-16FD-AA17-009D-3E46134BC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498" y="3484085"/>
              <a:ext cx="7190797" cy="295538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7F6AF8-5A1B-2B39-1F0C-7A39A83D962E}"/>
                </a:ext>
              </a:extLst>
            </p:cNvPr>
            <p:cNvCxnSpPr>
              <a:cxnSpLocks/>
            </p:cNvCxnSpPr>
            <p:nvPr/>
          </p:nvCxnSpPr>
          <p:spPr>
            <a:xfrm>
              <a:off x="4296578" y="2005798"/>
              <a:ext cx="32279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CBD131-8803-8CD1-B6EA-08449A1DBEE7}"/>
                </a:ext>
              </a:extLst>
            </p:cNvPr>
            <p:cNvCxnSpPr>
              <a:cxnSpLocks/>
            </p:cNvCxnSpPr>
            <p:nvPr/>
          </p:nvCxnSpPr>
          <p:spPr>
            <a:xfrm>
              <a:off x="906883" y="2323452"/>
              <a:ext cx="661763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103236-A112-6ECA-3C41-6DB8C67A1A06}"/>
                </a:ext>
              </a:extLst>
            </p:cNvPr>
            <p:cNvCxnSpPr>
              <a:cxnSpLocks/>
            </p:cNvCxnSpPr>
            <p:nvPr/>
          </p:nvCxnSpPr>
          <p:spPr>
            <a:xfrm>
              <a:off x="698498" y="2587855"/>
              <a:ext cx="26726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D54422-C058-BB5E-CC7D-00E606EA2EFD}"/>
                </a:ext>
              </a:extLst>
            </p:cNvPr>
            <p:cNvCxnSpPr>
              <a:cxnSpLocks/>
            </p:cNvCxnSpPr>
            <p:nvPr/>
          </p:nvCxnSpPr>
          <p:spPr>
            <a:xfrm>
              <a:off x="796714" y="5375125"/>
              <a:ext cx="614919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965555-A44F-924B-66BB-525318BB4BEF}"/>
                </a:ext>
              </a:extLst>
            </p:cNvPr>
            <p:cNvCxnSpPr>
              <a:cxnSpLocks/>
            </p:cNvCxnSpPr>
            <p:nvPr/>
          </p:nvCxnSpPr>
          <p:spPr>
            <a:xfrm>
              <a:off x="3854067" y="5066651"/>
              <a:ext cx="357130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6CA02D-E6F0-9B1F-2E23-127553BA6DBF}"/>
                </a:ext>
              </a:extLst>
            </p:cNvPr>
            <p:cNvCxnSpPr>
              <a:cxnSpLocks/>
            </p:cNvCxnSpPr>
            <p:nvPr/>
          </p:nvCxnSpPr>
          <p:spPr>
            <a:xfrm>
              <a:off x="5530467" y="5626677"/>
              <a:ext cx="19940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53FCFD-A5F1-2615-D6B9-87E83AEED5FF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53" y="5977380"/>
              <a:ext cx="25726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F3D73F-7BE1-ACEE-8A02-6F18A72DA9A6}"/>
                </a:ext>
              </a:extLst>
            </p:cNvPr>
            <p:cNvCxnSpPr>
              <a:cxnSpLocks/>
            </p:cNvCxnSpPr>
            <p:nvPr/>
          </p:nvCxnSpPr>
          <p:spPr>
            <a:xfrm>
              <a:off x="698498" y="6284016"/>
              <a:ext cx="41048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3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4E7264-E831-2254-D378-816B091D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2029"/>
          </a:xfrm>
        </p:spPr>
        <p:txBody>
          <a:bodyPr/>
          <a:lstStyle/>
          <a:p>
            <a:r>
              <a:rPr lang="en-US" dirty="0"/>
              <a:t>Comments and next steps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0368D-02E8-74EF-6370-AC0FD042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00EA6-DAE1-A6C1-746D-D7E69123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11A4-E015-D11E-E60E-BDEA1AA9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E886D-7B10-A553-E048-B00EB5547AB6}"/>
              </a:ext>
            </a:extLst>
          </p:cNvPr>
          <p:cNvSpPr txBox="1"/>
          <p:nvPr/>
        </p:nvSpPr>
        <p:spPr>
          <a:xfrm>
            <a:off x="622853" y="782885"/>
            <a:ext cx="72152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First draft (v1) of White Paper posted in </a:t>
            </a:r>
            <a:r>
              <a:rPr lang="en-US" sz="2000" dirty="0" err="1">
                <a:latin typeface="Times New Roman"/>
                <a:cs typeface="Times New Roman"/>
              </a:rPr>
              <a:t>arXiv</a:t>
            </a:r>
            <a:r>
              <a:rPr lang="en-US" sz="2000" dirty="0">
                <a:latin typeface="Times New Roman"/>
                <a:cs typeface="Times New Roman"/>
              </a:rPr>
              <a:t> in early January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call for community comment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About 15 sets of substantive comments received and implemented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Final version (v2) posted April 21 (</a:t>
            </a:r>
            <a:r>
              <a:rPr lang="en-US" sz="2000" dirty="0">
                <a:latin typeface="Times New Roman"/>
                <a:cs typeface="Times New Roman"/>
                <a:hlinkClick r:id="rId2"/>
              </a:rPr>
              <a:t>https://arxiv.org/abs/2501.00905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that’s it; will not be submitted for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Xiaofeng requested a presentation </a:t>
            </a:r>
            <a:r>
              <a:rPr lang="en-US" sz="2000">
                <a:latin typeface="Times New Roman"/>
                <a:cs typeface="Times New Roman"/>
              </a:rPr>
              <a:t>to NSAC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F9E586-AEF5-9B8C-0B07-2E5BCD5513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122"/>
          <a:stretch>
            <a:fillRect/>
          </a:stretch>
        </p:blipFill>
        <p:spPr>
          <a:xfrm>
            <a:off x="1204283" y="3809320"/>
            <a:ext cx="6808424" cy="277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A6C8322-EC4C-8563-E1DD-E801346BB3F5}"/>
              </a:ext>
            </a:extLst>
          </p:cNvPr>
          <p:cNvSpPr/>
          <p:nvPr/>
        </p:nvSpPr>
        <p:spPr>
          <a:xfrm>
            <a:off x="2908453" y="5321148"/>
            <a:ext cx="2644047" cy="583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FA3AC-AAAB-4FAF-8249-0D5A41C5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A4628-124C-3D7C-D7FA-2700F1F4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28A2E-CA0F-84A0-F5E1-E85C31DA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7FCC2-7859-2AC2-53E9-C516724C19F7}"/>
              </a:ext>
            </a:extLst>
          </p:cNvPr>
          <p:cNvSpPr txBox="1"/>
          <p:nvPr/>
        </p:nvSpPr>
        <p:spPr>
          <a:xfrm>
            <a:off x="699398" y="3412555"/>
            <a:ext cx="8085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JLab June 20-22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co-chairs: Amber Boehnlein (JLab) and myself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Commissioned and supported by Xiaofeng Guo (DOE/NP Computing)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Charge: provide community guidance to agencies on directions and opportunities in Advanced NP Computing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0BD947-6AB3-0ECC-624B-532343E6E6E0}"/>
              </a:ext>
            </a:extLst>
          </p:cNvPr>
          <p:cNvGrpSpPr/>
          <p:nvPr/>
        </p:nvGrpSpPr>
        <p:grpSpPr>
          <a:xfrm>
            <a:off x="131336" y="61323"/>
            <a:ext cx="8816721" cy="2583790"/>
            <a:chOff x="131336" y="61323"/>
            <a:chExt cx="8816721" cy="258379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4E8B1D7-6060-88D2-D99F-5D0C6D728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36" y="61323"/>
              <a:ext cx="8816721" cy="258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79EBBE-2927-2F54-4161-C2C367AA10F3}"/>
                </a:ext>
              </a:extLst>
            </p:cNvPr>
            <p:cNvSpPr txBox="1"/>
            <p:nvPr/>
          </p:nvSpPr>
          <p:spPr>
            <a:xfrm>
              <a:off x="4848289" y="2255326"/>
              <a:ext cx="39982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+mj-lt"/>
                </a:rPr>
                <a:t>https://</a:t>
              </a:r>
              <a:r>
                <a:rPr lang="en-US" sz="1600" dirty="0" err="1">
                  <a:latin typeface="+mj-lt"/>
                </a:rPr>
                <a:t>www.jlab.org</a:t>
              </a:r>
              <a:r>
                <a:rPr lang="en-US" sz="1600" dirty="0">
                  <a:latin typeface="+mj-lt"/>
                </a:rPr>
                <a:t>/conference/2024SANPC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38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714C-0CEC-218F-B987-F4F50CC58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20FCC-0037-F1B6-6AD0-A5C3224D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5BE2E-DB1F-B576-421F-33BF67CD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65AD-1AC3-6D01-F5B7-C4449571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F6687F-DAD5-1A0D-B738-CC8B6C98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3" y="2837259"/>
            <a:ext cx="5329558" cy="35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A4CBA-8A32-C357-F108-9F747DCF3C94}"/>
              </a:ext>
            </a:extLst>
          </p:cNvPr>
          <p:cNvSpPr txBox="1"/>
          <p:nvPr/>
        </p:nvSpPr>
        <p:spPr>
          <a:xfrm>
            <a:off x="257859" y="2740383"/>
            <a:ext cx="3173497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Org and Writing Committee:</a:t>
            </a:r>
          </a:p>
          <a:p>
            <a:pPr lvl="1"/>
            <a:endParaRPr lang="en-US" sz="1400" dirty="0">
              <a:latin typeface="+mj-lt"/>
            </a:endParaRPr>
          </a:p>
          <a:p>
            <a:pPr lvl="1"/>
            <a:r>
              <a:rPr lang="en-US" sz="1400" dirty="0">
                <a:latin typeface="+mj-lt"/>
              </a:rPr>
              <a:t>Amber Boehnlein (JLab), co-chair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solidFill>
                  <a:srgbClr val="FF0000"/>
                </a:solidFill>
                <a:latin typeface="+mj-lt"/>
              </a:rPr>
              <a:t>Peter Jacobs (LBNL), co-chair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Joe Carlson (LANL)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Ian Cloet (ANL)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Markus Diefenthaler (JLab)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Robert Edwards (JLab)</a:t>
            </a:r>
          </a:p>
          <a:p>
            <a:pPr lvl="1"/>
            <a:r>
              <a:rPr lang="en-US" sz="1400" dirty="0">
                <a:latin typeface="+mj-lt"/>
              </a:rPr>
              <a:t>Kyle Godbey (FRIB/MSU)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Raphael Hix (ORNL)</a:t>
            </a:r>
          </a:p>
          <a:p>
            <a:pPr lvl="1"/>
            <a:r>
              <a:rPr lang="en-US" sz="1400" dirty="0">
                <a:latin typeface="+mj-lt"/>
              </a:rPr>
              <a:t>Kostas </a:t>
            </a:r>
            <a:r>
              <a:rPr lang="en-US" sz="1400" dirty="0" err="1">
                <a:latin typeface="+mj-lt"/>
              </a:rPr>
              <a:t>Originos</a:t>
            </a:r>
            <a:r>
              <a:rPr lang="en-US" sz="1400" dirty="0">
                <a:latin typeface="+mj-lt"/>
              </a:rPr>
              <a:t> (William &amp; Mary)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Thomas </a:t>
            </a:r>
            <a:r>
              <a:rPr lang="en-US" sz="1400" dirty="0" err="1">
                <a:latin typeface="+mj-lt"/>
              </a:rPr>
              <a:t>Papenbrock</a:t>
            </a:r>
            <a:r>
              <a:rPr lang="en-US" sz="1400" dirty="0">
                <a:latin typeface="+mj-lt"/>
              </a:rPr>
              <a:t> (UTK)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+mj-lt"/>
              </a:rPr>
              <a:t>Mateusz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Ploskon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(LBNL)</a:t>
            </a:r>
          </a:p>
          <a:p>
            <a:pPr lvl="1"/>
            <a:r>
              <a:rPr lang="en-US" sz="1400" dirty="0">
                <a:latin typeface="+mj-lt"/>
              </a:rPr>
              <a:t>Claudia Ratti (Houston)</a:t>
            </a:r>
          </a:p>
          <a:p>
            <a:pPr lvl="1"/>
            <a:r>
              <a:rPr lang="en-US" sz="1400" dirty="0">
                <a:latin typeface="+mj-lt"/>
              </a:rPr>
              <a:t>Ron Soltz (LLNL)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Brad Sawatzky (JLab)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Torre </a:t>
            </a:r>
            <a:r>
              <a:rPr lang="en-US" sz="1400" dirty="0" err="1">
                <a:latin typeface="+mj-lt"/>
              </a:rPr>
              <a:t>Wenaus</a:t>
            </a:r>
            <a:r>
              <a:rPr lang="en-US" sz="1400" dirty="0">
                <a:latin typeface="+mj-lt"/>
              </a:rPr>
              <a:t> (BNL)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58299-9DB4-488D-81E4-8AA89B48FBAE}"/>
              </a:ext>
            </a:extLst>
          </p:cNvPr>
          <p:cNvSpPr txBox="1"/>
          <p:nvPr/>
        </p:nvSpPr>
        <p:spPr>
          <a:xfrm>
            <a:off x="4936573" y="5677949"/>
            <a:ext cx="296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~ 60 participants (incl. remote)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B8EAC-A5B7-2395-DDC3-8A4C85AACA00}"/>
              </a:ext>
            </a:extLst>
          </p:cNvPr>
          <p:cNvSpPr txBox="1"/>
          <p:nvPr/>
        </p:nvSpPr>
        <p:spPr>
          <a:xfrm>
            <a:off x="-130629" y="447402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65B7ED-D2CD-E3F6-0A10-AE5E5CCAA74A}"/>
              </a:ext>
            </a:extLst>
          </p:cNvPr>
          <p:cNvGrpSpPr/>
          <p:nvPr/>
        </p:nvGrpSpPr>
        <p:grpSpPr>
          <a:xfrm>
            <a:off x="131336" y="61323"/>
            <a:ext cx="8816721" cy="2583790"/>
            <a:chOff x="131336" y="61323"/>
            <a:chExt cx="8816721" cy="258379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82CC0F7-084F-FAD5-FE6E-34D21B28A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36" y="61323"/>
              <a:ext cx="8816721" cy="258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A2F61C-AA10-5418-22BF-03BF3C22D78F}"/>
                </a:ext>
              </a:extLst>
            </p:cNvPr>
            <p:cNvSpPr txBox="1"/>
            <p:nvPr/>
          </p:nvSpPr>
          <p:spPr>
            <a:xfrm>
              <a:off x="4848289" y="2255326"/>
              <a:ext cx="39982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+mj-lt"/>
                </a:rPr>
                <a:t>https://</a:t>
              </a:r>
              <a:r>
                <a:rPr lang="en-US" sz="1600" dirty="0" err="1">
                  <a:latin typeface="+mj-lt"/>
                </a:rPr>
                <a:t>www.jlab.org</a:t>
              </a:r>
              <a:r>
                <a:rPr lang="en-US" sz="1600" dirty="0">
                  <a:latin typeface="+mj-lt"/>
                </a:rPr>
                <a:t>/conference/2024SANPC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2BC17D-2FCC-E16C-A38A-8BBC6FD8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390"/>
            <a:ext cx="8229600" cy="96289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A1B28-D8A3-C73C-BAE2-FD309652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9E808-5934-5928-425C-28AB4F9E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B6001-F898-D7A0-03C7-084F6D63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F1638-0366-A730-60BA-780C5F9F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70" t="22566" r="28631" b="40745"/>
          <a:stretch>
            <a:fillRect/>
          </a:stretch>
        </p:blipFill>
        <p:spPr>
          <a:xfrm>
            <a:off x="101444" y="1209837"/>
            <a:ext cx="4402721" cy="5518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294D23-D414-843D-C1C0-3C65AA051682}"/>
              </a:ext>
            </a:extLst>
          </p:cNvPr>
          <p:cNvSpPr txBox="1"/>
          <p:nvPr/>
        </p:nvSpPr>
        <p:spPr>
          <a:xfrm>
            <a:off x="5022547" y="655839"/>
            <a:ext cx="352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https://</a:t>
            </a:r>
            <a:r>
              <a:rPr lang="en-US" sz="1400" dirty="0" err="1">
                <a:latin typeface="Times New Roman"/>
                <a:cs typeface="Times New Roman"/>
              </a:rPr>
              <a:t>indico.jlab.org</a:t>
            </a:r>
            <a:r>
              <a:rPr lang="en-US" sz="1400" dirty="0">
                <a:latin typeface="Times New Roman"/>
                <a:cs typeface="Times New Roman"/>
              </a:rPr>
              <a:t>/event/827/timetable/#all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8A5DA-E443-A310-DF32-2049B2B88397}"/>
              </a:ext>
            </a:extLst>
          </p:cNvPr>
          <p:cNvSpPr txBox="1"/>
          <p:nvPr/>
        </p:nvSpPr>
        <p:spPr>
          <a:xfrm>
            <a:off x="1571722" y="806505"/>
            <a:ext cx="11528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Thursday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852C49-B561-7E28-BCAC-51B247390DA2}"/>
              </a:ext>
            </a:extLst>
          </p:cNvPr>
          <p:cNvGrpSpPr/>
          <p:nvPr/>
        </p:nvGrpSpPr>
        <p:grpSpPr>
          <a:xfrm>
            <a:off x="1865289" y="1883884"/>
            <a:ext cx="2607804" cy="4272337"/>
            <a:chOff x="1865289" y="1883884"/>
            <a:chExt cx="2607804" cy="4272337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A9393C9-C4C8-9D1E-7E91-EF606AEE6413}"/>
                </a:ext>
              </a:extLst>
            </p:cNvPr>
            <p:cNvSpPr/>
            <p:nvPr/>
          </p:nvSpPr>
          <p:spPr>
            <a:xfrm>
              <a:off x="2027104" y="1883884"/>
              <a:ext cx="451691" cy="2027104"/>
            </a:xfrm>
            <a:prstGeom prst="righ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D188F-E63A-90E4-E22F-5B5C3DDB0352}"/>
                </a:ext>
              </a:extLst>
            </p:cNvPr>
            <p:cNvSpPr txBox="1"/>
            <p:nvPr/>
          </p:nvSpPr>
          <p:spPr>
            <a:xfrm>
              <a:off x="2606420" y="2750192"/>
              <a:ext cx="150393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/>
                  <a:cs typeface="Times New Roman"/>
                </a:rPr>
                <a:t>Funded projects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EC96395E-760E-8C06-4F6C-67AB04305104}"/>
                </a:ext>
              </a:extLst>
            </p:cNvPr>
            <p:cNvSpPr/>
            <p:nvPr/>
          </p:nvSpPr>
          <p:spPr>
            <a:xfrm>
              <a:off x="2452619" y="3966070"/>
              <a:ext cx="323629" cy="609951"/>
            </a:xfrm>
            <a:prstGeom prst="righ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FE5D8E-A08B-3321-E554-3A872212A513}"/>
                </a:ext>
              </a:extLst>
            </p:cNvPr>
            <p:cNvSpPr txBox="1"/>
            <p:nvPr/>
          </p:nvSpPr>
          <p:spPr>
            <a:xfrm>
              <a:off x="2935493" y="4101768"/>
              <a:ext cx="15376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imes New Roman"/>
                  <a:cs typeface="Times New Roman"/>
                </a:rPr>
                <a:t>SciDAC</a:t>
              </a:r>
              <a:r>
                <a:rPr lang="en-US" sz="1600" dirty="0">
                  <a:latin typeface="Times New Roman"/>
                  <a:cs typeface="Times New Roman"/>
                </a:rPr>
                <a:t>, NNSA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AD8CA92C-7B8D-931D-C164-3D9592F84069}"/>
                </a:ext>
              </a:extLst>
            </p:cNvPr>
            <p:cNvSpPr/>
            <p:nvPr/>
          </p:nvSpPr>
          <p:spPr>
            <a:xfrm>
              <a:off x="1865289" y="5198811"/>
              <a:ext cx="323629" cy="957410"/>
            </a:xfrm>
            <a:prstGeom prst="righ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16CEC5-A4AE-B93B-2237-AB37B3CCB92A}"/>
                </a:ext>
              </a:extLst>
            </p:cNvPr>
            <p:cNvSpPr txBox="1"/>
            <p:nvPr/>
          </p:nvSpPr>
          <p:spPr>
            <a:xfrm>
              <a:off x="2302803" y="5304372"/>
              <a:ext cx="2170289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/>
                  <a:cs typeface="Times New Roman"/>
                </a:rPr>
                <a:t>Experiment overviews: colliders, FRIB, </a:t>
              </a:r>
              <a:r>
                <a:rPr lang="en-US" sz="1600" dirty="0" err="1">
                  <a:latin typeface="Times New Roman"/>
                  <a:cs typeface="Times New Roman"/>
                </a:rPr>
                <a:t>Jlab</a:t>
              </a:r>
              <a:r>
                <a:rPr lang="en-US" sz="1600" dirty="0">
                  <a:latin typeface="Times New Roman"/>
                  <a:cs typeface="Times New Roman"/>
                </a:rPr>
                <a:t>, neutrinos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E93DA7-B6D0-0DC8-0A2F-843311E4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0" t="56982" r="29153" b="13856"/>
          <a:stretch>
            <a:fillRect/>
          </a:stretch>
        </p:blipFill>
        <p:spPr>
          <a:xfrm>
            <a:off x="4618050" y="1219732"/>
            <a:ext cx="4259499" cy="436548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544B12-7D9B-F70E-5B55-A3ADDEE78B2E}"/>
              </a:ext>
            </a:extLst>
          </p:cNvPr>
          <p:cNvGrpSpPr/>
          <p:nvPr/>
        </p:nvGrpSpPr>
        <p:grpSpPr>
          <a:xfrm>
            <a:off x="6577071" y="1476261"/>
            <a:ext cx="2109729" cy="3888954"/>
            <a:chOff x="6577071" y="2093205"/>
            <a:chExt cx="2109729" cy="3888954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ABFA3FA2-68AB-1F6C-474D-D00260920AF0}"/>
                </a:ext>
              </a:extLst>
            </p:cNvPr>
            <p:cNvSpPr/>
            <p:nvPr/>
          </p:nvSpPr>
          <p:spPr>
            <a:xfrm>
              <a:off x="6577071" y="2093205"/>
              <a:ext cx="478168" cy="804231"/>
            </a:xfrm>
            <a:prstGeom prst="righ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6AA309-F681-F4FB-72BF-022120EBDE86}"/>
                </a:ext>
              </a:extLst>
            </p:cNvPr>
            <p:cNvSpPr txBox="1"/>
            <p:nvPr/>
          </p:nvSpPr>
          <p:spPr>
            <a:xfrm>
              <a:off x="7182862" y="2411638"/>
              <a:ext cx="150393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/>
                  <a:cs typeface="Times New Roman"/>
                </a:rPr>
                <a:t>Funded projects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27FD128E-55A6-013C-C422-868B4C1A6F89}"/>
                </a:ext>
              </a:extLst>
            </p:cNvPr>
            <p:cNvSpPr/>
            <p:nvPr/>
          </p:nvSpPr>
          <p:spPr>
            <a:xfrm>
              <a:off x="6855340" y="3088746"/>
              <a:ext cx="478168" cy="2893413"/>
            </a:xfrm>
            <a:prstGeom prst="righ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BE5A6-D401-0559-1431-F4B1D3E1DA4D}"/>
                </a:ext>
              </a:extLst>
            </p:cNvPr>
            <p:cNvSpPr txBox="1"/>
            <p:nvPr/>
          </p:nvSpPr>
          <p:spPr>
            <a:xfrm>
              <a:off x="7434424" y="4243064"/>
              <a:ext cx="125237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/>
                  <a:cs typeface="Times New Roman"/>
                </a:rPr>
                <a:t>Contributed talks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3570ACA-69FD-FAFA-F963-EDE452C8F377}"/>
              </a:ext>
            </a:extLst>
          </p:cNvPr>
          <p:cNvSpPr txBox="1"/>
          <p:nvPr/>
        </p:nvSpPr>
        <p:spPr>
          <a:xfrm>
            <a:off x="4899987" y="5723665"/>
            <a:ext cx="409183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Friday&amp;Saturday</a:t>
            </a:r>
            <a:r>
              <a:rPr lang="en-US" sz="2000" dirty="0">
                <a:latin typeface="Times New Roman"/>
                <a:cs typeface="Times New Roman"/>
              </a:rPr>
              <a:t>: agency talks, parallel sessions, White Paper writing</a:t>
            </a:r>
          </a:p>
        </p:txBody>
      </p:sp>
    </p:spTree>
    <p:extLst>
      <p:ext uri="{BB962C8B-B14F-4D97-AF65-F5344CB8AC3E}">
        <p14:creationId xmlns:p14="http://schemas.microsoft.com/office/powerpoint/2010/main" val="151244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60072-2909-25C5-C0AE-BE036AE3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B65BA-D3C3-F7EB-D88F-440AE7B0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1CA3-BE4A-7599-EDB5-7D3EBC6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30895-9F19-89EC-5AF1-D284FC6AADAA}"/>
              </a:ext>
            </a:extLst>
          </p:cNvPr>
          <p:cNvSpPr txBox="1"/>
          <p:nvPr/>
        </p:nvSpPr>
        <p:spPr>
          <a:xfrm>
            <a:off x="6945907" y="250371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Times New Roman"/>
                <a:cs typeface="Times New Roman"/>
              </a:rPr>
              <a:t>arXiv:2501.00905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9B8FB3-59D0-0909-79E0-4A787FB204B1}"/>
              </a:ext>
            </a:extLst>
          </p:cNvPr>
          <p:cNvGrpSpPr/>
          <p:nvPr/>
        </p:nvGrpSpPr>
        <p:grpSpPr>
          <a:xfrm>
            <a:off x="471671" y="865414"/>
            <a:ext cx="8396602" cy="4697185"/>
            <a:chOff x="373699" y="778328"/>
            <a:chExt cx="8396602" cy="4697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CFC523-CF9D-FA9F-4E9D-3650F1FD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699" y="778328"/>
              <a:ext cx="8396602" cy="4697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97F3CE-DA1E-3B07-E28B-E9EC24D7E9C9}"/>
                </a:ext>
              </a:extLst>
            </p:cNvPr>
            <p:cNvCxnSpPr/>
            <p:nvPr/>
          </p:nvCxnSpPr>
          <p:spPr>
            <a:xfrm>
              <a:off x="653143" y="2296886"/>
              <a:ext cx="1371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1264A9-3A46-EA87-43A6-8B78922410D5}"/>
                </a:ext>
              </a:extLst>
            </p:cNvPr>
            <p:cNvCxnSpPr>
              <a:cxnSpLocks/>
            </p:cNvCxnSpPr>
            <p:nvPr/>
          </p:nvCxnSpPr>
          <p:spPr>
            <a:xfrm>
              <a:off x="925286" y="3094262"/>
              <a:ext cx="109945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F28DD3-6505-2971-E1D6-3079EFD0C614}"/>
                </a:ext>
              </a:extLst>
            </p:cNvPr>
            <p:cNvCxnSpPr>
              <a:cxnSpLocks/>
            </p:cNvCxnSpPr>
            <p:nvPr/>
          </p:nvCxnSpPr>
          <p:spPr>
            <a:xfrm>
              <a:off x="555172" y="4223657"/>
              <a:ext cx="10123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1E7269-1A7E-F3CE-4E9D-C11D4C5EA1A1}"/>
                </a:ext>
              </a:extLst>
            </p:cNvPr>
            <p:cNvCxnSpPr>
              <a:cxnSpLocks/>
            </p:cNvCxnSpPr>
            <p:nvPr/>
          </p:nvCxnSpPr>
          <p:spPr>
            <a:xfrm>
              <a:off x="805543" y="4996543"/>
              <a:ext cx="685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C150EF-1ADB-2F00-A0CE-56FAB4B65509}"/>
                </a:ext>
              </a:extLst>
            </p:cNvPr>
            <p:cNvCxnSpPr>
              <a:cxnSpLocks/>
            </p:cNvCxnSpPr>
            <p:nvPr/>
          </p:nvCxnSpPr>
          <p:spPr>
            <a:xfrm>
              <a:off x="6602793" y="5377543"/>
              <a:ext cx="14099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79D0D7-CFDF-9725-9C48-8A957ED99FAA}"/>
                </a:ext>
              </a:extLst>
            </p:cNvPr>
            <p:cNvCxnSpPr>
              <a:cxnSpLocks/>
            </p:cNvCxnSpPr>
            <p:nvPr/>
          </p:nvCxnSpPr>
          <p:spPr>
            <a:xfrm>
              <a:off x="925286" y="3842657"/>
              <a:ext cx="1219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9CE88C-C3F1-F682-9A1F-6C7AE6778682}"/>
                </a:ext>
              </a:extLst>
            </p:cNvPr>
            <p:cNvCxnSpPr>
              <a:cxnSpLocks/>
            </p:cNvCxnSpPr>
            <p:nvPr/>
          </p:nvCxnSpPr>
          <p:spPr>
            <a:xfrm>
              <a:off x="5927879" y="3842657"/>
              <a:ext cx="87085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A27613-C433-0DBD-7381-9BF687BFD22E}"/>
                </a:ext>
              </a:extLst>
            </p:cNvPr>
            <p:cNvCxnSpPr>
              <a:cxnSpLocks/>
            </p:cNvCxnSpPr>
            <p:nvPr/>
          </p:nvCxnSpPr>
          <p:spPr>
            <a:xfrm>
              <a:off x="6945907" y="3842657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15C519-D1FB-4DD4-0B37-81FFD7720311}"/>
                </a:ext>
              </a:extLst>
            </p:cNvPr>
            <p:cNvCxnSpPr>
              <a:cxnSpLocks/>
            </p:cNvCxnSpPr>
            <p:nvPr/>
          </p:nvCxnSpPr>
          <p:spPr>
            <a:xfrm>
              <a:off x="5492450" y="4626428"/>
              <a:ext cx="11103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76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29EB7-8E3A-B6B1-BDF3-79AC0182A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D55F1-4E6F-AADA-3499-16874B3B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E53A3-63C9-7511-C65E-73A06C9C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7F5F6-69ED-92E9-98D3-A04B5C13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D3555-2A42-7633-8E1B-6A592F1073A9}"/>
              </a:ext>
            </a:extLst>
          </p:cNvPr>
          <p:cNvSpPr txBox="1"/>
          <p:nvPr/>
        </p:nvSpPr>
        <p:spPr>
          <a:xfrm>
            <a:off x="6945907" y="250371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Times New Roman"/>
                <a:cs typeface="Times New Roman"/>
              </a:rPr>
              <a:t>arXiv:2501.00905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CA42-21D6-8C6F-A474-A528DB7422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176"/>
          <a:stretch>
            <a:fillRect/>
          </a:stretch>
        </p:blipFill>
        <p:spPr>
          <a:xfrm>
            <a:off x="471671" y="865415"/>
            <a:ext cx="8396602" cy="1729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D3754E-4560-68AA-5AD3-F673B612F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13" y="3283028"/>
            <a:ext cx="8660292" cy="2864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855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58041-520A-2C1D-3439-940EA92B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9A95D-1C14-1CF2-F191-70290B50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White </a:t>
            </a:r>
            <a:r>
              <a:rPr lang="pl-PL" dirty="0" err="1"/>
              <a:t>paper</a:t>
            </a:r>
            <a:r>
              <a:rPr lang="pl-PL" dirty="0"/>
              <a:t> on NP </a:t>
            </a:r>
            <a:r>
              <a:rPr lang="pl-PL" dirty="0" err="1"/>
              <a:t>advanced</a:t>
            </a:r>
            <a:r>
              <a:rPr lang="pl-PL" dirty="0"/>
              <a:t> </a:t>
            </a:r>
            <a:r>
              <a:rPr lang="pl-PL" dirty="0" err="1"/>
              <a:t>computing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B3755-8DEA-4BA5-36BE-CBF02988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9DCD1-8EA6-4952-3BA6-D80094D7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" y="523299"/>
            <a:ext cx="4463337" cy="5668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5BAFB3-633B-858F-B0E1-625439D3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925" y="523299"/>
            <a:ext cx="4353377" cy="5668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8E84D-F26D-C95F-16F1-C207F08BEEBE}"/>
              </a:ext>
            </a:extLst>
          </p:cNvPr>
          <p:cNvSpPr txBox="1"/>
          <p:nvPr/>
        </p:nvSpPr>
        <p:spPr>
          <a:xfrm>
            <a:off x="6863508" y="-7711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CD1CD8-A91E-A71E-304A-4403FD6255BA}"/>
              </a:ext>
            </a:extLst>
          </p:cNvPr>
          <p:cNvSpPr/>
          <p:nvPr/>
        </p:nvSpPr>
        <p:spPr>
          <a:xfrm>
            <a:off x="363557" y="793214"/>
            <a:ext cx="1167788" cy="286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450E2A-276C-EB65-B822-0211E80C26E9}"/>
              </a:ext>
            </a:extLst>
          </p:cNvPr>
          <p:cNvSpPr/>
          <p:nvPr/>
        </p:nvSpPr>
        <p:spPr>
          <a:xfrm>
            <a:off x="330506" y="1319677"/>
            <a:ext cx="1652529" cy="286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58B619-22E1-87AE-ADB7-58AF3893615D}"/>
              </a:ext>
            </a:extLst>
          </p:cNvPr>
          <p:cNvSpPr/>
          <p:nvPr/>
        </p:nvSpPr>
        <p:spPr>
          <a:xfrm>
            <a:off x="308473" y="5395103"/>
            <a:ext cx="1222872" cy="286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CEFE2-A91E-DAE3-4F44-0499BA2FD598}"/>
              </a:ext>
            </a:extLst>
          </p:cNvPr>
          <p:cNvSpPr txBox="1"/>
          <p:nvPr/>
        </p:nvSpPr>
        <p:spPr>
          <a:xfrm>
            <a:off x="815317" y="1801001"/>
            <a:ext cx="40652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Not an official NSAC subcommittee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cannot provide recommendations to the agencies</a:t>
            </a:r>
          </a:p>
          <a:p>
            <a:endParaRPr lang="en-US" sz="16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Alternative: observations and opportunities</a:t>
            </a:r>
          </a:p>
          <a:p>
            <a:endParaRPr lang="en-US" sz="16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Analogous to DOE project review rubric: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“Findings” →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“Recommendations” → opportunities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1E107-1222-3F43-3518-24C3E6582A68}"/>
              </a:ext>
            </a:extLst>
          </p:cNvPr>
          <p:cNvSpPr txBox="1"/>
          <p:nvPr/>
        </p:nvSpPr>
        <p:spPr>
          <a:xfrm>
            <a:off x="1621869" y="721433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Executive 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7125C-D1D6-750F-16EA-F6BB0C39EED9}"/>
              </a:ext>
            </a:extLst>
          </p:cNvPr>
          <p:cNvSpPr txBox="1"/>
          <p:nvPr/>
        </p:nvSpPr>
        <p:spPr>
          <a:xfrm>
            <a:off x="2011555" y="1262841"/>
            <a:ext cx="33842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Observations and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52142-D5F2-A9AA-3FF4-7C51DEFF5F03}"/>
              </a:ext>
            </a:extLst>
          </p:cNvPr>
          <p:cNvSpPr txBox="1"/>
          <p:nvPr/>
        </p:nvSpPr>
        <p:spPr>
          <a:xfrm>
            <a:off x="1621869" y="5338267"/>
            <a:ext cx="228139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Supporting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workshop report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EDB69-0197-DC32-E564-58EE763F28E1}"/>
              </a:ext>
            </a:extLst>
          </p:cNvPr>
          <p:cNvSpPr txBox="1"/>
          <p:nvPr/>
        </p:nvSpPr>
        <p:spPr>
          <a:xfrm rot="20077109">
            <a:off x="6985326" y="841563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agencies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02273-6ADD-F6C6-0871-607988CB5F2C}"/>
              </a:ext>
            </a:extLst>
          </p:cNvPr>
          <p:cNvSpPr txBox="1"/>
          <p:nvPr/>
        </p:nvSpPr>
        <p:spPr>
          <a:xfrm rot="20077109">
            <a:off x="6668736" y="1770323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theory overview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40686-1276-5BF6-1AC0-4D158D3058E9}"/>
              </a:ext>
            </a:extLst>
          </p:cNvPr>
          <p:cNvSpPr txBox="1"/>
          <p:nvPr/>
        </p:nvSpPr>
        <p:spPr>
          <a:xfrm rot="20077109">
            <a:off x="6384488" y="2620659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experiment 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B86746-FA44-2ED7-3D00-17BB1E2B6355}"/>
              </a:ext>
            </a:extLst>
          </p:cNvPr>
          <p:cNvSpPr txBox="1"/>
          <p:nvPr/>
        </p:nvSpPr>
        <p:spPr>
          <a:xfrm rot="20077109">
            <a:off x="6899564" y="3259723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techniques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6B6E0-BE8E-BCF3-ABB2-1551C2CF446B}"/>
              </a:ext>
            </a:extLst>
          </p:cNvPr>
          <p:cNvSpPr txBox="1"/>
          <p:nvPr/>
        </p:nvSpPr>
        <p:spPr>
          <a:xfrm rot="20077109">
            <a:off x="6451007" y="4604436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11831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3F6E6-A087-84DA-3AB0-4DE69C07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41078-FF94-4596-5662-8EE7B05E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C3CE5-F19B-FCF1-D884-740F15DE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A0B09-4E13-7ED6-F6A3-4263AE73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6" y="281661"/>
            <a:ext cx="8735007" cy="3147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46C28-62F6-6915-0E02-7BF9D3DF4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6" y="4075349"/>
            <a:ext cx="8551953" cy="16203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9792F1-D035-F0BF-9A1C-3DB3219E6670}"/>
              </a:ext>
            </a:extLst>
          </p:cNvPr>
          <p:cNvCxnSpPr>
            <a:cxnSpLocks/>
          </p:cNvCxnSpPr>
          <p:nvPr/>
        </p:nvCxnSpPr>
        <p:spPr>
          <a:xfrm>
            <a:off x="727112" y="1630496"/>
            <a:ext cx="78329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E96A7-2A1D-DF3C-0CE0-62B20331EEA1}"/>
              </a:ext>
            </a:extLst>
          </p:cNvPr>
          <p:cNvCxnSpPr>
            <a:cxnSpLocks/>
          </p:cNvCxnSpPr>
          <p:nvPr/>
        </p:nvCxnSpPr>
        <p:spPr>
          <a:xfrm>
            <a:off x="1246513" y="2289672"/>
            <a:ext cx="73135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524AE5-FA4E-1D9F-39BA-E291B184F2D5}"/>
              </a:ext>
            </a:extLst>
          </p:cNvPr>
          <p:cNvCxnSpPr>
            <a:cxnSpLocks/>
          </p:cNvCxnSpPr>
          <p:nvPr/>
        </p:nvCxnSpPr>
        <p:spPr>
          <a:xfrm>
            <a:off x="462479" y="2694555"/>
            <a:ext cx="6599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E85506-D7E8-95FC-EE1C-0A969D4E6F8C}"/>
              </a:ext>
            </a:extLst>
          </p:cNvPr>
          <p:cNvCxnSpPr>
            <a:cxnSpLocks/>
          </p:cNvCxnSpPr>
          <p:nvPr/>
        </p:nvCxnSpPr>
        <p:spPr>
          <a:xfrm>
            <a:off x="6019800" y="4925011"/>
            <a:ext cx="24301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0C02D3-8FC4-4C82-F795-14D1B107E419}"/>
              </a:ext>
            </a:extLst>
          </p:cNvPr>
          <p:cNvCxnSpPr>
            <a:cxnSpLocks/>
          </p:cNvCxnSpPr>
          <p:nvPr/>
        </p:nvCxnSpPr>
        <p:spPr>
          <a:xfrm>
            <a:off x="462479" y="5308765"/>
            <a:ext cx="5012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946667-623E-9227-4702-AC5F6F7A2A46}"/>
              </a:ext>
            </a:extLst>
          </p:cNvPr>
          <p:cNvCxnSpPr>
            <a:cxnSpLocks/>
          </p:cNvCxnSpPr>
          <p:nvPr/>
        </p:nvCxnSpPr>
        <p:spPr>
          <a:xfrm>
            <a:off x="6227284" y="5617237"/>
            <a:ext cx="22226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2A4C74-B25D-39CB-6CA9-D67F3D2F9199}"/>
              </a:ext>
            </a:extLst>
          </p:cNvPr>
          <p:cNvSpPr txBox="1"/>
          <p:nvPr/>
        </p:nvSpPr>
        <p:spPr>
          <a:xfrm>
            <a:off x="2172693" y="5941958"/>
            <a:ext cx="423269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→ follow-on to LRP, not a replacement</a:t>
            </a:r>
          </a:p>
        </p:txBody>
      </p:sp>
    </p:spTree>
    <p:extLst>
      <p:ext uri="{BB962C8B-B14F-4D97-AF65-F5344CB8AC3E}">
        <p14:creationId xmlns:p14="http://schemas.microsoft.com/office/powerpoint/2010/main" val="171412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4EA17-C845-DE65-AA95-D4B40207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NSD Staff Mtg 27/5/25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8A657-0D3D-3A98-85E3-A87CD775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White paper on NP advanced computing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AC703-3C8D-107B-5913-E65D130F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21B6A-C64E-8214-554F-979725CA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5" y="259202"/>
            <a:ext cx="4771707" cy="7610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1843195-9642-6D03-6131-1B9777CA82A5}"/>
              </a:ext>
            </a:extLst>
          </p:cNvPr>
          <p:cNvGrpSpPr/>
          <p:nvPr/>
        </p:nvGrpSpPr>
        <p:grpSpPr>
          <a:xfrm>
            <a:off x="572965" y="1378831"/>
            <a:ext cx="7865955" cy="4100338"/>
            <a:chOff x="385678" y="1020207"/>
            <a:chExt cx="7865955" cy="41003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C6F494-6AFF-AA2B-8EA2-A8525EBA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678" y="1020207"/>
              <a:ext cx="7865955" cy="410033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2B7FD4-F0BF-FE4A-AC35-2D31E97FC31D}"/>
                </a:ext>
              </a:extLst>
            </p:cNvPr>
            <p:cNvCxnSpPr>
              <a:cxnSpLocks/>
            </p:cNvCxnSpPr>
            <p:nvPr/>
          </p:nvCxnSpPr>
          <p:spPr>
            <a:xfrm>
              <a:off x="4869455" y="2622014"/>
              <a:ext cx="30948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0E7B74-B8A1-59E3-D51C-8FB07392EDAF}"/>
                </a:ext>
              </a:extLst>
            </p:cNvPr>
            <p:cNvCxnSpPr>
              <a:cxnSpLocks/>
            </p:cNvCxnSpPr>
            <p:nvPr/>
          </p:nvCxnSpPr>
          <p:spPr>
            <a:xfrm>
              <a:off x="572965" y="2994750"/>
              <a:ext cx="739136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81853B-47FF-7EBF-C66E-304BB50501AF}"/>
                </a:ext>
              </a:extLst>
            </p:cNvPr>
            <p:cNvCxnSpPr>
              <a:cxnSpLocks/>
            </p:cNvCxnSpPr>
            <p:nvPr/>
          </p:nvCxnSpPr>
          <p:spPr>
            <a:xfrm>
              <a:off x="572965" y="3314241"/>
              <a:ext cx="420835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524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C1D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30358</TotalTime>
  <Words>597</Words>
  <Application>Microsoft Macintosh PowerPoint</Application>
  <PresentationFormat>On-screen Show (4:3)</PresentationFormat>
  <Paragraphs>115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Druk Medium</vt:lpstr>
      <vt:lpstr>Proxima Nova</vt:lpstr>
      <vt:lpstr>Proxima Nova Medium</vt:lpstr>
      <vt:lpstr>Times New Roman</vt:lpstr>
      <vt:lpstr>Office Theme</vt:lpstr>
      <vt:lpstr>Community White Paper on Advanced Computing in Nuclear Physics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and next steps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Jacobs</dc:creator>
  <cp:lastModifiedBy>Peter J</cp:lastModifiedBy>
  <cp:revision>2561</cp:revision>
  <dcterms:created xsi:type="dcterms:W3CDTF">2011-06-20T01:07:22Z</dcterms:created>
  <dcterms:modified xsi:type="dcterms:W3CDTF">2025-05-27T17:30:52Z</dcterms:modified>
</cp:coreProperties>
</file>