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5" r:id="rId5"/>
    <p:sldId id="260" r:id="rId6"/>
    <p:sldId id="261" r:id="rId7"/>
    <p:sldId id="274" r:id="rId8"/>
    <p:sldId id="273" r:id="rId9"/>
    <p:sldId id="263" r:id="rId10"/>
    <p:sldId id="264" r:id="rId11"/>
    <p:sldId id="271" r:id="rId12"/>
    <p:sldId id="266" r:id="rId13"/>
    <p:sldId id="269" r:id="rId14"/>
    <p:sldId id="268" r:id="rId15"/>
    <p:sldId id="272" r:id="rId16"/>
    <p:sldId id="267" r:id="rId17"/>
    <p:sldId id="265" r:id="rId18"/>
    <p:sldId id="270" r:id="rId19"/>
    <p:sldId id="262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4SQUicRvwMsAO9EF1QPsdOk9/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λ=</a:t>
            </a:r>
            <a:r>
              <a:rPr lang="en-US" dirty="0" err="1">
                <a:effectLst/>
              </a:rPr>
              <a:t>mvF</a:t>
            </a:r>
            <a:r>
              <a:rPr lang="en-US" dirty="0">
                <a:effectLst/>
              </a:rPr>
              <a:t>​</a:t>
            </a:r>
            <a:r>
              <a:rPr lang="en-US" dirty="0"/>
              <a:t>​/</a:t>
            </a:r>
            <a:r>
              <a:rPr lang="en-US" dirty="0">
                <a:effectLst/>
              </a:rPr>
              <a:t>ne2</a:t>
            </a:r>
            <a:r>
              <a:rPr lang="el-GR" dirty="0">
                <a:effectLst/>
              </a:rPr>
              <a:t>ρ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0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 descr="A picture containing fa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92" y="186639"/>
            <a:ext cx="2842337" cy="102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8"/>
          <p:cNvSpPr txBox="1"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C8F"/>
              </a:buClr>
              <a:buSzPts val="28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C8F"/>
              </a:buClr>
              <a:buSzPts val="24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/>
          <p:nvPr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8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/>
          <p:nvPr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8" descr="RGB_White-Seal_White-Mark_SC_Horizontal–400dp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43" y="6457861"/>
            <a:ext cx="1570468" cy="26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285038" y="1828808"/>
            <a:ext cx="5851525" cy="274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2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8554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7"/>
          <p:cNvSpPr/>
          <p:nvPr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7" descr="RGB_White-Seal_White-Mark_SC_Horizontal–400dpi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6643" y="6457861"/>
            <a:ext cx="1570468" cy="2636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pong@lb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2927796" y="4653136"/>
            <a:ext cx="6336408" cy="1224136"/>
          </a:xfrm>
          <a:prstGeom prst="rect">
            <a:avLst/>
          </a:prstGeom>
          <a:solidFill>
            <a:srgbClr val="EAEAEA">
              <a:alpha val="2235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Ian Pong (</a:t>
            </a:r>
            <a:r>
              <a:rPr lang="en-US" dirty="0">
                <a:hlinkClick r:id="rId3"/>
              </a:rPr>
              <a:t>ipong@lbl.gov</a:t>
            </a:r>
            <a:r>
              <a:rPr lang="en-US" dirty="0"/>
              <a:t>)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CM9 2025 05 29 - CPRD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4294967295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Ian’s selected review on Cu RRR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3D9E-D7EA-ABA5-2ED1-50BA9DA9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Annealing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7AA8-EB00-735D-3772-E538A23C6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CuO</a:t>
            </a:r>
            <a:r>
              <a:rPr lang="en-US" dirty="0"/>
              <a:t> black, Cu</a:t>
            </a:r>
            <a:r>
              <a:rPr lang="en-US" baseline="-25000" dirty="0"/>
              <a:t>2</a:t>
            </a:r>
            <a:r>
              <a:rPr lang="en-US" dirty="0"/>
              <a:t>O “red”</a:t>
            </a:r>
          </a:p>
          <a:p>
            <a:r>
              <a:rPr lang="en-US" dirty="0"/>
              <a:t>Redox – can be reversed (reduction is slower)</a:t>
            </a:r>
          </a:p>
          <a:p>
            <a:r>
              <a:rPr lang="en-US" dirty="0"/>
              <a:t>Impurity must have a greater affinity for oxygen than Cu</a:t>
            </a:r>
          </a:p>
          <a:p>
            <a:r>
              <a:rPr lang="en-US" dirty="0"/>
              <a:t>Oxidation is internal (not surface) because of a much higher oxygen diffusion rate in Cu than impurity diffusion</a:t>
            </a:r>
          </a:p>
          <a:p>
            <a:pPr lvl="1"/>
            <a:r>
              <a:rPr lang="en-US" dirty="0"/>
              <a:t>Experiment: oxidize, remove surface, reduce</a:t>
            </a:r>
          </a:p>
          <a:p>
            <a:r>
              <a:rPr lang="en-US" dirty="0"/>
              <a:t>A small effect: oxide + interstitial oxygen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CB04D-1B65-B7BA-80B7-683A9CFAB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1C12-AAEF-D86B-E557-360D4E9F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annealing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B745-30AD-A770-5A82-AEB310504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reported Nb</a:t>
            </a:r>
            <a:r>
              <a:rPr lang="en-US" baseline="-25000" dirty="0"/>
              <a:t>3</a:t>
            </a:r>
            <a:r>
              <a:rPr lang="en-US" dirty="0"/>
              <a:t>Sn HT in pure N</a:t>
            </a:r>
            <a:r>
              <a:rPr lang="en-US" baseline="-25000" dirty="0"/>
              <a:t>2</a:t>
            </a:r>
            <a:r>
              <a:rPr lang="en-US" dirty="0"/>
              <a:t> improves RRR</a:t>
            </a:r>
          </a:p>
          <a:p>
            <a:r>
              <a:rPr lang="en-US" dirty="0"/>
              <a:t>Some reported no change</a:t>
            </a:r>
          </a:p>
          <a:p>
            <a:r>
              <a:rPr lang="en-US" dirty="0"/>
              <a:t>Possibly depends on the concentration of trace oxygen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4FBE6-2FC7-04CB-52F9-487A0D522F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27E1-8412-8F5F-3CA3-B30F2959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BE438-1364-4C04-1784-199363F3D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 solubility in Cu increases with </a:t>
            </a:r>
            <a:r>
              <a:rPr lang="en-US" i="1" dirty="0"/>
              <a:t>T</a:t>
            </a:r>
            <a:r>
              <a:rPr lang="en-US" dirty="0"/>
              <a:t> (i.e. oxide would precipitate on cooling)</a:t>
            </a:r>
          </a:p>
          <a:p>
            <a:r>
              <a:rPr lang="en-US" dirty="0"/>
              <a:t>Ref.: 400 at. ppm O </a:t>
            </a:r>
            <a:r>
              <a:rPr lang="en-US" dirty="0">
                <a:sym typeface="Wingdings" panose="05000000000000000000" pitchFamily="2" charset="2"/>
              </a:rPr>
              <a:t>~ 0.01 </a:t>
            </a:r>
            <a:r>
              <a:rPr lang="en-US" dirty="0" err="1">
                <a:sym typeface="Wingdings" panose="05000000000000000000" pitchFamily="2" charset="2"/>
              </a:rPr>
              <a:t>wt</a:t>
            </a:r>
            <a:r>
              <a:rPr lang="en-US" dirty="0">
                <a:sym typeface="Wingdings" panose="05000000000000000000" pitchFamily="2" charset="2"/>
              </a:rPr>
              <a:t>% 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en-US" dirty="0"/>
              <a:t>Commercial “oxygen free” typically &lt;0.04 </a:t>
            </a:r>
            <a:r>
              <a:rPr lang="en-US" dirty="0" err="1"/>
              <a:t>wt</a:t>
            </a:r>
            <a:r>
              <a:rPr lang="en-US" dirty="0"/>
              <a:t>% O</a:t>
            </a:r>
            <a:r>
              <a:rPr lang="en-US" baseline="-25000" dirty="0"/>
              <a:t>2 </a:t>
            </a:r>
            <a:r>
              <a:rPr lang="en-US" dirty="0"/>
              <a:t>(Cu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r>
              <a:rPr lang="en-US" dirty="0"/>
              <a:t>Cu</a:t>
            </a:r>
            <a:r>
              <a:rPr lang="en-US" baseline="-25000" dirty="0"/>
              <a:t>2</a:t>
            </a:r>
            <a:r>
              <a:rPr lang="en-US" dirty="0"/>
              <a:t>O not considered to have a significant effect on RRR of the relatively pure Cu we would typically care</a:t>
            </a:r>
          </a:p>
          <a:p>
            <a:r>
              <a:rPr lang="en-US" dirty="0"/>
              <a:t>Oxygen diffusion depends on 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– but typical Nb</a:t>
            </a:r>
            <a:r>
              <a:rPr lang="en-US" baseline="-25000" dirty="0"/>
              <a:t>3</a:t>
            </a:r>
            <a:r>
              <a:rPr lang="en-US" dirty="0"/>
              <a:t>Sn HT is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09175-7BE3-D2F5-7987-E4FC01999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5B70-79DE-7F29-2140-61F29677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E86E8-2EC6-6BF9-BA28-5989A8CAB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OFHC typical RRR &gt;100</a:t>
            </a:r>
          </a:p>
          <a:p>
            <a:r>
              <a:rPr lang="en-US" dirty="0"/>
              <a:t>“Five nines” (99.999%, or 5N) typical RRR ~1,500</a:t>
            </a:r>
          </a:p>
          <a:p>
            <a:r>
              <a:rPr lang="en-US" dirty="0"/>
              <a:t>In very high purity Cu (RRR ~10,000), e</a:t>
            </a:r>
            <a:r>
              <a:rPr lang="en-US" baseline="30000" dirty="0"/>
              <a:t>-</a:t>
            </a:r>
            <a:r>
              <a:rPr lang="en-US" dirty="0"/>
              <a:t> mean free path ~0.4 mm at 4 K and size effect contribution to LT resistance of wires may be considerable to that of bulk</a:t>
            </a:r>
          </a:p>
          <a:p>
            <a:r>
              <a:rPr lang="en-US" dirty="0"/>
              <a:t>In very high purity Cu (RRR ~10,000),  0.15 at. ppm Fe may contribute just as much (0.15 n</a:t>
            </a:r>
            <a:r>
              <a:rPr lang="el-GR" dirty="0"/>
              <a:t>Ω</a:t>
            </a:r>
            <a:r>
              <a:rPr lang="en-US" dirty="0"/>
              <a:t>.cm)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5D2F-6A29-B6FC-6CDF-2E236C3685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D78C-D6DA-9868-2112-18828C44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76D4B-CB02-EE42-579E-A065803F6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International Annealed Copper Standard resistivity should not be confused with the IEC RRR</a:t>
            </a:r>
          </a:p>
          <a:p>
            <a:r>
              <a:rPr lang="en-US" dirty="0"/>
              <a:t>IACS is for 20°C, mostly power transmission</a:t>
            </a:r>
          </a:p>
          <a:p>
            <a:r>
              <a:rPr lang="en-US" dirty="0"/>
              <a:t>A resistivity value is defined, and industry typically give conductivity values solely as a % of the IACS figure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7BF01-110A-C97D-8DE8-69AEE5CA11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8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892F-2A1F-0F1C-ED0D-91AAA1A4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DEAE-4BC4-8859-6E3D-306CBED35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Copper alloy 101, or UNS C10100</a:t>
            </a:r>
          </a:p>
          <a:p>
            <a:r>
              <a:rPr lang="en-US" dirty="0"/>
              <a:t>A.k.a. OFE or OFHC</a:t>
            </a:r>
          </a:p>
          <a:p>
            <a:r>
              <a:rPr lang="en-US" dirty="0"/>
              <a:t>~99.99% (four nines, 4N)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5DEF9-D280-EB40-CA0A-66F0B74939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7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9A90-6770-E99C-24A0-3A8973B7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</a:t>
            </a:r>
            <a:endParaRPr lang="en-US" baseline="-2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85A0C-5D86-31F9-68C9-A235345E2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FeO</a:t>
            </a:r>
            <a:r>
              <a:rPr lang="en-US" dirty="0">
                <a:sym typeface="Wingdings" panose="05000000000000000000" pitchFamily="2" charset="2"/>
              </a:rPr>
              <a:t>  Fe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4</a:t>
            </a:r>
            <a:r>
              <a:rPr lang="en-US" dirty="0">
                <a:sym typeface="Wingdings" panose="05000000000000000000" pitchFamily="2" charset="2"/>
              </a:rPr>
              <a:t>  Fe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endParaRPr lang="en-US" dirty="0"/>
          </a:p>
          <a:p>
            <a:r>
              <a:rPr lang="en-US" dirty="0"/>
              <a:t>0.1% Fe oxidized copper alloy can become magnetic</a:t>
            </a:r>
          </a:p>
          <a:p>
            <a:r>
              <a:rPr lang="en-US" dirty="0"/>
              <a:t>Ferromagnetism of the oxide magnetite depends on the size of the oxide particles</a:t>
            </a:r>
          </a:p>
          <a:p>
            <a:r>
              <a:rPr lang="en-US" dirty="0"/>
              <a:t>Resistivity depends on the volume of the impurity that is oxidized</a:t>
            </a:r>
          </a:p>
          <a:p>
            <a:r>
              <a:rPr lang="en-US" dirty="0"/>
              <a:t>No simple relationship between Cu resistivity and impurity magnetization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BDAE3-C5DA-D7F2-B472-C82899C02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9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99A4-7CCD-E8BF-20D4-52A8730C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Kondo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41F69-45DE-85D3-8464-3C963B86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7016685" cy="4966812"/>
          </a:xfrm>
        </p:spPr>
        <p:txBody>
          <a:bodyPr>
            <a:normAutofit/>
          </a:bodyPr>
          <a:lstStyle/>
          <a:p>
            <a:r>
              <a:rPr lang="en-US" dirty="0"/>
              <a:t>Electrical resistance versus </a:t>
            </a:r>
            <a:r>
              <a:rPr lang="en-US" i="1" dirty="0"/>
              <a:t>T</a:t>
            </a:r>
            <a:r>
              <a:rPr lang="en-US" dirty="0"/>
              <a:t> at LT </a:t>
            </a:r>
          </a:p>
          <a:p>
            <a:r>
              <a:rPr lang="en-US" dirty="0"/>
              <a:t>Minimum before rising again </a:t>
            </a:r>
          </a:p>
          <a:p>
            <a:r>
              <a:rPr lang="en-US" dirty="0"/>
              <a:t>Related to magnetic impurity in nominally pure metals</a:t>
            </a:r>
          </a:p>
          <a:p>
            <a:r>
              <a:rPr lang="en-US" dirty="0"/>
              <a:t>As electrical conductivity is related to thermal conductivity by the Wiedemann-Franz law, the same may be observed in thermal properties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60B6C-C9EB-4FB5-0668-D82790E0D7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A graph of a temperature&#10;&#10;AI-generated content may be incorrect.">
            <a:extLst>
              <a:ext uri="{FF2B5EF4-FFF2-40B4-BE49-F238E27FC236}">
                <a16:creationId xmlns:a16="http://schemas.microsoft.com/office/drawing/2014/main" id="{BB5AD80A-96C1-FB43-4103-100A1699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06" y="1421842"/>
            <a:ext cx="3904724" cy="4014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A86D0-9D2D-E76D-F047-CC3B9A7982B9}"/>
              </a:ext>
            </a:extLst>
          </p:cNvPr>
          <p:cNvSpPr txBox="1"/>
          <p:nvPr/>
        </p:nvSpPr>
        <p:spPr>
          <a:xfrm>
            <a:off x="7888124" y="5876315"/>
            <a:ext cx="4264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Berman and Macdonald </a:t>
            </a:r>
            <a:r>
              <a:rPr lang="en-US" i="1" dirty="0"/>
              <a:t>Proc. Royal Society </a:t>
            </a:r>
            <a:r>
              <a:rPr lang="en-US" dirty="0"/>
              <a:t>(1952)</a:t>
            </a:r>
          </a:p>
        </p:txBody>
      </p:sp>
    </p:spTree>
    <p:extLst>
      <p:ext uri="{BB962C8B-B14F-4D97-AF65-F5344CB8AC3E}">
        <p14:creationId xmlns:p14="http://schemas.microsoft.com/office/powerpoint/2010/main" val="142241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6C3F-1CB9-B27E-651C-63FD46FD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A8D7F-0B4A-6792-0BAA-1AC96C81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957386"/>
          </a:xfrm>
        </p:spPr>
        <p:txBody>
          <a:bodyPr/>
          <a:lstStyle/>
          <a:p>
            <a:r>
              <a:rPr lang="en-US" dirty="0"/>
              <a:t>Wire processing</a:t>
            </a:r>
          </a:p>
          <a:p>
            <a:pPr lvl="1"/>
            <a:r>
              <a:rPr lang="en-US" dirty="0"/>
              <a:t>Typically only degrades the initial Cu</a:t>
            </a:r>
          </a:p>
          <a:p>
            <a:pPr lvl="1"/>
            <a:r>
              <a:rPr lang="en-US" dirty="0"/>
              <a:t>Drawing die cleanliness and wear are known to impact RRR</a:t>
            </a:r>
          </a:p>
          <a:p>
            <a:pPr lvl="1"/>
            <a:r>
              <a:rPr lang="en-US" dirty="0"/>
              <a:t>Diffusion barrier integrity is critical for Nb</a:t>
            </a:r>
            <a:r>
              <a:rPr lang="en-US" baseline="-25000" dirty="0"/>
              <a:t>3</a:t>
            </a:r>
            <a:r>
              <a:rPr lang="en-US" dirty="0"/>
              <a:t>Sn (due to HT)</a:t>
            </a:r>
          </a:p>
          <a:p>
            <a:pPr lvl="1"/>
            <a:r>
              <a:rPr lang="en-US" dirty="0"/>
              <a:t>Coating (Cr) impurities diffusing into the wire during HT</a:t>
            </a:r>
          </a:p>
          <a:p>
            <a:r>
              <a:rPr lang="en-US" dirty="0"/>
              <a:t>Wire cross section</a:t>
            </a:r>
          </a:p>
          <a:p>
            <a:pPr lvl="1"/>
            <a:r>
              <a:rPr lang="en-US" dirty="0"/>
              <a:t>RRR contribution across the wire cross section is not uniform in multifilamentary bundled / restacked wires</a:t>
            </a:r>
          </a:p>
          <a:p>
            <a:pPr lvl="1"/>
            <a:r>
              <a:rPr lang="en-US" dirty="0"/>
              <a:t>Subelement orientation in rolled wire matters (Baskys et al. </a:t>
            </a:r>
            <a:r>
              <a:rPr lang="en-US" i="1" dirty="0"/>
              <a:t>IEEE TAS</a:t>
            </a:r>
            <a:r>
              <a:rPr lang="en-US" dirty="0"/>
              <a:t>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BED4E-3A87-8701-FBBB-8815A5C30D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2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0F71-7D11-767B-45B8-0549C2E4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BM / CC / RR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B0E-5157-747C-3869-CA89E3B3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1230466" cy="4982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61788-4 (2016) Nb-Ti:</a:t>
            </a:r>
          </a:p>
          <a:p>
            <a:pPr lvl="1"/>
            <a:r>
              <a:rPr lang="en-US" dirty="0"/>
              <a:t>Sigma 4.4 on x-bar 178.5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2.44% COV</a:t>
            </a:r>
          </a:p>
          <a:p>
            <a:pPr lvl="1"/>
            <a:r>
              <a:rPr lang="en-US" dirty="0"/>
              <a:t>Recommend COV &lt;2.5%</a:t>
            </a:r>
          </a:p>
          <a:p>
            <a:r>
              <a:rPr lang="en-US" dirty="0"/>
              <a:t>61788-4 (2016) Nb</a:t>
            </a:r>
            <a:r>
              <a:rPr lang="en-US" baseline="-25000" dirty="0"/>
              <a:t>3</a:t>
            </a:r>
            <a:r>
              <a:rPr lang="en-US" dirty="0"/>
              <a:t>Sn:</a:t>
            </a:r>
          </a:p>
          <a:p>
            <a:pPr lvl="1"/>
            <a:r>
              <a:rPr lang="en-US" dirty="0"/>
              <a:t>COV 6.07%</a:t>
            </a:r>
          </a:p>
          <a:p>
            <a:r>
              <a:rPr lang="en-US" dirty="0"/>
              <a:t>ITER:</a:t>
            </a:r>
          </a:p>
          <a:p>
            <a:pPr lvl="1"/>
            <a:r>
              <a:rPr lang="en-US" dirty="0"/>
              <a:t>COV Nb-Ti (0.8%), Nb</a:t>
            </a:r>
            <a:r>
              <a:rPr lang="en-US" baseline="-25000" dirty="0"/>
              <a:t>3</a:t>
            </a:r>
            <a:r>
              <a:rPr lang="en-US" dirty="0"/>
              <a:t>Sn BR (9.7%), Nb</a:t>
            </a:r>
            <a:r>
              <a:rPr lang="en-US" baseline="-25000" dirty="0"/>
              <a:t>3</a:t>
            </a:r>
            <a:r>
              <a:rPr lang="en-US" dirty="0"/>
              <a:t>Sn IT (14.1%)</a:t>
            </a:r>
          </a:p>
          <a:p>
            <a:pPr lvl="1"/>
            <a:r>
              <a:rPr lang="en-US" dirty="0"/>
              <a:t>IO-prep vs. Self-prep – HT isolated from measurement</a:t>
            </a:r>
          </a:p>
          <a:p>
            <a:r>
              <a:rPr lang="en-US" dirty="0"/>
              <a:t>AUP:</a:t>
            </a:r>
          </a:p>
          <a:p>
            <a:pPr lvl="1"/>
            <a:r>
              <a:rPr lang="en-US" dirty="0"/>
              <a:t>LBNL RRP</a:t>
            </a:r>
            <a:r>
              <a:rPr lang="en-US" baseline="30000" dirty="0"/>
              <a:t>®</a:t>
            </a:r>
            <a:r>
              <a:rPr lang="en-US" dirty="0"/>
              <a:t> RRR ref COV 0.15%(!!); witness ref COV ~1.3%(!!)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F9E7F-157F-F26E-4287-F34D84EE5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References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609600" y="1368000"/>
            <a:ext cx="10972800" cy="464137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IEC 61788</a:t>
            </a:r>
          </a:p>
          <a:p>
            <a:pPr lvl="0"/>
            <a:r>
              <a:rPr lang="en-US" dirty="0"/>
              <a:t>Various papers by Fickett, including his 1974 MSE review</a:t>
            </a:r>
          </a:p>
          <a:p>
            <a:pPr lvl="0"/>
            <a:r>
              <a:rPr lang="en-US" dirty="0"/>
              <a:t>Munday et al. 1982 </a:t>
            </a:r>
            <a:r>
              <a:rPr lang="en-US" i="1" dirty="0"/>
              <a:t>J. Phys. F: Met. Phys</a:t>
            </a:r>
            <a:endParaRPr lang="en-US" dirty="0"/>
          </a:p>
          <a:p>
            <a:pPr lvl="0"/>
            <a:r>
              <a:rPr lang="en-US" dirty="0"/>
              <a:t>N. J. Simon et al. </a:t>
            </a:r>
            <a:r>
              <a:rPr lang="en-US" i="1" dirty="0"/>
              <a:t>NIST Monograph 177</a:t>
            </a:r>
            <a:endParaRPr lang="en-US" dirty="0"/>
          </a:p>
          <a:p>
            <a:pPr lvl="0"/>
            <a:r>
              <a:rPr lang="en-US" dirty="0"/>
              <a:t>ITER experience </a:t>
            </a:r>
            <a:r>
              <a:rPr lang="en-US" i="1" dirty="0"/>
              <a:t>IEEE </a:t>
            </a:r>
            <a:r>
              <a:rPr lang="en-US" dirty="0"/>
              <a:t>2010, 2012 Jewell, Pong et al.</a:t>
            </a:r>
          </a:p>
          <a:p>
            <a:pPr lvl="0"/>
            <a:r>
              <a:rPr lang="en-US" dirty="0"/>
              <a:t>AUP experience </a:t>
            </a:r>
            <a:r>
              <a:rPr lang="en-US" i="1" dirty="0"/>
              <a:t>Cryogenics </a:t>
            </a:r>
            <a:r>
              <a:rPr lang="en-US" dirty="0"/>
              <a:t>2024 Pong et al.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3432000" y="6448251"/>
            <a:ext cx="53280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MDP CM9 2025 05 29 - CPRD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8737600" y="6448251"/>
            <a:ext cx="284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6FB9-8B0F-F745-95EB-6D10DF99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5210C-193F-7F25-1B12-67061BD5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368000"/>
            <a:ext cx="11173905" cy="4641379"/>
          </a:xfrm>
        </p:spPr>
        <p:txBody>
          <a:bodyPr/>
          <a:lstStyle/>
          <a:p>
            <a:r>
              <a:rPr lang="en-US" dirty="0"/>
              <a:t>RRR for Cu, Nb-Ti, Nb</a:t>
            </a:r>
            <a:r>
              <a:rPr lang="en-US" baseline="-25000" dirty="0"/>
              <a:t>3</a:t>
            </a:r>
            <a:r>
              <a:rPr lang="en-US" dirty="0"/>
              <a:t>Sn BR, and Nb</a:t>
            </a:r>
            <a:r>
              <a:rPr lang="en-US" baseline="-25000" dirty="0"/>
              <a:t>3</a:t>
            </a:r>
            <a:r>
              <a:rPr lang="en-US" dirty="0"/>
              <a:t>Sn IT have different definitions and different uncertainties (COV)</a:t>
            </a:r>
          </a:p>
          <a:p>
            <a:r>
              <a:rPr lang="en-US" dirty="0"/>
              <a:t>Microstructure (processing history and HT) impacts RRR</a:t>
            </a:r>
          </a:p>
          <a:p>
            <a:r>
              <a:rPr lang="en-US" dirty="0"/>
              <a:t>HT controls (time, temperature, trace oxygen, cleanliness) are very important for reliable and repeatable RRR</a:t>
            </a:r>
          </a:p>
          <a:p>
            <a:r>
              <a:rPr lang="en-US" dirty="0"/>
              <a:t>Oxygen can take out ferromagnetic impurities, reducing their ability to scatter electrons at LT and boost RRR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C8672-A3BF-1DA2-C4D6-BC9AB2D6B0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90D8-E5C9-442A-F7EC-813FFDF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D130B-FCD7-3FF4-C8AB-46EDEDF64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Residual Resistance Ratio – as defined by IEC 61788</a:t>
            </a:r>
          </a:p>
          <a:p>
            <a:r>
              <a:rPr lang="en-US" dirty="0"/>
              <a:t>Also typical usage:</a:t>
            </a:r>
          </a:p>
          <a:p>
            <a:pPr lvl="1"/>
            <a:r>
              <a:rPr lang="en-US" dirty="0"/>
              <a:t>LT</a:t>
            </a:r>
          </a:p>
          <a:p>
            <a:pPr lvl="2"/>
            <a:r>
              <a:rPr lang="en-US" dirty="0"/>
              <a:t>Cu at 4.2 K</a:t>
            </a:r>
          </a:p>
          <a:p>
            <a:pPr lvl="2"/>
            <a:r>
              <a:rPr lang="en-US" dirty="0"/>
              <a:t>Nb-Ti wire at ~10 K (just above </a:t>
            </a:r>
            <a:r>
              <a:rPr lang="en-US" i="1" dirty="0"/>
              <a:t>T</a:t>
            </a:r>
            <a:r>
              <a:rPr lang="en-US" baseline="-25000" dirty="0"/>
              <a:t>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wire at ~20 K (just above </a:t>
            </a:r>
            <a:r>
              <a:rPr lang="en-US" i="1" dirty="0"/>
              <a:t>T</a:t>
            </a:r>
            <a:r>
              <a:rPr lang="en-US" baseline="-25000" dirty="0"/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RT</a:t>
            </a:r>
          </a:p>
          <a:p>
            <a:pPr lvl="2"/>
            <a:r>
              <a:rPr lang="en-US" dirty="0"/>
              <a:t>Often 273 K - 308 K, definition 293 K </a:t>
            </a:r>
          </a:p>
          <a:p>
            <a:pPr lvl="2"/>
            <a:r>
              <a:rPr lang="en-US" dirty="0"/>
              <a:t>Correction formula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F4F5F-47B4-4315-6A9C-63001B3B9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white and grey document with black text&#10;&#10;AI-generated content may be incorrect.">
            <a:extLst>
              <a:ext uri="{FF2B5EF4-FFF2-40B4-BE49-F238E27FC236}">
                <a16:creationId xmlns:a16="http://schemas.microsoft.com/office/drawing/2014/main" id="{999ED728-69D4-E2BF-9CDE-6DB9D2A1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778" y="2243579"/>
            <a:ext cx="2864240" cy="39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8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308B5-D05D-8A5F-7DDF-38BD5C9480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A9DEEC-3CDF-30CD-5CFF-41CA7800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66" y="313149"/>
            <a:ext cx="8367334" cy="57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0D3604-DBDA-5E63-BFDB-6DF3A9C5E7B2}"/>
              </a:ext>
            </a:extLst>
          </p:cNvPr>
          <p:cNvSpPr txBox="1"/>
          <p:nvPr/>
        </p:nvSpPr>
        <p:spPr>
          <a:xfrm>
            <a:off x="9539235" y="5798142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Pong et al. </a:t>
            </a:r>
            <a:r>
              <a:rPr lang="en-US" i="1" dirty="0"/>
              <a:t>Cryogenics </a:t>
            </a:r>
            <a:r>
              <a:rPr lang="en-US" dirty="0"/>
              <a:t>(2025)</a:t>
            </a:r>
          </a:p>
        </p:txBody>
      </p:sp>
    </p:spTree>
    <p:extLst>
      <p:ext uri="{BB962C8B-B14F-4D97-AF65-F5344CB8AC3E}">
        <p14:creationId xmlns:p14="http://schemas.microsoft.com/office/powerpoint/2010/main" val="322912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96B2-02B3-58F7-20EE-6EDD49F3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61788-4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7E76-1C7B-5BE1-1B4C-6A59C0A6F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Formerly 61788-4 (Nb-Ti) and 61788-11 (Nb</a:t>
            </a:r>
            <a:r>
              <a:rPr lang="en-US" baseline="-25000" dirty="0"/>
              <a:t>3</a:t>
            </a:r>
            <a:r>
              <a:rPr lang="en-US" dirty="0"/>
              <a:t>Sn); since 2016 (4</a:t>
            </a:r>
            <a:r>
              <a:rPr lang="en-US" baseline="30000" dirty="0"/>
              <a:t>th</a:t>
            </a:r>
            <a:r>
              <a:rPr lang="en-US" dirty="0"/>
              <a:t> edition) just 61788-4</a:t>
            </a:r>
          </a:p>
          <a:p>
            <a:r>
              <a:rPr lang="en-US" dirty="0"/>
              <a:t>Resistance, not resistivity </a:t>
            </a:r>
          </a:p>
          <a:p>
            <a:r>
              <a:rPr lang="en-US" dirty="0"/>
              <a:t>For composite superconductors under TC 90, scope:</a:t>
            </a:r>
          </a:p>
          <a:p>
            <a:pPr lvl="1"/>
            <a:r>
              <a:rPr lang="en-US" dirty="0"/>
              <a:t>“monolithic structure”</a:t>
            </a:r>
          </a:p>
          <a:p>
            <a:pPr lvl="1"/>
            <a:r>
              <a:rPr lang="en-US" dirty="0"/>
              <a:t>RRR &lt; 350</a:t>
            </a:r>
          </a:p>
          <a:p>
            <a:pPr lvl="1"/>
            <a:r>
              <a:rPr lang="en-US" dirty="0"/>
              <a:t>Rectangular or round cross-section, area &lt; 3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 Nb</a:t>
            </a:r>
            <a:r>
              <a:rPr lang="en-US" baseline="-25000" dirty="0"/>
              <a:t>3</a:t>
            </a:r>
            <a:r>
              <a:rPr lang="en-US" dirty="0"/>
              <a:t>Sn, after HT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15CFB-2C62-8692-7265-80A80E560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9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7544-1F73-23A6-37C5-DE0C24B4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Notable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9E886-BB10-C28A-ABDE-ED3B5F2C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947959"/>
          </a:xfrm>
        </p:spPr>
        <p:txBody>
          <a:bodyPr/>
          <a:lstStyle/>
          <a:p>
            <a:r>
              <a:rPr lang="en-US" dirty="0"/>
              <a:t>Resistivity can change when the dimension gets close to the mean free path</a:t>
            </a:r>
          </a:p>
          <a:p>
            <a:r>
              <a:rPr lang="en-US" dirty="0"/>
              <a:t>Impurities at concentration much below chemically detectable levels can still impact electrical conductivity considerably, that’s why RRR is an important SC QC</a:t>
            </a:r>
          </a:p>
          <a:p>
            <a:r>
              <a:rPr lang="en-US" dirty="0"/>
              <a:t>“Chemical purity” vs. “electrical purity”</a:t>
            </a:r>
          </a:p>
          <a:p>
            <a:r>
              <a:rPr lang="en-US" dirty="0"/>
              <a:t>Magneto-resistance effect (applied </a:t>
            </a:r>
            <a:r>
              <a:rPr lang="en-US" b="1" dirty="0"/>
              <a:t>B</a:t>
            </a:r>
            <a:r>
              <a:rPr lang="en-US" dirty="0"/>
              <a:t> impacts RRR)</a:t>
            </a:r>
          </a:p>
          <a:p>
            <a:r>
              <a:rPr lang="en-US" dirty="0"/>
              <a:t>Microstructure effect (annealing condition impacts RRR)</a:t>
            </a:r>
          </a:p>
          <a:p>
            <a:r>
              <a:rPr lang="en-US" dirty="0"/>
              <a:t>~17 K - 20 K resistance rise depends on RRR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0F79-5F4D-BC67-D9D0-E4337E8348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41D8E-84AB-78A5-F6C0-BDFD166B0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graph of the maximum temperature&#10;&#10;AI-generated content may be incorrect.">
            <a:extLst>
              <a:ext uri="{FF2B5EF4-FFF2-40B4-BE49-F238E27FC236}">
                <a16:creationId xmlns:a16="http://schemas.microsoft.com/office/drawing/2014/main" id="{3A0F3D43-48B7-6164-8584-573EC52C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1" y="2704764"/>
            <a:ext cx="5742421" cy="3458503"/>
          </a:xfrm>
          <a:prstGeom prst="rect">
            <a:avLst/>
          </a:prstGeom>
        </p:spPr>
      </p:pic>
      <p:pic>
        <p:nvPicPr>
          <p:cNvPr id="11" name="Picture 10" descr="A collage of different colors of crystals&#10;&#10;AI-generated content may be incorrect.">
            <a:extLst>
              <a:ext uri="{FF2B5EF4-FFF2-40B4-BE49-F238E27FC236}">
                <a16:creationId xmlns:a16="http://schemas.microsoft.com/office/drawing/2014/main" id="{D25BD760-D15D-2C87-9C46-683F5BC66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593" y="226446"/>
            <a:ext cx="5075131" cy="6054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B85A7C-BA5A-4406-E528-640510B53F8A}"/>
              </a:ext>
            </a:extLst>
          </p:cNvPr>
          <p:cNvSpPr txBox="1"/>
          <p:nvPr/>
        </p:nvSpPr>
        <p:spPr>
          <a:xfrm>
            <a:off x="9539235" y="5798142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Hopkins et al. </a:t>
            </a:r>
            <a:r>
              <a:rPr lang="en-US" i="1" dirty="0"/>
              <a:t>MSE A</a:t>
            </a:r>
            <a:r>
              <a:rPr lang="en-US" dirty="0"/>
              <a:t> (2007)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AD77F7-DDA0-7FF7-A4F3-6B93BA8C6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93" y="226446"/>
            <a:ext cx="5418972" cy="3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35E87-AE8F-9C76-4B04-B6DC236B30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diagram of electrical resistivity&#10;&#10;AI-generated content may be incorrect.">
            <a:extLst>
              <a:ext uri="{FF2B5EF4-FFF2-40B4-BE49-F238E27FC236}">
                <a16:creationId xmlns:a16="http://schemas.microsoft.com/office/drawing/2014/main" id="{83572529-4459-266A-9C92-3CEE9075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937" y="249717"/>
            <a:ext cx="5024027" cy="5641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71D61-5742-7AB7-D654-04C836ED1CA2}"/>
              </a:ext>
            </a:extLst>
          </p:cNvPr>
          <p:cNvSpPr txBox="1"/>
          <p:nvPr/>
        </p:nvSpPr>
        <p:spPr>
          <a:xfrm>
            <a:off x="9094696" y="5986847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Simon et al. </a:t>
            </a:r>
            <a:r>
              <a:rPr lang="en-US" i="1" dirty="0"/>
              <a:t>NIST Monograph 177</a:t>
            </a:r>
            <a:endParaRPr lang="en-US" dirty="0"/>
          </a:p>
        </p:txBody>
      </p:sp>
      <p:pic>
        <p:nvPicPr>
          <p:cNvPr id="11" name="Picture 10" descr="A graph of residuals and numbers&#10;&#10;AI-generated content may be incorrect.">
            <a:extLst>
              <a:ext uri="{FF2B5EF4-FFF2-40B4-BE49-F238E27FC236}">
                <a16:creationId xmlns:a16="http://schemas.microsoft.com/office/drawing/2014/main" id="{539F471A-D0AD-36F2-67B8-28813358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85" y="295333"/>
            <a:ext cx="4198952" cy="54132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B388DD-F81D-D7C4-5629-A54867651225}"/>
              </a:ext>
            </a:extLst>
          </p:cNvPr>
          <p:cNvSpPr/>
          <p:nvPr/>
        </p:nvSpPr>
        <p:spPr>
          <a:xfrm>
            <a:off x="8417088" y="1951348"/>
            <a:ext cx="151877" cy="3205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4642-6B9F-A3F6-D975-6E1F3B9E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12ECC-8C88-636E-7A95-AC9DEC9C6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947959"/>
          </a:xfrm>
        </p:spPr>
        <p:txBody>
          <a:bodyPr>
            <a:normAutofit/>
          </a:bodyPr>
          <a:lstStyle/>
          <a:p>
            <a:r>
              <a:rPr lang="en-US" dirty="0"/>
              <a:t>Recovery and recrystallization: RT resistance may not be much affected, but LT resistance may decrease markedly (dislocations annihilate, grains grow </a:t>
            </a:r>
            <a:r>
              <a:rPr lang="en-US" dirty="0">
                <a:sym typeface="Wingdings" panose="05000000000000000000" pitchFamily="2" charset="2"/>
              </a:rPr>
              <a:t> RRR increases)</a:t>
            </a:r>
            <a:endParaRPr lang="en-US" dirty="0"/>
          </a:p>
          <a:p>
            <a:r>
              <a:rPr lang="en-US" dirty="0"/>
              <a:t>An important factor: furnace impurity (line of sight from heating elements, environmental residue from retorts, etc.) – easy fix: quartz tube and/or glass </a:t>
            </a:r>
            <a:r>
              <a:rPr lang="en-US" dirty="0" err="1"/>
              <a:t>fibre</a:t>
            </a:r>
            <a:endParaRPr lang="en-US" dirty="0"/>
          </a:p>
          <a:p>
            <a:r>
              <a:rPr lang="en-US" dirty="0"/>
              <a:t>Atmosphere: trace oxygen may help by oxidizing ferromagnetic impurities, reducing their ability to scatter electrons at LT and thereby boosting RRR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F0F6-F849-17B2-F1CA-C880B18601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BNL_colors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8908</TotalTime>
  <Words>1059</Words>
  <Application>Microsoft Office PowerPoint</Application>
  <PresentationFormat>Widescreen</PresentationFormat>
  <Paragraphs>133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Wingdings</vt:lpstr>
      <vt:lpstr>Arial</vt:lpstr>
      <vt:lpstr>Calibri</vt:lpstr>
      <vt:lpstr>Office Theme</vt:lpstr>
      <vt:lpstr>Ian’s selected review on Cu RRR</vt:lpstr>
      <vt:lpstr>References</vt:lpstr>
      <vt:lpstr>RRR Definition</vt:lpstr>
      <vt:lpstr>PowerPoint Presentation</vt:lpstr>
      <vt:lpstr>IEC 61788-4</vt:lpstr>
      <vt:lpstr>RRR Notable Details</vt:lpstr>
      <vt:lpstr>PowerPoint Presentation</vt:lpstr>
      <vt:lpstr>PowerPoint Presentation</vt:lpstr>
      <vt:lpstr>Heat Treatment</vt:lpstr>
      <vt:lpstr>Oxygen Annealing</vt:lpstr>
      <vt:lpstr>Nitrogen annealing</vt:lpstr>
      <vt:lpstr>Some numbers</vt:lpstr>
      <vt:lpstr>A few more numbers</vt:lpstr>
      <vt:lpstr>IACS</vt:lpstr>
      <vt:lpstr>C101</vt:lpstr>
      <vt:lpstr>Iron</vt:lpstr>
      <vt:lpstr>Kondo Effect</vt:lpstr>
      <vt:lpstr>Other Effects</vt:lpstr>
      <vt:lpstr>International BM / CC / RR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Ian Pong</dc:creator>
  <cp:lastModifiedBy>Ian Pong</cp:lastModifiedBy>
  <cp:revision>19</cp:revision>
  <dcterms:modified xsi:type="dcterms:W3CDTF">2025-06-10T16:28:53Z</dcterms:modified>
</cp:coreProperties>
</file>