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145706351" r:id="rId5"/>
    <p:sldId id="2145706472" r:id="rId6"/>
    <p:sldId id="2145706450" r:id="rId7"/>
    <p:sldId id="2145706494" r:id="rId8"/>
    <p:sldId id="2145706480" r:id="rId9"/>
    <p:sldId id="2145706475" r:id="rId10"/>
    <p:sldId id="2145706479" r:id="rId11"/>
    <p:sldId id="2145706487" r:id="rId12"/>
    <p:sldId id="2145706464" r:id="rId13"/>
    <p:sldId id="2145706465" r:id="rId14"/>
    <p:sldId id="2145706468" r:id="rId15"/>
    <p:sldId id="2145706492" r:id="rId16"/>
    <p:sldId id="2145706493" r:id="rId17"/>
    <p:sldId id="2145706489" r:id="rId18"/>
    <p:sldId id="2145706488" r:id="rId19"/>
    <p:sldId id="2145706490" r:id="rId20"/>
    <p:sldId id="2145706491" r:id="rId21"/>
    <p:sldId id="2145706477" r:id="rId22"/>
    <p:sldId id="2145706467" r:id="rId23"/>
    <p:sldId id="2145706478" r:id="rId24"/>
    <p:sldId id="2145706481" r:id="rId25"/>
    <p:sldId id="2145706482" r:id="rId26"/>
    <p:sldId id="2145706495" r:id="rId27"/>
    <p:sldId id="2145706496" r:id="rId28"/>
    <p:sldId id="2145706497" r:id="rId29"/>
    <p:sldId id="2145706499" r:id="rId30"/>
    <p:sldId id="21457064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076409-4858-664D-5A23-C270176A42F9}" name="Sublet, Jean-Christophe" initials="SJC" userId="S::jean-christophe.sublet@ukaea.uk::65f547c1-ccec-40f4-9786-56243f74bc1f" providerId="AD"/>
  <p188:author id="{F1627F34-0A4C-083E-2C85-7BB4B112DB7B}" name="Prestat, Eric" initials="PE" userId="S::eric.prestat@ukaea.uk::81005e4b-d8f5-4f97-b254-fd2ee4b3d8b6" providerId="AD"/>
  <p188:author id="{C90BB858-C4FC-4958-24A8-FD768ECB00C1}" name="Lim, Joven" initials="LJ" userId="S::joven.lim@ukaea.uk::7c48b9c8-667c-4378-8020-797c41b8e7dc" providerId="AD"/>
  <p188:author id="{1CFB3B5D-E04D-14B2-62D3-FA2160890E5D}" name="Bailey, Greg" initials="GB" userId="S::greg.bailey@ukaea.uk::76bdb626-9454-41ed-a19c-c2e37ea105e7" providerId="AD"/>
  <p188:author id="{4476A571-5AB2-FDD9-FBD2-2A2560F0B084}" name="Gilbert, Mark R" initials="GMR" userId="S::mark.gilbert@ukaea.uk::748c2d2e-293a-4265-9c04-ce3243f69ae2" providerId="AD"/>
  <p188:author id="{FABBD994-0082-ED1E-9827-CC27914B6790}" name="Whitfield, Tamsin" initials="WT" userId="S::tamsin.whitfield@ukaea.uk::c4b8f1f4-2fbe-4dd0-986e-2888d68ada84" providerId="AD"/>
  <p188:author id="{CD8AC5A5-24FC-8842-6FFF-390E4D02FD7E}" name="Lavrentiev, Mikhail" initials="LM" userId="S::mikhail.lavrentiev@ukaea.uk::64514380-71d5-4f73-b3d7-3cab55f28d88" providerId="AD"/>
  <p188:author id="{4AF104BF-FCC0-C78D-F7F2-035D8505E78C}" name="Foster, David" initials="FD" userId="S::david.foster@ukaea.uk::f93bf4a8-e80e-4fc9-9e28-5a181f4dfecf" providerId="AD"/>
  <p188:author id="{7130A7E5-0CEB-7342-104B-31990C4AD5C4}" name="Wheeler, Dylan" initials="WD" userId="S::dylan.wheeler@ukaea.uk::e8cd57da-c858-4e0c-8794-5719ae778dad" providerId="AD"/>
  <p188:author id="{BBA78AE7-267F-6454-1BB7-F6C0C02139A6}" name="Vasanthakumaran, Arti" initials="VA" userId="S::arti.vasanthakumaran@ukaea.uk::304d1ace-fda8-49c5-9527-82a29228d7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5EF"/>
    <a:srgbClr val="37AD6B"/>
    <a:srgbClr val="1A6FDF"/>
    <a:srgbClr val="F14040"/>
    <a:srgbClr val="515151"/>
    <a:srgbClr val="000000"/>
    <a:srgbClr val="132B4E"/>
    <a:srgbClr val="0070C0"/>
    <a:srgbClr val="3D3DFF"/>
    <a:srgbClr val="F89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152"/>
  </p:normalViewPr>
  <p:slideViewPr>
    <p:cSldViewPr snapToGrid="0">
      <p:cViewPr varScale="1">
        <p:scale>
          <a:sx n="100" d="100"/>
          <a:sy n="100" d="100"/>
        </p:scale>
        <p:origin x="192" y="5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968" y="14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494B7-3010-C04A-A8D2-3A67F5B3F74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9E3AD-85AA-4D4F-953B-BDDC046C417F}" type="datetimeFigureOut">
              <a:rPr lang="en-US" smtClean="0"/>
              <a:t>2/3/26</a:t>
            </a:fld>
            <a:endParaRPr lang="en-US"/>
          </a:p>
        </p:txBody>
      </p:sp>
    </p:spTree>
    <p:extLst>
      <p:ext uri="{BB962C8B-B14F-4D97-AF65-F5344CB8AC3E}">
        <p14:creationId xmlns:p14="http://schemas.microsoft.com/office/powerpoint/2010/main" val="17432365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9T09:18:50.565"/>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9T09:18:57.858"/>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1,'40'0,"-7"0,-25 0,3 0,8 0,-5 0,8 0,-9 0,2 0,4 0,-6 0,6 0,-3 0,-3 0,8 0,-8 0,5 0,0 3,-6-2,9 3,-9-1,3 9,-3 7,-3 4,0-9,2-6,7-8,-4 0,6 0,-6 0,-1 0,7 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9T09:19:08.583"/>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9T09:19:11.128"/>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9T09:19:13.80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9T09:19:22.088"/>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0,'45'0,"-5"0,-23 0,0 0,0 0,1 0,-1 0,0 0,6 0,-5 0,5 0,-6 4,6-3,-5 3,5 0,-6-3,1 3,-5-4,3 0,0 3,-2-2,5 3,-5-4,5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9CD0D-D0C5-DD4D-B44E-98E59B6DF763}" type="datetimeFigureOut">
              <a:rPr lang="en-US" smtClean="0"/>
              <a:t>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E606-7E0B-0B4A-8955-4487729DC77D}" type="slidenum">
              <a:rPr lang="en-US" smtClean="0"/>
              <a:t>‹#›</a:t>
            </a:fld>
            <a:endParaRPr lang="en-US"/>
          </a:p>
        </p:txBody>
      </p:sp>
    </p:spTree>
    <p:extLst>
      <p:ext uri="{BB962C8B-B14F-4D97-AF65-F5344CB8AC3E}">
        <p14:creationId xmlns:p14="http://schemas.microsoft.com/office/powerpoint/2010/main" val="19762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2E606-7E0B-0B4A-8955-4487729DC77D}" type="slidenum">
              <a:rPr lang="en-US" smtClean="0"/>
              <a:t>18</a:t>
            </a:fld>
            <a:endParaRPr lang="en-US"/>
          </a:p>
        </p:txBody>
      </p:sp>
    </p:spTree>
    <p:extLst>
      <p:ext uri="{BB962C8B-B14F-4D97-AF65-F5344CB8AC3E}">
        <p14:creationId xmlns:p14="http://schemas.microsoft.com/office/powerpoint/2010/main" val="358388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2E606-7E0B-0B4A-8955-4487729DC77D}" type="slidenum">
              <a:rPr lang="en-US" smtClean="0"/>
              <a:t>19</a:t>
            </a:fld>
            <a:endParaRPr lang="en-US"/>
          </a:p>
        </p:txBody>
      </p:sp>
    </p:spTree>
    <p:extLst>
      <p:ext uri="{BB962C8B-B14F-4D97-AF65-F5344CB8AC3E}">
        <p14:creationId xmlns:p14="http://schemas.microsoft.com/office/powerpoint/2010/main" val="828449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userDrawn="1"/>
        </p:nvPicPr>
        <p:blipFill>
          <a:blip r:embed="rId2"/>
          <a:stretch>
            <a:fillRect/>
          </a:stretch>
        </p:blipFill>
        <p:spPr>
          <a:xfrm>
            <a:off x="0" y="-12652"/>
            <a:ext cx="12197227" cy="5308448"/>
          </a:xfrm>
          <a:prstGeom prst="rect">
            <a:avLst/>
          </a:prstGeom>
        </p:spPr>
      </p:pic>
      <p:sp>
        <p:nvSpPr>
          <p:cNvPr id="13" name="Freeform 12"/>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userDrawn="1"/>
        </p:nvPicPr>
        <p:blipFill>
          <a:blip r:embed="rId2"/>
          <a:stretch>
            <a:fillRect/>
          </a:stretch>
        </p:blipFill>
        <p:spPr>
          <a:xfrm>
            <a:off x="-9697" y="-12652"/>
            <a:ext cx="12206924" cy="5324881"/>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userDrawn="1"/>
        </p:nvPicPr>
        <p:blipFill>
          <a:blip r:embed="rId2"/>
          <a:stretch>
            <a:fillRect/>
          </a:stretch>
        </p:blipFill>
        <p:spPr>
          <a:xfrm>
            <a:off x="-20444" y="-12653"/>
            <a:ext cx="12236577" cy="536842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userDrawn="1"/>
        </p:nvPicPr>
        <p:blipFill>
          <a:blip r:embed="rId2"/>
          <a:stretch>
            <a:fillRect/>
          </a:stretch>
        </p:blipFill>
        <p:spPr>
          <a:xfrm>
            <a:off x="-17748"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userDrawn="1"/>
        </p:nvPicPr>
        <p:blipFill>
          <a:blip r:embed="rId2"/>
          <a:stretch>
            <a:fillRect/>
          </a:stretch>
        </p:blipFill>
        <p:spPr>
          <a:xfrm>
            <a:off x="-16038" y="-12653"/>
            <a:ext cx="12213265" cy="530746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userDrawn="1"/>
        </p:nvPicPr>
        <p:blipFill>
          <a:blip r:embed="rId2"/>
          <a:stretch>
            <a:fillRect/>
          </a:stretch>
        </p:blipFill>
        <p:spPr>
          <a:xfrm>
            <a:off x="-22975"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GB"/>
              <a:t>Click icon to add picture</a:t>
            </a:r>
            <a:endParaRPr lang="en-US"/>
          </a:p>
        </p:txBody>
      </p:sp>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CBF8-EC8B-AD7E-7F1D-BBF15E1630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71C1ED-C408-290F-EA43-5E0A667EE8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384D9E-3B89-C980-3B74-C166C06AE4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D17040-0A8D-1FA2-189F-69C1B593AE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FB2E7C-AE78-77F2-B4E1-A1565541DD19}"/>
              </a:ext>
            </a:extLst>
          </p:cNvPr>
          <p:cNvSpPr>
            <a:spLocks noGrp="1"/>
          </p:cNvSpPr>
          <p:nvPr>
            <p:ph type="sldNum" sz="quarter" idx="12"/>
          </p:nvPr>
        </p:nvSpPr>
        <p:spPr/>
        <p:txBody>
          <a:bodyPr/>
          <a:lstStyle/>
          <a:p>
            <a:fld id="{0F153567-88AB-4943-B71C-530549DCA02A}" type="slidenum">
              <a:rPr lang="en-US" smtClean="0"/>
              <a:t>‹#›</a:t>
            </a:fld>
            <a:endParaRPr lang="en-US"/>
          </a:p>
        </p:txBody>
      </p:sp>
    </p:spTree>
    <p:extLst>
      <p:ext uri="{BB962C8B-B14F-4D97-AF65-F5344CB8AC3E}">
        <p14:creationId xmlns:p14="http://schemas.microsoft.com/office/powerpoint/2010/main" val="347330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GB"/>
              <a:t>Click to edit Master title style</a:t>
            </a:r>
            <a:endParaRPr lang="en-US"/>
          </a:p>
        </p:txBody>
      </p:sp>
      <p:sp>
        <p:nvSpPr>
          <p:cNvPr id="2" name="Footer Placeholder 1"/>
          <p:cNvSpPr>
            <a:spLocks noGrp="1"/>
          </p:cNvSpPr>
          <p:nvPr>
            <p:ph type="ftr" sz="quarter" idx="10"/>
          </p:nvPr>
        </p:nvSpPr>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5406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endParaRPr lang="en-US" dirty="0"/>
          </a:p>
        </p:txBody>
      </p:sp>
      <p:sp>
        <p:nvSpPr>
          <p:cNvPr id="3" name="TextBox 2"/>
          <p:cNvSpPr txBox="1"/>
          <p:nvPr userDrawn="1"/>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a:ln>
                  <a:noFill/>
                </a:ln>
                <a:solidFill>
                  <a:schemeClr val="tx1"/>
                </a:solidFill>
                <a:effectLst/>
                <a:uLnTx/>
                <a:uFillTx/>
                <a:latin typeface="Arial Black" charset="0"/>
                <a:ea typeface="Arial Black" charset="0"/>
                <a:cs typeface="Arial Black" charset="0"/>
              </a:rPr>
              <a:t>Affiliations</a:t>
            </a:r>
            <a:endParaRPr lang="en-US">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GB"/>
              <a:t>Click to edit Master title style</a:t>
            </a:r>
            <a:endParaRPr lang="en-US"/>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1"/>
          <p:cNvSpPr>
            <a:spLocks noGrp="1"/>
          </p:cNvSpPr>
          <p:nvPr>
            <p:ph type="ftr" sz="quarter" idx="11"/>
          </p:nvPr>
        </p:nvSpPr>
        <p:spPr>
          <a:xfrm>
            <a:off x="876222" y="6387700"/>
            <a:ext cx="4114800" cy="365125"/>
          </a:xfr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20236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GB"/>
              <a:t>Click to edit Master title style</a:t>
            </a:r>
            <a:endParaRPr lang="en-US"/>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endParaRPr lang="en-US" dirty="0"/>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9942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p:cNvSpPr/>
          <p:nvPr userDrawn="1"/>
        </p:nvSpPr>
        <p:spPr>
          <a:xfrm>
            <a:off x="0" y="34773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a:t>INSERT QUOTE HERE</a:t>
            </a:r>
            <a:endParaRPr lang="en-US"/>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a:t>NAME / DATE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7" name="TextBox 16"/>
          <p:cNvSpPr txBox="1"/>
          <p:nvPr userDrawn="1"/>
        </p:nvSpPr>
        <p:spPr>
          <a:xfrm>
            <a:off x="731458" y="1034180"/>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18" name="TextBox 17"/>
          <p:cNvSpPr txBox="1"/>
          <p:nvPr userDrawn="1"/>
        </p:nvSpPr>
        <p:spPr>
          <a:xfrm>
            <a:off x="10573850" y="4825641"/>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endParaRPr lang="en-US" dirty="0"/>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35482B25-261F-464E-BDD8-63296DE4D8A4}" type="slidenum">
              <a:rPr lang="en-US" smtClean="0"/>
              <a:pPr/>
              <a:t>‹#›</a:t>
            </a:fld>
            <a:endParaRPr lang="en-US"/>
          </a:p>
        </p:txBody>
      </p:sp>
      <p:sp>
        <p:nvSpPr>
          <p:cNvPr id="19"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4762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endParaRPr lang="en-US" dirty="0"/>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47705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3641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endParaRPr lang="en-US" dirty="0"/>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35482B25-261F-464E-BDD8-63296DE4D8A4}" type="slidenum">
              <a:rPr lang="en-US" smtClean="0"/>
              <a:pPr/>
              <a:t>‹#›</a:t>
            </a:fld>
            <a:endParaRPr lang="en-US"/>
          </a:p>
        </p:txBody>
      </p:sp>
      <p:sp>
        <p:nvSpPr>
          <p:cNvPr id="12"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GB"/>
              <a:t>Click to edit Master title style</a:t>
            </a:r>
            <a:endParaRPr lang="en-US"/>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endParaRPr lang="en-US" dirty="0"/>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1676753"/>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73" r:id="rId3"/>
    <p:sldLayoutId id="2147483652" r:id="rId4"/>
    <p:sldLayoutId id="2147483653" r:id="rId5"/>
    <p:sldLayoutId id="2147483660" r:id="rId6"/>
    <p:sldLayoutId id="2147483655" r:id="rId7"/>
    <p:sldLayoutId id="2147483651" r:id="rId8"/>
    <p:sldLayoutId id="2147483677" r:id="rId9"/>
    <p:sldLayoutId id="2147483670" r:id="rId10"/>
    <p:sldLayoutId id="2147483671" r:id="rId11"/>
    <p:sldLayoutId id="2147483674" r:id="rId12"/>
    <p:sldLayoutId id="2147483675" r:id="rId13"/>
    <p:sldLayoutId id="2147483676" r:id="rId14"/>
    <p:sldLayoutId id="2147483672" r:id="rId15"/>
    <p:sldLayoutId id="2147483678" r:id="rId16"/>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6.xml"/><Relationship Id="rId3" Type="http://schemas.openxmlformats.org/officeDocument/2006/relationships/image" Target="../media/image19.png"/><Relationship Id="rId7" Type="http://schemas.openxmlformats.org/officeDocument/2006/relationships/image" Target="../media/image210.png"/><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21.png"/><Relationship Id="rId15" Type="http://schemas.openxmlformats.org/officeDocument/2006/relationships/image" Target="../media/image24.png"/><Relationship Id="rId10" Type="http://schemas.openxmlformats.org/officeDocument/2006/relationships/customXml" Target="../ink/ink3.xml"/><Relationship Id="rId4" Type="http://schemas.openxmlformats.org/officeDocument/2006/relationships/image" Target="../media/image20.png"/><Relationship Id="rId9" Type="http://schemas.openxmlformats.org/officeDocument/2006/relationships/image" Target="../media/image22.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CC4298-8E22-154E-FAF4-17083B632FAD}"/>
              </a:ext>
            </a:extLst>
          </p:cNvPr>
          <p:cNvSpPr>
            <a:spLocks noGrp="1"/>
          </p:cNvSpPr>
          <p:nvPr>
            <p:ph type="sldNum" sz="quarter" idx="13"/>
          </p:nvPr>
        </p:nvSpPr>
        <p:spPr/>
        <p:txBody>
          <a:bodyPr/>
          <a:lstStyle/>
          <a:p>
            <a:fld id="{35482B25-261F-464E-BDD8-63296DE4D8A4}" type="slidenum">
              <a:rPr lang="en-US" smtClean="0"/>
              <a:pPr/>
              <a:t>1</a:t>
            </a:fld>
            <a:endParaRPr lang="en-US"/>
          </a:p>
        </p:txBody>
      </p:sp>
      <p:sp>
        <p:nvSpPr>
          <p:cNvPr id="4" name="Title 3">
            <a:extLst>
              <a:ext uri="{FF2B5EF4-FFF2-40B4-BE49-F238E27FC236}">
                <a16:creationId xmlns:a16="http://schemas.microsoft.com/office/drawing/2014/main" id="{F289497D-BE86-BDCD-D617-D2F3B53F3F0B}"/>
              </a:ext>
            </a:extLst>
          </p:cNvPr>
          <p:cNvSpPr>
            <a:spLocks noGrp="1"/>
          </p:cNvSpPr>
          <p:nvPr>
            <p:ph type="title"/>
          </p:nvPr>
        </p:nvSpPr>
        <p:spPr>
          <a:xfrm>
            <a:off x="164661" y="1366346"/>
            <a:ext cx="11830867" cy="1766727"/>
          </a:xfrm>
        </p:spPr>
        <p:txBody>
          <a:bodyPr>
            <a:normAutofit/>
          </a:bodyPr>
          <a:lstStyle/>
          <a:p>
            <a:r>
              <a:rPr lang="en-US" sz="4900" dirty="0"/>
              <a:t>The nuclear observables of the lesser Gods</a:t>
            </a:r>
            <a:endParaRPr lang="en-US" dirty="0">
              <a:latin typeface="Arial Black"/>
            </a:endParaRPr>
          </a:p>
        </p:txBody>
      </p:sp>
      <p:sp>
        <p:nvSpPr>
          <p:cNvPr id="5" name="Text Placeholder 4">
            <a:extLst>
              <a:ext uri="{FF2B5EF4-FFF2-40B4-BE49-F238E27FC236}">
                <a16:creationId xmlns:a16="http://schemas.microsoft.com/office/drawing/2014/main" id="{16F1E3AB-B3DD-3924-8A9C-22502009718A}"/>
              </a:ext>
            </a:extLst>
          </p:cNvPr>
          <p:cNvSpPr>
            <a:spLocks noGrp="1"/>
          </p:cNvSpPr>
          <p:nvPr>
            <p:ph type="body" idx="1"/>
          </p:nvPr>
        </p:nvSpPr>
        <p:spPr>
          <a:xfrm>
            <a:off x="821339" y="3584028"/>
            <a:ext cx="9289610" cy="2526645"/>
          </a:xfrm>
        </p:spPr>
        <p:txBody>
          <a:bodyPr vert="horz" lIns="91440" tIns="45720" rIns="91440" bIns="45720" rtlCol="0" anchor="t">
            <a:normAutofit/>
          </a:bodyPr>
          <a:lstStyle/>
          <a:p>
            <a:r>
              <a:rPr lang="en-US" sz="2200" dirty="0">
                <a:latin typeface="Arial"/>
                <a:cs typeface="Arial"/>
              </a:rPr>
              <a:t>Jean-Christophe Sublet</a:t>
            </a:r>
          </a:p>
          <a:p>
            <a:endParaRPr lang="en-US" dirty="0">
              <a:latin typeface="Arial"/>
              <a:cs typeface="Arial"/>
            </a:endParaRPr>
          </a:p>
          <a:p>
            <a:r>
              <a:rPr lang="en-US" dirty="0"/>
              <a:t>United Kingdom Atomic Energy Authority,</a:t>
            </a:r>
          </a:p>
          <a:p>
            <a:r>
              <a:rPr lang="en-US" dirty="0"/>
              <a:t>Culham Science Centre, Abingdon OX14 3DB, United Kingdom</a:t>
            </a:r>
            <a:endParaRPr lang="en-GB" dirty="0"/>
          </a:p>
          <a:p>
            <a:endParaRPr lang="en-US" dirty="0">
              <a:latin typeface="Arial"/>
              <a:cs typeface="Arial"/>
            </a:endParaRPr>
          </a:p>
          <a:p>
            <a:r>
              <a:rPr lang="en-US" dirty="0">
                <a:latin typeface="Arial"/>
                <a:cs typeface="Arial"/>
              </a:rPr>
              <a:t>Exploring the nuclear and technology landscapes  </a:t>
            </a:r>
          </a:p>
        </p:txBody>
      </p:sp>
      <p:sp>
        <p:nvSpPr>
          <p:cNvPr id="6" name="Footer Placeholder 1">
            <a:extLst>
              <a:ext uri="{FF2B5EF4-FFF2-40B4-BE49-F238E27FC236}">
                <a16:creationId xmlns:a16="http://schemas.microsoft.com/office/drawing/2014/main" id="{CCEAEF73-2860-6333-2410-864FE3C8064D}"/>
              </a:ext>
            </a:extLst>
          </p:cNvPr>
          <p:cNvSpPr>
            <a:spLocks noGrp="1"/>
          </p:cNvSpPr>
          <p:nvPr>
            <p:ph type="ftr" sz="quarter" idx="12"/>
          </p:nvPr>
        </p:nvSpPr>
        <p:spPr>
          <a:xfrm>
            <a:off x="876221" y="6387700"/>
            <a:ext cx="7008821" cy="365125"/>
          </a:xfrm>
        </p:spPr>
        <p:txBody>
          <a:bodyPr/>
          <a:lstStyle/>
          <a:p>
            <a:r>
              <a:rPr lang="en-US" dirty="0"/>
              <a:t>J.-Ch. Sublet</a:t>
            </a:r>
          </a:p>
        </p:txBody>
      </p:sp>
    </p:spTree>
    <p:extLst>
      <p:ext uri="{BB962C8B-B14F-4D97-AF65-F5344CB8AC3E}">
        <p14:creationId xmlns:p14="http://schemas.microsoft.com/office/powerpoint/2010/main" val="8734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7FBA-E893-8EF5-6695-855E201714F1}"/>
              </a:ext>
            </a:extLst>
          </p:cNvPr>
          <p:cNvSpPr>
            <a:spLocks noGrp="1"/>
          </p:cNvSpPr>
          <p:nvPr>
            <p:ph type="title"/>
          </p:nvPr>
        </p:nvSpPr>
        <p:spPr>
          <a:xfrm>
            <a:off x="-33474" y="89738"/>
            <a:ext cx="11150600" cy="1094544"/>
          </a:xfrm>
        </p:spPr>
        <p:txBody>
          <a:bodyPr>
            <a:normAutofit/>
          </a:bodyPr>
          <a:lstStyle/>
          <a:p>
            <a:r>
              <a:rPr lang="en-GB" sz="3400" dirty="0"/>
              <a:t>Processing trails: Inventory, Source Terms</a:t>
            </a:r>
            <a:endParaRPr lang="en-US" sz="3400" dirty="0"/>
          </a:p>
        </p:txBody>
      </p:sp>
      <p:sp>
        <p:nvSpPr>
          <p:cNvPr id="5" name="Slide Number Placeholder 4">
            <a:extLst>
              <a:ext uri="{FF2B5EF4-FFF2-40B4-BE49-F238E27FC236}">
                <a16:creationId xmlns:a16="http://schemas.microsoft.com/office/drawing/2014/main" id="{95ECBA60-1582-804A-26EF-E0DF9094FD15}"/>
              </a:ext>
            </a:extLst>
          </p:cNvPr>
          <p:cNvSpPr>
            <a:spLocks noGrp="1"/>
          </p:cNvSpPr>
          <p:nvPr>
            <p:ph type="sldNum" sz="quarter" idx="12"/>
          </p:nvPr>
        </p:nvSpPr>
        <p:spPr/>
        <p:txBody>
          <a:bodyPr/>
          <a:lstStyle/>
          <a:p>
            <a:fld id="{0F153567-88AB-4943-B71C-530549DCA02A}" type="slidenum">
              <a:rPr lang="en-US" smtClean="0"/>
              <a:t>10</a:t>
            </a:fld>
            <a:endParaRPr lang="en-US"/>
          </a:p>
        </p:txBody>
      </p:sp>
      <p:sp>
        <p:nvSpPr>
          <p:cNvPr id="6" name="Content Placeholder 2">
            <a:extLst>
              <a:ext uri="{FF2B5EF4-FFF2-40B4-BE49-F238E27FC236}">
                <a16:creationId xmlns:a16="http://schemas.microsoft.com/office/drawing/2014/main" id="{A9A0F033-5488-54E6-DD33-42F7BF151B0E}"/>
              </a:ext>
            </a:extLst>
          </p:cNvPr>
          <p:cNvSpPr txBox="1">
            <a:spLocks/>
          </p:cNvSpPr>
          <p:nvPr/>
        </p:nvSpPr>
        <p:spPr bwMode="auto">
          <a:xfrm>
            <a:off x="998960" y="1308904"/>
            <a:ext cx="2791929" cy="374875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7925" tIns="38963" rIns="77925" bIns="38963" numCol="1" anchor="t" anchorCtr="0" compatLnSpc="1">
            <a:prstTxWarp prst="textNoShape">
              <a:avLst/>
            </a:prstTxWarp>
            <a:normAutofit/>
          </a:bodyPr>
          <a:lstStyle>
            <a:lvl1pPr marL="292219" indent="-292219" algn="l" rtl="0" eaLnBrk="1" fontAlgn="base" hangingPunct="1">
              <a:spcBef>
                <a:spcPct val="20000"/>
              </a:spcBef>
              <a:spcAft>
                <a:spcPct val="0"/>
              </a:spcAft>
              <a:buClr>
                <a:srgbClr val="ED8000"/>
              </a:buClr>
              <a:buChar char="•"/>
              <a:defRPr sz="2400">
                <a:solidFill>
                  <a:schemeClr val="tx1"/>
                </a:solidFill>
                <a:latin typeface="+mn-lt"/>
                <a:ea typeface="+mn-ea"/>
                <a:cs typeface="+mn-cs"/>
              </a:defRPr>
            </a:lvl1pPr>
            <a:lvl2pPr marL="633142" indent="-243516" algn="l" rtl="0" eaLnBrk="1" fontAlgn="base" hangingPunct="1">
              <a:spcBef>
                <a:spcPct val="20000"/>
              </a:spcBef>
              <a:spcAft>
                <a:spcPct val="0"/>
              </a:spcAft>
              <a:buClr>
                <a:srgbClr val="ED8000"/>
              </a:buClr>
              <a:buFont typeface="Wingdings" charset="2"/>
              <a:buChar char="§"/>
              <a:defRPr sz="2000">
                <a:solidFill>
                  <a:schemeClr val="tx1"/>
                </a:solidFill>
                <a:latin typeface="+mn-lt"/>
                <a:ea typeface="+mn-ea"/>
              </a:defRPr>
            </a:lvl2pPr>
            <a:lvl3pPr marL="974065" indent="-194813" algn="l" rtl="0" eaLnBrk="1" fontAlgn="base" hangingPunct="1">
              <a:spcBef>
                <a:spcPct val="20000"/>
              </a:spcBef>
              <a:spcAft>
                <a:spcPct val="0"/>
              </a:spcAft>
              <a:buClr>
                <a:srgbClr val="ED8000"/>
              </a:buClr>
              <a:buChar char="•"/>
              <a:defRPr sz="1900">
                <a:solidFill>
                  <a:schemeClr val="tx1"/>
                </a:solidFill>
                <a:latin typeface="+mn-lt"/>
                <a:ea typeface="+mn-ea"/>
              </a:defRPr>
            </a:lvl3pPr>
            <a:lvl4pPr marL="1363690" indent="-194813" algn="l" rtl="0" eaLnBrk="1" fontAlgn="base" hangingPunct="1">
              <a:spcBef>
                <a:spcPct val="20000"/>
              </a:spcBef>
              <a:spcAft>
                <a:spcPct val="0"/>
              </a:spcAft>
              <a:buClr>
                <a:srgbClr val="ED8000"/>
              </a:buClr>
              <a:buChar char="–"/>
              <a:defRPr sz="1600">
                <a:solidFill>
                  <a:schemeClr val="tx1"/>
                </a:solidFill>
                <a:latin typeface="+mn-lt"/>
                <a:ea typeface="+mn-ea"/>
              </a:defRPr>
            </a:lvl4pPr>
            <a:lvl5pPr marL="1753316" indent="-194813" algn="l" rtl="0" eaLnBrk="1" fontAlgn="base" hangingPunct="1">
              <a:spcBef>
                <a:spcPct val="20000"/>
              </a:spcBef>
              <a:spcAft>
                <a:spcPct val="0"/>
              </a:spcAft>
              <a:buClr>
                <a:srgbClr val="ED8000"/>
              </a:buClr>
              <a:buChar char="»"/>
              <a:defRPr sz="1500">
                <a:solidFill>
                  <a:schemeClr val="tx1"/>
                </a:solidFill>
                <a:latin typeface="+mn-lt"/>
                <a:ea typeface="+mn-ea"/>
              </a:defRPr>
            </a:lvl5pPr>
            <a:lvl6pPr marL="2142942" indent="-194813" algn="l" rtl="0" eaLnBrk="1" fontAlgn="base" hangingPunct="1">
              <a:spcBef>
                <a:spcPct val="20000"/>
              </a:spcBef>
              <a:spcAft>
                <a:spcPct val="0"/>
              </a:spcAft>
              <a:buClr>
                <a:srgbClr val="ED8000"/>
              </a:buClr>
              <a:buChar char="»"/>
              <a:defRPr sz="1700">
                <a:solidFill>
                  <a:schemeClr val="tx1"/>
                </a:solidFill>
                <a:latin typeface="+mn-lt"/>
                <a:ea typeface="+mn-ea"/>
              </a:defRPr>
            </a:lvl6pPr>
            <a:lvl7pPr marL="2532568" indent="-194813" algn="l" rtl="0" eaLnBrk="1" fontAlgn="base" hangingPunct="1">
              <a:spcBef>
                <a:spcPct val="20000"/>
              </a:spcBef>
              <a:spcAft>
                <a:spcPct val="0"/>
              </a:spcAft>
              <a:buClr>
                <a:srgbClr val="ED8000"/>
              </a:buClr>
              <a:buChar char="»"/>
              <a:defRPr sz="1700">
                <a:solidFill>
                  <a:schemeClr val="tx1"/>
                </a:solidFill>
                <a:latin typeface="+mn-lt"/>
                <a:ea typeface="+mn-ea"/>
              </a:defRPr>
            </a:lvl7pPr>
            <a:lvl8pPr marL="2922194" indent="-194813" algn="l" rtl="0" eaLnBrk="1" fontAlgn="base" hangingPunct="1">
              <a:spcBef>
                <a:spcPct val="20000"/>
              </a:spcBef>
              <a:spcAft>
                <a:spcPct val="0"/>
              </a:spcAft>
              <a:buClr>
                <a:srgbClr val="ED8000"/>
              </a:buClr>
              <a:buChar char="»"/>
              <a:defRPr sz="1700">
                <a:solidFill>
                  <a:schemeClr val="tx1"/>
                </a:solidFill>
                <a:latin typeface="+mn-lt"/>
                <a:ea typeface="+mn-ea"/>
              </a:defRPr>
            </a:lvl8pPr>
            <a:lvl9pPr marL="3311820" indent="-194813" algn="l" rtl="0" eaLnBrk="1" fontAlgn="base" hangingPunct="1">
              <a:spcBef>
                <a:spcPct val="20000"/>
              </a:spcBef>
              <a:spcAft>
                <a:spcPct val="0"/>
              </a:spcAft>
              <a:buClr>
                <a:srgbClr val="ED8000"/>
              </a:buClr>
              <a:buChar char="»"/>
              <a:defRPr sz="1700">
                <a:solidFill>
                  <a:schemeClr val="tx1"/>
                </a:solidFill>
                <a:latin typeface="+mn-lt"/>
                <a:ea typeface="+mn-ea"/>
              </a:defRPr>
            </a:lvl9pPr>
          </a:lstStyle>
          <a:p>
            <a:pPr>
              <a:buClrTx/>
            </a:pPr>
            <a:r>
              <a:rPr lang="en-US" sz="2800" b="1" dirty="0">
                <a:latin typeface="Arial"/>
                <a:cs typeface="Arial"/>
              </a:rPr>
              <a:t>NJOY-2016</a:t>
            </a:r>
          </a:p>
          <a:p>
            <a:pPr lvl="1">
              <a:buClrTx/>
              <a:buFont typeface="Arial"/>
              <a:buChar char="•"/>
            </a:pPr>
            <a:r>
              <a:rPr lang="en-US" b="0" dirty="0">
                <a:latin typeface="Arial"/>
                <a:cs typeface="Arial"/>
              </a:rPr>
              <a:t>reconr</a:t>
            </a:r>
          </a:p>
          <a:p>
            <a:pPr lvl="1">
              <a:buClrTx/>
              <a:buFont typeface="Arial"/>
              <a:buChar char="•"/>
            </a:pPr>
            <a:r>
              <a:rPr lang="en-US" b="0" dirty="0">
                <a:latin typeface="Arial"/>
                <a:cs typeface="Arial"/>
              </a:rPr>
              <a:t>broadr</a:t>
            </a:r>
          </a:p>
          <a:p>
            <a:pPr lvl="1">
              <a:buClrTx/>
              <a:buFont typeface="Arial"/>
              <a:buChar char="•"/>
            </a:pPr>
            <a:r>
              <a:rPr lang="en-US" b="0" dirty="0">
                <a:latin typeface="Arial"/>
                <a:cs typeface="Arial"/>
              </a:rPr>
              <a:t>unresr</a:t>
            </a:r>
          </a:p>
          <a:p>
            <a:pPr lvl="1">
              <a:buClrTx/>
              <a:buFont typeface="Arial"/>
              <a:buChar char="•"/>
            </a:pPr>
            <a:r>
              <a:rPr lang="en-US" b="0" dirty="0" err="1">
                <a:latin typeface="Arial"/>
                <a:cs typeface="Arial"/>
              </a:rPr>
              <a:t>heatr</a:t>
            </a:r>
            <a:endParaRPr lang="en-US" b="0" dirty="0">
              <a:latin typeface="Arial"/>
              <a:cs typeface="Arial"/>
            </a:endParaRPr>
          </a:p>
          <a:p>
            <a:pPr lvl="1">
              <a:buClrTx/>
              <a:buFont typeface="Arial"/>
              <a:buChar char="•"/>
            </a:pPr>
            <a:r>
              <a:rPr lang="en-US" b="0" dirty="0">
                <a:latin typeface="Arial"/>
                <a:cs typeface="Arial"/>
              </a:rPr>
              <a:t>gaspr</a:t>
            </a:r>
          </a:p>
          <a:p>
            <a:pPr lvl="2">
              <a:buClrTx/>
            </a:pPr>
            <a:r>
              <a:rPr lang="en-US" dirty="0" err="1">
                <a:latin typeface="Arial"/>
                <a:cs typeface="Arial"/>
              </a:rPr>
              <a:t>g</a:t>
            </a:r>
            <a:r>
              <a:rPr lang="en-US" b="0" dirty="0" err="1">
                <a:latin typeface="Arial"/>
                <a:cs typeface="Arial"/>
              </a:rPr>
              <a:t>roupr</a:t>
            </a:r>
            <a:endParaRPr lang="en-US" b="0" dirty="0">
              <a:latin typeface="Arial"/>
              <a:cs typeface="Arial"/>
            </a:endParaRPr>
          </a:p>
          <a:p>
            <a:pPr lvl="2">
              <a:buClrTx/>
            </a:pPr>
            <a:r>
              <a:rPr lang="en-US" dirty="0" err="1">
                <a:latin typeface="Arial"/>
                <a:cs typeface="Arial"/>
              </a:rPr>
              <a:t>mixr</a:t>
            </a:r>
            <a:endParaRPr lang="en-US" b="0" dirty="0">
              <a:latin typeface="Arial"/>
              <a:cs typeface="Arial"/>
            </a:endParaRPr>
          </a:p>
          <a:p>
            <a:pPr marL="779252" lvl="2" indent="0">
              <a:buNone/>
            </a:pPr>
            <a:endParaRPr lang="en-US" dirty="0"/>
          </a:p>
        </p:txBody>
      </p:sp>
      <p:sp>
        <p:nvSpPr>
          <p:cNvPr id="7" name="Content Placeholder 2">
            <a:extLst>
              <a:ext uri="{FF2B5EF4-FFF2-40B4-BE49-F238E27FC236}">
                <a16:creationId xmlns:a16="http://schemas.microsoft.com/office/drawing/2014/main" id="{FAF4319A-56EC-54B8-A6F6-740FA913F8B6}"/>
              </a:ext>
            </a:extLst>
          </p:cNvPr>
          <p:cNvSpPr txBox="1">
            <a:spLocks/>
          </p:cNvSpPr>
          <p:nvPr/>
        </p:nvSpPr>
        <p:spPr bwMode="auto">
          <a:xfrm>
            <a:off x="3790890" y="1271862"/>
            <a:ext cx="3200400" cy="4857750"/>
          </a:xfrm>
          <a:prstGeom prst="rect">
            <a:avLst/>
          </a:prstGeom>
          <a:noFill/>
          <a:ln w="9525">
            <a:noFill/>
            <a:miter lim="800000"/>
            <a:headEnd/>
            <a:tailEnd/>
          </a:ln>
        </p:spPr>
        <p:txBody>
          <a:bodyPr/>
          <a:lstStyle/>
          <a:p>
            <a:pPr marL="457200" indent="-457200" eaLnBrk="0" hangingPunct="0">
              <a:spcBef>
                <a:spcPct val="20000"/>
              </a:spcBef>
              <a:buFont typeface="Arial"/>
              <a:buChar char="•"/>
              <a:defRPr/>
            </a:pPr>
            <a:r>
              <a:rPr lang="en-US" sz="2800" b="1" kern="0" dirty="0">
                <a:latin typeface="Arial"/>
                <a:ea typeface="Geneva" charset="0"/>
                <a:cs typeface="Arial"/>
              </a:rPr>
              <a:t>PREPRO-2023</a:t>
            </a:r>
          </a:p>
          <a:p>
            <a:pPr marL="800100" lvl="1" indent="-342900" eaLnBrk="0" hangingPunct="0">
              <a:spcBef>
                <a:spcPct val="20000"/>
              </a:spcBef>
              <a:buFont typeface="Arial"/>
              <a:buChar char="•"/>
              <a:defRPr/>
            </a:pPr>
            <a:r>
              <a:rPr lang="en-US" sz="2000" kern="0" dirty="0">
                <a:latin typeface="Arial"/>
                <a:ea typeface="Geneva" charset="0"/>
                <a:cs typeface="Arial"/>
              </a:rPr>
              <a:t>linear</a:t>
            </a:r>
          </a:p>
          <a:p>
            <a:pPr marL="800100" lvl="1" indent="-342900" eaLnBrk="0" hangingPunct="0">
              <a:spcBef>
                <a:spcPct val="20000"/>
              </a:spcBef>
              <a:buFont typeface="Arial"/>
              <a:buChar char="•"/>
              <a:defRPr/>
            </a:pPr>
            <a:r>
              <a:rPr lang="en-US" sz="2000" kern="0" dirty="0">
                <a:latin typeface="Arial"/>
                <a:ea typeface="Geneva" charset="0"/>
                <a:cs typeface="Arial"/>
              </a:rPr>
              <a:t>recent</a:t>
            </a:r>
          </a:p>
          <a:p>
            <a:pPr marL="800100" lvl="1" indent="-342900" eaLnBrk="0" hangingPunct="0">
              <a:spcBef>
                <a:spcPct val="20000"/>
              </a:spcBef>
              <a:buFontTx/>
              <a:buChar char="•"/>
              <a:defRPr/>
            </a:pPr>
            <a:r>
              <a:rPr lang="en-US" sz="2000" kern="0" dirty="0">
                <a:latin typeface="Arial"/>
                <a:ea typeface="Geneva" charset="0"/>
                <a:cs typeface="Arial"/>
              </a:rPr>
              <a:t>sigma1</a:t>
            </a:r>
          </a:p>
          <a:p>
            <a:pPr marL="800100" lvl="1" indent="-342900" eaLnBrk="0" hangingPunct="0">
              <a:spcBef>
                <a:spcPct val="20000"/>
              </a:spcBef>
              <a:buFontTx/>
              <a:buChar char="•"/>
              <a:defRPr/>
            </a:pPr>
            <a:r>
              <a:rPr lang="en-US" sz="2000" kern="0" dirty="0">
                <a:latin typeface="Arial"/>
                <a:ea typeface="Geneva" charset="0"/>
                <a:cs typeface="Arial"/>
              </a:rPr>
              <a:t>sixpack</a:t>
            </a:r>
          </a:p>
          <a:p>
            <a:pPr marL="800100" lvl="1" indent="-342900" eaLnBrk="0" hangingPunct="0">
              <a:spcBef>
                <a:spcPct val="20000"/>
              </a:spcBef>
              <a:buFontTx/>
              <a:buChar char="•"/>
              <a:defRPr/>
            </a:pPr>
            <a:r>
              <a:rPr lang="en-US" sz="2000" kern="0" dirty="0">
                <a:latin typeface="Arial"/>
                <a:ea typeface="Geneva" charset="0"/>
                <a:cs typeface="Arial"/>
              </a:rPr>
              <a:t>activate</a:t>
            </a:r>
          </a:p>
          <a:p>
            <a:pPr marL="800100" lvl="1" indent="-342900" eaLnBrk="0" hangingPunct="0">
              <a:spcBef>
                <a:spcPct val="20000"/>
              </a:spcBef>
              <a:buFontTx/>
              <a:buChar char="•"/>
              <a:defRPr/>
            </a:pPr>
            <a:r>
              <a:rPr lang="en-US" sz="2000" kern="0" dirty="0">
                <a:latin typeface="Arial"/>
                <a:ea typeface="Geneva" charset="0"/>
                <a:cs typeface="Arial"/>
              </a:rPr>
              <a:t>merger</a:t>
            </a:r>
          </a:p>
          <a:p>
            <a:pPr marL="800100" lvl="1" indent="-342900" eaLnBrk="0" hangingPunct="0">
              <a:spcBef>
                <a:spcPct val="20000"/>
              </a:spcBef>
              <a:buFontTx/>
              <a:buChar char="•"/>
              <a:defRPr/>
            </a:pPr>
            <a:r>
              <a:rPr lang="en-US" sz="2000" kern="0" dirty="0">
                <a:latin typeface="Arial"/>
                <a:ea typeface="Geneva" charset="0"/>
                <a:cs typeface="Arial"/>
              </a:rPr>
              <a:t>dictin</a:t>
            </a:r>
          </a:p>
          <a:p>
            <a:pPr marL="800100" lvl="1" indent="-342900" eaLnBrk="0" hangingPunct="0">
              <a:spcBef>
                <a:spcPct val="20000"/>
              </a:spcBef>
              <a:buFontTx/>
              <a:buChar char="•"/>
              <a:defRPr/>
            </a:pPr>
            <a:r>
              <a:rPr lang="en-US" sz="2000" kern="0" dirty="0">
                <a:latin typeface="Arial"/>
                <a:ea typeface="Geneva" charset="0"/>
                <a:cs typeface="Arial"/>
              </a:rPr>
              <a:t>groupie</a:t>
            </a:r>
          </a:p>
        </p:txBody>
      </p:sp>
      <p:sp>
        <p:nvSpPr>
          <p:cNvPr id="8" name="Left-Right Arrow 8">
            <a:extLst>
              <a:ext uri="{FF2B5EF4-FFF2-40B4-BE49-F238E27FC236}">
                <a16:creationId xmlns:a16="http://schemas.microsoft.com/office/drawing/2014/main" id="{61425C2B-6632-49FC-A7E8-6762D1BD987F}"/>
              </a:ext>
            </a:extLst>
          </p:cNvPr>
          <p:cNvSpPr/>
          <p:nvPr/>
        </p:nvSpPr>
        <p:spPr bwMode="auto">
          <a:xfrm>
            <a:off x="2980784" y="2478571"/>
            <a:ext cx="856800" cy="228600"/>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p:txBody>
      </p:sp>
      <p:sp>
        <p:nvSpPr>
          <p:cNvPr id="9" name="Left-Right Arrow 9">
            <a:extLst>
              <a:ext uri="{FF2B5EF4-FFF2-40B4-BE49-F238E27FC236}">
                <a16:creationId xmlns:a16="http://schemas.microsoft.com/office/drawing/2014/main" id="{65FC1F45-12DA-8388-BC2E-CF1F9210AFE8}"/>
              </a:ext>
            </a:extLst>
          </p:cNvPr>
          <p:cNvSpPr/>
          <p:nvPr/>
        </p:nvSpPr>
        <p:spPr bwMode="auto">
          <a:xfrm>
            <a:off x="6356194" y="2363649"/>
            <a:ext cx="856800" cy="228600"/>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p:txBody>
      </p:sp>
      <p:sp>
        <p:nvSpPr>
          <p:cNvPr id="10" name="Alternate Process 10">
            <a:extLst>
              <a:ext uri="{FF2B5EF4-FFF2-40B4-BE49-F238E27FC236}">
                <a16:creationId xmlns:a16="http://schemas.microsoft.com/office/drawing/2014/main" id="{AC53895F-B381-0AA8-2649-7DC2FC1E47A1}"/>
              </a:ext>
            </a:extLst>
          </p:cNvPr>
          <p:cNvSpPr>
            <a:spLocks noChangeArrowheads="1"/>
          </p:cNvSpPr>
          <p:nvPr/>
        </p:nvSpPr>
        <p:spPr bwMode="auto">
          <a:xfrm>
            <a:off x="4400394" y="752931"/>
            <a:ext cx="1744133" cy="458034"/>
          </a:xfrm>
          <a:prstGeom prst="flowChartAlternateProcess">
            <a:avLst/>
          </a:prstGeom>
          <a:solidFill>
            <a:schemeClr val="bg1">
              <a:lumMod val="65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dirty="0">
                <a:solidFill>
                  <a:schemeClr val="lt1"/>
                </a:solidFill>
                <a:latin typeface="Arial"/>
                <a:ea typeface="+mn-ea"/>
                <a:cs typeface="Arial"/>
              </a:rPr>
              <a:t>ENDF file</a:t>
            </a:r>
          </a:p>
        </p:txBody>
      </p:sp>
      <p:sp>
        <p:nvSpPr>
          <p:cNvPr id="12" name="Alternate Process 12">
            <a:extLst>
              <a:ext uri="{FF2B5EF4-FFF2-40B4-BE49-F238E27FC236}">
                <a16:creationId xmlns:a16="http://schemas.microsoft.com/office/drawing/2014/main" id="{6B3DF0BB-AD44-699C-54BA-5788572D55EC}"/>
              </a:ext>
            </a:extLst>
          </p:cNvPr>
          <p:cNvSpPr>
            <a:spLocks noChangeArrowheads="1"/>
          </p:cNvSpPr>
          <p:nvPr/>
        </p:nvSpPr>
        <p:spPr bwMode="auto">
          <a:xfrm>
            <a:off x="7417366" y="2672766"/>
            <a:ext cx="1949051" cy="408491"/>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solidFill>
                  <a:schemeClr val="lt1"/>
                </a:solidFill>
                <a:latin typeface="Arial"/>
                <a:ea typeface="+mn-ea"/>
                <a:cs typeface="Arial"/>
              </a:rPr>
              <a:t>Probability T</a:t>
            </a:r>
            <a:r>
              <a:rPr lang="en-US" dirty="0">
                <a:latin typeface="Arial"/>
                <a:cs typeface="Arial"/>
              </a:rPr>
              <a:t>able</a:t>
            </a:r>
            <a:r>
              <a:rPr lang="en-US" dirty="0">
                <a:solidFill>
                  <a:schemeClr val="lt1"/>
                </a:solidFill>
                <a:latin typeface="Arial"/>
                <a:ea typeface="+mn-ea"/>
                <a:cs typeface="Arial"/>
              </a:rPr>
              <a:t> </a:t>
            </a:r>
          </a:p>
        </p:txBody>
      </p:sp>
      <p:cxnSp>
        <p:nvCxnSpPr>
          <p:cNvPr id="13" name="Straight Arrow Connector 12">
            <a:extLst>
              <a:ext uri="{FF2B5EF4-FFF2-40B4-BE49-F238E27FC236}">
                <a16:creationId xmlns:a16="http://schemas.microsoft.com/office/drawing/2014/main" id="{69A12E8D-2F69-AC16-1BA0-26E5B5722BB9}"/>
              </a:ext>
            </a:extLst>
          </p:cNvPr>
          <p:cNvCxnSpPr>
            <a:cxnSpLocks noChangeShapeType="1"/>
          </p:cNvCxnSpPr>
          <p:nvPr/>
        </p:nvCxnSpPr>
        <p:spPr bwMode="auto">
          <a:xfrm>
            <a:off x="2508248" y="3288271"/>
            <a:ext cx="1673468" cy="331928"/>
          </a:xfrm>
          <a:prstGeom prst="straightConnector1">
            <a:avLst/>
          </a:prstGeom>
          <a:noFill/>
          <a:ln w="50800">
            <a:solidFill>
              <a:schemeClr val="bg1">
                <a:lumMod val="50000"/>
              </a:schemeClr>
            </a:solidFill>
            <a:round/>
            <a:headEnd type="oval"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 name="Straight Arrow Connector 13">
            <a:extLst>
              <a:ext uri="{FF2B5EF4-FFF2-40B4-BE49-F238E27FC236}">
                <a16:creationId xmlns:a16="http://schemas.microsoft.com/office/drawing/2014/main" id="{C477D06D-ED98-D386-8ADA-6BC221FF24AE}"/>
              </a:ext>
            </a:extLst>
          </p:cNvPr>
          <p:cNvCxnSpPr>
            <a:cxnSpLocks noChangeShapeType="1"/>
          </p:cNvCxnSpPr>
          <p:nvPr/>
        </p:nvCxnSpPr>
        <p:spPr bwMode="auto">
          <a:xfrm flipH="1">
            <a:off x="6637468" y="3288271"/>
            <a:ext cx="1372818" cy="1519992"/>
          </a:xfrm>
          <a:prstGeom prst="straightConnector1">
            <a:avLst/>
          </a:prstGeom>
          <a:noFill/>
          <a:ln w="50800">
            <a:solidFill>
              <a:schemeClr val="bg1">
                <a:lumMod val="50000"/>
              </a:schemeClr>
            </a:solidFill>
            <a:prstDash val="solid"/>
            <a:round/>
            <a:headEnd type="oval"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5" name="TextBox 14">
            <a:extLst>
              <a:ext uri="{FF2B5EF4-FFF2-40B4-BE49-F238E27FC236}">
                <a16:creationId xmlns:a16="http://schemas.microsoft.com/office/drawing/2014/main" id="{28B1665C-5110-D2F0-364B-41B24E1AF519}"/>
              </a:ext>
            </a:extLst>
          </p:cNvPr>
          <p:cNvSpPr txBox="1"/>
          <p:nvPr/>
        </p:nvSpPr>
        <p:spPr>
          <a:xfrm>
            <a:off x="6420399" y="1978858"/>
            <a:ext cx="641479" cy="324908"/>
          </a:xfrm>
          <a:prstGeom prst="rect">
            <a:avLst/>
          </a:prstGeom>
          <a:noFill/>
        </p:spPr>
        <p:txBody>
          <a:bodyPr wrap="none" lIns="77925" tIns="38963" rIns="77925" bIns="38963" rtlCol="0">
            <a:spAutoFit/>
          </a:bodyPr>
          <a:lstStyle/>
          <a:p>
            <a:r>
              <a:rPr lang="en-US" sz="1600" dirty="0">
                <a:latin typeface="+mj-lt"/>
              </a:rPr>
              <a:t>pendf</a:t>
            </a:r>
          </a:p>
        </p:txBody>
      </p:sp>
      <p:sp>
        <p:nvSpPr>
          <p:cNvPr id="16" name="Content Placeholder 2">
            <a:extLst>
              <a:ext uri="{FF2B5EF4-FFF2-40B4-BE49-F238E27FC236}">
                <a16:creationId xmlns:a16="http://schemas.microsoft.com/office/drawing/2014/main" id="{FC248A4D-7A97-3001-2B3F-BD1B9B75F4F7}"/>
              </a:ext>
            </a:extLst>
          </p:cNvPr>
          <p:cNvSpPr txBox="1">
            <a:spLocks/>
          </p:cNvSpPr>
          <p:nvPr/>
        </p:nvSpPr>
        <p:spPr bwMode="auto">
          <a:xfrm>
            <a:off x="6991290" y="1271863"/>
            <a:ext cx="3124200" cy="1320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600" b="1" dirty="0">
                <a:latin typeface="Arial"/>
                <a:cs typeface="Arial"/>
              </a:rPr>
              <a:t>CALENDF-2010</a:t>
            </a:r>
          </a:p>
          <a:p>
            <a:pPr lvl="1">
              <a:spcBef>
                <a:spcPct val="20000"/>
              </a:spcBef>
              <a:buFontTx/>
              <a:buChar char="•"/>
            </a:pPr>
            <a:r>
              <a:rPr lang="en-US" sz="2000" b="0" dirty="0">
                <a:latin typeface="Arial"/>
                <a:cs typeface="Arial"/>
              </a:rPr>
              <a:t>calendf</a:t>
            </a:r>
          </a:p>
          <a:p>
            <a:pPr lvl="1">
              <a:spcBef>
                <a:spcPct val="20000"/>
              </a:spcBef>
              <a:buFontTx/>
              <a:buChar char="•"/>
            </a:pPr>
            <a:r>
              <a:rPr lang="en-US" sz="2000" dirty="0" err="1">
                <a:latin typeface="Arial"/>
                <a:cs typeface="Arial"/>
              </a:rPr>
              <a:t>condentp</a:t>
            </a:r>
            <a:endParaRPr lang="en-US" sz="2000" b="0" dirty="0">
              <a:latin typeface="Arial"/>
              <a:cs typeface="Arial"/>
            </a:endParaRPr>
          </a:p>
        </p:txBody>
      </p:sp>
      <p:sp>
        <p:nvSpPr>
          <p:cNvPr id="17" name="Alternate Process 13">
            <a:extLst>
              <a:ext uri="{FF2B5EF4-FFF2-40B4-BE49-F238E27FC236}">
                <a16:creationId xmlns:a16="http://schemas.microsoft.com/office/drawing/2014/main" id="{C4CF9265-6D57-AF8C-9F3C-CCA2E1B2A466}"/>
              </a:ext>
            </a:extLst>
          </p:cNvPr>
          <p:cNvSpPr>
            <a:spLocks noChangeArrowheads="1"/>
          </p:cNvSpPr>
          <p:nvPr/>
        </p:nvSpPr>
        <p:spPr bwMode="auto">
          <a:xfrm>
            <a:off x="3202285" y="6047136"/>
            <a:ext cx="1441498" cy="612775"/>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1600" dirty="0">
                <a:solidFill>
                  <a:schemeClr val="lt1"/>
                </a:solidFill>
                <a:latin typeface="Arial"/>
                <a:cs typeface="Arial"/>
              </a:rPr>
              <a:t>Spectra-PKA</a:t>
            </a:r>
          </a:p>
          <a:p>
            <a:pPr algn="ctr">
              <a:defRPr/>
            </a:pPr>
            <a:r>
              <a:rPr lang="en-US" sz="1600" dirty="0">
                <a:latin typeface="Arial"/>
                <a:cs typeface="Arial"/>
              </a:rPr>
              <a:t>80 </a:t>
            </a:r>
            <a:r>
              <a:rPr lang="en-US" sz="1600" dirty="0" err="1">
                <a:latin typeface="Arial"/>
                <a:cs typeface="Arial"/>
              </a:rPr>
              <a:t>grps</a:t>
            </a:r>
            <a:r>
              <a:rPr lang="en-US" sz="2000" dirty="0">
                <a:solidFill>
                  <a:schemeClr val="lt1"/>
                </a:solidFill>
                <a:latin typeface="Arial"/>
                <a:cs typeface="Arial"/>
              </a:rPr>
              <a:t> </a:t>
            </a:r>
          </a:p>
        </p:txBody>
      </p:sp>
      <p:sp>
        <p:nvSpPr>
          <p:cNvPr id="18" name="Rounded Rectangle 17">
            <a:extLst>
              <a:ext uri="{FF2B5EF4-FFF2-40B4-BE49-F238E27FC236}">
                <a16:creationId xmlns:a16="http://schemas.microsoft.com/office/drawing/2014/main" id="{08180216-7E35-A308-DAB4-B14A6401BF73}"/>
              </a:ext>
            </a:extLst>
          </p:cNvPr>
          <p:cNvSpPr/>
          <p:nvPr/>
        </p:nvSpPr>
        <p:spPr>
          <a:xfrm>
            <a:off x="1374968" y="1809361"/>
            <a:ext cx="1164948" cy="1067651"/>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Rounded Rectangle 18">
            <a:extLst>
              <a:ext uri="{FF2B5EF4-FFF2-40B4-BE49-F238E27FC236}">
                <a16:creationId xmlns:a16="http://schemas.microsoft.com/office/drawing/2014/main" id="{7CF71234-02C6-5C54-C564-3CB41775D968}"/>
              </a:ext>
            </a:extLst>
          </p:cNvPr>
          <p:cNvSpPr/>
          <p:nvPr/>
        </p:nvSpPr>
        <p:spPr>
          <a:xfrm>
            <a:off x="4276845" y="1756258"/>
            <a:ext cx="1333589" cy="1095017"/>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Rounded Rectangle 19">
            <a:extLst>
              <a:ext uri="{FF2B5EF4-FFF2-40B4-BE49-F238E27FC236}">
                <a16:creationId xmlns:a16="http://schemas.microsoft.com/office/drawing/2014/main" id="{B224EB46-F708-59CF-9EF4-FCDC80E1BBC4}"/>
              </a:ext>
            </a:extLst>
          </p:cNvPr>
          <p:cNvSpPr/>
          <p:nvPr/>
        </p:nvSpPr>
        <p:spPr>
          <a:xfrm>
            <a:off x="1767221" y="3656970"/>
            <a:ext cx="1164948" cy="331928"/>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AT"/>
          </a:p>
        </p:txBody>
      </p:sp>
      <p:sp>
        <p:nvSpPr>
          <p:cNvPr id="21" name="Rounded Rectangle 20">
            <a:extLst>
              <a:ext uri="{FF2B5EF4-FFF2-40B4-BE49-F238E27FC236}">
                <a16:creationId xmlns:a16="http://schemas.microsoft.com/office/drawing/2014/main" id="{F99CB4A3-6172-7D2F-F810-8952E9D220A3}"/>
              </a:ext>
            </a:extLst>
          </p:cNvPr>
          <p:cNvSpPr/>
          <p:nvPr/>
        </p:nvSpPr>
        <p:spPr>
          <a:xfrm>
            <a:off x="4220845" y="4359339"/>
            <a:ext cx="1371600" cy="448924"/>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Alternate Process 11">
            <a:extLst>
              <a:ext uri="{FF2B5EF4-FFF2-40B4-BE49-F238E27FC236}">
                <a16:creationId xmlns:a16="http://schemas.microsoft.com/office/drawing/2014/main" id="{78A3CDC5-726F-5D5F-27B8-95EC9ACF455D}"/>
              </a:ext>
            </a:extLst>
          </p:cNvPr>
          <p:cNvSpPr>
            <a:spLocks noChangeArrowheads="1"/>
          </p:cNvSpPr>
          <p:nvPr/>
        </p:nvSpPr>
        <p:spPr bwMode="auto">
          <a:xfrm>
            <a:off x="9061793" y="3557920"/>
            <a:ext cx="2894337" cy="2922823"/>
          </a:xfrm>
          <a:prstGeom prst="flowChartAlternateProcess">
            <a:avLst/>
          </a:prstGeom>
          <a:solidFill>
            <a:schemeClr val="accent1">
              <a:lumMod val="60000"/>
              <a:lumOff val="40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defRPr/>
            </a:pPr>
            <a:r>
              <a:rPr lang="en-US" sz="1800" dirty="0">
                <a:solidFill>
                  <a:schemeClr val="lt1"/>
                </a:solidFill>
                <a:latin typeface="Arial"/>
                <a:cs typeface="Arial"/>
              </a:rPr>
              <a:t>MF=1</a:t>
            </a:r>
          </a:p>
          <a:p>
            <a:pPr>
              <a:defRPr/>
            </a:pPr>
            <a:r>
              <a:rPr lang="en-US" dirty="0">
                <a:latin typeface="Arial"/>
                <a:cs typeface="Arial"/>
              </a:rPr>
              <a:t>MF=2 </a:t>
            </a:r>
            <a:r>
              <a:rPr lang="en-US" sz="1400" dirty="0">
                <a:latin typeface="Arial"/>
                <a:cs typeface="Arial"/>
              </a:rPr>
              <a:t>res. parameters</a:t>
            </a:r>
          </a:p>
          <a:p>
            <a:pPr>
              <a:defRPr/>
            </a:pPr>
            <a:r>
              <a:rPr lang="en-US" sz="1800" dirty="0">
                <a:solidFill>
                  <a:schemeClr val="lt1"/>
                </a:solidFill>
                <a:latin typeface="Arial"/>
                <a:cs typeface="Arial"/>
              </a:rPr>
              <a:t>MF=3 </a:t>
            </a:r>
            <a:r>
              <a:rPr lang="en-US" sz="1400" dirty="0">
                <a:solidFill>
                  <a:schemeClr val="lt1"/>
                </a:solidFill>
                <a:latin typeface="Arial"/>
                <a:cs typeface="Arial"/>
              </a:rPr>
              <a:t>channels, </a:t>
            </a:r>
            <a:r>
              <a:rPr lang="en-US" sz="1400" dirty="0" err="1">
                <a:solidFill>
                  <a:schemeClr val="lt1"/>
                </a:solidFill>
                <a:latin typeface="Arial"/>
                <a:cs typeface="Arial"/>
              </a:rPr>
              <a:t>kerma</a:t>
            </a:r>
            <a:r>
              <a:rPr lang="en-US" sz="1400" dirty="0">
                <a:solidFill>
                  <a:schemeClr val="lt1"/>
                </a:solidFill>
                <a:latin typeface="Arial"/>
                <a:cs typeface="Arial"/>
              </a:rPr>
              <a:t>, dpa, </a:t>
            </a:r>
            <a:r>
              <a:rPr lang="en-US" sz="1400" dirty="0" err="1">
                <a:solidFill>
                  <a:schemeClr val="lt1"/>
                </a:solidFill>
                <a:latin typeface="Arial"/>
                <a:cs typeface="Arial"/>
              </a:rPr>
              <a:t>gaz</a:t>
            </a:r>
            <a:r>
              <a:rPr lang="en-US" sz="1400" dirty="0">
                <a:latin typeface="Arial"/>
                <a:cs typeface="Arial"/>
              </a:rPr>
              <a:t>,</a:t>
            </a:r>
            <a:r>
              <a:rPr lang="en-US" sz="1400" dirty="0">
                <a:solidFill>
                  <a:schemeClr val="lt1"/>
                </a:solidFill>
                <a:latin typeface="Arial"/>
                <a:cs typeface="Arial"/>
              </a:rPr>
              <a:t> radionuclide prod., alpha, eta,…</a:t>
            </a:r>
          </a:p>
          <a:p>
            <a:pPr>
              <a:defRPr/>
            </a:pPr>
            <a:r>
              <a:rPr lang="en-US" dirty="0">
                <a:latin typeface="Arial"/>
                <a:cs typeface="Arial"/>
              </a:rPr>
              <a:t>MF=8 </a:t>
            </a:r>
            <a:r>
              <a:rPr lang="en-US" sz="1400" dirty="0">
                <a:latin typeface="Arial"/>
                <a:cs typeface="Arial"/>
              </a:rPr>
              <a:t>dictionary</a:t>
            </a:r>
          </a:p>
          <a:p>
            <a:pPr>
              <a:defRPr/>
            </a:pPr>
            <a:r>
              <a:rPr lang="en-US" sz="1800" dirty="0">
                <a:solidFill>
                  <a:schemeClr val="lt1"/>
                </a:solidFill>
                <a:latin typeface="Arial"/>
                <a:cs typeface="Arial"/>
              </a:rPr>
              <a:t>MF=10 </a:t>
            </a:r>
            <a:r>
              <a:rPr lang="en-US" sz="1400" dirty="0">
                <a:latin typeface="Arial"/>
                <a:cs typeface="Arial"/>
              </a:rPr>
              <a:t>partials</a:t>
            </a:r>
            <a:endParaRPr lang="en-US" sz="1400" dirty="0">
              <a:solidFill>
                <a:schemeClr val="lt1"/>
              </a:solidFill>
              <a:latin typeface="Arial"/>
              <a:cs typeface="Arial"/>
            </a:endParaRPr>
          </a:p>
          <a:p>
            <a:pPr>
              <a:defRPr/>
            </a:pPr>
            <a:r>
              <a:rPr lang="en-US" dirty="0">
                <a:latin typeface="Arial"/>
                <a:cs typeface="Arial"/>
              </a:rPr>
              <a:t>MF=33 </a:t>
            </a:r>
            <a:r>
              <a:rPr lang="en-US" sz="1400" dirty="0">
                <a:latin typeface="Arial"/>
                <a:cs typeface="Arial"/>
              </a:rPr>
              <a:t>channels </a:t>
            </a:r>
            <a:r>
              <a:rPr lang="en-US" sz="1400" dirty="0" err="1">
                <a:latin typeface="Arial"/>
                <a:cs typeface="Arial"/>
              </a:rPr>
              <a:t>cov</a:t>
            </a:r>
            <a:r>
              <a:rPr lang="en-US" sz="1400" dirty="0">
                <a:latin typeface="Arial"/>
                <a:cs typeface="Arial"/>
              </a:rPr>
              <a:t>.</a:t>
            </a:r>
          </a:p>
          <a:p>
            <a:pPr>
              <a:defRPr/>
            </a:pPr>
            <a:r>
              <a:rPr lang="en-US" sz="1800" dirty="0">
                <a:solidFill>
                  <a:schemeClr val="lt1"/>
                </a:solidFill>
                <a:latin typeface="Arial"/>
                <a:cs typeface="Arial"/>
              </a:rPr>
              <a:t>MF</a:t>
            </a:r>
            <a:r>
              <a:rPr lang="en-US" dirty="0">
                <a:latin typeface="Arial"/>
                <a:cs typeface="Arial"/>
              </a:rPr>
              <a:t>=40 </a:t>
            </a:r>
            <a:r>
              <a:rPr lang="en-US" sz="1400" dirty="0">
                <a:latin typeface="Arial"/>
                <a:cs typeface="Arial"/>
              </a:rPr>
              <a:t>radionuclide </a:t>
            </a:r>
            <a:r>
              <a:rPr lang="en-US" sz="1400" dirty="0" err="1">
                <a:latin typeface="Arial"/>
                <a:cs typeface="Arial"/>
              </a:rPr>
              <a:t>cov</a:t>
            </a:r>
            <a:r>
              <a:rPr lang="en-US" sz="1400" dirty="0">
                <a:latin typeface="Arial"/>
                <a:cs typeface="Arial"/>
              </a:rPr>
              <a:t>.</a:t>
            </a:r>
          </a:p>
          <a:p>
            <a:pPr>
              <a:defRPr/>
            </a:pPr>
            <a:r>
              <a:rPr lang="en-US" sz="1400" dirty="0">
                <a:solidFill>
                  <a:schemeClr val="lt1"/>
                </a:solidFill>
                <a:latin typeface="Arial"/>
                <a:cs typeface="Arial"/>
              </a:rPr>
              <a:t>Probability table: 01. eV to Eh</a:t>
            </a:r>
          </a:p>
        </p:txBody>
      </p:sp>
      <p:sp>
        <p:nvSpPr>
          <p:cNvPr id="23" name="Alternate Process 13">
            <a:extLst>
              <a:ext uri="{FF2B5EF4-FFF2-40B4-BE49-F238E27FC236}">
                <a16:creationId xmlns:a16="http://schemas.microsoft.com/office/drawing/2014/main" id="{C2430E70-39C2-5FE4-792C-37CDB05DAB5B}"/>
              </a:ext>
            </a:extLst>
          </p:cNvPr>
          <p:cNvSpPr>
            <a:spLocks noChangeArrowheads="1"/>
          </p:cNvSpPr>
          <p:nvPr/>
        </p:nvSpPr>
        <p:spPr bwMode="auto">
          <a:xfrm>
            <a:off x="5305804" y="5673961"/>
            <a:ext cx="2762432" cy="1111140"/>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solidFill>
                  <a:schemeClr val="lt1"/>
                </a:solidFill>
                <a:latin typeface="Arial"/>
                <a:cs typeface="Arial"/>
              </a:rPr>
              <a:t>FISPACT-II - </a:t>
            </a:r>
            <a:r>
              <a:rPr lang="en-US" dirty="0">
                <a:latin typeface="Arial"/>
                <a:cs typeface="Arial"/>
              </a:rPr>
              <a:t>1102 </a:t>
            </a:r>
            <a:r>
              <a:rPr lang="en-US" dirty="0" err="1">
                <a:latin typeface="Arial"/>
                <a:cs typeface="Arial"/>
              </a:rPr>
              <a:t>grps</a:t>
            </a:r>
            <a:endParaRPr lang="en-US" dirty="0">
              <a:latin typeface="Arial"/>
              <a:cs typeface="Arial"/>
            </a:endParaRPr>
          </a:p>
          <a:p>
            <a:pPr algn="ctr">
              <a:defRPr/>
            </a:pPr>
            <a:r>
              <a:rPr lang="en-US" dirty="0">
                <a:solidFill>
                  <a:schemeClr val="lt1"/>
                </a:solidFill>
                <a:latin typeface="Arial"/>
                <a:cs typeface="Arial"/>
              </a:rPr>
              <a:t>@ </a:t>
            </a:r>
            <a:r>
              <a:rPr lang="en-US" sz="1600" dirty="0">
                <a:solidFill>
                  <a:schemeClr val="lt1"/>
                </a:solidFill>
                <a:latin typeface="Arial"/>
                <a:cs typeface="Arial"/>
              </a:rPr>
              <a:t>Temperature</a:t>
            </a:r>
          </a:p>
          <a:p>
            <a:pPr algn="ctr">
              <a:defRPr/>
            </a:pPr>
            <a:r>
              <a:rPr lang="en-US" sz="1600" dirty="0">
                <a:latin typeface="Arial"/>
                <a:cs typeface="Arial"/>
              </a:rPr>
              <a:t>@ Dilution</a:t>
            </a:r>
            <a:endParaRPr lang="en-US" sz="1600" dirty="0">
              <a:solidFill>
                <a:schemeClr val="lt1"/>
              </a:solidFill>
              <a:latin typeface="Arial"/>
              <a:cs typeface="Arial"/>
            </a:endParaRPr>
          </a:p>
        </p:txBody>
      </p:sp>
      <p:sp>
        <p:nvSpPr>
          <p:cNvPr id="24" name="Alternate Process 11">
            <a:extLst>
              <a:ext uri="{FF2B5EF4-FFF2-40B4-BE49-F238E27FC236}">
                <a16:creationId xmlns:a16="http://schemas.microsoft.com/office/drawing/2014/main" id="{DB56F449-8F24-DA12-5771-C6A3837C1457}"/>
              </a:ext>
            </a:extLst>
          </p:cNvPr>
          <p:cNvSpPr>
            <a:spLocks noChangeArrowheads="1"/>
          </p:cNvSpPr>
          <p:nvPr/>
        </p:nvSpPr>
        <p:spPr bwMode="auto">
          <a:xfrm>
            <a:off x="1100497" y="4395649"/>
            <a:ext cx="2501900" cy="1517275"/>
          </a:xfrm>
          <a:prstGeom prst="flowChartAlternateProcess">
            <a:avLst/>
          </a:prstGeom>
          <a:solidFill>
            <a:schemeClr val="accent1">
              <a:lumMod val="60000"/>
              <a:lumOff val="40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defRPr/>
            </a:pPr>
            <a:r>
              <a:rPr lang="en-US" sz="1800" dirty="0">
                <a:solidFill>
                  <a:schemeClr val="lt1"/>
                </a:solidFill>
                <a:latin typeface="Arial"/>
                <a:cs typeface="Arial"/>
              </a:rPr>
              <a:t>MF6 recoil matrix</a:t>
            </a:r>
          </a:p>
          <a:p>
            <a:pPr>
              <a:defRPr/>
            </a:pPr>
            <a:r>
              <a:rPr lang="en-US" dirty="0">
                <a:latin typeface="Arial"/>
                <a:cs typeface="Arial"/>
              </a:rPr>
              <a:t>Legendre order 0,1</a:t>
            </a:r>
            <a:endParaRPr lang="en-US" sz="1800" dirty="0">
              <a:solidFill>
                <a:schemeClr val="lt1"/>
              </a:solidFill>
              <a:latin typeface="Arial"/>
              <a:cs typeface="Arial"/>
            </a:endParaRPr>
          </a:p>
          <a:p>
            <a:pPr>
              <a:defRPr/>
            </a:pPr>
            <a:r>
              <a:rPr lang="en-US" dirty="0">
                <a:latin typeface="Arial"/>
                <a:cs typeface="Arial"/>
              </a:rPr>
              <a:t>all proton, alpha, A&gt;4</a:t>
            </a:r>
            <a:endParaRPr lang="en-US" sz="1800" dirty="0">
              <a:solidFill>
                <a:schemeClr val="lt1"/>
              </a:solidFill>
              <a:latin typeface="Arial"/>
              <a:cs typeface="Arial"/>
            </a:endParaRPr>
          </a:p>
          <a:p>
            <a:pPr>
              <a:defRPr/>
            </a:pPr>
            <a:r>
              <a:rPr lang="en-US" sz="1800" dirty="0">
                <a:solidFill>
                  <a:schemeClr val="lt1"/>
                </a:solidFill>
                <a:latin typeface="Arial"/>
                <a:cs typeface="Arial"/>
              </a:rPr>
              <a:t>MF</a:t>
            </a:r>
            <a:r>
              <a:rPr lang="en-US" dirty="0">
                <a:latin typeface="Arial"/>
                <a:cs typeface="Arial"/>
              </a:rPr>
              <a:t>3 capture</a:t>
            </a:r>
          </a:p>
        </p:txBody>
      </p:sp>
      <p:sp>
        <p:nvSpPr>
          <p:cNvPr id="25" name="Alternate Process 13">
            <a:extLst>
              <a:ext uri="{FF2B5EF4-FFF2-40B4-BE49-F238E27FC236}">
                <a16:creationId xmlns:a16="http://schemas.microsoft.com/office/drawing/2014/main" id="{BC318CDD-F2C6-200A-53F3-FDFC73916608}"/>
              </a:ext>
            </a:extLst>
          </p:cNvPr>
          <p:cNvSpPr>
            <a:spLocks noChangeArrowheads="1"/>
          </p:cNvSpPr>
          <p:nvPr/>
        </p:nvSpPr>
        <p:spPr bwMode="auto">
          <a:xfrm>
            <a:off x="495762" y="4013921"/>
            <a:ext cx="1164948" cy="248595"/>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1600" dirty="0">
                <a:latin typeface="Arial"/>
                <a:cs typeface="Arial"/>
              </a:rPr>
              <a:t>Element</a:t>
            </a:r>
            <a:r>
              <a:rPr lang="en-US" sz="2000" dirty="0">
                <a:solidFill>
                  <a:schemeClr val="lt1"/>
                </a:solidFill>
                <a:latin typeface="Arial"/>
                <a:cs typeface="Arial"/>
              </a:rPr>
              <a:t> </a:t>
            </a:r>
          </a:p>
        </p:txBody>
      </p:sp>
      <p:sp>
        <p:nvSpPr>
          <p:cNvPr id="26" name="Straight Arrow Connector 18">
            <a:extLst>
              <a:ext uri="{FF2B5EF4-FFF2-40B4-BE49-F238E27FC236}">
                <a16:creationId xmlns:a16="http://schemas.microsoft.com/office/drawing/2014/main" id="{46D48199-7598-EEA3-60A1-298B10BC874A}"/>
              </a:ext>
            </a:extLst>
          </p:cNvPr>
          <p:cNvSpPr/>
          <p:nvPr/>
        </p:nvSpPr>
        <p:spPr>
          <a:xfrm>
            <a:off x="3018844" y="3819143"/>
            <a:ext cx="448797" cy="5765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565" y="0"/>
                  <a:pt x="21130" y="5400"/>
                  <a:pt x="21130" y="10800"/>
                </a:cubicBezTo>
                <a:cubicBezTo>
                  <a:pt x="21130" y="16200"/>
                  <a:pt x="21365" y="21600"/>
                  <a:pt x="21600" y="21600"/>
                </a:cubicBezTo>
              </a:path>
            </a:pathLst>
          </a:custGeom>
          <a:ln w="50800">
            <a:solidFill>
              <a:srgbClr val="A6A6A6"/>
            </a:solidFill>
            <a:headEnd type="oval"/>
            <a:tailEnd type="triangle"/>
          </a:ln>
          <a:effectLst>
            <a:outerShdw blurRad="63500" dist="20000" dir="5400000" rotWithShape="0">
              <a:srgbClr val="000000">
                <a:alpha val="37999"/>
              </a:srgbClr>
            </a:outerShdw>
          </a:effectLst>
        </p:spPr>
        <p:txBody>
          <a:bodyPr lIns="45719" rIns="45719" anchor="ctr"/>
          <a:lstStyle/>
          <a:p>
            <a:endParaRPr/>
          </a:p>
        </p:txBody>
      </p:sp>
      <p:sp>
        <p:nvSpPr>
          <p:cNvPr id="28" name="Rounded Rectangle 27">
            <a:extLst>
              <a:ext uri="{FF2B5EF4-FFF2-40B4-BE49-F238E27FC236}">
                <a16:creationId xmlns:a16="http://schemas.microsoft.com/office/drawing/2014/main" id="{A815F228-285C-EEF4-9A53-98E14B3E019F}"/>
              </a:ext>
            </a:extLst>
          </p:cNvPr>
          <p:cNvSpPr/>
          <p:nvPr/>
        </p:nvSpPr>
        <p:spPr>
          <a:xfrm>
            <a:off x="7486103" y="1704108"/>
            <a:ext cx="1333589" cy="477499"/>
          </a:xfrm>
          <a:prstGeom prst="roundRect">
            <a:avLst/>
          </a:prstGeom>
          <a:solidFill>
            <a:schemeClr val="tx1">
              <a:lumMod val="75000"/>
              <a:lumOff val="25000"/>
              <a:alpha val="50352"/>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Alternate Process 11">
            <a:extLst>
              <a:ext uri="{FF2B5EF4-FFF2-40B4-BE49-F238E27FC236}">
                <a16:creationId xmlns:a16="http://schemas.microsoft.com/office/drawing/2014/main" id="{A4723AA8-048B-C372-BA02-119F632D8840}"/>
              </a:ext>
            </a:extLst>
          </p:cNvPr>
          <p:cNvSpPr>
            <a:spLocks noChangeArrowheads="1"/>
          </p:cNvSpPr>
          <p:nvPr/>
        </p:nvSpPr>
        <p:spPr bwMode="auto">
          <a:xfrm>
            <a:off x="3714903" y="4880106"/>
            <a:ext cx="3598291" cy="714817"/>
          </a:xfrm>
          <a:prstGeom prst="flowChartAlternateProcess">
            <a:avLst/>
          </a:prstGeom>
          <a:solidFill>
            <a:schemeClr val="bg1">
              <a:lumMod val="65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800" dirty="0">
                <a:solidFill>
                  <a:schemeClr val="lt1"/>
                </a:solidFill>
                <a:latin typeface="Arial"/>
                <a:cs typeface="Arial"/>
              </a:rPr>
              <a:t>HENDF file</a:t>
            </a:r>
          </a:p>
          <a:p>
            <a:pPr algn="ctr">
              <a:defRPr/>
            </a:pPr>
            <a:r>
              <a:rPr lang="en-US" b="1" dirty="0">
                <a:latin typeface="Arial"/>
                <a:cs typeface="Arial"/>
              </a:rPr>
              <a:t>I</a:t>
            </a:r>
            <a:r>
              <a:rPr lang="en-US" dirty="0">
                <a:latin typeface="Arial"/>
                <a:cs typeface="Arial"/>
              </a:rPr>
              <a:t>nventory radiation </a:t>
            </a:r>
            <a:r>
              <a:rPr lang="en-US" b="1" dirty="0">
                <a:latin typeface="Arial"/>
                <a:cs typeface="Arial"/>
              </a:rPr>
              <a:t>S</a:t>
            </a:r>
            <a:r>
              <a:rPr lang="en-US" dirty="0">
                <a:latin typeface="Arial"/>
                <a:cs typeface="Arial"/>
              </a:rPr>
              <a:t>ource </a:t>
            </a:r>
            <a:r>
              <a:rPr lang="en-US" b="1" dirty="0">
                <a:latin typeface="Arial"/>
                <a:cs typeface="Arial"/>
              </a:rPr>
              <a:t>T</a:t>
            </a:r>
            <a:r>
              <a:rPr lang="en-US" dirty="0">
                <a:latin typeface="Arial"/>
                <a:cs typeface="Arial"/>
              </a:rPr>
              <a:t>erm</a:t>
            </a:r>
            <a:endParaRPr lang="en-US" sz="1800" dirty="0">
              <a:solidFill>
                <a:schemeClr val="lt1"/>
              </a:solidFill>
              <a:latin typeface="Arial"/>
              <a:cs typeface="Arial"/>
            </a:endParaRPr>
          </a:p>
        </p:txBody>
      </p:sp>
    </p:spTree>
    <p:extLst>
      <p:ext uri="{BB962C8B-B14F-4D97-AF65-F5344CB8AC3E}">
        <p14:creationId xmlns:p14="http://schemas.microsoft.com/office/powerpoint/2010/main" val="53470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4E4F-B4C9-31FC-9372-8E485F834761}"/>
              </a:ext>
            </a:extLst>
          </p:cNvPr>
          <p:cNvSpPr>
            <a:spLocks noGrp="1"/>
          </p:cNvSpPr>
          <p:nvPr>
            <p:ph type="title"/>
          </p:nvPr>
        </p:nvSpPr>
        <p:spPr>
          <a:xfrm>
            <a:off x="180898" y="67436"/>
            <a:ext cx="11150600" cy="1094544"/>
          </a:xfrm>
        </p:spPr>
        <p:txBody>
          <a:bodyPr/>
          <a:lstStyle/>
          <a:p>
            <a:r>
              <a:rPr lang="en-GB" dirty="0"/>
              <a:t>Processing trails: charge particles</a:t>
            </a:r>
            <a:endParaRPr lang="en-US" dirty="0"/>
          </a:p>
        </p:txBody>
      </p:sp>
      <p:sp>
        <p:nvSpPr>
          <p:cNvPr id="5" name="Slide Number Placeholder 4">
            <a:extLst>
              <a:ext uri="{FF2B5EF4-FFF2-40B4-BE49-F238E27FC236}">
                <a16:creationId xmlns:a16="http://schemas.microsoft.com/office/drawing/2014/main" id="{8CBEE0F0-72AE-093E-8FD3-EA736D5FD3BF}"/>
              </a:ext>
            </a:extLst>
          </p:cNvPr>
          <p:cNvSpPr>
            <a:spLocks noGrp="1"/>
          </p:cNvSpPr>
          <p:nvPr>
            <p:ph type="sldNum" sz="quarter" idx="12"/>
          </p:nvPr>
        </p:nvSpPr>
        <p:spPr/>
        <p:txBody>
          <a:bodyPr/>
          <a:lstStyle/>
          <a:p>
            <a:fld id="{0F153567-88AB-4943-B71C-530549DCA02A}" type="slidenum">
              <a:rPr lang="en-US" smtClean="0"/>
              <a:t>11</a:t>
            </a:fld>
            <a:endParaRPr lang="en-US"/>
          </a:p>
        </p:txBody>
      </p:sp>
      <p:sp>
        <p:nvSpPr>
          <p:cNvPr id="22" name="Content Placeholder 2">
            <a:extLst>
              <a:ext uri="{FF2B5EF4-FFF2-40B4-BE49-F238E27FC236}">
                <a16:creationId xmlns:a16="http://schemas.microsoft.com/office/drawing/2014/main" id="{26A7E383-3DE9-1B3B-79B7-5D3B57906DDE}"/>
              </a:ext>
            </a:extLst>
          </p:cNvPr>
          <p:cNvSpPr txBox="1">
            <a:spLocks/>
          </p:cNvSpPr>
          <p:nvPr/>
        </p:nvSpPr>
        <p:spPr bwMode="auto">
          <a:xfrm>
            <a:off x="1280163" y="1244584"/>
            <a:ext cx="2791929" cy="374875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7925" tIns="38963" rIns="77925" bIns="38963" numCol="1" anchor="t" anchorCtr="0" compatLnSpc="1">
            <a:prstTxWarp prst="textNoShape">
              <a:avLst/>
            </a:prstTxWarp>
            <a:normAutofit/>
          </a:bodyPr>
          <a:lstStyle>
            <a:lvl1pPr marL="292219" indent="-292219" algn="l" rtl="0" eaLnBrk="1" fontAlgn="base" hangingPunct="1">
              <a:spcBef>
                <a:spcPct val="20000"/>
              </a:spcBef>
              <a:spcAft>
                <a:spcPct val="0"/>
              </a:spcAft>
              <a:buClr>
                <a:srgbClr val="ED8000"/>
              </a:buClr>
              <a:buChar char="•"/>
              <a:defRPr sz="2400">
                <a:solidFill>
                  <a:schemeClr val="tx1"/>
                </a:solidFill>
                <a:latin typeface="+mn-lt"/>
                <a:ea typeface="+mn-ea"/>
                <a:cs typeface="+mn-cs"/>
              </a:defRPr>
            </a:lvl1pPr>
            <a:lvl2pPr marL="633142" indent="-243516" algn="l" rtl="0" eaLnBrk="1" fontAlgn="base" hangingPunct="1">
              <a:spcBef>
                <a:spcPct val="20000"/>
              </a:spcBef>
              <a:spcAft>
                <a:spcPct val="0"/>
              </a:spcAft>
              <a:buClr>
                <a:srgbClr val="ED8000"/>
              </a:buClr>
              <a:buFont typeface="Wingdings" charset="2"/>
              <a:buChar char="§"/>
              <a:defRPr sz="2000">
                <a:solidFill>
                  <a:schemeClr val="tx1"/>
                </a:solidFill>
                <a:latin typeface="+mn-lt"/>
                <a:ea typeface="+mn-ea"/>
              </a:defRPr>
            </a:lvl2pPr>
            <a:lvl3pPr marL="974065" indent="-194813" algn="l" rtl="0" eaLnBrk="1" fontAlgn="base" hangingPunct="1">
              <a:spcBef>
                <a:spcPct val="20000"/>
              </a:spcBef>
              <a:spcAft>
                <a:spcPct val="0"/>
              </a:spcAft>
              <a:buClr>
                <a:srgbClr val="ED8000"/>
              </a:buClr>
              <a:buChar char="•"/>
              <a:defRPr sz="1900">
                <a:solidFill>
                  <a:schemeClr val="tx1"/>
                </a:solidFill>
                <a:latin typeface="+mn-lt"/>
                <a:ea typeface="+mn-ea"/>
              </a:defRPr>
            </a:lvl3pPr>
            <a:lvl4pPr marL="1363690" indent="-194813" algn="l" rtl="0" eaLnBrk="1" fontAlgn="base" hangingPunct="1">
              <a:spcBef>
                <a:spcPct val="20000"/>
              </a:spcBef>
              <a:spcAft>
                <a:spcPct val="0"/>
              </a:spcAft>
              <a:buClr>
                <a:srgbClr val="ED8000"/>
              </a:buClr>
              <a:buChar char="–"/>
              <a:defRPr sz="1600">
                <a:solidFill>
                  <a:schemeClr val="tx1"/>
                </a:solidFill>
                <a:latin typeface="+mn-lt"/>
                <a:ea typeface="+mn-ea"/>
              </a:defRPr>
            </a:lvl4pPr>
            <a:lvl5pPr marL="1753316" indent="-194813" algn="l" rtl="0" eaLnBrk="1" fontAlgn="base" hangingPunct="1">
              <a:spcBef>
                <a:spcPct val="20000"/>
              </a:spcBef>
              <a:spcAft>
                <a:spcPct val="0"/>
              </a:spcAft>
              <a:buClr>
                <a:srgbClr val="ED8000"/>
              </a:buClr>
              <a:buChar char="»"/>
              <a:defRPr sz="1500">
                <a:solidFill>
                  <a:schemeClr val="tx1"/>
                </a:solidFill>
                <a:latin typeface="+mn-lt"/>
                <a:ea typeface="+mn-ea"/>
              </a:defRPr>
            </a:lvl5pPr>
            <a:lvl6pPr marL="2142942" indent="-194813" algn="l" rtl="0" eaLnBrk="1" fontAlgn="base" hangingPunct="1">
              <a:spcBef>
                <a:spcPct val="20000"/>
              </a:spcBef>
              <a:spcAft>
                <a:spcPct val="0"/>
              </a:spcAft>
              <a:buClr>
                <a:srgbClr val="ED8000"/>
              </a:buClr>
              <a:buChar char="»"/>
              <a:defRPr sz="1700">
                <a:solidFill>
                  <a:schemeClr val="tx1"/>
                </a:solidFill>
                <a:latin typeface="+mn-lt"/>
                <a:ea typeface="+mn-ea"/>
              </a:defRPr>
            </a:lvl6pPr>
            <a:lvl7pPr marL="2532568" indent="-194813" algn="l" rtl="0" eaLnBrk="1" fontAlgn="base" hangingPunct="1">
              <a:spcBef>
                <a:spcPct val="20000"/>
              </a:spcBef>
              <a:spcAft>
                <a:spcPct val="0"/>
              </a:spcAft>
              <a:buClr>
                <a:srgbClr val="ED8000"/>
              </a:buClr>
              <a:buChar char="»"/>
              <a:defRPr sz="1700">
                <a:solidFill>
                  <a:schemeClr val="tx1"/>
                </a:solidFill>
                <a:latin typeface="+mn-lt"/>
                <a:ea typeface="+mn-ea"/>
              </a:defRPr>
            </a:lvl7pPr>
            <a:lvl8pPr marL="2922194" indent="-194813" algn="l" rtl="0" eaLnBrk="1" fontAlgn="base" hangingPunct="1">
              <a:spcBef>
                <a:spcPct val="20000"/>
              </a:spcBef>
              <a:spcAft>
                <a:spcPct val="0"/>
              </a:spcAft>
              <a:buClr>
                <a:srgbClr val="ED8000"/>
              </a:buClr>
              <a:buChar char="»"/>
              <a:defRPr sz="1700">
                <a:solidFill>
                  <a:schemeClr val="tx1"/>
                </a:solidFill>
                <a:latin typeface="+mn-lt"/>
                <a:ea typeface="+mn-ea"/>
              </a:defRPr>
            </a:lvl8pPr>
            <a:lvl9pPr marL="3311820" indent="-194813" algn="l" rtl="0" eaLnBrk="1" fontAlgn="base" hangingPunct="1">
              <a:spcBef>
                <a:spcPct val="20000"/>
              </a:spcBef>
              <a:spcAft>
                <a:spcPct val="0"/>
              </a:spcAft>
              <a:buClr>
                <a:srgbClr val="ED8000"/>
              </a:buClr>
              <a:buChar char="»"/>
              <a:defRPr sz="1700">
                <a:solidFill>
                  <a:schemeClr val="tx1"/>
                </a:solidFill>
                <a:latin typeface="+mn-lt"/>
                <a:ea typeface="+mn-ea"/>
              </a:defRPr>
            </a:lvl9pPr>
          </a:lstStyle>
          <a:p>
            <a:pPr>
              <a:buClrTx/>
            </a:pPr>
            <a:r>
              <a:rPr lang="en-US" sz="2800" b="1" dirty="0">
                <a:latin typeface="Arial"/>
                <a:cs typeface="Arial"/>
              </a:rPr>
              <a:t>NJOY-2016</a:t>
            </a:r>
          </a:p>
          <a:p>
            <a:pPr lvl="1">
              <a:buClrTx/>
              <a:buFont typeface="Arial"/>
              <a:buChar char="•"/>
            </a:pPr>
            <a:r>
              <a:rPr lang="en-US" b="0" dirty="0">
                <a:latin typeface="Arial"/>
                <a:cs typeface="Arial"/>
              </a:rPr>
              <a:t>reconr</a:t>
            </a:r>
          </a:p>
          <a:p>
            <a:pPr lvl="1">
              <a:buClrTx/>
              <a:buFont typeface="Arial"/>
              <a:buChar char="•"/>
            </a:pPr>
            <a:r>
              <a:rPr lang="en-US" b="0" dirty="0">
                <a:latin typeface="Arial"/>
                <a:cs typeface="Arial"/>
              </a:rPr>
              <a:t>acer</a:t>
            </a:r>
          </a:p>
          <a:p>
            <a:pPr lvl="1">
              <a:buClrTx/>
              <a:buFont typeface="Arial"/>
              <a:buChar char="•"/>
            </a:pPr>
            <a:r>
              <a:rPr lang="en-US" dirty="0" err="1">
                <a:latin typeface="Arial"/>
                <a:cs typeface="Arial"/>
              </a:rPr>
              <a:t>groupr</a:t>
            </a:r>
            <a:endParaRPr lang="en-US" b="0" dirty="0">
              <a:latin typeface="Arial"/>
              <a:cs typeface="Arial"/>
            </a:endParaRPr>
          </a:p>
          <a:p>
            <a:pPr marL="779252" lvl="2" indent="0">
              <a:buNone/>
            </a:pPr>
            <a:endParaRPr lang="en-US" dirty="0"/>
          </a:p>
        </p:txBody>
      </p:sp>
      <p:sp>
        <p:nvSpPr>
          <p:cNvPr id="23" name="Content Placeholder 2">
            <a:extLst>
              <a:ext uri="{FF2B5EF4-FFF2-40B4-BE49-F238E27FC236}">
                <a16:creationId xmlns:a16="http://schemas.microsoft.com/office/drawing/2014/main" id="{AAE02201-4F3F-1966-8CDF-FEF2E3FA5F46}"/>
              </a:ext>
            </a:extLst>
          </p:cNvPr>
          <p:cNvSpPr txBox="1">
            <a:spLocks/>
          </p:cNvSpPr>
          <p:nvPr/>
        </p:nvSpPr>
        <p:spPr bwMode="auto">
          <a:xfrm>
            <a:off x="6501089" y="1153845"/>
            <a:ext cx="3200400" cy="3187038"/>
          </a:xfrm>
          <a:prstGeom prst="rect">
            <a:avLst/>
          </a:prstGeom>
          <a:noFill/>
          <a:ln w="9525">
            <a:noFill/>
            <a:miter lim="800000"/>
            <a:headEnd/>
            <a:tailEnd/>
          </a:ln>
        </p:spPr>
        <p:txBody>
          <a:bodyPr/>
          <a:lstStyle/>
          <a:p>
            <a:pPr marL="457200" indent="-457200" eaLnBrk="0" hangingPunct="0">
              <a:spcBef>
                <a:spcPct val="20000"/>
              </a:spcBef>
              <a:buFont typeface="Arial"/>
              <a:buChar char="•"/>
              <a:defRPr/>
            </a:pPr>
            <a:r>
              <a:rPr lang="en-US" sz="2800" b="1" kern="0" dirty="0">
                <a:latin typeface="Arial"/>
                <a:ea typeface="Geneva" charset="0"/>
                <a:cs typeface="Arial"/>
              </a:rPr>
              <a:t>PREPRO-2023</a:t>
            </a:r>
          </a:p>
          <a:p>
            <a:pPr marL="800100" lvl="1" indent="-342900" eaLnBrk="0" hangingPunct="0">
              <a:spcBef>
                <a:spcPct val="20000"/>
              </a:spcBef>
              <a:buFont typeface="Arial"/>
              <a:buChar char="•"/>
              <a:defRPr/>
            </a:pPr>
            <a:r>
              <a:rPr lang="en-US" sz="2000" kern="0" dirty="0">
                <a:latin typeface="Arial"/>
                <a:ea typeface="Geneva" charset="0"/>
                <a:cs typeface="Arial"/>
              </a:rPr>
              <a:t>linear</a:t>
            </a:r>
          </a:p>
          <a:p>
            <a:pPr marL="800100" lvl="1" indent="-342900" eaLnBrk="0" hangingPunct="0">
              <a:spcBef>
                <a:spcPct val="20000"/>
              </a:spcBef>
              <a:buFontTx/>
              <a:buChar char="•"/>
              <a:defRPr/>
            </a:pPr>
            <a:r>
              <a:rPr lang="en-US" sz="2000" kern="0" dirty="0">
                <a:latin typeface="Arial"/>
                <a:ea typeface="Geneva" charset="0"/>
                <a:cs typeface="Arial"/>
              </a:rPr>
              <a:t>sixpack</a:t>
            </a:r>
          </a:p>
          <a:p>
            <a:pPr marL="800100" lvl="1" indent="-342900" eaLnBrk="0" hangingPunct="0">
              <a:spcBef>
                <a:spcPct val="20000"/>
              </a:spcBef>
              <a:buFontTx/>
              <a:buChar char="•"/>
              <a:defRPr/>
            </a:pPr>
            <a:r>
              <a:rPr lang="en-US" sz="2000" kern="0" dirty="0">
                <a:latin typeface="Arial"/>
                <a:ea typeface="Geneva" charset="0"/>
                <a:cs typeface="Arial"/>
              </a:rPr>
              <a:t>activate</a:t>
            </a:r>
          </a:p>
          <a:p>
            <a:pPr marL="800100" lvl="1" indent="-342900" eaLnBrk="0" hangingPunct="0">
              <a:spcBef>
                <a:spcPct val="20000"/>
              </a:spcBef>
              <a:buFontTx/>
              <a:buChar char="•"/>
              <a:defRPr/>
            </a:pPr>
            <a:r>
              <a:rPr lang="en-US" sz="2000" kern="0" dirty="0">
                <a:latin typeface="Arial"/>
                <a:ea typeface="Geneva" charset="0"/>
                <a:cs typeface="Arial"/>
              </a:rPr>
              <a:t>dictin</a:t>
            </a:r>
          </a:p>
          <a:p>
            <a:pPr marL="800100" lvl="1" indent="-342900" eaLnBrk="0" hangingPunct="0">
              <a:spcBef>
                <a:spcPct val="20000"/>
              </a:spcBef>
              <a:buFontTx/>
              <a:buChar char="•"/>
              <a:defRPr/>
            </a:pPr>
            <a:r>
              <a:rPr lang="en-US" sz="2000" kern="0" dirty="0">
                <a:latin typeface="Arial"/>
                <a:ea typeface="Geneva" charset="0"/>
                <a:cs typeface="Arial"/>
              </a:rPr>
              <a:t>groupie</a:t>
            </a:r>
          </a:p>
          <a:p>
            <a:pPr marL="800100" lvl="1" indent="-342900" eaLnBrk="0" hangingPunct="0">
              <a:spcBef>
                <a:spcPct val="20000"/>
              </a:spcBef>
              <a:buFontTx/>
              <a:buChar char="•"/>
              <a:defRPr/>
            </a:pPr>
            <a:r>
              <a:rPr lang="en-US" sz="2000" kern="0" dirty="0">
                <a:latin typeface="Arial"/>
                <a:ea typeface="Geneva" charset="0"/>
                <a:cs typeface="Arial"/>
              </a:rPr>
              <a:t>legend </a:t>
            </a:r>
          </a:p>
        </p:txBody>
      </p:sp>
      <p:sp>
        <p:nvSpPr>
          <p:cNvPr id="24" name="Alternate Process 10">
            <a:extLst>
              <a:ext uri="{FF2B5EF4-FFF2-40B4-BE49-F238E27FC236}">
                <a16:creationId xmlns:a16="http://schemas.microsoft.com/office/drawing/2014/main" id="{BD4B0F21-ADF7-6D09-9C0D-39E2219CC0B6}"/>
              </a:ext>
            </a:extLst>
          </p:cNvPr>
          <p:cNvSpPr>
            <a:spLocks noChangeArrowheads="1"/>
          </p:cNvSpPr>
          <p:nvPr/>
        </p:nvSpPr>
        <p:spPr bwMode="auto">
          <a:xfrm>
            <a:off x="4333484" y="719478"/>
            <a:ext cx="1744133" cy="458034"/>
          </a:xfrm>
          <a:prstGeom prst="flowChartAlternateProcess">
            <a:avLst/>
          </a:prstGeom>
          <a:solidFill>
            <a:schemeClr val="bg1">
              <a:lumMod val="65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dirty="0">
                <a:solidFill>
                  <a:schemeClr val="lt1"/>
                </a:solidFill>
                <a:latin typeface="Arial"/>
                <a:ea typeface="+mn-ea"/>
                <a:cs typeface="Arial"/>
              </a:rPr>
              <a:t>ENDF file</a:t>
            </a:r>
          </a:p>
        </p:txBody>
      </p:sp>
      <p:sp>
        <p:nvSpPr>
          <p:cNvPr id="25" name="Alternate Process 11">
            <a:extLst>
              <a:ext uri="{FF2B5EF4-FFF2-40B4-BE49-F238E27FC236}">
                <a16:creationId xmlns:a16="http://schemas.microsoft.com/office/drawing/2014/main" id="{040E3F45-D876-1120-39B3-F3D3568F3168}"/>
              </a:ext>
            </a:extLst>
          </p:cNvPr>
          <p:cNvSpPr>
            <a:spLocks noChangeArrowheads="1"/>
          </p:cNvSpPr>
          <p:nvPr/>
        </p:nvSpPr>
        <p:spPr bwMode="auto">
          <a:xfrm>
            <a:off x="3925493" y="4340883"/>
            <a:ext cx="2501900" cy="458034"/>
          </a:xfrm>
          <a:prstGeom prst="flowChartAlternateProcess">
            <a:avLst/>
          </a:prstGeom>
          <a:solidFill>
            <a:schemeClr val="bg1">
              <a:lumMod val="65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800" dirty="0" err="1">
                <a:latin typeface="Arial"/>
                <a:cs typeface="Arial"/>
              </a:rPr>
              <a:t>IrST</a:t>
            </a:r>
            <a:r>
              <a:rPr lang="en-US" sz="1800" dirty="0">
                <a:latin typeface="Arial"/>
                <a:cs typeface="Arial"/>
              </a:rPr>
              <a:t> HENDF 162 </a:t>
            </a:r>
            <a:r>
              <a:rPr lang="en-US" sz="1800" dirty="0" err="1">
                <a:latin typeface="Arial"/>
                <a:cs typeface="Arial"/>
              </a:rPr>
              <a:t>grps</a:t>
            </a:r>
            <a:endParaRPr lang="en-US" sz="1800" dirty="0">
              <a:solidFill>
                <a:schemeClr val="lt1"/>
              </a:solidFill>
              <a:latin typeface="Arial"/>
              <a:cs typeface="Arial"/>
            </a:endParaRPr>
          </a:p>
        </p:txBody>
      </p:sp>
      <p:sp>
        <p:nvSpPr>
          <p:cNvPr id="27" name="TextBox 26">
            <a:extLst>
              <a:ext uri="{FF2B5EF4-FFF2-40B4-BE49-F238E27FC236}">
                <a16:creationId xmlns:a16="http://schemas.microsoft.com/office/drawing/2014/main" id="{C9DED24A-0ACC-205B-AEFD-9F531934FC02}"/>
              </a:ext>
            </a:extLst>
          </p:cNvPr>
          <p:cNvSpPr txBox="1"/>
          <p:nvPr/>
        </p:nvSpPr>
        <p:spPr>
          <a:xfrm>
            <a:off x="1280163" y="5662733"/>
            <a:ext cx="2049090" cy="1432904"/>
          </a:xfrm>
          <a:prstGeom prst="rect">
            <a:avLst/>
          </a:prstGeom>
          <a:noFill/>
        </p:spPr>
        <p:txBody>
          <a:bodyPr wrap="square" lIns="77925" tIns="38963" rIns="77925" bIns="38963" rtlCol="0">
            <a:spAutoFit/>
          </a:bodyPr>
          <a:lstStyle/>
          <a:p>
            <a:r>
              <a:rPr lang="en-US" sz="2200" b="1" dirty="0">
                <a:latin typeface="+mj-lt"/>
              </a:rPr>
              <a:t>Single script for an entire library</a:t>
            </a:r>
          </a:p>
          <a:p>
            <a:endParaRPr lang="en-US" sz="2200" b="1" dirty="0">
              <a:latin typeface="+mj-lt"/>
            </a:endParaRPr>
          </a:p>
        </p:txBody>
      </p:sp>
      <p:sp>
        <p:nvSpPr>
          <p:cNvPr id="28" name="Rounded Rectangle 27">
            <a:extLst>
              <a:ext uri="{FF2B5EF4-FFF2-40B4-BE49-F238E27FC236}">
                <a16:creationId xmlns:a16="http://schemas.microsoft.com/office/drawing/2014/main" id="{86BE00EC-7CB0-AB28-F600-5327D81055A5}"/>
              </a:ext>
            </a:extLst>
          </p:cNvPr>
          <p:cNvSpPr/>
          <p:nvPr/>
        </p:nvSpPr>
        <p:spPr>
          <a:xfrm>
            <a:off x="1649857" y="1745846"/>
            <a:ext cx="1248187" cy="1244376"/>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Rounded Rectangle 28">
            <a:extLst>
              <a:ext uri="{FF2B5EF4-FFF2-40B4-BE49-F238E27FC236}">
                <a16:creationId xmlns:a16="http://schemas.microsoft.com/office/drawing/2014/main" id="{81D1A1DE-5A0F-5FCC-D114-76FD8F93E294}"/>
              </a:ext>
            </a:extLst>
          </p:cNvPr>
          <p:cNvSpPr/>
          <p:nvPr/>
        </p:nvSpPr>
        <p:spPr>
          <a:xfrm>
            <a:off x="4664728" y="2040677"/>
            <a:ext cx="1241697" cy="701439"/>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solidFill>
                  <a:schemeClr val="tx1"/>
                </a:solidFill>
              </a:rPr>
              <a:t>pendf</a:t>
            </a:r>
          </a:p>
        </p:txBody>
      </p:sp>
      <p:sp>
        <p:nvSpPr>
          <p:cNvPr id="30" name="Rounded Rectangle 29">
            <a:extLst>
              <a:ext uri="{FF2B5EF4-FFF2-40B4-BE49-F238E27FC236}">
                <a16:creationId xmlns:a16="http://schemas.microsoft.com/office/drawing/2014/main" id="{BC38847F-9C37-5D00-8AA2-BEEB5072D14F}"/>
              </a:ext>
            </a:extLst>
          </p:cNvPr>
          <p:cNvSpPr/>
          <p:nvPr/>
        </p:nvSpPr>
        <p:spPr>
          <a:xfrm>
            <a:off x="4666756" y="3330798"/>
            <a:ext cx="1241697" cy="701439"/>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solidFill>
                  <a:schemeClr val="tx1"/>
                </a:solidFill>
              </a:rPr>
              <a:t>gendf</a:t>
            </a:r>
          </a:p>
        </p:txBody>
      </p:sp>
      <p:sp>
        <p:nvSpPr>
          <p:cNvPr id="31" name="Alternate Process 13">
            <a:extLst>
              <a:ext uri="{FF2B5EF4-FFF2-40B4-BE49-F238E27FC236}">
                <a16:creationId xmlns:a16="http://schemas.microsoft.com/office/drawing/2014/main" id="{002DB36F-9F99-D611-F406-95239B2284FD}"/>
              </a:ext>
            </a:extLst>
          </p:cNvPr>
          <p:cNvSpPr>
            <a:spLocks noChangeArrowheads="1"/>
          </p:cNvSpPr>
          <p:nvPr/>
        </p:nvSpPr>
        <p:spPr bwMode="auto">
          <a:xfrm>
            <a:off x="3594251" y="5167892"/>
            <a:ext cx="1478466" cy="612775"/>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solidFill>
                  <a:schemeClr val="lt1"/>
                </a:solidFill>
                <a:latin typeface="Arial"/>
                <a:cs typeface="Arial"/>
              </a:rPr>
              <a:t>FISPACT-II</a:t>
            </a:r>
          </a:p>
        </p:txBody>
      </p:sp>
      <p:sp>
        <p:nvSpPr>
          <p:cNvPr id="32" name="Alternate Process 13">
            <a:extLst>
              <a:ext uri="{FF2B5EF4-FFF2-40B4-BE49-F238E27FC236}">
                <a16:creationId xmlns:a16="http://schemas.microsoft.com/office/drawing/2014/main" id="{08A5981B-29BF-6E09-9161-363500E14DAC}"/>
              </a:ext>
            </a:extLst>
          </p:cNvPr>
          <p:cNvSpPr>
            <a:spLocks noChangeArrowheads="1"/>
          </p:cNvSpPr>
          <p:nvPr/>
        </p:nvSpPr>
        <p:spPr bwMode="auto">
          <a:xfrm>
            <a:off x="5504140" y="5107563"/>
            <a:ext cx="1017538" cy="448349"/>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solidFill>
                  <a:schemeClr val="lt1"/>
                </a:solidFill>
                <a:latin typeface="Arial"/>
                <a:cs typeface="Arial"/>
              </a:rPr>
              <a:t>PHITS</a:t>
            </a:r>
          </a:p>
        </p:txBody>
      </p:sp>
      <p:sp>
        <p:nvSpPr>
          <p:cNvPr id="33" name="Rounded Rectangle 32">
            <a:extLst>
              <a:ext uri="{FF2B5EF4-FFF2-40B4-BE49-F238E27FC236}">
                <a16:creationId xmlns:a16="http://schemas.microsoft.com/office/drawing/2014/main" id="{62976B75-75A8-32BB-6E05-1C8D5DDE6CA6}"/>
              </a:ext>
            </a:extLst>
          </p:cNvPr>
          <p:cNvSpPr/>
          <p:nvPr/>
        </p:nvSpPr>
        <p:spPr>
          <a:xfrm>
            <a:off x="6860423" y="1629660"/>
            <a:ext cx="1575585" cy="2402578"/>
          </a:xfrm>
          <a:prstGeom prst="roundRect">
            <a:avLst/>
          </a:prstGeom>
          <a:solidFill>
            <a:schemeClr val="tx1">
              <a:lumMod val="75000"/>
              <a:lumOff val="25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 name="Left-Right Arrow 8">
            <a:extLst>
              <a:ext uri="{FF2B5EF4-FFF2-40B4-BE49-F238E27FC236}">
                <a16:creationId xmlns:a16="http://schemas.microsoft.com/office/drawing/2014/main" id="{892F7898-ED60-163D-C4DE-FD9DBEC748C3}"/>
              </a:ext>
            </a:extLst>
          </p:cNvPr>
          <p:cNvSpPr/>
          <p:nvPr/>
        </p:nvSpPr>
        <p:spPr bwMode="auto">
          <a:xfrm>
            <a:off x="4821383" y="3818967"/>
            <a:ext cx="856800" cy="166342"/>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p:txBody>
      </p:sp>
      <p:sp>
        <p:nvSpPr>
          <p:cNvPr id="35" name="Alternate Process 13">
            <a:extLst>
              <a:ext uri="{FF2B5EF4-FFF2-40B4-BE49-F238E27FC236}">
                <a16:creationId xmlns:a16="http://schemas.microsoft.com/office/drawing/2014/main" id="{75AC6590-E801-01F4-8FBF-B9BB8EB86218}"/>
              </a:ext>
            </a:extLst>
          </p:cNvPr>
          <p:cNvSpPr>
            <a:spLocks noChangeArrowheads="1"/>
          </p:cNvSpPr>
          <p:nvPr/>
        </p:nvSpPr>
        <p:spPr bwMode="auto">
          <a:xfrm>
            <a:off x="6871946" y="4807375"/>
            <a:ext cx="1017538" cy="448349"/>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latin typeface="Arial"/>
                <a:cs typeface="Arial"/>
              </a:rPr>
              <a:t>FLUKA</a:t>
            </a:r>
            <a:endParaRPr lang="en-US" dirty="0">
              <a:solidFill>
                <a:schemeClr val="lt1"/>
              </a:solidFill>
              <a:latin typeface="Arial"/>
              <a:cs typeface="Arial"/>
            </a:endParaRPr>
          </a:p>
        </p:txBody>
      </p:sp>
      <p:sp>
        <p:nvSpPr>
          <p:cNvPr id="36" name="Alternate Process 13">
            <a:extLst>
              <a:ext uri="{FF2B5EF4-FFF2-40B4-BE49-F238E27FC236}">
                <a16:creationId xmlns:a16="http://schemas.microsoft.com/office/drawing/2014/main" id="{0E1F3F3C-8C10-247A-3FB2-1FE570025518}"/>
              </a:ext>
            </a:extLst>
          </p:cNvPr>
          <p:cNvSpPr>
            <a:spLocks noChangeArrowheads="1"/>
          </p:cNvSpPr>
          <p:nvPr/>
        </p:nvSpPr>
        <p:spPr bwMode="auto">
          <a:xfrm>
            <a:off x="1568784" y="3266237"/>
            <a:ext cx="1079436" cy="508604"/>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solidFill>
                  <a:schemeClr val="lt1"/>
                </a:solidFill>
                <a:latin typeface="Arial"/>
                <a:cs typeface="Arial"/>
              </a:rPr>
              <a:t>MCNP6</a:t>
            </a:r>
          </a:p>
        </p:txBody>
      </p:sp>
      <p:sp>
        <p:nvSpPr>
          <p:cNvPr id="37" name="Alternate Process 13">
            <a:extLst>
              <a:ext uri="{FF2B5EF4-FFF2-40B4-BE49-F238E27FC236}">
                <a16:creationId xmlns:a16="http://schemas.microsoft.com/office/drawing/2014/main" id="{BE95A47B-BFA5-48E0-DCC5-0808B5A13E8B}"/>
              </a:ext>
            </a:extLst>
          </p:cNvPr>
          <p:cNvSpPr>
            <a:spLocks noChangeArrowheads="1"/>
          </p:cNvSpPr>
          <p:nvPr/>
        </p:nvSpPr>
        <p:spPr bwMode="auto">
          <a:xfrm>
            <a:off x="6213625" y="5985734"/>
            <a:ext cx="1167090" cy="448349"/>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latin typeface="Arial"/>
                <a:cs typeface="Arial"/>
              </a:rPr>
              <a:t>GEANT4</a:t>
            </a:r>
            <a:endParaRPr lang="en-US" dirty="0">
              <a:solidFill>
                <a:schemeClr val="lt1"/>
              </a:solidFill>
              <a:latin typeface="Arial"/>
              <a:cs typeface="Arial"/>
            </a:endParaRPr>
          </a:p>
        </p:txBody>
      </p:sp>
      <p:sp>
        <p:nvSpPr>
          <p:cNvPr id="38" name="Left-Right Arrow 8">
            <a:extLst>
              <a:ext uri="{FF2B5EF4-FFF2-40B4-BE49-F238E27FC236}">
                <a16:creationId xmlns:a16="http://schemas.microsoft.com/office/drawing/2014/main" id="{0669121F-3587-A0F8-FB3B-967895B78908}"/>
              </a:ext>
            </a:extLst>
          </p:cNvPr>
          <p:cNvSpPr/>
          <p:nvPr/>
        </p:nvSpPr>
        <p:spPr bwMode="auto">
          <a:xfrm>
            <a:off x="4821780" y="2517292"/>
            <a:ext cx="856800" cy="122133"/>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p:txBody>
      </p:sp>
      <p:sp>
        <p:nvSpPr>
          <p:cNvPr id="3" name="TextBox 2">
            <a:extLst>
              <a:ext uri="{FF2B5EF4-FFF2-40B4-BE49-F238E27FC236}">
                <a16:creationId xmlns:a16="http://schemas.microsoft.com/office/drawing/2014/main" id="{DFEE8729-7424-4C5A-B03A-80B453E5F3F7}"/>
              </a:ext>
            </a:extLst>
          </p:cNvPr>
          <p:cNvSpPr txBox="1"/>
          <p:nvPr/>
        </p:nvSpPr>
        <p:spPr>
          <a:xfrm>
            <a:off x="8963084" y="4798917"/>
            <a:ext cx="2604006" cy="1477328"/>
          </a:xfrm>
          <a:prstGeom prst="rect">
            <a:avLst/>
          </a:prstGeom>
          <a:noFill/>
        </p:spPr>
        <p:txBody>
          <a:bodyPr wrap="square" rtlCol="0">
            <a:spAutoFit/>
          </a:bodyPr>
          <a:lstStyle/>
          <a:p>
            <a:r>
              <a:rPr lang="en-US" b="1" dirty="0"/>
              <a:t>283 stable targets</a:t>
            </a:r>
          </a:p>
          <a:p>
            <a:r>
              <a:rPr lang="en-US" b="1" dirty="0"/>
              <a:t>Light targets </a:t>
            </a:r>
          </a:p>
          <a:p>
            <a:r>
              <a:rPr lang="en-US" b="1" dirty="0"/>
              <a:t>CM LAB conversion</a:t>
            </a:r>
          </a:p>
          <a:p>
            <a:r>
              <a:rPr lang="en-US" b="1" dirty="0"/>
              <a:t>Multiscale simulation</a:t>
            </a:r>
          </a:p>
          <a:p>
            <a:endParaRPr lang="en-US" dirty="0"/>
          </a:p>
        </p:txBody>
      </p:sp>
      <p:sp>
        <p:nvSpPr>
          <p:cNvPr id="4" name="Alternate Process 13">
            <a:extLst>
              <a:ext uri="{FF2B5EF4-FFF2-40B4-BE49-F238E27FC236}">
                <a16:creationId xmlns:a16="http://schemas.microsoft.com/office/drawing/2014/main" id="{931C85D0-9ED0-87AD-0E3F-6E83370B3716}"/>
              </a:ext>
            </a:extLst>
          </p:cNvPr>
          <p:cNvSpPr>
            <a:spLocks noChangeArrowheads="1"/>
          </p:cNvSpPr>
          <p:nvPr/>
        </p:nvSpPr>
        <p:spPr bwMode="auto">
          <a:xfrm>
            <a:off x="1877601" y="4077704"/>
            <a:ext cx="1575671" cy="612775"/>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dirty="0">
                <a:latin typeface="Arial"/>
                <a:cs typeface="Arial"/>
              </a:rPr>
              <a:t>Spectra-PKA</a:t>
            </a:r>
            <a:endParaRPr lang="en-US" dirty="0">
              <a:solidFill>
                <a:schemeClr val="lt1"/>
              </a:solidFill>
              <a:latin typeface="Arial"/>
              <a:cs typeface="Arial"/>
            </a:endParaRPr>
          </a:p>
        </p:txBody>
      </p:sp>
      <p:sp>
        <p:nvSpPr>
          <p:cNvPr id="6" name="TextBox 5">
            <a:extLst>
              <a:ext uri="{FF2B5EF4-FFF2-40B4-BE49-F238E27FC236}">
                <a16:creationId xmlns:a16="http://schemas.microsoft.com/office/drawing/2014/main" id="{CBDBE3CC-DFE7-7D95-3A81-D7A02EEED6EF}"/>
              </a:ext>
            </a:extLst>
          </p:cNvPr>
          <p:cNvSpPr txBox="1"/>
          <p:nvPr/>
        </p:nvSpPr>
        <p:spPr>
          <a:xfrm>
            <a:off x="9239056" y="2511283"/>
            <a:ext cx="1384159" cy="954107"/>
          </a:xfrm>
          <a:prstGeom prst="rect">
            <a:avLst/>
          </a:prstGeom>
          <a:noFill/>
        </p:spPr>
        <p:txBody>
          <a:bodyPr wrap="square" rtlCol="0">
            <a:spAutoFit/>
          </a:bodyPr>
          <a:lstStyle/>
          <a:p>
            <a:r>
              <a:rPr lang="en-US" sz="2800" dirty="0"/>
              <a:t>-p -d -</a:t>
            </a:r>
            <a:r>
              <a:rPr lang="en-US" sz="2800" dirty="0">
                <a:latin typeface="Symbol" pitchFamily="2" charset="2"/>
              </a:rPr>
              <a:t>a</a:t>
            </a:r>
          </a:p>
          <a:p>
            <a:r>
              <a:rPr lang="en-US" sz="2800" dirty="0"/>
              <a:t>-</a:t>
            </a:r>
            <a:r>
              <a:rPr lang="en-US" sz="2800" dirty="0">
                <a:latin typeface="Symbol" pitchFamily="2" charset="2"/>
              </a:rPr>
              <a:t>g</a:t>
            </a:r>
          </a:p>
        </p:txBody>
      </p:sp>
    </p:spTree>
    <p:extLst>
      <p:ext uri="{BB962C8B-B14F-4D97-AF65-F5344CB8AC3E}">
        <p14:creationId xmlns:p14="http://schemas.microsoft.com/office/powerpoint/2010/main" val="305638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4E84-6AAC-6973-B930-9B667D3AC7A2}"/>
              </a:ext>
            </a:extLst>
          </p:cNvPr>
          <p:cNvSpPr>
            <a:spLocks noGrp="1"/>
          </p:cNvSpPr>
          <p:nvPr>
            <p:ph type="title"/>
          </p:nvPr>
        </p:nvSpPr>
        <p:spPr>
          <a:xfrm>
            <a:off x="91690" y="67436"/>
            <a:ext cx="11150600" cy="791208"/>
          </a:xfrm>
        </p:spPr>
        <p:txBody>
          <a:bodyPr>
            <a:normAutofit/>
          </a:bodyPr>
          <a:lstStyle/>
          <a:p>
            <a:r>
              <a:rPr lang="en-GB" sz="3400" dirty="0"/>
              <a:t>Nuclear landscape: isotopic targets range</a:t>
            </a:r>
            <a:endParaRPr lang="en-US" sz="3400" dirty="0"/>
          </a:p>
        </p:txBody>
      </p:sp>
      <p:sp>
        <p:nvSpPr>
          <p:cNvPr id="5" name="Slide Number Placeholder 4">
            <a:extLst>
              <a:ext uri="{FF2B5EF4-FFF2-40B4-BE49-F238E27FC236}">
                <a16:creationId xmlns:a16="http://schemas.microsoft.com/office/drawing/2014/main" id="{41FC59F1-C6D5-FD5F-7BE7-4CCF0A6CD328}"/>
              </a:ext>
            </a:extLst>
          </p:cNvPr>
          <p:cNvSpPr>
            <a:spLocks noGrp="1"/>
          </p:cNvSpPr>
          <p:nvPr>
            <p:ph type="sldNum" sz="quarter" idx="12"/>
          </p:nvPr>
        </p:nvSpPr>
        <p:spPr/>
        <p:txBody>
          <a:bodyPr/>
          <a:lstStyle/>
          <a:p>
            <a:fld id="{0F153567-88AB-4943-B71C-530549DCA02A}" type="slidenum">
              <a:rPr lang="en-US" smtClean="0"/>
              <a:t>12</a:t>
            </a:fld>
            <a:endParaRPr lang="en-US"/>
          </a:p>
        </p:txBody>
      </p:sp>
      <p:sp>
        <p:nvSpPr>
          <p:cNvPr id="3" name="TextBox 2">
            <a:extLst>
              <a:ext uri="{FF2B5EF4-FFF2-40B4-BE49-F238E27FC236}">
                <a16:creationId xmlns:a16="http://schemas.microsoft.com/office/drawing/2014/main" id="{68C50BA0-2289-8336-1D01-F1085133875F}"/>
              </a:ext>
            </a:extLst>
          </p:cNvPr>
          <p:cNvSpPr txBox="1"/>
          <p:nvPr/>
        </p:nvSpPr>
        <p:spPr>
          <a:xfrm>
            <a:off x="85575" y="636101"/>
            <a:ext cx="4441819" cy="5262979"/>
          </a:xfrm>
          <a:prstGeom prst="rect">
            <a:avLst/>
          </a:prstGeom>
          <a:noFill/>
        </p:spPr>
        <p:txBody>
          <a:bodyPr wrap="square" rtlCol="0">
            <a:spAutoFit/>
          </a:bodyPr>
          <a:lstStyle/>
          <a:p>
            <a:r>
              <a:rPr lang="en-GB" b="1" dirty="0">
                <a:solidFill>
                  <a:schemeClr val="bg2">
                    <a:lumMod val="10000"/>
                  </a:schemeClr>
                </a:solidFill>
              </a:rPr>
              <a:t>TENDL 7 </a:t>
            </a:r>
            <a:r>
              <a:rPr lang="en-GB" dirty="0">
                <a:solidFill>
                  <a:schemeClr val="bg2">
                    <a:lumMod val="10000"/>
                  </a:schemeClr>
                </a:solidFill>
              </a:rPr>
              <a:t>incident particles ~2850 targets</a:t>
            </a:r>
          </a:p>
          <a:p>
            <a:pPr marL="285750" indent="-285750">
              <a:buFont typeface="Arial" panose="020B0604020202020204" pitchFamily="34" charset="0"/>
              <a:buChar char="•"/>
            </a:pPr>
            <a:r>
              <a:rPr lang="en-GB" sz="1600" dirty="0">
                <a:solidFill>
                  <a:schemeClr val="bg2">
                    <a:lumMod val="10000"/>
                  </a:schemeClr>
                </a:solidFill>
              </a:rPr>
              <a:t>neutron*</a:t>
            </a:r>
          </a:p>
          <a:p>
            <a:pPr marL="285750" indent="-285750">
              <a:buFont typeface="Arial" panose="020B0604020202020204" pitchFamily="34" charset="0"/>
              <a:buChar char="•"/>
            </a:pPr>
            <a:r>
              <a:rPr lang="en-GB" sz="1600" dirty="0">
                <a:solidFill>
                  <a:schemeClr val="bg2">
                    <a:lumMod val="10000"/>
                  </a:schemeClr>
                </a:solidFill>
              </a:rPr>
              <a:t>gamma</a:t>
            </a:r>
            <a:endParaRPr lang="en-AT" sz="1600">
              <a:solidFill>
                <a:schemeClr val="bg2">
                  <a:lumMod val="10000"/>
                </a:schemeClr>
              </a:solidFill>
            </a:endParaRPr>
          </a:p>
          <a:p>
            <a:pPr marL="285750" indent="-285750">
              <a:buFont typeface="Arial" panose="020B0604020202020204" pitchFamily="34" charset="0"/>
              <a:buChar char="•"/>
            </a:pPr>
            <a:r>
              <a:rPr lang="en-GB" sz="1600" dirty="0">
                <a:solidFill>
                  <a:schemeClr val="bg2">
                    <a:lumMod val="10000"/>
                  </a:schemeClr>
                </a:solidFill>
              </a:rPr>
              <a:t>proton</a:t>
            </a:r>
          </a:p>
          <a:p>
            <a:pPr marL="285750" indent="-285750">
              <a:buFont typeface="Arial" panose="020B0604020202020204" pitchFamily="34" charset="0"/>
              <a:buChar char="•"/>
            </a:pPr>
            <a:r>
              <a:rPr lang="en-GB" sz="1600" dirty="0">
                <a:solidFill>
                  <a:schemeClr val="bg2">
                    <a:lumMod val="10000"/>
                  </a:schemeClr>
                </a:solidFill>
              </a:rPr>
              <a:t>deuteron</a:t>
            </a:r>
            <a:endParaRPr lang="en-GB" sz="1600" i="1" dirty="0">
              <a:solidFill>
                <a:schemeClr val="bg2">
                  <a:lumMod val="10000"/>
                </a:schemeClr>
              </a:solidFill>
            </a:endParaRPr>
          </a:p>
          <a:p>
            <a:pPr marL="285750" indent="-285750">
              <a:buFont typeface="Arial" panose="020B0604020202020204" pitchFamily="34" charset="0"/>
              <a:buChar char="•"/>
            </a:pPr>
            <a:r>
              <a:rPr lang="en-GB" sz="1600" dirty="0">
                <a:solidFill>
                  <a:schemeClr val="bg2">
                    <a:lumMod val="10000"/>
                  </a:schemeClr>
                </a:solidFill>
              </a:rPr>
              <a:t>alpha</a:t>
            </a:r>
          </a:p>
          <a:p>
            <a:pPr marL="285750" indent="-285750">
              <a:buFont typeface="Arial" panose="020B0604020202020204" pitchFamily="34" charset="0"/>
              <a:buChar char="•"/>
            </a:pPr>
            <a:r>
              <a:rPr lang="en-GB" sz="1600" i="1" dirty="0" err="1">
                <a:solidFill>
                  <a:schemeClr val="bg2">
                    <a:lumMod val="10000"/>
                  </a:schemeClr>
                </a:solidFill>
              </a:rPr>
              <a:t>helion</a:t>
            </a:r>
            <a:r>
              <a:rPr lang="en-GB" sz="1600" i="1" dirty="0">
                <a:solidFill>
                  <a:schemeClr val="bg2">
                    <a:lumMod val="10000"/>
                  </a:schemeClr>
                </a:solidFill>
              </a:rPr>
              <a:t>, triton</a:t>
            </a:r>
          </a:p>
          <a:p>
            <a:r>
              <a:rPr lang="en-GB" dirty="0">
                <a:solidFill>
                  <a:schemeClr val="bg2">
                    <a:lumMod val="10000"/>
                  </a:schemeClr>
                </a:solidFill>
              </a:rPr>
              <a:t>*complete for transport, inventory, source term, material sciences in term of MF’s, targets ( &gt;1 s.) and daughters ( &gt;0.1 s.)</a:t>
            </a:r>
          </a:p>
          <a:p>
            <a:endParaRPr lang="en-GB" b="1" dirty="0">
              <a:solidFill>
                <a:schemeClr val="tx1">
                  <a:lumMod val="75000"/>
                </a:schemeClr>
              </a:solidFill>
            </a:endParaRPr>
          </a:p>
          <a:p>
            <a:r>
              <a:rPr lang="en-GB" b="1" dirty="0">
                <a:solidFill>
                  <a:schemeClr val="tx1">
                    <a:lumMod val="75000"/>
                  </a:schemeClr>
                </a:solidFill>
              </a:rPr>
              <a:t>816 </a:t>
            </a:r>
            <a:r>
              <a:rPr lang="en-GB" dirty="0">
                <a:solidFill>
                  <a:schemeClr val="tx1">
                    <a:lumMod val="75000"/>
                  </a:schemeClr>
                </a:solidFill>
              </a:rPr>
              <a:t>in EAF-2010</a:t>
            </a:r>
          </a:p>
          <a:p>
            <a:r>
              <a:rPr lang="en-GB" b="1" dirty="0">
                <a:solidFill>
                  <a:schemeClr val="tx1">
                    <a:lumMod val="75000"/>
                  </a:schemeClr>
                </a:solidFill>
              </a:rPr>
              <a:t>795 </a:t>
            </a:r>
            <a:r>
              <a:rPr lang="en-GB" dirty="0">
                <a:solidFill>
                  <a:schemeClr val="tx1">
                    <a:lumMod val="75000"/>
                  </a:schemeClr>
                </a:solidFill>
              </a:rPr>
              <a:t>in JENDL-5</a:t>
            </a:r>
          </a:p>
          <a:p>
            <a:r>
              <a:rPr lang="en-GB" b="1" dirty="0">
                <a:solidFill>
                  <a:schemeClr val="tx1">
                    <a:lumMod val="75000"/>
                  </a:schemeClr>
                </a:solidFill>
              </a:rPr>
              <a:t>818 </a:t>
            </a:r>
            <a:r>
              <a:rPr lang="en-GB" dirty="0">
                <a:solidFill>
                  <a:schemeClr val="tx1">
                    <a:lumMod val="75000"/>
                  </a:schemeClr>
                </a:solidFill>
              </a:rPr>
              <a:t>in CNAF</a:t>
            </a:r>
          </a:p>
          <a:p>
            <a:r>
              <a:rPr lang="en-GB" b="1" dirty="0">
                <a:solidFill>
                  <a:schemeClr val="tx1">
                    <a:lumMod val="75000"/>
                  </a:schemeClr>
                </a:solidFill>
              </a:rPr>
              <a:t>593 </a:t>
            </a:r>
            <a:r>
              <a:rPr lang="en-GB" dirty="0">
                <a:solidFill>
                  <a:schemeClr val="tx1">
                    <a:lumMod val="75000"/>
                  </a:schemeClr>
                </a:solidFill>
              </a:rPr>
              <a:t>in JEFF-4</a:t>
            </a:r>
          </a:p>
          <a:p>
            <a:endParaRPr lang="en-GB" b="1" dirty="0">
              <a:solidFill>
                <a:schemeClr val="tx1">
                  <a:lumMod val="75000"/>
                </a:schemeClr>
              </a:solidFill>
            </a:endParaRPr>
          </a:p>
          <a:p>
            <a:r>
              <a:rPr lang="en-GB" sz="2400" b="1" dirty="0">
                <a:solidFill>
                  <a:schemeClr val="tx1">
                    <a:lumMod val="75000"/>
                  </a:schemeClr>
                </a:solidFill>
              </a:rPr>
              <a:t>1036 </a:t>
            </a:r>
            <a:r>
              <a:rPr lang="en-GB" b="1" dirty="0">
                <a:solidFill>
                  <a:schemeClr val="tx1">
                    <a:lumMod val="75000"/>
                  </a:schemeClr>
                </a:solidFill>
              </a:rPr>
              <a:t>in </a:t>
            </a:r>
            <a:r>
              <a:rPr lang="en-GB" b="1" dirty="0" err="1">
                <a:solidFill>
                  <a:schemeClr val="tx1">
                    <a:lumMod val="75000"/>
                  </a:schemeClr>
                </a:solidFill>
              </a:rPr>
              <a:t>IrST</a:t>
            </a:r>
            <a:r>
              <a:rPr lang="en-GB" b="1" dirty="0">
                <a:solidFill>
                  <a:schemeClr val="tx1">
                    <a:lumMod val="75000"/>
                  </a:schemeClr>
                </a:solidFill>
              </a:rPr>
              <a:t> </a:t>
            </a:r>
            <a:r>
              <a:rPr lang="en-GB" dirty="0">
                <a:solidFill>
                  <a:schemeClr val="tx1">
                    <a:lumMod val="75000"/>
                  </a:schemeClr>
                </a:solidFill>
              </a:rPr>
              <a:t>for T</a:t>
            </a:r>
            <a:r>
              <a:rPr lang="en-GB" baseline="-25000" dirty="0">
                <a:solidFill>
                  <a:schemeClr val="tx1">
                    <a:lumMod val="75000"/>
                  </a:schemeClr>
                </a:solidFill>
              </a:rPr>
              <a:t>1/2</a:t>
            </a:r>
            <a:r>
              <a:rPr lang="en-GB" dirty="0">
                <a:solidFill>
                  <a:schemeClr val="tx1">
                    <a:lumMod val="75000"/>
                  </a:schemeClr>
                </a:solidFill>
              </a:rPr>
              <a:t> &gt; 1 hr. + inclusive</a:t>
            </a:r>
          </a:p>
          <a:p>
            <a:r>
              <a:rPr lang="en-GB" dirty="0">
                <a:solidFill>
                  <a:schemeClr val="tx1">
                    <a:lumMod val="75000"/>
                  </a:schemeClr>
                </a:solidFill>
              </a:rPr>
              <a:t>of all “special” from the above legacy libraries - </a:t>
            </a:r>
            <a:r>
              <a:rPr lang="en-GB" b="1" dirty="0">
                <a:solidFill>
                  <a:schemeClr val="tx1">
                    <a:lumMod val="75000"/>
                  </a:schemeClr>
                </a:solidFill>
              </a:rPr>
              <a:t>117m, 7n isomers</a:t>
            </a:r>
          </a:p>
        </p:txBody>
      </p:sp>
      <p:pic>
        <p:nvPicPr>
          <p:cNvPr id="4" name="Picture 3">
            <a:extLst>
              <a:ext uri="{FF2B5EF4-FFF2-40B4-BE49-F238E27FC236}">
                <a16:creationId xmlns:a16="http://schemas.microsoft.com/office/drawing/2014/main" id="{21ACEA8E-26E1-D195-E961-FEDD9513ACD9}"/>
              </a:ext>
            </a:extLst>
          </p:cNvPr>
          <p:cNvPicPr>
            <a:picLocks noChangeAspect="1"/>
          </p:cNvPicPr>
          <p:nvPr/>
        </p:nvPicPr>
        <p:blipFill>
          <a:blip r:embed="rId2"/>
          <a:stretch>
            <a:fillRect/>
          </a:stretch>
        </p:blipFill>
        <p:spPr>
          <a:xfrm>
            <a:off x="4409536" y="1077189"/>
            <a:ext cx="7772400" cy="5506504"/>
          </a:xfrm>
          <a:prstGeom prst="rect">
            <a:avLst/>
          </a:prstGeom>
        </p:spPr>
      </p:pic>
      <p:sp>
        <p:nvSpPr>
          <p:cNvPr id="8" name="TextBox 7">
            <a:extLst>
              <a:ext uri="{FF2B5EF4-FFF2-40B4-BE49-F238E27FC236}">
                <a16:creationId xmlns:a16="http://schemas.microsoft.com/office/drawing/2014/main" id="{AD233B3A-79FA-A52F-63F0-C611FE825809}"/>
              </a:ext>
            </a:extLst>
          </p:cNvPr>
          <p:cNvSpPr txBox="1"/>
          <p:nvPr/>
        </p:nvSpPr>
        <p:spPr>
          <a:xfrm>
            <a:off x="3512635" y="6367563"/>
            <a:ext cx="3764236" cy="369332"/>
          </a:xfrm>
          <a:prstGeom prst="rect">
            <a:avLst/>
          </a:prstGeom>
          <a:noFill/>
        </p:spPr>
        <p:txBody>
          <a:bodyPr wrap="none" rtlCol="0">
            <a:spAutoFit/>
          </a:bodyPr>
          <a:lstStyle/>
          <a:p>
            <a:r>
              <a:rPr lang="en-US" b="1" dirty="0"/>
              <a:t>T</a:t>
            </a:r>
            <a:r>
              <a:rPr lang="en-US" b="1" baseline="-25000" dirty="0"/>
              <a:t>1/2</a:t>
            </a:r>
            <a:r>
              <a:rPr lang="en-US" b="1" dirty="0"/>
              <a:t> &gt; 1 hr. = 995 &amp; naturals = 287</a:t>
            </a:r>
          </a:p>
        </p:txBody>
      </p:sp>
      <p:sp>
        <p:nvSpPr>
          <p:cNvPr id="6" name="Rounded Rectangle 5">
            <a:extLst>
              <a:ext uri="{FF2B5EF4-FFF2-40B4-BE49-F238E27FC236}">
                <a16:creationId xmlns:a16="http://schemas.microsoft.com/office/drawing/2014/main" id="{F9530BBA-F21A-9497-4FF0-76DE888C19CA}"/>
              </a:ext>
            </a:extLst>
          </p:cNvPr>
          <p:cNvSpPr/>
          <p:nvPr/>
        </p:nvSpPr>
        <p:spPr>
          <a:xfrm>
            <a:off x="114300" y="4827997"/>
            <a:ext cx="1605776" cy="477499"/>
          </a:xfrm>
          <a:prstGeom prst="roundRect">
            <a:avLst/>
          </a:prstGeom>
          <a:solidFill>
            <a:schemeClr val="tx1">
              <a:lumMod val="50000"/>
              <a:lumOff val="50000"/>
              <a:alpha val="40286"/>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85746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21BE-A3F8-82BA-750F-9905D8956E64}"/>
              </a:ext>
            </a:extLst>
          </p:cNvPr>
          <p:cNvSpPr>
            <a:spLocks noGrp="1"/>
          </p:cNvSpPr>
          <p:nvPr>
            <p:ph type="title"/>
          </p:nvPr>
        </p:nvSpPr>
        <p:spPr>
          <a:xfrm>
            <a:off x="203200" y="190097"/>
            <a:ext cx="11150600" cy="701443"/>
          </a:xfrm>
        </p:spPr>
        <p:txBody>
          <a:bodyPr>
            <a:normAutofit/>
          </a:bodyPr>
          <a:lstStyle/>
          <a:p>
            <a:r>
              <a:rPr lang="en-US" sz="3000" dirty="0"/>
              <a:t>Nuclear landscape: isotopic residuals &amp; decays</a:t>
            </a:r>
          </a:p>
        </p:txBody>
      </p:sp>
      <p:sp>
        <p:nvSpPr>
          <p:cNvPr id="5" name="Slide Number Placeholder 4">
            <a:extLst>
              <a:ext uri="{FF2B5EF4-FFF2-40B4-BE49-F238E27FC236}">
                <a16:creationId xmlns:a16="http://schemas.microsoft.com/office/drawing/2014/main" id="{8FDA401A-8B83-3B02-C35A-ECB9FA7C8F6F}"/>
              </a:ext>
            </a:extLst>
          </p:cNvPr>
          <p:cNvSpPr>
            <a:spLocks noGrp="1"/>
          </p:cNvSpPr>
          <p:nvPr>
            <p:ph type="sldNum" sz="quarter" idx="12"/>
          </p:nvPr>
        </p:nvSpPr>
        <p:spPr/>
        <p:txBody>
          <a:bodyPr/>
          <a:lstStyle/>
          <a:p>
            <a:fld id="{0F153567-88AB-4943-B71C-530549DCA02A}" type="slidenum">
              <a:rPr lang="en-US" smtClean="0"/>
              <a:t>13</a:t>
            </a:fld>
            <a:endParaRPr lang="en-US"/>
          </a:p>
        </p:txBody>
      </p:sp>
      <p:sp>
        <p:nvSpPr>
          <p:cNvPr id="6" name="Content Placeholder 2">
            <a:extLst>
              <a:ext uri="{FF2B5EF4-FFF2-40B4-BE49-F238E27FC236}">
                <a16:creationId xmlns:a16="http://schemas.microsoft.com/office/drawing/2014/main" id="{B1E32401-AB58-59D4-A594-5E42714B10D0}"/>
              </a:ext>
            </a:extLst>
          </p:cNvPr>
          <p:cNvSpPr>
            <a:spLocks noGrp="1"/>
          </p:cNvSpPr>
          <p:nvPr>
            <p:ph idx="1"/>
          </p:nvPr>
        </p:nvSpPr>
        <p:spPr>
          <a:xfrm>
            <a:off x="313919" y="788005"/>
            <a:ext cx="11214705" cy="490378"/>
          </a:xfrm>
        </p:spPr>
        <p:txBody>
          <a:bodyPr>
            <a:normAutofit/>
          </a:bodyPr>
          <a:lstStyle/>
          <a:p>
            <a:r>
              <a:rPr lang="en-GB" sz="2800" dirty="0"/>
              <a:t>Radioactive decay </a:t>
            </a:r>
            <a:r>
              <a:rPr lang="en-GB" dirty="0"/>
              <a:t>products</a:t>
            </a:r>
            <a:r>
              <a:rPr lang="en-GB" sz="2800" dirty="0"/>
              <a:t>: </a:t>
            </a:r>
            <a:r>
              <a:rPr lang="en-GB" sz="2800" b="1" dirty="0"/>
              <a:t>4035</a:t>
            </a:r>
            <a:r>
              <a:rPr lang="en-GB" sz="2800" dirty="0"/>
              <a:t> “daughters” or “residuals”</a:t>
            </a:r>
            <a:endParaRPr lang="en-AT"/>
          </a:p>
        </p:txBody>
      </p:sp>
      <p:pic>
        <p:nvPicPr>
          <p:cNvPr id="7" name="Picture 6" descr="Chart, histogram&#10;&#10;Description automatically generated">
            <a:extLst>
              <a:ext uri="{FF2B5EF4-FFF2-40B4-BE49-F238E27FC236}">
                <a16:creationId xmlns:a16="http://schemas.microsoft.com/office/drawing/2014/main" id="{C77B4ADB-41A1-1B72-430F-F65B4FBC2CAC}"/>
              </a:ext>
            </a:extLst>
          </p:cNvPr>
          <p:cNvPicPr>
            <a:picLocks noChangeAspect="1"/>
          </p:cNvPicPr>
          <p:nvPr/>
        </p:nvPicPr>
        <p:blipFill>
          <a:blip r:embed="rId2"/>
          <a:stretch>
            <a:fillRect/>
          </a:stretch>
        </p:blipFill>
        <p:spPr>
          <a:xfrm>
            <a:off x="3206815" y="1425658"/>
            <a:ext cx="8432492" cy="5242245"/>
          </a:xfrm>
          <a:prstGeom prst="rect">
            <a:avLst/>
          </a:prstGeom>
        </p:spPr>
      </p:pic>
      <p:sp>
        <p:nvSpPr>
          <p:cNvPr id="8" name="TextBox 7">
            <a:extLst>
              <a:ext uri="{FF2B5EF4-FFF2-40B4-BE49-F238E27FC236}">
                <a16:creationId xmlns:a16="http://schemas.microsoft.com/office/drawing/2014/main" id="{ACB134A4-5BE3-5B13-BB83-000D5D3F4027}"/>
              </a:ext>
            </a:extLst>
          </p:cNvPr>
          <p:cNvSpPr txBox="1"/>
          <p:nvPr/>
        </p:nvSpPr>
        <p:spPr>
          <a:xfrm>
            <a:off x="101600" y="1373547"/>
            <a:ext cx="3098800" cy="5078313"/>
          </a:xfrm>
          <a:prstGeom prst="rect">
            <a:avLst/>
          </a:prstGeom>
          <a:noFill/>
        </p:spPr>
        <p:txBody>
          <a:bodyPr wrap="square" rtlCol="0">
            <a:spAutoFit/>
          </a:bodyPr>
          <a:lstStyle/>
          <a:p>
            <a:r>
              <a:rPr lang="en-GB" b="1" dirty="0">
                <a:solidFill>
                  <a:schemeClr val="bg2">
                    <a:lumMod val="10000"/>
                  </a:schemeClr>
                </a:solidFill>
              </a:rPr>
              <a:t>UK Decay Data series</a:t>
            </a:r>
          </a:p>
          <a:p>
            <a:r>
              <a:rPr lang="en-GB" dirty="0">
                <a:solidFill>
                  <a:schemeClr val="bg2">
                    <a:lumMod val="10000"/>
                  </a:schemeClr>
                </a:solidFill>
              </a:rPr>
              <a:t>EAF series to 2007 </a:t>
            </a:r>
            <a:r>
              <a:rPr lang="en-US" dirty="0">
                <a:solidFill>
                  <a:srgbClr val="FF0000"/>
                </a:solidFill>
              </a:rPr>
              <a:t>✘</a:t>
            </a:r>
            <a:endParaRPr lang="en-GB" dirty="0">
              <a:solidFill>
                <a:schemeClr val="bg2">
                  <a:lumMod val="10000"/>
                </a:schemeClr>
              </a:solidFill>
            </a:endParaRPr>
          </a:p>
          <a:p>
            <a:r>
              <a:rPr lang="en-GB" dirty="0">
                <a:solidFill>
                  <a:schemeClr val="bg2">
                    <a:lumMod val="10000"/>
                  </a:schemeClr>
                </a:solidFill>
              </a:rPr>
              <a:t>Decay_2012</a:t>
            </a:r>
          </a:p>
          <a:p>
            <a:r>
              <a:rPr lang="en-GB" dirty="0">
                <a:solidFill>
                  <a:schemeClr val="bg2">
                    <a:lumMod val="10000"/>
                  </a:schemeClr>
                </a:solidFill>
              </a:rPr>
              <a:t>Decay_2020</a:t>
            </a:r>
          </a:p>
          <a:p>
            <a:endParaRPr lang="en-GB" dirty="0">
              <a:solidFill>
                <a:schemeClr val="bg2">
                  <a:lumMod val="10000"/>
                </a:schemeClr>
              </a:solidFill>
            </a:endParaRPr>
          </a:p>
          <a:p>
            <a:r>
              <a:rPr lang="en-GB" dirty="0">
                <a:solidFill>
                  <a:schemeClr val="bg2">
                    <a:lumMod val="10000"/>
                  </a:schemeClr>
                </a:solidFill>
              </a:rPr>
              <a:t>Ground and isomeric daughters. </a:t>
            </a:r>
            <a:r>
              <a:rPr lang="en-GB" b="1" dirty="0">
                <a:solidFill>
                  <a:schemeClr val="bg2">
                    <a:lumMod val="10000"/>
                  </a:schemeClr>
                </a:solidFill>
              </a:rPr>
              <a:t>Subtle</a:t>
            </a:r>
            <a:r>
              <a:rPr lang="en-GB" dirty="0">
                <a:solidFill>
                  <a:schemeClr val="bg2">
                    <a:lumMod val="10000"/>
                  </a:schemeClr>
                </a:solidFill>
              </a:rPr>
              <a:t> difference</a:t>
            </a:r>
          </a:p>
          <a:p>
            <a:r>
              <a:rPr lang="en-GB" dirty="0"/>
              <a:t>between </a:t>
            </a:r>
            <a:r>
              <a:rPr lang="en-GB" b="1" dirty="0"/>
              <a:t>discrete</a:t>
            </a:r>
            <a:r>
              <a:rPr lang="en-GB" dirty="0"/>
              <a:t> level, </a:t>
            </a:r>
            <a:r>
              <a:rPr lang="en-GB" b="1" dirty="0"/>
              <a:t>excited and isomeric </a:t>
            </a:r>
            <a:r>
              <a:rPr lang="en-GB" dirty="0"/>
              <a:t>state </a:t>
            </a:r>
            <a:endParaRPr lang="en-GB" dirty="0">
              <a:solidFill>
                <a:schemeClr val="bg2">
                  <a:lumMod val="10000"/>
                </a:schemeClr>
              </a:solidFill>
            </a:endParaRPr>
          </a:p>
          <a:p>
            <a:endParaRPr lang="en-GB" dirty="0">
              <a:solidFill>
                <a:schemeClr val="bg2">
                  <a:lumMod val="10000"/>
                </a:schemeClr>
              </a:solidFill>
            </a:endParaRPr>
          </a:p>
          <a:p>
            <a:r>
              <a:rPr lang="en-GB" dirty="0">
                <a:solidFill>
                  <a:schemeClr val="bg2">
                    <a:lumMod val="10000"/>
                  </a:schemeClr>
                </a:solidFill>
              </a:rPr>
              <a:t>Uniquely defined by the</a:t>
            </a:r>
          </a:p>
          <a:p>
            <a:r>
              <a:rPr lang="en-GB" b="1" dirty="0" err="1">
                <a:solidFill>
                  <a:schemeClr val="bg2">
                    <a:lumMod val="10000"/>
                  </a:schemeClr>
                </a:solidFill>
              </a:rPr>
              <a:t>Eleve</a:t>
            </a:r>
            <a:r>
              <a:rPr lang="en-GB" dirty="0" err="1">
                <a:solidFill>
                  <a:schemeClr val="bg2">
                    <a:lumMod val="10000"/>
                  </a:schemeClr>
                </a:solidFill>
              </a:rPr>
              <a:t>l</a:t>
            </a:r>
            <a:r>
              <a:rPr lang="en-GB" dirty="0">
                <a:solidFill>
                  <a:schemeClr val="bg2">
                    <a:lumMod val="10000"/>
                  </a:schemeClr>
                </a:solidFill>
              </a:rPr>
              <a:t> and </a:t>
            </a:r>
            <a:r>
              <a:rPr lang="en-GB" b="1" dirty="0">
                <a:solidFill>
                  <a:schemeClr val="bg2">
                    <a:lumMod val="10000"/>
                  </a:schemeClr>
                </a:solidFill>
              </a:rPr>
              <a:t>T</a:t>
            </a:r>
            <a:r>
              <a:rPr lang="en-GB" b="1" baseline="-25000" dirty="0">
                <a:solidFill>
                  <a:schemeClr val="bg2">
                    <a:lumMod val="10000"/>
                  </a:schemeClr>
                </a:solidFill>
              </a:rPr>
              <a:t>1/2</a:t>
            </a:r>
            <a:endParaRPr lang="en-GB" b="1" dirty="0">
              <a:solidFill>
                <a:schemeClr val="bg2">
                  <a:lumMod val="10000"/>
                </a:schemeClr>
              </a:solidFill>
            </a:endParaRPr>
          </a:p>
          <a:p>
            <a:endParaRPr lang="en-GB" dirty="0">
              <a:solidFill>
                <a:schemeClr val="bg2">
                  <a:lumMod val="10000"/>
                </a:schemeClr>
              </a:solidFill>
            </a:endParaRPr>
          </a:p>
          <a:p>
            <a:r>
              <a:rPr lang="en-GB" dirty="0">
                <a:solidFill>
                  <a:schemeClr val="bg2">
                    <a:lumMod val="10000"/>
                  </a:schemeClr>
                </a:solidFill>
              </a:rPr>
              <a:t>MF8 contains the unique</a:t>
            </a:r>
          </a:p>
          <a:p>
            <a:r>
              <a:rPr lang="en-GB" dirty="0">
                <a:solidFill>
                  <a:schemeClr val="bg2">
                    <a:lumMod val="10000"/>
                  </a:schemeClr>
                </a:solidFill>
              </a:rPr>
              <a:t>daughter metastable </a:t>
            </a:r>
            <a:r>
              <a:rPr lang="en-GB" b="1" dirty="0">
                <a:solidFill>
                  <a:schemeClr val="bg2">
                    <a:lumMod val="10000"/>
                  </a:schemeClr>
                </a:solidFill>
              </a:rPr>
              <a:t>Elevel</a:t>
            </a:r>
            <a:r>
              <a:rPr lang="en-GB" dirty="0">
                <a:solidFill>
                  <a:schemeClr val="bg2">
                    <a:lumMod val="10000"/>
                  </a:schemeClr>
                </a:solidFill>
              </a:rPr>
              <a:t> from mainly RIPL-4</a:t>
            </a:r>
          </a:p>
          <a:p>
            <a:endParaRPr lang="en-GB" dirty="0">
              <a:solidFill>
                <a:schemeClr val="bg2">
                  <a:lumMod val="10000"/>
                </a:schemeClr>
              </a:solidFill>
            </a:endParaRPr>
          </a:p>
          <a:p>
            <a:r>
              <a:rPr lang="en-GB" b="1" dirty="0">
                <a:solidFill>
                  <a:schemeClr val="bg2">
                    <a:lumMod val="10000"/>
                  </a:schemeClr>
                </a:solidFill>
              </a:rPr>
              <a:t>ENDF ⧣ ENSDF</a:t>
            </a:r>
          </a:p>
        </p:txBody>
      </p:sp>
    </p:spTree>
    <p:extLst>
      <p:ext uri="{BB962C8B-B14F-4D97-AF65-F5344CB8AC3E}">
        <p14:creationId xmlns:p14="http://schemas.microsoft.com/office/powerpoint/2010/main" val="106440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A63C-5FF0-4F60-A6E5-C5D72B47807C}"/>
              </a:ext>
            </a:extLst>
          </p:cNvPr>
          <p:cNvSpPr>
            <a:spLocks noGrp="1"/>
          </p:cNvSpPr>
          <p:nvPr>
            <p:ph type="title"/>
          </p:nvPr>
        </p:nvSpPr>
        <p:spPr/>
        <p:txBody>
          <a:bodyPr>
            <a:normAutofit fontScale="90000"/>
          </a:bodyPr>
          <a:lstStyle/>
          <a:p>
            <a:r>
              <a:rPr lang="en-US" dirty="0"/>
              <a:t>NJOY-2016 &amp; CALENDF-2010 processing steps</a:t>
            </a:r>
            <a:br>
              <a:rPr lang="en-US" dirty="0"/>
            </a:br>
            <a:endParaRPr lang="en-US" dirty="0"/>
          </a:p>
        </p:txBody>
      </p:sp>
      <p:sp>
        <p:nvSpPr>
          <p:cNvPr id="5" name="Slide Number Placeholder 4">
            <a:extLst>
              <a:ext uri="{FF2B5EF4-FFF2-40B4-BE49-F238E27FC236}">
                <a16:creationId xmlns:a16="http://schemas.microsoft.com/office/drawing/2014/main" id="{1052647C-B81A-458A-D99B-0BBE546EB848}"/>
              </a:ext>
            </a:extLst>
          </p:cNvPr>
          <p:cNvSpPr>
            <a:spLocks noGrp="1"/>
          </p:cNvSpPr>
          <p:nvPr>
            <p:ph type="sldNum" sz="quarter" idx="12"/>
          </p:nvPr>
        </p:nvSpPr>
        <p:spPr/>
        <p:txBody>
          <a:bodyPr/>
          <a:lstStyle/>
          <a:p>
            <a:fld id="{0F153567-88AB-4943-B71C-530549DCA02A}" type="slidenum">
              <a:rPr lang="en-US" smtClean="0"/>
              <a:t>14</a:t>
            </a:fld>
            <a:endParaRPr lang="en-US"/>
          </a:p>
        </p:txBody>
      </p:sp>
      <p:sp>
        <p:nvSpPr>
          <p:cNvPr id="6" name="Content Placeholder 1">
            <a:extLst>
              <a:ext uri="{FF2B5EF4-FFF2-40B4-BE49-F238E27FC236}">
                <a16:creationId xmlns:a16="http://schemas.microsoft.com/office/drawing/2014/main" id="{27D372E0-6DDF-0944-CE46-6FFF5131AC59}"/>
              </a:ext>
            </a:extLst>
          </p:cNvPr>
          <p:cNvSpPr txBox="1">
            <a:spLocks/>
          </p:cNvSpPr>
          <p:nvPr/>
        </p:nvSpPr>
        <p:spPr>
          <a:xfrm>
            <a:off x="90579" y="795646"/>
            <a:ext cx="10656590" cy="5762087"/>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32527" lvl="1" indent="-342900">
              <a:buFont typeface="Arial" panose="020B0604020202020204" pitchFamily="34" charset="0"/>
              <a:buChar char="•"/>
            </a:pPr>
            <a:r>
              <a:rPr lang="en-US" sz="2400" dirty="0"/>
              <a:t>0 Kelvin run</a:t>
            </a:r>
          </a:p>
          <a:p>
            <a:pPr marL="732527" lvl="1" indent="-342900">
              <a:buFont typeface="Arial" panose="020B0604020202020204" pitchFamily="34" charset="0"/>
              <a:buChar char="•"/>
            </a:pPr>
            <a:r>
              <a:rPr lang="en-US" sz="2400" dirty="0"/>
              <a:t>Single temperature </a:t>
            </a:r>
            <a:r>
              <a:rPr lang="en-US" sz="2400" dirty="0" err="1"/>
              <a:t>pendf</a:t>
            </a:r>
            <a:r>
              <a:rPr lang="en-US" sz="2400" dirty="0"/>
              <a:t>, 294 Kelvin to… 100 KeV</a:t>
            </a:r>
          </a:p>
          <a:p>
            <a:pPr marL="732527" lvl="1" indent="-342900">
              <a:buFont typeface="Arial" panose="020B0604020202020204" pitchFamily="34" charset="0"/>
              <a:buChar char="•"/>
            </a:pPr>
            <a:r>
              <a:rPr lang="en-US" sz="2400" b="1" dirty="0"/>
              <a:t>UNRESR</a:t>
            </a:r>
            <a:r>
              <a:rPr lang="en-US" sz="2400" dirty="0"/>
              <a:t>: URR processing, because…</a:t>
            </a:r>
          </a:p>
          <a:p>
            <a:pPr marL="732527" lvl="1" indent="-342900">
              <a:buFont typeface="Arial" panose="020B0604020202020204" pitchFamily="34" charset="0"/>
              <a:buChar char="•"/>
              <a:defRPr i="1"/>
            </a:pPr>
            <a:r>
              <a:rPr lang="en-US" sz="2400" dirty="0"/>
              <a:t>PURR: URR PTs processing</a:t>
            </a:r>
          </a:p>
          <a:p>
            <a:pPr marL="732527" lvl="1" indent="-342900">
              <a:buFont typeface="Arial" panose="020B0604020202020204" pitchFamily="34" charset="0"/>
              <a:buChar char="•"/>
            </a:pPr>
            <a:r>
              <a:rPr lang="en-US" sz="2400" b="1" dirty="0"/>
              <a:t>GASPR</a:t>
            </a:r>
            <a:r>
              <a:rPr lang="en-US" sz="2400" dirty="0"/>
              <a:t>: independent gas production</a:t>
            </a:r>
          </a:p>
          <a:p>
            <a:pPr marL="732527" lvl="1" indent="-342900">
              <a:buFont typeface="Arial" panose="020B0604020202020204" pitchFamily="34" charset="0"/>
              <a:buChar char="•"/>
            </a:pPr>
            <a:r>
              <a:rPr lang="en-US" sz="2400" b="1" dirty="0"/>
              <a:t>HEATR</a:t>
            </a:r>
            <a:r>
              <a:rPr lang="en-US" sz="2400" dirty="0"/>
              <a:t>:  n only </a:t>
            </a:r>
            <a:r>
              <a:rPr lang="en-US" sz="2400" b="1" dirty="0"/>
              <a:t>or</a:t>
            </a:r>
            <a:r>
              <a:rPr lang="en-US" sz="2400" dirty="0"/>
              <a:t> n + g heating, two runs 7 + 4 responses</a:t>
            </a:r>
          </a:p>
          <a:p>
            <a:pPr marL="732527" lvl="1" indent="-342900">
              <a:buFont typeface="Arial" panose="020B0604020202020204" pitchFamily="34" charset="0"/>
              <a:buChar char="•"/>
            </a:pPr>
            <a:r>
              <a:rPr lang="en-US" sz="2400" dirty="0"/>
              <a:t>MIXR: elemental reconstruction</a:t>
            </a:r>
          </a:p>
          <a:p>
            <a:pPr marL="732527" lvl="1" indent="-342900">
              <a:buFont typeface="Arial" panose="020B0604020202020204" pitchFamily="34" charset="0"/>
              <a:buChar char="•"/>
            </a:pPr>
            <a:r>
              <a:rPr lang="en-US" sz="2400" dirty="0"/>
              <a:t>ACER: energy-angle outgoing, graphical checks</a:t>
            </a:r>
          </a:p>
          <a:p>
            <a:pPr marL="732527" lvl="1" indent="-342900">
              <a:buFont typeface="Arial" panose="020B0604020202020204" pitchFamily="34" charset="0"/>
              <a:buChar char="•"/>
            </a:pPr>
            <a:r>
              <a:rPr lang="en-US" sz="2400" dirty="0"/>
              <a:t>GROUPR: MF3-mt5*MF6 implicit processing</a:t>
            </a:r>
          </a:p>
          <a:p>
            <a:pPr marL="0" lvl="1" indent="389625"/>
            <a:endParaRPr lang="en-US" sz="2200" dirty="0"/>
          </a:p>
          <a:p>
            <a:pPr marL="0" lvl="1" indent="389625"/>
            <a:r>
              <a:rPr lang="en-US" sz="2200" dirty="0"/>
              <a:t>PENDFs, GENDFs </a:t>
            </a:r>
          </a:p>
          <a:p>
            <a:pPr marL="0" lvl="1" indent="389625"/>
            <a:r>
              <a:rPr lang="en-US" sz="2200" dirty="0"/>
              <a:t>Ace c, t, y, u &amp; h, o, a</a:t>
            </a:r>
          </a:p>
          <a:p>
            <a:pPr marL="0" lvl="1" indent="389625"/>
            <a:r>
              <a:rPr lang="en-US" sz="2200" dirty="0"/>
              <a:t>Group data MF3,10, 8, 9</a:t>
            </a:r>
          </a:p>
          <a:p>
            <a:pPr marL="0" lvl="1" indent="389625"/>
            <a:endParaRPr lang="en-US" sz="2200" dirty="0"/>
          </a:p>
        </p:txBody>
      </p:sp>
      <p:sp>
        <p:nvSpPr>
          <p:cNvPr id="4" name="TextBox 3">
            <a:extLst>
              <a:ext uri="{FF2B5EF4-FFF2-40B4-BE49-F238E27FC236}">
                <a16:creationId xmlns:a16="http://schemas.microsoft.com/office/drawing/2014/main" id="{D32C6DCC-BA89-E55B-F269-5F2C91D5DAC9}"/>
              </a:ext>
            </a:extLst>
          </p:cNvPr>
          <p:cNvSpPr txBox="1"/>
          <p:nvPr/>
        </p:nvSpPr>
        <p:spPr>
          <a:xfrm>
            <a:off x="5169878" y="4693187"/>
            <a:ext cx="689534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0 Kelvin run</a:t>
            </a:r>
          </a:p>
          <a:p>
            <a:pPr marL="342900" indent="-342900">
              <a:buFont typeface="Arial" panose="020B0604020202020204" pitchFamily="34" charset="0"/>
              <a:buChar char="•"/>
            </a:pPr>
            <a:r>
              <a:rPr lang="en-US" sz="2400" dirty="0"/>
              <a:t>Single temperature </a:t>
            </a:r>
            <a:r>
              <a:rPr lang="en-US" sz="2400" dirty="0" err="1"/>
              <a:t>pendf</a:t>
            </a:r>
            <a:r>
              <a:rPr lang="en-US" sz="2400" dirty="0"/>
              <a:t>, 294 to… 1200K</a:t>
            </a:r>
          </a:p>
          <a:p>
            <a:pPr marL="342900" indent="-342900">
              <a:buFont typeface="Arial" panose="020B0604020202020204" pitchFamily="34" charset="0"/>
              <a:buChar char="•"/>
            </a:pPr>
            <a:r>
              <a:rPr lang="en-US" sz="2400" b="1" dirty="0"/>
              <a:t>CALENDF</a:t>
            </a:r>
            <a:r>
              <a:rPr lang="en-US" sz="2400" dirty="0"/>
              <a:t>: RRR &amp; URR PTs from 0.1 eV to E</a:t>
            </a:r>
            <a:r>
              <a:rPr lang="en-US" sz="2400" baseline="-25000" dirty="0"/>
              <a:t>h</a:t>
            </a:r>
          </a:p>
        </p:txBody>
      </p:sp>
      <p:sp>
        <p:nvSpPr>
          <p:cNvPr id="3" name="TextBox 2">
            <a:extLst>
              <a:ext uri="{FF2B5EF4-FFF2-40B4-BE49-F238E27FC236}">
                <a16:creationId xmlns:a16="http://schemas.microsoft.com/office/drawing/2014/main" id="{CB700389-5107-D6A2-E52D-46BF0C0287B8}"/>
              </a:ext>
            </a:extLst>
          </p:cNvPr>
          <p:cNvSpPr txBox="1"/>
          <p:nvPr/>
        </p:nvSpPr>
        <p:spPr>
          <a:xfrm>
            <a:off x="8251900" y="6242739"/>
            <a:ext cx="1610184" cy="400110"/>
          </a:xfrm>
          <a:prstGeom prst="rect">
            <a:avLst/>
          </a:prstGeom>
          <a:noFill/>
        </p:spPr>
        <p:txBody>
          <a:bodyPr wrap="none" rtlCol="0">
            <a:spAutoFit/>
          </a:bodyPr>
          <a:lstStyle/>
          <a:p>
            <a:r>
              <a:rPr lang="en-US" sz="2000" dirty="0"/>
              <a:t>PTs in MF50</a:t>
            </a:r>
          </a:p>
        </p:txBody>
      </p:sp>
    </p:spTree>
    <p:extLst>
      <p:ext uri="{BB962C8B-B14F-4D97-AF65-F5344CB8AC3E}">
        <p14:creationId xmlns:p14="http://schemas.microsoft.com/office/powerpoint/2010/main" val="111446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09B5-B37E-E7BC-2C2A-94514A0B23CE}"/>
              </a:ext>
            </a:extLst>
          </p:cNvPr>
          <p:cNvSpPr>
            <a:spLocks noGrp="1"/>
          </p:cNvSpPr>
          <p:nvPr>
            <p:ph type="title"/>
          </p:nvPr>
        </p:nvSpPr>
        <p:spPr>
          <a:xfrm>
            <a:off x="203200" y="190097"/>
            <a:ext cx="11150600" cy="735061"/>
          </a:xfrm>
        </p:spPr>
        <p:txBody>
          <a:bodyPr>
            <a:normAutofit fontScale="90000"/>
          </a:bodyPr>
          <a:lstStyle/>
          <a:p>
            <a:r>
              <a:rPr lang="en-GB" dirty="0"/>
              <a:t>PREPRO-2023 processing steps</a:t>
            </a:r>
            <a:br>
              <a:rPr lang="en-GB" dirty="0"/>
            </a:br>
            <a:endParaRPr lang="en-US" dirty="0"/>
          </a:p>
        </p:txBody>
      </p:sp>
      <p:sp>
        <p:nvSpPr>
          <p:cNvPr id="5" name="Slide Number Placeholder 4">
            <a:extLst>
              <a:ext uri="{FF2B5EF4-FFF2-40B4-BE49-F238E27FC236}">
                <a16:creationId xmlns:a16="http://schemas.microsoft.com/office/drawing/2014/main" id="{F9DC51BB-D641-E494-96CA-1D9035D7EF67}"/>
              </a:ext>
            </a:extLst>
          </p:cNvPr>
          <p:cNvSpPr>
            <a:spLocks noGrp="1"/>
          </p:cNvSpPr>
          <p:nvPr>
            <p:ph type="sldNum" sz="quarter" idx="12"/>
          </p:nvPr>
        </p:nvSpPr>
        <p:spPr/>
        <p:txBody>
          <a:bodyPr/>
          <a:lstStyle/>
          <a:p>
            <a:fld id="{0F153567-88AB-4943-B71C-530549DCA02A}" type="slidenum">
              <a:rPr lang="en-US" smtClean="0"/>
              <a:t>15</a:t>
            </a:fld>
            <a:endParaRPr lang="en-US"/>
          </a:p>
        </p:txBody>
      </p:sp>
      <p:sp>
        <p:nvSpPr>
          <p:cNvPr id="6" name="Content Placeholder 1">
            <a:extLst>
              <a:ext uri="{FF2B5EF4-FFF2-40B4-BE49-F238E27FC236}">
                <a16:creationId xmlns:a16="http://schemas.microsoft.com/office/drawing/2014/main" id="{7AB255BF-7353-FEF7-3498-E289BB0E01E3}"/>
              </a:ext>
            </a:extLst>
          </p:cNvPr>
          <p:cNvSpPr txBox="1">
            <a:spLocks/>
          </p:cNvSpPr>
          <p:nvPr/>
        </p:nvSpPr>
        <p:spPr>
          <a:xfrm>
            <a:off x="183172" y="819396"/>
            <a:ext cx="11347768" cy="5568305"/>
          </a:xfrm>
          <a:prstGeom prst="rect">
            <a:avLst/>
          </a:prstGeom>
        </p:spPr>
        <p:txBody>
          <a:bodyPr vert="horz" lIns="91440" tIns="45720" rIns="91440" bIns="45720" rtlCol="0">
            <a:normAutofit fontScale="92500" lnSpcReduction="20000"/>
          </a:bodyPr>
          <a:lst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32527" lvl="1" indent="-342900">
              <a:buFont typeface="Arial" panose="020B0604020202020204" pitchFamily="34" charset="0"/>
              <a:buChar char="•"/>
            </a:pPr>
            <a:r>
              <a:rPr lang="en-GB" sz="2600" dirty="0"/>
              <a:t>0 Kelvin run</a:t>
            </a:r>
          </a:p>
          <a:p>
            <a:pPr marL="732527" lvl="1" indent="-342900">
              <a:buFont typeface="Arial" panose="020B0604020202020204" pitchFamily="34" charset="0"/>
              <a:buChar char="•"/>
            </a:pPr>
            <a:r>
              <a:rPr lang="en-GB" sz="2600" dirty="0"/>
              <a:t>Single temperature </a:t>
            </a:r>
            <a:r>
              <a:rPr lang="en-GB" sz="2600" dirty="0" err="1"/>
              <a:t>pendf</a:t>
            </a:r>
            <a:r>
              <a:rPr lang="en-GB" sz="2600" dirty="0"/>
              <a:t>, 294 Kelvin to… 100 KeV</a:t>
            </a:r>
          </a:p>
          <a:p>
            <a:pPr marL="732527" lvl="1" indent="-342900">
              <a:buFont typeface="Arial" panose="020B0604020202020204" pitchFamily="34" charset="0"/>
              <a:buChar char="•"/>
              <a:defRPr i="1"/>
            </a:pPr>
            <a:r>
              <a:rPr lang="en-GB" sz="2600" b="1" dirty="0"/>
              <a:t>SIXPACK</a:t>
            </a:r>
            <a:r>
              <a:rPr lang="en-GB" sz="2600" dirty="0"/>
              <a:t>:  MF3-mt5*MF6 “implicit” processing</a:t>
            </a:r>
          </a:p>
          <a:p>
            <a:pPr marL="732527" lvl="1" indent="-342900">
              <a:buFont typeface="Arial" panose="020B0604020202020204" pitchFamily="34" charset="0"/>
              <a:buChar char="•"/>
              <a:defRPr i="1"/>
            </a:pPr>
            <a:r>
              <a:rPr lang="en-GB" sz="2600" b="1" dirty="0"/>
              <a:t>ACTIVATE</a:t>
            </a:r>
            <a:r>
              <a:rPr lang="en-GB" sz="2600" dirty="0"/>
              <a:t>: MF9 processing</a:t>
            </a:r>
          </a:p>
          <a:p>
            <a:pPr marL="732527" lvl="1" indent="-342900">
              <a:buFont typeface="Arial" panose="020B0604020202020204" pitchFamily="34" charset="0"/>
              <a:buChar char="•"/>
              <a:defRPr i="1"/>
            </a:pPr>
            <a:r>
              <a:rPr lang="en-GB" sz="2600" i="1" dirty="0"/>
              <a:t>LEGEND: tabulated angular distribution</a:t>
            </a:r>
          </a:p>
          <a:p>
            <a:pPr marL="732527" lvl="1" indent="-342900">
              <a:buFont typeface="Arial" panose="020B0604020202020204" pitchFamily="34" charset="0"/>
              <a:buChar char="•"/>
              <a:defRPr i="1"/>
            </a:pPr>
            <a:r>
              <a:rPr lang="en-GB" sz="2600" i="1" dirty="0"/>
              <a:t>SPECTRA: tabulated outgoing energy distribution</a:t>
            </a:r>
          </a:p>
          <a:p>
            <a:pPr marL="732527" lvl="1" indent="-342900">
              <a:buFont typeface="Arial" panose="020B0604020202020204" pitchFamily="34" charset="0"/>
              <a:buChar char="•"/>
            </a:pPr>
            <a:r>
              <a:rPr lang="en-GB" sz="2600" b="1" dirty="0"/>
              <a:t>MERGER</a:t>
            </a:r>
            <a:r>
              <a:rPr lang="en-GB" sz="2600" dirty="0"/>
              <a:t>: merge NJOY2016 dpa, </a:t>
            </a:r>
            <a:r>
              <a:rPr lang="en-GB" sz="2600" dirty="0" err="1"/>
              <a:t>kerma</a:t>
            </a:r>
            <a:r>
              <a:rPr lang="en-GB" sz="2600" dirty="0"/>
              <a:t>, </a:t>
            </a:r>
            <a:r>
              <a:rPr lang="en-GB" sz="2600" dirty="0" err="1"/>
              <a:t>pendf</a:t>
            </a:r>
            <a:r>
              <a:rPr lang="en-GB" sz="2600" dirty="0"/>
              <a:t> responses on </a:t>
            </a:r>
            <a:r>
              <a:rPr lang="en-GB" sz="2600" dirty="0" err="1"/>
              <a:t>pendf</a:t>
            </a:r>
            <a:endParaRPr lang="en-GB" sz="2600" dirty="0"/>
          </a:p>
          <a:p>
            <a:pPr marL="732527" lvl="1" indent="-342900">
              <a:buFont typeface="Arial" panose="020B0604020202020204" pitchFamily="34" charset="0"/>
              <a:buChar char="•"/>
              <a:defRPr i="1"/>
            </a:pPr>
            <a:r>
              <a:rPr lang="en-GB" sz="2600" i="1" dirty="0"/>
              <a:t>GROUPIE</a:t>
            </a:r>
            <a:r>
              <a:rPr lang="en-GB" sz="2200" dirty="0"/>
              <a:t>: 		</a:t>
            </a:r>
            <a:r>
              <a:rPr lang="en-GB" sz="1800" dirty="0"/>
              <a:t>1102 </a:t>
            </a:r>
            <a:r>
              <a:rPr lang="en-GB" sz="1800" dirty="0" err="1"/>
              <a:t>grps</a:t>
            </a:r>
            <a:r>
              <a:rPr lang="en-GB" sz="1800" dirty="0"/>
              <a:t> @ 1  GeV   </a:t>
            </a:r>
            <a:endParaRPr lang="en-GB" sz="1800" i="1" dirty="0"/>
          </a:p>
          <a:p>
            <a:pPr marL="0" lvl="1">
              <a:spcBef>
                <a:spcPts val="300"/>
              </a:spcBef>
              <a:defRPr sz="1600"/>
            </a:pPr>
            <a:r>
              <a:rPr lang="en-GB" sz="1800" dirty="0"/>
              <a:t>				1067 </a:t>
            </a:r>
            <a:r>
              <a:rPr lang="en-GB" sz="1800" dirty="0" err="1"/>
              <a:t>grps</a:t>
            </a:r>
            <a:r>
              <a:rPr lang="en-GB" sz="1800" dirty="0"/>
              <a:t> @ 200 MeV </a:t>
            </a:r>
          </a:p>
          <a:p>
            <a:pPr marL="0" lvl="1">
              <a:spcBef>
                <a:spcPts val="300"/>
              </a:spcBef>
              <a:defRPr sz="1600"/>
            </a:pPr>
            <a:r>
              <a:rPr lang="en-GB" sz="1800" dirty="0"/>
              <a:t>				</a:t>
            </a:r>
            <a:r>
              <a:rPr lang="en-GB" sz="1800" b="1" dirty="0"/>
              <a:t>1025 </a:t>
            </a:r>
            <a:r>
              <a:rPr lang="en-GB" sz="1800" b="1" dirty="0" err="1"/>
              <a:t>grps</a:t>
            </a:r>
            <a:r>
              <a:rPr lang="en-GB" sz="1800" b="1" dirty="0"/>
              <a:t> @ 30 MeV</a:t>
            </a:r>
          </a:p>
          <a:p>
            <a:pPr marL="0" lvl="1">
              <a:spcBef>
                <a:spcPts val="300"/>
              </a:spcBef>
              <a:defRPr sz="1600"/>
            </a:pPr>
            <a:r>
              <a:rPr lang="en-GB" sz="1800" b="1" dirty="0"/>
              <a:t>				615 </a:t>
            </a:r>
            <a:r>
              <a:rPr lang="en-GB" sz="1800" b="1" dirty="0" err="1"/>
              <a:t>grps</a:t>
            </a:r>
            <a:r>
              <a:rPr lang="en-GB" sz="1800" b="1" dirty="0"/>
              <a:t> @ 10 eV</a:t>
            </a:r>
          </a:p>
          <a:p>
            <a:pPr marL="0" lvl="1">
              <a:spcBef>
                <a:spcPts val="300"/>
              </a:spcBef>
              <a:defRPr sz="1600"/>
            </a:pPr>
            <a:r>
              <a:rPr lang="en-GB" sz="1800" dirty="0"/>
              <a:t>				162 </a:t>
            </a:r>
            <a:r>
              <a:rPr lang="en-GB" sz="1800" dirty="0" err="1"/>
              <a:t>gprs</a:t>
            </a:r>
            <a:r>
              <a:rPr lang="en-GB" sz="1800" dirty="0"/>
              <a:t> @ 200 MeV (for charge particle)</a:t>
            </a:r>
          </a:p>
          <a:p>
            <a:pPr marL="0" lvl="1">
              <a:spcBef>
                <a:spcPts val="300"/>
              </a:spcBef>
              <a:defRPr sz="1600"/>
            </a:pPr>
            <a:endParaRPr lang="en-GB" sz="1800" dirty="0"/>
          </a:p>
          <a:p>
            <a:pPr marL="732527" lvl="1" indent="-342900">
              <a:buFont typeface="Arial" panose="020B0604020202020204" pitchFamily="34" charset="0"/>
              <a:buChar char="•"/>
            </a:pPr>
            <a:r>
              <a:rPr lang="en-GB" sz="2600" dirty="0"/>
              <a:t>MF2 processed, but also </a:t>
            </a:r>
            <a:r>
              <a:rPr lang="en-GB" sz="2600" b="1" dirty="0"/>
              <a:t>kept</a:t>
            </a:r>
            <a:r>
              <a:rPr lang="en-GB" sz="2600" dirty="0"/>
              <a:t> in for further usage (target yield)</a:t>
            </a:r>
          </a:p>
          <a:p>
            <a:pPr marL="0" lvl="1" indent="389625">
              <a:defRPr sz="1200"/>
            </a:pPr>
            <a:endParaRPr lang="en-GB" sz="2400" dirty="0"/>
          </a:p>
          <a:p>
            <a:pPr marL="0" lvl="1" indent="389625"/>
            <a:r>
              <a:rPr lang="en-GB" sz="2600" dirty="0"/>
              <a:t>The resulting </a:t>
            </a:r>
            <a:r>
              <a:rPr lang="en-GB" sz="2600" b="1" dirty="0" err="1"/>
              <a:t>hendf</a:t>
            </a:r>
            <a:r>
              <a:rPr lang="en-GB" sz="2600" b="1" dirty="0"/>
              <a:t> or </a:t>
            </a:r>
            <a:r>
              <a:rPr lang="en-GB" sz="2600" b="1" dirty="0" err="1"/>
              <a:t>pendf</a:t>
            </a:r>
            <a:r>
              <a:rPr lang="en-GB" sz="2600" b="1" dirty="0"/>
              <a:t> </a:t>
            </a:r>
            <a:r>
              <a:rPr lang="en-GB" sz="2600" dirty="0"/>
              <a:t>or </a:t>
            </a:r>
            <a:r>
              <a:rPr lang="en-GB" sz="2600" b="1" dirty="0" err="1"/>
              <a:t>gendf</a:t>
            </a:r>
            <a:r>
              <a:rPr lang="en-GB" sz="2600" dirty="0"/>
              <a:t> “tape” fully comply to the ENDF-6 format frame and many utilitarian process (display, merge, concatenate, etc. ) can be performed on such data forms </a:t>
            </a:r>
          </a:p>
        </p:txBody>
      </p:sp>
    </p:spTree>
    <p:extLst>
      <p:ext uri="{BB962C8B-B14F-4D97-AF65-F5344CB8AC3E}">
        <p14:creationId xmlns:p14="http://schemas.microsoft.com/office/powerpoint/2010/main" val="88741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F4C1-8E14-4DAE-0602-7F8F58F12258}"/>
              </a:ext>
            </a:extLst>
          </p:cNvPr>
          <p:cNvSpPr>
            <a:spLocks noGrp="1"/>
          </p:cNvSpPr>
          <p:nvPr>
            <p:ph type="title"/>
          </p:nvPr>
        </p:nvSpPr>
        <p:spPr>
          <a:xfrm>
            <a:off x="197456" y="200757"/>
            <a:ext cx="11150600" cy="1094544"/>
          </a:xfrm>
        </p:spPr>
        <p:txBody>
          <a:bodyPr/>
          <a:lstStyle/>
          <a:p>
            <a:r>
              <a:rPr lang="en-US" dirty="0"/>
              <a:t>Group structure - 1102 groups</a:t>
            </a:r>
          </a:p>
        </p:txBody>
      </p:sp>
      <p:sp>
        <p:nvSpPr>
          <p:cNvPr id="5" name="Slide Number Placeholder 4">
            <a:extLst>
              <a:ext uri="{FF2B5EF4-FFF2-40B4-BE49-F238E27FC236}">
                <a16:creationId xmlns:a16="http://schemas.microsoft.com/office/drawing/2014/main" id="{0DDF0DA8-3E20-957A-084A-F3A92AB1B9BB}"/>
              </a:ext>
            </a:extLst>
          </p:cNvPr>
          <p:cNvSpPr>
            <a:spLocks noGrp="1"/>
          </p:cNvSpPr>
          <p:nvPr>
            <p:ph type="sldNum" sz="quarter" idx="12"/>
          </p:nvPr>
        </p:nvSpPr>
        <p:spPr/>
        <p:txBody>
          <a:bodyPr/>
          <a:lstStyle/>
          <a:p>
            <a:fld id="{0F153567-88AB-4943-B71C-530549DCA02A}" type="slidenum">
              <a:rPr lang="en-US" smtClean="0"/>
              <a:t>16</a:t>
            </a:fld>
            <a:endParaRPr lang="en-US"/>
          </a:p>
        </p:txBody>
      </p:sp>
      <p:sp>
        <p:nvSpPr>
          <p:cNvPr id="6" name="Content Placeholder 1">
            <a:extLst>
              <a:ext uri="{FF2B5EF4-FFF2-40B4-BE49-F238E27FC236}">
                <a16:creationId xmlns:a16="http://schemas.microsoft.com/office/drawing/2014/main" id="{58DE81E7-DF57-F25D-A2DA-90B0779C800C}"/>
              </a:ext>
            </a:extLst>
          </p:cNvPr>
          <p:cNvSpPr txBox="1">
            <a:spLocks/>
          </p:cNvSpPr>
          <p:nvPr/>
        </p:nvSpPr>
        <p:spPr>
          <a:xfrm>
            <a:off x="764900" y="953399"/>
            <a:ext cx="8713790" cy="518390"/>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For all target nuclides, applications, libraries alike</a:t>
            </a:r>
          </a:p>
        </p:txBody>
      </p:sp>
      <p:grpSp>
        <p:nvGrpSpPr>
          <p:cNvPr id="38" name="Diagram 8">
            <a:extLst>
              <a:ext uri="{FF2B5EF4-FFF2-40B4-BE49-F238E27FC236}">
                <a16:creationId xmlns:a16="http://schemas.microsoft.com/office/drawing/2014/main" id="{07BB2929-CA19-98B4-630D-314A5EA353DC}"/>
              </a:ext>
            </a:extLst>
          </p:cNvPr>
          <p:cNvGrpSpPr/>
          <p:nvPr/>
        </p:nvGrpSpPr>
        <p:grpSpPr>
          <a:xfrm>
            <a:off x="966314" y="1637078"/>
            <a:ext cx="10149361" cy="1705191"/>
            <a:chOff x="0" y="1"/>
            <a:chExt cx="8574666" cy="1674392"/>
          </a:xfrm>
        </p:grpSpPr>
        <p:grpSp>
          <p:nvGrpSpPr>
            <p:cNvPr id="40" name="Group">
              <a:extLst>
                <a:ext uri="{FF2B5EF4-FFF2-40B4-BE49-F238E27FC236}">
                  <a16:creationId xmlns:a16="http://schemas.microsoft.com/office/drawing/2014/main" id="{84C7EA03-B31D-456C-A495-45095364C480}"/>
                </a:ext>
              </a:extLst>
            </p:cNvPr>
            <p:cNvGrpSpPr/>
            <p:nvPr/>
          </p:nvGrpSpPr>
          <p:grpSpPr>
            <a:xfrm>
              <a:off x="0" y="1"/>
              <a:ext cx="1388275" cy="1665930"/>
              <a:chOff x="0" y="0"/>
              <a:chExt cx="1388274" cy="1665929"/>
            </a:xfrm>
          </p:grpSpPr>
          <p:sp>
            <p:nvSpPr>
              <p:cNvPr id="67" name="Rounded Rectangle">
                <a:extLst>
                  <a:ext uri="{FF2B5EF4-FFF2-40B4-BE49-F238E27FC236}">
                    <a16:creationId xmlns:a16="http://schemas.microsoft.com/office/drawing/2014/main" id="{1328035E-92A7-2E98-ADB7-1D374A3A10FA}"/>
                  </a:ext>
                </a:extLst>
              </p:cNvPr>
              <p:cNvSpPr/>
              <p:nvPr/>
            </p:nvSpPr>
            <p:spPr>
              <a:xfrm>
                <a:off x="0" y="0"/>
                <a:ext cx="1388274" cy="1665929"/>
              </a:xfrm>
              <a:prstGeom prst="roundRect">
                <a:avLst>
                  <a:gd name="adj" fmla="val 5000"/>
                </a:avLst>
              </a:pr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lgn="r" defTabSz="622300">
                  <a:lnSpc>
                    <a:spcPct val="90000"/>
                  </a:lnSpc>
                  <a:spcBef>
                    <a:spcPts val="1000"/>
                  </a:spcBef>
                  <a:defRPr>
                    <a:solidFill>
                      <a:srgbClr val="FFFFFF"/>
                    </a:solidFill>
                  </a:defRPr>
                </a:pPr>
                <a:endParaRPr/>
              </a:p>
            </p:txBody>
          </p:sp>
          <p:sp>
            <p:nvSpPr>
              <p:cNvPr id="68" name="Thermal">
                <a:extLst>
                  <a:ext uri="{FF2B5EF4-FFF2-40B4-BE49-F238E27FC236}">
                    <a16:creationId xmlns:a16="http://schemas.microsoft.com/office/drawing/2014/main" id="{19AE69D3-FC70-ADCF-E7EA-E3DA0549856D}"/>
                  </a:ext>
                </a:extLst>
              </p:cNvPr>
              <p:cNvSpPr txBox="1"/>
              <p:nvPr/>
            </p:nvSpPr>
            <p:spPr>
              <a:xfrm rot="16200000">
                <a:off x="-574307" y="677624"/>
                <a:ext cx="1366063" cy="197384"/>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22300" rtl="0" fontAlgn="auto" latinLnBrk="0" hangingPunct="0">
                  <a:lnSpc>
                    <a:spcPct val="90000"/>
                  </a:lnSpc>
                  <a:spcBef>
                    <a:spcPts val="50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r>
                  <a:rPr dirty="0"/>
                  <a:t>Thermal</a:t>
                </a:r>
              </a:p>
            </p:txBody>
          </p:sp>
        </p:grpSp>
        <p:sp>
          <p:nvSpPr>
            <p:cNvPr id="41" name="50 equal U per decade…">
              <a:extLst>
                <a:ext uri="{FF2B5EF4-FFF2-40B4-BE49-F238E27FC236}">
                  <a16:creationId xmlns:a16="http://schemas.microsoft.com/office/drawing/2014/main" id="{48134403-BC35-2422-F4E8-996C9430D092}"/>
                </a:ext>
              </a:extLst>
            </p:cNvPr>
            <p:cNvSpPr txBox="1"/>
            <p:nvPr/>
          </p:nvSpPr>
          <p:spPr>
            <a:xfrm>
              <a:off x="277654" y="1"/>
              <a:ext cx="1034266" cy="1446361"/>
            </a:xfrm>
            <a:prstGeom prst="rect">
              <a:avLst/>
            </a:prstGeom>
            <a:noFill/>
            <a:ln w="12700" cap="flat">
              <a:noFill/>
              <a:miter lim="400000"/>
            </a:ln>
            <a:effectLst>
              <a:outerShdw blurRad="38100" dist="23000" dir="5400000" rotWithShape="0">
                <a:srgbClr val="000000">
                  <a:alpha val="35000"/>
                </a:srgbClr>
              </a:outerShdw>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defTabSz="800100">
                <a:lnSpc>
                  <a:spcPct val="90000"/>
                </a:lnSpc>
                <a:spcBef>
                  <a:spcPts val="700"/>
                </a:spcBef>
                <a:defRPr sz="1800">
                  <a:solidFill>
                    <a:srgbClr val="FFFFFF"/>
                  </a:solidFill>
                </a:defRPr>
              </a:pPr>
              <a:r>
                <a:rPr dirty="0"/>
                <a:t>50 equal U per decade </a:t>
              </a:r>
            </a:p>
            <a:p>
              <a:pPr defTabSz="800100">
                <a:lnSpc>
                  <a:spcPct val="90000"/>
                </a:lnSpc>
                <a:spcBef>
                  <a:spcPts val="1000"/>
                </a:spcBef>
                <a:defRPr sz="1800">
                  <a:solidFill>
                    <a:srgbClr val="FFFFFF"/>
                  </a:solidFill>
                </a:defRPr>
              </a:pPr>
              <a:endParaRPr dirty="0"/>
            </a:p>
            <a:p>
              <a:pPr defTabSz="800100">
                <a:lnSpc>
                  <a:spcPct val="90000"/>
                </a:lnSpc>
                <a:spcBef>
                  <a:spcPts val="700"/>
                </a:spcBef>
                <a:defRPr sz="1800">
                  <a:solidFill>
                    <a:srgbClr val="FFFFFF"/>
                  </a:solidFill>
                </a:defRPr>
              </a:pPr>
              <a:r>
                <a:rPr dirty="0"/>
                <a:t>237 </a:t>
              </a:r>
              <a:r>
                <a:rPr dirty="0" err="1"/>
                <a:t>grps</a:t>
              </a:r>
              <a:endParaRPr dirty="0"/>
            </a:p>
          </p:txBody>
        </p:sp>
        <p:grpSp>
          <p:nvGrpSpPr>
            <p:cNvPr id="42" name="Group">
              <a:extLst>
                <a:ext uri="{FF2B5EF4-FFF2-40B4-BE49-F238E27FC236}">
                  <a16:creationId xmlns:a16="http://schemas.microsoft.com/office/drawing/2014/main" id="{E652C2C8-FBB5-9FF2-F311-542FE9FCDC70}"/>
                </a:ext>
              </a:extLst>
            </p:cNvPr>
            <p:cNvGrpSpPr/>
            <p:nvPr/>
          </p:nvGrpSpPr>
          <p:grpSpPr>
            <a:xfrm>
              <a:off x="1436865" y="1"/>
              <a:ext cx="1388275" cy="1665930"/>
              <a:chOff x="0" y="0"/>
              <a:chExt cx="1388274" cy="1665929"/>
            </a:xfrm>
          </p:grpSpPr>
          <p:sp>
            <p:nvSpPr>
              <p:cNvPr id="65" name="Rounded Rectangle">
                <a:extLst>
                  <a:ext uri="{FF2B5EF4-FFF2-40B4-BE49-F238E27FC236}">
                    <a16:creationId xmlns:a16="http://schemas.microsoft.com/office/drawing/2014/main" id="{9F1A2AC9-7136-E372-3377-AA2C2EB99881}"/>
                  </a:ext>
                </a:extLst>
              </p:cNvPr>
              <p:cNvSpPr/>
              <p:nvPr/>
            </p:nvSpPr>
            <p:spPr>
              <a:xfrm>
                <a:off x="0" y="0"/>
                <a:ext cx="1388274" cy="1665929"/>
              </a:xfrm>
              <a:prstGeom prst="roundRect">
                <a:avLst>
                  <a:gd name="adj" fmla="val 5000"/>
                </a:avLst>
              </a:pr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lgn="r" defTabSz="622300">
                  <a:lnSpc>
                    <a:spcPct val="90000"/>
                  </a:lnSpc>
                  <a:spcBef>
                    <a:spcPts val="1000"/>
                  </a:spcBef>
                  <a:defRPr>
                    <a:solidFill>
                      <a:srgbClr val="FFFFFF"/>
                    </a:solidFill>
                  </a:defRPr>
                </a:pPr>
                <a:endParaRPr/>
              </a:p>
            </p:txBody>
          </p:sp>
          <p:sp>
            <p:nvSpPr>
              <p:cNvPr id="66" name="Resonance fine">
                <a:extLst>
                  <a:ext uri="{FF2B5EF4-FFF2-40B4-BE49-F238E27FC236}">
                    <a16:creationId xmlns:a16="http://schemas.microsoft.com/office/drawing/2014/main" id="{200879D7-CDC6-65CC-C8B8-0636A08F82D5}"/>
                  </a:ext>
                </a:extLst>
              </p:cNvPr>
              <p:cNvSpPr txBox="1"/>
              <p:nvPr/>
            </p:nvSpPr>
            <p:spPr>
              <a:xfrm rot="16200000">
                <a:off x="-574308" y="630980"/>
                <a:ext cx="1366063" cy="197384"/>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22300" rtl="0" fontAlgn="auto" latinLnBrk="0" hangingPunct="0">
                  <a:lnSpc>
                    <a:spcPct val="90000"/>
                  </a:lnSpc>
                  <a:spcBef>
                    <a:spcPts val="50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r>
                  <a:rPr dirty="0"/>
                  <a:t>Resonance fine</a:t>
                </a:r>
              </a:p>
            </p:txBody>
          </p:sp>
        </p:grpSp>
        <p:sp>
          <p:nvSpPr>
            <p:cNvPr id="43" name="Triangle">
              <a:extLst>
                <a:ext uri="{FF2B5EF4-FFF2-40B4-BE49-F238E27FC236}">
                  <a16:creationId xmlns:a16="http://schemas.microsoft.com/office/drawing/2014/main" id="{BBC4AB97-4B5C-6E2D-4A02-0EFAD8A0AC72}"/>
                </a:ext>
              </a:extLst>
            </p:cNvPr>
            <p:cNvSpPr/>
            <p:nvPr/>
          </p:nvSpPr>
          <p:spPr>
            <a:xfrm rot="5400000">
              <a:off x="1321311" y="1324985"/>
              <a:ext cx="244990" cy="208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FFFFFF"/>
            </a:solidFill>
            <a:ln w="9525" cap="flat">
              <a:solidFill>
                <a:schemeClr val="accent1"/>
              </a:solidFill>
              <a:prstDash val="solid"/>
              <a:roun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defRPr>
                  <a:latin typeface="+mn-lt"/>
                  <a:ea typeface="+mn-ea"/>
                  <a:cs typeface="+mn-cs"/>
                  <a:sym typeface="Calibri"/>
                </a:defRPr>
              </a:pPr>
              <a:endParaRPr/>
            </a:p>
          </p:txBody>
        </p:sp>
        <p:sp>
          <p:nvSpPr>
            <p:cNvPr id="44" name="Equal energy 0.025 eV…">
              <a:extLst>
                <a:ext uri="{FF2B5EF4-FFF2-40B4-BE49-F238E27FC236}">
                  <a16:creationId xmlns:a16="http://schemas.microsoft.com/office/drawing/2014/main" id="{4DE067C0-E892-68A1-C0FB-F1BA80245FDA}"/>
                </a:ext>
              </a:extLst>
            </p:cNvPr>
            <p:cNvSpPr txBox="1"/>
            <p:nvPr/>
          </p:nvSpPr>
          <p:spPr>
            <a:xfrm>
              <a:off x="1714520" y="1"/>
              <a:ext cx="1034265" cy="1446361"/>
            </a:xfrm>
            <a:prstGeom prst="rect">
              <a:avLst/>
            </a:prstGeom>
            <a:noFill/>
            <a:ln w="12700" cap="flat">
              <a:noFill/>
              <a:miter lim="400000"/>
            </a:ln>
            <a:effectLst>
              <a:outerShdw blurRad="38100" dist="23000" dir="5400000" rotWithShape="0">
                <a:srgbClr val="000000">
                  <a:alpha val="35000"/>
                </a:srgbClr>
              </a:outerShdw>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defTabSz="800100">
                <a:lnSpc>
                  <a:spcPct val="90000"/>
                </a:lnSpc>
                <a:spcBef>
                  <a:spcPts val="700"/>
                </a:spcBef>
                <a:defRPr sz="1800">
                  <a:solidFill>
                    <a:srgbClr val="FFFFFF"/>
                  </a:solidFill>
                </a:defRPr>
              </a:pPr>
              <a:r>
                <a:rPr dirty="0"/>
                <a:t>Equal energy 0.025 eV </a:t>
              </a:r>
            </a:p>
            <a:p>
              <a:pPr defTabSz="800100">
                <a:lnSpc>
                  <a:spcPct val="90000"/>
                </a:lnSpc>
                <a:spcBef>
                  <a:spcPts val="1000"/>
                </a:spcBef>
                <a:defRPr sz="1800">
                  <a:solidFill>
                    <a:srgbClr val="FFFFFF"/>
                  </a:solidFill>
                </a:defRPr>
              </a:pPr>
              <a:endParaRPr dirty="0"/>
            </a:p>
            <a:p>
              <a:pPr defTabSz="800100">
                <a:lnSpc>
                  <a:spcPct val="90000"/>
                </a:lnSpc>
                <a:spcBef>
                  <a:spcPts val="700"/>
                </a:spcBef>
                <a:defRPr sz="1800">
                  <a:solidFill>
                    <a:srgbClr val="FFFFFF"/>
                  </a:solidFill>
                </a:defRPr>
              </a:pPr>
              <a:r>
                <a:rPr dirty="0"/>
                <a:t>378 </a:t>
              </a:r>
              <a:r>
                <a:rPr dirty="0" err="1"/>
                <a:t>grps</a:t>
              </a:r>
              <a:endParaRPr dirty="0"/>
            </a:p>
          </p:txBody>
        </p:sp>
        <p:grpSp>
          <p:nvGrpSpPr>
            <p:cNvPr id="45" name="Group">
              <a:extLst>
                <a:ext uri="{FF2B5EF4-FFF2-40B4-BE49-F238E27FC236}">
                  <a16:creationId xmlns:a16="http://schemas.microsoft.com/office/drawing/2014/main" id="{D5169456-C04A-8C29-70DE-B5D93DC67251}"/>
                </a:ext>
              </a:extLst>
            </p:cNvPr>
            <p:cNvGrpSpPr/>
            <p:nvPr/>
          </p:nvGrpSpPr>
          <p:grpSpPr>
            <a:xfrm>
              <a:off x="2873729" y="1"/>
              <a:ext cx="1388276" cy="1665930"/>
              <a:chOff x="0" y="0"/>
              <a:chExt cx="1388274" cy="1665929"/>
            </a:xfrm>
          </p:grpSpPr>
          <p:sp>
            <p:nvSpPr>
              <p:cNvPr id="63" name="Rounded Rectangle">
                <a:extLst>
                  <a:ext uri="{FF2B5EF4-FFF2-40B4-BE49-F238E27FC236}">
                    <a16:creationId xmlns:a16="http://schemas.microsoft.com/office/drawing/2014/main" id="{E575EA5D-BF72-5A60-5F0F-579C4A0E2231}"/>
                  </a:ext>
                </a:extLst>
              </p:cNvPr>
              <p:cNvSpPr/>
              <p:nvPr/>
            </p:nvSpPr>
            <p:spPr>
              <a:xfrm>
                <a:off x="0" y="0"/>
                <a:ext cx="1388274" cy="1665929"/>
              </a:xfrm>
              <a:prstGeom prst="roundRect">
                <a:avLst>
                  <a:gd name="adj" fmla="val 5000"/>
                </a:avLst>
              </a:pr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lgn="r" defTabSz="488950">
                  <a:lnSpc>
                    <a:spcPct val="90000"/>
                  </a:lnSpc>
                  <a:spcBef>
                    <a:spcPts val="1000"/>
                  </a:spcBef>
                  <a:defRPr>
                    <a:solidFill>
                      <a:srgbClr val="FFFFFF"/>
                    </a:solidFill>
                  </a:defRPr>
                </a:pPr>
                <a:endParaRPr/>
              </a:p>
            </p:txBody>
          </p:sp>
          <p:sp>
            <p:nvSpPr>
              <p:cNvPr id="64" name="Resonance shielded">
                <a:extLst>
                  <a:ext uri="{FF2B5EF4-FFF2-40B4-BE49-F238E27FC236}">
                    <a16:creationId xmlns:a16="http://schemas.microsoft.com/office/drawing/2014/main" id="{78FF785F-A88C-B039-9F89-1458468EFB63}"/>
                  </a:ext>
                </a:extLst>
              </p:cNvPr>
              <p:cNvSpPr txBox="1"/>
              <p:nvPr/>
            </p:nvSpPr>
            <p:spPr>
              <a:xfrm rot="16200000">
                <a:off x="-589051" y="655757"/>
                <a:ext cx="1366063" cy="147830"/>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88950" rtl="0" fontAlgn="auto" latinLnBrk="0" hangingPunct="0">
                  <a:lnSpc>
                    <a:spcPct val="90000"/>
                  </a:lnSpc>
                  <a:spcBef>
                    <a:spcPts val="400"/>
                  </a:spcBef>
                  <a:spcAft>
                    <a:spcPts val="0"/>
                  </a:spcAft>
                  <a:buClrTx/>
                  <a:buSzTx/>
                  <a:buFontTx/>
                  <a:buNone/>
                  <a:tabLst/>
                  <a:defRPr kumimoji="0" sz="1100" b="0"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r>
                  <a:rPr dirty="0"/>
                  <a:t>Resonance shielded</a:t>
                </a:r>
              </a:p>
            </p:txBody>
          </p:sp>
        </p:grpSp>
        <p:sp>
          <p:nvSpPr>
            <p:cNvPr id="46" name="Triangle">
              <a:extLst>
                <a:ext uri="{FF2B5EF4-FFF2-40B4-BE49-F238E27FC236}">
                  <a16:creationId xmlns:a16="http://schemas.microsoft.com/office/drawing/2014/main" id="{947F356B-8AC3-BE86-4BF7-833E1BB61C43}"/>
                </a:ext>
              </a:extLst>
            </p:cNvPr>
            <p:cNvSpPr/>
            <p:nvPr/>
          </p:nvSpPr>
          <p:spPr>
            <a:xfrm rot="5400000">
              <a:off x="2758176" y="1324985"/>
              <a:ext cx="244990" cy="208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FFFFFF"/>
            </a:solidFill>
            <a:ln w="9525" cap="flat">
              <a:solidFill>
                <a:schemeClr val="accent1"/>
              </a:solidFill>
              <a:prstDash val="solid"/>
              <a:roun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defRPr>
                  <a:latin typeface="+mn-lt"/>
                  <a:ea typeface="+mn-ea"/>
                  <a:cs typeface="+mn-cs"/>
                  <a:sym typeface="Calibri"/>
                </a:defRPr>
              </a:pPr>
              <a:endParaRPr/>
            </a:p>
          </p:txBody>
        </p:sp>
        <p:sp>
          <p:nvSpPr>
            <p:cNvPr id="47" name="50 equal U per decade…">
              <a:extLst>
                <a:ext uri="{FF2B5EF4-FFF2-40B4-BE49-F238E27FC236}">
                  <a16:creationId xmlns:a16="http://schemas.microsoft.com/office/drawing/2014/main" id="{2281E80C-78E0-B6A0-45B7-54F4AF0483EE}"/>
                </a:ext>
              </a:extLst>
            </p:cNvPr>
            <p:cNvSpPr txBox="1"/>
            <p:nvPr/>
          </p:nvSpPr>
          <p:spPr>
            <a:xfrm>
              <a:off x="3151383" y="1"/>
              <a:ext cx="1034266" cy="1446361"/>
            </a:xfrm>
            <a:prstGeom prst="rect">
              <a:avLst/>
            </a:prstGeom>
            <a:noFill/>
            <a:ln w="12700" cap="flat">
              <a:noFill/>
              <a:miter lim="400000"/>
            </a:ln>
            <a:effectLst>
              <a:outerShdw blurRad="38100" dist="23000" dir="5400000" rotWithShape="0">
                <a:srgbClr val="000000">
                  <a:alpha val="35000"/>
                </a:srgbClr>
              </a:outerShdw>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defTabSz="800100">
                <a:lnSpc>
                  <a:spcPct val="90000"/>
                </a:lnSpc>
                <a:spcBef>
                  <a:spcPts val="700"/>
                </a:spcBef>
                <a:defRPr sz="1800">
                  <a:solidFill>
                    <a:srgbClr val="FFFFFF"/>
                  </a:solidFill>
                </a:defRPr>
              </a:pPr>
              <a:r>
                <a:rPr dirty="0"/>
                <a:t>50 equal U per decade</a:t>
              </a:r>
            </a:p>
            <a:p>
              <a:pPr defTabSz="800100">
                <a:lnSpc>
                  <a:spcPct val="90000"/>
                </a:lnSpc>
                <a:spcBef>
                  <a:spcPts val="1000"/>
                </a:spcBef>
                <a:defRPr sz="1800">
                  <a:solidFill>
                    <a:srgbClr val="FFFFFF"/>
                  </a:solidFill>
                </a:defRPr>
              </a:pPr>
              <a:endParaRPr dirty="0"/>
            </a:p>
            <a:p>
              <a:pPr defTabSz="800100">
                <a:lnSpc>
                  <a:spcPct val="90000"/>
                </a:lnSpc>
                <a:spcBef>
                  <a:spcPts val="700"/>
                </a:spcBef>
                <a:defRPr sz="1800">
                  <a:solidFill>
                    <a:srgbClr val="FFFFFF"/>
                  </a:solidFill>
                </a:defRPr>
              </a:pPr>
              <a:r>
                <a:rPr dirty="0"/>
                <a:t>285 </a:t>
              </a:r>
              <a:r>
                <a:rPr dirty="0" err="1"/>
                <a:t>grps</a:t>
              </a:r>
              <a:endParaRPr dirty="0"/>
            </a:p>
          </p:txBody>
        </p:sp>
        <p:grpSp>
          <p:nvGrpSpPr>
            <p:cNvPr id="48" name="Group">
              <a:extLst>
                <a:ext uri="{FF2B5EF4-FFF2-40B4-BE49-F238E27FC236}">
                  <a16:creationId xmlns:a16="http://schemas.microsoft.com/office/drawing/2014/main" id="{8773CD78-C2FF-ABBF-D250-7E872561D0E7}"/>
                </a:ext>
              </a:extLst>
            </p:cNvPr>
            <p:cNvGrpSpPr/>
            <p:nvPr/>
          </p:nvGrpSpPr>
          <p:grpSpPr>
            <a:xfrm>
              <a:off x="4310594" y="1"/>
              <a:ext cx="1388276" cy="1665930"/>
              <a:chOff x="0" y="0"/>
              <a:chExt cx="1388274" cy="1665929"/>
            </a:xfrm>
          </p:grpSpPr>
          <p:sp>
            <p:nvSpPr>
              <p:cNvPr id="61" name="Rounded Rectangle">
                <a:extLst>
                  <a:ext uri="{FF2B5EF4-FFF2-40B4-BE49-F238E27FC236}">
                    <a16:creationId xmlns:a16="http://schemas.microsoft.com/office/drawing/2014/main" id="{73350BAD-8256-91EB-1E46-2738EF5E9D65}"/>
                  </a:ext>
                </a:extLst>
              </p:cNvPr>
              <p:cNvSpPr/>
              <p:nvPr/>
            </p:nvSpPr>
            <p:spPr>
              <a:xfrm>
                <a:off x="0" y="0"/>
                <a:ext cx="1388274" cy="1665929"/>
              </a:xfrm>
              <a:prstGeom prst="roundRect">
                <a:avLst>
                  <a:gd name="adj" fmla="val 5000"/>
                </a:avLst>
              </a:pr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lgn="r" defTabSz="622300">
                  <a:lnSpc>
                    <a:spcPct val="90000"/>
                  </a:lnSpc>
                  <a:spcBef>
                    <a:spcPts val="1000"/>
                  </a:spcBef>
                  <a:defRPr>
                    <a:solidFill>
                      <a:srgbClr val="FFFFFF"/>
                    </a:solidFill>
                  </a:defRPr>
                </a:pPr>
                <a:endParaRPr/>
              </a:p>
            </p:txBody>
          </p:sp>
          <p:sp>
            <p:nvSpPr>
              <p:cNvPr id="62" name="Fast Fusion">
                <a:extLst>
                  <a:ext uri="{FF2B5EF4-FFF2-40B4-BE49-F238E27FC236}">
                    <a16:creationId xmlns:a16="http://schemas.microsoft.com/office/drawing/2014/main" id="{B2D93B52-19DB-FDAC-5C81-D6B8B0555A8B}"/>
                  </a:ext>
                </a:extLst>
              </p:cNvPr>
              <p:cNvSpPr txBox="1"/>
              <p:nvPr/>
            </p:nvSpPr>
            <p:spPr>
              <a:xfrm rot="16200000">
                <a:off x="-574308" y="619320"/>
                <a:ext cx="1366063" cy="197384"/>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22300" rtl="0" fontAlgn="auto" latinLnBrk="0" hangingPunct="0">
                  <a:lnSpc>
                    <a:spcPct val="90000"/>
                  </a:lnSpc>
                  <a:spcBef>
                    <a:spcPts val="50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r>
                  <a:rPr dirty="0"/>
                  <a:t>Fast Fusion</a:t>
                </a:r>
              </a:p>
            </p:txBody>
          </p:sp>
        </p:grpSp>
        <p:sp>
          <p:nvSpPr>
            <p:cNvPr id="49" name="Triangle">
              <a:extLst>
                <a:ext uri="{FF2B5EF4-FFF2-40B4-BE49-F238E27FC236}">
                  <a16:creationId xmlns:a16="http://schemas.microsoft.com/office/drawing/2014/main" id="{B6EADD46-BC87-D0F8-1749-3A5F4659D79A}"/>
                </a:ext>
              </a:extLst>
            </p:cNvPr>
            <p:cNvSpPr/>
            <p:nvPr/>
          </p:nvSpPr>
          <p:spPr>
            <a:xfrm rot="5400000">
              <a:off x="4195040" y="1324985"/>
              <a:ext cx="244990" cy="208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FFFFFF"/>
            </a:solidFill>
            <a:ln w="9525" cap="flat">
              <a:solidFill>
                <a:schemeClr val="accent1"/>
              </a:solidFill>
              <a:prstDash val="solid"/>
              <a:roun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defRPr>
                  <a:latin typeface="+mn-lt"/>
                  <a:ea typeface="+mn-ea"/>
                  <a:cs typeface="+mn-cs"/>
                  <a:sym typeface="Calibri"/>
                </a:defRPr>
              </a:pPr>
              <a:endParaRPr/>
            </a:p>
          </p:txBody>
        </p:sp>
        <p:sp>
          <p:nvSpPr>
            <p:cNvPr id="50" name="Equal energy 200 KeV…">
              <a:extLst>
                <a:ext uri="{FF2B5EF4-FFF2-40B4-BE49-F238E27FC236}">
                  <a16:creationId xmlns:a16="http://schemas.microsoft.com/office/drawing/2014/main" id="{59B68D13-7820-EF96-103B-2616F24C2969}"/>
                </a:ext>
              </a:extLst>
            </p:cNvPr>
            <p:cNvSpPr txBox="1"/>
            <p:nvPr/>
          </p:nvSpPr>
          <p:spPr>
            <a:xfrm>
              <a:off x="4588249" y="1"/>
              <a:ext cx="1034265" cy="1526199"/>
            </a:xfrm>
            <a:prstGeom prst="rect">
              <a:avLst/>
            </a:prstGeom>
            <a:noFill/>
            <a:ln w="12700" cap="flat">
              <a:noFill/>
              <a:miter lim="400000"/>
            </a:ln>
            <a:effectLst>
              <a:outerShdw blurRad="38100" dist="23000" dir="5400000" rotWithShape="0">
                <a:srgbClr val="000000">
                  <a:alpha val="35000"/>
                </a:srgbClr>
              </a:outerShdw>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defTabSz="800100">
                <a:lnSpc>
                  <a:spcPct val="90000"/>
                </a:lnSpc>
                <a:spcBef>
                  <a:spcPts val="700"/>
                </a:spcBef>
                <a:defRPr sz="1800">
                  <a:solidFill>
                    <a:srgbClr val="FFFFFF"/>
                  </a:solidFill>
                </a:defRPr>
              </a:pPr>
              <a:r>
                <a:rPr dirty="0"/>
                <a:t>Equal energy </a:t>
              </a:r>
              <a:endParaRPr lang="en-GB" dirty="0"/>
            </a:p>
            <a:p>
              <a:pPr defTabSz="800100">
                <a:lnSpc>
                  <a:spcPct val="90000"/>
                </a:lnSpc>
                <a:spcBef>
                  <a:spcPts val="700"/>
                </a:spcBef>
                <a:defRPr sz="1800">
                  <a:solidFill>
                    <a:srgbClr val="FFFFFF"/>
                  </a:solidFill>
                </a:defRPr>
              </a:pPr>
              <a:r>
                <a:rPr dirty="0"/>
                <a:t>200 KeV </a:t>
              </a:r>
            </a:p>
            <a:p>
              <a:pPr defTabSz="800100">
                <a:lnSpc>
                  <a:spcPct val="90000"/>
                </a:lnSpc>
                <a:spcBef>
                  <a:spcPts val="1000"/>
                </a:spcBef>
                <a:defRPr sz="1800">
                  <a:solidFill>
                    <a:srgbClr val="FFFFFF"/>
                  </a:solidFill>
                </a:defRPr>
              </a:pPr>
              <a:endParaRPr dirty="0"/>
            </a:p>
            <a:p>
              <a:pPr defTabSz="800100">
                <a:lnSpc>
                  <a:spcPct val="90000"/>
                </a:lnSpc>
                <a:spcBef>
                  <a:spcPts val="700"/>
                </a:spcBef>
                <a:defRPr sz="1800">
                  <a:solidFill>
                    <a:srgbClr val="FFFFFF"/>
                  </a:solidFill>
                </a:defRPr>
              </a:pPr>
              <a:r>
                <a:rPr dirty="0"/>
                <a:t>125 </a:t>
              </a:r>
              <a:r>
                <a:rPr dirty="0" err="1"/>
                <a:t>grps</a:t>
              </a:r>
              <a:endParaRPr dirty="0"/>
            </a:p>
          </p:txBody>
        </p:sp>
        <p:grpSp>
          <p:nvGrpSpPr>
            <p:cNvPr id="51" name="Group">
              <a:extLst>
                <a:ext uri="{FF2B5EF4-FFF2-40B4-BE49-F238E27FC236}">
                  <a16:creationId xmlns:a16="http://schemas.microsoft.com/office/drawing/2014/main" id="{94593C1D-6340-F39E-A7D1-60F7E5D46263}"/>
                </a:ext>
              </a:extLst>
            </p:cNvPr>
            <p:cNvGrpSpPr/>
            <p:nvPr/>
          </p:nvGrpSpPr>
          <p:grpSpPr>
            <a:xfrm>
              <a:off x="5747458" y="1"/>
              <a:ext cx="1388276" cy="1665930"/>
              <a:chOff x="0" y="0"/>
              <a:chExt cx="1388274" cy="1665929"/>
            </a:xfrm>
          </p:grpSpPr>
          <p:sp>
            <p:nvSpPr>
              <p:cNvPr id="59" name="Rounded Rectangle">
                <a:extLst>
                  <a:ext uri="{FF2B5EF4-FFF2-40B4-BE49-F238E27FC236}">
                    <a16:creationId xmlns:a16="http://schemas.microsoft.com/office/drawing/2014/main" id="{A5FB20D9-1898-89A1-1B51-3BC117F73B1A}"/>
                  </a:ext>
                </a:extLst>
              </p:cNvPr>
              <p:cNvSpPr/>
              <p:nvPr/>
            </p:nvSpPr>
            <p:spPr>
              <a:xfrm>
                <a:off x="0" y="0"/>
                <a:ext cx="1388274" cy="1665929"/>
              </a:xfrm>
              <a:prstGeom prst="roundRect">
                <a:avLst>
                  <a:gd name="adj" fmla="val 5000"/>
                </a:avLst>
              </a:pr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lgn="r" defTabSz="711200">
                  <a:lnSpc>
                    <a:spcPct val="90000"/>
                  </a:lnSpc>
                  <a:spcBef>
                    <a:spcPts val="1000"/>
                  </a:spcBef>
                  <a:defRPr>
                    <a:solidFill>
                      <a:srgbClr val="FFFFFF"/>
                    </a:solidFill>
                  </a:defRPr>
                </a:pPr>
                <a:endParaRPr/>
              </a:p>
            </p:txBody>
          </p:sp>
          <p:sp>
            <p:nvSpPr>
              <p:cNvPr id="60" name="Fast">
                <a:extLst>
                  <a:ext uri="{FF2B5EF4-FFF2-40B4-BE49-F238E27FC236}">
                    <a16:creationId xmlns:a16="http://schemas.microsoft.com/office/drawing/2014/main" id="{AFD089A4-0F72-893A-8029-8ECA70DA1B31}"/>
                  </a:ext>
                </a:extLst>
              </p:cNvPr>
              <p:cNvSpPr txBox="1"/>
              <p:nvPr/>
            </p:nvSpPr>
            <p:spPr>
              <a:xfrm rot="16200000">
                <a:off x="-572055" y="630355"/>
                <a:ext cx="1366063" cy="221954"/>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711200" rtl="0" fontAlgn="auto" latinLnBrk="0" hangingPunct="0">
                  <a:lnSpc>
                    <a:spcPct val="90000"/>
                  </a:lnSpc>
                  <a:spcBef>
                    <a:spcPts val="600"/>
                  </a:spcBef>
                  <a:spcAft>
                    <a:spcPts val="0"/>
                  </a:spcAft>
                  <a:buClrTx/>
                  <a:buSzTx/>
                  <a:buFontTx/>
                  <a:buNone/>
                  <a:tabLst/>
                  <a:defRPr kumimoji="0" sz="1600" b="0"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r>
                  <a:rPr dirty="0"/>
                  <a:t>Fast</a:t>
                </a:r>
              </a:p>
            </p:txBody>
          </p:sp>
        </p:grpSp>
        <p:sp>
          <p:nvSpPr>
            <p:cNvPr id="52" name="Triangle">
              <a:extLst>
                <a:ext uri="{FF2B5EF4-FFF2-40B4-BE49-F238E27FC236}">
                  <a16:creationId xmlns:a16="http://schemas.microsoft.com/office/drawing/2014/main" id="{BD2DE66A-C509-1A0D-FBF3-FA5ECE90D767}"/>
                </a:ext>
              </a:extLst>
            </p:cNvPr>
            <p:cNvSpPr/>
            <p:nvPr/>
          </p:nvSpPr>
          <p:spPr>
            <a:xfrm rot="5400000">
              <a:off x="5631905" y="1324985"/>
              <a:ext cx="244990" cy="208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FFFFFF"/>
            </a:solidFill>
            <a:ln w="9525" cap="flat">
              <a:solidFill>
                <a:schemeClr val="accent1"/>
              </a:solidFill>
              <a:prstDash val="solid"/>
              <a:roun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defRPr>
                  <a:latin typeface="+mn-lt"/>
                  <a:ea typeface="+mn-ea"/>
                  <a:cs typeface="+mn-cs"/>
                  <a:sym typeface="Calibri"/>
                </a:defRPr>
              </a:pPr>
              <a:endParaRPr/>
            </a:p>
          </p:txBody>
        </p:sp>
        <p:sp>
          <p:nvSpPr>
            <p:cNvPr id="53" name="50 equal U per decade…">
              <a:extLst>
                <a:ext uri="{FF2B5EF4-FFF2-40B4-BE49-F238E27FC236}">
                  <a16:creationId xmlns:a16="http://schemas.microsoft.com/office/drawing/2014/main" id="{CFD90D09-CCE9-0DCE-9506-A2C6171EB452}"/>
                </a:ext>
              </a:extLst>
            </p:cNvPr>
            <p:cNvSpPr txBox="1"/>
            <p:nvPr/>
          </p:nvSpPr>
          <p:spPr>
            <a:xfrm>
              <a:off x="6025113" y="1"/>
              <a:ext cx="1034265" cy="1446361"/>
            </a:xfrm>
            <a:prstGeom prst="rect">
              <a:avLst/>
            </a:prstGeom>
            <a:noFill/>
            <a:ln w="12700" cap="flat">
              <a:noFill/>
              <a:miter lim="400000"/>
            </a:ln>
            <a:effectLst>
              <a:outerShdw blurRad="38100" dist="23000" dir="5400000" rotWithShape="0">
                <a:srgbClr val="000000">
                  <a:alpha val="35000"/>
                </a:srgbClr>
              </a:outerShdw>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defTabSz="800100">
                <a:lnSpc>
                  <a:spcPct val="90000"/>
                </a:lnSpc>
                <a:spcBef>
                  <a:spcPts val="700"/>
                </a:spcBef>
                <a:defRPr sz="1800">
                  <a:solidFill>
                    <a:srgbClr val="FFFFFF"/>
                  </a:solidFill>
                </a:defRPr>
              </a:pPr>
              <a:r>
                <a:t>50 equal U per decade</a:t>
              </a:r>
            </a:p>
            <a:p>
              <a:pPr defTabSz="800100">
                <a:lnSpc>
                  <a:spcPct val="90000"/>
                </a:lnSpc>
                <a:spcBef>
                  <a:spcPts val="1000"/>
                </a:spcBef>
                <a:defRPr sz="1800">
                  <a:solidFill>
                    <a:srgbClr val="FFFFFF"/>
                  </a:solidFill>
                </a:defRPr>
              </a:pPr>
              <a:endParaRPr/>
            </a:p>
            <a:p>
              <a:pPr defTabSz="800100">
                <a:lnSpc>
                  <a:spcPct val="90000"/>
                </a:lnSpc>
                <a:spcBef>
                  <a:spcPts val="700"/>
                </a:spcBef>
                <a:defRPr sz="1800">
                  <a:solidFill>
                    <a:srgbClr val="FFFFFF"/>
                  </a:solidFill>
                </a:defRPr>
              </a:pPr>
              <a:r>
                <a:t>27 grps</a:t>
              </a:r>
            </a:p>
          </p:txBody>
        </p:sp>
        <p:grpSp>
          <p:nvGrpSpPr>
            <p:cNvPr id="54" name="Group">
              <a:extLst>
                <a:ext uri="{FF2B5EF4-FFF2-40B4-BE49-F238E27FC236}">
                  <a16:creationId xmlns:a16="http://schemas.microsoft.com/office/drawing/2014/main" id="{6A1FC7A1-4A21-D124-EE1D-81B8D1848816}"/>
                </a:ext>
              </a:extLst>
            </p:cNvPr>
            <p:cNvGrpSpPr/>
            <p:nvPr/>
          </p:nvGrpSpPr>
          <p:grpSpPr>
            <a:xfrm>
              <a:off x="7186390" y="8462"/>
              <a:ext cx="1388276" cy="1665931"/>
              <a:chOff x="0" y="0"/>
              <a:chExt cx="1388274" cy="1665929"/>
            </a:xfrm>
          </p:grpSpPr>
          <p:sp>
            <p:nvSpPr>
              <p:cNvPr id="57" name="Rounded Rectangle">
                <a:extLst>
                  <a:ext uri="{FF2B5EF4-FFF2-40B4-BE49-F238E27FC236}">
                    <a16:creationId xmlns:a16="http://schemas.microsoft.com/office/drawing/2014/main" id="{11F72F37-B7CD-122A-C7D6-82C710DCEAF2}"/>
                  </a:ext>
                </a:extLst>
              </p:cNvPr>
              <p:cNvSpPr/>
              <p:nvPr/>
            </p:nvSpPr>
            <p:spPr>
              <a:xfrm>
                <a:off x="0" y="0"/>
                <a:ext cx="1388274" cy="1665929"/>
              </a:xfrm>
              <a:prstGeom prst="roundRect">
                <a:avLst>
                  <a:gd name="adj" fmla="val 5000"/>
                </a:avLst>
              </a:prstGeom>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lgn="r" defTabSz="711200">
                  <a:lnSpc>
                    <a:spcPct val="90000"/>
                  </a:lnSpc>
                  <a:spcBef>
                    <a:spcPts val="1000"/>
                  </a:spcBef>
                  <a:defRPr>
                    <a:solidFill>
                      <a:srgbClr val="FFFFFF"/>
                    </a:solidFill>
                  </a:defRPr>
                </a:pPr>
                <a:endParaRPr/>
              </a:p>
            </p:txBody>
          </p:sp>
          <p:sp>
            <p:nvSpPr>
              <p:cNvPr id="58" name="High Energy">
                <a:extLst>
                  <a:ext uri="{FF2B5EF4-FFF2-40B4-BE49-F238E27FC236}">
                    <a16:creationId xmlns:a16="http://schemas.microsoft.com/office/drawing/2014/main" id="{4031062B-3B5F-9F90-7A07-A423B26AF87A}"/>
                  </a:ext>
                </a:extLst>
              </p:cNvPr>
              <p:cNvSpPr txBox="1"/>
              <p:nvPr/>
            </p:nvSpPr>
            <p:spPr>
              <a:xfrm rot="16200000">
                <a:off x="-572055" y="618696"/>
                <a:ext cx="1366063" cy="221954"/>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711200" rtl="0" fontAlgn="auto" latinLnBrk="0" hangingPunct="0">
                  <a:lnSpc>
                    <a:spcPct val="90000"/>
                  </a:lnSpc>
                  <a:spcBef>
                    <a:spcPts val="600"/>
                  </a:spcBef>
                  <a:spcAft>
                    <a:spcPts val="0"/>
                  </a:spcAft>
                  <a:buClrTx/>
                  <a:buSzTx/>
                  <a:buFontTx/>
                  <a:buNone/>
                  <a:tabLst/>
                  <a:defRPr kumimoji="0" sz="1600" b="0" i="0" u="none" strike="noStrike" cap="none" spc="0" normalizeH="0" baseline="0">
                    <a:ln>
                      <a:noFill/>
                    </a:ln>
                    <a:solidFill>
                      <a:srgbClr val="FFFFFF"/>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r>
                  <a:rPr dirty="0"/>
                  <a:t>High Energy</a:t>
                </a:r>
              </a:p>
            </p:txBody>
          </p:sp>
        </p:grpSp>
        <p:sp>
          <p:nvSpPr>
            <p:cNvPr id="55" name="Triangle">
              <a:extLst>
                <a:ext uri="{FF2B5EF4-FFF2-40B4-BE49-F238E27FC236}">
                  <a16:creationId xmlns:a16="http://schemas.microsoft.com/office/drawing/2014/main" id="{D24C9FBF-463F-4558-0BC3-563AC6C96AAC}"/>
                </a:ext>
              </a:extLst>
            </p:cNvPr>
            <p:cNvSpPr/>
            <p:nvPr/>
          </p:nvSpPr>
          <p:spPr>
            <a:xfrm rot="5400000">
              <a:off x="7068768" y="1324985"/>
              <a:ext cx="244990" cy="208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rgbClr val="FFFFFF"/>
            </a:solidFill>
            <a:ln w="9525" cap="flat">
              <a:solidFill>
                <a:schemeClr val="accent1"/>
              </a:solidFill>
              <a:prstDash val="solid"/>
              <a:roun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defRPr>
                  <a:latin typeface="+mn-lt"/>
                  <a:ea typeface="+mn-ea"/>
                  <a:cs typeface="+mn-cs"/>
                  <a:sym typeface="Calibri"/>
                </a:defRPr>
              </a:pPr>
              <a:endParaRPr/>
            </a:p>
          </p:txBody>
        </p:sp>
        <p:sp>
          <p:nvSpPr>
            <p:cNvPr id="56" name="Equal  lethargy…">
              <a:extLst>
                <a:ext uri="{FF2B5EF4-FFF2-40B4-BE49-F238E27FC236}">
                  <a16:creationId xmlns:a16="http://schemas.microsoft.com/office/drawing/2014/main" id="{0E9022D1-9024-C43A-E3A2-7966E6854E02}"/>
                </a:ext>
              </a:extLst>
            </p:cNvPr>
            <p:cNvSpPr txBox="1"/>
            <p:nvPr/>
          </p:nvSpPr>
          <p:spPr>
            <a:xfrm>
              <a:off x="7464045" y="8462"/>
              <a:ext cx="1034265" cy="1517062"/>
            </a:xfrm>
            <a:prstGeom prst="rect">
              <a:avLst/>
            </a:prstGeom>
            <a:noFill/>
            <a:ln w="12700" cap="flat">
              <a:noFill/>
              <a:miter lim="400000"/>
            </a:ln>
            <a:effectLst>
              <a:outerShdw blurRad="38100" dist="23000" dir="5400000" rotWithShape="0">
                <a:srgbClr val="000000">
                  <a:alpha val="35000"/>
                </a:srgbClr>
              </a:outerShdw>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defTabSz="800100">
                <a:lnSpc>
                  <a:spcPct val="90000"/>
                </a:lnSpc>
                <a:spcBef>
                  <a:spcPts val="700"/>
                </a:spcBef>
                <a:defRPr sz="1800">
                  <a:solidFill>
                    <a:srgbClr val="FFFFFF"/>
                  </a:solidFill>
                </a:defRPr>
              </a:pPr>
              <a:r>
                <a:t>Equal  lethargy</a:t>
              </a:r>
            </a:p>
            <a:p>
              <a:pPr defTabSz="800100">
                <a:lnSpc>
                  <a:spcPct val="90000"/>
                </a:lnSpc>
                <a:spcBef>
                  <a:spcPts val="1000"/>
                </a:spcBef>
                <a:defRPr sz="1800">
                  <a:solidFill>
                    <a:srgbClr val="FFFFFF"/>
                  </a:solidFill>
                </a:defRPr>
              </a:pPr>
              <a:endParaRPr/>
            </a:p>
            <a:p>
              <a:pPr defTabSz="800100">
                <a:lnSpc>
                  <a:spcPct val="90000"/>
                </a:lnSpc>
                <a:spcBef>
                  <a:spcPts val="1000"/>
                </a:spcBef>
                <a:defRPr sz="1400">
                  <a:solidFill>
                    <a:srgbClr val="FFFFFF"/>
                  </a:solidFill>
                </a:defRPr>
              </a:pPr>
              <a:endParaRPr/>
            </a:p>
            <a:p>
              <a:pPr defTabSz="800100">
                <a:lnSpc>
                  <a:spcPct val="90000"/>
                </a:lnSpc>
                <a:spcBef>
                  <a:spcPts val="700"/>
                </a:spcBef>
                <a:defRPr sz="1800">
                  <a:solidFill>
                    <a:srgbClr val="FFFFFF"/>
                  </a:solidFill>
                </a:defRPr>
              </a:pPr>
              <a:r>
                <a:t>50 grps</a:t>
              </a:r>
            </a:p>
          </p:txBody>
        </p:sp>
      </p:grpSp>
      <p:sp>
        <p:nvSpPr>
          <p:cNvPr id="39" name="Content Placeholder 1">
            <a:extLst>
              <a:ext uri="{FF2B5EF4-FFF2-40B4-BE49-F238E27FC236}">
                <a16:creationId xmlns:a16="http://schemas.microsoft.com/office/drawing/2014/main" id="{C8549450-378F-9DF1-6698-C1DCC1609E9C}"/>
              </a:ext>
            </a:extLst>
          </p:cNvPr>
          <p:cNvSpPr txBox="1"/>
          <p:nvPr/>
        </p:nvSpPr>
        <p:spPr>
          <a:xfrm>
            <a:off x="818773" y="3374979"/>
            <a:ext cx="10554454" cy="2862322"/>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lvl9pPr>
          </a:lstStyle>
          <a:p>
            <a:pPr>
              <a:spcBef>
                <a:spcPts val="400"/>
              </a:spcBef>
              <a:defRPr sz="1400"/>
            </a:pPr>
            <a:r>
              <a:rPr dirty="0"/>
              <a:t>1e-5 eV       </a:t>
            </a:r>
            <a:r>
              <a:rPr lang="en-GB" dirty="0"/>
              <a:t>   </a:t>
            </a:r>
            <a:r>
              <a:rPr dirty="0"/>
              <a:t> </a:t>
            </a:r>
            <a:r>
              <a:rPr lang="en-GB" dirty="0"/>
              <a:t>    </a:t>
            </a:r>
            <a:r>
              <a:rPr sz="2000" dirty="0"/>
              <a:t>0.55 eV        </a:t>
            </a:r>
            <a:r>
              <a:rPr lang="en-GB" sz="2000" dirty="0"/>
              <a:t>     </a:t>
            </a:r>
            <a:r>
              <a:rPr sz="2000" dirty="0"/>
              <a:t>10 eV          </a:t>
            </a:r>
            <a:r>
              <a:rPr lang="en-GB" sz="2000" dirty="0"/>
              <a:t>    </a:t>
            </a:r>
            <a:r>
              <a:rPr sz="2000" dirty="0"/>
              <a:t>5 MeV          </a:t>
            </a:r>
            <a:r>
              <a:rPr lang="en-GB" sz="2000" dirty="0"/>
              <a:t>    </a:t>
            </a:r>
            <a:r>
              <a:rPr sz="2000" dirty="0"/>
              <a:t> 30 MeV      </a:t>
            </a:r>
            <a:r>
              <a:rPr lang="en-GB" sz="2000" dirty="0"/>
              <a:t>    </a:t>
            </a:r>
            <a:r>
              <a:rPr sz="2000" dirty="0"/>
              <a:t>100 MeV        </a:t>
            </a:r>
            <a:r>
              <a:rPr lang="en-GB" sz="2000" dirty="0"/>
              <a:t>   </a:t>
            </a:r>
            <a:r>
              <a:rPr dirty="0"/>
              <a:t>1 GeV</a:t>
            </a:r>
          </a:p>
          <a:p>
            <a:pPr>
              <a:spcBef>
                <a:spcPts val="400"/>
              </a:spcBef>
              <a:defRPr sz="2000"/>
            </a:pPr>
            <a:r>
              <a:rPr dirty="0"/>
              <a:t>				       </a:t>
            </a:r>
            <a:r>
              <a:rPr lang="en-GB" dirty="0"/>
              <a:t>        </a:t>
            </a:r>
            <a:r>
              <a:rPr b="1" dirty="0"/>
              <a:t>615</a:t>
            </a:r>
            <a:r>
              <a:rPr dirty="0"/>
              <a:t> groups                       </a:t>
            </a:r>
            <a:r>
              <a:rPr lang="en-GB" dirty="0"/>
              <a:t>         </a:t>
            </a:r>
            <a:r>
              <a:rPr b="1" dirty="0"/>
              <a:t>1025</a:t>
            </a:r>
            <a:r>
              <a:rPr dirty="0"/>
              <a:t> groups  </a:t>
            </a:r>
            <a:endParaRPr sz="1800" dirty="0"/>
          </a:p>
          <a:p>
            <a:pPr marL="342900" indent="-342900">
              <a:spcBef>
                <a:spcPts val="500"/>
              </a:spcBef>
              <a:buSzPct val="100000"/>
              <a:buFont typeface="Arial"/>
              <a:buChar char="•"/>
            </a:pPr>
            <a:r>
              <a:rPr b="1" dirty="0"/>
              <a:t>237 fine groups </a:t>
            </a:r>
            <a:r>
              <a:rPr dirty="0"/>
              <a:t>for proper 1/E &lt; 0.55 eV</a:t>
            </a:r>
          </a:p>
          <a:p>
            <a:pPr marL="342900" indent="-342900">
              <a:spcBef>
                <a:spcPts val="500"/>
              </a:spcBef>
              <a:buSzPct val="100000"/>
              <a:buFont typeface="Arial"/>
              <a:buChar char="•"/>
            </a:pPr>
            <a:r>
              <a:rPr b="1" dirty="0"/>
              <a:t>378 fine groups </a:t>
            </a:r>
            <a:r>
              <a:rPr dirty="0"/>
              <a:t>in the resonance range &lt; 10 eV</a:t>
            </a:r>
          </a:p>
          <a:p>
            <a:pPr marL="342900" indent="-342900">
              <a:spcBef>
                <a:spcPts val="500"/>
              </a:spcBef>
              <a:buSzPct val="100000"/>
              <a:buFont typeface="Arial"/>
              <a:buChar char="•"/>
            </a:pPr>
            <a:r>
              <a:rPr dirty="0"/>
              <a:t>Resonance shielded data available in the RRR (&gt;0.1 eV) up to the end of the URR for all nuclides IDs</a:t>
            </a:r>
          </a:p>
          <a:p>
            <a:pPr marL="342900" indent="-342900">
              <a:spcBef>
                <a:spcPts val="500"/>
              </a:spcBef>
              <a:buSzPct val="100000"/>
              <a:buFont typeface="Arial"/>
              <a:buChar char="•"/>
            </a:pPr>
            <a:r>
              <a:rPr dirty="0"/>
              <a:t>Fast fine enough structure for </a:t>
            </a:r>
            <a:r>
              <a:rPr b="1" dirty="0"/>
              <a:t>accurate threshold reaction rate</a:t>
            </a:r>
          </a:p>
        </p:txBody>
      </p:sp>
    </p:spTree>
    <p:extLst>
      <p:ext uri="{BB962C8B-B14F-4D97-AF65-F5344CB8AC3E}">
        <p14:creationId xmlns:p14="http://schemas.microsoft.com/office/powerpoint/2010/main" val="245812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3AC3-93B6-570F-096F-7DE16A9EC8BE}"/>
              </a:ext>
            </a:extLst>
          </p:cNvPr>
          <p:cNvSpPr>
            <a:spLocks noGrp="1"/>
          </p:cNvSpPr>
          <p:nvPr>
            <p:ph type="title"/>
          </p:nvPr>
        </p:nvSpPr>
        <p:spPr>
          <a:xfrm>
            <a:off x="-14514" y="26809"/>
            <a:ext cx="11150600" cy="532163"/>
          </a:xfrm>
        </p:spPr>
        <p:txBody>
          <a:bodyPr>
            <a:noAutofit/>
          </a:bodyPr>
          <a:lstStyle/>
          <a:p>
            <a:r>
              <a:rPr lang="en-US" sz="3200" dirty="0"/>
              <a:t>They pave the way  - </a:t>
            </a:r>
            <a:r>
              <a:rPr lang="en-GB" sz="3000" b="0" dirty="0">
                <a:solidFill>
                  <a:srgbClr val="7030A0"/>
                </a:solidFill>
              </a:rPr>
              <a:t>Harry Bateman </a:t>
            </a:r>
            <a:r>
              <a:rPr lang="en-GB" sz="1600" b="0" dirty="0">
                <a:solidFill>
                  <a:srgbClr val="7030A0"/>
                </a:solidFill>
              </a:rPr>
              <a:t>mathematician FRS</a:t>
            </a:r>
            <a:r>
              <a:rPr lang="en-US" sz="1600" dirty="0"/>
              <a:t> </a:t>
            </a:r>
            <a:r>
              <a:rPr lang="en-GB" sz="1600" dirty="0"/>
              <a:t> </a:t>
            </a:r>
            <a:endParaRPr lang="en-US" sz="1600" dirty="0"/>
          </a:p>
        </p:txBody>
      </p:sp>
      <p:sp>
        <p:nvSpPr>
          <p:cNvPr id="5" name="Slide Number Placeholder 4">
            <a:extLst>
              <a:ext uri="{FF2B5EF4-FFF2-40B4-BE49-F238E27FC236}">
                <a16:creationId xmlns:a16="http://schemas.microsoft.com/office/drawing/2014/main" id="{01B061DC-7052-65A7-6F9E-2686C1A33349}"/>
              </a:ext>
            </a:extLst>
          </p:cNvPr>
          <p:cNvSpPr>
            <a:spLocks noGrp="1"/>
          </p:cNvSpPr>
          <p:nvPr>
            <p:ph type="sldNum" sz="quarter" idx="12"/>
          </p:nvPr>
        </p:nvSpPr>
        <p:spPr/>
        <p:txBody>
          <a:bodyPr/>
          <a:lstStyle/>
          <a:p>
            <a:fld id="{0F153567-88AB-4943-B71C-530549DCA02A}" type="slidenum">
              <a:rPr lang="en-US" smtClean="0"/>
              <a:t>17</a:t>
            </a:fld>
            <a:endParaRPr lang="en-US"/>
          </a:p>
        </p:txBody>
      </p:sp>
      <p:pic>
        <p:nvPicPr>
          <p:cNvPr id="7" name="Picture 6" descr="A group of names on a white background&#10;&#10;AI-generated content may be incorrect.">
            <a:extLst>
              <a:ext uri="{FF2B5EF4-FFF2-40B4-BE49-F238E27FC236}">
                <a16:creationId xmlns:a16="http://schemas.microsoft.com/office/drawing/2014/main" id="{961964EA-11BF-372D-6278-9B6D2A9D62F1}"/>
              </a:ext>
            </a:extLst>
          </p:cNvPr>
          <p:cNvPicPr>
            <a:picLocks noChangeAspect="1"/>
          </p:cNvPicPr>
          <p:nvPr/>
        </p:nvPicPr>
        <p:blipFill>
          <a:blip r:embed="rId2"/>
          <a:srcRect t="15000" b="10923"/>
          <a:stretch>
            <a:fillRect/>
          </a:stretch>
        </p:blipFill>
        <p:spPr>
          <a:xfrm>
            <a:off x="2148511" y="763745"/>
            <a:ext cx="7717971" cy="5717216"/>
          </a:xfrm>
          <a:prstGeom prst="rect">
            <a:avLst/>
          </a:prstGeom>
          <a:effectLst>
            <a:softEdge rad="0"/>
          </a:effectLst>
        </p:spPr>
      </p:pic>
      <p:sp>
        <p:nvSpPr>
          <p:cNvPr id="9" name="TextBox 8">
            <a:extLst>
              <a:ext uri="{FF2B5EF4-FFF2-40B4-BE49-F238E27FC236}">
                <a16:creationId xmlns:a16="http://schemas.microsoft.com/office/drawing/2014/main" id="{8105E965-7A89-8993-AF99-6557DE063F6D}"/>
              </a:ext>
            </a:extLst>
          </p:cNvPr>
          <p:cNvSpPr txBox="1"/>
          <p:nvPr/>
        </p:nvSpPr>
        <p:spPr>
          <a:xfrm>
            <a:off x="972655" y="6439693"/>
            <a:ext cx="10353732" cy="353943"/>
          </a:xfrm>
          <a:prstGeom prst="rect">
            <a:avLst/>
          </a:prstGeom>
          <a:noFill/>
        </p:spPr>
        <p:txBody>
          <a:bodyPr wrap="none" rtlCol="0">
            <a:spAutoFit/>
          </a:bodyPr>
          <a:lstStyle/>
          <a:p>
            <a:r>
              <a:rPr lang="en-US" sz="1700" b="1" dirty="0"/>
              <a:t>Jarvis O. N</a:t>
            </a:r>
            <a:r>
              <a:rPr lang="en-US" sz="1700" dirty="0"/>
              <a:t>., </a:t>
            </a:r>
            <a:r>
              <a:rPr lang="en-US" sz="1600" dirty="0"/>
              <a:t>”Description of the Transmutation and Activation Data Library UKCTR-III-A”, </a:t>
            </a:r>
            <a:r>
              <a:rPr lang="en-US" sz="1600" b="1" dirty="0"/>
              <a:t>(1980), AERE-R9601</a:t>
            </a:r>
            <a:r>
              <a:rPr lang="en-GB" sz="1600" b="1" dirty="0"/>
              <a:t> </a:t>
            </a:r>
            <a:endParaRPr lang="en-US" sz="1600" b="1" dirty="0"/>
          </a:p>
        </p:txBody>
      </p:sp>
      <p:sp>
        <p:nvSpPr>
          <p:cNvPr id="3" name="TextBox 2">
            <a:extLst>
              <a:ext uri="{FF2B5EF4-FFF2-40B4-BE49-F238E27FC236}">
                <a16:creationId xmlns:a16="http://schemas.microsoft.com/office/drawing/2014/main" id="{B032D399-F053-217D-56E1-A2528E5882EC}"/>
              </a:ext>
            </a:extLst>
          </p:cNvPr>
          <p:cNvSpPr txBox="1"/>
          <p:nvPr/>
        </p:nvSpPr>
        <p:spPr>
          <a:xfrm>
            <a:off x="101599" y="846870"/>
            <a:ext cx="1916771" cy="5078313"/>
          </a:xfrm>
          <a:prstGeom prst="rect">
            <a:avLst/>
          </a:prstGeom>
          <a:noFill/>
        </p:spPr>
        <p:txBody>
          <a:bodyPr wrap="square" rtlCol="0">
            <a:spAutoFit/>
          </a:bodyPr>
          <a:lstStyle/>
          <a:p>
            <a:r>
              <a:rPr lang="en-US" b="1" dirty="0"/>
              <a:t>EAF series</a:t>
            </a:r>
            <a:r>
              <a:rPr lang="en-US" dirty="0"/>
              <a:t>:</a:t>
            </a:r>
          </a:p>
          <a:p>
            <a:r>
              <a:rPr lang="en-US" dirty="0"/>
              <a:t>1, 2, 3, 4 </a:t>
            </a:r>
            <a:r>
              <a:rPr lang="en-US" dirty="0">
                <a:solidFill>
                  <a:srgbClr val="FF0000"/>
                </a:solidFill>
              </a:rPr>
              <a:t>✘ -</a:t>
            </a:r>
            <a:r>
              <a:rPr lang="en-US" dirty="0"/>
              <a:t>99,</a:t>
            </a:r>
          </a:p>
          <a:p>
            <a:r>
              <a:rPr lang="en-US" dirty="0"/>
              <a:t>2001, 2003, 2005, 2007, 2010 </a:t>
            </a:r>
            <a:r>
              <a:rPr lang="en-US" dirty="0">
                <a:solidFill>
                  <a:srgbClr val="FF0000"/>
                </a:solidFill>
              </a:rPr>
              <a:t>✘</a:t>
            </a:r>
          </a:p>
          <a:p>
            <a:endParaRPr lang="en-US" dirty="0"/>
          </a:p>
          <a:p>
            <a:r>
              <a:rPr lang="en-US" b="1" dirty="0"/>
              <a:t>TENDL  series</a:t>
            </a:r>
            <a:r>
              <a:rPr lang="en-US" dirty="0"/>
              <a:t>: 2008, 2009, 2010, 2011, 2012, 2014, 2015, 2017,</a:t>
            </a:r>
          </a:p>
          <a:p>
            <a:r>
              <a:rPr lang="en-US" dirty="0"/>
              <a:t>2019, 2021,</a:t>
            </a:r>
          </a:p>
          <a:p>
            <a:r>
              <a:rPr lang="en-US" dirty="0"/>
              <a:t>2023, </a:t>
            </a:r>
            <a:r>
              <a:rPr lang="en-US" b="1" dirty="0"/>
              <a:t>2025…</a:t>
            </a:r>
          </a:p>
          <a:p>
            <a:endParaRPr lang="en-US" dirty="0"/>
          </a:p>
          <a:p>
            <a:r>
              <a:rPr lang="en-US" b="1" dirty="0"/>
              <a:t>GEFY series</a:t>
            </a:r>
            <a:r>
              <a:rPr lang="en-US" dirty="0"/>
              <a:t>:</a:t>
            </a:r>
          </a:p>
          <a:p>
            <a:r>
              <a:rPr lang="en-US" dirty="0"/>
              <a:t>4.2, 5.2, 5.3, 6.1,</a:t>
            </a:r>
          </a:p>
          <a:p>
            <a:r>
              <a:rPr lang="en-US" dirty="0"/>
              <a:t>6.2, 7.1, 7.2, 8.1,</a:t>
            </a:r>
          </a:p>
          <a:p>
            <a:r>
              <a:rPr lang="en-US" dirty="0"/>
              <a:t>9.1, </a:t>
            </a:r>
            <a:r>
              <a:rPr lang="en-US" b="1" dirty="0"/>
              <a:t>10.1…</a:t>
            </a:r>
          </a:p>
        </p:txBody>
      </p:sp>
      <p:sp>
        <p:nvSpPr>
          <p:cNvPr id="4" name="TextBox 3">
            <a:extLst>
              <a:ext uri="{FF2B5EF4-FFF2-40B4-BE49-F238E27FC236}">
                <a16:creationId xmlns:a16="http://schemas.microsoft.com/office/drawing/2014/main" id="{45C2F969-4E71-46DB-8D62-DAADC3B49407}"/>
              </a:ext>
            </a:extLst>
          </p:cNvPr>
          <p:cNvSpPr txBox="1"/>
          <p:nvPr/>
        </p:nvSpPr>
        <p:spPr>
          <a:xfrm>
            <a:off x="10031811" y="1169169"/>
            <a:ext cx="1483112" cy="2769989"/>
          </a:xfrm>
          <a:prstGeom prst="rect">
            <a:avLst/>
          </a:prstGeom>
          <a:noFill/>
          <a:effectLst>
            <a:innerShdw blurRad="275959" dist="50800" dir="13500000">
              <a:prstClr val="black">
                <a:alpha val="50000"/>
              </a:prstClr>
            </a:innerShdw>
          </a:effectLst>
        </p:spPr>
        <p:txBody>
          <a:bodyPr wrap="square" rtlCol="0">
            <a:spAutoFit/>
          </a:bodyPr>
          <a:lstStyle/>
          <a:p>
            <a:r>
              <a:rPr lang="en-US" dirty="0"/>
              <a:t>The model codes:</a:t>
            </a:r>
          </a:p>
          <a:p>
            <a:endParaRPr lang="en-US" dirty="0"/>
          </a:p>
          <a:p>
            <a:r>
              <a:rPr lang="en-US" sz="2000" b="1" dirty="0">
                <a:solidFill>
                  <a:schemeClr val="tx1">
                    <a:lumMod val="75000"/>
                    <a:lumOff val="25000"/>
                  </a:schemeClr>
                </a:solidFill>
              </a:rPr>
              <a:t>ALICE</a:t>
            </a:r>
          </a:p>
          <a:p>
            <a:r>
              <a:rPr lang="en-US" sz="2000" b="1" dirty="0">
                <a:solidFill>
                  <a:schemeClr val="tx1">
                    <a:lumMod val="75000"/>
                    <a:lumOff val="25000"/>
                  </a:schemeClr>
                </a:solidFill>
              </a:rPr>
              <a:t>STAPRE</a:t>
            </a:r>
          </a:p>
          <a:p>
            <a:r>
              <a:rPr lang="en-US" sz="2000" b="1" dirty="0">
                <a:solidFill>
                  <a:schemeClr val="tx1">
                    <a:lumMod val="75000"/>
                    <a:lumOff val="25000"/>
                  </a:schemeClr>
                </a:solidFill>
              </a:rPr>
              <a:t>SAFEPAQ</a:t>
            </a:r>
          </a:p>
          <a:p>
            <a:r>
              <a:rPr lang="en-US" sz="2000" b="1" dirty="0">
                <a:solidFill>
                  <a:schemeClr val="tx1">
                    <a:lumMod val="75000"/>
                    <a:lumOff val="25000"/>
                  </a:schemeClr>
                </a:solidFill>
              </a:rPr>
              <a:t>GEF</a:t>
            </a:r>
          </a:p>
          <a:p>
            <a:r>
              <a:rPr lang="en-US" sz="2000" b="1" dirty="0">
                <a:solidFill>
                  <a:schemeClr val="tx1">
                    <a:lumMod val="75000"/>
                    <a:lumOff val="25000"/>
                  </a:schemeClr>
                </a:solidFill>
              </a:rPr>
              <a:t>TALYS</a:t>
            </a:r>
          </a:p>
          <a:p>
            <a:r>
              <a:rPr lang="en-US" sz="2000" b="1" dirty="0">
                <a:solidFill>
                  <a:schemeClr val="tx1">
                    <a:lumMod val="75000"/>
                    <a:lumOff val="25000"/>
                  </a:schemeClr>
                </a:solidFill>
              </a:rPr>
              <a:t>…</a:t>
            </a:r>
          </a:p>
        </p:txBody>
      </p:sp>
      <p:pic>
        <p:nvPicPr>
          <p:cNvPr id="8" name="Picture 7" descr="A book cover of a group of men&#10;&#10;AI-generated content may be incorrect.">
            <a:extLst>
              <a:ext uri="{FF2B5EF4-FFF2-40B4-BE49-F238E27FC236}">
                <a16:creationId xmlns:a16="http://schemas.microsoft.com/office/drawing/2014/main" id="{A07D03E6-3D2B-1FA1-B7EA-73DAA52C476A}"/>
              </a:ext>
            </a:extLst>
          </p:cNvPr>
          <p:cNvPicPr>
            <a:picLocks noChangeAspect="1"/>
          </p:cNvPicPr>
          <p:nvPr/>
        </p:nvPicPr>
        <p:blipFill>
          <a:blip r:embed="rId3"/>
          <a:stretch>
            <a:fillRect/>
          </a:stretch>
        </p:blipFill>
        <p:spPr>
          <a:xfrm>
            <a:off x="10507670" y="4001883"/>
            <a:ext cx="1323774" cy="2002291"/>
          </a:xfrm>
          <a:prstGeom prst="rect">
            <a:avLst/>
          </a:prstGeom>
        </p:spPr>
      </p:pic>
      <p:sp>
        <p:nvSpPr>
          <p:cNvPr id="6" name="TextBox 5">
            <a:extLst>
              <a:ext uri="{FF2B5EF4-FFF2-40B4-BE49-F238E27FC236}">
                <a16:creationId xmlns:a16="http://schemas.microsoft.com/office/drawing/2014/main" id="{BD6C27DA-F5AF-1153-B044-EE72605E75DB}"/>
              </a:ext>
            </a:extLst>
          </p:cNvPr>
          <p:cNvSpPr txBox="1"/>
          <p:nvPr/>
        </p:nvSpPr>
        <p:spPr>
          <a:xfrm>
            <a:off x="10484149" y="6060832"/>
            <a:ext cx="1274708" cy="369332"/>
          </a:xfrm>
          <a:prstGeom prst="rect">
            <a:avLst/>
          </a:prstGeom>
          <a:noFill/>
        </p:spPr>
        <p:txBody>
          <a:bodyPr wrap="none" rtlCol="0">
            <a:spAutoFit/>
          </a:bodyPr>
          <a:lstStyle/>
          <a:p>
            <a:r>
              <a:rPr lang="en-US" dirty="0"/>
              <a:t>The 1920s</a:t>
            </a:r>
          </a:p>
        </p:txBody>
      </p:sp>
    </p:spTree>
    <p:extLst>
      <p:ext uri="{BB962C8B-B14F-4D97-AF65-F5344CB8AC3E}">
        <p14:creationId xmlns:p14="http://schemas.microsoft.com/office/powerpoint/2010/main" val="360016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A95B-2D69-D87E-32B7-A00495E05587}"/>
              </a:ext>
            </a:extLst>
          </p:cNvPr>
          <p:cNvSpPr>
            <a:spLocks noGrp="1"/>
          </p:cNvSpPr>
          <p:nvPr>
            <p:ph type="title"/>
          </p:nvPr>
        </p:nvSpPr>
        <p:spPr/>
        <p:txBody>
          <a:bodyPr/>
          <a:lstStyle/>
          <a:p>
            <a:r>
              <a:rPr lang="en-US" dirty="0"/>
              <a:t>Reactions – ENDF rules – n entrance</a:t>
            </a:r>
          </a:p>
        </p:txBody>
      </p:sp>
      <p:sp>
        <p:nvSpPr>
          <p:cNvPr id="3" name="Content Placeholder 2">
            <a:extLst>
              <a:ext uri="{FF2B5EF4-FFF2-40B4-BE49-F238E27FC236}">
                <a16:creationId xmlns:a16="http://schemas.microsoft.com/office/drawing/2014/main" id="{DE190967-0888-76E0-A444-F851133A8FB8}"/>
              </a:ext>
            </a:extLst>
          </p:cNvPr>
          <p:cNvSpPr>
            <a:spLocks noGrp="1"/>
          </p:cNvSpPr>
          <p:nvPr>
            <p:ph idx="1"/>
          </p:nvPr>
        </p:nvSpPr>
        <p:spPr>
          <a:xfrm>
            <a:off x="203200" y="4056995"/>
            <a:ext cx="11750101" cy="2028496"/>
          </a:xfrm>
        </p:spPr>
        <p:txBody>
          <a:bodyPr>
            <a:normAutofit fontScale="92500"/>
          </a:bodyPr>
          <a:lstStyle/>
          <a:p>
            <a:pPr marL="342900" indent="-342900">
              <a:buFont typeface="Arial" panose="020B0604020202020204" pitchFamily="34" charset="0"/>
              <a:buChar char="•"/>
            </a:pPr>
            <a:r>
              <a:rPr lang="en-US" dirty="0"/>
              <a:t>Particle transport code generally handles </a:t>
            </a:r>
            <a:r>
              <a:rPr lang="en-US" b="1" dirty="0"/>
              <a:t>prompt</a:t>
            </a:r>
            <a:r>
              <a:rPr lang="en-US" dirty="0"/>
              <a:t> outgoing n, </a:t>
            </a:r>
            <a:r>
              <a:rPr lang="en-US" dirty="0">
                <a:latin typeface="Symbol" pitchFamily="2" charset="2"/>
              </a:rPr>
              <a:t>g</a:t>
            </a:r>
            <a:r>
              <a:rPr lang="en-US" dirty="0"/>
              <a:t>, e,.. &lt; 10</a:t>
            </a:r>
            <a:r>
              <a:rPr lang="en-US" baseline="30000" dirty="0"/>
              <a:t>-16</a:t>
            </a:r>
            <a:r>
              <a:rPr lang="en-US" dirty="0"/>
              <a:t> s</a:t>
            </a:r>
          </a:p>
          <a:p>
            <a:pPr marL="342900" indent="-342900">
              <a:buFont typeface="Arial" panose="020B0604020202020204" pitchFamily="34" charset="0"/>
              <a:buChar char="•"/>
            </a:pPr>
            <a:r>
              <a:rPr lang="en-US" dirty="0"/>
              <a:t>Materials sciences tends to follows </a:t>
            </a:r>
            <a:r>
              <a:rPr lang="en-US" b="1" dirty="0"/>
              <a:t>elemental residual and emitted </a:t>
            </a:r>
            <a:r>
              <a:rPr lang="en-US" dirty="0"/>
              <a:t>Z&lt;4 production</a:t>
            </a:r>
          </a:p>
          <a:p>
            <a:pPr marL="342900" indent="-342900">
              <a:buFont typeface="Arial" panose="020B0604020202020204" pitchFamily="34" charset="0"/>
              <a:buChar char="•"/>
            </a:pPr>
            <a:r>
              <a:rPr lang="en-US" dirty="0"/>
              <a:t>Inventory code need to be able to follows all </a:t>
            </a:r>
            <a:r>
              <a:rPr lang="en-US" b="1" dirty="0"/>
              <a:t>possible combinations</a:t>
            </a:r>
            <a:r>
              <a:rPr lang="en-US" dirty="0"/>
              <a:t>: parent, daughter, emitted, through </a:t>
            </a:r>
            <a:r>
              <a:rPr lang="en-US" b="1" dirty="0"/>
              <a:t>nuclear chain reactions, breakup and decays </a:t>
            </a:r>
          </a:p>
          <a:p>
            <a:pPr marL="342900" indent="-342900">
              <a:buFont typeface="Arial" panose="020B0604020202020204" pitchFamily="34" charset="0"/>
              <a:buChar char="•"/>
            </a:pPr>
            <a:r>
              <a:rPr lang="en-US" dirty="0"/>
              <a:t>Time matters </a:t>
            </a:r>
            <a:r>
              <a:rPr lang="en-US" b="1" dirty="0"/>
              <a:t>10</a:t>
            </a:r>
            <a:r>
              <a:rPr lang="en-US" b="1" baseline="30000" dirty="0"/>
              <a:t>-6</a:t>
            </a:r>
            <a:r>
              <a:rPr lang="en-US" b="1" dirty="0"/>
              <a:t>s to millennia, isomeric states (# excited levels)</a:t>
            </a:r>
          </a:p>
          <a:p>
            <a:endParaRPr lang="en-US" dirty="0"/>
          </a:p>
        </p:txBody>
      </p:sp>
      <p:sp>
        <p:nvSpPr>
          <p:cNvPr id="5" name="Slide Number Placeholder 4">
            <a:extLst>
              <a:ext uri="{FF2B5EF4-FFF2-40B4-BE49-F238E27FC236}">
                <a16:creationId xmlns:a16="http://schemas.microsoft.com/office/drawing/2014/main" id="{523DA8CF-ACF8-03D8-4392-E50BBEFDAB82}"/>
              </a:ext>
            </a:extLst>
          </p:cNvPr>
          <p:cNvSpPr>
            <a:spLocks noGrp="1"/>
          </p:cNvSpPr>
          <p:nvPr>
            <p:ph type="sldNum" sz="quarter" idx="12"/>
          </p:nvPr>
        </p:nvSpPr>
        <p:spPr/>
        <p:txBody>
          <a:bodyPr/>
          <a:lstStyle/>
          <a:p>
            <a:fld id="{0F153567-88AB-4943-B71C-530549DCA02A}" type="slidenum">
              <a:rPr lang="en-US" smtClean="0"/>
              <a:t>18</a:t>
            </a:fld>
            <a:endParaRPr lang="en-US"/>
          </a:p>
        </p:txBody>
      </p:sp>
      <p:pic>
        <p:nvPicPr>
          <p:cNvPr id="6" name="Picture 5">
            <a:extLst>
              <a:ext uri="{FF2B5EF4-FFF2-40B4-BE49-F238E27FC236}">
                <a16:creationId xmlns:a16="http://schemas.microsoft.com/office/drawing/2014/main" id="{A52491BF-3E24-BA7F-A3C9-4809864FB1BB}"/>
              </a:ext>
            </a:extLst>
          </p:cNvPr>
          <p:cNvPicPr>
            <a:picLocks noChangeAspect="1"/>
          </p:cNvPicPr>
          <p:nvPr/>
        </p:nvPicPr>
        <p:blipFill>
          <a:blip r:embed="rId3"/>
          <a:stretch>
            <a:fillRect/>
          </a:stretch>
        </p:blipFill>
        <p:spPr>
          <a:xfrm>
            <a:off x="77078" y="1026871"/>
            <a:ext cx="7658540" cy="2956553"/>
          </a:xfrm>
          <a:prstGeom prst="rect">
            <a:avLst/>
          </a:prstGeom>
        </p:spPr>
      </p:pic>
      <p:sp>
        <p:nvSpPr>
          <p:cNvPr id="4" name="TextBox 3">
            <a:extLst>
              <a:ext uri="{FF2B5EF4-FFF2-40B4-BE49-F238E27FC236}">
                <a16:creationId xmlns:a16="http://schemas.microsoft.com/office/drawing/2014/main" id="{49F2E37A-7A89-6642-C4F2-A0CE9F410D0C}"/>
              </a:ext>
            </a:extLst>
          </p:cNvPr>
          <p:cNvSpPr txBox="1"/>
          <p:nvPr/>
        </p:nvSpPr>
        <p:spPr>
          <a:xfrm>
            <a:off x="7467601" y="1973753"/>
            <a:ext cx="4203700" cy="1015663"/>
          </a:xfrm>
          <a:prstGeom prst="rect">
            <a:avLst/>
          </a:prstGeom>
          <a:noFill/>
        </p:spPr>
        <p:txBody>
          <a:bodyPr wrap="square" rtlCol="0">
            <a:spAutoFit/>
          </a:bodyPr>
          <a:lstStyle/>
          <a:p>
            <a:r>
              <a:rPr lang="en-US" sz="2000" dirty="0"/>
              <a:t>neutron production MTs to </a:t>
            </a:r>
            <a:r>
              <a:rPr lang="en-US" sz="2000" b="1" dirty="0"/>
              <a:t>ground,  exited states or continuum </a:t>
            </a:r>
            <a:r>
              <a:rPr lang="en-US" sz="2000" dirty="0"/>
              <a:t>with </a:t>
            </a:r>
            <a:r>
              <a:rPr lang="en-US" sz="2000" b="1" dirty="0"/>
              <a:t>further breakup</a:t>
            </a:r>
          </a:p>
        </p:txBody>
      </p:sp>
    </p:spTree>
    <p:extLst>
      <p:ext uri="{BB962C8B-B14F-4D97-AF65-F5344CB8AC3E}">
        <p14:creationId xmlns:p14="http://schemas.microsoft.com/office/powerpoint/2010/main" val="88543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81EC-CD10-9BB6-5083-82C235AC24E6}"/>
              </a:ext>
            </a:extLst>
          </p:cNvPr>
          <p:cNvSpPr>
            <a:spLocks noGrp="1"/>
          </p:cNvSpPr>
          <p:nvPr>
            <p:ph type="title"/>
          </p:nvPr>
        </p:nvSpPr>
        <p:spPr>
          <a:xfrm>
            <a:off x="161160" y="65526"/>
            <a:ext cx="11150600" cy="769273"/>
          </a:xfrm>
        </p:spPr>
        <p:txBody>
          <a:bodyPr/>
          <a:lstStyle/>
          <a:p>
            <a:r>
              <a:rPr lang="en-US" dirty="0"/>
              <a:t>Processing steps, breakup, LR flags</a:t>
            </a:r>
          </a:p>
        </p:txBody>
      </p:sp>
      <p:pic>
        <p:nvPicPr>
          <p:cNvPr id="6" name="Content Placeholder 5">
            <a:extLst>
              <a:ext uri="{FF2B5EF4-FFF2-40B4-BE49-F238E27FC236}">
                <a16:creationId xmlns:a16="http://schemas.microsoft.com/office/drawing/2014/main" id="{752CED8F-5E73-3667-4FD6-11E58F59D47F}"/>
              </a:ext>
            </a:extLst>
          </p:cNvPr>
          <p:cNvPicPr>
            <a:picLocks noGrp="1" noChangeAspect="1"/>
          </p:cNvPicPr>
          <p:nvPr>
            <p:ph idx="1"/>
          </p:nvPr>
        </p:nvPicPr>
        <p:blipFill>
          <a:blip r:embed="rId3"/>
          <a:stretch>
            <a:fillRect/>
          </a:stretch>
        </p:blipFill>
        <p:spPr>
          <a:xfrm>
            <a:off x="101600" y="2468334"/>
            <a:ext cx="5416427" cy="3827176"/>
          </a:xfrm>
          <a:prstGeom prst="rect">
            <a:avLst/>
          </a:prstGeom>
        </p:spPr>
      </p:pic>
      <p:sp>
        <p:nvSpPr>
          <p:cNvPr id="5" name="Slide Number Placeholder 4">
            <a:extLst>
              <a:ext uri="{FF2B5EF4-FFF2-40B4-BE49-F238E27FC236}">
                <a16:creationId xmlns:a16="http://schemas.microsoft.com/office/drawing/2014/main" id="{9122B12C-C1E9-0F15-5A74-FF2A781D1549}"/>
              </a:ext>
            </a:extLst>
          </p:cNvPr>
          <p:cNvSpPr>
            <a:spLocks noGrp="1"/>
          </p:cNvSpPr>
          <p:nvPr>
            <p:ph type="sldNum" sz="quarter" idx="12"/>
          </p:nvPr>
        </p:nvSpPr>
        <p:spPr/>
        <p:txBody>
          <a:bodyPr/>
          <a:lstStyle/>
          <a:p>
            <a:fld id="{0F153567-88AB-4943-B71C-530549DCA02A}" type="slidenum">
              <a:rPr lang="en-US" smtClean="0"/>
              <a:t>19</a:t>
            </a:fld>
            <a:endParaRPr lang="en-US"/>
          </a:p>
        </p:txBody>
      </p:sp>
      <p:pic>
        <p:nvPicPr>
          <p:cNvPr id="8" name="Picture 7" descr="A graph of different colored lines&#10;&#10;Description automatically generated">
            <a:extLst>
              <a:ext uri="{FF2B5EF4-FFF2-40B4-BE49-F238E27FC236}">
                <a16:creationId xmlns:a16="http://schemas.microsoft.com/office/drawing/2014/main" id="{842ACBE6-3904-A5AD-4B18-DCB02A7D82CB}"/>
              </a:ext>
            </a:extLst>
          </p:cNvPr>
          <p:cNvPicPr>
            <a:picLocks noChangeAspect="1"/>
          </p:cNvPicPr>
          <p:nvPr/>
        </p:nvPicPr>
        <p:blipFill>
          <a:blip r:embed="rId4"/>
          <a:stretch>
            <a:fillRect/>
          </a:stretch>
        </p:blipFill>
        <p:spPr>
          <a:xfrm>
            <a:off x="5054680" y="2062466"/>
            <a:ext cx="7035720" cy="4208103"/>
          </a:xfrm>
          <a:prstGeom prst="rect">
            <a:avLst/>
          </a:prstGeom>
        </p:spPr>
      </p:pic>
      <p:sp>
        <p:nvSpPr>
          <p:cNvPr id="9" name="TextBox 8">
            <a:extLst>
              <a:ext uri="{FF2B5EF4-FFF2-40B4-BE49-F238E27FC236}">
                <a16:creationId xmlns:a16="http://schemas.microsoft.com/office/drawing/2014/main" id="{C5F76AE2-4F2F-95EA-ACFD-2FB7F6DE2FE5}"/>
              </a:ext>
            </a:extLst>
          </p:cNvPr>
          <p:cNvSpPr txBox="1"/>
          <p:nvPr/>
        </p:nvSpPr>
        <p:spPr>
          <a:xfrm>
            <a:off x="6442865" y="787015"/>
            <a:ext cx="4958409" cy="1200329"/>
          </a:xfrm>
          <a:prstGeom prst="rect">
            <a:avLst/>
          </a:prstGeom>
          <a:noFill/>
        </p:spPr>
        <p:txBody>
          <a:bodyPr wrap="none" rtlCol="0">
            <a:spAutoFit/>
          </a:bodyPr>
          <a:lstStyle/>
          <a:p>
            <a:r>
              <a:rPr lang="en-US" dirty="0"/>
              <a:t>EXFOR recorder quantity ??</a:t>
            </a:r>
          </a:p>
          <a:p>
            <a:r>
              <a:rPr lang="en-US" dirty="0"/>
              <a:t>EXFOR </a:t>
            </a:r>
            <a:r>
              <a:rPr lang="en-US" baseline="30000" dirty="0"/>
              <a:t>12</a:t>
            </a:r>
            <a:r>
              <a:rPr lang="en-US" dirty="0"/>
              <a:t>C(n,2a+n)</a:t>
            </a:r>
            <a:r>
              <a:rPr lang="en-US" baseline="30000" dirty="0"/>
              <a:t>4</a:t>
            </a:r>
            <a:r>
              <a:rPr lang="en-US" dirty="0"/>
              <a:t>He  and </a:t>
            </a:r>
            <a:r>
              <a:rPr lang="en-US" baseline="30000" dirty="0"/>
              <a:t>12</a:t>
            </a:r>
            <a:r>
              <a:rPr lang="en-US" dirty="0"/>
              <a:t>C(</a:t>
            </a:r>
            <a:r>
              <a:rPr lang="en-US" dirty="0" err="1"/>
              <a:t>n,X</a:t>
            </a:r>
            <a:r>
              <a:rPr lang="en-US" dirty="0"/>
              <a:t>)</a:t>
            </a:r>
            <a:r>
              <a:rPr lang="en-US" baseline="30000" dirty="0"/>
              <a:t>4</a:t>
            </a:r>
            <a:r>
              <a:rPr lang="en-US" dirty="0"/>
              <a:t>He ??</a:t>
            </a:r>
          </a:p>
          <a:p>
            <a:r>
              <a:rPr lang="en-US" dirty="0"/>
              <a:t>Compiled as MT=29, n2</a:t>
            </a:r>
            <a:r>
              <a:rPr lang="en-US" dirty="0">
                <a:latin typeface="Symbol" pitchFamily="2" charset="2"/>
              </a:rPr>
              <a:t>a</a:t>
            </a:r>
            <a:r>
              <a:rPr lang="en-US" dirty="0"/>
              <a:t> !!! one </a:t>
            </a:r>
            <a:r>
              <a:rPr lang="en-US" dirty="0">
                <a:latin typeface="Symbol" pitchFamily="2" charset="2"/>
              </a:rPr>
              <a:t>a</a:t>
            </a:r>
            <a:r>
              <a:rPr lang="en-US" dirty="0"/>
              <a:t> residual ?? </a:t>
            </a:r>
          </a:p>
          <a:p>
            <a:r>
              <a:rPr lang="en-US" b="1" dirty="0"/>
              <a:t>EXFOR data, not particularly reliable !!!</a:t>
            </a:r>
          </a:p>
        </p:txBody>
      </p:sp>
      <p:pic>
        <p:nvPicPr>
          <p:cNvPr id="10" name="Picture 9">
            <a:extLst>
              <a:ext uri="{FF2B5EF4-FFF2-40B4-BE49-F238E27FC236}">
                <a16:creationId xmlns:a16="http://schemas.microsoft.com/office/drawing/2014/main" id="{B9068D1B-F3A0-5EED-6053-C52DBA9B2D7D}"/>
              </a:ext>
            </a:extLst>
          </p:cNvPr>
          <p:cNvPicPr>
            <a:picLocks noChangeAspect="1"/>
          </p:cNvPicPr>
          <p:nvPr/>
        </p:nvPicPr>
        <p:blipFill>
          <a:blip r:embed="rId5"/>
          <a:stretch>
            <a:fillRect/>
          </a:stretch>
        </p:blipFill>
        <p:spPr>
          <a:xfrm>
            <a:off x="376178" y="735729"/>
            <a:ext cx="3808751" cy="1606484"/>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D3CB1E6-F975-9661-9405-383A5D26DFF1}"/>
                  </a:ext>
                </a:extLst>
              </p14:cNvPr>
              <p14:cNvContentPartPr/>
              <p14:nvPr/>
            </p14:nvContentPartPr>
            <p14:xfrm>
              <a:off x="2645029" y="1126895"/>
              <a:ext cx="360" cy="360"/>
            </p14:xfrm>
          </p:contentPart>
        </mc:Choice>
        <mc:Fallback xmlns="">
          <p:pic>
            <p:nvPicPr>
              <p:cNvPr id="3" name="Ink 2">
                <a:extLst>
                  <a:ext uri="{FF2B5EF4-FFF2-40B4-BE49-F238E27FC236}">
                    <a16:creationId xmlns:a16="http://schemas.microsoft.com/office/drawing/2014/main" id="{5D3CB1E6-F975-9661-9405-383A5D26DFF1}"/>
                  </a:ext>
                </a:extLst>
              </p:cNvPr>
              <p:cNvPicPr/>
              <p:nvPr/>
            </p:nvPicPr>
            <p:blipFill>
              <a:blip r:embed="rId7"/>
              <a:stretch>
                <a:fillRect/>
              </a:stretch>
            </p:blipFill>
            <p:spPr>
              <a:xfrm>
                <a:off x="2591029" y="101889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843351A8-6FE6-E994-C4B1-E9A2D98131AC}"/>
                  </a:ext>
                </a:extLst>
              </p14:cNvPr>
              <p14:cNvContentPartPr/>
              <p14:nvPr/>
            </p14:nvContentPartPr>
            <p14:xfrm>
              <a:off x="3549083" y="1330467"/>
              <a:ext cx="195120" cy="31680"/>
            </p14:xfrm>
          </p:contentPart>
        </mc:Choice>
        <mc:Fallback xmlns="">
          <p:pic>
            <p:nvPicPr>
              <p:cNvPr id="4" name="Ink 3">
                <a:extLst>
                  <a:ext uri="{FF2B5EF4-FFF2-40B4-BE49-F238E27FC236}">
                    <a16:creationId xmlns:a16="http://schemas.microsoft.com/office/drawing/2014/main" id="{843351A8-6FE6-E994-C4B1-E9A2D98131AC}"/>
                  </a:ext>
                </a:extLst>
              </p:cNvPr>
              <p:cNvPicPr/>
              <p:nvPr/>
            </p:nvPicPr>
            <p:blipFill>
              <a:blip r:embed="rId9"/>
              <a:stretch>
                <a:fillRect/>
              </a:stretch>
            </p:blipFill>
            <p:spPr>
              <a:xfrm>
                <a:off x="3494983" y="1222467"/>
                <a:ext cx="302959"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B29975B-0F46-0500-3231-BC43DF958D6C}"/>
                  </a:ext>
                </a:extLst>
              </p14:cNvPr>
              <p14:cNvContentPartPr/>
              <p14:nvPr/>
            </p14:nvContentPartPr>
            <p14:xfrm>
              <a:off x="1801285" y="1403548"/>
              <a:ext cx="360" cy="360"/>
            </p14:xfrm>
          </p:contentPart>
        </mc:Choice>
        <mc:Fallback xmlns="">
          <p:pic>
            <p:nvPicPr>
              <p:cNvPr id="7" name="Ink 6">
                <a:extLst>
                  <a:ext uri="{FF2B5EF4-FFF2-40B4-BE49-F238E27FC236}">
                    <a16:creationId xmlns:a16="http://schemas.microsoft.com/office/drawing/2014/main" id="{3B29975B-0F46-0500-3231-BC43DF958D6C}"/>
                  </a:ext>
                </a:extLst>
              </p:cNvPr>
              <p:cNvPicPr/>
              <p:nvPr/>
            </p:nvPicPr>
            <p:blipFill>
              <a:blip r:embed="rId7"/>
              <a:stretch>
                <a:fillRect/>
              </a:stretch>
            </p:blipFill>
            <p:spPr>
              <a:xfrm>
                <a:off x="1747285" y="129554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89888105-CEA3-F936-525E-EA9487977C2B}"/>
                  </a:ext>
                </a:extLst>
              </p14:cNvPr>
              <p14:cNvContentPartPr/>
              <p14:nvPr/>
            </p14:nvContentPartPr>
            <p14:xfrm>
              <a:off x="2638549" y="1617028"/>
              <a:ext cx="360" cy="360"/>
            </p14:xfrm>
          </p:contentPart>
        </mc:Choice>
        <mc:Fallback xmlns="">
          <p:pic>
            <p:nvPicPr>
              <p:cNvPr id="12" name="Ink 11">
                <a:extLst>
                  <a:ext uri="{FF2B5EF4-FFF2-40B4-BE49-F238E27FC236}">
                    <a16:creationId xmlns:a16="http://schemas.microsoft.com/office/drawing/2014/main" id="{89888105-CEA3-F936-525E-EA9487977C2B}"/>
                  </a:ext>
                </a:extLst>
              </p:cNvPr>
              <p:cNvPicPr/>
              <p:nvPr/>
            </p:nvPicPr>
            <p:blipFill>
              <a:blip r:embed="rId7"/>
              <a:stretch>
                <a:fillRect/>
              </a:stretch>
            </p:blipFill>
            <p:spPr>
              <a:xfrm>
                <a:off x="2584549" y="150902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458DD030-6D15-1B83-D6AE-A721188CB532}"/>
                  </a:ext>
                </a:extLst>
              </p14:cNvPr>
              <p14:cNvContentPartPr/>
              <p14:nvPr/>
            </p14:nvContentPartPr>
            <p14:xfrm>
              <a:off x="4044520" y="1793694"/>
              <a:ext cx="360" cy="360"/>
            </p14:xfrm>
          </p:contentPart>
        </mc:Choice>
        <mc:Fallback xmlns="">
          <p:pic>
            <p:nvPicPr>
              <p:cNvPr id="13" name="Ink 12">
                <a:extLst>
                  <a:ext uri="{FF2B5EF4-FFF2-40B4-BE49-F238E27FC236}">
                    <a16:creationId xmlns:a16="http://schemas.microsoft.com/office/drawing/2014/main" id="{458DD030-6D15-1B83-D6AE-A721188CB532}"/>
                  </a:ext>
                </a:extLst>
              </p:cNvPr>
              <p:cNvPicPr/>
              <p:nvPr/>
            </p:nvPicPr>
            <p:blipFill>
              <a:blip r:embed="rId7"/>
              <a:stretch>
                <a:fillRect/>
              </a:stretch>
            </p:blipFill>
            <p:spPr>
              <a:xfrm>
                <a:off x="3990520" y="168569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CBBC67EC-C918-E15F-5D4E-E0B1917FDDF5}"/>
                  </a:ext>
                </a:extLst>
              </p14:cNvPr>
              <p14:cNvContentPartPr/>
              <p14:nvPr/>
            </p14:nvContentPartPr>
            <p14:xfrm>
              <a:off x="3568523" y="2201934"/>
              <a:ext cx="173160" cy="9360"/>
            </p14:xfrm>
          </p:contentPart>
        </mc:Choice>
        <mc:Fallback xmlns="">
          <p:pic>
            <p:nvPicPr>
              <p:cNvPr id="14" name="Ink 13">
                <a:extLst>
                  <a:ext uri="{FF2B5EF4-FFF2-40B4-BE49-F238E27FC236}">
                    <a16:creationId xmlns:a16="http://schemas.microsoft.com/office/drawing/2014/main" id="{CBBC67EC-C918-E15F-5D4E-E0B1917FDDF5}"/>
                  </a:ext>
                </a:extLst>
              </p:cNvPr>
              <p:cNvPicPr/>
              <p:nvPr/>
            </p:nvPicPr>
            <p:blipFill>
              <a:blip r:embed="rId14"/>
              <a:stretch>
                <a:fillRect/>
              </a:stretch>
            </p:blipFill>
            <p:spPr>
              <a:xfrm>
                <a:off x="3514410" y="2097934"/>
                <a:ext cx="281024" cy="217013"/>
              </a:xfrm>
              <a:prstGeom prst="rect">
                <a:avLst/>
              </a:prstGeom>
            </p:spPr>
          </p:pic>
        </mc:Fallback>
      </mc:AlternateContent>
      <p:cxnSp>
        <p:nvCxnSpPr>
          <p:cNvPr id="16" name="Straight Arrow Connector 15">
            <a:extLst>
              <a:ext uri="{FF2B5EF4-FFF2-40B4-BE49-F238E27FC236}">
                <a16:creationId xmlns:a16="http://schemas.microsoft.com/office/drawing/2014/main" id="{F303E0F8-CDD2-7817-0632-C01C877F6E68}"/>
              </a:ext>
            </a:extLst>
          </p:cNvPr>
          <p:cNvCxnSpPr>
            <a:cxnSpLocks/>
          </p:cNvCxnSpPr>
          <p:nvPr/>
        </p:nvCxnSpPr>
        <p:spPr>
          <a:xfrm flipH="1" flipV="1">
            <a:off x="4032625" y="3811836"/>
            <a:ext cx="1168962" cy="2304151"/>
          </a:xfrm>
          <a:prstGeom prst="straightConnector1">
            <a:avLst/>
          </a:prstGeom>
          <a:ln w="22225">
            <a:headEnd type="ova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3981F88-AA91-E6E9-10BF-BF936343156B}"/>
              </a:ext>
            </a:extLst>
          </p:cNvPr>
          <p:cNvSpPr txBox="1"/>
          <p:nvPr/>
        </p:nvSpPr>
        <p:spPr>
          <a:xfrm>
            <a:off x="2575034" y="2421958"/>
            <a:ext cx="2564531" cy="369332"/>
          </a:xfrm>
          <a:prstGeom prst="rect">
            <a:avLst/>
          </a:prstGeom>
          <a:noFill/>
        </p:spPr>
        <p:txBody>
          <a:bodyPr wrap="square" rtlCol="0">
            <a:spAutoFit/>
          </a:bodyPr>
          <a:lstStyle/>
          <a:p>
            <a:r>
              <a:rPr lang="en-US" baseline="30000" dirty="0"/>
              <a:t>12</a:t>
            </a:r>
            <a:r>
              <a:rPr lang="en-US" dirty="0"/>
              <a:t>C full breakup: (n,3</a:t>
            </a:r>
            <a:r>
              <a:rPr lang="en-US" dirty="0">
                <a:latin typeface="Symbol" pitchFamily="2" charset="2"/>
              </a:rPr>
              <a:t>a</a:t>
            </a:r>
          </a:p>
        </p:txBody>
      </p:sp>
      <p:cxnSp>
        <p:nvCxnSpPr>
          <p:cNvPr id="15" name="Straight Arrow Connector 14">
            <a:extLst>
              <a:ext uri="{FF2B5EF4-FFF2-40B4-BE49-F238E27FC236}">
                <a16:creationId xmlns:a16="http://schemas.microsoft.com/office/drawing/2014/main" id="{4C621553-4BAD-C8C9-08A2-39AFA714B730}"/>
              </a:ext>
            </a:extLst>
          </p:cNvPr>
          <p:cNvCxnSpPr>
            <a:cxnSpLocks/>
          </p:cNvCxnSpPr>
          <p:nvPr/>
        </p:nvCxnSpPr>
        <p:spPr>
          <a:xfrm>
            <a:off x="4479745" y="3429000"/>
            <a:ext cx="3129745" cy="197069"/>
          </a:xfrm>
          <a:prstGeom prst="straightConnector1">
            <a:avLst/>
          </a:prstGeom>
          <a:ln w="22225">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Lige forbindelse 22">
            <a:extLst>
              <a:ext uri="{FF2B5EF4-FFF2-40B4-BE49-F238E27FC236}">
                <a16:creationId xmlns:a16="http://schemas.microsoft.com/office/drawing/2014/main" id="{6B981A66-D1D3-4261-B7A2-9181CAE58838}"/>
              </a:ext>
            </a:extLst>
          </p:cNvPr>
          <p:cNvSpPr/>
          <p:nvPr/>
        </p:nvSpPr>
        <p:spPr>
          <a:xfrm>
            <a:off x="10789921" y="2684152"/>
            <a:ext cx="789272" cy="0"/>
          </a:xfrm>
          <a:prstGeom prst="line">
            <a:avLst/>
          </a:prstGeom>
          <a:solidFill>
            <a:srgbClr val="A2D762">
              <a:alpha val="5000"/>
            </a:srgbClr>
          </a:solidFill>
          <a:ln w="127000">
            <a:solidFill>
              <a:srgbClr val="A2D762">
                <a:alpha val="38000"/>
              </a:srgbClr>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nl-NL">
              <a:solidFill>
                <a:srgbClr val="A2D762"/>
              </a:solidFill>
            </a:endParaRPr>
          </a:p>
        </p:txBody>
      </p:sp>
      <p:sp>
        <p:nvSpPr>
          <p:cNvPr id="17" name="TextBox 16">
            <a:extLst>
              <a:ext uri="{FF2B5EF4-FFF2-40B4-BE49-F238E27FC236}">
                <a16:creationId xmlns:a16="http://schemas.microsoft.com/office/drawing/2014/main" id="{A751EEED-AEDD-7850-793C-BBFA27094D5C}"/>
              </a:ext>
            </a:extLst>
          </p:cNvPr>
          <p:cNvSpPr txBox="1"/>
          <p:nvPr/>
        </p:nvSpPr>
        <p:spPr>
          <a:xfrm>
            <a:off x="1239311" y="6171163"/>
            <a:ext cx="10647658" cy="923330"/>
          </a:xfrm>
          <a:prstGeom prst="rect">
            <a:avLst/>
          </a:prstGeom>
          <a:noFill/>
        </p:spPr>
        <p:txBody>
          <a:bodyPr wrap="none" rtlCol="0">
            <a:spAutoFit/>
          </a:bodyPr>
          <a:lstStyle/>
          <a:p>
            <a:r>
              <a:rPr lang="en-US" dirty="0"/>
              <a:t>Inelastic channels LR=23 flag </a:t>
            </a:r>
            <a:r>
              <a:rPr lang="en-US" dirty="0">
                <a:sym typeface="Wingdings" pitchFamily="2" charset="2"/>
              </a:rPr>
              <a:t></a:t>
            </a:r>
            <a:r>
              <a:rPr lang="en-US" b="1" dirty="0"/>
              <a:t> derived form MT=23, </a:t>
            </a:r>
            <a:r>
              <a:rPr lang="en-US" dirty="0"/>
              <a:t>constructed</a:t>
            </a:r>
            <a:r>
              <a:rPr lang="en-US" b="1" dirty="0"/>
              <a:t> </a:t>
            </a:r>
            <a:r>
              <a:rPr lang="en-US" dirty="0"/>
              <a:t>during processing</a:t>
            </a:r>
          </a:p>
          <a:p>
            <a:r>
              <a:rPr lang="en-US" dirty="0"/>
              <a:t>Energy range well above </a:t>
            </a:r>
            <a:r>
              <a:rPr lang="en-US" b="1" dirty="0"/>
              <a:t>R-matrix </a:t>
            </a:r>
            <a:r>
              <a:rPr lang="en-US" dirty="0"/>
              <a:t>code capability so HF </a:t>
            </a:r>
            <a:r>
              <a:rPr lang="en-US" b="1" dirty="0"/>
              <a:t>TALYS</a:t>
            </a:r>
            <a:r>
              <a:rPr lang="en-US" dirty="0"/>
              <a:t>, no discrete level on</a:t>
            </a:r>
            <a:r>
              <a:rPr lang="en-GB" baseline="30000" dirty="0"/>
              <a:t> 12</a:t>
            </a:r>
            <a:r>
              <a:rPr lang="en-GB" dirty="0"/>
              <a:t>C, </a:t>
            </a:r>
            <a:r>
              <a:rPr lang="en-GB" baseline="30000" dirty="0"/>
              <a:t>9</a:t>
            </a:r>
            <a:r>
              <a:rPr lang="en-GB" dirty="0"/>
              <a:t>Be and </a:t>
            </a:r>
            <a:r>
              <a:rPr lang="en-GB" baseline="30000" dirty="0"/>
              <a:t>8</a:t>
            </a:r>
            <a:r>
              <a:rPr lang="en-GB" dirty="0"/>
              <a:t>Be</a:t>
            </a:r>
            <a:r>
              <a:rPr lang="en-US" dirty="0"/>
              <a:t> </a:t>
            </a:r>
          </a:p>
          <a:p>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57828F7-4A69-24B3-5921-3CA5714934B9}"/>
                  </a:ext>
                </a:extLst>
              </p:cNvPr>
              <p:cNvSpPr txBox="1"/>
              <p:nvPr/>
            </p:nvSpPr>
            <p:spPr>
              <a:xfrm>
                <a:off x="4267189" y="880506"/>
                <a:ext cx="1937578" cy="1015663"/>
              </a:xfrm>
              <a:prstGeom prst="rect">
                <a:avLst/>
              </a:prstGeom>
              <a:noFill/>
            </p:spPr>
            <p:txBody>
              <a:bodyPr wrap="square" rtlCol="0">
                <a:spAutoFit/>
              </a:bodyPr>
              <a:lstStyle/>
              <a:p>
                <a:r>
                  <a:rPr lang="en-US" sz="2000" baseline="30000" dirty="0"/>
                  <a:t>12</a:t>
                </a:r>
                <a:r>
                  <a:rPr lang="en-US" sz="2000" dirty="0"/>
                  <a:t>C(</a:t>
                </a:r>
                <a14:m>
                  <m:oMath xmlns:m="http://schemas.openxmlformats.org/officeDocument/2006/math">
                    <m:sSubSup>
                      <m:sSubSupPr>
                        <m:ctrlPr>
                          <a:rPr lang="en-US" sz="2000" i="1" smtClean="0">
                            <a:latin typeface="Cambria Math" panose="02040503050406030204" pitchFamily="18" charset="0"/>
                          </a:rPr>
                        </m:ctrlPr>
                      </m:sSubSupPr>
                      <m:e>
                        <m:r>
                          <a:rPr lang="en-GB" sz="2000" b="0" i="1" smtClean="0">
                            <a:latin typeface="Cambria Math" panose="02040503050406030204" pitchFamily="18" charset="0"/>
                          </a:rPr>
                          <m:t>0</m:t>
                        </m:r>
                      </m:e>
                      <m:sub>
                        <m:r>
                          <a:rPr lang="en-GB" sz="2000" b="0" i="1" smtClean="0">
                            <a:latin typeface="Cambria Math" panose="02040503050406030204" pitchFamily="18" charset="0"/>
                          </a:rPr>
                          <m:t>2</m:t>
                        </m:r>
                      </m:sub>
                      <m:sup>
                        <m:r>
                          <a:rPr lang="en-GB" sz="2000" b="0" i="1" smtClean="0">
                            <a:latin typeface="Cambria Math" panose="02040503050406030204" pitchFamily="18" charset="0"/>
                          </a:rPr>
                          <m:t>+</m:t>
                        </m:r>
                      </m:sup>
                    </m:sSubSup>
                  </m:oMath>
                </a14:m>
                <a:r>
                  <a:rPr lang="en-US" sz="2000" dirty="0"/>
                  <a:t>)(n</a:t>
                </a:r>
                <a:r>
                  <a:rPr lang="en-US" sz="2000" baseline="-25000" dirty="0"/>
                  <a:t>2</a:t>
                </a:r>
                <a:r>
                  <a:rPr lang="en-US" sz="2000" dirty="0"/>
                  <a:t>,n</a:t>
                </a:r>
                <a:r>
                  <a:rPr lang="en-US" sz="2000" baseline="-25000" dirty="0"/>
                  <a:t>0,1</a:t>
                </a:r>
                <a:r>
                  <a:rPr lang="en-US" sz="2000" dirty="0"/>
                  <a:t>)</a:t>
                </a:r>
              </a:p>
              <a:p>
                <a:r>
                  <a:rPr lang="en-US" sz="2000" i="1" dirty="0"/>
                  <a:t>Hoyle state</a:t>
                </a:r>
              </a:p>
              <a:p>
                <a:r>
                  <a:rPr lang="en-US" sz="2000" baseline="30000" dirty="0"/>
                  <a:t>12</a:t>
                </a:r>
                <a:r>
                  <a:rPr lang="en-US" sz="2000" dirty="0"/>
                  <a:t>C</a:t>
                </a:r>
                <a14:m>
                  <m:oMath xmlns:m="http://schemas.openxmlformats.org/officeDocument/2006/math">
                    <m:r>
                      <a:rPr lang="en-US" sz="2000" i="1" smtClean="0">
                        <a:latin typeface="Cambria Math" panose="02040503050406030204" pitchFamily="18" charset="0"/>
                      </a:rPr>
                      <m:t> </m:t>
                    </m:r>
                  </m:oMath>
                </a14:m>
                <a:r>
                  <a:rPr lang="en-US" sz="2000" dirty="0"/>
                  <a:t>(n,n</a:t>
                </a:r>
                <a:r>
                  <a:rPr lang="en-US" sz="2000" baseline="-25000" dirty="0"/>
                  <a:t>2</a:t>
                </a:r>
                <a:r>
                  <a:rPr lang="en-US" sz="2000" dirty="0"/>
                  <a:t>)3</a:t>
                </a:r>
                <a:r>
                  <a:rPr lang="en-US" sz="2000" dirty="0">
                    <a:latin typeface="Symbol" pitchFamily="2" charset="2"/>
                  </a:rPr>
                  <a:t>a</a:t>
                </a:r>
              </a:p>
            </p:txBody>
          </p:sp>
        </mc:Choice>
        <mc:Fallback xmlns="">
          <p:sp>
            <p:nvSpPr>
              <p:cNvPr id="18" name="TextBox 17">
                <a:extLst>
                  <a:ext uri="{FF2B5EF4-FFF2-40B4-BE49-F238E27FC236}">
                    <a16:creationId xmlns:a16="http://schemas.microsoft.com/office/drawing/2014/main" id="{457828F7-4A69-24B3-5921-3CA5714934B9}"/>
                  </a:ext>
                </a:extLst>
              </p:cNvPr>
              <p:cNvSpPr txBox="1">
                <a:spLocks noRot="1" noChangeAspect="1" noMove="1" noResize="1" noEditPoints="1" noAdjustHandles="1" noChangeArrowheads="1" noChangeShapeType="1" noTextEdit="1"/>
              </p:cNvSpPr>
              <p:nvPr/>
            </p:nvSpPr>
            <p:spPr>
              <a:xfrm>
                <a:off x="4267189" y="880506"/>
                <a:ext cx="1937578" cy="1015663"/>
              </a:xfrm>
              <a:prstGeom prst="rect">
                <a:avLst/>
              </a:prstGeom>
              <a:blipFill>
                <a:blip r:embed="rId15"/>
                <a:stretch>
                  <a:fillRect l="-3922" t="-3704" b="-8642"/>
                </a:stretch>
              </a:blipFill>
            </p:spPr>
            <p:txBody>
              <a:bodyPr/>
              <a:lstStyle/>
              <a:p>
                <a:r>
                  <a:rPr lang="en-US">
                    <a:noFill/>
                  </a:rPr>
                  <a:t> </a:t>
                </a:r>
              </a:p>
            </p:txBody>
          </p:sp>
        </mc:Fallback>
      </mc:AlternateContent>
    </p:spTree>
    <p:extLst>
      <p:ext uri="{BB962C8B-B14F-4D97-AF65-F5344CB8AC3E}">
        <p14:creationId xmlns:p14="http://schemas.microsoft.com/office/powerpoint/2010/main" val="191882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1F41-24DA-B344-6365-2C57EFB8AC39}"/>
              </a:ext>
            </a:extLst>
          </p:cNvPr>
          <p:cNvSpPr>
            <a:spLocks noGrp="1"/>
          </p:cNvSpPr>
          <p:nvPr>
            <p:ph type="title"/>
          </p:nvPr>
        </p:nvSpPr>
        <p:spPr/>
        <p:txBody>
          <a:bodyPr/>
          <a:lstStyle/>
          <a:p>
            <a:r>
              <a:rPr lang="en-US" dirty="0"/>
              <a:t>Preamble</a:t>
            </a:r>
          </a:p>
        </p:txBody>
      </p:sp>
      <p:sp>
        <p:nvSpPr>
          <p:cNvPr id="3" name="Content Placeholder 2">
            <a:extLst>
              <a:ext uri="{FF2B5EF4-FFF2-40B4-BE49-F238E27FC236}">
                <a16:creationId xmlns:a16="http://schemas.microsoft.com/office/drawing/2014/main" id="{A0B616EF-F288-20E1-1599-06A8478F8658}"/>
              </a:ext>
            </a:extLst>
          </p:cNvPr>
          <p:cNvSpPr>
            <a:spLocks noGrp="1"/>
          </p:cNvSpPr>
          <p:nvPr>
            <p:ph idx="1"/>
          </p:nvPr>
        </p:nvSpPr>
        <p:spPr>
          <a:xfrm>
            <a:off x="92075" y="1156954"/>
            <a:ext cx="11150600" cy="4862034"/>
          </a:xfrm>
        </p:spPr>
        <p:txBody>
          <a:bodyPr>
            <a:normAutofit lnSpcReduction="10000"/>
          </a:bodyPr>
          <a:lstStyle/>
          <a:p>
            <a:pPr marL="342900" indent="-342900" algn="just">
              <a:buFont typeface="Arial" panose="020B0604020202020204" pitchFamily="34" charset="0"/>
              <a:buChar char="•"/>
            </a:pPr>
            <a:r>
              <a:rPr lang="en-US" dirty="0"/>
              <a:t>Nuclear data are provided in </a:t>
            </a:r>
            <a:r>
              <a:rPr lang="en-US" b="1" dirty="0"/>
              <a:t>ENDF-102 or GNDS </a:t>
            </a:r>
            <a:r>
              <a:rPr lang="en-US" dirty="0"/>
              <a:t>format</a:t>
            </a:r>
          </a:p>
          <a:p>
            <a:pPr marL="342900" indent="-342900" algn="just">
              <a:buFont typeface="Arial" panose="020B0604020202020204" pitchFamily="34" charset="0"/>
              <a:buChar char="•"/>
            </a:pPr>
            <a:r>
              <a:rPr lang="en-US" dirty="0"/>
              <a:t>Nuclear data processing systems are used to </a:t>
            </a:r>
            <a:r>
              <a:rPr lang="en-US" b="1" dirty="0"/>
              <a:t>convert</a:t>
            </a:r>
            <a:r>
              <a:rPr lang="en-US" dirty="0"/>
              <a:t> evaluations in the Evaluated Nuclear Data Files (ENDF) format into </a:t>
            </a:r>
            <a:r>
              <a:rPr lang="en-US" b="1" dirty="0"/>
              <a:t>forms useful for practical applications</a:t>
            </a:r>
            <a:r>
              <a:rPr lang="en-US" dirty="0"/>
              <a:t> such as fission, fusion, space, astrophysics, earth and life sciences, technology for criticality safety, radiation shielding, power, propulsion, stockpile stewardship, nuclear material damage, fuel and waste management, nuclear medicine, radioisotope production, health physics, and more…</a:t>
            </a:r>
          </a:p>
          <a:p>
            <a:pPr marL="342900" indent="-342900" algn="just">
              <a:buFont typeface="Arial" panose="020B0604020202020204" pitchFamily="34" charset="0"/>
              <a:buChar char="•"/>
            </a:pPr>
            <a:r>
              <a:rPr lang="en-US" dirty="0"/>
              <a:t>Each application, dedicated analysis that relies on particle transport, </a:t>
            </a:r>
            <a:r>
              <a:rPr lang="en-US" b="1" dirty="0"/>
              <a:t>material Inventory and radiation Source Term simulation</a:t>
            </a:r>
            <a:r>
              <a:rPr lang="en-US" dirty="0"/>
              <a:t>, have </a:t>
            </a:r>
            <a:r>
              <a:rPr lang="en-US" b="1" dirty="0"/>
              <a:t>specific, sometimes unique nuclear data form needs,</a:t>
            </a:r>
            <a:r>
              <a:rPr lang="en-US" dirty="0"/>
              <a:t> requirements and priority that depends on the type of results envisaged.</a:t>
            </a:r>
          </a:p>
          <a:p>
            <a:pPr marL="342900" indent="-342900" algn="just">
              <a:buFont typeface="Arial" panose="020B0604020202020204" pitchFamily="34" charset="0"/>
              <a:buChar char="•"/>
            </a:pPr>
            <a:r>
              <a:rPr lang="en-US" b="1" dirty="0"/>
              <a:t>Processing codes, methods and protocols allow the required data forms to be extracted.</a:t>
            </a:r>
          </a:p>
        </p:txBody>
      </p:sp>
      <p:sp>
        <p:nvSpPr>
          <p:cNvPr id="5" name="Slide Number Placeholder 4">
            <a:extLst>
              <a:ext uri="{FF2B5EF4-FFF2-40B4-BE49-F238E27FC236}">
                <a16:creationId xmlns:a16="http://schemas.microsoft.com/office/drawing/2014/main" id="{3EC151C8-EBEF-4C68-4D37-842CA9C753A9}"/>
              </a:ext>
            </a:extLst>
          </p:cNvPr>
          <p:cNvSpPr>
            <a:spLocks noGrp="1"/>
          </p:cNvSpPr>
          <p:nvPr>
            <p:ph type="sldNum" sz="quarter" idx="12"/>
          </p:nvPr>
        </p:nvSpPr>
        <p:spPr/>
        <p:txBody>
          <a:bodyPr/>
          <a:lstStyle/>
          <a:p>
            <a:fld id="{0F153567-88AB-4943-B71C-530549DCA02A}" type="slidenum">
              <a:rPr lang="en-US" smtClean="0"/>
              <a:t>2</a:t>
            </a:fld>
            <a:endParaRPr lang="en-US"/>
          </a:p>
        </p:txBody>
      </p:sp>
    </p:spTree>
    <p:extLst>
      <p:ext uri="{BB962C8B-B14F-4D97-AF65-F5344CB8AC3E}">
        <p14:creationId xmlns:p14="http://schemas.microsoft.com/office/powerpoint/2010/main" val="106423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9DBD-7F68-BDD0-B6CE-6A47254C895D}"/>
              </a:ext>
            </a:extLst>
          </p:cNvPr>
          <p:cNvSpPr>
            <a:spLocks noGrp="1"/>
          </p:cNvSpPr>
          <p:nvPr>
            <p:ph type="title"/>
          </p:nvPr>
        </p:nvSpPr>
        <p:spPr>
          <a:xfrm>
            <a:off x="203200" y="190097"/>
            <a:ext cx="11150600" cy="703282"/>
          </a:xfrm>
        </p:spPr>
        <p:txBody>
          <a:bodyPr>
            <a:normAutofit/>
          </a:bodyPr>
          <a:lstStyle/>
          <a:p>
            <a:r>
              <a:rPr lang="en-US" dirty="0"/>
              <a:t>LR’s flag processing steps</a:t>
            </a:r>
          </a:p>
        </p:txBody>
      </p:sp>
      <p:sp>
        <p:nvSpPr>
          <p:cNvPr id="3" name="Content Placeholder 2">
            <a:extLst>
              <a:ext uri="{FF2B5EF4-FFF2-40B4-BE49-F238E27FC236}">
                <a16:creationId xmlns:a16="http://schemas.microsoft.com/office/drawing/2014/main" id="{75FE117D-A78C-E110-6F11-8742C86FCF59}"/>
              </a:ext>
            </a:extLst>
          </p:cNvPr>
          <p:cNvSpPr>
            <a:spLocks noGrp="1"/>
          </p:cNvSpPr>
          <p:nvPr>
            <p:ph idx="1"/>
          </p:nvPr>
        </p:nvSpPr>
        <p:spPr>
          <a:xfrm>
            <a:off x="203200" y="1052176"/>
            <a:ext cx="11150600" cy="461318"/>
          </a:xfrm>
        </p:spPr>
        <p:txBody>
          <a:bodyPr/>
          <a:lstStyle/>
          <a:p>
            <a:r>
              <a:rPr lang="en-US" b="1" dirty="0"/>
              <a:t>JENDL-5, JEFF-4.0 </a:t>
            </a:r>
            <a:r>
              <a:rPr lang="en-US" dirty="0"/>
              <a:t>and </a:t>
            </a:r>
            <a:r>
              <a:rPr lang="en-US" b="1" dirty="0"/>
              <a:t>ENDF/B-VIII.1 </a:t>
            </a:r>
            <a:r>
              <a:rPr lang="en-US" dirty="0"/>
              <a:t>“additional” channels </a:t>
            </a:r>
          </a:p>
        </p:txBody>
      </p:sp>
      <p:sp>
        <p:nvSpPr>
          <p:cNvPr id="5" name="Slide Number Placeholder 4">
            <a:extLst>
              <a:ext uri="{FF2B5EF4-FFF2-40B4-BE49-F238E27FC236}">
                <a16:creationId xmlns:a16="http://schemas.microsoft.com/office/drawing/2014/main" id="{E50C466F-1535-6A6F-64E0-204122CD6F91}"/>
              </a:ext>
            </a:extLst>
          </p:cNvPr>
          <p:cNvSpPr>
            <a:spLocks noGrp="1"/>
          </p:cNvSpPr>
          <p:nvPr>
            <p:ph type="sldNum" sz="quarter" idx="12"/>
          </p:nvPr>
        </p:nvSpPr>
        <p:spPr/>
        <p:txBody>
          <a:bodyPr/>
          <a:lstStyle/>
          <a:p>
            <a:fld id="{0F153567-88AB-4943-B71C-530549DCA02A}" type="slidenum">
              <a:rPr lang="en-US" smtClean="0"/>
              <a:t>20</a:t>
            </a:fld>
            <a:endParaRPr lang="en-US"/>
          </a:p>
        </p:txBody>
      </p:sp>
      <p:graphicFrame>
        <p:nvGraphicFramePr>
          <p:cNvPr id="6" name="Table 5">
            <a:extLst>
              <a:ext uri="{FF2B5EF4-FFF2-40B4-BE49-F238E27FC236}">
                <a16:creationId xmlns:a16="http://schemas.microsoft.com/office/drawing/2014/main" id="{658AA517-BCA5-8D00-66AE-77A4CCC8C558}"/>
              </a:ext>
            </a:extLst>
          </p:cNvPr>
          <p:cNvGraphicFramePr>
            <a:graphicFrameLocks noGrp="1"/>
          </p:cNvGraphicFramePr>
          <p:nvPr>
            <p:extLst>
              <p:ext uri="{D42A27DB-BD31-4B8C-83A1-F6EECF244321}">
                <p14:modId xmlns:p14="http://schemas.microsoft.com/office/powerpoint/2010/main" val="3680616759"/>
              </p:ext>
            </p:extLst>
          </p:nvPr>
        </p:nvGraphicFramePr>
        <p:xfrm>
          <a:off x="1243723" y="1699681"/>
          <a:ext cx="9991835" cy="2595880"/>
        </p:xfrm>
        <a:graphic>
          <a:graphicData uri="http://schemas.openxmlformats.org/drawingml/2006/table">
            <a:tbl>
              <a:tblPr firstRow="1" bandRow="1">
                <a:tableStyleId>{5C22544A-7EE6-4342-B048-85BDC9FD1C3A}</a:tableStyleId>
              </a:tblPr>
              <a:tblGrid>
                <a:gridCol w="1793767">
                  <a:extLst>
                    <a:ext uri="{9D8B030D-6E8A-4147-A177-3AD203B41FA5}">
                      <a16:colId xmlns:a16="http://schemas.microsoft.com/office/drawing/2014/main" val="2697415092"/>
                    </a:ext>
                  </a:extLst>
                </a:gridCol>
                <a:gridCol w="3071243">
                  <a:extLst>
                    <a:ext uri="{9D8B030D-6E8A-4147-A177-3AD203B41FA5}">
                      <a16:colId xmlns:a16="http://schemas.microsoft.com/office/drawing/2014/main" val="1933015233"/>
                    </a:ext>
                  </a:extLst>
                </a:gridCol>
                <a:gridCol w="2783019">
                  <a:extLst>
                    <a:ext uri="{9D8B030D-6E8A-4147-A177-3AD203B41FA5}">
                      <a16:colId xmlns:a16="http://schemas.microsoft.com/office/drawing/2014/main" val="426652512"/>
                    </a:ext>
                  </a:extLst>
                </a:gridCol>
                <a:gridCol w="2343806">
                  <a:extLst>
                    <a:ext uri="{9D8B030D-6E8A-4147-A177-3AD203B41FA5}">
                      <a16:colId xmlns:a16="http://schemas.microsoft.com/office/drawing/2014/main" val="448839206"/>
                    </a:ext>
                  </a:extLst>
                </a:gridCol>
              </a:tblGrid>
              <a:tr h="370840">
                <a:tc>
                  <a:txBody>
                    <a:bodyPr/>
                    <a:lstStyle/>
                    <a:p>
                      <a:r>
                        <a:rPr lang="en-US" dirty="0"/>
                        <a:t>Targets</a:t>
                      </a:r>
                    </a:p>
                  </a:txBody>
                  <a:tcPr/>
                </a:tc>
                <a:tc>
                  <a:txBody>
                    <a:bodyPr/>
                    <a:lstStyle/>
                    <a:p>
                      <a:r>
                        <a:rPr lang="en-US" dirty="0"/>
                        <a:t>JENDL-5</a:t>
                      </a:r>
                    </a:p>
                  </a:txBody>
                  <a:tcPr/>
                </a:tc>
                <a:tc>
                  <a:txBody>
                    <a:bodyPr/>
                    <a:lstStyle/>
                    <a:p>
                      <a:r>
                        <a:rPr lang="en-US" dirty="0"/>
                        <a:t>JEFF-4.0</a:t>
                      </a:r>
                    </a:p>
                  </a:txBody>
                  <a:tcPr/>
                </a:tc>
                <a:tc>
                  <a:txBody>
                    <a:bodyPr/>
                    <a:lstStyle/>
                    <a:p>
                      <a:r>
                        <a:rPr lang="en-US" dirty="0"/>
                        <a:t>ENDF/B-VIII.1</a:t>
                      </a:r>
                    </a:p>
                  </a:txBody>
                  <a:tcPr/>
                </a:tc>
                <a:extLst>
                  <a:ext uri="{0D108BD9-81ED-4DB2-BD59-A6C34878D82A}">
                    <a16:rowId xmlns:a16="http://schemas.microsoft.com/office/drawing/2014/main" val="2606208745"/>
                  </a:ext>
                </a:extLst>
              </a:tr>
              <a:tr h="370840">
                <a:tc>
                  <a:txBody>
                    <a:bodyPr/>
                    <a:lstStyle/>
                    <a:p>
                      <a:r>
                        <a:rPr lang="en-US" dirty="0"/>
                        <a:t>Li006</a:t>
                      </a:r>
                    </a:p>
                  </a:txBody>
                  <a:tcPr/>
                </a:tc>
                <a:tc>
                  <a:txBody>
                    <a:bodyPr/>
                    <a:lstStyle/>
                    <a:p>
                      <a:r>
                        <a:rPr lang="en-US" dirty="0"/>
                        <a:t>32=+( 51, 56)+( 58, 86)</a:t>
                      </a:r>
                    </a:p>
                  </a:txBody>
                  <a:tcPr/>
                </a:tc>
                <a:tc>
                  <a:txBody>
                    <a:bodyPr/>
                    <a:lstStyle/>
                    <a:p>
                      <a:r>
                        <a:rPr lang="en-US" dirty="0"/>
                        <a:t>32=+( 51, 56)+( 58, 86)</a:t>
                      </a:r>
                    </a:p>
                  </a:txBody>
                  <a:tcPr/>
                </a:tc>
                <a:tc>
                  <a:txBody>
                    <a:bodyPr/>
                    <a:lstStyle/>
                    <a:p>
                      <a:endParaRPr lang="en-US"/>
                    </a:p>
                  </a:txBody>
                  <a:tcPr/>
                </a:tc>
                <a:extLst>
                  <a:ext uri="{0D108BD9-81ED-4DB2-BD59-A6C34878D82A}">
                    <a16:rowId xmlns:a16="http://schemas.microsoft.com/office/drawing/2014/main" val="1913180361"/>
                  </a:ext>
                </a:extLst>
              </a:tr>
              <a:tr h="370840">
                <a:tc>
                  <a:txBody>
                    <a:bodyPr/>
                    <a:lstStyle/>
                    <a:p>
                      <a:r>
                        <a:rPr lang="en-US" dirty="0"/>
                        <a:t>Li007</a:t>
                      </a:r>
                    </a:p>
                  </a:txBody>
                  <a:tcPr/>
                </a:tc>
                <a:tc>
                  <a:txBody>
                    <a:bodyPr/>
                    <a:lstStyle/>
                    <a:p>
                      <a:r>
                        <a:rPr lang="en-US" dirty="0"/>
                        <a:t>33=+( 52, 84)</a:t>
                      </a:r>
                    </a:p>
                  </a:txBody>
                  <a:tcPr/>
                </a:tc>
                <a:tc>
                  <a:txBody>
                    <a:bodyPr/>
                    <a:lstStyle/>
                    <a:p>
                      <a:r>
                        <a:rPr lang="en-US" dirty="0"/>
                        <a:t>33=+( 52, 82)</a:t>
                      </a:r>
                    </a:p>
                  </a:txBody>
                  <a:tcPr/>
                </a:tc>
                <a:tc>
                  <a:txBody>
                    <a:bodyPr/>
                    <a:lstStyle/>
                    <a:p>
                      <a:r>
                        <a:rPr lang="en-US" dirty="0"/>
                        <a:t>33=+( 52, 82)</a:t>
                      </a:r>
                    </a:p>
                  </a:txBody>
                  <a:tcPr/>
                </a:tc>
                <a:extLst>
                  <a:ext uri="{0D108BD9-81ED-4DB2-BD59-A6C34878D82A}">
                    <a16:rowId xmlns:a16="http://schemas.microsoft.com/office/drawing/2014/main" val="3729002407"/>
                  </a:ext>
                </a:extLst>
              </a:tr>
              <a:tr h="370840">
                <a:tc>
                  <a:txBody>
                    <a:bodyPr/>
                    <a:lstStyle/>
                    <a:p>
                      <a:r>
                        <a:rPr lang="en-US" dirty="0"/>
                        <a:t>Be009</a:t>
                      </a:r>
                    </a:p>
                  </a:txBody>
                  <a:tcPr/>
                </a:tc>
                <a:tc>
                  <a:txBody>
                    <a:bodyPr/>
                    <a:lstStyle/>
                    <a:p>
                      <a:endParaRPr lang="en-US"/>
                    </a:p>
                  </a:txBody>
                  <a:tcPr/>
                </a:tc>
                <a:tc>
                  <a:txBody>
                    <a:bodyPr/>
                    <a:lstStyle/>
                    <a:p>
                      <a:r>
                        <a:rPr lang="en-US" dirty="0"/>
                        <a:t>30=+(875,885)</a:t>
                      </a:r>
                    </a:p>
                  </a:txBody>
                  <a:tcPr/>
                </a:tc>
                <a:tc>
                  <a:txBody>
                    <a:bodyPr/>
                    <a:lstStyle/>
                    <a:p>
                      <a:endParaRPr lang="en-US"/>
                    </a:p>
                  </a:txBody>
                  <a:tcPr/>
                </a:tc>
                <a:extLst>
                  <a:ext uri="{0D108BD9-81ED-4DB2-BD59-A6C34878D82A}">
                    <a16:rowId xmlns:a16="http://schemas.microsoft.com/office/drawing/2014/main" val="530774996"/>
                  </a:ext>
                </a:extLst>
              </a:tr>
              <a:tr h="370840">
                <a:tc>
                  <a:txBody>
                    <a:bodyPr/>
                    <a:lstStyle/>
                    <a:p>
                      <a:r>
                        <a:rPr lang="en-US" dirty="0"/>
                        <a:t>B010</a:t>
                      </a:r>
                    </a:p>
                  </a:txBody>
                  <a:tcPr/>
                </a:tc>
                <a:tc>
                  <a:txBody>
                    <a:bodyPr/>
                    <a:lstStyle/>
                    <a:p>
                      <a:r>
                        <a:rPr lang="en-US" dirty="0"/>
                        <a:t>35=+( 61, 89)</a:t>
                      </a:r>
                    </a:p>
                  </a:txBody>
                  <a:tcPr/>
                </a:tc>
                <a:tc>
                  <a:txBody>
                    <a:bodyPr/>
                    <a:lstStyle/>
                    <a:p>
                      <a:r>
                        <a:rPr lang="en-US" dirty="0">
                          <a:solidFill>
                            <a:schemeClr val="bg1"/>
                          </a:solidFill>
                        </a:rPr>
                        <a:t>*</a:t>
                      </a:r>
                    </a:p>
                  </a:txBody>
                  <a:tcPr>
                    <a:solidFill>
                      <a:schemeClr val="accent1"/>
                    </a:solidFill>
                  </a:tcPr>
                </a:tc>
                <a:tc>
                  <a:txBody>
                    <a:bodyPr/>
                    <a:lstStyle/>
                    <a:p>
                      <a:r>
                        <a:rPr lang="en-US" dirty="0">
                          <a:solidFill>
                            <a:schemeClr val="bg1"/>
                          </a:solidFill>
                        </a:rPr>
                        <a:t>*</a:t>
                      </a:r>
                    </a:p>
                  </a:txBody>
                  <a:tcPr>
                    <a:solidFill>
                      <a:schemeClr val="accent1"/>
                    </a:solidFill>
                  </a:tcPr>
                </a:tc>
                <a:extLst>
                  <a:ext uri="{0D108BD9-81ED-4DB2-BD59-A6C34878D82A}">
                    <a16:rowId xmlns:a16="http://schemas.microsoft.com/office/drawing/2014/main" val="2780075732"/>
                  </a:ext>
                </a:extLst>
              </a:tr>
              <a:tr h="370840">
                <a:tc>
                  <a:txBody>
                    <a:bodyPr/>
                    <a:lstStyle/>
                    <a:p>
                      <a:r>
                        <a:rPr lang="en-US" dirty="0"/>
                        <a:t>C012</a:t>
                      </a:r>
                    </a:p>
                  </a:txBody>
                  <a:tcPr/>
                </a:tc>
                <a:tc>
                  <a:txBody>
                    <a:bodyPr/>
                    <a:lstStyle/>
                    <a:p>
                      <a:r>
                        <a:rPr lang="en-US" dirty="0"/>
                        <a:t>23=+( 52, 91)</a:t>
                      </a:r>
                    </a:p>
                  </a:txBody>
                  <a:tcPr/>
                </a:tc>
                <a:tc>
                  <a:txBody>
                    <a:bodyPr/>
                    <a:lstStyle/>
                    <a:p>
                      <a:endParaRPr lang="en-US"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23=+( 52, 91)</a:t>
                      </a:r>
                    </a:p>
                  </a:txBody>
                  <a:tcPr/>
                </a:tc>
                <a:extLst>
                  <a:ext uri="{0D108BD9-81ED-4DB2-BD59-A6C34878D82A}">
                    <a16:rowId xmlns:a16="http://schemas.microsoft.com/office/drawing/2014/main" val="1352923293"/>
                  </a:ext>
                </a:extLst>
              </a:tr>
              <a:tr h="370840">
                <a:tc>
                  <a:txBody>
                    <a:bodyPr/>
                    <a:lstStyle/>
                    <a:p>
                      <a:r>
                        <a:rPr lang="en-US" dirty="0"/>
                        <a:t>O016</a:t>
                      </a:r>
                    </a:p>
                  </a:txBody>
                  <a:tcPr/>
                </a:tc>
                <a:tc>
                  <a:txBody>
                    <a:bodyPr/>
                    <a:lstStyle/>
                    <a:p>
                      <a:r>
                        <a:rPr lang="en-US" dirty="0"/>
                        <a:t>22=(22, 22)+( 55, 79)</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00391967"/>
                  </a:ext>
                </a:extLst>
              </a:tr>
            </a:tbl>
          </a:graphicData>
        </a:graphic>
      </p:graphicFrame>
      <p:graphicFrame>
        <p:nvGraphicFramePr>
          <p:cNvPr id="7" name="Table 6">
            <a:extLst>
              <a:ext uri="{FF2B5EF4-FFF2-40B4-BE49-F238E27FC236}">
                <a16:creationId xmlns:a16="http://schemas.microsoft.com/office/drawing/2014/main" id="{84BD891B-A0DA-19C5-7FFB-F783F90F6FC9}"/>
              </a:ext>
            </a:extLst>
          </p:cNvPr>
          <p:cNvGraphicFramePr>
            <a:graphicFrameLocks noGrp="1"/>
          </p:cNvGraphicFramePr>
          <p:nvPr>
            <p:extLst>
              <p:ext uri="{D42A27DB-BD31-4B8C-83A1-F6EECF244321}">
                <p14:modId xmlns:p14="http://schemas.microsoft.com/office/powerpoint/2010/main" val="1162982347"/>
              </p:ext>
            </p:extLst>
          </p:nvPr>
        </p:nvGraphicFramePr>
        <p:xfrm>
          <a:off x="6098008" y="4426869"/>
          <a:ext cx="5768499" cy="2234581"/>
        </p:xfrm>
        <a:graphic>
          <a:graphicData uri="http://schemas.openxmlformats.org/drawingml/2006/table">
            <a:tbl>
              <a:tblPr firstRow="1" bandRow="1">
                <a:tableStyleId>{5C22544A-7EE6-4342-B048-85BDC9FD1C3A}</a:tableStyleId>
              </a:tblPr>
              <a:tblGrid>
                <a:gridCol w="5768499">
                  <a:extLst>
                    <a:ext uri="{9D8B030D-6E8A-4147-A177-3AD203B41FA5}">
                      <a16:colId xmlns:a16="http://schemas.microsoft.com/office/drawing/2014/main" val="4253450694"/>
                    </a:ext>
                  </a:extLst>
                </a:gridCol>
              </a:tblGrid>
              <a:tr h="316159">
                <a:tc>
                  <a:txBody>
                    <a:bodyPr/>
                    <a:lstStyle/>
                    <a:p>
                      <a:r>
                        <a:rPr lang="en-US" sz="1600" dirty="0"/>
                        <a:t>*</a:t>
                      </a:r>
                    </a:p>
                  </a:txBody>
                  <a:tcPr/>
                </a:tc>
                <a:extLst>
                  <a:ext uri="{0D108BD9-81ED-4DB2-BD59-A6C34878D82A}">
                    <a16:rowId xmlns:a16="http://schemas.microsoft.com/office/drawing/2014/main" val="1705254951"/>
                  </a:ext>
                </a:extLst>
              </a:tr>
              <a:tr h="1899301">
                <a:tc>
                  <a:txBody>
                    <a:bodyPr/>
                    <a:lstStyle/>
                    <a:p>
                      <a:r>
                        <a:rPr lang="en-US" sz="1600" dirty="0"/>
                        <a:t>20=+( 55, 56)+( 58, 61)+( 63, 63)+( 66, 67)+( 69, 69)     temp.</a:t>
                      </a:r>
                    </a:p>
                    <a:p>
                      <a:r>
                        <a:rPr lang="en-US" sz="1600" dirty="0"/>
                        <a:t>21=+( 72, 72)+( 75, 75)+( 82, 82)+( 85, 85).                   temp.</a:t>
                      </a:r>
                    </a:p>
                    <a:p>
                      <a:r>
                        <a:rPr lang="en-US" sz="1600" dirty="0"/>
                        <a:t>22=+( 20, 21)                                                             </a:t>
                      </a:r>
                      <a:r>
                        <a:rPr lang="en-US" sz="1600" dirty="0">
                          <a:latin typeface="Symbol" pitchFamily="2" charset="2"/>
                        </a:rPr>
                        <a:t>a</a:t>
                      </a:r>
                      <a:r>
                        <a:rPr lang="en-US" sz="1600" dirty="0"/>
                        <a:t> emitted</a:t>
                      </a:r>
                    </a:p>
                    <a:p>
                      <a:r>
                        <a:rPr lang="en-US" sz="1600" dirty="0"/>
                        <a:t>28=+( 65, 65)+( 78, 78)                                              p emitted</a:t>
                      </a:r>
                    </a:p>
                    <a:p>
                      <a:r>
                        <a:rPr lang="en-US" sz="1600" dirty="0"/>
                        <a:t>33=+( 62, 62)+( 68, 68)+( 71, 71)+( 73, 74)+( 76, 77) t emitted</a:t>
                      </a:r>
                    </a:p>
                    <a:p>
                      <a:r>
                        <a:rPr lang="en-US" sz="1600" dirty="0"/>
                        <a:t>34=+( 79, 81)+( 83, 84)                                          </a:t>
                      </a:r>
                      <a:r>
                        <a:rPr lang="en-US" sz="1600" baseline="30000" dirty="0">
                          <a:latin typeface="Symbol" pitchFamily="2" charset="2"/>
                        </a:rPr>
                        <a:t>3</a:t>
                      </a:r>
                      <a:r>
                        <a:rPr lang="en-US" sz="1600" dirty="0"/>
                        <a:t>He emitted</a:t>
                      </a:r>
                    </a:p>
                    <a:p>
                      <a:r>
                        <a:rPr lang="en-US" sz="1600" dirty="0"/>
                        <a:t>35=+( 33, 34)                                                         d2</a:t>
                      </a:r>
                      <a:r>
                        <a:rPr lang="en-US" sz="1600" dirty="0">
                          <a:latin typeface="Symbol" pitchFamily="2" charset="2"/>
                        </a:rPr>
                        <a:t>a</a:t>
                      </a:r>
                      <a:r>
                        <a:rPr lang="en-US" sz="1600" dirty="0"/>
                        <a:t> emitted</a:t>
                      </a:r>
                    </a:p>
                  </a:txBody>
                  <a:tcPr/>
                </a:tc>
                <a:extLst>
                  <a:ext uri="{0D108BD9-81ED-4DB2-BD59-A6C34878D82A}">
                    <a16:rowId xmlns:a16="http://schemas.microsoft.com/office/drawing/2014/main" val="1002475540"/>
                  </a:ext>
                </a:extLst>
              </a:tr>
            </a:tbl>
          </a:graphicData>
        </a:graphic>
      </p:graphicFrame>
      <p:sp>
        <p:nvSpPr>
          <p:cNvPr id="8" name="TextBox 7">
            <a:extLst>
              <a:ext uri="{FF2B5EF4-FFF2-40B4-BE49-F238E27FC236}">
                <a16:creationId xmlns:a16="http://schemas.microsoft.com/office/drawing/2014/main" id="{5E745B0E-A0C9-ED2F-71C1-2515AC5A9BE0}"/>
              </a:ext>
            </a:extLst>
          </p:cNvPr>
          <p:cNvSpPr txBox="1"/>
          <p:nvPr/>
        </p:nvSpPr>
        <p:spPr>
          <a:xfrm>
            <a:off x="308473" y="4752941"/>
            <a:ext cx="5262010" cy="1477328"/>
          </a:xfrm>
          <a:prstGeom prst="rect">
            <a:avLst/>
          </a:prstGeom>
          <a:noFill/>
        </p:spPr>
        <p:txBody>
          <a:bodyPr wrap="square" rtlCol="0">
            <a:spAutoFit/>
          </a:bodyPr>
          <a:lstStyle/>
          <a:p>
            <a:r>
              <a:rPr lang="en-US" dirty="0"/>
              <a:t>JEFF-4.0 C012 MT=23 explicit, from TALYS</a:t>
            </a:r>
          </a:p>
          <a:p>
            <a:r>
              <a:rPr lang="en-US" dirty="0"/>
              <a:t>JEFF-4.0 Be009 MT=30 from partials (n,2n</a:t>
            </a:r>
            <a:r>
              <a:rPr lang="en-US" baseline="-25000" dirty="0"/>
              <a:t>x</a:t>
            </a:r>
            <a:r>
              <a:rPr lang="en-US" dirty="0"/>
              <a:t>)</a:t>
            </a:r>
          </a:p>
          <a:p>
            <a:endParaRPr lang="en-US" dirty="0"/>
          </a:p>
          <a:p>
            <a:r>
              <a:rPr lang="en-US" b="1" dirty="0"/>
              <a:t>Complex sums, sometimes only clearly described in MF1-mt451</a:t>
            </a:r>
          </a:p>
        </p:txBody>
      </p:sp>
    </p:spTree>
    <p:extLst>
      <p:ext uri="{BB962C8B-B14F-4D97-AF65-F5344CB8AC3E}">
        <p14:creationId xmlns:p14="http://schemas.microsoft.com/office/powerpoint/2010/main" val="220068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1EE1-B267-D0E9-C1DD-F40C97BD816F}"/>
              </a:ext>
            </a:extLst>
          </p:cNvPr>
          <p:cNvSpPr>
            <a:spLocks noGrp="1"/>
          </p:cNvSpPr>
          <p:nvPr>
            <p:ph type="title"/>
          </p:nvPr>
        </p:nvSpPr>
        <p:spPr/>
        <p:txBody>
          <a:bodyPr/>
          <a:lstStyle/>
          <a:p>
            <a:r>
              <a:rPr lang="en-US" dirty="0"/>
              <a:t>LRs flags impact &amp; subtility</a:t>
            </a:r>
          </a:p>
        </p:txBody>
      </p:sp>
      <p:sp>
        <p:nvSpPr>
          <p:cNvPr id="3" name="Content Placeholder 2">
            <a:extLst>
              <a:ext uri="{FF2B5EF4-FFF2-40B4-BE49-F238E27FC236}">
                <a16:creationId xmlns:a16="http://schemas.microsoft.com/office/drawing/2014/main" id="{AD1B19EE-7C63-6211-8B64-D00EF8C8C358}"/>
              </a:ext>
            </a:extLst>
          </p:cNvPr>
          <p:cNvSpPr>
            <a:spLocks noGrp="1"/>
          </p:cNvSpPr>
          <p:nvPr>
            <p:ph idx="1"/>
          </p:nvPr>
        </p:nvSpPr>
        <p:spPr/>
        <p:txBody>
          <a:bodyPr/>
          <a:lstStyle/>
          <a:p>
            <a:pPr marL="342900" indent="-342900">
              <a:buFont typeface="Arial" panose="020B0604020202020204" pitchFamily="34" charset="0"/>
              <a:buChar char="•"/>
            </a:pPr>
            <a:r>
              <a:rPr lang="en-US" dirty="0"/>
              <a:t>Usually transport codes do not </a:t>
            </a:r>
            <a:r>
              <a:rPr lang="en-US" b="1" dirty="0"/>
              <a:t>transport, track </a:t>
            </a:r>
            <a:r>
              <a:rPr lang="en-US" dirty="0"/>
              <a:t>all breakup secondaries.</a:t>
            </a:r>
          </a:p>
          <a:p>
            <a:pPr marL="342900" indent="-342900">
              <a:buFont typeface="Arial" panose="020B0604020202020204" pitchFamily="34" charset="0"/>
              <a:buChar char="•"/>
            </a:pPr>
            <a:r>
              <a:rPr lang="en-US" dirty="0"/>
              <a:t>NJOY-</a:t>
            </a:r>
            <a:r>
              <a:rPr lang="en-US" dirty="0" err="1"/>
              <a:t>gaspr</a:t>
            </a:r>
            <a:r>
              <a:rPr lang="en-US" dirty="0"/>
              <a:t> keeps track of the </a:t>
            </a:r>
            <a:r>
              <a:rPr lang="en-US" b="1" dirty="0"/>
              <a:t>total </a:t>
            </a:r>
            <a:r>
              <a:rPr lang="en-US" dirty="0"/>
              <a:t>production of light particles </a:t>
            </a:r>
            <a:r>
              <a:rPr lang="en-US" baseline="30000" dirty="0"/>
              <a:t>1,2,3</a:t>
            </a:r>
            <a:r>
              <a:rPr lang="en-US" dirty="0"/>
              <a:t>H &amp; </a:t>
            </a:r>
            <a:r>
              <a:rPr lang="en-US" baseline="30000" dirty="0"/>
              <a:t>2,4</a:t>
            </a:r>
            <a:r>
              <a:rPr lang="en-US" dirty="0"/>
              <a:t>He as residual </a:t>
            </a:r>
            <a:r>
              <a:rPr lang="en-US" baseline="30000" dirty="0">
                <a:latin typeface="+mn-lt"/>
              </a:rPr>
              <a:t>1</a:t>
            </a:r>
            <a:r>
              <a:rPr lang="en-US" sz="2400" dirty="0">
                <a:solidFill>
                  <a:srgbClr val="000000"/>
                </a:solidFill>
                <a:latin typeface="+mn-lt"/>
              </a:rPr>
              <a:t>H(n,2n)</a:t>
            </a:r>
            <a:r>
              <a:rPr lang="en-US" sz="2400" baseline="30000" dirty="0">
                <a:solidFill>
                  <a:srgbClr val="000000"/>
                </a:solidFill>
                <a:latin typeface="+mn-lt"/>
              </a:rPr>
              <a:t>2</a:t>
            </a:r>
            <a:r>
              <a:rPr lang="en-US" sz="2400" dirty="0">
                <a:solidFill>
                  <a:srgbClr val="000000"/>
                </a:solidFill>
                <a:latin typeface="+mn-lt"/>
              </a:rPr>
              <a:t>H, </a:t>
            </a:r>
            <a:r>
              <a:rPr lang="en-US" sz="2400" baseline="30000" dirty="0">
                <a:solidFill>
                  <a:srgbClr val="000000"/>
                </a:solidFill>
                <a:latin typeface="+mn-lt"/>
              </a:rPr>
              <a:t>9</a:t>
            </a:r>
            <a:r>
              <a:rPr lang="en-US" sz="2400" dirty="0">
                <a:solidFill>
                  <a:srgbClr val="000000"/>
                </a:solidFill>
                <a:latin typeface="+mn-lt"/>
              </a:rPr>
              <a:t>Be(n,2n)2</a:t>
            </a:r>
            <a:r>
              <a:rPr lang="el-GR" sz="2400" dirty="0">
                <a:solidFill>
                  <a:srgbClr val="000000"/>
                </a:solidFill>
                <a:latin typeface="+mn-lt"/>
              </a:rPr>
              <a:t>α</a:t>
            </a:r>
            <a:r>
              <a:rPr lang="en-US" dirty="0">
                <a:latin typeface="+mn-lt"/>
              </a:rPr>
              <a:t> and </a:t>
            </a:r>
            <a:r>
              <a:rPr lang="en-US" dirty="0"/>
              <a:t>emitted </a:t>
            </a:r>
            <a:r>
              <a:rPr lang="en-US" b="1" dirty="0"/>
              <a:t>but</a:t>
            </a:r>
            <a:r>
              <a:rPr lang="en-US" dirty="0"/>
              <a:t> as single responses: MT203 to 207, </a:t>
            </a:r>
            <a:r>
              <a:rPr lang="en-US" b="1" dirty="0"/>
              <a:t>no residual tracking possible</a:t>
            </a:r>
          </a:p>
          <a:p>
            <a:pPr marL="342900" indent="-342900">
              <a:buFont typeface="Arial" panose="020B0604020202020204" pitchFamily="34" charset="0"/>
              <a:buChar char="•"/>
            </a:pPr>
            <a:r>
              <a:rPr lang="en-US" dirty="0"/>
              <a:t>Traditionally inventory codes only processes the inelastic partials when </a:t>
            </a:r>
            <a:r>
              <a:rPr lang="en-US" b="1" dirty="0"/>
              <a:t>super-elastic</a:t>
            </a:r>
            <a:r>
              <a:rPr lang="en-US" dirty="0"/>
              <a:t>: the residual is an isomer (T</a:t>
            </a:r>
            <a:r>
              <a:rPr lang="en-US" baseline="-25000" dirty="0"/>
              <a:t>1/2</a:t>
            </a:r>
            <a:r>
              <a:rPr lang="en-US" dirty="0"/>
              <a:t> &gt; 10</a:t>
            </a:r>
            <a:r>
              <a:rPr lang="en-US" baseline="30000" dirty="0"/>
              <a:t>-3</a:t>
            </a:r>
            <a:r>
              <a:rPr lang="en-US" dirty="0"/>
              <a:t>s ≠ discreet state, level).</a:t>
            </a:r>
          </a:p>
          <a:p>
            <a:pPr marL="342900" indent="-342900">
              <a:buFont typeface="Arial" panose="020B0604020202020204" pitchFamily="34" charset="0"/>
              <a:buChar char="•"/>
            </a:pPr>
            <a:r>
              <a:rPr lang="en-US" b="1" dirty="0"/>
              <a:t>Reduced chains inventory </a:t>
            </a:r>
            <a:r>
              <a:rPr lang="en-US" dirty="0"/>
              <a:t>simulations only accept simple MTs with residual: (n,2a)</a:t>
            </a:r>
            <a:r>
              <a:rPr lang="en-US" baseline="30000" dirty="0"/>
              <a:t>4</a:t>
            </a:r>
            <a:r>
              <a:rPr lang="en-US" dirty="0"/>
              <a:t>He instead of breakup (n,3a , e.g. SERPENT CRAM solver.</a:t>
            </a:r>
          </a:p>
          <a:p>
            <a:pPr marL="342900" indent="-342900">
              <a:buFont typeface="Arial" panose="020B0604020202020204" pitchFamily="34" charset="0"/>
              <a:buChar char="•"/>
            </a:pPr>
            <a:r>
              <a:rPr lang="en-US" dirty="0"/>
              <a:t>Breakup usually means </a:t>
            </a:r>
            <a:r>
              <a:rPr lang="en-US" b="1" dirty="0"/>
              <a:t>burnup</a:t>
            </a:r>
            <a:r>
              <a:rPr lang="en-US" dirty="0"/>
              <a:t>, </a:t>
            </a:r>
            <a:r>
              <a:rPr lang="en-US" b="1" dirty="0"/>
              <a:t>target disappearance event, </a:t>
            </a:r>
            <a:r>
              <a:rPr lang="en-US" dirty="0"/>
              <a:t>like handling fission target inventory in a way</a:t>
            </a:r>
          </a:p>
          <a:p>
            <a:pPr marL="342900" indent="-342900">
              <a:buFont typeface="Arial" panose="020B0604020202020204" pitchFamily="34" charset="0"/>
              <a:buChar char="•"/>
            </a:pPr>
            <a:r>
              <a:rPr lang="en-US" dirty="0"/>
              <a:t>In cases, the yield per reaction for the light product, breakup residual may be tabulated directly (and even fractional) when a MF6 is used.</a:t>
            </a:r>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F2788B13-F2C5-3685-0200-2D9D5E22A2CC}"/>
              </a:ext>
            </a:extLst>
          </p:cNvPr>
          <p:cNvSpPr>
            <a:spLocks noGrp="1"/>
          </p:cNvSpPr>
          <p:nvPr>
            <p:ph type="sldNum" sz="quarter" idx="12"/>
          </p:nvPr>
        </p:nvSpPr>
        <p:spPr/>
        <p:txBody>
          <a:bodyPr/>
          <a:lstStyle/>
          <a:p>
            <a:fld id="{0F153567-88AB-4943-B71C-530549DCA02A}" type="slidenum">
              <a:rPr lang="en-US" smtClean="0"/>
              <a:t>21</a:t>
            </a:fld>
            <a:endParaRPr lang="en-US"/>
          </a:p>
        </p:txBody>
      </p:sp>
    </p:spTree>
    <p:extLst>
      <p:ext uri="{BB962C8B-B14F-4D97-AF65-F5344CB8AC3E}">
        <p14:creationId xmlns:p14="http://schemas.microsoft.com/office/powerpoint/2010/main" val="347302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DFFA-03A3-42BA-E43F-8F5ED397BFC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7A2672C-34F7-487B-E0D5-54F70CBE4C49}"/>
              </a:ext>
            </a:extLst>
          </p:cNvPr>
          <p:cNvSpPr>
            <a:spLocks noGrp="1"/>
          </p:cNvSpPr>
          <p:nvPr>
            <p:ph idx="1"/>
          </p:nvPr>
        </p:nvSpPr>
        <p:spPr>
          <a:xfrm>
            <a:off x="190842" y="1018365"/>
            <a:ext cx="11416957" cy="4862034"/>
          </a:xfrm>
        </p:spPr>
        <p:txBody>
          <a:bodyPr>
            <a:normAutofit fontScale="92500"/>
          </a:bodyPr>
          <a:lstStyle/>
          <a:p>
            <a:pPr marL="342900" indent="-342900">
              <a:buFont typeface="Arial" panose="020B0604020202020204" pitchFamily="34" charset="0"/>
              <a:buChar char="•"/>
            </a:pPr>
            <a:r>
              <a:rPr lang="en-US" b="1" dirty="0"/>
              <a:t>Reactions: MF3</a:t>
            </a:r>
            <a:r>
              <a:rPr lang="en-US" dirty="0"/>
              <a:t> cross-section, </a:t>
            </a:r>
            <a:r>
              <a:rPr lang="en-US" b="1" dirty="0"/>
              <a:t>MF10</a:t>
            </a:r>
            <a:r>
              <a:rPr lang="en-US" dirty="0"/>
              <a:t> partials, </a:t>
            </a:r>
            <a:r>
              <a:rPr lang="en-US" b="1" dirty="0"/>
              <a:t>MF9</a:t>
            </a:r>
            <a:r>
              <a:rPr lang="en-US" dirty="0"/>
              <a:t> branching ratio, </a:t>
            </a:r>
            <a:r>
              <a:rPr lang="en-US" b="1" dirty="0"/>
              <a:t>MF8</a:t>
            </a:r>
            <a:r>
              <a:rPr lang="en-US" dirty="0"/>
              <a:t> dictionary for mt5*MF6 radionuclide production, </a:t>
            </a:r>
            <a:r>
              <a:rPr lang="en-US" b="1" dirty="0"/>
              <a:t>MF12</a:t>
            </a:r>
            <a:r>
              <a:rPr lang="en-US" dirty="0"/>
              <a:t> photon production</a:t>
            </a:r>
          </a:p>
          <a:p>
            <a:pPr marL="342900" indent="-342900">
              <a:buFont typeface="Arial" panose="020B0604020202020204" pitchFamily="34" charset="0"/>
              <a:buChar char="•"/>
            </a:pPr>
            <a:r>
              <a:rPr lang="en-US" b="1" dirty="0"/>
              <a:t>Decays &amp; Fission product yields</a:t>
            </a:r>
            <a:r>
              <a:rPr lang="en-US" dirty="0"/>
              <a:t>: </a:t>
            </a:r>
            <a:r>
              <a:rPr lang="en-US" b="1" dirty="0"/>
              <a:t>MF8 </a:t>
            </a:r>
            <a:r>
              <a:rPr lang="en-US" dirty="0"/>
              <a:t>subtility</a:t>
            </a:r>
            <a:r>
              <a:rPr lang="en-US" b="1" dirty="0"/>
              <a:t>, </a:t>
            </a:r>
            <a:r>
              <a:rPr lang="en-US" dirty="0"/>
              <a:t>correspondence between </a:t>
            </a:r>
            <a:r>
              <a:rPr lang="en-GB" dirty="0"/>
              <a:t> excited and isomeric state </a:t>
            </a:r>
            <a:endParaRPr lang="en-US" dirty="0"/>
          </a:p>
          <a:p>
            <a:pPr marL="342900" indent="-342900">
              <a:buFont typeface="Arial" panose="020B0604020202020204" pitchFamily="34" charset="0"/>
              <a:buChar char="•"/>
            </a:pPr>
            <a:r>
              <a:rPr lang="en-US" b="1" dirty="0"/>
              <a:t>Covariances: MF33-40 </a:t>
            </a:r>
            <a:r>
              <a:rPr lang="en-US" sz="1800" b="1" dirty="0"/>
              <a:t>(-34,35?)</a:t>
            </a:r>
          </a:p>
          <a:p>
            <a:pPr marL="342900" indent="-342900">
              <a:buFont typeface="Arial" panose="020B0604020202020204" pitchFamily="34" charset="0"/>
              <a:buChar char="•"/>
            </a:pPr>
            <a:r>
              <a:rPr lang="en-US" dirty="0"/>
              <a:t>Rather complex, unique to a target, </a:t>
            </a:r>
            <a:r>
              <a:rPr lang="en-US" b="1" dirty="0"/>
              <a:t>processing steps are necessary </a:t>
            </a:r>
            <a:r>
              <a:rPr lang="en-US" dirty="0"/>
              <a:t>to account for the </a:t>
            </a:r>
            <a:r>
              <a:rPr lang="en-US" b="1" dirty="0"/>
              <a:t>LR</a:t>
            </a:r>
            <a:r>
              <a:rPr lang="en-US" dirty="0"/>
              <a:t> flags in </a:t>
            </a:r>
            <a:r>
              <a:rPr lang="en-US" b="1" dirty="0"/>
              <a:t>I</a:t>
            </a:r>
            <a:r>
              <a:rPr lang="en-US" dirty="0"/>
              <a:t>nventory, radiation </a:t>
            </a:r>
            <a:r>
              <a:rPr lang="en-US" b="1" dirty="0"/>
              <a:t>S</a:t>
            </a:r>
            <a:r>
              <a:rPr lang="en-US" dirty="0"/>
              <a:t>ource </a:t>
            </a:r>
            <a:r>
              <a:rPr lang="en-US" b="1" dirty="0"/>
              <a:t>T</a:t>
            </a:r>
            <a:r>
              <a:rPr lang="en-US" dirty="0"/>
              <a:t>erm simulations.</a:t>
            </a:r>
          </a:p>
          <a:p>
            <a:pPr marL="342900" indent="-342900">
              <a:buFont typeface="Arial" panose="020B0604020202020204" pitchFamily="34" charset="0"/>
              <a:buChar char="•"/>
            </a:pPr>
            <a:r>
              <a:rPr lang="en-US" dirty="0"/>
              <a:t>Without such </a:t>
            </a:r>
            <a:r>
              <a:rPr lang="en-US" b="1" dirty="0"/>
              <a:t>additional steps </a:t>
            </a:r>
            <a:r>
              <a:rPr lang="en-US" dirty="0"/>
              <a:t>inventory systems </a:t>
            </a:r>
            <a:r>
              <a:rPr lang="en-US" b="1" dirty="0"/>
              <a:t>cannot account for breakup</a:t>
            </a:r>
            <a:r>
              <a:rPr lang="en-US" dirty="0"/>
              <a:t>, burn, deplete properly, have the target disappear when it should.</a:t>
            </a:r>
          </a:p>
          <a:p>
            <a:pPr marL="342900" indent="-342900">
              <a:buFont typeface="Arial" panose="020B0604020202020204" pitchFamily="34" charset="0"/>
              <a:buChar char="•"/>
            </a:pPr>
            <a:r>
              <a:rPr lang="en-US" dirty="0"/>
              <a:t>In the major libraries it impacts </a:t>
            </a:r>
            <a:r>
              <a:rPr lang="en-US" b="1" baseline="30000" dirty="0"/>
              <a:t>6</a:t>
            </a:r>
            <a:r>
              <a:rPr lang="en-US" b="1" dirty="0"/>
              <a:t>Li, </a:t>
            </a:r>
            <a:r>
              <a:rPr lang="en-US" b="1" baseline="30000" dirty="0"/>
              <a:t>7</a:t>
            </a:r>
            <a:r>
              <a:rPr lang="en-US" b="1" dirty="0"/>
              <a:t>Li, </a:t>
            </a:r>
            <a:r>
              <a:rPr lang="en-US" b="1" baseline="30000" dirty="0"/>
              <a:t>9</a:t>
            </a:r>
            <a:r>
              <a:rPr lang="en-US" b="1" dirty="0"/>
              <a:t>Be, </a:t>
            </a:r>
            <a:r>
              <a:rPr lang="en-US" b="1" baseline="30000" dirty="0"/>
              <a:t>10</a:t>
            </a:r>
            <a:r>
              <a:rPr lang="en-US" b="1" dirty="0"/>
              <a:t>B, </a:t>
            </a:r>
            <a:r>
              <a:rPr lang="en-US" b="1" baseline="30000" dirty="0"/>
              <a:t>12</a:t>
            </a:r>
            <a:r>
              <a:rPr lang="en-US" b="1" dirty="0"/>
              <a:t>C </a:t>
            </a:r>
            <a:r>
              <a:rPr lang="en-US" dirty="0"/>
              <a:t>and </a:t>
            </a:r>
            <a:r>
              <a:rPr lang="en-US" b="1" baseline="30000" dirty="0"/>
              <a:t>16</a:t>
            </a:r>
            <a:r>
              <a:rPr lang="en-US" b="1" dirty="0"/>
              <a:t>O</a:t>
            </a:r>
            <a:r>
              <a:rPr lang="en-US" dirty="0"/>
              <a:t> inventory under n-irradiation.</a:t>
            </a:r>
          </a:p>
          <a:p>
            <a:pPr marL="342900" indent="-342900">
              <a:buFont typeface="Arial" panose="020B0604020202020204" pitchFamily="34" charset="0"/>
              <a:buChar char="•"/>
            </a:pPr>
            <a:r>
              <a:rPr lang="en-US" b="1" dirty="0"/>
              <a:t>JENDL-5, ENDF/B-VIII.1 </a:t>
            </a:r>
            <a:r>
              <a:rPr lang="en-US" dirty="0"/>
              <a:t>and </a:t>
            </a:r>
            <a:r>
              <a:rPr lang="en-US" b="1" dirty="0"/>
              <a:t>JEFF-4.0</a:t>
            </a:r>
            <a:r>
              <a:rPr lang="en-US" dirty="0"/>
              <a:t> Multiphysics </a:t>
            </a:r>
            <a:r>
              <a:rPr lang="en-US" b="1" dirty="0"/>
              <a:t>I</a:t>
            </a:r>
            <a:r>
              <a:rPr lang="en-US" dirty="0"/>
              <a:t>nventory, radiation </a:t>
            </a:r>
            <a:r>
              <a:rPr lang="en-US" b="1" dirty="0"/>
              <a:t>S</a:t>
            </a:r>
            <a:r>
              <a:rPr lang="en-US" dirty="0"/>
              <a:t>ource </a:t>
            </a:r>
            <a:r>
              <a:rPr lang="en-US" b="1" dirty="0"/>
              <a:t>T</a:t>
            </a:r>
            <a:r>
              <a:rPr lang="en-US" dirty="0"/>
              <a:t>erms  </a:t>
            </a:r>
            <a:r>
              <a:rPr lang="en-US" b="1" dirty="0" err="1"/>
              <a:t>IrST</a:t>
            </a:r>
            <a:r>
              <a:rPr lang="en-US" dirty="0"/>
              <a:t> application libraries for </a:t>
            </a:r>
            <a:r>
              <a:rPr lang="en-US" b="1" dirty="0"/>
              <a:t>FISPACT-II </a:t>
            </a:r>
            <a:r>
              <a:rPr lang="en-US" dirty="0"/>
              <a:t>now includes these additional steps.</a:t>
            </a:r>
          </a:p>
        </p:txBody>
      </p:sp>
      <p:sp>
        <p:nvSpPr>
          <p:cNvPr id="5" name="Slide Number Placeholder 4">
            <a:extLst>
              <a:ext uri="{FF2B5EF4-FFF2-40B4-BE49-F238E27FC236}">
                <a16:creationId xmlns:a16="http://schemas.microsoft.com/office/drawing/2014/main" id="{96DC90AC-4C80-B2BA-BFCF-C21BC7E4EF13}"/>
              </a:ext>
            </a:extLst>
          </p:cNvPr>
          <p:cNvSpPr>
            <a:spLocks noGrp="1"/>
          </p:cNvSpPr>
          <p:nvPr>
            <p:ph type="sldNum" sz="quarter" idx="12"/>
          </p:nvPr>
        </p:nvSpPr>
        <p:spPr/>
        <p:txBody>
          <a:bodyPr/>
          <a:lstStyle/>
          <a:p>
            <a:fld id="{0F153567-88AB-4943-B71C-530549DCA02A}" type="slidenum">
              <a:rPr lang="en-US" smtClean="0"/>
              <a:t>22</a:t>
            </a:fld>
            <a:endParaRPr lang="en-US"/>
          </a:p>
        </p:txBody>
      </p:sp>
    </p:spTree>
    <p:extLst>
      <p:ext uri="{BB962C8B-B14F-4D97-AF65-F5344CB8AC3E}">
        <p14:creationId xmlns:p14="http://schemas.microsoft.com/office/powerpoint/2010/main" val="3124895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E719-56ED-DB18-79A4-5D673B4C314A}"/>
              </a:ext>
            </a:extLst>
          </p:cNvPr>
          <p:cNvSpPr>
            <a:spLocks noGrp="1"/>
          </p:cNvSpPr>
          <p:nvPr>
            <p:ph type="title"/>
          </p:nvPr>
        </p:nvSpPr>
        <p:spPr>
          <a:xfrm>
            <a:off x="-31580" y="190097"/>
            <a:ext cx="11150600" cy="1094544"/>
          </a:xfrm>
        </p:spPr>
        <p:txBody>
          <a:bodyPr>
            <a:normAutofit fontScale="90000"/>
          </a:bodyPr>
          <a:lstStyle/>
          <a:p>
            <a:pPr algn="ctr"/>
            <a:r>
              <a:rPr lang="en-GB" dirty="0"/>
              <a:t>The Nuclear Observables of the Lesser Gods       </a:t>
            </a:r>
            <a:r>
              <a:rPr lang="en-GB" sz="2000" dirty="0"/>
              <a:t>a playful mythological analogy for inventory, radiation source terms observables</a:t>
            </a:r>
            <a:endParaRPr lang="en-US" sz="2000" dirty="0"/>
          </a:p>
        </p:txBody>
      </p:sp>
      <p:sp>
        <p:nvSpPr>
          <p:cNvPr id="3" name="Content Placeholder 2">
            <a:extLst>
              <a:ext uri="{FF2B5EF4-FFF2-40B4-BE49-F238E27FC236}">
                <a16:creationId xmlns:a16="http://schemas.microsoft.com/office/drawing/2014/main" id="{BD390C66-5ACA-E84B-BFFD-3CE893531FF8}"/>
              </a:ext>
            </a:extLst>
          </p:cNvPr>
          <p:cNvSpPr>
            <a:spLocks noGrp="1"/>
          </p:cNvSpPr>
          <p:nvPr>
            <p:ph idx="1"/>
          </p:nvPr>
        </p:nvSpPr>
        <p:spPr>
          <a:xfrm>
            <a:off x="203199" y="1404138"/>
            <a:ext cx="11313297" cy="4862034"/>
          </a:xfrm>
        </p:spPr>
        <p:txBody>
          <a:bodyPr>
            <a:normAutofit fontScale="92500" lnSpcReduction="20000"/>
          </a:bodyPr>
          <a:lstStyle/>
          <a:p>
            <a:r>
              <a:rPr lang="en-GB" sz="2600" dirty="0"/>
              <a:t>In the grand pantheon of nuclear physics, all observables live on mount </a:t>
            </a:r>
            <a:r>
              <a:rPr lang="en-GB" sz="2600" b="1" dirty="0" err="1"/>
              <a:t>NucleOlympus</a:t>
            </a:r>
            <a:r>
              <a:rPr lang="en-GB" sz="2600" dirty="0"/>
              <a:t>, but not all enjoy the same fame.</a:t>
            </a:r>
          </a:p>
          <a:p>
            <a:endParaRPr lang="en-GB" sz="2600" dirty="0"/>
          </a:p>
          <a:p>
            <a:r>
              <a:rPr lang="en-GB" sz="2600" dirty="0"/>
              <a:t>⚡ The “Major Gods” at the summit sit the well‑known, </a:t>
            </a:r>
            <a:r>
              <a:rPr lang="en-GB" sz="2600" b="1" dirty="0"/>
              <a:t>mighty deities</a:t>
            </a:r>
            <a:r>
              <a:rPr lang="en-GB" sz="2600" dirty="0"/>
              <a:t>:</a:t>
            </a:r>
          </a:p>
          <a:p>
            <a:pPr marL="342900" indent="-342900">
              <a:buFont typeface="Arial" panose="020B0604020202020204" pitchFamily="34" charset="0"/>
              <a:buChar char="•"/>
            </a:pPr>
            <a:r>
              <a:rPr lang="en-GB" sz="2600" i="1" dirty="0"/>
              <a:t>Elastic scattering</a:t>
            </a:r>
            <a:r>
              <a:rPr lang="en-GB" sz="2600" dirty="0"/>
              <a:t>, </a:t>
            </a:r>
            <a:r>
              <a:rPr lang="en-GB" sz="2600" b="1" dirty="0"/>
              <a:t>Zeus</a:t>
            </a:r>
            <a:r>
              <a:rPr lang="en-GB" sz="2600" dirty="0"/>
              <a:t> himself - ruler of reaction channels, consulted by all.</a:t>
            </a:r>
          </a:p>
          <a:p>
            <a:pPr marL="342900" indent="-342900">
              <a:buFont typeface="Arial" panose="020B0604020202020204" pitchFamily="34" charset="0"/>
              <a:buChar char="•"/>
            </a:pPr>
            <a:r>
              <a:rPr lang="en-GB" sz="2600" i="1" dirty="0"/>
              <a:t>Prompt gammas</a:t>
            </a:r>
            <a:r>
              <a:rPr lang="en-GB" sz="2600" dirty="0"/>
              <a:t>, </a:t>
            </a:r>
            <a:r>
              <a:rPr lang="en-GB" sz="2600" b="1" dirty="0"/>
              <a:t>Apollo</a:t>
            </a:r>
            <a:r>
              <a:rPr lang="en-GB" sz="2600" dirty="0"/>
              <a:t> - bright, immediate, shining with clarity.</a:t>
            </a:r>
          </a:p>
          <a:p>
            <a:pPr marL="342900" indent="-342900">
              <a:buFont typeface="Arial" panose="020B0604020202020204" pitchFamily="34" charset="0"/>
              <a:buChar char="•"/>
            </a:pPr>
            <a:r>
              <a:rPr lang="en-GB" sz="2600" i="1" dirty="0"/>
              <a:t>Fission observables</a:t>
            </a:r>
            <a:r>
              <a:rPr lang="en-GB" sz="2600" dirty="0"/>
              <a:t>, </a:t>
            </a:r>
            <a:r>
              <a:rPr lang="en-GB" sz="2600" b="1" dirty="0"/>
              <a:t>Poseidon</a:t>
            </a:r>
            <a:r>
              <a:rPr lang="en-GB" sz="2600" dirty="0"/>
              <a:t> - powerful, dramatic, sometimes destructive.</a:t>
            </a:r>
          </a:p>
          <a:p>
            <a:pPr marL="342900" indent="-342900">
              <a:buFont typeface="Arial" panose="020B0604020202020204" pitchFamily="34" charset="0"/>
              <a:buChar char="•"/>
            </a:pPr>
            <a:r>
              <a:rPr lang="en-GB" sz="2600" i="1" dirty="0"/>
              <a:t>Neutron multiplicities and spectra</a:t>
            </a:r>
            <a:r>
              <a:rPr lang="en-GB" sz="2600" dirty="0"/>
              <a:t>, </a:t>
            </a:r>
            <a:r>
              <a:rPr lang="en-GB" sz="2600" b="1" dirty="0"/>
              <a:t>Hera - </a:t>
            </a:r>
            <a:r>
              <a:rPr lang="en-GB" sz="2600" dirty="0"/>
              <a:t>ever-watchful, essential to the harmony of the realm.</a:t>
            </a:r>
          </a:p>
          <a:p>
            <a:pPr marL="342900" indent="-342900">
              <a:buFont typeface="Arial" panose="020B0604020202020204" pitchFamily="34" charset="0"/>
              <a:buChar char="•"/>
            </a:pPr>
            <a:endParaRPr lang="en-GB" sz="2600" dirty="0"/>
          </a:p>
          <a:p>
            <a:r>
              <a:rPr lang="en-GB" sz="2600" dirty="0"/>
              <a:t>These are the observables that everyone quotes, measures, models, argues about, and builds facilities for. </a:t>
            </a:r>
            <a:r>
              <a:rPr lang="en-GB" sz="2600" b="1" dirty="0"/>
              <a:t>They get the temples, the offerings, the citations</a:t>
            </a:r>
            <a:r>
              <a:rPr lang="en-GB" sz="2600" dirty="0"/>
              <a:t>.</a:t>
            </a:r>
          </a:p>
          <a:p>
            <a:endParaRPr lang="en-US" dirty="0"/>
          </a:p>
        </p:txBody>
      </p:sp>
      <p:sp>
        <p:nvSpPr>
          <p:cNvPr id="5" name="Slide Number Placeholder 4">
            <a:extLst>
              <a:ext uri="{FF2B5EF4-FFF2-40B4-BE49-F238E27FC236}">
                <a16:creationId xmlns:a16="http://schemas.microsoft.com/office/drawing/2014/main" id="{30F91B8A-F557-E21D-7A2A-1A417D74BA93}"/>
              </a:ext>
            </a:extLst>
          </p:cNvPr>
          <p:cNvSpPr>
            <a:spLocks noGrp="1"/>
          </p:cNvSpPr>
          <p:nvPr>
            <p:ph type="sldNum" sz="quarter" idx="12"/>
          </p:nvPr>
        </p:nvSpPr>
        <p:spPr/>
        <p:txBody>
          <a:bodyPr/>
          <a:lstStyle/>
          <a:p>
            <a:fld id="{0F153567-88AB-4943-B71C-530549DCA02A}" type="slidenum">
              <a:rPr lang="en-US" smtClean="0"/>
              <a:t>23</a:t>
            </a:fld>
            <a:endParaRPr lang="en-US"/>
          </a:p>
        </p:txBody>
      </p:sp>
    </p:spTree>
    <p:extLst>
      <p:ext uri="{BB962C8B-B14F-4D97-AF65-F5344CB8AC3E}">
        <p14:creationId xmlns:p14="http://schemas.microsoft.com/office/powerpoint/2010/main" val="383269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40DD-B429-A599-9643-018074E3F660}"/>
              </a:ext>
            </a:extLst>
          </p:cNvPr>
          <p:cNvSpPr>
            <a:spLocks noGrp="1"/>
          </p:cNvSpPr>
          <p:nvPr>
            <p:ph type="title"/>
          </p:nvPr>
        </p:nvSpPr>
        <p:spPr>
          <a:xfrm>
            <a:off x="-68648" y="128312"/>
            <a:ext cx="11150600" cy="1094544"/>
          </a:xfrm>
        </p:spPr>
        <p:txBody>
          <a:bodyPr>
            <a:normAutofit fontScale="90000"/>
          </a:bodyPr>
          <a:lstStyle/>
          <a:p>
            <a:pPr algn="ctr"/>
            <a:r>
              <a:rPr lang="en-GB" dirty="0"/>
              <a:t>The Nuclear Observables of the Lesser Gods </a:t>
            </a:r>
            <a:br>
              <a:rPr lang="en-GB" dirty="0"/>
            </a:br>
            <a:r>
              <a:rPr lang="en-GB" sz="2000" dirty="0"/>
              <a:t>a playful mythological analogy for inventory, radiation source terms observables</a:t>
            </a:r>
            <a:endParaRPr lang="en-US" sz="2000" dirty="0"/>
          </a:p>
        </p:txBody>
      </p:sp>
      <p:sp>
        <p:nvSpPr>
          <p:cNvPr id="3" name="Content Placeholder 2">
            <a:extLst>
              <a:ext uri="{FF2B5EF4-FFF2-40B4-BE49-F238E27FC236}">
                <a16:creationId xmlns:a16="http://schemas.microsoft.com/office/drawing/2014/main" id="{06FF0FF5-DECB-C3FC-E0B4-BECE5007E6BC}"/>
              </a:ext>
            </a:extLst>
          </p:cNvPr>
          <p:cNvSpPr>
            <a:spLocks noGrp="1"/>
          </p:cNvSpPr>
          <p:nvPr>
            <p:ph idx="1"/>
          </p:nvPr>
        </p:nvSpPr>
        <p:spPr>
          <a:xfrm>
            <a:off x="101600" y="1161535"/>
            <a:ext cx="11353114" cy="5128053"/>
          </a:xfrm>
        </p:spPr>
        <p:txBody>
          <a:bodyPr>
            <a:normAutofit fontScale="92500" lnSpcReduction="20000"/>
          </a:bodyPr>
          <a:lstStyle/>
          <a:p>
            <a:r>
              <a:rPr lang="en-GB" sz="2600" dirty="0"/>
              <a:t>And then, a little further down mount </a:t>
            </a:r>
            <a:r>
              <a:rPr lang="en-GB" sz="2600" b="1" dirty="0" err="1"/>
              <a:t>NucleOlympus</a:t>
            </a:r>
            <a:r>
              <a:rPr lang="en-GB" sz="2600" dirty="0"/>
              <a:t>, dwell the humble radiation observables. </a:t>
            </a:r>
            <a:r>
              <a:rPr lang="en-GB" sz="2600" b="1" dirty="0"/>
              <a:t>Not weak — just quietly powerful</a:t>
            </a:r>
            <a:r>
              <a:rPr lang="en-GB" sz="2600" dirty="0"/>
              <a:t>.</a:t>
            </a:r>
          </a:p>
          <a:p>
            <a:endParaRPr lang="en-GB" sz="1400" dirty="0"/>
          </a:p>
          <a:p>
            <a:r>
              <a:rPr lang="en-GB" sz="3500" dirty="0"/>
              <a:t>🔥 </a:t>
            </a:r>
            <a:r>
              <a:rPr lang="en-GB" sz="2600" dirty="0"/>
              <a:t>The “Lesser Gods” </a:t>
            </a:r>
            <a:r>
              <a:rPr lang="en-GB" dirty="0"/>
              <a:t>:</a:t>
            </a:r>
          </a:p>
          <a:p>
            <a:pPr marL="342900" indent="-342900">
              <a:buFont typeface="Arial" panose="020B0604020202020204" pitchFamily="34" charset="0"/>
              <a:buChar char="•"/>
            </a:pPr>
            <a:r>
              <a:rPr lang="en-GB" i="1" dirty="0"/>
              <a:t>Activities and radiations</a:t>
            </a:r>
            <a:r>
              <a:rPr lang="en-GB" dirty="0"/>
              <a:t>, the tireless </a:t>
            </a:r>
            <a:r>
              <a:rPr lang="en-GB" b="1" dirty="0"/>
              <a:t>Hephaestus</a:t>
            </a:r>
            <a:r>
              <a:rPr lang="en-GB" dirty="0"/>
              <a:t>, hammering away in the workshop long after the beam is off.</a:t>
            </a:r>
          </a:p>
          <a:p>
            <a:pPr marL="342900" indent="-342900">
              <a:buFont typeface="Arial" panose="020B0604020202020204" pitchFamily="34" charset="0"/>
              <a:buChar char="•"/>
            </a:pPr>
            <a:r>
              <a:rPr lang="en-GB" i="1" dirty="0"/>
              <a:t>Decay gammas</a:t>
            </a:r>
            <a:r>
              <a:rPr lang="en-GB" dirty="0"/>
              <a:t>, the </a:t>
            </a:r>
            <a:r>
              <a:rPr lang="en-GB" b="1" dirty="0"/>
              <a:t>Hestia</a:t>
            </a:r>
            <a:r>
              <a:rPr lang="en-GB" dirty="0"/>
              <a:t> of the family — steady, constant, the warm glow at the hearth.</a:t>
            </a:r>
          </a:p>
          <a:p>
            <a:pPr marL="342900" indent="-342900">
              <a:buFont typeface="Arial" panose="020B0604020202020204" pitchFamily="34" charset="0"/>
              <a:buChar char="•"/>
            </a:pPr>
            <a:r>
              <a:rPr lang="en-GB" i="1" dirty="0"/>
              <a:t>Cumulative and independent yields</a:t>
            </a:r>
            <a:r>
              <a:rPr lang="en-GB" dirty="0"/>
              <a:t>, the </a:t>
            </a:r>
            <a:r>
              <a:rPr lang="en-GB" b="1" dirty="0"/>
              <a:t>Fates</a:t>
            </a:r>
            <a:r>
              <a:rPr lang="en-GB" dirty="0"/>
              <a:t>, weaving the threads of fissions events.</a:t>
            </a:r>
          </a:p>
          <a:p>
            <a:pPr marL="342900" indent="-342900">
              <a:buFont typeface="Arial" panose="020B0604020202020204" pitchFamily="34" charset="0"/>
              <a:buChar char="•"/>
            </a:pPr>
            <a:r>
              <a:rPr lang="en-GB" i="1" dirty="0"/>
              <a:t>Isomeric ratios</a:t>
            </a:r>
            <a:r>
              <a:rPr lang="en-GB" dirty="0"/>
              <a:t>, the mysterious </a:t>
            </a:r>
            <a:r>
              <a:rPr lang="en-GB" b="1" dirty="0"/>
              <a:t>Hermes</a:t>
            </a:r>
            <a:r>
              <a:rPr lang="en-GB" dirty="0"/>
              <a:t>, messenger between ground states and metastable realms.</a:t>
            </a:r>
          </a:p>
          <a:p>
            <a:pPr marL="342900" indent="-342900">
              <a:buFont typeface="Arial" panose="020B0604020202020204" pitchFamily="34" charset="0"/>
              <a:buChar char="•"/>
            </a:pPr>
            <a:r>
              <a:rPr lang="en-GB" i="1" dirty="0"/>
              <a:t>Integral reaction rates</a:t>
            </a:r>
            <a:r>
              <a:rPr lang="en-GB" dirty="0"/>
              <a:t>, the </a:t>
            </a:r>
            <a:r>
              <a:rPr lang="en-GB" b="1" dirty="0"/>
              <a:t>Demeter </a:t>
            </a:r>
            <a:r>
              <a:rPr lang="en-GB" dirty="0"/>
              <a:t>of the group — nourishing the fields of dosimetry, radionuclides production and diagnostics.</a:t>
            </a:r>
          </a:p>
          <a:p>
            <a:endParaRPr lang="en-GB" dirty="0"/>
          </a:p>
          <a:p>
            <a:r>
              <a:rPr lang="en-GB" sz="2600" dirty="0"/>
              <a:t>They don’t draw lightning or split mountains, </a:t>
            </a:r>
            <a:r>
              <a:rPr lang="en-GB" sz="2600" b="1" dirty="0"/>
              <a:t>but when the great Gods are silent or unreachable, it is the lesser Gods who speak.</a:t>
            </a:r>
          </a:p>
          <a:p>
            <a:endParaRPr lang="en-US" dirty="0"/>
          </a:p>
        </p:txBody>
      </p:sp>
      <p:sp>
        <p:nvSpPr>
          <p:cNvPr id="5" name="Slide Number Placeholder 4">
            <a:extLst>
              <a:ext uri="{FF2B5EF4-FFF2-40B4-BE49-F238E27FC236}">
                <a16:creationId xmlns:a16="http://schemas.microsoft.com/office/drawing/2014/main" id="{4B22FD89-3176-A1BE-4FB2-2C0F0323638F}"/>
              </a:ext>
            </a:extLst>
          </p:cNvPr>
          <p:cNvSpPr>
            <a:spLocks noGrp="1"/>
          </p:cNvSpPr>
          <p:nvPr>
            <p:ph type="sldNum" sz="quarter" idx="12"/>
          </p:nvPr>
        </p:nvSpPr>
        <p:spPr/>
        <p:txBody>
          <a:bodyPr/>
          <a:lstStyle/>
          <a:p>
            <a:fld id="{0F153567-88AB-4943-B71C-530549DCA02A}" type="slidenum">
              <a:rPr lang="en-US" smtClean="0"/>
              <a:t>24</a:t>
            </a:fld>
            <a:endParaRPr lang="en-US"/>
          </a:p>
        </p:txBody>
      </p:sp>
      <p:sp>
        <p:nvSpPr>
          <p:cNvPr id="4" name="TextBox 3">
            <a:extLst>
              <a:ext uri="{FF2B5EF4-FFF2-40B4-BE49-F238E27FC236}">
                <a16:creationId xmlns:a16="http://schemas.microsoft.com/office/drawing/2014/main" id="{C823046E-7BA1-ECEE-9125-927005329117}"/>
              </a:ext>
            </a:extLst>
          </p:cNvPr>
          <p:cNvSpPr txBox="1"/>
          <p:nvPr/>
        </p:nvSpPr>
        <p:spPr>
          <a:xfrm>
            <a:off x="7162028" y="6289588"/>
            <a:ext cx="2885726" cy="338554"/>
          </a:xfrm>
          <a:prstGeom prst="rect">
            <a:avLst/>
          </a:prstGeom>
          <a:noFill/>
        </p:spPr>
        <p:txBody>
          <a:bodyPr wrap="none" rtlCol="0">
            <a:spAutoFit/>
          </a:bodyPr>
          <a:lstStyle/>
          <a:p>
            <a:r>
              <a:rPr lang="en-GB" sz="1600" i="1" dirty="0"/>
              <a:t>Playwright: G. Schnabel &amp; Co</a:t>
            </a:r>
          </a:p>
        </p:txBody>
      </p:sp>
    </p:spTree>
    <p:extLst>
      <p:ext uri="{BB962C8B-B14F-4D97-AF65-F5344CB8AC3E}">
        <p14:creationId xmlns:p14="http://schemas.microsoft.com/office/powerpoint/2010/main" val="392788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3254-7A4D-2B5F-57AB-B8FCADBEE517}"/>
              </a:ext>
            </a:extLst>
          </p:cNvPr>
          <p:cNvSpPr>
            <a:spLocks noGrp="1"/>
          </p:cNvSpPr>
          <p:nvPr>
            <p:ph type="title"/>
          </p:nvPr>
        </p:nvSpPr>
        <p:spPr/>
        <p:txBody>
          <a:bodyPr/>
          <a:lstStyle/>
          <a:p>
            <a:r>
              <a:rPr lang="en-US" dirty="0"/>
              <a:t>Complementary slides</a:t>
            </a:r>
          </a:p>
        </p:txBody>
      </p:sp>
      <p:sp>
        <p:nvSpPr>
          <p:cNvPr id="3" name="Content Placeholder 2">
            <a:extLst>
              <a:ext uri="{FF2B5EF4-FFF2-40B4-BE49-F238E27FC236}">
                <a16:creationId xmlns:a16="http://schemas.microsoft.com/office/drawing/2014/main" id="{43C51104-97B6-2EF6-3C7E-5B912B348161}"/>
              </a:ext>
            </a:extLst>
          </p:cNvPr>
          <p:cNvSpPr>
            <a:spLocks noGrp="1"/>
          </p:cNvSpPr>
          <p:nvPr>
            <p:ph idx="1"/>
          </p:nvPr>
        </p:nvSpPr>
        <p:spPr/>
        <p:txBody>
          <a:bodyPr/>
          <a:lstStyle/>
          <a:p>
            <a:r>
              <a:rPr lang="en-US" dirty="0"/>
              <a:t>Software - https://</a:t>
            </a:r>
            <a:r>
              <a:rPr lang="en-US" dirty="0" err="1"/>
              <a:t>github.com</a:t>
            </a:r>
            <a:r>
              <a:rPr lang="en-US" dirty="0"/>
              <a:t>/</a:t>
            </a:r>
            <a:r>
              <a:rPr lang="en-US" dirty="0" err="1"/>
              <a:t>fispact</a:t>
            </a:r>
            <a:r>
              <a:rPr lang="en-US" dirty="0"/>
              <a:t>/PATHFINDER</a:t>
            </a:r>
          </a:p>
          <a:p>
            <a:endParaRPr lang="en-US" dirty="0"/>
          </a:p>
          <a:p>
            <a:r>
              <a:rPr lang="en-US" b="1" dirty="0"/>
              <a:t>PATHFINDER</a:t>
            </a:r>
          </a:p>
          <a:p>
            <a:endParaRPr lang="en-US" dirty="0"/>
          </a:p>
          <a:p>
            <a:r>
              <a:rPr lang="en-US" dirty="0"/>
              <a:t>Paper reference -&gt; P. Kanth, M.R. Gilbert, D. Foster, PATHFINDER: A tool for calculating pathways for fusion-activated materials, in: 31st International Conference Nuclear Energy for New Europe, 2022.</a:t>
            </a:r>
          </a:p>
        </p:txBody>
      </p:sp>
      <p:sp>
        <p:nvSpPr>
          <p:cNvPr id="5" name="Slide Number Placeholder 4">
            <a:extLst>
              <a:ext uri="{FF2B5EF4-FFF2-40B4-BE49-F238E27FC236}">
                <a16:creationId xmlns:a16="http://schemas.microsoft.com/office/drawing/2014/main" id="{91EE2BD9-E415-3B4D-717B-EDAAD4140BBA}"/>
              </a:ext>
            </a:extLst>
          </p:cNvPr>
          <p:cNvSpPr>
            <a:spLocks noGrp="1"/>
          </p:cNvSpPr>
          <p:nvPr>
            <p:ph type="sldNum" sz="quarter" idx="12"/>
          </p:nvPr>
        </p:nvSpPr>
        <p:spPr/>
        <p:txBody>
          <a:bodyPr/>
          <a:lstStyle/>
          <a:p>
            <a:fld id="{0F153567-88AB-4943-B71C-530549DCA02A}" type="slidenum">
              <a:rPr lang="en-US" smtClean="0"/>
              <a:t>25</a:t>
            </a:fld>
            <a:endParaRPr lang="en-US"/>
          </a:p>
        </p:txBody>
      </p:sp>
    </p:spTree>
    <p:extLst>
      <p:ext uri="{BB962C8B-B14F-4D97-AF65-F5344CB8AC3E}">
        <p14:creationId xmlns:p14="http://schemas.microsoft.com/office/powerpoint/2010/main" val="200700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2D7BEA-634F-8887-DABA-AC2DD0C8380C}"/>
              </a:ext>
            </a:extLst>
          </p:cNvPr>
          <p:cNvSpPr>
            <a:spLocks noGrp="1"/>
          </p:cNvSpPr>
          <p:nvPr>
            <p:ph type="sldNum" sz="quarter" idx="12"/>
          </p:nvPr>
        </p:nvSpPr>
        <p:spPr/>
        <p:txBody>
          <a:bodyPr/>
          <a:lstStyle/>
          <a:p>
            <a:fld id="{0F153567-88AB-4943-B71C-530549DCA02A}" type="slidenum">
              <a:rPr lang="en-US" smtClean="0"/>
              <a:t>26</a:t>
            </a:fld>
            <a:endParaRPr lang="en-US"/>
          </a:p>
        </p:txBody>
      </p:sp>
      <p:pic>
        <p:nvPicPr>
          <p:cNvPr id="6" name="Picture 5" descr="A chart with different colored lines&#10;&#10;AI-generated content may be incorrect.">
            <a:extLst>
              <a:ext uri="{FF2B5EF4-FFF2-40B4-BE49-F238E27FC236}">
                <a16:creationId xmlns:a16="http://schemas.microsoft.com/office/drawing/2014/main" id="{C53A17B2-F935-0513-4DAF-B3FED3D3CDCE}"/>
              </a:ext>
            </a:extLst>
          </p:cNvPr>
          <p:cNvPicPr>
            <a:picLocks noChangeAspect="1"/>
          </p:cNvPicPr>
          <p:nvPr/>
        </p:nvPicPr>
        <p:blipFill>
          <a:blip r:embed="rId2"/>
          <a:stretch>
            <a:fillRect/>
          </a:stretch>
        </p:blipFill>
        <p:spPr>
          <a:xfrm>
            <a:off x="1719072" y="464693"/>
            <a:ext cx="8241791" cy="6428575"/>
          </a:xfrm>
          <a:prstGeom prst="rect">
            <a:avLst/>
          </a:prstGeom>
        </p:spPr>
      </p:pic>
      <p:sp>
        <p:nvSpPr>
          <p:cNvPr id="2" name="Title 1">
            <a:extLst>
              <a:ext uri="{FF2B5EF4-FFF2-40B4-BE49-F238E27FC236}">
                <a16:creationId xmlns:a16="http://schemas.microsoft.com/office/drawing/2014/main" id="{F9B60F7B-678B-BE52-554C-A70F7C2B71BA}"/>
              </a:ext>
            </a:extLst>
          </p:cNvPr>
          <p:cNvSpPr>
            <a:spLocks noGrp="1"/>
          </p:cNvSpPr>
          <p:nvPr>
            <p:ph type="title"/>
          </p:nvPr>
        </p:nvSpPr>
        <p:spPr>
          <a:xfrm>
            <a:off x="191008" y="55985"/>
            <a:ext cx="11150600" cy="1094544"/>
          </a:xfrm>
        </p:spPr>
        <p:txBody>
          <a:bodyPr/>
          <a:lstStyle/>
          <a:p>
            <a:r>
              <a:rPr lang="en-US" dirty="0"/>
              <a:t>Fission weighted XS – TENDL-2025</a:t>
            </a:r>
          </a:p>
        </p:txBody>
      </p:sp>
      <p:sp>
        <p:nvSpPr>
          <p:cNvPr id="7" name="TextBox 6">
            <a:extLst>
              <a:ext uri="{FF2B5EF4-FFF2-40B4-BE49-F238E27FC236}">
                <a16:creationId xmlns:a16="http://schemas.microsoft.com/office/drawing/2014/main" id="{F524E9AD-6D97-4512-48CA-2C50D8E9897B}"/>
              </a:ext>
            </a:extLst>
          </p:cNvPr>
          <p:cNvSpPr txBox="1"/>
          <p:nvPr/>
        </p:nvSpPr>
        <p:spPr>
          <a:xfrm>
            <a:off x="9874421" y="4928600"/>
            <a:ext cx="1881412" cy="338554"/>
          </a:xfrm>
          <a:prstGeom prst="rect">
            <a:avLst/>
          </a:prstGeom>
          <a:noFill/>
        </p:spPr>
        <p:txBody>
          <a:bodyPr wrap="none" rtlCol="0">
            <a:spAutoFit/>
          </a:bodyPr>
          <a:lstStyle/>
          <a:p>
            <a:r>
              <a:rPr lang="en-GB" sz="1600" dirty="0"/>
              <a:t>Courtesy: P. Kanth</a:t>
            </a:r>
          </a:p>
        </p:txBody>
      </p:sp>
      <p:sp>
        <p:nvSpPr>
          <p:cNvPr id="8" name="TextBox 7">
            <a:extLst>
              <a:ext uri="{FF2B5EF4-FFF2-40B4-BE49-F238E27FC236}">
                <a16:creationId xmlns:a16="http://schemas.microsoft.com/office/drawing/2014/main" id="{5FF9AD09-8C14-F90F-B2BC-3A414E957D51}"/>
              </a:ext>
            </a:extLst>
          </p:cNvPr>
          <p:cNvSpPr txBox="1"/>
          <p:nvPr/>
        </p:nvSpPr>
        <p:spPr>
          <a:xfrm>
            <a:off x="355555" y="1926336"/>
            <a:ext cx="1377300" cy="2308324"/>
          </a:xfrm>
          <a:prstGeom prst="rect">
            <a:avLst/>
          </a:prstGeom>
          <a:noFill/>
        </p:spPr>
        <p:txBody>
          <a:bodyPr wrap="none" rtlCol="0">
            <a:spAutoFit/>
          </a:bodyPr>
          <a:lstStyle/>
          <a:p>
            <a:pPr algn="ctr"/>
            <a:r>
              <a:rPr lang="en-US" dirty="0"/>
              <a:t>Fe isotopes</a:t>
            </a:r>
          </a:p>
          <a:p>
            <a:pPr algn="ctr"/>
            <a:r>
              <a:rPr lang="en-US" dirty="0"/>
              <a:t>T</a:t>
            </a:r>
            <a:r>
              <a:rPr lang="en-US" baseline="-25000" dirty="0"/>
              <a:t>1/2  </a:t>
            </a:r>
            <a:r>
              <a:rPr lang="en-US" dirty="0"/>
              <a:t>&gt; 1. s</a:t>
            </a:r>
          </a:p>
          <a:p>
            <a:pPr algn="ctr"/>
            <a:endParaRPr lang="en-US" dirty="0"/>
          </a:p>
          <a:p>
            <a:pPr algn="ctr"/>
            <a:endParaRPr lang="en-US" dirty="0"/>
          </a:p>
          <a:p>
            <a:pPr algn="ctr"/>
            <a:endParaRPr lang="en-US" dirty="0"/>
          </a:p>
          <a:p>
            <a:pPr algn="ctr"/>
            <a:r>
              <a:rPr lang="en-US" dirty="0"/>
              <a:t>white box</a:t>
            </a:r>
          </a:p>
          <a:p>
            <a:pPr algn="ctr"/>
            <a:r>
              <a:rPr lang="en-US" dirty="0"/>
              <a:t>=</a:t>
            </a:r>
          </a:p>
          <a:p>
            <a:pPr algn="ctr"/>
            <a:r>
              <a:rPr lang="en-US" dirty="0"/>
              <a:t>no </a:t>
            </a:r>
            <a:r>
              <a:rPr lang="en-US" dirty="0" err="1"/>
              <a:t>xs</a:t>
            </a:r>
            <a:r>
              <a:rPr lang="en-US" dirty="0"/>
              <a:t> data</a:t>
            </a:r>
          </a:p>
        </p:txBody>
      </p:sp>
    </p:spTree>
    <p:extLst>
      <p:ext uri="{BB962C8B-B14F-4D97-AF65-F5344CB8AC3E}">
        <p14:creationId xmlns:p14="http://schemas.microsoft.com/office/powerpoint/2010/main" val="145390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AA3C-5395-ADD0-EB49-6759C5C16CD4}"/>
              </a:ext>
            </a:extLst>
          </p:cNvPr>
          <p:cNvSpPr>
            <a:spLocks noGrp="1"/>
          </p:cNvSpPr>
          <p:nvPr>
            <p:ph type="title"/>
          </p:nvPr>
        </p:nvSpPr>
        <p:spPr>
          <a:xfrm>
            <a:off x="203200" y="68177"/>
            <a:ext cx="11150600" cy="1094544"/>
          </a:xfrm>
        </p:spPr>
        <p:txBody>
          <a:bodyPr/>
          <a:lstStyle/>
          <a:p>
            <a:r>
              <a:rPr lang="en-US" dirty="0"/>
              <a:t>Fission weighted XS</a:t>
            </a:r>
          </a:p>
        </p:txBody>
      </p:sp>
      <p:sp>
        <p:nvSpPr>
          <p:cNvPr id="5" name="Slide Number Placeholder 4">
            <a:extLst>
              <a:ext uri="{FF2B5EF4-FFF2-40B4-BE49-F238E27FC236}">
                <a16:creationId xmlns:a16="http://schemas.microsoft.com/office/drawing/2014/main" id="{B6AE36A5-3195-DEDD-6138-DE763AE28267}"/>
              </a:ext>
            </a:extLst>
          </p:cNvPr>
          <p:cNvSpPr>
            <a:spLocks noGrp="1"/>
          </p:cNvSpPr>
          <p:nvPr>
            <p:ph type="sldNum" sz="quarter" idx="12"/>
          </p:nvPr>
        </p:nvSpPr>
        <p:spPr/>
        <p:txBody>
          <a:bodyPr/>
          <a:lstStyle/>
          <a:p>
            <a:fld id="{0F153567-88AB-4943-B71C-530549DCA02A}" type="slidenum">
              <a:rPr lang="en-US" smtClean="0"/>
              <a:t>27</a:t>
            </a:fld>
            <a:endParaRPr lang="en-US"/>
          </a:p>
        </p:txBody>
      </p:sp>
      <p:pic>
        <p:nvPicPr>
          <p:cNvPr id="6" name="Content Placeholder 5" descr="A graph with different colored lines&#10;&#10;AI-generated content may be incorrect.">
            <a:extLst>
              <a:ext uri="{FF2B5EF4-FFF2-40B4-BE49-F238E27FC236}">
                <a16:creationId xmlns:a16="http://schemas.microsoft.com/office/drawing/2014/main" id="{AC859371-3A64-C355-FFBE-CFFBB6A3954A}"/>
              </a:ext>
            </a:extLst>
          </p:cNvPr>
          <p:cNvPicPr>
            <a:picLocks noGrp="1" noChangeAspect="1"/>
          </p:cNvPicPr>
          <p:nvPr>
            <p:ph sz="half" idx="1"/>
          </p:nvPr>
        </p:nvPicPr>
        <p:blipFill>
          <a:blip r:embed="rId2"/>
          <a:stretch>
            <a:fillRect/>
          </a:stretch>
        </p:blipFill>
        <p:spPr>
          <a:xfrm>
            <a:off x="2063367" y="908478"/>
            <a:ext cx="3675888" cy="2867183"/>
          </a:xfrm>
          <a:prstGeom prst="rect">
            <a:avLst/>
          </a:prstGeom>
        </p:spPr>
      </p:pic>
      <p:pic>
        <p:nvPicPr>
          <p:cNvPr id="7" name="Content Placeholder 7" descr="A graph with different colored squares&#10;&#10;AI-generated content may be incorrect.">
            <a:extLst>
              <a:ext uri="{FF2B5EF4-FFF2-40B4-BE49-F238E27FC236}">
                <a16:creationId xmlns:a16="http://schemas.microsoft.com/office/drawing/2014/main" id="{3C8A60B1-7C5D-D68D-1332-F000DB5DD85F}"/>
              </a:ext>
            </a:extLst>
          </p:cNvPr>
          <p:cNvPicPr>
            <a:picLocks noChangeAspect="1"/>
          </p:cNvPicPr>
          <p:nvPr/>
        </p:nvPicPr>
        <p:blipFill>
          <a:blip r:embed="rId3"/>
          <a:stretch>
            <a:fillRect/>
          </a:stretch>
        </p:blipFill>
        <p:spPr>
          <a:xfrm>
            <a:off x="5849112" y="908478"/>
            <a:ext cx="3675888" cy="2867183"/>
          </a:xfrm>
          <a:prstGeom prst="rect">
            <a:avLst/>
          </a:prstGeom>
        </p:spPr>
      </p:pic>
      <p:pic>
        <p:nvPicPr>
          <p:cNvPr id="8" name="Picture 7" descr="A chart with different colored lines&#10;&#10;AI-generated content may be incorrect.">
            <a:extLst>
              <a:ext uri="{FF2B5EF4-FFF2-40B4-BE49-F238E27FC236}">
                <a16:creationId xmlns:a16="http://schemas.microsoft.com/office/drawing/2014/main" id="{F9C72BF3-2279-6860-F9F8-2C7FD645D8EC}"/>
              </a:ext>
            </a:extLst>
          </p:cNvPr>
          <p:cNvPicPr>
            <a:picLocks noChangeAspect="1"/>
          </p:cNvPicPr>
          <p:nvPr/>
        </p:nvPicPr>
        <p:blipFill>
          <a:blip r:embed="rId4"/>
          <a:stretch>
            <a:fillRect/>
          </a:stretch>
        </p:blipFill>
        <p:spPr>
          <a:xfrm>
            <a:off x="2063367" y="3952609"/>
            <a:ext cx="3675888" cy="2867183"/>
          </a:xfrm>
          <a:prstGeom prst="rect">
            <a:avLst/>
          </a:prstGeom>
        </p:spPr>
      </p:pic>
      <p:pic>
        <p:nvPicPr>
          <p:cNvPr id="9" name="Picture 8" descr="A graph with different colored squares&#10;&#10;AI-generated content may be incorrect.">
            <a:extLst>
              <a:ext uri="{FF2B5EF4-FFF2-40B4-BE49-F238E27FC236}">
                <a16:creationId xmlns:a16="http://schemas.microsoft.com/office/drawing/2014/main" id="{480DBEA8-CB96-2A4B-E9E6-9E7049942A86}"/>
              </a:ext>
            </a:extLst>
          </p:cNvPr>
          <p:cNvPicPr>
            <a:picLocks noChangeAspect="1"/>
          </p:cNvPicPr>
          <p:nvPr/>
        </p:nvPicPr>
        <p:blipFill>
          <a:blip r:embed="rId5"/>
          <a:stretch>
            <a:fillRect/>
          </a:stretch>
        </p:blipFill>
        <p:spPr>
          <a:xfrm>
            <a:off x="5847549" y="3952610"/>
            <a:ext cx="3675888" cy="2867183"/>
          </a:xfrm>
          <a:prstGeom prst="rect">
            <a:avLst/>
          </a:prstGeom>
        </p:spPr>
      </p:pic>
      <p:sp>
        <p:nvSpPr>
          <p:cNvPr id="10" name="TextBox 9">
            <a:extLst>
              <a:ext uri="{FF2B5EF4-FFF2-40B4-BE49-F238E27FC236}">
                <a16:creationId xmlns:a16="http://schemas.microsoft.com/office/drawing/2014/main" id="{4F424D36-89AA-2920-3237-8ED0ACFF9AAB}"/>
              </a:ext>
            </a:extLst>
          </p:cNvPr>
          <p:cNvSpPr txBox="1"/>
          <p:nvPr/>
        </p:nvSpPr>
        <p:spPr>
          <a:xfrm>
            <a:off x="294081" y="1972737"/>
            <a:ext cx="1659429" cy="369332"/>
          </a:xfrm>
          <a:prstGeom prst="rect">
            <a:avLst/>
          </a:prstGeom>
          <a:noFill/>
        </p:spPr>
        <p:txBody>
          <a:bodyPr wrap="none" rtlCol="0">
            <a:spAutoFit/>
          </a:bodyPr>
          <a:lstStyle/>
          <a:p>
            <a:r>
              <a:rPr lang="en-US" dirty="0"/>
              <a:t>ENDB/B-VIII.1</a:t>
            </a:r>
          </a:p>
        </p:txBody>
      </p:sp>
      <p:sp>
        <p:nvSpPr>
          <p:cNvPr id="11" name="TextBox 10">
            <a:extLst>
              <a:ext uri="{FF2B5EF4-FFF2-40B4-BE49-F238E27FC236}">
                <a16:creationId xmlns:a16="http://schemas.microsoft.com/office/drawing/2014/main" id="{57E9F03C-016F-B884-51BF-D3ADF24061E4}"/>
              </a:ext>
            </a:extLst>
          </p:cNvPr>
          <p:cNvSpPr txBox="1"/>
          <p:nvPr/>
        </p:nvSpPr>
        <p:spPr>
          <a:xfrm>
            <a:off x="9773361" y="1972737"/>
            <a:ext cx="1133644" cy="369332"/>
          </a:xfrm>
          <a:prstGeom prst="rect">
            <a:avLst/>
          </a:prstGeom>
          <a:noFill/>
        </p:spPr>
        <p:txBody>
          <a:bodyPr wrap="none" rtlCol="0">
            <a:spAutoFit/>
          </a:bodyPr>
          <a:lstStyle/>
          <a:p>
            <a:r>
              <a:rPr lang="en-US" dirty="0"/>
              <a:t>JEFF-4.0</a:t>
            </a:r>
          </a:p>
        </p:txBody>
      </p:sp>
      <p:sp>
        <p:nvSpPr>
          <p:cNvPr id="12" name="TextBox 11">
            <a:extLst>
              <a:ext uri="{FF2B5EF4-FFF2-40B4-BE49-F238E27FC236}">
                <a16:creationId xmlns:a16="http://schemas.microsoft.com/office/drawing/2014/main" id="{81760350-26F8-CA5C-D656-F0F61B5606B9}"/>
              </a:ext>
            </a:extLst>
          </p:cNvPr>
          <p:cNvSpPr txBox="1"/>
          <p:nvPr/>
        </p:nvSpPr>
        <p:spPr>
          <a:xfrm>
            <a:off x="361137" y="5051217"/>
            <a:ext cx="1531188" cy="369332"/>
          </a:xfrm>
          <a:prstGeom prst="rect">
            <a:avLst/>
          </a:prstGeom>
          <a:noFill/>
        </p:spPr>
        <p:txBody>
          <a:bodyPr wrap="none" rtlCol="0">
            <a:spAutoFit/>
          </a:bodyPr>
          <a:lstStyle/>
          <a:p>
            <a:r>
              <a:rPr lang="en-US" dirty="0"/>
              <a:t>TENDL-2025</a:t>
            </a:r>
          </a:p>
        </p:txBody>
      </p:sp>
      <p:sp>
        <p:nvSpPr>
          <p:cNvPr id="13" name="TextBox 12">
            <a:extLst>
              <a:ext uri="{FF2B5EF4-FFF2-40B4-BE49-F238E27FC236}">
                <a16:creationId xmlns:a16="http://schemas.microsoft.com/office/drawing/2014/main" id="{34EA3E4A-BE8D-B503-C9FF-56F2CE536C47}"/>
              </a:ext>
            </a:extLst>
          </p:cNvPr>
          <p:cNvSpPr txBox="1"/>
          <p:nvPr/>
        </p:nvSpPr>
        <p:spPr>
          <a:xfrm>
            <a:off x="9840417" y="5051217"/>
            <a:ext cx="1120820" cy="369332"/>
          </a:xfrm>
          <a:prstGeom prst="rect">
            <a:avLst/>
          </a:prstGeom>
          <a:noFill/>
        </p:spPr>
        <p:txBody>
          <a:bodyPr wrap="none" rtlCol="0">
            <a:spAutoFit/>
          </a:bodyPr>
          <a:lstStyle/>
          <a:p>
            <a:r>
              <a:rPr lang="en-US" dirty="0"/>
              <a:t>JENDL-5</a:t>
            </a:r>
          </a:p>
        </p:txBody>
      </p:sp>
    </p:spTree>
    <p:extLst>
      <p:ext uri="{BB962C8B-B14F-4D97-AF65-F5344CB8AC3E}">
        <p14:creationId xmlns:p14="http://schemas.microsoft.com/office/powerpoint/2010/main" val="160219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C0F3-7548-C652-2FF2-6E69362202F9}"/>
              </a:ext>
            </a:extLst>
          </p:cNvPr>
          <p:cNvSpPr>
            <a:spLocks noGrp="1"/>
          </p:cNvSpPr>
          <p:nvPr>
            <p:ph type="title"/>
          </p:nvPr>
        </p:nvSpPr>
        <p:spPr>
          <a:xfrm>
            <a:off x="203200" y="95097"/>
            <a:ext cx="11150600" cy="1094544"/>
          </a:xfrm>
        </p:spPr>
        <p:txBody>
          <a:bodyPr/>
          <a:lstStyle/>
          <a:p>
            <a:r>
              <a:rPr lang="en-US" dirty="0"/>
              <a:t>Nuclear data pipeline</a:t>
            </a:r>
          </a:p>
        </p:txBody>
      </p:sp>
      <p:sp>
        <p:nvSpPr>
          <p:cNvPr id="5" name="Slide Number Placeholder 4">
            <a:extLst>
              <a:ext uri="{FF2B5EF4-FFF2-40B4-BE49-F238E27FC236}">
                <a16:creationId xmlns:a16="http://schemas.microsoft.com/office/drawing/2014/main" id="{F3CAAEE6-2D2F-3969-579B-C3AA3878F7C0}"/>
              </a:ext>
            </a:extLst>
          </p:cNvPr>
          <p:cNvSpPr>
            <a:spLocks noGrp="1"/>
          </p:cNvSpPr>
          <p:nvPr>
            <p:ph type="sldNum" sz="quarter" idx="12"/>
          </p:nvPr>
        </p:nvSpPr>
        <p:spPr/>
        <p:txBody>
          <a:bodyPr/>
          <a:lstStyle/>
          <a:p>
            <a:fld id="{0F153567-88AB-4943-B71C-530549DCA02A}" type="slidenum">
              <a:rPr lang="en-US" smtClean="0"/>
              <a:t>3</a:t>
            </a:fld>
            <a:endParaRPr lang="en-US"/>
          </a:p>
        </p:txBody>
      </p:sp>
      <p:sp>
        <p:nvSpPr>
          <p:cNvPr id="6" name="Content Placeholder 2">
            <a:extLst>
              <a:ext uri="{FF2B5EF4-FFF2-40B4-BE49-F238E27FC236}">
                <a16:creationId xmlns:a16="http://schemas.microsoft.com/office/drawing/2014/main" id="{B69A1BD9-46D5-61AD-3357-5B3C21870C9A}"/>
              </a:ext>
            </a:extLst>
          </p:cNvPr>
          <p:cNvSpPr>
            <a:spLocks noGrp="1"/>
          </p:cNvSpPr>
          <p:nvPr>
            <p:ph idx="1"/>
          </p:nvPr>
        </p:nvSpPr>
        <p:spPr>
          <a:xfrm>
            <a:off x="101599" y="723048"/>
            <a:ext cx="10899775" cy="833264"/>
          </a:xfrm>
        </p:spPr>
        <p:txBody>
          <a:bodyPr>
            <a:normAutofit/>
          </a:bodyPr>
          <a:lstStyle/>
          <a:p>
            <a:r>
              <a:rPr lang="en-GB" dirty="0">
                <a:solidFill>
                  <a:srgbClr val="376093"/>
                </a:solidFill>
                <a:effectLst/>
                <a:latin typeface="Helvetica" pitchFamily="2" charset="0"/>
              </a:rPr>
              <a:t>The nuclear data pipeline moves data from </a:t>
            </a:r>
            <a:r>
              <a:rPr lang="en-GB" b="1" dirty="0">
                <a:solidFill>
                  <a:srgbClr val="376093"/>
                </a:solidFill>
                <a:effectLst/>
                <a:latin typeface="Helvetica" pitchFamily="2" charset="0"/>
              </a:rPr>
              <a:t>basic science model to evaluated libraries, </a:t>
            </a:r>
            <a:r>
              <a:rPr lang="en-GB" dirty="0">
                <a:solidFill>
                  <a:srgbClr val="376093"/>
                </a:solidFill>
                <a:effectLst/>
                <a:latin typeface="Helvetica" pitchFamily="2" charset="0"/>
              </a:rPr>
              <a:t>application libraries and then simulation tools &amp; results</a:t>
            </a:r>
          </a:p>
          <a:p>
            <a:pPr marL="0" indent="0">
              <a:buNone/>
            </a:pPr>
            <a:endParaRPr lang="en-GB" dirty="0">
              <a:solidFill>
                <a:srgbClr val="212121"/>
              </a:solidFill>
              <a:latin typeface="Calibri" panose="020F0502020204030204" pitchFamily="34" charset="0"/>
            </a:endParaRPr>
          </a:p>
          <a:p>
            <a:endParaRPr lang="en-GB" dirty="0">
              <a:solidFill>
                <a:srgbClr val="212121"/>
              </a:solidFill>
              <a:latin typeface="Calibri" panose="020F0502020204030204" pitchFamily="34" charset="0"/>
            </a:endParaRPr>
          </a:p>
        </p:txBody>
      </p:sp>
      <p:pic>
        <p:nvPicPr>
          <p:cNvPr id="7" name="Picture 6">
            <a:extLst>
              <a:ext uri="{FF2B5EF4-FFF2-40B4-BE49-F238E27FC236}">
                <a16:creationId xmlns:a16="http://schemas.microsoft.com/office/drawing/2014/main" id="{11AFC562-7651-40E7-37B9-ACE1C88B03D5}"/>
              </a:ext>
            </a:extLst>
          </p:cNvPr>
          <p:cNvPicPr>
            <a:picLocks noChangeAspect="1"/>
          </p:cNvPicPr>
          <p:nvPr/>
        </p:nvPicPr>
        <p:blipFill>
          <a:blip r:embed="rId2"/>
          <a:stretch>
            <a:fillRect/>
          </a:stretch>
        </p:blipFill>
        <p:spPr>
          <a:xfrm>
            <a:off x="1436860" y="1510742"/>
            <a:ext cx="8781553" cy="4359414"/>
          </a:xfrm>
          <a:prstGeom prst="rect">
            <a:avLst/>
          </a:prstGeom>
        </p:spPr>
      </p:pic>
      <p:sp>
        <p:nvSpPr>
          <p:cNvPr id="8" name="Content Placeholder 2">
            <a:extLst>
              <a:ext uri="{FF2B5EF4-FFF2-40B4-BE49-F238E27FC236}">
                <a16:creationId xmlns:a16="http://schemas.microsoft.com/office/drawing/2014/main" id="{F24A6223-CDDD-D562-ED80-DE0EBEC6C2D3}"/>
              </a:ext>
            </a:extLst>
          </p:cNvPr>
          <p:cNvSpPr txBox="1">
            <a:spLocks/>
          </p:cNvSpPr>
          <p:nvPr/>
        </p:nvSpPr>
        <p:spPr>
          <a:xfrm>
            <a:off x="2942882" y="5959004"/>
            <a:ext cx="5615609" cy="83326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6093"/>
                </a:solidFill>
                <a:latin typeface="Helvetica" pitchFamily="2" charset="0"/>
              </a:rPr>
              <a:t>build a </a:t>
            </a:r>
            <a:r>
              <a:rPr lang="en-GB" b="1" dirty="0">
                <a:solidFill>
                  <a:srgbClr val="376093"/>
                </a:solidFill>
                <a:latin typeface="Helvetica" pitchFamily="2" charset="0"/>
              </a:rPr>
              <a:t>modern durable partnership between </a:t>
            </a:r>
            <a:r>
              <a:rPr lang="en-GB" dirty="0">
                <a:solidFill>
                  <a:srgbClr val="376093"/>
                </a:solidFill>
                <a:latin typeface="Helvetica" pitchFamily="2" charset="0"/>
              </a:rPr>
              <a:t>fundamental sciences and applications needs</a:t>
            </a:r>
          </a:p>
          <a:p>
            <a:endParaRPr lang="en-GB" dirty="0">
              <a:solidFill>
                <a:srgbClr val="212121"/>
              </a:solidFill>
              <a:latin typeface="Calibri" panose="020F0502020204030204" pitchFamily="34" charset="0"/>
            </a:endParaRPr>
          </a:p>
          <a:p>
            <a:endParaRPr lang="en-GB" dirty="0">
              <a:solidFill>
                <a:srgbClr val="212121"/>
              </a:solidFill>
              <a:latin typeface="Calibri" panose="020F0502020204030204" pitchFamily="34" charset="0"/>
            </a:endParaRPr>
          </a:p>
        </p:txBody>
      </p:sp>
      <p:pic>
        <p:nvPicPr>
          <p:cNvPr id="9" name="Picture 8">
            <a:extLst>
              <a:ext uri="{FF2B5EF4-FFF2-40B4-BE49-F238E27FC236}">
                <a16:creationId xmlns:a16="http://schemas.microsoft.com/office/drawing/2014/main" id="{70390A6A-E991-78F5-4BBA-355B08E55B7C}"/>
              </a:ext>
            </a:extLst>
          </p:cNvPr>
          <p:cNvPicPr>
            <a:picLocks noChangeAspect="1"/>
          </p:cNvPicPr>
          <p:nvPr/>
        </p:nvPicPr>
        <p:blipFill>
          <a:blip r:embed="rId3"/>
          <a:stretch>
            <a:fillRect/>
          </a:stretch>
        </p:blipFill>
        <p:spPr>
          <a:xfrm>
            <a:off x="1398751" y="5849283"/>
            <a:ext cx="1485372" cy="990248"/>
          </a:xfrm>
          <a:prstGeom prst="rect">
            <a:avLst/>
          </a:prstGeom>
        </p:spPr>
      </p:pic>
      <p:pic>
        <p:nvPicPr>
          <p:cNvPr id="10" name="Picture 4" descr="U.K. seeks site for world's first fusion power station | Science | AAAS">
            <a:extLst>
              <a:ext uri="{FF2B5EF4-FFF2-40B4-BE49-F238E27FC236}">
                <a16:creationId xmlns:a16="http://schemas.microsoft.com/office/drawing/2014/main" id="{CDFD0455-B5E2-A2E0-A659-248A1B7C4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876" y="5876292"/>
            <a:ext cx="1760441" cy="990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033A34-587E-D812-16BA-B7FC28842C17}"/>
              </a:ext>
            </a:extLst>
          </p:cNvPr>
          <p:cNvSpPr txBox="1"/>
          <p:nvPr/>
        </p:nvSpPr>
        <p:spPr>
          <a:xfrm>
            <a:off x="9423317" y="3965432"/>
            <a:ext cx="1963999" cy="338554"/>
          </a:xfrm>
          <a:prstGeom prst="rect">
            <a:avLst/>
          </a:prstGeom>
          <a:noFill/>
        </p:spPr>
        <p:txBody>
          <a:bodyPr wrap="none" rtlCol="0">
            <a:spAutoFit/>
          </a:bodyPr>
          <a:lstStyle/>
          <a:p>
            <a:r>
              <a:rPr lang="en-GB" sz="1600" dirty="0"/>
              <a:t>Courtesy: D. Brown</a:t>
            </a:r>
          </a:p>
        </p:txBody>
      </p:sp>
    </p:spTree>
    <p:extLst>
      <p:ext uri="{BB962C8B-B14F-4D97-AF65-F5344CB8AC3E}">
        <p14:creationId xmlns:p14="http://schemas.microsoft.com/office/powerpoint/2010/main" val="143435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C0D1-23A4-7F13-D7C5-E1800A0D9E7F}"/>
              </a:ext>
            </a:extLst>
          </p:cNvPr>
          <p:cNvSpPr>
            <a:spLocks noGrp="1"/>
          </p:cNvSpPr>
          <p:nvPr>
            <p:ph type="title"/>
          </p:nvPr>
        </p:nvSpPr>
        <p:spPr/>
        <p:txBody>
          <a:bodyPr/>
          <a:lstStyle/>
          <a:p>
            <a:r>
              <a:rPr lang="en-US" dirty="0"/>
              <a:t>Inventory, radiation source term models</a:t>
            </a:r>
          </a:p>
        </p:txBody>
      </p:sp>
      <p:sp>
        <p:nvSpPr>
          <p:cNvPr id="3" name="Content Placeholder 2">
            <a:extLst>
              <a:ext uri="{FF2B5EF4-FFF2-40B4-BE49-F238E27FC236}">
                <a16:creationId xmlns:a16="http://schemas.microsoft.com/office/drawing/2014/main" id="{09178E29-2480-600F-F92F-15D315186696}"/>
              </a:ext>
            </a:extLst>
          </p:cNvPr>
          <p:cNvSpPr>
            <a:spLocks noGrp="1"/>
          </p:cNvSpPr>
          <p:nvPr>
            <p:ph idx="1"/>
          </p:nvPr>
        </p:nvSpPr>
        <p:spPr>
          <a:xfrm>
            <a:off x="155699" y="1006173"/>
            <a:ext cx="11283233" cy="4862034"/>
          </a:xfrm>
        </p:spPr>
        <p:txBody>
          <a:bodyPr/>
          <a:lstStyle/>
          <a:p>
            <a:pPr marL="342900" indent="-342900">
              <a:buFont typeface="Arial" panose="020B0604020202020204" pitchFamily="34" charset="0"/>
              <a:buChar char="•"/>
            </a:pPr>
            <a:r>
              <a:rPr lang="en-US" dirty="0"/>
              <a:t>The </a:t>
            </a:r>
            <a:r>
              <a:rPr lang="en-US" b="1" dirty="0"/>
              <a:t>Bateman</a:t>
            </a:r>
            <a:r>
              <a:rPr lang="en-US" dirty="0"/>
              <a:t> equation is a (1910) mathematical model describing abundances and activities in a decay chain as a function of time, based on the decay rates and initial abundances.</a:t>
            </a:r>
          </a:p>
          <a:p>
            <a:pPr marL="342900" indent="-342900">
              <a:buFont typeface="Arial" panose="020B0604020202020204" pitchFamily="34" charset="0"/>
              <a:buChar char="•"/>
            </a:pPr>
            <a:r>
              <a:rPr lang="en-GB" dirty="0">
                <a:latin typeface="Arial"/>
                <a:cs typeface="Arial"/>
              </a:rPr>
              <a:t>Inventory requires a set</a:t>
            </a:r>
            <a:r>
              <a:rPr lang="en-GB" spc="-75" dirty="0">
                <a:latin typeface="Arial"/>
                <a:cs typeface="Arial"/>
              </a:rPr>
              <a:t> </a:t>
            </a:r>
            <a:r>
              <a:rPr lang="en-GB" dirty="0">
                <a:latin typeface="Arial"/>
                <a:cs typeface="Arial"/>
              </a:rPr>
              <a:t>of</a:t>
            </a:r>
            <a:r>
              <a:rPr lang="en-GB" spc="-70" dirty="0">
                <a:latin typeface="Arial"/>
                <a:cs typeface="Arial"/>
              </a:rPr>
              <a:t> </a:t>
            </a:r>
            <a:r>
              <a:rPr lang="en-GB" dirty="0">
                <a:latin typeface="Arial"/>
                <a:cs typeface="Arial"/>
              </a:rPr>
              <a:t>stiff</a:t>
            </a:r>
            <a:r>
              <a:rPr lang="en-GB" spc="-70" dirty="0">
                <a:latin typeface="Arial"/>
                <a:cs typeface="Arial"/>
              </a:rPr>
              <a:t> </a:t>
            </a:r>
            <a:r>
              <a:rPr lang="en-GB" dirty="0">
                <a:latin typeface="Arial"/>
                <a:cs typeface="Arial"/>
              </a:rPr>
              <a:t>Ordinary</a:t>
            </a:r>
            <a:r>
              <a:rPr lang="en-GB" spc="-70" dirty="0">
                <a:latin typeface="Arial"/>
                <a:cs typeface="Arial"/>
              </a:rPr>
              <a:t> </a:t>
            </a:r>
            <a:r>
              <a:rPr lang="en-GB" dirty="0">
                <a:latin typeface="Arial"/>
                <a:cs typeface="Arial"/>
              </a:rPr>
              <a:t>Differential</a:t>
            </a:r>
            <a:r>
              <a:rPr lang="en-GB" spc="-65" dirty="0">
                <a:latin typeface="Arial"/>
                <a:cs typeface="Arial"/>
              </a:rPr>
              <a:t> </a:t>
            </a:r>
            <a:r>
              <a:rPr lang="en-GB" dirty="0">
                <a:latin typeface="Arial"/>
                <a:cs typeface="Arial"/>
              </a:rPr>
              <a:t>Equations</a:t>
            </a:r>
            <a:r>
              <a:rPr lang="en-GB" spc="-70" dirty="0">
                <a:latin typeface="Arial"/>
                <a:cs typeface="Arial"/>
              </a:rPr>
              <a:t> </a:t>
            </a:r>
            <a:r>
              <a:rPr lang="en-GB" dirty="0">
                <a:latin typeface="Arial"/>
                <a:cs typeface="Arial"/>
              </a:rPr>
              <a:t>to</a:t>
            </a:r>
            <a:r>
              <a:rPr lang="en-GB" spc="-65" dirty="0">
                <a:latin typeface="Arial"/>
                <a:cs typeface="Arial"/>
              </a:rPr>
              <a:t> </a:t>
            </a:r>
            <a:r>
              <a:rPr lang="en-GB" spc="-25" dirty="0">
                <a:latin typeface="Arial"/>
                <a:cs typeface="Arial"/>
              </a:rPr>
              <a:t>be </a:t>
            </a:r>
            <a:r>
              <a:rPr lang="en-GB" spc="-10" dirty="0">
                <a:latin typeface="Arial"/>
                <a:cs typeface="Arial"/>
              </a:rPr>
              <a:t>solved</a:t>
            </a:r>
            <a:endParaRPr lang="en-GB" dirty="0">
              <a:latin typeface="Arial"/>
              <a:cs typeface="Arial"/>
            </a:endParaRPr>
          </a:p>
        </p:txBody>
      </p:sp>
      <p:sp>
        <p:nvSpPr>
          <p:cNvPr id="5" name="Slide Number Placeholder 4">
            <a:extLst>
              <a:ext uri="{FF2B5EF4-FFF2-40B4-BE49-F238E27FC236}">
                <a16:creationId xmlns:a16="http://schemas.microsoft.com/office/drawing/2014/main" id="{8C5F2A30-5934-A3BB-5659-F5BBB7E89F94}"/>
              </a:ext>
            </a:extLst>
          </p:cNvPr>
          <p:cNvSpPr>
            <a:spLocks noGrp="1"/>
          </p:cNvSpPr>
          <p:nvPr>
            <p:ph type="sldNum" sz="quarter" idx="12"/>
          </p:nvPr>
        </p:nvSpPr>
        <p:spPr/>
        <p:txBody>
          <a:bodyPr/>
          <a:lstStyle/>
          <a:p>
            <a:fld id="{0F153567-88AB-4943-B71C-530549DCA02A}" type="slidenum">
              <a:rPr lang="en-US" smtClean="0"/>
              <a:t>4</a:t>
            </a:fld>
            <a:endParaRPr lang="en-US"/>
          </a:p>
        </p:txBody>
      </p:sp>
      <p:sp>
        <p:nvSpPr>
          <p:cNvPr id="4" name="object 4">
            <a:extLst>
              <a:ext uri="{FF2B5EF4-FFF2-40B4-BE49-F238E27FC236}">
                <a16:creationId xmlns:a16="http://schemas.microsoft.com/office/drawing/2014/main" id="{49313D5B-735F-F760-DB45-C4D260EE4A73}"/>
              </a:ext>
            </a:extLst>
          </p:cNvPr>
          <p:cNvSpPr txBox="1"/>
          <p:nvPr/>
        </p:nvSpPr>
        <p:spPr>
          <a:xfrm>
            <a:off x="1484149" y="2545688"/>
            <a:ext cx="801370" cy="656590"/>
          </a:xfrm>
          <a:prstGeom prst="rect">
            <a:avLst/>
          </a:prstGeom>
        </p:spPr>
        <p:txBody>
          <a:bodyPr vert="horz" wrap="square" lIns="0" tIns="17780" rIns="0" bIns="0" rtlCol="0">
            <a:spAutoFit/>
          </a:bodyPr>
          <a:lstStyle/>
          <a:p>
            <a:pPr marL="38100">
              <a:lnSpc>
                <a:spcPct val="100000"/>
              </a:lnSpc>
              <a:spcBef>
                <a:spcPts val="140"/>
              </a:spcBef>
            </a:pPr>
            <a:r>
              <a:rPr sz="4100" i="1" spc="45" dirty="0">
                <a:latin typeface="Times New Roman"/>
                <a:cs typeface="Times New Roman"/>
              </a:rPr>
              <a:t>dN</a:t>
            </a:r>
            <a:r>
              <a:rPr sz="3600" i="1" spc="67" baseline="-31250" dirty="0">
                <a:latin typeface="Times New Roman"/>
                <a:cs typeface="Times New Roman"/>
              </a:rPr>
              <a:t>i</a:t>
            </a:r>
            <a:endParaRPr sz="3600" baseline="-31250" dirty="0">
              <a:latin typeface="Times New Roman"/>
              <a:cs typeface="Times New Roman"/>
            </a:endParaRPr>
          </a:p>
        </p:txBody>
      </p:sp>
      <p:sp>
        <p:nvSpPr>
          <p:cNvPr id="6" name="object 5">
            <a:extLst>
              <a:ext uri="{FF2B5EF4-FFF2-40B4-BE49-F238E27FC236}">
                <a16:creationId xmlns:a16="http://schemas.microsoft.com/office/drawing/2014/main" id="{206866CA-AF29-8AC6-AF0C-E5C2123146BF}"/>
              </a:ext>
            </a:extLst>
          </p:cNvPr>
          <p:cNvSpPr txBox="1"/>
          <p:nvPr/>
        </p:nvSpPr>
        <p:spPr>
          <a:xfrm>
            <a:off x="1683402" y="3313655"/>
            <a:ext cx="434340" cy="656590"/>
          </a:xfrm>
          <a:prstGeom prst="rect">
            <a:avLst/>
          </a:prstGeom>
        </p:spPr>
        <p:txBody>
          <a:bodyPr vert="horz" wrap="square" lIns="0" tIns="17780" rIns="0" bIns="0" rtlCol="0">
            <a:spAutoFit/>
          </a:bodyPr>
          <a:lstStyle/>
          <a:p>
            <a:pPr marL="12700">
              <a:lnSpc>
                <a:spcPct val="100000"/>
              </a:lnSpc>
              <a:spcBef>
                <a:spcPts val="140"/>
              </a:spcBef>
            </a:pPr>
            <a:r>
              <a:rPr sz="4100" i="1" spc="-25" dirty="0">
                <a:latin typeface="Times New Roman"/>
                <a:cs typeface="Times New Roman"/>
              </a:rPr>
              <a:t>dt</a:t>
            </a:r>
            <a:endParaRPr sz="4100" dirty="0">
              <a:latin typeface="Times New Roman"/>
              <a:cs typeface="Times New Roman"/>
            </a:endParaRPr>
          </a:p>
        </p:txBody>
      </p:sp>
      <p:sp>
        <p:nvSpPr>
          <p:cNvPr id="7" name="object 6">
            <a:extLst>
              <a:ext uri="{FF2B5EF4-FFF2-40B4-BE49-F238E27FC236}">
                <a16:creationId xmlns:a16="http://schemas.microsoft.com/office/drawing/2014/main" id="{7923A3D4-E10C-8D3F-D771-5C1AE015176D}"/>
              </a:ext>
            </a:extLst>
          </p:cNvPr>
          <p:cNvSpPr/>
          <p:nvPr/>
        </p:nvSpPr>
        <p:spPr>
          <a:xfrm>
            <a:off x="1488026" y="3320194"/>
            <a:ext cx="840740" cy="0"/>
          </a:xfrm>
          <a:custGeom>
            <a:avLst/>
            <a:gdLst/>
            <a:ahLst/>
            <a:cxnLst/>
            <a:rect l="l" t="t" r="r" b="b"/>
            <a:pathLst>
              <a:path w="840740">
                <a:moveTo>
                  <a:pt x="0" y="0"/>
                </a:moveTo>
                <a:lnTo>
                  <a:pt x="840518" y="0"/>
                </a:lnTo>
              </a:path>
            </a:pathLst>
          </a:custGeom>
          <a:ln w="26009">
            <a:solidFill>
              <a:srgbClr val="000000"/>
            </a:solidFill>
          </a:ln>
        </p:spPr>
        <p:txBody>
          <a:bodyPr wrap="square" lIns="0" tIns="0" rIns="0" bIns="0" rtlCol="0"/>
          <a:lstStyle/>
          <a:p>
            <a:endParaRPr/>
          </a:p>
        </p:txBody>
      </p:sp>
      <p:sp>
        <p:nvSpPr>
          <p:cNvPr id="8" name="object 8">
            <a:extLst>
              <a:ext uri="{FF2B5EF4-FFF2-40B4-BE49-F238E27FC236}">
                <a16:creationId xmlns:a16="http://schemas.microsoft.com/office/drawing/2014/main" id="{939578C9-C24A-80E2-E621-D4D9469D568D}"/>
              </a:ext>
            </a:extLst>
          </p:cNvPr>
          <p:cNvSpPr txBox="1"/>
          <p:nvPr/>
        </p:nvSpPr>
        <p:spPr>
          <a:xfrm>
            <a:off x="8118708" y="2878586"/>
            <a:ext cx="1449070" cy="675640"/>
          </a:xfrm>
          <a:prstGeom prst="rect">
            <a:avLst/>
          </a:prstGeom>
        </p:spPr>
        <p:txBody>
          <a:bodyPr vert="horz" wrap="square" lIns="0" tIns="14604" rIns="0" bIns="0" rtlCol="0">
            <a:spAutoFit/>
          </a:bodyPr>
          <a:lstStyle/>
          <a:p>
            <a:pPr marL="12700">
              <a:lnSpc>
                <a:spcPct val="100000"/>
              </a:lnSpc>
              <a:spcBef>
                <a:spcPts val="114"/>
              </a:spcBef>
              <a:tabLst>
                <a:tab pos="890905" algn="l"/>
              </a:tabLst>
            </a:pPr>
            <a:r>
              <a:rPr sz="4100" spc="-330" dirty="0">
                <a:latin typeface="Symbol"/>
                <a:cs typeface="Symbol"/>
              </a:rPr>
              <a:t></a:t>
            </a:r>
            <a:r>
              <a:rPr sz="4100" spc="-645" dirty="0">
                <a:latin typeface="Times New Roman"/>
                <a:cs typeface="Times New Roman"/>
              </a:rPr>
              <a:t> </a:t>
            </a:r>
            <a:r>
              <a:rPr sz="4250" spc="-130" dirty="0">
                <a:latin typeface="Symbol"/>
                <a:cs typeface="Symbol"/>
              </a:rPr>
              <a:t></a:t>
            </a:r>
            <a:r>
              <a:rPr sz="4250" dirty="0">
                <a:latin typeface="Times New Roman"/>
                <a:cs typeface="Times New Roman"/>
              </a:rPr>
              <a:t>	</a:t>
            </a:r>
            <a:r>
              <a:rPr sz="4250" spc="-1355" dirty="0">
                <a:latin typeface="Symbol"/>
                <a:cs typeface="Symbol"/>
              </a:rPr>
              <a:t></a:t>
            </a:r>
            <a:r>
              <a:rPr sz="4250" spc="-650" dirty="0">
                <a:latin typeface="Times New Roman"/>
                <a:cs typeface="Times New Roman"/>
              </a:rPr>
              <a:t> </a:t>
            </a:r>
            <a:r>
              <a:rPr sz="4100" spc="10" dirty="0">
                <a:latin typeface="Times New Roman"/>
                <a:cs typeface="Times New Roman"/>
              </a:rPr>
              <a:t>)</a:t>
            </a:r>
            <a:endParaRPr sz="4100">
              <a:latin typeface="Times New Roman"/>
              <a:cs typeface="Times New Roman"/>
            </a:endParaRPr>
          </a:p>
        </p:txBody>
      </p:sp>
      <p:sp>
        <p:nvSpPr>
          <p:cNvPr id="9" name="object 9">
            <a:extLst>
              <a:ext uri="{FF2B5EF4-FFF2-40B4-BE49-F238E27FC236}">
                <a16:creationId xmlns:a16="http://schemas.microsoft.com/office/drawing/2014/main" id="{CD6DFD49-6231-976A-6345-FEAD33094318}"/>
              </a:ext>
            </a:extLst>
          </p:cNvPr>
          <p:cNvSpPr txBox="1"/>
          <p:nvPr/>
        </p:nvSpPr>
        <p:spPr>
          <a:xfrm>
            <a:off x="2384140" y="2373359"/>
            <a:ext cx="5665470" cy="1694814"/>
          </a:xfrm>
          <a:prstGeom prst="rect">
            <a:avLst/>
          </a:prstGeom>
        </p:spPr>
        <p:txBody>
          <a:bodyPr vert="horz" wrap="square" lIns="0" tIns="272415" rIns="0" bIns="0" rtlCol="0">
            <a:spAutoFit/>
          </a:bodyPr>
          <a:lstStyle/>
          <a:p>
            <a:pPr marL="63500">
              <a:lnSpc>
                <a:spcPct val="100000"/>
              </a:lnSpc>
              <a:spcBef>
                <a:spcPts val="2145"/>
              </a:spcBef>
              <a:tabLst>
                <a:tab pos="1990725" algn="l"/>
              </a:tabLst>
            </a:pPr>
            <a:r>
              <a:rPr sz="4100" spc="-330" dirty="0">
                <a:latin typeface="Symbol"/>
                <a:cs typeface="Symbol"/>
              </a:rPr>
              <a:t></a:t>
            </a:r>
            <a:r>
              <a:rPr sz="4100" spc="-270" dirty="0">
                <a:latin typeface="Times New Roman"/>
                <a:cs typeface="Times New Roman"/>
              </a:rPr>
              <a:t> </a:t>
            </a:r>
            <a:r>
              <a:rPr sz="4100" spc="50" dirty="0">
                <a:latin typeface="Symbol"/>
                <a:cs typeface="Symbol"/>
              </a:rPr>
              <a:t></a:t>
            </a:r>
            <a:r>
              <a:rPr sz="4100" i="1" spc="50" dirty="0">
                <a:latin typeface="Times New Roman"/>
                <a:cs typeface="Times New Roman"/>
              </a:rPr>
              <a:t>N</a:t>
            </a:r>
            <a:r>
              <a:rPr sz="3600" i="1" spc="75" baseline="-31250" dirty="0">
                <a:latin typeface="Times New Roman"/>
                <a:cs typeface="Times New Roman"/>
              </a:rPr>
              <a:t>i</a:t>
            </a:r>
            <a:r>
              <a:rPr sz="3600" i="1" spc="-157" baseline="-31250" dirty="0">
                <a:latin typeface="Times New Roman"/>
                <a:cs typeface="Times New Roman"/>
              </a:rPr>
              <a:t> </a:t>
            </a:r>
            <a:r>
              <a:rPr sz="4100" spc="-120" dirty="0">
                <a:latin typeface="Times New Roman"/>
                <a:cs typeface="Times New Roman"/>
              </a:rPr>
              <a:t>(</a:t>
            </a:r>
            <a:r>
              <a:rPr sz="4250" spc="-120" dirty="0">
                <a:latin typeface="Symbol"/>
                <a:cs typeface="Symbol"/>
              </a:rPr>
              <a:t></a:t>
            </a:r>
            <a:r>
              <a:rPr sz="3600" i="1" spc="-179" baseline="-31250" dirty="0">
                <a:latin typeface="Times New Roman"/>
                <a:cs typeface="Times New Roman"/>
              </a:rPr>
              <a:t>i</a:t>
            </a:r>
            <a:r>
              <a:rPr sz="3600" i="1" baseline="-31250" dirty="0">
                <a:latin typeface="Times New Roman"/>
                <a:cs typeface="Times New Roman"/>
              </a:rPr>
              <a:t>	</a:t>
            </a:r>
            <a:r>
              <a:rPr sz="4100" spc="-330" dirty="0">
                <a:latin typeface="Symbol"/>
                <a:cs typeface="Symbol"/>
              </a:rPr>
              <a:t></a:t>
            </a:r>
            <a:r>
              <a:rPr sz="4100" spc="-645" dirty="0">
                <a:latin typeface="Times New Roman"/>
                <a:cs typeface="Times New Roman"/>
              </a:rPr>
              <a:t> </a:t>
            </a:r>
            <a:r>
              <a:rPr sz="4250" spc="55" dirty="0">
                <a:latin typeface="Symbol"/>
                <a:cs typeface="Symbol"/>
              </a:rPr>
              <a:t></a:t>
            </a:r>
            <a:r>
              <a:rPr sz="3600" i="1" spc="82" baseline="-31250" dirty="0">
                <a:latin typeface="Times New Roman"/>
                <a:cs typeface="Times New Roman"/>
              </a:rPr>
              <a:t>i</a:t>
            </a:r>
            <a:r>
              <a:rPr sz="4250" spc="55" dirty="0">
                <a:latin typeface="Symbol"/>
                <a:cs typeface="Symbol"/>
              </a:rPr>
              <a:t></a:t>
            </a:r>
            <a:r>
              <a:rPr sz="4250" spc="-650" dirty="0">
                <a:latin typeface="Times New Roman"/>
                <a:cs typeface="Times New Roman"/>
              </a:rPr>
              <a:t> </a:t>
            </a:r>
            <a:r>
              <a:rPr sz="4100" spc="10" dirty="0">
                <a:latin typeface="Times New Roman"/>
                <a:cs typeface="Times New Roman"/>
              </a:rPr>
              <a:t>)</a:t>
            </a:r>
            <a:r>
              <a:rPr sz="4100" spc="-465" dirty="0">
                <a:latin typeface="Times New Roman"/>
                <a:cs typeface="Times New Roman"/>
              </a:rPr>
              <a:t> </a:t>
            </a:r>
            <a:r>
              <a:rPr sz="4100" spc="585" dirty="0">
                <a:latin typeface="Symbol"/>
                <a:cs typeface="Symbol"/>
              </a:rPr>
              <a:t></a:t>
            </a:r>
            <a:r>
              <a:rPr sz="9300" spc="877" baseline="-6272" dirty="0">
                <a:latin typeface="Symbol"/>
                <a:cs typeface="Symbol"/>
              </a:rPr>
              <a:t></a:t>
            </a:r>
            <a:r>
              <a:rPr sz="4100" i="1" spc="585" dirty="0">
                <a:latin typeface="Times New Roman"/>
                <a:cs typeface="Times New Roman"/>
              </a:rPr>
              <a:t>N</a:t>
            </a:r>
            <a:r>
              <a:rPr sz="4100" i="1" spc="-295" dirty="0">
                <a:latin typeface="Times New Roman"/>
                <a:cs typeface="Times New Roman"/>
              </a:rPr>
              <a:t> </a:t>
            </a:r>
            <a:r>
              <a:rPr sz="3600" i="1" baseline="-31250" dirty="0">
                <a:latin typeface="Times New Roman"/>
                <a:cs typeface="Times New Roman"/>
              </a:rPr>
              <a:t>j</a:t>
            </a:r>
            <a:r>
              <a:rPr sz="3600" i="1" spc="-120" baseline="-31250" dirty="0">
                <a:latin typeface="Times New Roman"/>
                <a:cs typeface="Times New Roman"/>
              </a:rPr>
              <a:t> </a:t>
            </a:r>
            <a:r>
              <a:rPr sz="4100" spc="-90" dirty="0">
                <a:latin typeface="Times New Roman"/>
                <a:cs typeface="Times New Roman"/>
              </a:rPr>
              <a:t>(</a:t>
            </a:r>
            <a:r>
              <a:rPr sz="4250" spc="-90" dirty="0">
                <a:latin typeface="Symbol"/>
                <a:cs typeface="Symbol"/>
              </a:rPr>
              <a:t></a:t>
            </a:r>
            <a:r>
              <a:rPr sz="3600" i="1" spc="-135" baseline="-31250" dirty="0">
                <a:latin typeface="Times New Roman"/>
                <a:cs typeface="Times New Roman"/>
              </a:rPr>
              <a:t>ij</a:t>
            </a:r>
            <a:endParaRPr sz="3600" baseline="-31250" dirty="0">
              <a:latin typeface="Times New Roman"/>
              <a:cs typeface="Times New Roman"/>
            </a:endParaRPr>
          </a:p>
          <a:p>
            <a:pPr marR="1432560" algn="r">
              <a:lnSpc>
                <a:spcPct val="100000"/>
              </a:lnSpc>
              <a:spcBef>
                <a:spcPts val="780"/>
              </a:spcBef>
            </a:pPr>
            <a:r>
              <a:rPr sz="2400" i="1" spc="-25" dirty="0">
                <a:latin typeface="Times New Roman"/>
                <a:cs typeface="Times New Roman"/>
              </a:rPr>
              <a:t>j</a:t>
            </a:r>
            <a:r>
              <a:rPr sz="2400" spc="-25" dirty="0">
                <a:latin typeface="Symbol"/>
                <a:cs typeface="Symbol"/>
              </a:rPr>
              <a:t></a:t>
            </a:r>
            <a:r>
              <a:rPr sz="2400" i="1" spc="-25" dirty="0">
                <a:latin typeface="Times New Roman"/>
                <a:cs typeface="Times New Roman"/>
              </a:rPr>
              <a:t>i</a:t>
            </a:r>
            <a:endParaRPr sz="2400" dirty="0">
              <a:latin typeface="Times New Roman"/>
              <a:cs typeface="Times New Roman"/>
            </a:endParaRPr>
          </a:p>
        </p:txBody>
      </p:sp>
      <p:sp>
        <p:nvSpPr>
          <p:cNvPr id="10" name="object 10">
            <a:extLst>
              <a:ext uri="{FF2B5EF4-FFF2-40B4-BE49-F238E27FC236}">
                <a16:creationId xmlns:a16="http://schemas.microsoft.com/office/drawing/2014/main" id="{6BE637A7-B3D5-3CDC-60EB-1C47FCC60E0C}"/>
              </a:ext>
            </a:extLst>
          </p:cNvPr>
          <p:cNvSpPr txBox="1"/>
          <p:nvPr/>
        </p:nvSpPr>
        <p:spPr>
          <a:xfrm>
            <a:off x="715996" y="4132540"/>
            <a:ext cx="10576983" cy="1687640"/>
          </a:xfrm>
          <a:prstGeom prst="rect">
            <a:avLst/>
          </a:prstGeom>
        </p:spPr>
        <p:txBody>
          <a:bodyPr vert="horz" wrap="square" lIns="0" tIns="27939" rIns="0" bIns="0" rtlCol="0">
            <a:spAutoFit/>
          </a:bodyPr>
          <a:lstStyle/>
          <a:p>
            <a:pPr marL="304165" marR="196215" indent="-241300">
              <a:lnSpc>
                <a:spcPts val="2100"/>
              </a:lnSpc>
              <a:spcBef>
                <a:spcPts val="219"/>
              </a:spcBef>
              <a:buChar char="•"/>
              <a:tabLst>
                <a:tab pos="304165" algn="l"/>
                <a:tab pos="306705" algn="l"/>
              </a:tabLst>
            </a:pPr>
            <a:r>
              <a:rPr sz="1800" dirty="0">
                <a:cs typeface="Arial"/>
              </a:rPr>
              <a:t>	</a:t>
            </a:r>
            <a:r>
              <a:rPr sz="1800" dirty="0">
                <a:cs typeface="Tahoma"/>
              </a:rPr>
              <a:t>Here</a:t>
            </a:r>
            <a:r>
              <a:rPr sz="1800" spc="-30" dirty="0">
                <a:cs typeface="Tahoma"/>
              </a:rPr>
              <a:t> </a:t>
            </a:r>
            <a:r>
              <a:rPr sz="1800" spc="445" dirty="0">
                <a:cs typeface="Arial Unicode MS"/>
              </a:rPr>
              <a:t>λ</a:t>
            </a:r>
            <a:r>
              <a:rPr sz="1800" spc="667" baseline="-20833" dirty="0">
                <a:cs typeface="Tahoma"/>
              </a:rPr>
              <a:t>i</a:t>
            </a:r>
            <a:r>
              <a:rPr sz="1800" spc="240" baseline="-20833" dirty="0">
                <a:cs typeface="Tahoma"/>
              </a:rPr>
              <a:t> </a:t>
            </a:r>
            <a:r>
              <a:rPr sz="1800" dirty="0">
                <a:cs typeface="Tahoma"/>
              </a:rPr>
              <a:t>and</a:t>
            </a:r>
            <a:r>
              <a:rPr sz="1800" spc="-25" dirty="0">
                <a:cs typeface="Tahoma"/>
              </a:rPr>
              <a:t> </a:t>
            </a:r>
            <a:r>
              <a:rPr sz="1800" spc="335" dirty="0">
                <a:cs typeface="Arial Unicode MS"/>
              </a:rPr>
              <a:t>σ</a:t>
            </a:r>
            <a:r>
              <a:rPr sz="1800" spc="502" baseline="-20833" dirty="0">
                <a:cs typeface="Tahoma"/>
              </a:rPr>
              <a:t>i</a:t>
            </a:r>
            <a:r>
              <a:rPr sz="1800" spc="240" baseline="-20833" dirty="0">
                <a:cs typeface="Tahoma"/>
              </a:rPr>
              <a:t> </a:t>
            </a:r>
            <a:r>
              <a:rPr sz="1800" dirty="0">
                <a:cs typeface="Tahoma"/>
              </a:rPr>
              <a:t>are</a:t>
            </a:r>
            <a:r>
              <a:rPr sz="1800" spc="-25" dirty="0">
                <a:cs typeface="Tahoma"/>
              </a:rPr>
              <a:t> </a:t>
            </a:r>
            <a:r>
              <a:rPr sz="1800" dirty="0">
                <a:cs typeface="Tahoma"/>
              </a:rPr>
              <a:t>respectively</a:t>
            </a:r>
            <a:r>
              <a:rPr sz="1800" spc="-35" dirty="0">
                <a:cs typeface="Tahoma"/>
              </a:rPr>
              <a:t> </a:t>
            </a:r>
            <a:r>
              <a:rPr sz="1800" dirty="0">
                <a:cs typeface="Tahoma"/>
              </a:rPr>
              <a:t>the</a:t>
            </a:r>
            <a:r>
              <a:rPr sz="1800" spc="-25" dirty="0">
                <a:cs typeface="Tahoma"/>
              </a:rPr>
              <a:t> </a:t>
            </a:r>
            <a:r>
              <a:rPr sz="1800" dirty="0">
                <a:cs typeface="Tahoma"/>
              </a:rPr>
              <a:t>total</a:t>
            </a:r>
            <a:r>
              <a:rPr sz="1800" spc="-25" dirty="0">
                <a:cs typeface="Tahoma"/>
              </a:rPr>
              <a:t> </a:t>
            </a:r>
            <a:r>
              <a:rPr sz="1800" dirty="0">
                <a:cs typeface="Tahoma"/>
              </a:rPr>
              <a:t>decay</a:t>
            </a:r>
            <a:r>
              <a:rPr sz="1800" spc="-30" dirty="0">
                <a:cs typeface="Tahoma"/>
              </a:rPr>
              <a:t> </a:t>
            </a:r>
            <a:r>
              <a:rPr sz="1800" dirty="0">
                <a:cs typeface="Tahoma"/>
              </a:rPr>
              <a:t>constant</a:t>
            </a:r>
            <a:r>
              <a:rPr sz="1800" spc="-25" dirty="0">
                <a:cs typeface="Tahoma"/>
              </a:rPr>
              <a:t> </a:t>
            </a:r>
            <a:r>
              <a:rPr sz="1800" dirty="0">
                <a:cs typeface="Tahoma"/>
              </a:rPr>
              <a:t>and</a:t>
            </a:r>
            <a:r>
              <a:rPr sz="1800" spc="-30" dirty="0">
                <a:cs typeface="Tahoma"/>
              </a:rPr>
              <a:t> </a:t>
            </a:r>
            <a:r>
              <a:rPr sz="1800" spc="-10" dirty="0">
                <a:cs typeface="Tahoma"/>
              </a:rPr>
              <a:t>cross-</a:t>
            </a:r>
            <a:r>
              <a:rPr sz="1800" dirty="0">
                <a:cs typeface="Tahoma"/>
              </a:rPr>
              <a:t>section</a:t>
            </a:r>
            <a:r>
              <a:rPr sz="1800" spc="-30" dirty="0">
                <a:cs typeface="Tahoma"/>
              </a:rPr>
              <a:t> </a:t>
            </a:r>
            <a:r>
              <a:rPr sz="1800" spc="-25" dirty="0">
                <a:cs typeface="Tahoma"/>
              </a:rPr>
              <a:t>for </a:t>
            </a:r>
            <a:r>
              <a:rPr sz="1800" dirty="0">
                <a:cs typeface="Tahoma"/>
              </a:rPr>
              <a:t>reactions</a:t>
            </a:r>
            <a:r>
              <a:rPr sz="1800" spc="-25" dirty="0">
                <a:cs typeface="Tahoma"/>
              </a:rPr>
              <a:t> </a:t>
            </a:r>
            <a:r>
              <a:rPr sz="1800" dirty="0">
                <a:cs typeface="Tahoma"/>
              </a:rPr>
              <a:t>on</a:t>
            </a:r>
            <a:r>
              <a:rPr sz="1800" spc="-25" dirty="0">
                <a:cs typeface="Tahoma"/>
              </a:rPr>
              <a:t> </a:t>
            </a:r>
            <a:r>
              <a:rPr sz="1800" dirty="0">
                <a:cs typeface="Tahoma"/>
              </a:rPr>
              <a:t>nuclide</a:t>
            </a:r>
            <a:r>
              <a:rPr sz="1800" spc="-30" dirty="0">
                <a:cs typeface="Tahoma"/>
              </a:rPr>
              <a:t> </a:t>
            </a:r>
            <a:r>
              <a:rPr sz="1800" spc="-50" dirty="0">
                <a:cs typeface="Tahoma"/>
              </a:rPr>
              <a:t>i</a:t>
            </a:r>
            <a:endParaRPr sz="1800" dirty="0">
              <a:cs typeface="Tahoma"/>
            </a:endParaRPr>
          </a:p>
          <a:p>
            <a:pPr marL="304165" marR="68580" indent="-241300">
              <a:lnSpc>
                <a:spcPct val="99500"/>
              </a:lnSpc>
              <a:spcBef>
                <a:spcPts val="2090"/>
              </a:spcBef>
              <a:buChar char="•"/>
              <a:tabLst>
                <a:tab pos="304165" algn="l"/>
                <a:tab pos="306705" algn="l"/>
              </a:tabLst>
            </a:pPr>
            <a:r>
              <a:rPr sz="1800" dirty="0">
                <a:cs typeface="Arial"/>
              </a:rPr>
              <a:t>	</a:t>
            </a:r>
            <a:r>
              <a:rPr lang="el-GR" sz="1800" spc="675" dirty="0">
                <a:cs typeface="Arial Unicode MS"/>
              </a:rPr>
              <a:t>σ</a:t>
            </a:r>
            <a:r>
              <a:rPr sz="1800" baseline="-20833" dirty="0" err="1">
                <a:cs typeface="Tahoma"/>
              </a:rPr>
              <a:t>ij</a:t>
            </a:r>
            <a:r>
              <a:rPr sz="1800" spc="-15" baseline="-20833" dirty="0">
                <a:cs typeface="Tahoma"/>
              </a:rPr>
              <a:t> </a:t>
            </a:r>
            <a:r>
              <a:rPr sz="1800" dirty="0">
                <a:cs typeface="Tahoma"/>
              </a:rPr>
              <a:t>is</a:t>
            </a:r>
            <a:r>
              <a:rPr sz="1800" spc="-20" dirty="0">
                <a:cs typeface="Tahoma"/>
              </a:rPr>
              <a:t> </a:t>
            </a:r>
            <a:r>
              <a:rPr sz="1800" dirty="0">
                <a:cs typeface="Tahoma"/>
              </a:rPr>
              <a:t>the</a:t>
            </a:r>
            <a:r>
              <a:rPr sz="1800" spc="-15" dirty="0">
                <a:cs typeface="Tahoma"/>
              </a:rPr>
              <a:t> </a:t>
            </a:r>
            <a:r>
              <a:rPr sz="1800" spc="-10" dirty="0">
                <a:cs typeface="Tahoma"/>
              </a:rPr>
              <a:t>cross-</a:t>
            </a:r>
            <a:r>
              <a:rPr sz="1800" dirty="0">
                <a:cs typeface="Tahoma"/>
              </a:rPr>
              <a:t>section</a:t>
            </a:r>
            <a:r>
              <a:rPr sz="1800" spc="-20" dirty="0">
                <a:cs typeface="Tahoma"/>
              </a:rPr>
              <a:t> </a:t>
            </a:r>
            <a:r>
              <a:rPr sz="1800" dirty="0">
                <a:cs typeface="Tahoma"/>
              </a:rPr>
              <a:t>for</a:t>
            </a:r>
            <a:r>
              <a:rPr sz="1800" spc="-20" dirty="0">
                <a:cs typeface="Tahoma"/>
              </a:rPr>
              <a:t> </a:t>
            </a:r>
            <a:r>
              <a:rPr sz="1800" dirty="0">
                <a:cs typeface="Tahoma"/>
              </a:rPr>
              <a:t>reactions</a:t>
            </a:r>
            <a:r>
              <a:rPr sz="1800" spc="-15" dirty="0">
                <a:cs typeface="Tahoma"/>
              </a:rPr>
              <a:t> </a:t>
            </a:r>
            <a:r>
              <a:rPr sz="1800" dirty="0">
                <a:cs typeface="Tahoma"/>
              </a:rPr>
              <a:t>on</a:t>
            </a:r>
            <a:r>
              <a:rPr sz="1800" spc="-20" dirty="0">
                <a:cs typeface="Tahoma"/>
              </a:rPr>
              <a:t> </a:t>
            </a:r>
            <a:r>
              <a:rPr sz="1800" dirty="0">
                <a:cs typeface="Tahoma"/>
              </a:rPr>
              <a:t>nuclide</a:t>
            </a:r>
            <a:r>
              <a:rPr sz="1800" spc="-15" dirty="0">
                <a:cs typeface="Tahoma"/>
              </a:rPr>
              <a:t> </a:t>
            </a:r>
            <a:r>
              <a:rPr sz="1800" dirty="0">
                <a:cs typeface="Tahoma"/>
              </a:rPr>
              <a:t>j</a:t>
            </a:r>
            <a:r>
              <a:rPr sz="1800" spc="-25" dirty="0">
                <a:cs typeface="Tahoma"/>
              </a:rPr>
              <a:t> </a:t>
            </a:r>
            <a:r>
              <a:rPr sz="1800" dirty="0">
                <a:cs typeface="Tahoma"/>
              </a:rPr>
              <a:t>producing</a:t>
            </a:r>
            <a:r>
              <a:rPr sz="1800" spc="-20" dirty="0">
                <a:cs typeface="Tahoma"/>
              </a:rPr>
              <a:t> </a:t>
            </a:r>
            <a:r>
              <a:rPr sz="1800" dirty="0">
                <a:cs typeface="Tahoma"/>
              </a:rPr>
              <a:t>nuclide</a:t>
            </a:r>
            <a:r>
              <a:rPr sz="1800" spc="-25" dirty="0">
                <a:cs typeface="Tahoma"/>
              </a:rPr>
              <a:t> </a:t>
            </a:r>
            <a:r>
              <a:rPr sz="1800" dirty="0">
                <a:cs typeface="Tahoma"/>
              </a:rPr>
              <a:t>i,</a:t>
            </a:r>
            <a:r>
              <a:rPr sz="1800" spc="-20" dirty="0">
                <a:cs typeface="Tahoma"/>
              </a:rPr>
              <a:t> </a:t>
            </a:r>
            <a:r>
              <a:rPr sz="1800" dirty="0">
                <a:cs typeface="Tahoma"/>
              </a:rPr>
              <a:t>and</a:t>
            </a:r>
            <a:r>
              <a:rPr sz="1800" spc="-25" dirty="0">
                <a:cs typeface="Tahoma"/>
              </a:rPr>
              <a:t> for </a:t>
            </a:r>
            <a:r>
              <a:rPr sz="1800" dirty="0">
                <a:cs typeface="Tahoma"/>
              </a:rPr>
              <a:t>fission</a:t>
            </a:r>
            <a:r>
              <a:rPr sz="1800" spc="-20" dirty="0">
                <a:cs typeface="Tahoma"/>
              </a:rPr>
              <a:t> </a:t>
            </a:r>
            <a:r>
              <a:rPr sz="1800" dirty="0">
                <a:cs typeface="Tahoma"/>
              </a:rPr>
              <a:t>it</a:t>
            </a:r>
            <a:r>
              <a:rPr sz="1800" spc="-15" dirty="0">
                <a:cs typeface="Tahoma"/>
              </a:rPr>
              <a:t> </a:t>
            </a:r>
            <a:r>
              <a:rPr sz="1800" dirty="0">
                <a:cs typeface="Tahoma"/>
              </a:rPr>
              <a:t>is</a:t>
            </a:r>
            <a:r>
              <a:rPr sz="1800" spc="-15" dirty="0">
                <a:cs typeface="Tahoma"/>
              </a:rPr>
              <a:t> </a:t>
            </a:r>
            <a:r>
              <a:rPr sz="1800" dirty="0">
                <a:cs typeface="Tahoma"/>
              </a:rPr>
              <a:t>given</a:t>
            </a:r>
            <a:r>
              <a:rPr sz="1800" spc="-15" dirty="0">
                <a:cs typeface="Tahoma"/>
              </a:rPr>
              <a:t> </a:t>
            </a:r>
            <a:r>
              <a:rPr sz="1800" dirty="0">
                <a:cs typeface="Tahoma"/>
              </a:rPr>
              <a:t>by</a:t>
            </a:r>
            <a:r>
              <a:rPr sz="1800" spc="-20" dirty="0">
                <a:cs typeface="Tahoma"/>
              </a:rPr>
              <a:t> </a:t>
            </a:r>
            <a:r>
              <a:rPr sz="1800" dirty="0">
                <a:cs typeface="Tahoma"/>
              </a:rPr>
              <a:t>the</a:t>
            </a:r>
            <a:r>
              <a:rPr sz="1800" spc="-15" dirty="0">
                <a:cs typeface="Tahoma"/>
              </a:rPr>
              <a:t> </a:t>
            </a:r>
            <a:r>
              <a:rPr sz="1800" dirty="0">
                <a:cs typeface="Tahoma"/>
              </a:rPr>
              <a:t>product</a:t>
            </a:r>
            <a:r>
              <a:rPr sz="1800" spc="-15" dirty="0">
                <a:cs typeface="Tahoma"/>
              </a:rPr>
              <a:t> </a:t>
            </a:r>
            <a:r>
              <a:rPr sz="1800" dirty="0">
                <a:cs typeface="Tahoma"/>
              </a:rPr>
              <a:t>of</a:t>
            </a:r>
            <a:r>
              <a:rPr sz="1800" spc="-15" dirty="0">
                <a:cs typeface="Tahoma"/>
              </a:rPr>
              <a:t> </a:t>
            </a:r>
            <a:r>
              <a:rPr sz="1800" dirty="0">
                <a:cs typeface="Tahoma"/>
              </a:rPr>
              <a:t>the</a:t>
            </a:r>
            <a:r>
              <a:rPr sz="1800" spc="-15" dirty="0">
                <a:cs typeface="Tahoma"/>
              </a:rPr>
              <a:t> </a:t>
            </a:r>
            <a:r>
              <a:rPr sz="1800" dirty="0">
                <a:cs typeface="Tahoma"/>
              </a:rPr>
              <a:t>fission</a:t>
            </a:r>
            <a:r>
              <a:rPr sz="1800" spc="-15" dirty="0">
                <a:cs typeface="Tahoma"/>
              </a:rPr>
              <a:t> </a:t>
            </a:r>
            <a:r>
              <a:rPr sz="1800" spc="-10" dirty="0">
                <a:cs typeface="Tahoma"/>
              </a:rPr>
              <a:t>cross-</a:t>
            </a:r>
            <a:r>
              <a:rPr sz="1800" dirty="0">
                <a:cs typeface="Tahoma"/>
              </a:rPr>
              <a:t>section</a:t>
            </a:r>
            <a:r>
              <a:rPr sz="1800" spc="-15" dirty="0">
                <a:cs typeface="Tahoma"/>
              </a:rPr>
              <a:t> </a:t>
            </a:r>
            <a:r>
              <a:rPr sz="1800" dirty="0">
                <a:cs typeface="Tahoma"/>
              </a:rPr>
              <a:t>and</a:t>
            </a:r>
            <a:r>
              <a:rPr sz="1800" spc="-20" dirty="0">
                <a:cs typeface="Tahoma"/>
              </a:rPr>
              <a:t> </a:t>
            </a:r>
            <a:r>
              <a:rPr sz="1800" dirty="0">
                <a:cs typeface="Tahoma"/>
              </a:rPr>
              <a:t>the</a:t>
            </a:r>
            <a:r>
              <a:rPr sz="1800" spc="-15" dirty="0">
                <a:cs typeface="Tahoma"/>
              </a:rPr>
              <a:t> </a:t>
            </a:r>
            <a:r>
              <a:rPr sz="1800" dirty="0">
                <a:cs typeface="Tahoma"/>
              </a:rPr>
              <a:t>fission</a:t>
            </a:r>
            <a:r>
              <a:rPr sz="1800" spc="-15" dirty="0">
                <a:cs typeface="Tahoma"/>
              </a:rPr>
              <a:t> </a:t>
            </a:r>
            <a:r>
              <a:rPr sz="1800" spc="-10" dirty="0">
                <a:cs typeface="Tahoma"/>
              </a:rPr>
              <a:t>yield </a:t>
            </a:r>
            <a:r>
              <a:rPr sz="1800" dirty="0">
                <a:cs typeface="Tahoma"/>
              </a:rPr>
              <a:t>fractions,</a:t>
            </a:r>
            <a:r>
              <a:rPr sz="1800" spc="-65" dirty="0">
                <a:cs typeface="Tahoma"/>
              </a:rPr>
              <a:t> </a:t>
            </a:r>
            <a:r>
              <a:rPr sz="1800" dirty="0">
                <a:cs typeface="Tahoma"/>
              </a:rPr>
              <a:t>as</a:t>
            </a:r>
            <a:r>
              <a:rPr sz="1800" spc="-55" dirty="0">
                <a:cs typeface="Tahoma"/>
              </a:rPr>
              <a:t> </a:t>
            </a:r>
            <a:r>
              <a:rPr sz="1800" dirty="0">
                <a:cs typeface="Tahoma"/>
              </a:rPr>
              <a:t>for</a:t>
            </a:r>
            <a:r>
              <a:rPr sz="1800" spc="-55" dirty="0">
                <a:cs typeface="Tahoma"/>
              </a:rPr>
              <a:t> </a:t>
            </a:r>
            <a:r>
              <a:rPr sz="1800" dirty="0">
                <a:cs typeface="Tahoma"/>
              </a:rPr>
              <a:t>radionuclide</a:t>
            </a:r>
            <a:r>
              <a:rPr sz="1800" spc="-55" dirty="0">
                <a:cs typeface="Tahoma"/>
              </a:rPr>
              <a:t> </a:t>
            </a:r>
            <a:r>
              <a:rPr sz="1800" dirty="0">
                <a:cs typeface="Tahoma"/>
              </a:rPr>
              <a:t>production</a:t>
            </a:r>
            <a:r>
              <a:rPr sz="1800" spc="-55" dirty="0">
                <a:cs typeface="Tahoma"/>
              </a:rPr>
              <a:t> </a:t>
            </a:r>
            <a:r>
              <a:rPr sz="1800" spc="-10" dirty="0">
                <a:cs typeface="Tahoma"/>
              </a:rPr>
              <a:t>yield</a:t>
            </a:r>
            <a:endParaRPr sz="1800" dirty="0">
              <a:cs typeface="Tahoma"/>
            </a:endParaRPr>
          </a:p>
          <a:p>
            <a:pPr>
              <a:lnSpc>
                <a:spcPct val="100000"/>
              </a:lnSpc>
              <a:spcBef>
                <a:spcPts val="65"/>
              </a:spcBef>
              <a:buFont typeface="Arial"/>
              <a:buChar char="•"/>
            </a:pPr>
            <a:endParaRPr sz="1800" dirty="0">
              <a:cs typeface="Tahoma"/>
            </a:endParaRPr>
          </a:p>
          <a:p>
            <a:pPr marL="306705" indent="-243204">
              <a:lnSpc>
                <a:spcPct val="100000"/>
              </a:lnSpc>
              <a:buFont typeface="Arial"/>
              <a:buChar char="•"/>
              <a:tabLst>
                <a:tab pos="306705" algn="l"/>
                <a:tab pos="3028315" algn="l"/>
              </a:tabLst>
            </a:pPr>
            <a:r>
              <a:rPr sz="1800" spc="295" dirty="0">
                <a:cs typeface="Arial Unicode MS"/>
              </a:rPr>
              <a:t>λ</a:t>
            </a:r>
            <a:r>
              <a:rPr sz="1800" spc="442" baseline="-20833" dirty="0">
                <a:cs typeface="Tahoma"/>
              </a:rPr>
              <a:t>ij</a:t>
            </a:r>
            <a:r>
              <a:rPr sz="1800" spc="-30" baseline="-20833" dirty="0">
                <a:cs typeface="Tahoma"/>
              </a:rPr>
              <a:t> </a:t>
            </a:r>
            <a:r>
              <a:rPr sz="1800" dirty="0">
                <a:cs typeface="Tahoma"/>
              </a:rPr>
              <a:t>is</a:t>
            </a:r>
            <a:r>
              <a:rPr sz="1800" spc="-10" dirty="0">
                <a:cs typeface="Tahoma"/>
              </a:rPr>
              <a:t> </a:t>
            </a:r>
            <a:r>
              <a:rPr sz="1800" dirty="0">
                <a:cs typeface="Tahoma"/>
              </a:rPr>
              <a:t>the</a:t>
            </a:r>
            <a:r>
              <a:rPr sz="1800" spc="-10" dirty="0">
                <a:cs typeface="Tahoma"/>
              </a:rPr>
              <a:t> </a:t>
            </a:r>
            <a:r>
              <a:rPr sz="1800" dirty="0">
                <a:cs typeface="Tahoma"/>
              </a:rPr>
              <a:t>constant</a:t>
            </a:r>
            <a:r>
              <a:rPr sz="1800" spc="-10" dirty="0">
                <a:cs typeface="Tahoma"/>
              </a:rPr>
              <a:t> </a:t>
            </a:r>
            <a:r>
              <a:rPr sz="1800" dirty="0">
                <a:cs typeface="Tahoma"/>
              </a:rPr>
              <a:t>for</a:t>
            </a:r>
            <a:r>
              <a:rPr sz="1800" spc="-10" dirty="0">
                <a:cs typeface="Tahoma"/>
              </a:rPr>
              <a:t> </a:t>
            </a:r>
            <a:r>
              <a:rPr sz="1800" spc="-25" dirty="0">
                <a:cs typeface="Tahoma"/>
              </a:rPr>
              <a:t>the</a:t>
            </a:r>
            <a:r>
              <a:rPr lang="en-GB" spc="-25" dirty="0">
                <a:cs typeface="Tahoma"/>
              </a:rPr>
              <a:t> </a:t>
            </a:r>
            <a:r>
              <a:rPr sz="1800" dirty="0">
                <a:cs typeface="Tahoma"/>
              </a:rPr>
              <a:t>decay</a:t>
            </a:r>
            <a:r>
              <a:rPr sz="1800" spc="-30" dirty="0">
                <a:cs typeface="Tahoma"/>
              </a:rPr>
              <a:t> </a:t>
            </a:r>
            <a:r>
              <a:rPr sz="1800" dirty="0">
                <a:cs typeface="Tahoma"/>
              </a:rPr>
              <a:t>of</a:t>
            </a:r>
            <a:r>
              <a:rPr sz="1800" spc="-25" dirty="0">
                <a:cs typeface="Tahoma"/>
              </a:rPr>
              <a:t> </a:t>
            </a:r>
            <a:r>
              <a:rPr sz="1800" dirty="0">
                <a:cs typeface="Tahoma"/>
              </a:rPr>
              <a:t>nuclide</a:t>
            </a:r>
            <a:r>
              <a:rPr sz="1800" spc="-20" dirty="0">
                <a:cs typeface="Tahoma"/>
              </a:rPr>
              <a:t> </a:t>
            </a:r>
            <a:r>
              <a:rPr sz="1800" dirty="0">
                <a:cs typeface="Tahoma"/>
              </a:rPr>
              <a:t>j</a:t>
            </a:r>
            <a:r>
              <a:rPr sz="1800" spc="-30" dirty="0">
                <a:cs typeface="Tahoma"/>
              </a:rPr>
              <a:t> </a:t>
            </a:r>
            <a:r>
              <a:rPr sz="1800" dirty="0">
                <a:cs typeface="Tahoma"/>
              </a:rPr>
              <a:t>to</a:t>
            </a:r>
            <a:r>
              <a:rPr sz="1800" spc="-25" dirty="0">
                <a:cs typeface="Tahoma"/>
              </a:rPr>
              <a:t> </a:t>
            </a:r>
            <a:r>
              <a:rPr sz="1800" dirty="0">
                <a:cs typeface="Tahoma"/>
              </a:rPr>
              <a:t>nuclide</a:t>
            </a:r>
            <a:r>
              <a:rPr sz="1800" spc="-20" dirty="0">
                <a:cs typeface="Tahoma"/>
              </a:rPr>
              <a:t> </a:t>
            </a:r>
            <a:r>
              <a:rPr sz="1800" spc="-50" dirty="0">
                <a:cs typeface="Tahoma"/>
              </a:rPr>
              <a:t>i</a:t>
            </a:r>
            <a:endParaRPr sz="1800" dirty="0">
              <a:cs typeface="Tahoma"/>
            </a:endParaRPr>
          </a:p>
        </p:txBody>
      </p:sp>
      <p:pic>
        <p:nvPicPr>
          <p:cNvPr id="11" name="object 2">
            <a:extLst>
              <a:ext uri="{FF2B5EF4-FFF2-40B4-BE49-F238E27FC236}">
                <a16:creationId xmlns:a16="http://schemas.microsoft.com/office/drawing/2014/main" id="{F1054564-EF25-DD73-D905-B4BA95437C43}"/>
              </a:ext>
            </a:extLst>
          </p:cNvPr>
          <p:cNvPicPr/>
          <p:nvPr/>
        </p:nvPicPr>
        <p:blipFill>
          <a:blip r:embed="rId2" cstate="print"/>
          <a:stretch>
            <a:fillRect/>
          </a:stretch>
        </p:blipFill>
        <p:spPr>
          <a:xfrm>
            <a:off x="10832989" y="2435294"/>
            <a:ext cx="1213021" cy="1562224"/>
          </a:xfrm>
          <a:prstGeom prst="rect">
            <a:avLst/>
          </a:prstGeom>
        </p:spPr>
      </p:pic>
      <p:sp>
        <p:nvSpPr>
          <p:cNvPr id="12" name="TextBox 11">
            <a:extLst>
              <a:ext uri="{FF2B5EF4-FFF2-40B4-BE49-F238E27FC236}">
                <a16:creationId xmlns:a16="http://schemas.microsoft.com/office/drawing/2014/main" id="{CE940FB8-B427-1D73-52C9-70EE866FA0AD}"/>
              </a:ext>
            </a:extLst>
          </p:cNvPr>
          <p:cNvSpPr txBox="1"/>
          <p:nvPr/>
        </p:nvSpPr>
        <p:spPr>
          <a:xfrm>
            <a:off x="869050" y="5967392"/>
            <a:ext cx="11263981" cy="646331"/>
          </a:xfrm>
          <a:prstGeom prst="rect">
            <a:avLst/>
          </a:prstGeom>
          <a:noFill/>
        </p:spPr>
        <p:txBody>
          <a:bodyPr wrap="none" rtlCol="0">
            <a:spAutoFit/>
          </a:bodyPr>
          <a:lstStyle/>
          <a:p>
            <a:r>
              <a:rPr lang="en-GB" b="1" spc="-30" dirty="0">
                <a:cs typeface="Arial"/>
              </a:rPr>
              <a:t>Backward Differentiation Formula</a:t>
            </a:r>
            <a:r>
              <a:rPr lang="en-GB" b="1" dirty="0">
                <a:cs typeface="Arial"/>
              </a:rPr>
              <a:t>;</a:t>
            </a:r>
            <a:r>
              <a:rPr lang="en-GB" b="1" spc="-25" dirty="0">
                <a:cs typeface="Arial"/>
              </a:rPr>
              <a:t> E</a:t>
            </a:r>
            <a:r>
              <a:rPr lang="en-GB" b="1" dirty="0">
                <a:cs typeface="Arial"/>
              </a:rPr>
              <a:t>xponential,</a:t>
            </a:r>
            <a:r>
              <a:rPr lang="en-GB" b="1" spc="-25" dirty="0">
                <a:cs typeface="Arial"/>
              </a:rPr>
              <a:t> M</a:t>
            </a:r>
            <a:r>
              <a:rPr lang="en-GB" b="1" dirty="0">
                <a:cs typeface="Arial"/>
              </a:rPr>
              <a:t>atrix</a:t>
            </a:r>
            <a:r>
              <a:rPr lang="en-GB" b="1" spc="-25" dirty="0">
                <a:cs typeface="Arial"/>
              </a:rPr>
              <a:t> E</a:t>
            </a:r>
            <a:r>
              <a:rPr lang="en-GB" b="1" dirty="0">
                <a:cs typeface="Arial"/>
              </a:rPr>
              <a:t>xponential,</a:t>
            </a:r>
            <a:r>
              <a:rPr lang="en-GB" b="1" spc="-25" dirty="0">
                <a:cs typeface="Arial"/>
              </a:rPr>
              <a:t> </a:t>
            </a:r>
            <a:r>
              <a:rPr lang="en-GB" b="1" spc="-10" dirty="0">
                <a:cs typeface="Arial"/>
              </a:rPr>
              <a:t>Newton-</a:t>
            </a:r>
            <a:r>
              <a:rPr lang="en-GB" b="1" dirty="0">
                <a:cs typeface="Arial"/>
              </a:rPr>
              <a:t>Krylov</a:t>
            </a:r>
            <a:r>
              <a:rPr lang="en-GB" b="1" spc="-20" dirty="0">
                <a:cs typeface="Arial"/>
              </a:rPr>
              <a:t> </a:t>
            </a:r>
            <a:r>
              <a:rPr lang="en-GB" b="1" dirty="0">
                <a:cs typeface="Arial"/>
              </a:rPr>
              <a:t>implicit</a:t>
            </a:r>
            <a:r>
              <a:rPr lang="en-GB" b="1" spc="-25" dirty="0">
                <a:cs typeface="Arial"/>
              </a:rPr>
              <a:t> </a:t>
            </a:r>
            <a:r>
              <a:rPr lang="en-GB" b="1" spc="-10" dirty="0">
                <a:cs typeface="Arial"/>
              </a:rPr>
              <a:t>integrators, </a:t>
            </a:r>
          </a:p>
          <a:p>
            <a:r>
              <a:rPr lang="en-GB" b="1" dirty="0">
                <a:cs typeface="Arial"/>
              </a:rPr>
              <a:t>Markovian</a:t>
            </a:r>
            <a:r>
              <a:rPr lang="en-GB" b="1" spc="-30" dirty="0">
                <a:cs typeface="Arial"/>
              </a:rPr>
              <a:t> </a:t>
            </a:r>
            <a:r>
              <a:rPr lang="en-GB" b="1" dirty="0">
                <a:cs typeface="Arial"/>
              </a:rPr>
              <a:t>chains,</a:t>
            </a:r>
            <a:r>
              <a:rPr lang="en-GB" b="1" spc="-25" dirty="0">
                <a:cs typeface="Arial"/>
              </a:rPr>
              <a:t> </a:t>
            </a:r>
            <a:r>
              <a:rPr lang="en-GB" b="1" dirty="0">
                <a:cs typeface="Arial"/>
              </a:rPr>
              <a:t>first</a:t>
            </a:r>
            <a:r>
              <a:rPr lang="en-GB" b="1" spc="-30" dirty="0">
                <a:cs typeface="Arial"/>
              </a:rPr>
              <a:t> </a:t>
            </a:r>
            <a:r>
              <a:rPr lang="en-GB" b="1" dirty="0">
                <a:cs typeface="Arial"/>
              </a:rPr>
              <a:t>to</a:t>
            </a:r>
            <a:r>
              <a:rPr lang="en-GB" b="1" spc="-25" dirty="0">
                <a:cs typeface="Arial"/>
              </a:rPr>
              <a:t> </a:t>
            </a:r>
            <a:r>
              <a:rPr lang="en-GB" b="1" spc="-10" dirty="0">
                <a:cs typeface="Arial"/>
              </a:rPr>
              <a:t>fifth-</a:t>
            </a:r>
            <a:r>
              <a:rPr lang="en-GB" b="1" dirty="0">
                <a:cs typeface="Arial"/>
              </a:rPr>
              <a:t>order</a:t>
            </a:r>
            <a:r>
              <a:rPr lang="en-GB" b="1" spc="-30" dirty="0">
                <a:cs typeface="Arial"/>
              </a:rPr>
              <a:t> </a:t>
            </a:r>
            <a:r>
              <a:rPr lang="en-GB" b="1" spc="-10" dirty="0">
                <a:cs typeface="Arial"/>
              </a:rPr>
              <a:t>Runge-</a:t>
            </a:r>
            <a:r>
              <a:rPr lang="en-GB" b="1" dirty="0" err="1">
                <a:cs typeface="Arial"/>
              </a:rPr>
              <a:t>Kutta</a:t>
            </a:r>
            <a:r>
              <a:rPr lang="en-GB" b="1" dirty="0">
                <a:cs typeface="Arial"/>
              </a:rPr>
              <a:t>,</a:t>
            </a:r>
            <a:r>
              <a:rPr lang="en-GB" b="1" spc="-25" dirty="0">
                <a:cs typeface="Arial"/>
              </a:rPr>
              <a:t> </a:t>
            </a:r>
            <a:r>
              <a:rPr lang="en-GB" b="1" dirty="0">
                <a:cs typeface="Arial"/>
              </a:rPr>
              <a:t>Chebyshev</a:t>
            </a:r>
            <a:r>
              <a:rPr lang="en-GB" b="1" spc="-25" dirty="0">
                <a:cs typeface="Arial"/>
              </a:rPr>
              <a:t> </a:t>
            </a:r>
            <a:r>
              <a:rPr lang="en-GB" b="1" dirty="0">
                <a:cs typeface="Arial"/>
              </a:rPr>
              <a:t>Rational</a:t>
            </a:r>
            <a:r>
              <a:rPr lang="en-GB" b="1" spc="-110" dirty="0">
                <a:cs typeface="Arial"/>
              </a:rPr>
              <a:t> </a:t>
            </a:r>
            <a:r>
              <a:rPr lang="en-GB" b="1" dirty="0">
                <a:cs typeface="Arial"/>
              </a:rPr>
              <a:t>Approximation,</a:t>
            </a:r>
            <a:r>
              <a:rPr lang="en-GB" b="1" spc="-30" dirty="0">
                <a:cs typeface="Arial"/>
              </a:rPr>
              <a:t> </a:t>
            </a:r>
            <a:r>
              <a:rPr lang="en-GB" b="1" spc="-50" dirty="0">
                <a:cs typeface="Arial"/>
              </a:rPr>
              <a:t>…</a:t>
            </a:r>
            <a:endParaRPr lang="en-GB" b="1" dirty="0">
              <a:cs typeface="Arial"/>
            </a:endParaRPr>
          </a:p>
        </p:txBody>
      </p:sp>
    </p:spTree>
    <p:extLst>
      <p:ext uri="{BB962C8B-B14F-4D97-AF65-F5344CB8AC3E}">
        <p14:creationId xmlns:p14="http://schemas.microsoft.com/office/powerpoint/2010/main" val="393763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CF30-3A45-46D7-95B1-F03897C34FC0}"/>
              </a:ext>
            </a:extLst>
          </p:cNvPr>
          <p:cNvSpPr>
            <a:spLocks noGrp="1"/>
          </p:cNvSpPr>
          <p:nvPr>
            <p:ph type="title"/>
          </p:nvPr>
        </p:nvSpPr>
        <p:spPr/>
        <p:txBody>
          <a:bodyPr/>
          <a:lstStyle/>
          <a:p>
            <a:r>
              <a:rPr lang="en-US" dirty="0"/>
              <a:t>Nuclear data forms e.g., FISPACT-II</a:t>
            </a:r>
          </a:p>
        </p:txBody>
      </p:sp>
      <p:sp>
        <p:nvSpPr>
          <p:cNvPr id="3" name="Content Placeholder 2">
            <a:extLst>
              <a:ext uri="{FF2B5EF4-FFF2-40B4-BE49-F238E27FC236}">
                <a16:creationId xmlns:a16="http://schemas.microsoft.com/office/drawing/2014/main" id="{3B2BCC76-D082-E183-C052-C4119CAF3130}"/>
              </a:ext>
            </a:extLst>
          </p:cNvPr>
          <p:cNvSpPr>
            <a:spLocks noGrp="1"/>
          </p:cNvSpPr>
          <p:nvPr>
            <p:ph idx="1"/>
          </p:nvPr>
        </p:nvSpPr>
        <p:spPr>
          <a:xfrm>
            <a:off x="127894" y="1152331"/>
            <a:ext cx="11150600" cy="4862034"/>
          </a:xfrm>
        </p:spPr>
        <p:txBody>
          <a:bodyPr>
            <a:normAutofit lnSpcReduction="10000"/>
          </a:bodyPr>
          <a:lstStyle/>
          <a:p>
            <a:pPr marL="342900" indent="-342900">
              <a:buFont typeface="Arial" panose="020B0604020202020204" pitchFamily="34" charset="0"/>
              <a:buChar char="•"/>
            </a:pPr>
            <a:r>
              <a:rPr lang="en-US" dirty="0"/>
              <a:t>FISPACT-II is an </a:t>
            </a:r>
            <a:r>
              <a:rPr lang="en-US" b="1" dirty="0"/>
              <a:t>enhanced Multiphysics time inventory, radiation, source term </a:t>
            </a:r>
            <a:r>
              <a:rPr lang="en-US" dirty="0"/>
              <a:t>code system providing a wide variety of advanced, predictive, spectral and and temporal simulation methods.</a:t>
            </a:r>
          </a:p>
          <a:p>
            <a:pPr marL="342900" indent="-342900">
              <a:buFont typeface="Arial" panose="020B0604020202020204" pitchFamily="34" charset="0"/>
              <a:buChar char="•"/>
            </a:pPr>
            <a:r>
              <a:rPr lang="en-US" dirty="0"/>
              <a:t>The system needs to rely on </a:t>
            </a:r>
            <a:r>
              <a:rPr lang="en-US" b="1" dirty="0"/>
              <a:t>complete nuclear data forms</a:t>
            </a:r>
            <a:r>
              <a:rPr lang="en-US" dirty="0"/>
              <a:t>: reaction and decay covering neutron, gamma and charged-particle interactions.</a:t>
            </a:r>
          </a:p>
          <a:p>
            <a:pPr marL="342900" indent="-342900">
              <a:buFont typeface="Arial" panose="020B0604020202020204" pitchFamily="34" charset="0"/>
              <a:buChar char="•"/>
            </a:pPr>
            <a:r>
              <a:rPr lang="en-US" dirty="0"/>
              <a:t>The data forms encompass energy dependent </a:t>
            </a:r>
            <a:r>
              <a:rPr lang="en-US" b="1" dirty="0"/>
              <a:t>reaction cross-sections</a:t>
            </a:r>
            <a:r>
              <a:rPr lang="en-US" dirty="0"/>
              <a:t>, </a:t>
            </a:r>
            <a:r>
              <a:rPr lang="en-US" b="1" dirty="0"/>
              <a:t>productions cross-sections </a:t>
            </a:r>
            <a:r>
              <a:rPr lang="en-US" dirty="0"/>
              <a:t>for radionuclides, </a:t>
            </a:r>
            <a:r>
              <a:rPr lang="en-US" b="1" dirty="0"/>
              <a:t>multiplicity, branching, fission and radionuclides yields, decay</a:t>
            </a:r>
            <a:r>
              <a:rPr lang="en-US" dirty="0"/>
              <a:t> for all radioactive products, gas production, Kerma and dpa and biological </a:t>
            </a:r>
            <a:r>
              <a:rPr lang="en-US" b="1" dirty="0"/>
              <a:t>responses</a:t>
            </a:r>
          </a:p>
          <a:p>
            <a:pPr marL="342900" indent="-342900">
              <a:buFont typeface="Arial" panose="020B0604020202020204" pitchFamily="34" charset="0"/>
              <a:buChar char="•"/>
            </a:pPr>
            <a:r>
              <a:rPr lang="en-US" dirty="0"/>
              <a:t>The processing steps need to be able to handle both </a:t>
            </a:r>
            <a:r>
              <a:rPr lang="en-US" b="1" dirty="0"/>
              <a:t>explicit and implicit </a:t>
            </a:r>
            <a:r>
              <a:rPr lang="en-US" dirty="0"/>
              <a:t>ENDF-6 data format: </a:t>
            </a:r>
            <a:r>
              <a:rPr lang="en-US" b="1" dirty="0"/>
              <a:t>two-bodies, multi-bodies, complex, breakup and isomeric channels and all (28) decay types.</a:t>
            </a:r>
          </a:p>
          <a:p>
            <a:pPr marL="342900" indent="-342900">
              <a:buFont typeface="Arial" panose="020B0604020202020204" pitchFamily="34" charset="0"/>
              <a:buChar char="•"/>
            </a:pPr>
            <a:r>
              <a:rPr lang="en-US" dirty="0"/>
              <a:t>To account for </a:t>
            </a:r>
            <a:r>
              <a:rPr lang="en-US" b="1" dirty="0"/>
              <a:t>all projectile, target, emitted, residual possible events with time.</a:t>
            </a:r>
          </a:p>
        </p:txBody>
      </p:sp>
      <p:sp>
        <p:nvSpPr>
          <p:cNvPr id="5" name="Slide Number Placeholder 4">
            <a:extLst>
              <a:ext uri="{FF2B5EF4-FFF2-40B4-BE49-F238E27FC236}">
                <a16:creationId xmlns:a16="http://schemas.microsoft.com/office/drawing/2014/main" id="{C5D1784D-0243-7728-7453-EDFED43A4F7D}"/>
              </a:ext>
            </a:extLst>
          </p:cNvPr>
          <p:cNvSpPr>
            <a:spLocks noGrp="1"/>
          </p:cNvSpPr>
          <p:nvPr>
            <p:ph type="sldNum" sz="quarter" idx="12"/>
          </p:nvPr>
        </p:nvSpPr>
        <p:spPr/>
        <p:txBody>
          <a:bodyPr/>
          <a:lstStyle/>
          <a:p>
            <a:fld id="{0F153567-88AB-4943-B71C-530549DCA02A}" type="slidenum">
              <a:rPr lang="en-US" smtClean="0"/>
              <a:t>5</a:t>
            </a:fld>
            <a:endParaRPr lang="en-US"/>
          </a:p>
        </p:txBody>
      </p:sp>
      <p:sp>
        <p:nvSpPr>
          <p:cNvPr id="6" name="TextBox 5">
            <a:extLst>
              <a:ext uri="{FF2B5EF4-FFF2-40B4-BE49-F238E27FC236}">
                <a16:creationId xmlns:a16="http://schemas.microsoft.com/office/drawing/2014/main" id="{F307E405-69CD-2E28-52F2-260F319B0B5D}"/>
              </a:ext>
            </a:extLst>
          </p:cNvPr>
          <p:cNvSpPr txBox="1"/>
          <p:nvPr/>
        </p:nvSpPr>
        <p:spPr>
          <a:xfrm>
            <a:off x="2185751" y="5790618"/>
            <a:ext cx="7830206" cy="830997"/>
          </a:xfrm>
          <a:prstGeom prst="rect">
            <a:avLst/>
          </a:prstGeom>
          <a:noFill/>
        </p:spPr>
        <p:txBody>
          <a:bodyPr wrap="square" rtlCol="0">
            <a:spAutoFit/>
          </a:bodyPr>
          <a:lstStyle/>
          <a:p>
            <a:r>
              <a:rPr lang="en-US" sz="2000" dirty="0"/>
              <a:t>Projectile </a:t>
            </a:r>
            <a:r>
              <a:rPr lang="en-US" sz="2000" b="1" dirty="0"/>
              <a:t>b</a:t>
            </a:r>
            <a:r>
              <a:rPr lang="en-US" sz="2000" dirty="0"/>
              <a:t> on target </a:t>
            </a:r>
            <a:r>
              <a:rPr lang="en-US" sz="2000" b="1" dirty="0"/>
              <a:t>a </a:t>
            </a:r>
            <a:r>
              <a:rPr lang="en-US" sz="2000" dirty="0"/>
              <a:t>-&gt; </a:t>
            </a:r>
            <a:r>
              <a:rPr lang="en-US" sz="2000" b="1" dirty="0"/>
              <a:t>[compound]</a:t>
            </a:r>
            <a:r>
              <a:rPr lang="en-US" sz="2000" b="1" baseline="30000" dirty="0"/>
              <a:t>(*) </a:t>
            </a:r>
            <a:r>
              <a:rPr lang="en-US" sz="2000" dirty="0"/>
              <a:t>-&gt; emitted </a:t>
            </a:r>
            <a:r>
              <a:rPr lang="en-US" sz="2000" b="1" dirty="0"/>
              <a:t>c</a:t>
            </a:r>
            <a:r>
              <a:rPr lang="en-US" sz="2000" dirty="0"/>
              <a:t> and residual </a:t>
            </a:r>
            <a:r>
              <a:rPr lang="en-US" sz="2000" b="1" dirty="0"/>
              <a:t>d</a:t>
            </a:r>
          </a:p>
          <a:p>
            <a:endParaRPr lang="en-US" sz="800" dirty="0"/>
          </a:p>
          <a:p>
            <a:r>
              <a:rPr lang="en-US" sz="2000" dirty="0"/>
              <a:t>a + b -&gt; c + d + Q  -  a(</a:t>
            </a:r>
            <a:r>
              <a:rPr lang="en-US" sz="2000" dirty="0" err="1"/>
              <a:t>b,c</a:t>
            </a:r>
            <a:r>
              <a:rPr lang="en-US" sz="2000" dirty="0"/>
              <a:t>)d - </a:t>
            </a:r>
            <a:r>
              <a:rPr lang="en-US" sz="2000" baseline="-25000" dirty="0" err="1"/>
              <a:t>z</a:t>
            </a:r>
            <a:r>
              <a:rPr lang="en-US" sz="2000" dirty="0" err="1"/>
              <a:t>A</a:t>
            </a:r>
            <a:r>
              <a:rPr lang="en-US" sz="2000" dirty="0"/>
              <a:t>(</a:t>
            </a:r>
            <a:r>
              <a:rPr lang="en-US" sz="2000" dirty="0" err="1"/>
              <a:t>b,c</a:t>
            </a:r>
            <a:r>
              <a:rPr lang="en-US" sz="2000" dirty="0"/>
              <a:t>)</a:t>
            </a:r>
            <a:r>
              <a:rPr lang="en-US" sz="2000" baseline="-25000" dirty="0" err="1"/>
              <a:t>z</a:t>
            </a:r>
            <a:r>
              <a:rPr lang="en-US" sz="2000" dirty="0" err="1"/>
              <a:t>D</a:t>
            </a:r>
            <a:r>
              <a:rPr lang="en-US" sz="2000" dirty="0"/>
              <a:t> - with </a:t>
            </a:r>
            <a:r>
              <a:rPr lang="en-US" sz="2000" baseline="30000" dirty="0"/>
              <a:t>A</a:t>
            </a:r>
            <a:r>
              <a:rPr lang="en-US" sz="2000" dirty="0"/>
              <a:t>D &gt; </a:t>
            </a:r>
            <a:r>
              <a:rPr lang="en-US" sz="2000" baseline="30000" dirty="0"/>
              <a:t>A</a:t>
            </a:r>
            <a:r>
              <a:rPr lang="en-US" sz="2000" dirty="0"/>
              <a:t>c</a:t>
            </a:r>
          </a:p>
        </p:txBody>
      </p:sp>
    </p:spTree>
    <p:extLst>
      <p:ext uri="{BB962C8B-B14F-4D97-AF65-F5344CB8AC3E}">
        <p14:creationId xmlns:p14="http://schemas.microsoft.com/office/powerpoint/2010/main" val="241995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B39D-0045-B4F8-EF57-A62B174C74F9}"/>
              </a:ext>
            </a:extLst>
          </p:cNvPr>
          <p:cNvSpPr>
            <a:spLocks noGrp="1"/>
          </p:cNvSpPr>
          <p:nvPr>
            <p:ph type="title"/>
          </p:nvPr>
        </p:nvSpPr>
        <p:spPr>
          <a:xfrm>
            <a:off x="203200" y="190097"/>
            <a:ext cx="11150600" cy="692772"/>
          </a:xfrm>
        </p:spPr>
        <p:txBody>
          <a:bodyPr/>
          <a:lstStyle/>
          <a:p>
            <a:r>
              <a:rPr lang="en-US" dirty="0"/>
              <a:t>Grid of reactions, MTs in ENDF-6 format</a:t>
            </a:r>
          </a:p>
        </p:txBody>
      </p:sp>
      <p:sp>
        <p:nvSpPr>
          <p:cNvPr id="5" name="Slide Number Placeholder 4">
            <a:extLst>
              <a:ext uri="{FF2B5EF4-FFF2-40B4-BE49-F238E27FC236}">
                <a16:creationId xmlns:a16="http://schemas.microsoft.com/office/drawing/2014/main" id="{F3154566-12C7-708E-CE3F-4D221F635F47}"/>
              </a:ext>
            </a:extLst>
          </p:cNvPr>
          <p:cNvSpPr>
            <a:spLocks noGrp="1"/>
          </p:cNvSpPr>
          <p:nvPr>
            <p:ph type="sldNum" sz="quarter" idx="12"/>
          </p:nvPr>
        </p:nvSpPr>
        <p:spPr/>
        <p:txBody>
          <a:bodyPr/>
          <a:lstStyle/>
          <a:p>
            <a:fld id="{0F153567-88AB-4943-B71C-530549DCA02A}" type="slidenum">
              <a:rPr lang="en-US" smtClean="0"/>
              <a:t>6</a:t>
            </a:fld>
            <a:endParaRPr lang="en-US"/>
          </a:p>
        </p:txBody>
      </p:sp>
      <p:graphicFrame>
        <p:nvGraphicFramePr>
          <p:cNvPr id="6" name="Object 5">
            <a:extLst>
              <a:ext uri="{FF2B5EF4-FFF2-40B4-BE49-F238E27FC236}">
                <a16:creationId xmlns:a16="http://schemas.microsoft.com/office/drawing/2014/main" id="{8264E07D-16CF-5B5A-DF9D-64053CC34163}"/>
              </a:ext>
            </a:extLst>
          </p:cNvPr>
          <p:cNvGraphicFramePr>
            <a:graphicFrameLocks noChangeAspect="1"/>
          </p:cNvGraphicFramePr>
          <p:nvPr>
            <p:extLst>
              <p:ext uri="{D42A27DB-BD31-4B8C-83A1-F6EECF244321}">
                <p14:modId xmlns:p14="http://schemas.microsoft.com/office/powerpoint/2010/main" val="1523638159"/>
              </p:ext>
            </p:extLst>
          </p:nvPr>
        </p:nvGraphicFramePr>
        <p:xfrm>
          <a:off x="2965161" y="821195"/>
          <a:ext cx="8075613" cy="5216525"/>
        </p:xfrm>
        <a:graphic>
          <a:graphicData uri="http://schemas.openxmlformats.org/presentationml/2006/ole">
            <mc:AlternateContent xmlns:mc="http://schemas.openxmlformats.org/markup-compatibility/2006">
              <mc:Choice xmlns:v="urn:schemas-microsoft-com:vml" Requires="v">
                <p:oleObj name="Document" r:id="rId2" imgW="6350000" imgH="4102100" progId="Word.Document.8">
                  <p:embed/>
                </p:oleObj>
              </mc:Choice>
              <mc:Fallback>
                <p:oleObj name="Document" r:id="rId2" imgW="6350000" imgH="4102100" progId="Word.Document.8">
                  <p:embed/>
                  <p:pic>
                    <p:nvPicPr>
                      <p:cNvPr id="0" name=""/>
                      <p:cNvPicPr/>
                      <p:nvPr/>
                    </p:nvPicPr>
                    <p:blipFill>
                      <a:blip r:embed="rId3"/>
                      <a:stretch>
                        <a:fillRect/>
                      </a:stretch>
                    </p:blipFill>
                    <p:spPr>
                      <a:xfrm>
                        <a:off x="2965161" y="821195"/>
                        <a:ext cx="8075613" cy="52165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7E8ED44-C415-D073-C4C0-6B59B9B81DFB}"/>
              </a:ext>
            </a:extLst>
          </p:cNvPr>
          <p:cNvSpPr txBox="1"/>
          <p:nvPr/>
        </p:nvSpPr>
        <p:spPr>
          <a:xfrm>
            <a:off x="10820057" y="1747700"/>
            <a:ext cx="1252323" cy="355686"/>
          </a:xfrm>
          <a:prstGeom prst="rect">
            <a:avLst/>
          </a:prstGeom>
          <a:noFill/>
        </p:spPr>
        <p:txBody>
          <a:bodyPr wrap="square" lIns="77925" tIns="38963" rIns="77925" bIns="38963" rtlCol="0">
            <a:spAutoFit/>
          </a:bodyPr>
          <a:lstStyle/>
          <a:p>
            <a:r>
              <a:rPr lang="en-US" b="0" dirty="0">
                <a:latin typeface="+mj-lt"/>
              </a:rPr>
              <a:t>target Fe</a:t>
            </a:r>
            <a:r>
              <a:rPr lang="en-US" b="0" baseline="30000" dirty="0">
                <a:latin typeface="+mj-lt"/>
              </a:rPr>
              <a:t>56</a:t>
            </a:r>
            <a:endParaRPr lang="en-US" b="0" dirty="0">
              <a:latin typeface="+mj-lt"/>
            </a:endParaRPr>
          </a:p>
        </p:txBody>
      </p:sp>
      <p:cxnSp>
        <p:nvCxnSpPr>
          <p:cNvPr id="8" name="Straight Arrow Connector 7">
            <a:extLst>
              <a:ext uri="{FF2B5EF4-FFF2-40B4-BE49-F238E27FC236}">
                <a16:creationId xmlns:a16="http://schemas.microsoft.com/office/drawing/2014/main" id="{1F218B28-0002-D487-4036-FEBED405E6F4}"/>
              </a:ext>
            </a:extLst>
          </p:cNvPr>
          <p:cNvCxnSpPr>
            <a:cxnSpLocks/>
            <a:stCxn id="7" idx="1"/>
          </p:cNvCxnSpPr>
          <p:nvPr/>
        </p:nvCxnSpPr>
        <p:spPr bwMode="auto">
          <a:xfrm flipH="1">
            <a:off x="8636299" y="1925543"/>
            <a:ext cx="2183758" cy="60871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Text Box 5">
            <a:extLst>
              <a:ext uri="{FF2B5EF4-FFF2-40B4-BE49-F238E27FC236}">
                <a16:creationId xmlns:a16="http://schemas.microsoft.com/office/drawing/2014/main" id="{0FF672EC-C9B0-B6AC-667B-186F178B1E58}"/>
              </a:ext>
            </a:extLst>
          </p:cNvPr>
          <p:cNvSpPr txBox="1">
            <a:spLocks noChangeArrowheads="1"/>
          </p:cNvSpPr>
          <p:nvPr/>
        </p:nvSpPr>
        <p:spPr bwMode="auto">
          <a:xfrm>
            <a:off x="45586" y="848836"/>
            <a:ext cx="3124889" cy="561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latin typeface="+mj-lt"/>
              </a:rPr>
              <a:t>Explicit</a:t>
            </a:r>
            <a:r>
              <a:rPr lang="en-GB" sz="1800" b="0" dirty="0">
                <a:latin typeface="+mj-lt"/>
              </a:rPr>
              <a:t> </a:t>
            </a:r>
            <a:r>
              <a:rPr lang="en-GB" sz="1800" b="1" dirty="0">
                <a:latin typeface="+mj-lt"/>
              </a:rPr>
              <a:t>ENDF </a:t>
            </a:r>
            <a:r>
              <a:rPr lang="en-GB" sz="1800" b="0" dirty="0">
                <a:latin typeface="+mj-lt"/>
              </a:rPr>
              <a:t>notation </a:t>
            </a:r>
          </a:p>
          <a:p>
            <a:pPr eaLnBrk="1" hangingPunct="1"/>
            <a:endParaRPr lang="en-GB" sz="1800" b="0" dirty="0">
              <a:latin typeface="+mj-lt"/>
            </a:endParaRPr>
          </a:p>
          <a:p>
            <a:pPr eaLnBrk="1" hangingPunct="1"/>
            <a:r>
              <a:rPr lang="en-GB" sz="1800" b="0" dirty="0">
                <a:latin typeface="+mj-lt"/>
              </a:rPr>
              <a:t>n in </a:t>
            </a:r>
            <a:r>
              <a:rPr lang="en-GB" sz="1800" b="0" dirty="0">
                <a:latin typeface="+mj-lt"/>
                <a:sym typeface="Wingdings" charset="0"/>
              </a:rPr>
              <a:t> </a:t>
            </a:r>
            <a:r>
              <a:rPr lang="en-GB" sz="1800" b="0" dirty="0" err="1">
                <a:latin typeface="+mj-lt"/>
                <a:sym typeface="Wingdings" charset="0"/>
              </a:rPr>
              <a:t>Z</a:t>
            </a:r>
            <a:r>
              <a:rPr lang="en-GB" sz="1800" b="0" baseline="-25000" dirty="0" err="1">
                <a:latin typeface="+mj-lt"/>
                <a:sym typeface="Wingdings" charset="0"/>
              </a:rPr>
              <a:t>res</a:t>
            </a:r>
            <a:r>
              <a:rPr lang="en-GB" sz="1800" b="0" dirty="0">
                <a:latin typeface="+mj-lt"/>
                <a:sym typeface="Wingdings" charset="0"/>
              </a:rPr>
              <a:t> = or decrease</a:t>
            </a:r>
          </a:p>
          <a:p>
            <a:pPr eaLnBrk="1" hangingPunct="1"/>
            <a:r>
              <a:rPr lang="en-GB" sz="1800" dirty="0">
                <a:latin typeface="Symbol" pitchFamily="2" charset="2"/>
                <a:cs typeface="Symbol" charset="2"/>
                <a:sym typeface="Wingdings" charset="0"/>
              </a:rPr>
              <a:t>a</a:t>
            </a:r>
            <a:r>
              <a:rPr lang="en-GB" sz="1800" b="0" dirty="0">
                <a:latin typeface="+mj-lt"/>
                <a:cs typeface="Symbol" charset="2"/>
                <a:sym typeface="Wingdings" charset="0"/>
              </a:rPr>
              <a:t>, p</a:t>
            </a:r>
            <a:r>
              <a:rPr lang="en-GB" sz="1800" b="0" dirty="0">
                <a:latin typeface="+mj-lt"/>
                <a:sym typeface="Wingdings" charset="0"/>
              </a:rPr>
              <a:t> in  </a:t>
            </a:r>
            <a:r>
              <a:rPr lang="en-GB" sz="1800" b="0" dirty="0" err="1">
                <a:latin typeface="+mj-lt"/>
                <a:sym typeface="Wingdings" charset="0"/>
              </a:rPr>
              <a:t>Z</a:t>
            </a:r>
            <a:r>
              <a:rPr lang="en-GB" sz="1800" b="0" baseline="-25000" dirty="0" err="1">
                <a:latin typeface="+mj-lt"/>
                <a:sym typeface="Wingdings" charset="0"/>
              </a:rPr>
              <a:t>res</a:t>
            </a:r>
            <a:r>
              <a:rPr lang="en-GB" sz="1800" b="0" dirty="0">
                <a:latin typeface="+mj-lt"/>
                <a:sym typeface="Wingdings" charset="0"/>
              </a:rPr>
              <a:t> increase</a:t>
            </a:r>
          </a:p>
          <a:p>
            <a:pPr eaLnBrk="1" hangingPunct="1"/>
            <a:endParaRPr lang="en-GB" sz="1800" dirty="0">
              <a:latin typeface="+mj-lt"/>
              <a:sym typeface="Wingdings" charset="0"/>
            </a:endParaRPr>
          </a:p>
          <a:p>
            <a:pPr eaLnBrk="1" hangingPunct="1"/>
            <a:r>
              <a:rPr lang="en-GB" sz="1800" b="0" dirty="0">
                <a:latin typeface="+mj-lt"/>
                <a:sym typeface="Wingdings" charset="0"/>
              </a:rPr>
              <a:t>The emitted particles may </a:t>
            </a:r>
          </a:p>
          <a:p>
            <a:pPr eaLnBrk="1" hangingPunct="1"/>
            <a:r>
              <a:rPr lang="en-GB" sz="1800" b="0" dirty="0">
                <a:latin typeface="+mj-lt"/>
                <a:sym typeface="Wingdings" charset="0"/>
              </a:rPr>
              <a:t>differ, not the residual</a:t>
            </a:r>
          </a:p>
          <a:p>
            <a:pPr eaLnBrk="1" hangingPunct="1"/>
            <a:endParaRPr lang="en-GB" sz="1800" b="0" dirty="0">
              <a:latin typeface="+mj-lt"/>
              <a:sym typeface="Wingdings" charset="0"/>
            </a:endParaRPr>
          </a:p>
          <a:p>
            <a:pPr eaLnBrk="1" hangingPunct="1"/>
            <a:r>
              <a:rPr lang="en-GB" sz="1800" b="0" dirty="0">
                <a:latin typeface="+mj-lt"/>
                <a:sym typeface="Wingdings" charset="0"/>
              </a:rPr>
              <a:t>The residual product </a:t>
            </a:r>
            <a:r>
              <a:rPr lang="en-GB" sz="1800" dirty="0">
                <a:latin typeface="+mj-lt"/>
                <a:sym typeface="Wingdings" charset="0"/>
              </a:rPr>
              <a:t>could</a:t>
            </a:r>
            <a:r>
              <a:rPr lang="en-GB" sz="1800" b="0" dirty="0">
                <a:latin typeface="+mj-lt"/>
                <a:sym typeface="Wingdings" charset="0"/>
              </a:rPr>
              <a:t> </a:t>
            </a:r>
          </a:p>
          <a:p>
            <a:pPr eaLnBrk="1" hangingPunct="1"/>
            <a:r>
              <a:rPr lang="en-GB" sz="1800" b="0" dirty="0">
                <a:latin typeface="+mj-lt"/>
                <a:sym typeface="Wingdings" charset="0"/>
              </a:rPr>
              <a:t>be another element, </a:t>
            </a:r>
            <a:r>
              <a:rPr lang="en-GB" sz="1800" b="0" dirty="0">
                <a:highlight>
                  <a:srgbClr val="C0C0C0"/>
                </a:highlight>
                <a:latin typeface="+mj-lt"/>
                <a:sym typeface="Wingdings" charset="0"/>
              </a:rPr>
              <a:t>stable</a:t>
            </a:r>
          </a:p>
          <a:p>
            <a:pPr eaLnBrk="1" hangingPunct="1"/>
            <a:r>
              <a:rPr lang="en-GB" sz="1800" dirty="0">
                <a:latin typeface="+mj-lt"/>
                <a:sym typeface="Wingdings" charset="0"/>
              </a:rPr>
              <a:t>isomeric or radioactive</a:t>
            </a:r>
            <a:endParaRPr lang="en-GB" sz="1800" b="0" dirty="0">
              <a:latin typeface="+mj-lt"/>
              <a:sym typeface="Wingdings" charset="0"/>
            </a:endParaRPr>
          </a:p>
          <a:p>
            <a:pPr eaLnBrk="1" hangingPunct="1"/>
            <a:endParaRPr lang="en-GB" sz="1800" dirty="0">
              <a:latin typeface="+mj-lt"/>
              <a:sym typeface="Wingdings" charset="0"/>
            </a:endParaRPr>
          </a:p>
          <a:p>
            <a:pPr eaLnBrk="1" hangingPunct="1"/>
            <a:r>
              <a:rPr lang="en-GB" sz="1800" b="0" dirty="0" err="1">
                <a:solidFill>
                  <a:srgbClr val="00B050"/>
                </a:solidFill>
                <a:latin typeface="+mj-lt"/>
                <a:sym typeface="Wingdings" charset="0"/>
              </a:rPr>
              <a:t>Z</a:t>
            </a:r>
            <a:r>
              <a:rPr lang="en-GB" sz="1800" b="0" baseline="-25000" dirty="0" err="1">
                <a:solidFill>
                  <a:srgbClr val="00B050"/>
                </a:solidFill>
                <a:latin typeface="+mj-lt"/>
                <a:sym typeface="Wingdings" charset="0"/>
              </a:rPr>
              <a:t>res</a:t>
            </a:r>
            <a:r>
              <a:rPr lang="en-GB" sz="1800" b="0" dirty="0">
                <a:solidFill>
                  <a:srgbClr val="00B050"/>
                </a:solidFill>
                <a:latin typeface="+mj-lt"/>
                <a:sym typeface="Wingdings" charset="0"/>
              </a:rPr>
              <a:t> = activation</a:t>
            </a:r>
          </a:p>
          <a:p>
            <a:pPr eaLnBrk="1" hangingPunct="1"/>
            <a:r>
              <a:rPr lang="en-GB" sz="1800" dirty="0" err="1">
                <a:latin typeface="+mj-lt"/>
              </a:rPr>
              <a:t>Z</a:t>
            </a:r>
            <a:r>
              <a:rPr lang="en-GB" sz="1800" baseline="-25000" dirty="0" err="1">
                <a:latin typeface="+mj-lt"/>
              </a:rPr>
              <a:t>res</a:t>
            </a:r>
            <a:r>
              <a:rPr lang="en-GB" sz="1800" dirty="0">
                <a:latin typeface="+mj-lt"/>
              </a:rPr>
              <a:t> ≠ transmutation</a:t>
            </a:r>
          </a:p>
          <a:p>
            <a:pPr eaLnBrk="1" hangingPunct="1"/>
            <a:r>
              <a:rPr lang="en-GB" sz="1800" dirty="0" err="1">
                <a:latin typeface="+mj-lt"/>
              </a:rPr>
              <a:t>Z</a:t>
            </a:r>
            <a:r>
              <a:rPr lang="en-GB" sz="1800" baseline="-25000" dirty="0" err="1">
                <a:latin typeface="+mj-lt"/>
              </a:rPr>
              <a:t>res</a:t>
            </a:r>
            <a:r>
              <a:rPr lang="en-GB" sz="1800" dirty="0">
                <a:latin typeface="+mj-lt"/>
              </a:rPr>
              <a:t> = 0 disappearance, mt18</a:t>
            </a:r>
          </a:p>
          <a:p>
            <a:pPr eaLnBrk="1" hangingPunct="1"/>
            <a:r>
              <a:rPr lang="en-GB" sz="1800" dirty="0">
                <a:latin typeface="+mj-lt"/>
              </a:rPr>
              <a:t>sum of 19,20,21 and 28; mt5; breakup</a:t>
            </a:r>
          </a:p>
          <a:p>
            <a:pPr eaLnBrk="1" hangingPunct="1"/>
            <a:endParaRPr lang="en-GB" sz="1800" dirty="0">
              <a:latin typeface="+mj-lt"/>
            </a:endParaRPr>
          </a:p>
          <a:p>
            <a:pPr eaLnBrk="1" hangingPunct="1"/>
            <a:r>
              <a:rPr lang="en-GB" sz="1800" dirty="0">
                <a:latin typeface="+mj-lt"/>
              </a:rPr>
              <a:t>Z &lt; 4 gas production</a:t>
            </a:r>
          </a:p>
          <a:p>
            <a:pPr eaLnBrk="1" hangingPunct="1"/>
            <a:r>
              <a:rPr lang="en-GB" sz="1800" dirty="0">
                <a:latin typeface="+mj-lt"/>
              </a:rPr>
              <a:t>emitted particle Z &lt; 4</a:t>
            </a:r>
          </a:p>
        </p:txBody>
      </p:sp>
      <p:sp>
        <p:nvSpPr>
          <p:cNvPr id="3" name="TextBox 2">
            <a:extLst>
              <a:ext uri="{FF2B5EF4-FFF2-40B4-BE49-F238E27FC236}">
                <a16:creationId xmlns:a16="http://schemas.microsoft.com/office/drawing/2014/main" id="{37CA72E6-8BC7-2E9C-A4DA-B3049169C2D8}"/>
              </a:ext>
            </a:extLst>
          </p:cNvPr>
          <p:cNvSpPr txBox="1"/>
          <p:nvPr/>
        </p:nvSpPr>
        <p:spPr>
          <a:xfrm>
            <a:off x="1385875" y="6373877"/>
            <a:ext cx="9524787" cy="369332"/>
          </a:xfrm>
          <a:prstGeom prst="rect">
            <a:avLst/>
          </a:prstGeom>
          <a:noFill/>
        </p:spPr>
        <p:txBody>
          <a:bodyPr wrap="none" rtlCol="0">
            <a:spAutoFit/>
          </a:bodyPr>
          <a:lstStyle/>
          <a:p>
            <a:r>
              <a:rPr lang="en-US" dirty="0"/>
              <a:t>At high energy, above 30 MeV generally, the </a:t>
            </a:r>
            <a:r>
              <a:rPr lang="en-US" b="1" dirty="0"/>
              <a:t>implicit ENDF </a:t>
            </a:r>
            <a:r>
              <a:rPr lang="en-US" dirty="0"/>
              <a:t>notation is used: MF3-mt5*MF6</a:t>
            </a:r>
          </a:p>
        </p:txBody>
      </p:sp>
      <p:sp>
        <p:nvSpPr>
          <p:cNvPr id="4" name="TextBox 3">
            <a:extLst>
              <a:ext uri="{FF2B5EF4-FFF2-40B4-BE49-F238E27FC236}">
                <a16:creationId xmlns:a16="http://schemas.microsoft.com/office/drawing/2014/main" id="{1A3D4FE9-222C-B627-9F43-145985D59330}"/>
              </a:ext>
            </a:extLst>
          </p:cNvPr>
          <p:cNvSpPr txBox="1"/>
          <p:nvPr/>
        </p:nvSpPr>
        <p:spPr>
          <a:xfrm>
            <a:off x="6369269" y="5887528"/>
            <a:ext cx="1872629" cy="338554"/>
          </a:xfrm>
          <a:prstGeom prst="rect">
            <a:avLst/>
          </a:prstGeom>
          <a:noFill/>
        </p:spPr>
        <p:txBody>
          <a:bodyPr wrap="none" rtlCol="0">
            <a:spAutoFit/>
          </a:bodyPr>
          <a:lstStyle/>
          <a:p>
            <a:r>
              <a:rPr lang="en-US" sz="1600" dirty="0"/>
              <a:t>Neutron number N</a:t>
            </a:r>
          </a:p>
        </p:txBody>
      </p:sp>
      <p:sp>
        <p:nvSpPr>
          <p:cNvPr id="9" name="TextBox 8">
            <a:extLst>
              <a:ext uri="{FF2B5EF4-FFF2-40B4-BE49-F238E27FC236}">
                <a16:creationId xmlns:a16="http://schemas.microsoft.com/office/drawing/2014/main" id="{D5E60821-C1B4-37FC-F41F-E0EF8F028B53}"/>
              </a:ext>
            </a:extLst>
          </p:cNvPr>
          <p:cNvSpPr txBox="1"/>
          <p:nvPr/>
        </p:nvSpPr>
        <p:spPr>
          <a:xfrm rot="16200000">
            <a:off x="2149380" y="2508466"/>
            <a:ext cx="1725152" cy="338554"/>
          </a:xfrm>
          <a:prstGeom prst="rect">
            <a:avLst/>
          </a:prstGeom>
          <a:noFill/>
        </p:spPr>
        <p:txBody>
          <a:bodyPr wrap="none" rtlCol="0">
            <a:spAutoFit/>
          </a:bodyPr>
          <a:lstStyle/>
          <a:p>
            <a:r>
              <a:rPr lang="en-US" sz="1600" dirty="0"/>
              <a:t>Proton number Z</a:t>
            </a:r>
          </a:p>
        </p:txBody>
      </p:sp>
    </p:spTree>
    <p:extLst>
      <p:ext uri="{BB962C8B-B14F-4D97-AF65-F5344CB8AC3E}">
        <p14:creationId xmlns:p14="http://schemas.microsoft.com/office/powerpoint/2010/main" val="149250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579A-0D7D-4CBD-598E-EDA9AB480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AB2AE-573C-EA11-0E46-6F287DB98B36}"/>
              </a:ext>
            </a:extLst>
          </p:cNvPr>
          <p:cNvSpPr>
            <a:spLocks noGrp="1"/>
          </p:cNvSpPr>
          <p:nvPr>
            <p:ph type="title"/>
          </p:nvPr>
        </p:nvSpPr>
        <p:spPr>
          <a:xfrm>
            <a:off x="203200" y="190097"/>
            <a:ext cx="11150600" cy="692772"/>
          </a:xfrm>
        </p:spPr>
        <p:txBody>
          <a:bodyPr/>
          <a:lstStyle/>
          <a:p>
            <a:r>
              <a:rPr lang="en-US" dirty="0"/>
              <a:t>Grid of reactions, decays </a:t>
            </a:r>
            <a:r>
              <a:rPr lang="en-US" sz="1600" dirty="0"/>
              <a:t>(some) </a:t>
            </a:r>
            <a:r>
              <a:rPr lang="en-US" dirty="0"/>
              <a:t>&amp; CPs</a:t>
            </a:r>
          </a:p>
        </p:txBody>
      </p:sp>
      <p:sp>
        <p:nvSpPr>
          <p:cNvPr id="5" name="Slide Number Placeholder 4">
            <a:extLst>
              <a:ext uri="{FF2B5EF4-FFF2-40B4-BE49-F238E27FC236}">
                <a16:creationId xmlns:a16="http://schemas.microsoft.com/office/drawing/2014/main" id="{A7C28D1F-B7B1-FB49-0BBD-776E7A1DFDA7}"/>
              </a:ext>
            </a:extLst>
          </p:cNvPr>
          <p:cNvSpPr>
            <a:spLocks noGrp="1"/>
          </p:cNvSpPr>
          <p:nvPr>
            <p:ph type="sldNum" sz="quarter" idx="12"/>
          </p:nvPr>
        </p:nvSpPr>
        <p:spPr/>
        <p:txBody>
          <a:bodyPr/>
          <a:lstStyle/>
          <a:p>
            <a:fld id="{0F153567-88AB-4943-B71C-530549DCA02A}" type="slidenum">
              <a:rPr lang="en-US" smtClean="0"/>
              <a:t>7</a:t>
            </a:fld>
            <a:endParaRPr lang="en-US"/>
          </a:p>
        </p:txBody>
      </p:sp>
      <p:graphicFrame>
        <p:nvGraphicFramePr>
          <p:cNvPr id="6" name="Object 5">
            <a:extLst>
              <a:ext uri="{FF2B5EF4-FFF2-40B4-BE49-F238E27FC236}">
                <a16:creationId xmlns:a16="http://schemas.microsoft.com/office/drawing/2014/main" id="{07871067-1007-A217-51FD-64215C6D27BF}"/>
              </a:ext>
            </a:extLst>
          </p:cNvPr>
          <p:cNvGraphicFramePr>
            <a:graphicFrameLocks noChangeAspect="1"/>
          </p:cNvGraphicFramePr>
          <p:nvPr>
            <p:extLst>
              <p:ext uri="{D42A27DB-BD31-4B8C-83A1-F6EECF244321}">
                <p14:modId xmlns:p14="http://schemas.microsoft.com/office/powerpoint/2010/main" val="1083269506"/>
              </p:ext>
            </p:extLst>
          </p:nvPr>
        </p:nvGraphicFramePr>
        <p:xfrm>
          <a:off x="323850" y="739775"/>
          <a:ext cx="10085388" cy="5795963"/>
        </p:xfrm>
        <a:graphic>
          <a:graphicData uri="http://schemas.openxmlformats.org/presentationml/2006/ole">
            <mc:AlternateContent xmlns:mc="http://schemas.openxmlformats.org/markup-compatibility/2006">
              <mc:Choice xmlns:v="urn:schemas-microsoft-com:vml" Requires="v">
                <p:oleObj name="Document" r:id="rId2" imgW="7937500" imgH="4559300" progId="Word.Document.8">
                  <p:embed/>
                </p:oleObj>
              </mc:Choice>
              <mc:Fallback>
                <p:oleObj name="Document" r:id="rId2" imgW="7937500" imgH="4559300" progId="Word.Document.8">
                  <p:embed/>
                  <p:pic>
                    <p:nvPicPr>
                      <p:cNvPr id="6" name="Object 5">
                        <a:extLst>
                          <a:ext uri="{FF2B5EF4-FFF2-40B4-BE49-F238E27FC236}">
                            <a16:creationId xmlns:a16="http://schemas.microsoft.com/office/drawing/2014/main" id="{8264E07D-16CF-5B5A-DF9D-64053CC34163}"/>
                          </a:ext>
                        </a:extLst>
                      </p:cNvPr>
                      <p:cNvPicPr preferRelativeResize="0"/>
                      <p:nvPr/>
                    </p:nvPicPr>
                    <p:blipFill>
                      <a:blip r:embed="rId3"/>
                      <a:stretch>
                        <a:fillRect/>
                      </a:stretch>
                    </p:blipFill>
                    <p:spPr>
                      <a:xfrm>
                        <a:off x="323850" y="739775"/>
                        <a:ext cx="10085388" cy="579596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9EA9FC9-1932-3F9A-C953-C66FC51C1ECC}"/>
              </a:ext>
            </a:extLst>
          </p:cNvPr>
          <p:cNvSpPr txBox="1"/>
          <p:nvPr/>
        </p:nvSpPr>
        <p:spPr>
          <a:xfrm>
            <a:off x="4193633" y="6423555"/>
            <a:ext cx="1872629" cy="338554"/>
          </a:xfrm>
          <a:prstGeom prst="rect">
            <a:avLst/>
          </a:prstGeom>
          <a:noFill/>
        </p:spPr>
        <p:txBody>
          <a:bodyPr wrap="none" rtlCol="0">
            <a:spAutoFit/>
          </a:bodyPr>
          <a:lstStyle/>
          <a:p>
            <a:r>
              <a:rPr lang="en-US" sz="1600" dirty="0"/>
              <a:t>Neutron number N</a:t>
            </a:r>
          </a:p>
        </p:txBody>
      </p:sp>
      <p:sp>
        <p:nvSpPr>
          <p:cNvPr id="4" name="TextBox 3">
            <a:extLst>
              <a:ext uri="{FF2B5EF4-FFF2-40B4-BE49-F238E27FC236}">
                <a16:creationId xmlns:a16="http://schemas.microsoft.com/office/drawing/2014/main" id="{6E61E894-3BE5-14F8-490B-D83C69775F1B}"/>
              </a:ext>
            </a:extLst>
          </p:cNvPr>
          <p:cNvSpPr txBox="1"/>
          <p:nvPr/>
        </p:nvSpPr>
        <p:spPr>
          <a:xfrm rot="16200000">
            <a:off x="-667387" y="2718672"/>
            <a:ext cx="1725152" cy="338554"/>
          </a:xfrm>
          <a:prstGeom prst="rect">
            <a:avLst/>
          </a:prstGeom>
          <a:noFill/>
        </p:spPr>
        <p:txBody>
          <a:bodyPr wrap="none" rtlCol="0">
            <a:spAutoFit/>
          </a:bodyPr>
          <a:lstStyle/>
          <a:p>
            <a:r>
              <a:rPr lang="en-US" sz="1600" dirty="0"/>
              <a:t>Proton number Z</a:t>
            </a:r>
          </a:p>
        </p:txBody>
      </p:sp>
      <p:sp>
        <p:nvSpPr>
          <p:cNvPr id="24" name="TextBox 23">
            <a:extLst>
              <a:ext uri="{FF2B5EF4-FFF2-40B4-BE49-F238E27FC236}">
                <a16:creationId xmlns:a16="http://schemas.microsoft.com/office/drawing/2014/main" id="{A1F15556-9438-DE4B-0DD3-AF1561BF6E16}"/>
              </a:ext>
            </a:extLst>
          </p:cNvPr>
          <p:cNvSpPr txBox="1"/>
          <p:nvPr/>
        </p:nvSpPr>
        <p:spPr>
          <a:xfrm>
            <a:off x="10409238" y="2259977"/>
            <a:ext cx="1782762" cy="3293209"/>
          </a:xfrm>
          <a:prstGeom prst="rect">
            <a:avLst/>
          </a:prstGeom>
          <a:noFill/>
        </p:spPr>
        <p:txBody>
          <a:bodyPr wrap="square" rtlCol="0">
            <a:spAutoFit/>
          </a:bodyPr>
          <a:lstStyle/>
          <a:p>
            <a:r>
              <a:rPr lang="en-US" sz="1600" b="1" dirty="0"/>
              <a:t>Nuclear </a:t>
            </a:r>
          </a:p>
          <a:p>
            <a:r>
              <a:rPr lang="en-US" sz="1600" b="1" dirty="0"/>
              <a:t>breakup</a:t>
            </a:r>
          </a:p>
          <a:p>
            <a:endParaRPr lang="en-US" dirty="0"/>
          </a:p>
          <a:p>
            <a:r>
              <a:rPr lang="en-GB" dirty="0"/>
              <a:t>Be</a:t>
            </a:r>
            <a:r>
              <a:rPr lang="en-GB" baseline="30000" dirty="0"/>
              <a:t>9</a:t>
            </a:r>
            <a:r>
              <a:rPr lang="en-GB" dirty="0"/>
              <a:t>(𝑛,2𝑛)Be</a:t>
            </a:r>
            <a:r>
              <a:rPr lang="en-GB" baseline="30000" dirty="0"/>
              <a:t>8</a:t>
            </a:r>
            <a:r>
              <a:rPr lang="en-GB" dirty="0"/>
              <a:t> </a:t>
            </a:r>
          </a:p>
          <a:p>
            <a:r>
              <a:rPr lang="en-GB" dirty="0"/>
              <a:t>C</a:t>
            </a:r>
            <a:r>
              <a:rPr lang="en-GB" baseline="30000" dirty="0"/>
              <a:t>12</a:t>
            </a:r>
            <a:r>
              <a:rPr lang="en-GB" dirty="0"/>
              <a:t>(𝑛,𝑛′)3He</a:t>
            </a:r>
            <a:r>
              <a:rPr lang="en-GB" baseline="30000" dirty="0"/>
              <a:t>4</a:t>
            </a:r>
          </a:p>
          <a:p>
            <a:r>
              <a:rPr lang="en-GB" dirty="0"/>
              <a:t>Li</a:t>
            </a:r>
            <a:r>
              <a:rPr lang="en-GB" baseline="30000" dirty="0"/>
              <a:t>6</a:t>
            </a:r>
            <a:r>
              <a:rPr lang="en-GB" dirty="0"/>
              <a:t>(𝑛,t)He</a:t>
            </a:r>
            <a:r>
              <a:rPr lang="en-GB" baseline="30000" dirty="0"/>
              <a:t>4</a:t>
            </a:r>
          </a:p>
          <a:p>
            <a:r>
              <a:rPr lang="en-GB" dirty="0"/>
              <a:t>Li</a:t>
            </a:r>
            <a:r>
              <a:rPr lang="en-GB" baseline="30000" dirty="0"/>
              <a:t>7</a:t>
            </a:r>
            <a:r>
              <a:rPr lang="en-GB" dirty="0"/>
              <a:t>(𝑛,𝑛’t)He</a:t>
            </a:r>
            <a:r>
              <a:rPr lang="en-GB" baseline="30000" dirty="0"/>
              <a:t>4</a:t>
            </a:r>
          </a:p>
          <a:p>
            <a:r>
              <a:rPr lang="en-GB" dirty="0"/>
              <a:t>…</a:t>
            </a:r>
          </a:p>
          <a:p>
            <a:r>
              <a:rPr lang="en-GB" dirty="0"/>
              <a:t>T(</a:t>
            </a:r>
            <a:r>
              <a:rPr lang="en-GB" dirty="0" err="1"/>
              <a:t>d,</a:t>
            </a:r>
            <a:r>
              <a:rPr lang="en-GB" dirty="0" err="1">
                <a:latin typeface="Symbol" pitchFamily="2" charset="2"/>
              </a:rPr>
              <a:t>g</a:t>
            </a:r>
            <a:r>
              <a:rPr lang="en-GB" dirty="0"/>
              <a:t>)</a:t>
            </a:r>
            <a:r>
              <a:rPr lang="en-GB" baseline="30000" dirty="0"/>
              <a:t>5</a:t>
            </a:r>
            <a:r>
              <a:rPr lang="en-GB" dirty="0"/>
              <a:t>He*</a:t>
            </a:r>
          </a:p>
          <a:p>
            <a:endParaRPr lang="en-GB" dirty="0"/>
          </a:p>
          <a:p>
            <a:r>
              <a:rPr lang="en-GB" sz="1600" b="1" dirty="0"/>
              <a:t>Inelastic levels</a:t>
            </a:r>
          </a:p>
          <a:p>
            <a:endParaRPr lang="en-GB" baseline="30000" dirty="0"/>
          </a:p>
        </p:txBody>
      </p:sp>
    </p:spTree>
    <p:extLst>
      <p:ext uri="{BB962C8B-B14F-4D97-AF65-F5344CB8AC3E}">
        <p14:creationId xmlns:p14="http://schemas.microsoft.com/office/powerpoint/2010/main" val="10905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EC35-A885-9C2B-C0A6-D7830FDE9955}"/>
              </a:ext>
            </a:extLst>
          </p:cNvPr>
          <p:cNvSpPr>
            <a:spLocks noGrp="1"/>
          </p:cNvSpPr>
          <p:nvPr>
            <p:ph type="title"/>
          </p:nvPr>
        </p:nvSpPr>
        <p:spPr>
          <a:xfrm>
            <a:off x="101599" y="82519"/>
            <a:ext cx="10147301" cy="601600"/>
          </a:xfrm>
        </p:spPr>
        <p:txBody>
          <a:bodyPr>
            <a:noAutofit/>
          </a:bodyPr>
          <a:lstStyle/>
          <a:p>
            <a:r>
              <a:rPr lang="en-US" sz="2800" dirty="0"/>
              <a:t>FISPACT-II – Inventory radiation Source Terms data</a:t>
            </a:r>
            <a:r>
              <a:rPr lang="en-US" sz="2800" dirty="0">
                <a:solidFill>
                  <a:srgbClr val="FFFFFF"/>
                </a:solidFill>
              </a:rPr>
              <a:t> </a:t>
            </a:r>
            <a:endParaRPr lang="en-US" sz="2800" dirty="0"/>
          </a:p>
        </p:txBody>
      </p:sp>
      <p:graphicFrame>
        <p:nvGraphicFramePr>
          <p:cNvPr id="6" name="Content Placeholder 5">
            <a:extLst>
              <a:ext uri="{FF2B5EF4-FFF2-40B4-BE49-F238E27FC236}">
                <a16:creationId xmlns:a16="http://schemas.microsoft.com/office/drawing/2014/main" id="{E9C7B117-9304-2BCA-92AF-86166ECF5C59}"/>
              </a:ext>
            </a:extLst>
          </p:cNvPr>
          <p:cNvGraphicFramePr>
            <a:graphicFrameLocks noGrp="1"/>
          </p:cNvGraphicFramePr>
          <p:nvPr>
            <p:ph idx="1"/>
            <p:extLst>
              <p:ext uri="{D42A27DB-BD31-4B8C-83A1-F6EECF244321}">
                <p14:modId xmlns:p14="http://schemas.microsoft.com/office/powerpoint/2010/main" val="968900437"/>
              </p:ext>
            </p:extLst>
          </p:nvPr>
        </p:nvGraphicFramePr>
        <p:xfrm>
          <a:off x="104564" y="1079691"/>
          <a:ext cx="11058723" cy="5286147"/>
        </p:xfrm>
        <a:graphic>
          <a:graphicData uri="http://schemas.openxmlformats.org/drawingml/2006/table">
            <a:tbl>
              <a:tblPr firstRow="1" bandRow="1">
                <a:tableStyleId>{93296810-A885-4BE3-A3E7-6D5BEEA58F35}</a:tableStyleId>
              </a:tblPr>
              <a:tblGrid>
                <a:gridCol w="7022815">
                  <a:extLst>
                    <a:ext uri="{9D8B030D-6E8A-4147-A177-3AD203B41FA5}">
                      <a16:colId xmlns:a16="http://schemas.microsoft.com/office/drawing/2014/main" val="2362335156"/>
                    </a:ext>
                  </a:extLst>
                </a:gridCol>
                <a:gridCol w="4035908">
                  <a:extLst>
                    <a:ext uri="{9D8B030D-6E8A-4147-A177-3AD203B41FA5}">
                      <a16:colId xmlns:a16="http://schemas.microsoft.com/office/drawing/2014/main" val="2668440844"/>
                    </a:ext>
                  </a:extLst>
                </a:gridCol>
              </a:tblGrid>
              <a:tr h="319008">
                <a:tc>
                  <a:txBody>
                    <a:bodyPr/>
                    <a:lstStyle/>
                    <a:p>
                      <a:pPr algn="l">
                        <a:defRPr sz="1800"/>
                      </a:pPr>
                      <a:r>
                        <a:rPr sz="1500" dirty="0"/>
                        <a:t>Solver</a:t>
                      </a:r>
                    </a:p>
                  </a:txBody>
                  <a:tcPr marL="45725" marR="45725" marT="45725" marB="45725" anchor="ctr" horzOverflow="overflow"/>
                </a:tc>
                <a:tc>
                  <a:txBody>
                    <a:bodyPr/>
                    <a:lstStyle/>
                    <a:p>
                      <a:pPr algn="ctr">
                        <a:defRPr sz="1800"/>
                      </a:pPr>
                      <a:r>
                        <a:rPr sz="1500" dirty="0"/>
                        <a:t>Numerical - LSODES </a:t>
                      </a:r>
                    </a:p>
                  </a:txBody>
                  <a:tcPr marL="45725" marR="45725" marT="45725" marB="45725" anchor="ctr" horzOverflow="overflow"/>
                </a:tc>
                <a:extLst>
                  <a:ext uri="{0D108BD9-81ED-4DB2-BD59-A6C34878D82A}">
                    <a16:rowId xmlns:a16="http://schemas.microsoft.com/office/drawing/2014/main" val="3637141785"/>
                  </a:ext>
                </a:extLst>
              </a:tr>
              <a:tr h="327794">
                <a:tc>
                  <a:txBody>
                    <a:bodyPr/>
                    <a:lstStyle/>
                    <a:p>
                      <a:pPr algn="l">
                        <a:defRPr sz="1800"/>
                      </a:pPr>
                      <a:r>
                        <a:rPr sz="1500" dirty="0"/>
                        <a:t>Incident particles</a:t>
                      </a:r>
                      <a:r>
                        <a:rPr lang="en-US" sz="1500" dirty="0"/>
                        <a:t> (5)</a:t>
                      </a:r>
                      <a:endParaRPr sz="1500" dirty="0"/>
                    </a:p>
                  </a:txBody>
                  <a:tcPr marL="45725" marR="45725" marT="45725" marB="45725" anchor="ctr" horzOverflow="overflow"/>
                </a:tc>
                <a:tc>
                  <a:txBody>
                    <a:bodyPr/>
                    <a:lstStyle/>
                    <a:p>
                      <a:pPr algn="ctr">
                        <a:defRPr sz="1800"/>
                      </a:pPr>
                      <a:r>
                        <a:rPr lang="en-GB" sz="1600" dirty="0">
                          <a:sym typeface="ＭＳ Ｐゴシック"/>
                        </a:rPr>
                        <a:t>✔ </a:t>
                      </a:r>
                      <a:r>
                        <a:rPr sz="1500" dirty="0"/>
                        <a:t>α, </a:t>
                      </a:r>
                      <a:r>
                        <a:rPr sz="1500" dirty="0" err="1"/>
                        <a:t>γ</a:t>
                      </a:r>
                      <a:r>
                        <a:rPr sz="1500" dirty="0"/>
                        <a:t>, d, p, n </a:t>
                      </a:r>
                    </a:p>
                  </a:txBody>
                  <a:tcPr marL="45725" marR="45725" marT="45725" marB="45725" anchor="ctr" horzOverflow="overflow"/>
                </a:tc>
                <a:extLst>
                  <a:ext uri="{0D108BD9-81ED-4DB2-BD59-A6C34878D82A}">
                    <a16:rowId xmlns:a16="http://schemas.microsoft.com/office/drawing/2014/main" val="3079395485"/>
                  </a:ext>
                </a:extLst>
              </a:tr>
              <a:tr h="983361">
                <a:tc>
                  <a:txBody>
                    <a:bodyPr/>
                    <a:lstStyle/>
                    <a:p>
                      <a:pPr algn="l">
                        <a:defRPr sz="1500"/>
                      </a:pPr>
                      <a:r>
                        <a:rPr sz="1500" dirty="0"/>
                        <a:t>ENDF’s </a:t>
                      </a:r>
                      <a:r>
                        <a:rPr lang="en-US" sz="1500" dirty="0"/>
                        <a:t>style </a:t>
                      </a:r>
                      <a:r>
                        <a:rPr sz="1500" dirty="0"/>
                        <a:t>libraries: TENDL</a:t>
                      </a:r>
                      <a:r>
                        <a:rPr lang="en-US" sz="1500" dirty="0"/>
                        <a:t>-2025 </a:t>
                      </a:r>
                      <a:r>
                        <a:rPr sz="1500" dirty="0"/>
                        <a:t> &amp; GEFY</a:t>
                      </a:r>
                      <a:r>
                        <a:rPr lang="en-US" sz="1500" dirty="0"/>
                        <a:t>, JEFF-4.0 , JENDL-5, ENDF/B-VIII.1, CENDL-3.2,… </a:t>
                      </a:r>
                      <a:r>
                        <a:rPr lang="en-US" sz="1500" b="1" dirty="0"/>
                        <a:t>s30</a:t>
                      </a:r>
                      <a:r>
                        <a:rPr lang="en-US" sz="1500" dirty="0"/>
                        <a:t> MF-1-2-3-8-10 &amp; MF-33-40 &amp; PTs &amp; breakup LR</a:t>
                      </a:r>
                    </a:p>
                    <a:p>
                      <a:pPr algn="l">
                        <a:defRPr sz="1500"/>
                      </a:pPr>
                      <a:endParaRPr lang="en-US" sz="800" dirty="0"/>
                    </a:p>
                    <a:p>
                      <a:pPr marL="0" marR="0" lvl="0" indent="0" algn="l" defTabSz="914377" rtl="0" eaLnBrk="1" fontAlgn="auto" latinLnBrk="0" hangingPunct="1">
                        <a:lnSpc>
                          <a:spcPct val="100000"/>
                        </a:lnSpc>
                        <a:spcBef>
                          <a:spcPts val="0"/>
                        </a:spcBef>
                        <a:spcAft>
                          <a:spcPts val="0"/>
                        </a:spcAft>
                        <a:buClrTx/>
                        <a:buSzTx/>
                        <a:buFontTx/>
                        <a:buNone/>
                        <a:tabLst/>
                        <a:defRPr sz="1500"/>
                      </a:pPr>
                      <a:r>
                        <a:rPr lang="en-GB" sz="1400" kern="1200" dirty="0">
                          <a:solidFill>
                            <a:schemeClr val="dk1"/>
                          </a:solidFill>
                          <a:effectLst/>
                          <a:latin typeface="+mn-lt"/>
                          <a:ea typeface="+mn-ea"/>
                          <a:cs typeface="+mn-cs"/>
                        </a:rPr>
                        <a:t>*The</a:t>
                      </a:r>
                      <a:r>
                        <a:rPr lang="en-US" sz="1400" kern="1200" dirty="0">
                          <a:solidFill>
                            <a:schemeClr val="dk1"/>
                          </a:solidFill>
                          <a:effectLst/>
                          <a:latin typeface="+mn-lt"/>
                          <a:ea typeface="+mn-ea"/>
                          <a:cs typeface="+mn-cs"/>
                        </a:rPr>
                        <a:t> European Activation File EAF-2010 neutron-induced cross section library</a:t>
                      </a:r>
                      <a:endParaRPr sz="1400" dirty="0"/>
                    </a:p>
                  </a:txBody>
                  <a:tcPr marL="45725" marR="45725" marT="45725" marB="45725" anchor="ctr" horzOverflow="overflow"/>
                </a:tc>
                <a:tc>
                  <a:txBody>
                    <a:bodyPr/>
                    <a:lstStyle/>
                    <a:p>
                      <a:pPr marL="285750" indent="-285750" algn="ctr">
                        <a:buSzPct val="100000"/>
                        <a:buFont typeface="Zapf Dingbats"/>
                        <a:buChar char="✔"/>
                        <a:defRPr sz="1500"/>
                      </a:pPr>
                      <a:r>
                        <a:rPr dirty="0"/>
                        <a:t>XS data </a:t>
                      </a:r>
                    </a:p>
                    <a:p>
                      <a:pPr marL="285750" indent="-285750" algn="ctr">
                        <a:buSzPct val="100000"/>
                        <a:buFont typeface="Zapf Dingbats"/>
                        <a:buChar char="✔"/>
                        <a:defRPr sz="1500"/>
                      </a:pPr>
                      <a:r>
                        <a:rPr dirty="0"/>
                        <a:t> Decay data</a:t>
                      </a:r>
                    </a:p>
                    <a:p>
                      <a:pPr marL="285750" indent="-285750" algn="ctr">
                        <a:buSzPct val="100000"/>
                        <a:buFont typeface="Zapf Dingbats"/>
                        <a:buChar char="✔"/>
                        <a:defRPr sz="1500"/>
                      </a:pPr>
                      <a:r>
                        <a:rPr dirty="0" err="1"/>
                        <a:t>nFY</a:t>
                      </a:r>
                      <a:r>
                        <a:rPr dirty="0"/>
                        <a:t>, </a:t>
                      </a:r>
                      <a:r>
                        <a:rPr dirty="0" err="1"/>
                        <a:t>sFY</a:t>
                      </a:r>
                      <a:r>
                        <a:rPr dirty="0"/>
                        <a:t>, </a:t>
                      </a:r>
                      <a:r>
                        <a:rPr dirty="0" err="1"/>
                        <a:t>otherFY</a:t>
                      </a:r>
                      <a:endParaRPr dirty="0"/>
                    </a:p>
                    <a:p>
                      <a:pPr marL="285750" indent="-285750" algn="ctr">
                        <a:buSzPct val="100000"/>
                        <a:buFont typeface="Zapf Dingbats"/>
                        <a:buChar char="✔"/>
                        <a:defRPr sz="1500"/>
                      </a:pPr>
                      <a:r>
                        <a:rPr lang="en-GB" b="1" dirty="0"/>
                        <a:t>Biological h</a:t>
                      </a:r>
                      <a:r>
                        <a:rPr b="1" dirty="0" err="1"/>
                        <a:t>azard</a:t>
                      </a:r>
                      <a:r>
                        <a:rPr b="1" dirty="0"/>
                        <a:t>, clearance indices, A2</a:t>
                      </a:r>
                    </a:p>
                  </a:txBody>
                  <a:tcPr marL="45725" marR="45725" marT="45725" marB="45725" anchor="ctr" horzOverflow="overflow"/>
                </a:tc>
                <a:extLst>
                  <a:ext uri="{0D108BD9-81ED-4DB2-BD59-A6C34878D82A}">
                    <a16:rowId xmlns:a16="http://schemas.microsoft.com/office/drawing/2014/main" val="1015242949"/>
                  </a:ext>
                </a:extLst>
              </a:tr>
              <a:tr h="547856">
                <a:tc>
                  <a:txBody>
                    <a:bodyPr/>
                    <a:lstStyle/>
                    <a:p>
                      <a:pPr algn="l">
                        <a:defRPr sz="1800"/>
                      </a:pPr>
                      <a:r>
                        <a:rPr sz="1500" dirty="0"/>
                        <a:t>D</a:t>
                      </a:r>
                      <a:r>
                        <a:rPr lang="en-US" sz="1500" dirty="0"/>
                        <a:t>pa</a:t>
                      </a:r>
                      <a:r>
                        <a:rPr sz="1500" dirty="0"/>
                        <a:t>, Kerma, Gas production, </a:t>
                      </a:r>
                      <a:r>
                        <a:rPr lang="en-GB" sz="1500" b="1" dirty="0"/>
                        <a:t>s0</a:t>
                      </a:r>
                      <a:r>
                        <a:rPr lang="en-GB" sz="1500" dirty="0"/>
                        <a:t> style high energy</a:t>
                      </a:r>
                      <a:r>
                        <a:rPr sz="1500" dirty="0"/>
                        <a:t> radionuclide yields</a:t>
                      </a:r>
                    </a:p>
                  </a:txBody>
                  <a:tcPr marL="45725" marR="45725" marT="45725" marB="45725" anchor="ctr" horzOverflow="overflow"/>
                </a:tc>
                <a:tc>
                  <a:txBody>
                    <a:bodyPr/>
                    <a:lstStyle/>
                    <a:p>
                      <a:pPr algn="ctr">
                        <a:defRPr sz="1500"/>
                      </a:pPr>
                      <a:r>
                        <a:rPr dirty="0">
                          <a:sym typeface="Helvetica"/>
                        </a:rPr>
                        <a:t>✔ </a:t>
                      </a:r>
                      <a:endParaRPr dirty="0">
                        <a:latin typeface="+mj-lt"/>
                        <a:ea typeface="+mj-ea"/>
                        <a:cs typeface="+mj-cs"/>
                        <a:sym typeface="Helvetica"/>
                      </a:endParaRPr>
                    </a:p>
                  </a:txBody>
                  <a:tcPr marL="45725" marR="45725" marT="45725" marB="45725" anchor="ctr" horzOverflow="overflow"/>
                </a:tc>
                <a:extLst>
                  <a:ext uri="{0D108BD9-81ED-4DB2-BD59-A6C34878D82A}">
                    <a16:rowId xmlns:a16="http://schemas.microsoft.com/office/drawing/2014/main" val="1550044766"/>
                  </a:ext>
                </a:extLst>
              </a:tr>
              <a:tr h="319008">
                <a:tc>
                  <a:txBody>
                    <a:bodyPr/>
                    <a:lstStyle/>
                    <a:p>
                      <a:pPr algn="l">
                        <a:defRPr sz="1800"/>
                      </a:pPr>
                      <a:r>
                        <a:rPr sz="1500" dirty="0"/>
                        <a:t>PKA, primary recoils and emitted particles spectra</a:t>
                      </a:r>
                    </a:p>
                  </a:txBody>
                  <a:tcPr marL="45725" marR="45725" marT="45725" marB="45725" anchor="ctr" horzOverflow="overflow"/>
                </a:tc>
                <a:tc>
                  <a:txBody>
                    <a:bodyPr/>
                    <a:lstStyle/>
                    <a:p>
                      <a:pPr algn="ctr">
                        <a:defRPr sz="1500"/>
                      </a:pPr>
                      <a:r>
                        <a:rPr>
                          <a:sym typeface="Helvetica"/>
                        </a:rPr>
                        <a:t>✔ </a:t>
                      </a:r>
                      <a:endParaRPr>
                        <a:latin typeface="+mj-lt"/>
                        <a:ea typeface="+mj-ea"/>
                        <a:cs typeface="+mj-cs"/>
                        <a:sym typeface="Helvetica"/>
                      </a:endParaRPr>
                    </a:p>
                  </a:txBody>
                  <a:tcPr marL="45725" marR="45725" marT="45725" marB="45725" anchor="ctr" horzOverflow="overflow"/>
                </a:tc>
                <a:extLst>
                  <a:ext uri="{0D108BD9-81ED-4DB2-BD59-A6C34878D82A}">
                    <a16:rowId xmlns:a16="http://schemas.microsoft.com/office/drawing/2014/main" val="2765075079"/>
                  </a:ext>
                </a:extLst>
              </a:tr>
              <a:tr h="319008">
                <a:tc>
                  <a:txBody>
                    <a:bodyPr/>
                    <a:lstStyle/>
                    <a:p>
                      <a:pPr algn="l">
                        <a:defRPr sz="1800"/>
                      </a:pPr>
                      <a:r>
                        <a:rPr sz="1500" dirty="0"/>
                        <a:t>Uncertainty </a:t>
                      </a:r>
                      <a:r>
                        <a:rPr lang="en-US" sz="1500" dirty="0"/>
                        <a:t>Q</a:t>
                      </a:r>
                      <a:r>
                        <a:rPr sz="1500" dirty="0"/>
                        <a:t>uantification and </a:t>
                      </a:r>
                      <a:r>
                        <a:rPr lang="en-US" sz="1500" dirty="0"/>
                        <a:t>P</a:t>
                      </a:r>
                      <a:r>
                        <a:rPr sz="1500" dirty="0"/>
                        <a:t>ropagation</a:t>
                      </a:r>
                      <a:r>
                        <a:rPr lang="en-US" sz="1500" dirty="0"/>
                        <a:t> -</a:t>
                      </a:r>
                      <a:r>
                        <a:rPr sz="1500" dirty="0"/>
                        <a:t> UQP</a:t>
                      </a:r>
                    </a:p>
                  </a:txBody>
                  <a:tcPr marL="45725" marR="45725" marT="45725" marB="45725" anchor="ctr" horzOverflow="overflow"/>
                </a:tc>
                <a:tc>
                  <a:txBody>
                    <a:bodyPr/>
                    <a:lstStyle/>
                    <a:p>
                      <a:pPr algn="ctr">
                        <a:defRPr sz="1500"/>
                      </a:pPr>
                      <a:r>
                        <a:rPr>
                          <a:sym typeface="Helvetica"/>
                        </a:rPr>
                        <a:t>✔ </a:t>
                      </a:r>
                      <a:r>
                        <a:t>Variance-covariance</a:t>
                      </a:r>
                    </a:p>
                  </a:txBody>
                  <a:tcPr marL="45725" marR="45725" marT="45725" marB="45725" anchor="ctr" horzOverflow="overflow"/>
                </a:tc>
                <a:extLst>
                  <a:ext uri="{0D108BD9-81ED-4DB2-BD59-A6C34878D82A}">
                    <a16:rowId xmlns:a16="http://schemas.microsoft.com/office/drawing/2014/main" val="3669178843"/>
                  </a:ext>
                </a:extLst>
              </a:tr>
              <a:tr h="556993">
                <a:tc>
                  <a:txBody>
                    <a:bodyPr/>
                    <a:lstStyle/>
                    <a:p>
                      <a:pPr algn="l">
                        <a:defRPr sz="1500"/>
                      </a:pPr>
                      <a:r>
                        <a:rPr dirty="0"/>
                        <a:t>Temperature</a:t>
                      </a:r>
                      <a:r>
                        <a:rPr lang="en-US" dirty="0"/>
                        <a:t>s</a:t>
                      </a:r>
                      <a:r>
                        <a:rPr dirty="0"/>
                        <a:t> (from reactor</a:t>
                      </a:r>
                      <a:r>
                        <a:rPr lang="en-GB" dirty="0"/>
                        <a:t> Kelvin</a:t>
                      </a:r>
                      <a:r>
                        <a:rPr dirty="0"/>
                        <a:t> to astrophysics</a:t>
                      </a:r>
                      <a:r>
                        <a:rPr lang="en-GB" dirty="0"/>
                        <a:t> KeV</a:t>
                      </a:r>
                      <a:r>
                        <a:rPr dirty="0"/>
                        <a:t>)</a:t>
                      </a:r>
                      <a:endParaRPr dirty="0">
                        <a:solidFill>
                          <a:srgbClr val="003366"/>
                        </a:solidFill>
                      </a:endParaRPr>
                    </a:p>
                    <a:p>
                      <a:pPr algn="l">
                        <a:defRPr sz="1100"/>
                      </a:pPr>
                      <a:r>
                        <a:rPr dirty="0"/>
                        <a:t>1 KeV ~ 12 million Kelvin</a:t>
                      </a:r>
                    </a:p>
                  </a:txBody>
                  <a:tcPr marL="45725" marR="45725" marT="45725" marB="45725" anchor="ctr" horzOverflow="overflow"/>
                </a:tc>
                <a:tc>
                  <a:txBody>
                    <a:bodyPr/>
                    <a:lstStyle/>
                    <a:p>
                      <a:pPr algn="ctr">
                        <a:defRPr sz="1500"/>
                      </a:pPr>
                      <a:r>
                        <a:rPr dirty="0">
                          <a:sym typeface="Helvetica"/>
                        </a:rPr>
                        <a:t>✔ </a:t>
                      </a:r>
                      <a:r>
                        <a:rPr dirty="0"/>
                        <a:t>0, 294, 600, 900K,…5, 30, 80 KeV</a:t>
                      </a:r>
                    </a:p>
                  </a:txBody>
                  <a:tcPr marL="45725" marR="45725" marT="45725" marB="45725" anchor="ctr" horzOverflow="overflow"/>
                </a:tc>
                <a:extLst>
                  <a:ext uri="{0D108BD9-81ED-4DB2-BD59-A6C34878D82A}">
                    <a16:rowId xmlns:a16="http://schemas.microsoft.com/office/drawing/2014/main" val="3292241482"/>
                  </a:ext>
                </a:extLst>
              </a:tr>
              <a:tr h="584568">
                <a:tc>
                  <a:txBody>
                    <a:bodyPr/>
                    <a:lstStyle/>
                    <a:p>
                      <a:pPr algn="l">
                        <a:defRPr sz="1500"/>
                      </a:pPr>
                      <a:r>
                        <a:rPr dirty="0"/>
                        <a:t>Self-shielding with probability tables </a:t>
                      </a:r>
                      <a:r>
                        <a:rPr b="0" dirty="0"/>
                        <a:t>or </a:t>
                      </a:r>
                      <a:r>
                        <a:rPr dirty="0"/>
                        <a:t>with resonance parameters</a:t>
                      </a:r>
                    </a:p>
                  </a:txBody>
                  <a:tcPr marL="45725" marR="45725" marT="45725" marB="45725" anchor="ctr" horzOverflow="overflow"/>
                </a:tc>
                <a:tc>
                  <a:txBody>
                    <a:bodyPr/>
                    <a:lstStyle/>
                    <a:p>
                      <a:pPr algn="ctr">
                        <a:defRPr sz="1500"/>
                      </a:pPr>
                      <a:r>
                        <a:rPr>
                          <a:sym typeface="Helvetica"/>
                        </a:rPr>
                        <a:t>✔ </a:t>
                      </a:r>
                      <a:r>
                        <a:t>Resolved and Unresolved Resonance Range</a:t>
                      </a:r>
                    </a:p>
                  </a:txBody>
                  <a:tcPr marL="45725" marR="45725" marT="45725" marB="45725" anchor="ctr" horzOverflow="overflow"/>
                </a:tc>
                <a:extLst>
                  <a:ext uri="{0D108BD9-81ED-4DB2-BD59-A6C34878D82A}">
                    <a16:rowId xmlns:a16="http://schemas.microsoft.com/office/drawing/2014/main" val="3300615338"/>
                  </a:ext>
                </a:extLst>
              </a:tr>
              <a:tr h="327794">
                <a:tc>
                  <a:txBody>
                    <a:bodyPr/>
                    <a:lstStyle/>
                    <a:p>
                      <a:pPr algn="l">
                        <a:defRPr sz="1800"/>
                      </a:pPr>
                      <a:r>
                        <a:rPr sz="1500"/>
                        <a:t>Energy range</a:t>
                      </a:r>
                    </a:p>
                  </a:txBody>
                  <a:tcPr marL="45725" marR="45725" marT="45725" marB="45725" anchor="ctr" horzOverflow="overflow"/>
                </a:tc>
                <a:tc>
                  <a:txBody>
                    <a:bodyPr/>
                    <a:lstStyle/>
                    <a:p>
                      <a:pPr algn="ctr">
                        <a:defRPr sz="1500"/>
                      </a:pPr>
                      <a:r>
                        <a:rPr lang="en-GB" sz="1600" dirty="0">
                          <a:sym typeface="ＭＳ Ｐゴシック"/>
                        </a:rPr>
                        <a:t>✔ </a:t>
                      </a:r>
                      <a:r>
                        <a:rPr dirty="0"/>
                        <a:t>10</a:t>
                      </a:r>
                      <a:r>
                        <a:rPr baseline="30000" dirty="0"/>
                        <a:t>-5</a:t>
                      </a:r>
                      <a:r>
                        <a:rPr lang="en-US" baseline="30000" dirty="0"/>
                        <a:t> </a:t>
                      </a:r>
                      <a:r>
                        <a:rPr dirty="0"/>
                        <a:t>eV</a:t>
                      </a:r>
                      <a:r>
                        <a:rPr baseline="30000" dirty="0"/>
                        <a:t> </a:t>
                      </a:r>
                      <a:r>
                        <a:rPr dirty="0"/>
                        <a:t>– 30, 200 MeV,</a:t>
                      </a:r>
                      <a:r>
                        <a:rPr lang="en-GB" dirty="0"/>
                        <a:t> </a:t>
                      </a:r>
                      <a:r>
                        <a:rPr dirty="0"/>
                        <a:t>1GeV </a:t>
                      </a:r>
                    </a:p>
                  </a:txBody>
                  <a:tcPr marL="45725" marR="45725" marT="45725" marB="45725" anchor="ctr" horzOverflow="overflow"/>
                </a:tc>
                <a:extLst>
                  <a:ext uri="{0D108BD9-81ED-4DB2-BD59-A6C34878D82A}">
                    <a16:rowId xmlns:a16="http://schemas.microsoft.com/office/drawing/2014/main" val="1543048973"/>
                  </a:ext>
                </a:extLst>
              </a:tr>
              <a:tr h="319008">
                <a:tc>
                  <a:txBody>
                    <a:bodyPr/>
                    <a:lstStyle/>
                    <a:p>
                      <a:pPr algn="l">
                        <a:defRPr sz="1800"/>
                      </a:pPr>
                      <a:r>
                        <a:rPr sz="1500"/>
                        <a:t>Sensitivity</a:t>
                      </a:r>
                    </a:p>
                  </a:txBody>
                  <a:tcPr marL="45725" marR="45725" marT="45725" marB="45725" anchor="ctr" horzOverflow="overflow"/>
                </a:tc>
                <a:tc>
                  <a:txBody>
                    <a:bodyPr/>
                    <a:lstStyle/>
                    <a:p>
                      <a:pPr algn="ctr">
                        <a:defRPr sz="1500"/>
                      </a:pPr>
                      <a:r>
                        <a:rPr>
                          <a:sym typeface="Helvetica"/>
                        </a:rPr>
                        <a:t>✔ </a:t>
                      </a:r>
                      <a:r>
                        <a:t>Monte Carlo</a:t>
                      </a:r>
                    </a:p>
                  </a:txBody>
                  <a:tcPr marL="45725" marR="45725" marT="45725" marB="45725" anchor="ctr" horzOverflow="overflow"/>
                </a:tc>
                <a:extLst>
                  <a:ext uri="{0D108BD9-81ED-4DB2-BD59-A6C34878D82A}">
                    <a16:rowId xmlns:a16="http://schemas.microsoft.com/office/drawing/2014/main" val="3547822764"/>
                  </a:ext>
                </a:extLst>
              </a:tr>
              <a:tr h="319008">
                <a:tc>
                  <a:txBody>
                    <a:bodyPr/>
                    <a:lstStyle/>
                    <a:p>
                      <a:pPr algn="l">
                        <a:defRPr sz="1800"/>
                      </a:pPr>
                      <a:r>
                        <a:rPr sz="1500"/>
                        <a:t>Pathways analysis, routes of production</a:t>
                      </a:r>
                    </a:p>
                  </a:txBody>
                  <a:tcPr marL="45725" marR="45725" marT="45725" marB="45725" anchor="ctr" horzOverflow="overflow"/>
                </a:tc>
                <a:tc>
                  <a:txBody>
                    <a:bodyPr/>
                    <a:lstStyle/>
                    <a:p>
                      <a:pPr algn="ctr">
                        <a:defRPr sz="1500"/>
                      </a:pPr>
                      <a:r>
                        <a:rPr>
                          <a:sym typeface="Helvetica"/>
                        </a:rPr>
                        <a:t>✔ </a:t>
                      </a:r>
                      <a:r>
                        <a:t>multi steps</a:t>
                      </a:r>
                    </a:p>
                  </a:txBody>
                  <a:tcPr marL="45725" marR="45725" marT="45725" marB="45725" anchor="ctr" horzOverflow="overflow"/>
                </a:tc>
                <a:extLst>
                  <a:ext uri="{0D108BD9-81ED-4DB2-BD59-A6C34878D82A}">
                    <a16:rowId xmlns:a16="http://schemas.microsoft.com/office/drawing/2014/main" val="1343027603"/>
                  </a:ext>
                </a:extLst>
              </a:tr>
              <a:tr h="319008">
                <a:tc>
                  <a:txBody>
                    <a:bodyPr/>
                    <a:lstStyle/>
                    <a:p>
                      <a:pPr algn="l">
                        <a:defRPr sz="1800"/>
                      </a:pPr>
                      <a:r>
                        <a:rPr sz="1500" dirty="0"/>
                        <a:t>Thin, thick targets yields</a:t>
                      </a:r>
                    </a:p>
                  </a:txBody>
                  <a:tcPr marL="45725" marR="45725" marT="45725" marB="45725" anchor="ctr" horzOverflow="overflow"/>
                </a:tc>
                <a:tc>
                  <a:txBody>
                    <a:bodyPr/>
                    <a:lstStyle/>
                    <a:p>
                      <a:pPr algn="ctr">
                        <a:defRPr sz="1500"/>
                      </a:pPr>
                      <a:r>
                        <a:rPr dirty="0">
                          <a:sym typeface="Helvetica"/>
                        </a:rPr>
                        <a:t>✔</a:t>
                      </a:r>
                      <a:endParaRPr dirty="0">
                        <a:latin typeface="+mj-lt"/>
                        <a:ea typeface="+mj-ea"/>
                        <a:cs typeface="+mj-cs"/>
                        <a:sym typeface="Helvetica"/>
                      </a:endParaRPr>
                    </a:p>
                  </a:txBody>
                  <a:tcPr marL="45725" marR="45725" marT="45725" marB="45725" anchor="ctr" horzOverflow="overflow"/>
                </a:tc>
                <a:extLst>
                  <a:ext uri="{0D108BD9-81ED-4DB2-BD59-A6C34878D82A}">
                    <a16:rowId xmlns:a16="http://schemas.microsoft.com/office/drawing/2014/main" val="2211624577"/>
                  </a:ext>
                </a:extLst>
              </a:tr>
            </a:tbl>
          </a:graphicData>
        </a:graphic>
      </p:graphicFrame>
      <p:sp>
        <p:nvSpPr>
          <p:cNvPr id="5" name="Slide Number Placeholder 4">
            <a:extLst>
              <a:ext uri="{FF2B5EF4-FFF2-40B4-BE49-F238E27FC236}">
                <a16:creationId xmlns:a16="http://schemas.microsoft.com/office/drawing/2014/main" id="{45513D6B-B715-62C8-38D6-3C633738F9B9}"/>
              </a:ext>
            </a:extLst>
          </p:cNvPr>
          <p:cNvSpPr>
            <a:spLocks noGrp="1"/>
          </p:cNvSpPr>
          <p:nvPr>
            <p:ph type="sldNum" sz="quarter" idx="12"/>
          </p:nvPr>
        </p:nvSpPr>
        <p:spPr/>
        <p:txBody>
          <a:bodyPr/>
          <a:lstStyle/>
          <a:p>
            <a:fld id="{0F153567-88AB-4943-B71C-530549DCA02A}" type="slidenum">
              <a:rPr lang="en-US" smtClean="0"/>
              <a:t>8</a:t>
            </a:fld>
            <a:endParaRPr lang="en-US"/>
          </a:p>
        </p:txBody>
      </p:sp>
    </p:spTree>
    <p:extLst>
      <p:ext uri="{BB962C8B-B14F-4D97-AF65-F5344CB8AC3E}">
        <p14:creationId xmlns:p14="http://schemas.microsoft.com/office/powerpoint/2010/main" val="171572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C334-E27F-68C5-D824-10C0CE4C4E0F}"/>
              </a:ext>
            </a:extLst>
          </p:cNvPr>
          <p:cNvSpPr>
            <a:spLocks noGrp="1"/>
          </p:cNvSpPr>
          <p:nvPr>
            <p:ph type="title"/>
          </p:nvPr>
        </p:nvSpPr>
        <p:spPr>
          <a:xfrm>
            <a:off x="101600" y="100889"/>
            <a:ext cx="11252200" cy="746605"/>
          </a:xfrm>
        </p:spPr>
        <p:txBody>
          <a:bodyPr>
            <a:normAutofit/>
          </a:bodyPr>
          <a:lstStyle/>
          <a:p>
            <a:r>
              <a:rPr lang="en-GB" sz="3400" dirty="0"/>
              <a:t>Processing trails: three interlinked codes</a:t>
            </a:r>
            <a:endParaRPr lang="en-US" sz="3400" dirty="0"/>
          </a:p>
        </p:txBody>
      </p:sp>
      <p:sp>
        <p:nvSpPr>
          <p:cNvPr id="5" name="Slide Number Placeholder 4">
            <a:extLst>
              <a:ext uri="{FF2B5EF4-FFF2-40B4-BE49-F238E27FC236}">
                <a16:creationId xmlns:a16="http://schemas.microsoft.com/office/drawing/2014/main" id="{4F2B27E6-58B5-6490-4469-C092C301210E}"/>
              </a:ext>
            </a:extLst>
          </p:cNvPr>
          <p:cNvSpPr>
            <a:spLocks noGrp="1"/>
          </p:cNvSpPr>
          <p:nvPr>
            <p:ph type="sldNum" sz="quarter" idx="12"/>
          </p:nvPr>
        </p:nvSpPr>
        <p:spPr/>
        <p:txBody>
          <a:bodyPr/>
          <a:lstStyle/>
          <a:p>
            <a:fld id="{0F153567-88AB-4943-B71C-530549DCA02A}" type="slidenum">
              <a:rPr lang="en-US" smtClean="0"/>
              <a:t>9</a:t>
            </a:fld>
            <a:endParaRPr lang="en-US"/>
          </a:p>
        </p:txBody>
      </p:sp>
      <p:sp>
        <p:nvSpPr>
          <p:cNvPr id="7" name="Content Placeholder 2">
            <a:extLst>
              <a:ext uri="{FF2B5EF4-FFF2-40B4-BE49-F238E27FC236}">
                <a16:creationId xmlns:a16="http://schemas.microsoft.com/office/drawing/2014/main" id="{3695F2AA-C5A9-B06C-14E3-85E5124CD2E3}"/>
              </a:ext>
            </a:extLst>
          </p:cNvPr>
          <p:cNvSpPr txBox="1">
            <a:spLocks/>
          </p:cNvSpPr>
          <p:nvPr/>
        </p:nvSpPr>
        <p:spPr bwMode="auto">
          <a:xfrm>
            <a:off x="933700" y="1309223"/>
            <a:ext cx="2791929" cy="431036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7925" tIns="38963" rIns="77925" bIns="38963" numCol="1" anchor="t" anchorCtr="0" compatLnSpc="1">
            <a:prstTxWarp prst="textNoShape">
              <a:avLst/>
            </a:prstTxWarp>
            <a:normAutofit/>
          </a:bodyPr>
          <a:lstStyle>
            <a:lvl1pPr marL="292219" indent="-292219" algn="l" rtl="0" eaLnBrk="1" fontAlgn="base" hangingPunct="1">
              <a:spcBef>
                <a:spcPct val="20000"/>
              </a:spcBef>
              <a:spcAft>
                <a:spcPct val="0"/>
              </a:spcAft>
              <a:buClr>
                <a:srgbClr val="ED8000"/>
              </a:buClr>
              <a:buChar char="•"/>
              <a:defRPr sz="2400">
                <a:solidFill>
                  <a:schemeClr val="tx1"/>
                </a:solidFill>
                <a:latin typeface="+mn-lt"/>
                <a:ea typeface="+mn-ea"/>
                <a:cs typeface="+mn-cs"/>
              </a:defRPr>
            </a:lvl1pPr>
            <a:lvl2pPr marL="633142" indent="-243516" algn="l" rtl="0" eaLnBrk="1" fontAlgn="base" hangingPunct="1">
              <a:spcBef>
                <a:spcPct val="20000"/>
              </a:spcBef>
              <a:spcAft>
                <a:spcPct val="0"/>
              </a:spcAft>
              <a:buClr>
                <a:srgbClr val="ED8000"/>
              </a:buClr>
              <a:buFont typeface="Wingdings" charset="2"/>
              <a:buChar char="§"/>
              <a:defRPr sz="2000">
                <a:solidFill>
                  <a:schemeClr val="tx1"/>
                </a:solidFill>
                <a:latin typeface="+mn-lt"/>
                <a:ea typeface="+mn-ea"/>
              </a:defRPr>
            </a:lvl2pPr>
            <a:lvl3pPr marL="974065" indent="-194813" algn="l" rtl="0" eaLnBrk="1" fontAlgn="base" hangingPunct="1">
              <a:spcBef>
                <a:spcPct val="20000"/>
              </a:spcBef>
              <a:spcAft>
                <a:spcPct val="0"/>
              </a:spcAft>
              <a:buClr>
                <a:srgbClr val="ED8000"/>
              </a:buClr>
              <a:buChar char="•"/>
              <a:defRPr sz="1900">
                <a:solidFill>
                  <a:schemeClr val="tx1"/>
                </a:solidFill>
                <a:latin typeface="+mn-lt"/>
                <a:ea typeface="+mn-ea"/>
              </a:defRPr>
            </a:lvl3pPr>
            <a:lvl4pPr marL="1363690" indent="-194813" algn="l" rtl="0" eaLnBrk="1" fontAlgn="base" hangingPunct="1">
              <a:spcBef>
                <a:spcPct val="20000"/>
              </a:spcBef>
              <a:spcAft>
                <a:spcPct val="0"/>
              </a:spcAft>
              <a:buClr>
                <a:srgbClr val="ED8000"/>
              </a:buClr>
              <a:buChar char="–"/>
              <a:defRPr sz="1600">
                <a:solidFill>
                  <a:schemeClr val="tx1"/>
                </a:solidFill>
                <a:latin typeface="+mn-lt"/>
                <a:ea typeface="+mn-ea"/>
              </a:defRPr>
            </a:lvl4pPr>
            <a:lvl5pPr marL="1753316" indent="-194813" algn="l" rtl="0" eaLnBrk="1" fontAlgn="base" hangingPunct="1">
              <a:spcBef>
                <a:spcPct val="20000"/>
              </a:spcBef>
              <a:spcAft>
                <a:spcPct val="0"/>
              </a:spcAft>
              <a:buClr>
                <a:srgbClr val="ED8000"/>
              </a:buClr>
              <a:buChar char="»"/>
              <a:defRPr sz="1500">
                <a:solidFill>
                  <a:schemeClr val="tx1"/>
                </a:solidFill>
                <a:latin typeface="+mn-lt"/>
                <a:ea typeface="+mn-ea"/>
              </a:defRPr>
            </a:lvl5pPr>
            <a:lvl6pPr marL="2142942" indent="-194813" algn="l" rtl="0" eaLnBrk="1" fontAlgn="base" hangingPunct="1">
              <a:spcBef>
                <a:spcPct val="20000"/>
              </a:spcBef>
              <a:spcAft>
                <a:spcPct val="0"/>
              </a:spcAft>
              <a:buClr>
                <a:srgbClr val="ED8000"/>
              </a:buClr>
              <a:buChar char="»"/>
              <a:defRPr sz="1700">
                <a:solidFill>
                  <a:schemeClr val="tx1"/>
                </a:solidFill>
                <a:latin typeface="+mn-lt"/>
                <a:ea typeface="+mn-ea"/>
              </a:defRPr>
            </a:lvl6pPr>
            <a:lvl7pPr marL="2532568" indent="-194813" algn="l" rtl="0" eaLnBrk="1" fontAlgn="base" hangingPunct="1">
              <a:spcBef>
                <a:spcPct val="20000"/>
              </a:spcBef>
              <a:spcAft>
                <a:spcPct val="0"/>
              </a:spcAft>
              <a:buClr>
                <a:srgbClr val="ED8000"/>
              </a:buClr>
              <a:buChar char="»"/>
              <a:defRPr sz="1700">
                <a:solidFill>
                  <a:schemeClr val="tx1"/>
                </a:solidFill>
                <a:latin typeface="+mn-lt"/>
                <a:ea typeface="+mn-ea"/>
              </a:defRPr>
            </a:lvl7pPr>
            <a:lvl8pPr marL="2922194" indent="-194813" algn="l" rtl="0" eaLnBrk="1" fontAlgn="base" hangingPunct="1">
              <a:spcBef>
                <a:spcPct val="20000"/>
              </a:spcBef>
              <a:spcAft>
                <a:spcPct val="0"/>
              </a:spcAft>
              <a:buClr>
                <a:srgbClr val="ED8000"/>
              </a:buClr>
              <a:buChar char="»"/>
              <a:defRPr sz="1700">
                <a:solidFill>
                  <a:schemeClr val="tx1"/>
                </a:solidFill>
                <a:latin typeface="+mn-lt"/>
                <a:ea typeface="+mn-ea"/>
              </a:defRPr>
            </a:lvl8pPr>
            <a:lvl9pPr marL="3311820" indent="-194813" algn="l" rtl="0" eaLnBrk="1" fontAlgn="base" hangingPunct="1">
              <a:spcBef>
                <a:spcPct val="20000"/>
              </a:spcBef>
              <a:spcAft>
                <a:spcPct val="0"/>
              </a:spcAft>
              <a:buClr>
                <a:srgbClr val="ED8000"/>
              </a:buClr>
              <a:buChar char="»"/>
              <a:defRPr sz="1700">
                <a:solidFill>
                  <a:schemeClr val="tx1"/>
                </a:solidFill>
                <a:latin typeface="+mn-lt"/>
                <a:ea typeface="+mn-ea"/>
              </a:defRPr>
            </a:lvl9pPr>
          </a:lstStyle>
          <a:p>
            <a:pPr>
              <a:buClrTx/>
            </a:pPr>
            <a:r>
              <a:rPr lang="en-US" sz="2800" b="1" dirty="0">
                <a:latin typeface="Arial"/>
                <a:cs typeface="Arial"/>
              </a:rPr>
              <a:t>NJOY-2016</a:t>
            </a:r>
          </a:p>
          <a:p>
            <a:pPr lvl="1">
              <a:buClrTx/>
              <a:buFont typeface="Arial"/>
              <a:buChar char="•"/>
            </a:pPr>
            <a:r>
              <a:rPr lang="en-US" b="0" dirty="0">
                <a:latin typeface="Arial"/>
                <a:cs typeface="Arial"/>
              </a:rPr>
              <a:t>reconr</a:t>
            </a:r>
          </a:p>
          <a:p>
            <a:pPr lvl="1">
              <a:buClrTx/>
              <a:buFont typeface="Arial"/>
              <a:buChar char="•"/>
            </a:pPr>
            <a:r>
              <a:rPr lang="en-US" b="0" dirty="0">
                <a:latin typeface="Arial"/>
                <a:cs typeface="Arial"/>
              </a:rPr>
              <a:t>broadr</a:t>
            </a:r>
          </a:p>
          <a:p>
            <a:pPr lvl="1">
              <a:buClrTx/>
              <a:buFont typeface="Arial"/>
              <a:buChar char="•"/>
            </a:pPr>
            <a:r>
              <a:rPr lang="en-US" b="0" dirty="0">
                <a:latin typeface="Arial"/>
                <a:cs typeface="Arial"/>
              </a:rPr>
              <a:t>unresr</a:t>
            </a:r>
          </a:p>
          <a:p>
            <a:pPr lvl="1">
              <a:buClrTx/>
              <a:buFont typeface="Arial"/>
              <a:buChar char="•"/>
            </a:pPr>
            <a:r>
              <a:rPr lang="en-US" b="0" dirty="0">
                <a:latin typeface="Arial"/>
                <a:cs typeface="Arial"/>
              </a:rPr>
              <a:t>thermr</a:t>
            </a:r>
          </a:p>
          <a:p>
            <a:pPr lvl="1">
              <a:buClrTx/>
              <a:buFont typeface="Arial"/>
              <a:buChar char="•"/>
            </a:pPr>
            <a:r>
              <a:rPr lang="en-US" b="0" dirty="0">
                <a:latin typeface="Arial"/>
                <a:cs typeface="Arial"/>
              </a:rPr>
              <a:t>heatr</a:t>
            </a:r>
          </a:p>
          <a:p>
            <a:pPr lvl="1">
              <a:buClrTx/>
              <a:buFont typeface="Arial"/>
              <a:buChar char="•"/>
            </a:pPr>
            <a:r>
              <a:rPr lang="en-US" b="0" dirty="0">
                <a:latin typeface="Arial"/>
                <a:cs typeface="Arial"/>
              </a:rPr>
              <a:t>gaspr</a:t>
            </a:r>
          </a:p>
          <a:p>
            <a:pPr lvl="2">
              <a:buClrTx/>
            </a:pPr>
            <a:r>
              <a:rPr lang="en-US" b="0" dirty="0">
                <a:latin typeface="Arial"/>
                <a:cs typeface="Arial"/>
              </a:rPr>
              <a:t>purr</a:t>
            </a:r>
          </a:p>
          <a:p>
            <a:pPr lvl="2">
              <a:buClrTx/>
            </a:pPr>
            <a:r>
              <a:rPr lang="en-US" b="0" dirty="0">
                <a:latin typeface="Arial"/>
                <a:cs typeface="Arial"/>
              </a:rPr>
              <a:t>acer</a:t>
            </a:r>
          </a:p>
          <a:p>
            <a:pPr lvl="2">
              <a:buClrTx/>
            </a:pPr>
            <a:r>
              <a:rPr lang="en-US" dirty="0" err="1">
                <a:latin typeface="Arial"/>
                <a:cs typeface="Arial"/>
              </a:rPr>
              <a:t>g</a:t>
            </a:r>
            <a:r>
              <a:rPr lang="en-US" b="0" dirty="0" err="1">
                <a:latin typeface="Arial"/>
                <a:cs typeface="Arial"/>
              </a:rPr>
              <a:t>roupr</a:t>
            </a:r>
            <a:endParaRPr lang="en-US" b="0" dirty="0">
              <a:latin typeface="Arial"/>
              <a:cs typeface="Arial"/>
            </a:endParaRPr>
          </a:p>
          <a:p>
            <a:pPr lvl="2">
              <a:buClrTx/>
            </a:pPr>
            <a:r>
              <a:rPr lang="en-US" b="0" dirty="0" err="1">
                <a:latin typeface="Arial"/>
                <a:cs typeface="Arial"/>
              </a:rPr>
              <a:t>mixr</a:t>
            </a:r>
            <a:endParaRPr lang="en-US" b="0" dirty="0">
              <a:latin typeface="Arial"/>
              <a:cs typeface="Arial"/>
            </a:endParaRPr>
          </a:p>
          <a:p>
            <a:pPr marL="779252" lvl="2" indent="0">
              <a:buNone/>
            </a:pPr>
            <a:endParaRPr lang="en-US" dirty="0"/>
          </a:p>
        </p:txBody>
      </p:sp>
      <p:sp>
        <p:nvSpPr>
          <p:cNvPr id="8" name="Content Placeholder 2">
            <a:extLst>
              <a:ext uri="{FF2B5EF4-FFF2-40B4-BE49-F238E27FC236}">
                <a16:creationId xmlns:a16="http://schemas.microsoft.com/office/drawing/2014/main" id="{D0790AB6-A1D8-76F7-BF7E-77E993E79018}"/>
              </a:ext>
            </a:extLst>
          </p:cNvPr>
          <p:cNvSpPr txBox="1">
            <a:spLocks/>
          </p:cNvSpPr>
          <p:nvPr/>
        </p:nvSpPr>
        <p:spPr bwMode="auto">
          <a:xfrm>
            <a:off x="3701675" y="1238409"/>
            <a:ext cx="3200400" cy="4857750"/>
          </a:xfrm>
          <a:prstGeom prst="rect">
            <a:avLst/>
          </a:prstGeom>
          <a:noFill/>
          <a:ln w="9525">
            <a:noFill/>
            <a:miter lim="800000"/>
            <a:headEnd/>
            <a:tailEnd/>
          </a:ln>
        </p:spPr>
        <p:txBody>
          <a:bodyPr/>
          <a:lstStyle/>
          <a:p>
            <a:pPr marL="457200" indent="-457200" eaLnBrk="0" hangingPunct="0">
              <a:spcBef>
                <a:spcPct val="20000"/>
              </a:spcBef>
              <a:buFont typeface="Arial"/>
              <a:buChar char="•"/>
              <a:defRPr/>
            </a:pPr>
            <a:r>
              <a:rPr lang="en-US" sz="2800" b="1" kern="0" dirty="0">
                <a:latin typeface="Arial"/>
                <a:ea typeface="Geneva" charset="0"/>
                <a:cs typeface="Arial"/>
              </a:rPr>
              <a:t>PREPRO-2023</a:t>
            </a:r>
          </a:p>
          <a:p>
            <a:pPr marL="800100" lvl="1" indent="-342900" eaLnBrk="0" hangingPunct="0">
              <a:spcBef>
                <a:spcPct val="20000"/>
              </a:spcBef>
              <a:buFont typeface="Arial"/>
              <a:buChar char="•"/>
              <a:defRPr/>
            </a:pPr>
            <a:r>
              <a:rPr lang="en-US" sz="2000" kern="0" dirty="0">
                <a:latin typeface="Arial"/>
                <a:ea typeface="Geneva" charset="0"/>
                <a:cs typeface="Arial"/>
              </a:rPr>
              <a:t>linear</a:t>
            </a:r>
          </a:p>
          <a:p>
            <a:pPr marL="800100" lvl="1" indent="-342900" eaLnBrk="0" hangingPunct="0">
              <a:spcBef>
                <a:spcPct val="20000"/>
              </a:spcBef>
              <a:buFont typeface="Arial"/>
              <a:buChar char="•"/>
              <a:defRPr/>
            </a:pPr>
            <a:r>
              <a:rPr lang="en-US" sz="2000" kern="0" dirty="0">
                <a:latin typeface="Arial"/>
                <a:ea typeface="Geneva" charset="0"/>
                <a:cs typeface="Arial"/>
              </a:rPr>
              <a:t>recent</a:t>
            </a:r>
          </a:p>
          <a:p>
            <a:pPr marL="800100" lvl="1" indent="-342900" eaLnBrk="0" hangingPunct="0">
              <a:spcBef>
                <a:spcPct val="20000"/>
              </a:spcBef>
              <a:buFontTx/>
              <a:buChar char="•"/>
              <a:defRPr/>
            </a:pPr>
            <a:r>
              <a:rPr lang="en-US" sz="2000" kern="0" dirty="0">
                <a:latin typeface="Arial"/>
                <a:ea typeface="Geneva" charset="0"/>
                <a:cs typeface="Arial"/>
              </a:rPr>
              <a:t>sigma1</a:t>
            </a:r>
          </a:p>
          <a:p>
            <a:pPr marL="800100" lvl="1" indent="-342900" eaLnBrk="0" hangingPunct="0">
              <a:spcBef>
                <a:spcPct val="20000"/>
              </a:spcBef>
              <a:buFontTx/>
              <a:buChar char="•"/>
              <a:defRPr/>
            </a:pPr>
            <a:r>
              <a:rPr lang="en-US" sz="2000" kern="0" dirty="0">
                <a:latin typeface="Arial"/>
                <a:ea typeface="Geneva" charset="0"/>
                <a:cs typeface="Arial"/>
              </a:rPr>
              <a:t>sixpack</a:t>
            </a:r>
          </a:p>
          <a:p>
            <a:pPr marL="800100" lvl="1" indent="-342900" eaLnBrk="0" hangingPunct="0">
              <a:spcBef>
                <a:spcPct val="20000"/>
              </a:spcBef>
              <a:buFontTx/>
              <a:buChar char="•"/>
              <a:defRPr/>
            </a:pPr>
            <a:r>
              <a:rPr lang="en-US" sz="2000" kern="0" dirty="0">
                <a:latin typeface="Arial"/>
                <a:ea typeface="Geneva" charset="0"/>
                <a:cs typeface="Arial"/>
              </a:rPr>
              <a:t>activate</a:t>
            </a:r>
          </a:p>
          <a:p>
            <a:pPr marL="800100" lvl="1" indent="-342900" eaLnBrk="0" hangingPunct="0">
              <a:spcBef>
                <a:spcPct val="20000"/>
              </a:spcBef>
              <a:buFontTx/>
              <a:buChar char="•"/>
              <a:defRPr/>
            </a:pPr>
            <a:r>
              <a:rPr lang="en-US" sz="2000" kern="0" dirty="0">
                <a:latin typeface="Arial"/>
                <a:ea typeface="Geneva" charset="0"/>
                <a:cs typeface="Arial"/>
              </a:rPr>
              <a:t>merger</a:t>
            </a:r>
          </a:p>
          <a:p>
            <a:pPr marL="800100" lvl="1" indent="-342900" eaLnBrk="0" hangingPunct="0">
              <a:spcBef>
                <a:spcPct val="20000"/>
              </a:spcBef>
              <a:buFontTx/>
              <a:buChar char="•"/>
              <a:defRPr/>
            </a:pPr>
            <a:r>
              <a:rPr lang="en-US" sz="2000" kern="0" dirty="0">
                <a:latin typeface="Arial"/>
                <a:ea typeface="Geneva" charset="0"/>
                <a:cs typeface="Arial"/>
              </a:rPr>
              <a:t>dictin</a:t>
            </a:r>
          </a:p>
          <a:p>
            <a:pPr marL="800100" lvl="1" indent="-342900" eaLnBrk="0" hangingPunct="0">
              <a:spcBef>
                <a:spcPct val="20000"/>
              </a:spcBef>
              <a:buFontTx/>
              <a:buChar char="•"/>
              <a:defRPr/>
            </a:pPr>
            <a:r>
              <a:rPr lang="en-US" sz="2000" kern="0" dirty="0">
                <a:latin typeface="Arial"/>
                <a:ea typeface="Geneva" charset="0"/>
                <a:cs typeface="Arial"/>
              </a:rPr>
              <a:t>groupie</a:t>
            </a:r>
          </a:p>
          <a:p>
            <a:pPr marL="800100" lvl="1" indent="-342900" eaLnBrk="0" hangingPunct="0">
              <a:spcBef>
                <a:spcPct val="20000"/>
              </a:spcBef>
              <a:buFontTx/>
              <a:buChar char="•"/>
              <a:defRPr/>
            </a:pPr>
            <a:r>
              <a:rPr lang="en-US" sz="2000" kern="0" dirty="0">
                <a:latin typeface="Arial"/>
                <a:ea typeface="Geneva" charset="0"/>
                <a:cs typeface="Arial"/>
              </a:rPr>
              <a:t>legend</a:t>
            </a:r>
          </a:p>
          <a:p>
            <a:pPr marL="800100" lvl="1" indent="-342900" eaLnBrk="0" hangingPunct="0">
              <a:spcBef>
                <a:spcPct val="20000"/>
              </a:spcBef>
              <a:buFontTx/>
              <a:buChar char="•"/>
              <a:defRPr/>
            </a:pPr>
            <a:r>
              <a:rPr lang="en-US" sz="2000" kern="0" dirty="0">
                <a:latin typeface="Arial"/>
                <a:ea typeface="Geneva" charset="0"/>
                <a:cs typeface="Arial"/>
              </a:rPr>
              <a:t>spectra</a:t>
            </a:r>
          </a:p>
        </p:txBody>
      </p:sp>
      <p:sp>
        <p:nvSpPr>
          <p:cNvPr id="9" name="Alternate Process 10">
            <a:extLst>
              <a:ext uri="{FF2B5EF4-FFF2-40B4-BE49-F238E27FC236}">
                <a16:creationId xmlns:a16="http://schemas.microsoft.com/office/drawing/2014/main" id="{C1B59C1B-62F1-5826-2805-48CD398E0050}"/>
              </a:ext>
            </a:extLst>
          </p:cNvPr>
          <p:cNvSpPr>
            <a:spLocks noChangeArrowheads="1"/>
          </p:cNvSpPr>
          <p:nvPr/>
        </p:nvSpPr>
        <p:spPr bwMode="auto">
          <a:xfrm>
            <a:off x="4311179" y="719478"/>
            <a:ext cx="1744133" cy="458034"/>
          </a:xfrm>
          <a:prstGeom prst="flowChartAlternateProcess">
            <a:avLst/>
          </a:prstGeom>
          <a:solidFill>
            <a:schemeClr val="bg1">
              <a:lumMod val="65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dirty="0">
                <a:solidFill>
                  <a:schemeClr val="lt1"/>
                </a:solidFill>
                <a:latin typeface="Arial"/>
                <a:ea typeface="+mn-ea"/>
                <a:cs typeface="Arial"/>
              </a:rPr>
              <a:t>ENDF file</a:t>
            </a:r>
          </a:p>
        </p:txBody>
      </p:sp>
      <p:sp>
        <p:nvSpPr>
          <p:cNvPr id="10" name="Alternate Process 11">
            <a:extLst>
              <a:ext uri="{FF2B5EF4-FFF2-40B4-BE49-F238E27FC236}">
                <a16:creationId xmlns:a16="http://schemas.microsoft.com/office/drawing/2014/main" id="{D3259F7F-6850-2563-9ABA-FCB740E3C16B}"/>
              </a:ext>
            </a:extLst>
          </p:cNvPr>
          <p:cNvSpPr>
            <a:spLocks noChangeArrowheads="1"/>
          </p:cNvSpPr>
          <p:nvPr/>
        </p:nvSpPr>
        <p:spPr bwMode="auto">
          <a:xfrm>
            <a:off x="3448203" y="5547085"/>
            <a:ext cx="3720517" cy="714817"/>
          </a:xfrm>
          <a:prstGeom prst="flowChartAlternateProcess">
            <a:avLst/>
          </a:prstGeom>
          <a:solidFill>
            <a:schemeClr val="bg1">
              <a:lumMod val="65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800" dirty="0" err="1">
                <a:solidFill>
                  <a:schemeClr val="lt1"/>
                </a:solidFill>
                <a:latin typeface="Arial"/>
                <a:cs typeface="Arial"/>
              </a:rPr>
              <a:t>H</a:t>
            </a:r>
            <a:r>
              <a:rPr lang="en-US" sz="1400" dirty="0" err="1">
                <a:solidFill>
                  <a:schemeClr val="lt1"/>
                </a:solidFill>
                <a:latin typeface="Arial"/>
                <a:cs typeface="Arial"/>
              </a:rPr>
              <a:t>ybrid</a:t>
            </a:r>
            <a:r>
              <a:rPr lang="en-US" sz="1800" dirty="0" err="1">
                <a:solidFill>
                  <a:schemeClr val="lt1"/>
                </a:solidFill>
                <a:latin typeface="Arial"/>
                <a:cs typeface="Arial"/>
              </a:rPr>
              <a:t>ENDF</a:t>
            </a:r>
            <a:r>
              <a:rPr lang="en-US" sz="1800" dirty="0">
                <a:solidFill>
                  <a:schemeClr val="lt1"/>
                </a:solidFill>
                <a:latin typeface="Arial"/>
                <a:cs typeface="Arial"/>
              </a:rPr>
              <a:t> file</a:t>
            </a:r>
          </a:p>
          <a:p>
            <a:pPr algn="ctr">
              <a:defRPr/>
            </a:pPr>
            <a:r>
              <a:rPr lang="en-US" b="1" dirty="0">
                <a:latin typeface="Arial"/>
                <a:cs typeface="Arial"/>
              </a:rPr>
              <a:t>I</a:t>
            </a:r>
            <a:r>
              <a:rPr lang="en-US" dirty="0">
                <a:latin typeface="Arial"/>
                <a:cs typeface="Arial"/>
              </a:rPr>
              <a:t>nventory radiation </a:t>
            </a:r>
            <a:r>
              <a:rPr lang="en-US" b="1" dirty="0">
                <a:latin typeface="Arial"/>
                <a:cs typeface="Arial"/>
              </a:rPr>
              <a:t>S</a:t>
            </a:r>
            <a:r>
              <a:rPr lang="en-US" dirty="0">
                <a:latin typeface="Arial"/>
                <a:cs typeface="Arial"/>
              </a:rPr>
              <a:t>ource </a:t>
            </a:r>
            <a:r>
              <a:rPr lang="en-US" b="1" dirty="0">
                <a:latin typeface="Arial"/>
                <a:cs typeface="Arial"/>
              </a:rPr>
              <a:t>T</a:t>
            </a:r>
            <a:r>
              <a:rPr lang="en-US" dirty="0">
                <a:latin typeface="Arial"/>
                <a:cs typeface="Arial"/>
              </a:rPr>
              <a:t>erm</a:t>
            </a:r>
            <a:endParaRPr lang="en-US" sz="1800" dirty="0">
              <a:solidFill>
                <a:schemeClr val="lt1"/>
              </a:solidFill>
              <a:latin typeface="Arial"/>
              <a:cs typeface="Arial"/>
            </a:endParaRPr>
          </a:p>
        </p:txBody>
      </p:sp>
      <p:sp>
        <p:nvSpPr>
          <p:cNvPr id="11" name="Alternate Process 13">
            <a:extLst>
              <a:ext uri="{FF2B5EF4-FFF2-40B4-BE49-F238E27FC236}">
                <a16:creationId xmlns:a16="http://schemas.microsoft.com/office/drawing/2014/main" id="{AFA71EAB-1353-9FA6-6B94-D7AA364B4D5A}"/>
              </a:ext>
            </a:extLst>
          </p:cNvPr>
          <p:cNvSpPr>
            <a:spLocks noChangeArrowheads="1"/>
          </p:cNvSpPr>
          <p:nvPr/>
        </p:nvSpPr>
        <p:spPr bwMode="auto">
          <a:xfrm>
            <a:off x="859843" y="5530043"/>
            <a:ext cx="1219200" cy="612775"/>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2000" dirty="0">
                <a:latin typeface="Arial"/>
                <a:cs typeface="Arial"/>
              </a:rPr>
              <a:t>a</a:t>
            </a:r>
            <a:r>
              <a:rPr lang="en-US" sz="2000" dirty="0">
                <a:solidFill>
                  <a:schemeClr val="lt1"/>
                </a:solidFill>
                <a:latin typeface="Arial"/>
                <a:cs typeface="Arial"/>
              </a:rPr>
              <a:t>ce  </a:t>
            </a:r>
          </a:p>
        </p:txBody>
      </p:sp>
      <p:cxnSp>
        <p:nvCxnSpPr>
          <p:cNvPr id="12" name="Straight Arrow Connector 11">
            <a:extLst>
              <a:ext uri="{FF2B5EF4-FFF2-40B4-BE49-F238E27FC236}">
                <a16:creationId xmlns:a16="http://schemas.microsoft.com/office/drawing/2014/main" id="{ECC3BFDA-0EB0-62D6-CEFA-C4F1914BBA84}"/>
              </a:ext>
            </a:extLst>
          </p:cNvPr>
          <p:cNvCxnSpPr>
            <a:cxnSpLocks noChangeShapeType="1"/>
            <a:stCxn id="14" idx="2"/>
          </p:cNvCxnSpPr>
          <p:nvPr/>
        </p:nvCxnSpPr>
        <p:spPr bwMode="auto">
          <a:xfrm>
            <a:off x="8464175" y="3313686"/>
            <a:ext cx="92806" cy="561404"/>
          </a:xfrm>
          <a:prstGeom prst="straightConnector1">
            <a:avLst/>
          </a:prstGeom>
          <a:noFill/>
          <a:ln w="50800">
            <a:solidFill>
              <a:schemeClr val="bg1">
                <a:lumMod val="50000"/>
              </a:schemeClr>
            </a:solidFill>
            <a:prstDash val="solid"/>
            <a:round/>
            <a:headEnd type="oval"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 name="TextBox 12">
            <a:extLst>
              <a:ext uri="{FF2B5EF4-FFF2-40B4-BE49-F238E27FC236}">
                <a16:creationId xmlns:a16="http://schemas.microsoft.com/office/drawing/2014/main" id="{FE0E3B12-B767-6DE2-916C-813F91CC13FD}"/>
              </a:ext>
            </a:extLst>
          </p:cNvPr>
          <p:cNvSpPr txBox="1"/>
          <p:nvPr/>
        </p:nvSpPr>
        <p:spPr>
          <a:xfrm>
            <a:off x="9608053" y="4369870"/>
            <a:ext cx="2049090" cy="1094350"/>
          </a:xfrm>
          <a:prstGeom prst="rect">
            <a:avLst/>
          </a:prstGeom>
          <a:noFill/>
        </p:spPr>
        <p:txBody>
          <a:bodyPr wrap="square" lIns="77925" tIns="38963" rIns="77925" bIns="38963" rtlCol="0">
            <a:spAutoFit/>
          </a:bodyPr>
          <a:lstStyle/>
          <a:p>
            <a:r>
              <a:rPr lang="en-US" sz="2200" b="1" dirty="0">
                <a:latin typeface="+mj-lt"/>
              </a:rPr>
              <a:t>Single script for an entire library</a:t>
            </a:r>
          </a:p>
          <a:p>
            <a:endParaRPr lang="en-US" sz="2200" b="1" dirty="0">
              <a:latin typeface="+mj-lt"/>
            </a:endParaRPr>
          </a:p>
        </p:txBody>
      </p:sp>
      <p:sp>
        <p:nvSpPr>
          <p:cNvPr id="14" name="Content Placeholder 2">
            <a:extLst>
              <a:ext uri="{FF2B5EF4-FFF2-40B4-BE49-F238E27FC236}">
                <a16:creationId xmlns:a16="http://schemas.microsoft.com/office/drawing/2014/main" id="{449470ED-25E5-0F0F-37A1-2E33D7DC3D34}"/>
              </a:ext>
            </a:extLst>
          </p:cNvPr>
          <p:cNvSpPr txBox="1">
            <a:spLocks/>
          </p:cNvSpPr>
          <p:nvPr/>
        </p:nvSpPr>
        <p:spPr bwMode="auto">
          <a:xfrm>
            <a:off x="6902075" y="1238410"/>
            <a:ext cx="3124200" cy="2075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600" b="1" dirty="0">
                <a:latin typeface="Arial"/>
                <a:cs typeface="Arial"/>
              </a:rPr>
              <a:t>CALENDF-2010</a:t>
            </a:r>
          </a:p>
          <a:p>
            <a:pPr lvl="1">
              <a:spcBef>
                <a:spcPct val="20000"/>
              </a:spcBef>
              <a:buFontTx/>
              <a:buChar char="•"/>
            </a:pPr>
            <a:r>
              <a:rPr lang="en-US" sz="2000" b="0" dirty="0">
                <a:latin typeface="Arial"/>
                <a:cs typeface="Arial"/>
              </a:rPr>
              <a:t>calendf</a:t>
            </a:r>
          </a:p>
          <a:p>
            <a:pPr lvl="1">
              <a:spcBef>
                <a:spcPct val="20000"/>
              </a:spcBef>
              <a:buFontTx/>
              <a:buChar char="•"/>
            </a:pPr>
            <a:r>
              <a:rPr lang="en-US" sz="2000" dirty="0">
                <a:latin typeface="Arial"/>
                <a:cs typeface="Arial"/>
              </a:rPr>
              <a:t>r</a:t>
            </a:r>
            <a:r>
              <a:rPr lang="en-US" sz="2000" b="0" dirty="0">
                <a:latin typeface="Arial"/>
                <a:cs typeface="Arial"/>
              </a:rPr>
              <a:t>egroutp</a:t>
            </a:r>
          </a:p>
          <a:p>
            <a:pPr lvl="1">
              <a:spcBef>
                <a:spcPct val="20000"/>
              </a:spcBef>
              <a:buFontTx/>
              <a:buChar char="•"/>
            </a:pPr>
            <a:r>
              <a:rPr lang="en-US" sz="2000" dirty="0">
                <a:latin typeface="Arial"/>
                <a:cs typeface="Arial"/>
              </a:rPr>
              <a:t>condentp</a:t>
            </a:r>
            <a:endParaRPr lang="en-US" sz="2000" b="0" dirty="0">
              <a:latin typeface="Arial"/>
              <a:cs typeface="Arial"/>
            </a:endParaRPr>
          </a:p>
          <a:p>
            <a:pPr lvl="1">
              <a:spcBef>
                <a:spcPct val="20000"/>
              </a:spcBef>
              <a:buFontTx/>
              <a:buChar char="•"/>
            </a:pPr>
            <a:r>
              <a:rPr lang="en-US" sz="2000" b="0" dirty="0">
                <a:latin typeface="Arial"/>
                <a:cs typeface="Arial"/>
              </a:rPr>
              <a:t>lecritp</a:t>
            </a:r>
          </a:p>
          <a:p>
            <a:pPr lvl="1">
              <a:spcBef>
                <a:spcPct val="20000"/>
              </a:spcBef>
              <a:buFontTx/>
              <a:buChar char="•"/>
            </a:pPr>
            <a:r>
              <a:rPr lang="en-US" sz="2000" dirty="0">
                <a:latin typeface="Arial"/>
                <a:cs typeface="Arial"/>
              </a:rPr>
              <a:t>….</a:t>
            </a:r>
          </a:p>
          <a:p>
            <a:pPr>
              <a:spcBef>
                <a:spcPct val="20000"/>
              </a:spcBef>
            </a:pPr>
            <a:endParaRPr lang="en-US" sz="2800" dirty="0">
              <a:latin typeface="Arial"/>
              <a:cs typeface="Arial"/>
            </a:endParaRPr>
          </a:p>
        </p:txBody>
      </p:sp>
      <p:sp>
        <p:nvSpPr>
          <p:cNvPr id="15" name="Alternate Process 13">
            <a:extLst>
              <a:ext uri="{FF2B5EF4-FFF2-40B4-BE49-F238E27FC236}">
                <a16:creationId xmlns:a16="http://schemas.microsoft.com/office/drawing/2014/main" id="{BCAAEC0A-6295-8A36-8447-C4BCD7BD6966}"/>
              </a:ext>
            </a:extLst>
          </p:cNvPr>
          <p:cNvSpPr>
            <a:spLocks noChangeArrowheads="1"/>
          </p:cNvSpPr>
          <p:nvPr/>
        </p:nvSpPr>
        <p:spPr bwMode="auto">
          <a:xfrm>
            <a:off x="1337780" y="6046569"/>
            <a:ext cx="1219200" cy="555704"/>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1600" dirty="0" err="1">
                <a:latin typeface="Arial"/>
                <a:cs typeface="Arial"/>
              </a:rPr>
              <a:t>pka</a:t>
            </a:r>
            <a:r>
              <a:rPr lang="en-US" sz="1600" dirty="0">
                <a:latin typeface="Arial"/>
                <a:cs typeface="Arial"/>
              </a:rPr>
              <a:t> </a:t>
            </a:r>
            <a:r>
              <a:rPr lang="en-US" sz="2000" dirty="0">
                <a:solidFill>
                  <a:schemeClr val="lt1"/>
                </a:solidFill>
                <a:latin typeface="Arial"/>
                <a:cs typeface="Arial"/>
              </a:rPr>
              <a:t> </a:t>
            </a:r>
          </a:p>
        </p:txBody>
      </p:sp>
      <p:sp>
        <p:nvSpPr>
          <p:cNvPr id="19" name="Alternate Process 11">
            <a:extLst>
              <a:ext uri="{FF2B5EF4-FFF2-40B4-BE49-F238E27FC236}">
                <a16:creationId xmlns:a16="http://schemas.microsoft.com/office/drawing/2014/main" id="{AE86661A-13F7-C500-601A-AC1D3C613E5D}"/>
              </a:ext>
            </a:extLst>
          </p:cNvPr>
          <p:cNvSpPr>
            <a:spLocks noChangeArrowheads="1"/>
          </p:cNvSpPr>
          <p:nvPr/>
        </p:nvSpPr>
        <p:spPr bwMode="auto">
          <a:xfrm>
            <a:off x="9525973" y="5712599"/>
            <a:ext cx="1738313" cy="982475"/>
          </a:xfrm>
          <a:prstGeom prst="flowChartAlternateProcess">
            <a:avLst/>
          </a:prstGeom>
          <a:solidFill>
            <a:schemeClr val="tx1">
              <a:lumMod val="50000"/>
              <a:lumOff val="50000"/>
            </a:schemeClr>
          </a:solidFill>
          <a:ln>
            <a:noFill/>
            <a:headEnd/>
            <a:tailEnd/>
          </a:ln>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800" dirty="0">
                <a:latin typeface="Arial"/>
                <a:cs typeface="Arial"/>
              </a:rPr>
              <a:t>Done </a:t>
            </a:r>
            <a:r>
              <a:rPr lang="en-US" dirty="0">
                <a:latin typeface="Arial"/>
                <a:cs typeface="Arial"/>
              </a:rPr>
              <a:t>over</a:t>
            </a:r>
            <a:endParaRPr lang="en-US" sz="1800" dirty="0">
              <a:latin typeface="Arial"/>
              <a:cs typeface="Arial"/>
            </a:endParaRPr>
          </a:p>
          <a:p>
            <a:pPr algn="ctr">
              <a:defRPr/>
            </a:pPr>
            <a:r>
              <a:rPr lang="en-US" dirty="0">
                <a:latin typeface="Arial"/>
                <a:cs typeface="Arial"/>
              </a:rPr>
              <a:t>t</a:t>
            </a:r>
            <a:r>
              <a:rPr lang="en-US" dirty="0">
                <a:solidFill>
                  <a:schemeClr val="lt1"/>
                </a:solidFill>
                <a:latin typeface="Arial"/>
                <a:cs typeface="Arial"/>
              </a:rPr>
              <a:t>h</a:t>
            </a:r>
            <a:r>
              <a:rPr lang="en-US" dirty="0">
                <a:latin typeface="Arial"/>
                <a:cs typeface="Arial"/>
              </a:rPr>
              <a:t>e</a:t>
            </a:r>
          </a:p>
          <a:p>
            <a:pPr algn="ctr">
              <a:defRPr/>
            </a:pPr>
            <a:r>
              <a:rPr lang="en-US" dirty="0">
                <a:latin typeface="Arial"/>
                <a:cs typeface="Arial"/>
              </a:rPr>
              <a:t>w</a:t>
            </a:r>
            <a:r>
              <a:rPr lang="en-US" sz="1800" dirty="0">
                <a:solidFill>
                  <a:schemeClr val="lt1"/>
                </a:solidFill>
                <a:latin typeface="Arial"/>
                <a:cs typeface="Arial"/>
              </a:rPr>
              <a:t>eek-end</a:t>
            </a:r>
          </a:p>
        </p:txBody>
      </p:sp>
      <p:sp>
        <p:nvSpPr>
          <p:cNvPr id="22" name="Left-Right Arrow 8">
            <a:extLst>
              <a:ext uri="{FF2B5EF4-FFF2-40B4-BE49-F238E27FC236}">
                <a16:creationId xmlns:a16="http://schemas.microsoft.com/office/drawing/2014/main" id="{888EF6EB-8D25-ABC7-B6C9-799A8B4EBEE4}"/>
              </a:ext>
            </a:extLst>
          </p:cNvPr>
          <p:cNvSpPr/>
          <p:nvPr/>
        </p:nvSpPr>
        <p:spPr bwMode="auto">
          <a:xfrm>
            <a:off x="2869268" y="2367061"/>
            <a:ext cx="856800" cy="228600"/>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p:txBody>
      </p:sp>
      <p:sp>
        <p:nvSpPr>
          <p:cNvPr id="23" name="Left-Right Arrow 9">
            <a:extLst>
              <a:ext uri="{FF2B5EF4-FFF2-40B4-BE49-F238E27FC236}">
                <a16:creationId xmlns:a16="http://schemas.microsoft.com/office/drawing/2014/main" id="{D9D5ECDC-429A-43AA-38FE-151FE17F6FFF}"/>
              </a:ext>
            </a:extLst>
          </p:cNvPr>
          <p:cNvSpPr/>
          <p:nvPr/>
        </p:nvSpPr>
        <p:spPr bwMode="auto">
          <a:xfrm>
            <a:off x="6152996" y="2253140"/>
            <a:ext cx="856800" cy="228600"/>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a:ea typeface="ＭＳ Ｐゴシック" charset="0"/>
              <a:cs typeface="Arial"/>
            </a:endParaRPr>
          </a:p>
        </p:txBody>
      </p:sp>
      <p:cxnSp>
        <p:nvCxnSpPr>
          <p:cNvPr id="24" name="Straight Arrow Connector 23">
            <a:extLst>
              <a:ext uri="{FF2B5EF4-FFF2-40B4-BE49-F238E27FC236}">
                <a16:creationId xmlns:a16="http://schemas.microsoft.com/office/drawing/2014/main" id="{8B739F9C-6D34-F7E4-127D-8B94C51AE444}"/>
              </a:ext>
            </a:extLst>
          </p:cNvPr>
          <p:cNvCxnSpPr>
            <a:cxnSpLocks noChangeShapeType="1"/>
          </p:cNvCxnSpPr>
          <p:nvPr/>
        </p:nvCxnSpPr>
        <p:spPr bwMode="auto">
          <a:xfrm>
            <a:off x="2428996" y="3582475"/>
            <a:ext cx="1680425" cy="217960"/>
          </a:xfrm>
          <a:prstGeom prst="straightConnector1">
            <a:avLst/>
          </a:prstGeom>
          <a:noFill/>
          <a:ln w="50800">
            <a:solidFill>
              <a:schemeClr val="bg1">
                <a:lumMod val="50000"/>
              </a:schemeClr>
            </a:solidFill>
            <a:round/>
            <a:headEnd type="oval"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5" name="TextBox 24">
            <a:extLst>
              <a:ext uri="{FF2B5EF4-FFF2-40B4-BE49-F238E27FC236}">
                <a16:creationId xmlns:a16="http://schemas.microsoft.com/office/drawing/2014/main" id="{485D9BB4-E0BB-5AEC-F3E7-B17301C65AFA}"/>
              </a:ext>
            </a:extLst>
          </p:cNvPr>
          <p:cNvSpPr txBox="1"/>
          <p:nvPr/>
        </p:nvSpPr>
        <p:spPr>
          <a:xfrm>
            <a:off x="2740602" y="1952676"/>
            <a:ext cx="1241002" cy="324908"/>
          </a:xfrm>
          <a:prstGeom prst="rect">
            <a:avLst/>
          </a:prstGeom>
          <a:noFill/>
        </p:spPr>
        <p:txBody>
          <a:bodyPr wrap="none" lIns="77925" tIns="38963" rIns="77925" bIns="38963" rtlCol="0">
            <a:spAutoFit/>
          </a:bodyPr>
          <a:lstStyle/>
          <a:p>
            <a:r>
              <a:rPr lang="en-US" sz="1600" dirty="0">
                <a:latin typeface="+mj-lt"/>
              </a:rPr>
              <a:t>cross check</a:t>
            </a:r>
          </a:p>
        </p:txBody>
      </p:sp>
      <p:sp>
        <p:nvSpPr>
          <p:cNvPr id="26" name="TextBox 25">
            <a:extLst>
              <a:ext uri="{FF2B5EF4-FFF2-40B4-BE49-F238E27FC236}">
                <a16:creationId xmlns:a16="http://schemas.microsoft.com/office/drawing/2014/main" id="{95F87377-1B77-3044-B3F1-980C883042A4}"/>
              </a:ext>
            </a:extLst>
          </p:cNvPr>
          <p:cNvSpPr txBox="1"/>
          <p:nvPr/>
        </p:nvSpPr>
        <p:spPr>
          <a:xfrm>
            <a:off x="5996909" y="1867348"/>
            <a:ext cx="1241002" cy="324908"/>
          </a:xfrm>
          <a:prstGeom prst="rect">
            <a:avLst/>
          </a:prstGeom>
          <a:noFill/>
        </p:spPr>
        <p:txBody>
          <a:bodyPr wrap="none" lIns="77925" tIns="38963" rIns="77925" bIns="38963" rtlCol="0">
            <a:spAutoFit/>
          </a:bodyPr>
          <a:lstStyle/>
          <a:p>
            <a:r>
              <a:rPr lang="en-US" sz="1600" dirty="0">
                <a:latin typeface="+mj-lt"/>
              </a:rPr>
              <a:t>cross check</a:t>
            </a:r>
          </a:p>
        </p:txBody>
      </p:sp>
      <p:sp>
        <p:nvSpPr>
          <p:cNvPr id="27" name="Rounded Rectangle 26">
            <a:extLst>
              <a:ext uri="{FF2B5EF4-FFF2-40B4-BE49-F238E27FC236}">
                <a16:creationId xmlns:a16="http://schemas.microsoft.com/office/drawing/2014/main" id="{C6D2A274-CAFF-3D1E-24C8-63FB63B060C9}"/>
              </a:ext>
            </a:extLst>
          </p:cNvPr>
          <p:cNvSpPr/>
          <p:nvPr/>
        </p:nvSpPr>
        <p:spPr>
          <a:xfrm>
            <a:off x="1330359" y="1764757"/>
            <a:ext cx="1194347" cy="1168614"/>
          </a:xfrm>
          <a:prstGeom prst="roundRect">
            <a:avLst/>
          </a:prstGeom>
          <a:solidFill>
            <a:schemeClr val="tx1">
              <a:lumMod val="75000"/>
              <a:lumOff val="25000"/>
              <a:alpha val="50352"/>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Rounded Rectangle 27">
            <a:extLst>
              <a:ext uri="{FF2B5EF4-FFF2-40B4-BE49-F238E27FC236}">
                <a16:creationId xmlns:a16="http://schemas.microsoft.com/office/drawing/2014/main" id="{346070D4-AFBA-C7DF-DB59-6E369CAA2F70}"/>
              </a:ext>
            </a:extLst>
          </p:cNvPr>
          <p:cNvSpPr/>
          <p:nvPr/>
        </p:nvSpPr>
        <p:spPr>
          <a:xfrm>
            <a:off x="4187633" y="1754686"/>
            <a:ext cx="1378369" cy="1088837"/>
          </a:xfrm>
          <a:prstGeom prst="roundRect">
            <a:avLst/>
          </a:prstGeom>
          <a:solidFill>
            <a:schemeClr val="tx1">
              <a:lumMod val="75000"/>
              <a:lumOff val="25000"/>
              <a:alpha val="50352"/>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Rounded Rectangle 28">
            <a:extLst>
              <a:ext uri="{FF2B5EF4-FFF2-40B4-BE49-F238E27FC236}">
                <a16:creationId xmlns:a16="http://schemas.microsoft.com/office/drawing/2014/main" id="{2173F0D3-91B4-EC0F-82F7-F83AC4B042AF}"/>
              </a:ext>
            </a:extLst>
          </p:cNvPr>
          <p:cNvSpPr/>
          <p:nvPr/>
        </p:nvSpPr>
        <p:spPr>
          <a:xfrm>
            <a:off x="7420769" y="1671834"/>
            <a:ext cx="1333589" cy="477499"/>
          </a:xfrm>
          <a:prstGeom prst="roundRect">
            <a:avLst/>
          </a:prstGeom>
          <a:solidFill>
            <a:schemeClr val="tx1">
              <a:lumMod val="75000"/>
              <a:lumOff val="25000"/>
              <a:alpha val="50352"/>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0" name="Rounded Rectangle 29">
            <a:extLst>
              <a:ext uri="{FF2B5EF4-FFF2-40B4-BE49-F238E27FC236}">
                <a16:creationId xmlns:a16="http://schemas.microsoft.com/office/drawing/2014/main" id="{04686CC7-95B7-A180-F5CA-2F63C2C9A1C1}"/>
              </a:ext>
            </a:extLst>
          </p:cNvPr>
          <p:cNvSpPr/>
          <p:nvPr/>
        </p:nvSpPr>
        <p:spPr>
          <a:xfrm>
            <a:off x="1699645" y="4691568"/>
            <a:ext cx="1164948" cy="331928"/>
          </a:xfrm>
          <a:prstGeom prst="roundRect">
            <a:avLst/>
          </a:prstGeom>
          <a:solidFill>
            <a:schemeClr val="tx1">
              <a:lumMod val="75000"/>
              <a:lumOff val="25000"/>
              <a:alpha val="50352"/>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Rounded Rectangle 30">
            <a:extLst>
              <a:ext uri="{FF2B5EF4-FFF2-40B4-BE49-F238E27FC236}">
                <a16:creationId xmlns:a16="http://schemas.microsoft.com/office/drawing/2014/main" id="{95AFB1DF-192B-157D-E093-605FD120715A}"/>
              </a:ext>
            </a:extLst>
          </p:cNvPr>
          <p:cNvSpPr/>
          <p:nvPr/>
        </p:nvSpPr>
        <p:spPr>
          <a:xfrm>
            <a:off x="4199244" y="4300242"/>
            <a:ext cx="1371600" cy="748977"/>
          </a:xfrm>
          <a:prstGeom prst="roundRect">
            <a:avLst/>
          </a:prstGeom>
          <a:solidFill>
            <a:schemeClr val="tx1">
              <a:lumMod val="75000"/>
              <a:lumOff val="25000"/>
              <a:alpha val="50352"/>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2" name="Rounded Rectangle 31">
            <a:extLst>
              <a:ext uri="{FF2B5EF4-FFF2-40B4-BE49-F238E27FC236}">
                <a16:creationId xmlns:a16="http://schemas.microsoft.com/office/drawing/2014/main" id="{3A7036B8-E69B-598A-18F9-47EE6F66D7FD}"/>
              </a:ext>
            </a:extLst>
          </p:cNvPr>
          <p:cNvSpPr/>
          <p:nvPr/>
        </p:nvSpPr>
        <p:spPr>
          <a:xfrm>
            <a:off x="1613244" y="3982038"/>
            <a:ext cx="1025779" cy="392298"/>
          </a:xfrm>
          <a:prstGeom prst="roundRect">
            <a:avLst/>
          </a:prstGeom>
          <a:solidFill>
            <a:schemeClr val="bg1">
              <a:lumMod val="50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 name="Rounded Rectangle 2">
            <a:extLst>
              <a:ext uri="{FF2B5EF4-FFF2-40B4-BE49-F238E27FC236}">
                <a16:creationId xmlns:a16="http://schemas.microsoft.com/office/drawing/2014/main" id="{0FD75D72-459F-170A-377A-9ADA7F0723D3}"/>
              </a:ext>
            </a:extLst>
          </p:cNvPr>
          <p:cNvSpPr/>
          <p:nvPr/>
        </p:nvSpPr>
        <p:spPr>
          <a:xfrm>
            <a:off x="7725368" y="2800491"/>
            <a:ext cx="831613" cy="373015"/>
          </a:xfrm>
          <a:prstGeom prst="roundRect">
            <a:avLst/>
          </a:prstGeom>
          <a:solidFill>
            <a:schemeClr val="bg1">
              <a:lumMod val="50000"/>
              <a:alpha val="5035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nvGrpSpPr>
          <p:cNvPr id="34" name="Alternate Process 12">
            <a:extLst>
              <a:ext uri="{FF2B5EF4-FFF2-40B4-BE49-F238E27FC236}">
                <a16:creationId xmlns:a16="http://schemas.microsoft.com/office/drawing/2014/main" id="{FBBAC09F-9AF0-7278-0FAE-3F699BC8831C}"/>
              </a:ext>
            </a:extLst>
          </p:cNvPr>
          <p:cNvGrpSpPr/>
          <p:nvPr/>
        </p:nvGrpSpPr>
        <p:grpSpPr>
          <a:xfrm>
            <a:off x="7845880" y="4036456"/>
            <a:ext cx="1117070" cy="474169"/>
            <a:chOff x="51065" y="365762"/>
            <a:chExt cx="1117070" cy="474168"/>
          </a:xfrm>
        </p:grpSpPr>
        <p:sp>
          <p:nvSpPr>
            <p:cNvPr id="35" name="Shape">
              <a:extLst>
                <a:ext uri="{FF2B5EF4-FFF2-40B4-BE49-F238E27FC236}">
                  <a16:creationId xmlns:a16="http://schemas.microsoft.com/office/drawing/2014/main" id="{8E72FA5F-9500-3A3A-1A3D-CA36A6DBEFA3}"/>
                </a:ext>
              </a:extLst>
            </p:cNvPr>
            <p:cNvSpPr/>
            <p:nvPr/>
          </p:nvSpPr>
          <p:spPr>
            <a:xfrm>
              <a:off x="107578" y="365762"/>
              <a:ext cx="1024264" cy="47416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810" y="0"/>
                    <a:pt x="1809" y="0"/>
                  </a:cubicBezTo>
                  <a:lnTo>
                    <a:pt x="19791" y="0"/>
                  </a:lnTo>
                  <a:cubicBezTo>
                    <a:pt x="20790" y="0"/>
                    <a:pt x="21600" y="1612"/>
                    <a:pt x="21600" y="3600"/>
                  </a:cubicBezTo>
                  <a:lnTo>
                    <a:pt x="21600" y="18000"/>
                  </a:lnTo>
                  <a:cubicBezTo>
                    <a:pt x="21600" y="19988"/>
                    <a:pt x="20790" y="21600"/>
                    <a:pt x="19791" y="21600"/>
                  </a:cubicBezTo>
                  <a:lnTo>
                    <a:pt x="1809" y="21600"/>
                  </a:lnTo>
                  <a:cubicBezTo>
                    <a:pt x="810" y="21600"/>
                    <a:pt x="0" y="19988"/>
                    <a:pt x="0" y="18000"/>
                  </a:cubicBezTo>
                  <a:close/>
                </a:path>
              </a:pathLst>
            </a:custGeom>
            <a:solidFill>
              <a:srgbClr val="A6A6A6"/>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36" name="PT file">
              <a:extLst>
                <a:ext uri="{FF2B5EF4-FFF2-40B4-BE49-F238E27FC236}">
                  <a16:creationId xmlns:a16="http://schemas.microsoft.com/office/drawing/2014/main" id="{851C9D67-A6F0-A841-454B-435A0CC396DA}"/>
                </a:ext>
              </a:extLst>
            </p:cNvPr>
            <p:cNvSpPr txBox="1"/>
            <p:nvPr/>
          </p:nvSpPr>
          <p:spPr>
            <a:xfrm>
              <a:off x="51065" y="439823"/>
              <a:ext cx="1117070" cy="4001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2000" dirty="0"/>
                <a:t>PT</a:t>
              </a:r>
            </a:p>
          </p:txBody>
        </p:sp>
      </p:grpSp>
      <p:sp>
        <p:nvSpPr>
          <p:cNvPr id="44" name="Alternate Process 13">
            <a:extLst>
              <a:ext uri="{FF2B5EF4-FFF2-40B4-BE49-F238E27FC236}">
                <a16:creationId xmlns:a16="http://schemas.microsoft.com/office/drawing/2014/main" id="{24406C3D-F6A6-4344-4498-19F4415FA814}"/>
              </a:ext>
            </a:extLst>
          </p:cNvPr>
          <p:cNvSpPr>
            <a:spLocks noChangeArrowheads="1"/>
          </p:cNvSpPr>
          <p:nvPr/>
        </p:nvSpPr>
        <p:spPr bwMode="auto">
          <a:xfrm>
            <a:off x="2901630" y="2753270"/>
            <a:ext cx="875734" cy="289453"/>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1600" dirty="0" err="1">
                <a:latin typeface="Arial"/>
                <a:cs typeface="Arial"/>
              </a:rPr>
              <a:t>pendf</a:t>
            </a:r>
            <a:r>
              <a:rPr lang="en-US" sz="1600" dirty="0">
                <a:latin typeface="Arial"/>
                <a:cs typeface="Arial"/>
              </a:rPr>
              <a:t> </a:t>
            </a:r>
            <a:r>
              <a:rPr lang="en-US" sz="2000" dirty="0">
                <a:solidFill>
                  <a:schemeClr val="lt1"/>
                </a:solidFill>
                <a:latin typeface="Arial"/>
                <a:cs typeface="Arial"/>
              </a:rPr>
              <a:t> </a:t>
            </a:r>
          </a:p>
        </p:txBody>
      </p:sp>
      <p:sp>
        <p:nvSpPr>
          <p:cNvPr id="46" name="Alternate Process 13">
            <a:extLst>
              <a:ext uri="{FF2B5EF4-FFF2-40B4-BE49-F238E27FC236}">
                <a16:creationId xmlns:a16="http://schemas.microsoft.com/office/drawing/2014/main" id="{2F217DAA-2AD6-ECC1-4550-F62D8C5A42AA}"/>
              </a:ext>
            </a:extLst>
          </p:cNvPr>
          <p:cNvSpPr>
            <a:spLocks noChangeArrowheads="1"/>
          </p:cNvSpPr>
          <p:nvPr/>
        </p:nvSpPr>
        <p:spPr bwMode="auto">
          <a:xfrm>
            <a:off x="6130719" y="2636725"/>
            <a:ext cx="875734" cy="289453"/>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1600" dirty="0" err="1">
                <a:latin typeface="Arial"/>
                <a:cs typeface="Arial"/>
              </a:rPr>
              <a:t>pendf</a:t>
            </a:r>
            <a:r>
              <a:rPr lang="en-US" sz="1600" dirty="0">
                <a:latin typeface="Arial"/>
                <a:cs typeface="Arial"/>
              </a:rPr>
              <a:t> </a:t>
            </a:r>
            <a:r>
              <a:rPr lang="en-US" sz="2000" dirty="0">
                <a:solidFill>
                  <a:schemeClr val="lt1"/>
                </a:solidFill>
                <a:latin typeface="Arial"/>
                <a:cs typeface="Arial"/>
              </a:rPr>
              <a:t> </a:t>
            </a:r>
          </a:p>
        </p:txBody>
      </p:sp>
      <p:sp>
        <p:nvSpPr>
          <p:cNvPr id="47" name="Alternate Process 13">
            <a:extLst>
              <a:ext uri="{FF2B5EF4-FFF2-40B4-BE49-F238E27FC236}">
                <a16:creationId xmlns:a16="http://schemas.microsoft.com/office/drawing/2014/main" id="{32011D08-DB08-A0AB-49D4-E772764619C3}"/>
              </a:ext>
            </a:extLst>
          </p:cNvPr>
          <p:cNvSpPr>
            <a:spLocks noChangeArrowheads="1"/>
          </p:cNvSpPr>
          <p:nvPr/>
        </p:nvSpPr>
        <p:spPr bwMode="auto">
          <a:xfrm>
            <a:off x="2001948" y="5424258"/>
            <a:ext cx="1139747" cy="555704"/>
          </a:xfrm>
          <a:prstGeom prst="flowChartAlternateProcess">
            <a:avLst/>
          </a:prstGeom>
          <a:solidFill>
            <a:schemeClr val="bg1">
              <a:lumMod val="6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r>
              <a:rPr lang="en-US" sz="2000" dirty="0" err="1">
                <a:solidFill>
                  <a:schemeClr val="lt1"/>
                </a:solidFill>
                <a:latin typeface="Arial"/>
                <a:cs typeface="Arial"/>
              </a:rPr>
              <a:t>groupr</a:t>
            </a:r>
            <a:r>
              <a:rPr lang="en-US" sz="2000" dirty="0">
                <a:solidFill>
                  <a:schemeClr val="lt1"/>
                </a:solidFill>
                <a:latin typeface="Arial"/>
                <a:cs typeface="Arial"/>
              </a:rPr>
              <a:t> </a:t>
            </a:r>
          </a:p>
        </p:txBody>
      </p:sp>
    </p:spTree>
    <p:extLst>
      <p:ext uri="{BB962C8B-B14F-4D97-AF65-F5344CB8AC3E}">
        <p14:creationId xmlns:p14="http://schemas.microsoft.com/office/powerpoint/2010/main" val="1742059274"/>
      </p:ext>
    </p:extLst>
  </p:cSld>
  <p:clrMapOvr>
    <a:masterClrMapping/>
  </p:clrMapOvr>
</p:sld>
</file>

<file path=ppt/theme/theme1.xml><?xml version="1.0" encoding="utf-8"?>
<a:theme xmlns:a="http://schemas.openxmlformats.org/drawingml/2006/main" name="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649F83-52FB-D94D-80A3-E40E166E6BC0}" vid="{5F8714BD-1053-E44B-B95F-3A4163C6F6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D6A28D594E4D4BA1A7B8DD898D8BA9" ma:contentTypeVersion="12" ma:contentTypeDescription="Create a new document." ma:contentTypeScope="" ma:versionID="352d3577a8b5ab43c78220324bf9a4d5">
  <xsd:schema xmlns:xsd="http://www.w3.org/2001/XMLSchema" xmlns:xs="http://www.w3.org/2001/XMLSchema" xmlns:p="http://schemas.microsoft.com/office/2006/metadata/properties" xmlns:ns2="ff28b5a3-2a1c-4318-9ec0-db400878f5eb" xmlns:ns3="fe88e347-a5ee-40c3-8e00-f20dc3f8ce9f" xmlns:ns4="dcfcfc48-1a2d-42a7-b271-c69307805be1" targetNamespace="http://schemas.microsoft.com/office/2006/metadata/properties" ma:root="true" ma:fieldsID="562bf99f0a01293721ef9f7f9c8af02b" ns2:_="" ns3:_="" ns4:_="">
    <xsd:import namespace="ff28b5a3-2a1c-4318-9ec0-db400878f5eb"/>
    <xsd:import namespace="fe88e347-a5ee-40c3-8e00-f20dc3f8ce9f"/>
    <xsd:import namespace="dcfcfc48-1a2d-42a7-b271-c69307805b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8b5a3-2a1c-4318-9ec0-db400878f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bc746d9-cbf8-4ec5-9bf9-1cafe5c9033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88e347-a5ee-40c3-8e00-f20dc3f8ce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fcfc48-1a2d-42a7-b271-c69307805b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0ab00c-aec9-4c14-8ccd-46b8d0b6b80f}" ma:internalName="TaxCatchAll" ma:showField="CatchAllData" ma:web="fe88e347-a5ee-40c3-8e00-f20dc3f8c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fcfc48-1a2d-42a7-b271-c69307805be1" xsi:nil="true"/>
    <lcf76f155ced4ddcb4097134ff3c332f xmlns="ff28b5a3-2a1c-4318-9ec0-db400878f5eb">
      <Terms xmlns="http://schemas.microsoft.com/office/infopath/2007/PartnerControls"/>
    </lcf76f155ced4ddcb4097134ff3c332f>
    <SharedWithUsers xmlns="fe88e347-a5ee-40c3-8e00-f20dc3f8ce9f">
      <UserInfo>
        <DisplayName>Widdowson, Anna M</DisplayName>
        <AccountId>114</AccountId>
        <AccountType/>
      </UserInfo>
      <UserInfo>
        <DisplayName>Foster, David</DisplayName>
        <AccountId>32</AccountId>
        <AccountType/>
      </UserInfo>
      <UserInfo>
        <DisplayName>Lim, Joven</DisplayName>
        <AccountId>22</AccountId>
        <AccountType/>
      </UserInfo>
      <UserInfo>
        <DisplayName>Gilbert, Mark R</DisplayName>
        <AccountId>33</AccountId>
        <AccountType/>
      </UserInfo>
      <UserInfo>
        <DisplayName>Leyland, Megan</DisplayName>
        <AccountId>99</AccountId>
        <AccountType/>
      </UserInfo>
      <UserInfo>
        <DisplayName>Volpe, Liberato</DisplayName>
        <AccountId>613</AccountId>
        <AccountType/>
      </UserInfo>
      <UserInfo>
        <DisplayName>Prestat, Eric</DisplayName>
        <AccountId>325</AccountId>
        <AccountType/>
      </UserInfo>
    </SharedWithUsers>
  </documentManagement>
</p:properties>
</file>

<file path=customXml/itemProps1.xml><?xml version="1.0" encoding="utf-8"?>
<ds:datastoreItem xmlns:ds="http://schemas.openxmlformats.org/officeDocument/2006/customXml" ds:itemID="{F17AA7A9-7A82-4DEE-9CAA-6D426564EB89}">
  <ds:schemaRefs>
    <ds:schemaRef ds:uri="http://schemas.microsoft.com/sharepoint/v3/contenttype/forms"/>
  </ds:schemaRefs>
</ds:datastoreItem>
</file>

<file path=customXml/itemProps2.xml><?xml version="1.0" encoding="utf-8"?>
<ds:datastoreItem xmlns:ds="http://schemas.openxmlformats.org/officeDocument/2006/customXml" ds:itemID="{A265E996-A90C-4D63-ABC2-74EA0CDFF31A}">
  <ds:schemaRefs>
    <ds:schemaRef ds:uri="dcfcfc48-1a2d-42a7-b271-c69307805be1"/>
    <ds:schemaRef ds:uri="fe88e347-a5ee-40c3-8e00-f20dc3f8ce9f"/>
    <ds:schemaRef ds:uri="ff28b5a3-2a1c-4318-9ec0-db400878f5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8B5B49-44FB-4B64-958E-1F51BFE03530}">
  <ds:schemaRefs>
    <ds:schemaRef ds:uri="http://schemas.openxmlformats.org/package/2006/metadata/core-properties"/>
    <ds:schemaRef ds:uri="ff28b5a3-2a1c-4318-9ec0-db400878f5eb"/>
    <ds:schemaRef ds:uri="http://purl.org/dc/dcmitype/"/>
    <ds:schemaRef ds:uri="http://schemas.microsoft.com/office/2006/documentManagement/types"/>
    <ds:schemaRef ds:uri="http://purl.org/dc/terms/"/>
    <ds:schemaRef ds:uri="fe88e347-a5ee-40c3-8e00-f20dc3f8ce9f"/>
    <ds:schemaRef ds:uri="http://schemas.microsoft.com/office/infopath/2007/PartnerControls"/>
    <ds:schemaRef ds:uri="http://purl.org/dc/elements/1.1/"/>
    <ds:schemaRef ds:uri="dcfcfc48-1a2d-42a7-b271-c69307805be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9844</TotalTime>
  <Words>3064</Words>
  <Application>Microsoft Macintosh PowerPoint</Application>
  <PresentationFormat>Widescreen</PresentationFormat>
  <Paragraphs>496</Paragraphs>
  <Slides>27</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1" baseType="lpstr">
      <vt:lpstr>Arial Unicode MS</vt:lpstr>
      <vt:lpstr>ＭＳ Ｐゴシック</vt:lpstr>
      <vt:lpstr>Arial</vt:lpstr>
      <vt:lpstr>Arial Black</vt:lpstr>
      <vt:lpstr>Calibri</vt:lpstr>
      <vt:lpstr>Cambria Math</vt:lpstr>
      <vt:lpstr>Helvetica</vt:lpstr>
      <vt:lpstr>Symbol</vt:lpstr>
      <vt:lpstr>Tahoma</vt:lpstr>
      <vt:lpstr>Times New Roman</vt:lpstr>
      <vt:lpstr>Wingdings</vt:lpstr>
      <vt:lpstr>Zapf Dingbats</vt:lpstr>
      <vt:lpstr>Office Theme</vt:lpstr>
      <vt:lpstr>Document</vt:lpstr>
      <vt:lpstr>The nuclear observables of the lesser Gods</vt:lpstr>
      <vt:lpstr>Preamble</vt:lpstr>
      <vt:lpstr>Nuclear data pipeline</vt:lpstr>
      <vt:lpstr>Inventory, radiation source term models</vt:lpstr>
      <vt:lpstr>Nuclear data forms e.g., FISPACT-II</vt:lpstr>
      <vt:lpstr>Grid of reactions, MTs in ENDF-6 format</vt:lpstr>
      <vt:lpstr>Grid of reactions, decays (some) &amp; CPs</vt:lpstr>
      <vt:lpstr>FISPACT-II – Inventory radiation Source Terms data </vt:lpstr>
      <vt:lpstr>Processing trails: three interlinked codes</vt:lpstr>
      <vt:lpstr>Processing trails: Inventory, Source Terms</vt:lpstr>
      <vt:lpstr>Processing trails: charge particles</vt:lpstr>
      <vt:lpstr>Nuclear landscape: isotopic targets range</vt:lpstr>
      <vt:lpstr>Nuclear landscape: isotopic residuals &amp; decays</vt:lpstr>
      <vt:lpstr>NJOY-2016 &amp; CALENDF-2010 processing steps </vt:lpstr>
      <vt:lpstr>PREPRO-2023 processing steps </vt:lpstr>
      <vt:lpstr>Group structure - 1102 groups</vt:lpstr>
      <vt:lpstr>They pave the way  - Harry Bateman mathematician FRS  </vt:lpstr>
      <vt:lpstr>Reactions – ENDF rules – n entrance</vt:lpstr>
      <vt:lpstr>Processing steps, breakup, LR flags</vt:lpstr>
      <vt:lpstr>LR’s flag processing steps</vt:lpstr>
      <vt:lpstr>LRs flags impact &amp; subtility</vt:lpstr>
      <vt:lpstr>Conclusions</vt:lpstr>
      <vt:lpstr>The Nuclear Observables of the Lesser Gods       a playful mythological analogy for inventory, radiation source terms observables</vt:lpstr>
      <vt:lpstr>The Nuclear Observables of the Lesser Gods  a playful mythological analogy for inventory, radiation source terms observables</vt:lpstr>
      <vt:lpstr>Complementary slides</vt:lpstr>
      <vt:lpstr>Fission weighted XS – TENDL-2025</vt:lpstr>
      <vt:lpstr>Fission weighted XS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Mark</dc:creator>
  <cp:lastModifiedBy>Sublet, Jean-Christophe</cp:lastModifiedBy>
  <cp:revision>207</cp:revision>
  <cp:lastPrinted>2026-02-03T09:39:32Z</cp:lastPrinted>
  <dcterms:created xsi:type="dcterms:W3CDTF">2024-01-25T21:32:10Z</dcterms:created>
  <dcterms:modified xsi:type="dcterms:W3CDTF">2026-02-03T09:39:56Z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2024-01-25T21:33:25Z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ffdaa464-1475-4975-9c86-97d302ec1101</vt:lpwstr>
  </property>
  <property fmtid="{D5CDD505-2E9C-101B-9397-08002B2CF9AE}" pid="8" name="MSIP_Label_22759de7-3255-46b5-8dfe-736652f9c6c1_ContentBits">
    <vt:lpwstr>0</vt:lpwstr>
  </property>
  <property fmtid="{D5CDD505-2E9C-101B-9397-08002B2CF9AE}" pid="9" name="ContentTypeId">
    <vt:lpwstr>0x0101000BD6A28D594E4D4BA1A7B8DD898D8BA9</vt:lpwstr>
  </property>
  <property fmtid="{D5CDD505-2E9C-101B-9397-08002B2CF9AE}" pid="10" name="MediaServiceImageTags">
    <vt:lpwstr/>
  </property>
  <property fmtid="{D5CDD505-2E9C-101B-9397-08002B2CF9AE}" pid="11" name="Order">
    <vt:lpwstr>20613400.0000000</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