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6" r:id="rId2"/>
    <p:sldId id="256" r:id="rId3"/>
    <p:sldId id="271" r:id="rId4"/>
    <p:sldId id="258" r:id="rId5"/>
    <p:sldId id="259" r:id="rId6"/>
    <p:sldId id="268" r:id="rId7"/>
    <p:sldId id="260" r:id="rId8"/>
    <p:sldId id="265" r:id="rId9"/>
    <p:sldId id="267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6F5234-E05C-9A6C-86F6-C7DB0B0C01DC}" v="193" dt="2026-02-08T18:56:16.773"/>
    <p1510:client id="{C77A0E46-40B1-4FFE-85BD-CBD60CF7A1BC}" v="447" dt="2026-02-08T18:50:04.4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4299E7-32D0-4F7B-BF0A-2DA2B9FFE7E4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21F942-0A28-4543-8290-FDE1D051C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29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A0A33-C0F8-1A48-A0FF-B4798489297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08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2A754-A04E-C4AB-9561-EAD25F995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2F5B0C-1CD1-DD9A-BAFE-158693955B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7C7DE6-D009-A305-43C5-1149795004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78E3E-50F6-85C7-B806-CEF3A79A9A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A0A33-C0F8-1A48-A0FF-B4798489297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81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0F4C9-3602-9379-5FF6-F8197335CE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F789A2-3A57-5F0A-15D5-1DB251CD08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22724-A751-DFD0-0A76-866A50BC9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B9337-9BE5-7E4B-A369-80A211F83908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EA379-25CA-1B46-30EB-45EB40121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F0E96-B953-B883-8887-9DCC8D64A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071F-C93F-4A4C-9913-010D04316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62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4C0F-4495-5974-AD77-DD06CDAE6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91A131-7E93-59E6-9B65-7EA3049F1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E0696-CE40-A12E-1655-118EBECE1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B9337-9BE5-7E4B-A369-80A211F83908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0F6A2-B5DF-B7C9-9B7A-B4AE7FFD8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E142E-E2B7-D135-FE6B-6B4FF67C3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071F-C93F-4A4C-9913-010D04316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34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6451DA-C16D-95C7-3899-C4F9C0CE84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998147-C8CE-2E22-63FD-A80C201CD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EE3CE-90A8-C04A-3E54-E693DDBD6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B9337-9BE5-7E4B-A369-80A211F83908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C751C-1330-8180-52D0-BC3705AF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ADDCA-9B78-09E8-54ED-DE0B952B9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071F-C93F-4A4C-9913-010D04316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988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8340-5601-53BA-83F2-789DBAC7E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48510-FDBA-7496-D145-757214BD08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857F4-2F01-DF11-A8C7-59B5CB0DC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B9337-9BE5-7E4B-A369-80A211F83908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9B1AC-DAD6-D2E9-C5C9-220F0C73C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56870-7D56-E1CA-72B6-2CBD51CDB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071F-C93F-4A4C-9913-010D04316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15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8105E-0CBF-9597-2B9D-FE466E33F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7D4AB8-B687-826D-5716-2811B2343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9C758-F4D6-3AD4-DA3F-287D452D5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B9337-9BE5-7E4B-A369-80A211F83908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A259B2-542A-8D40-AA1E-E01289F99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27320-F799-21CB-462A-200D2DAAE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071F-C93F-4A4C-9913-010D04316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9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111DC-9B44-17E4-0ED4-E17FBFA31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722A6-65BA-C90A-E7D6-D6CFA4E8D0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4B0519-54CD-E802-BBCC-4DB9A8B14C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38E7A0-8CF3-3C2A-4BCB-400127A6E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B9337-9BE5-7E4B-A369-80A211F83908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F26E6A-468F-A64E-C184-1E85E90E2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6BC25-4315-A416-ED06-F1841BF0A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071F-C93F-4A4C-9913-010D04316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4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65284-99D9-F0A4-B2C3-F31BA0779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D4B112-9891-91FD-327B-8770D42C5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634B02-4E4F-58C6-EED2-24E559765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6616A5-BD3F-F40D-DF46-5F214101AD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7F58CA-CE2E-E46A-D063-58661BA297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BA833F-7E71-48BC-D175-13F25C0D6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B9337-9BE5-7E4B-A369-80A211F83908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6ADA48-C20C-12AA-E21E-FDB646E79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E01660-C713-3E5B-E56B-1250DA7F9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071F-C93F-4A4C-9913-010D04316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33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AFC1F-52D4-0C22-A20C-EFE5BB5DA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146AFA-F01F-0B87-186D-9E053587C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B9337-9BE5-7E4B-A369-80A211F83908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D4D2F4-16F5-A5CE-EE5F-775AAEC34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1F5E35-4CFF-AA20-6D00-916E9D53F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071F-C93F-4A4C-9913-010D04316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45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B2CC5F-A4BB-30ED-16CA-DD1F0A674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B9337-9BE5-7E4B-A369-80A211F83908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B2DF46-32CD-FEBF-D8E6-9B830C88C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E23EE-DBEC-52C2-548D-4E6B7D678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071F-C93F-4A4C-9913-010D04316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70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C19C3-5C35-A399-762E-B8FDA5BAA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BA4CF-8CBA-8FBD-B147-A3269F0CD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FED825-A800-47C6-6DA7-2861A62B41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69616-DDB8-7041-4F15-FF9D3B3AB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B9337-9BE5-7E4B-A369-80A211F83908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76CBE1-352B-C2D9-D60A-633320638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CA6A11-3326-5FBB-3269-84A71AD65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071F-C93F-4A4C-9913-010D04316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23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EB861-DFF0-65BD-5644-0193D8A11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51E4FD-DEB4-A5B1-7561-9C3DE55447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3EEC33-9816-578A-4505-A4B84D199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8CDAB8-EE60-2FDD-75D7-649E6C0BA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B9337-9BE5-7E4B-A369-80A211F83908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358F7-E751-AA18-992F-3FCB61B15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24587-3A63-B78B-BB55-BBD81F806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071F-C93F-4A4C-9913-010D04316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701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6B8565-EA41-FD2D-DDBB-AAC93D71B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E34EF0-B0C4-F732-0E57-AC6D66431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EFBE4-BC9E-244C-5335-DE56812D82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FB9337-9BE5-7E4B-A369-80A211F83908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D1940-607C-9983-0E8C-BE31D3C82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68CEF-311C-2D19-87B4-80B38110F1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4071F-C93F-4A4C-9913-010D04316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179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emobrien@lanl.gov" TargetMode="External"/><Relationship Id="rId7" Type="http://schemas.openxmlformats.org/officeDocument/2006/relationships/hyperlink" Target="mailto:ressler2@llnl.gov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toddb@lanl.gov" TargetMode="External"/><Relationship Id="rId5" Type="http://schemas.openxmlformats.org/officeDocument/2006/relationships/hyperlink" Target="mailto:felker7@llnl.gov" TargetMode="External"/><Relationship Id="rId4" Type="http://schemas.openxmlformats.org/officeDocument/2006/relationships/hyperlink" Target="mailto:stephanie.lyons@pnnl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mailto:felker7@llnl.gov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hyperlink" Target="mailto:stephanie.lyons@pnnl.gov" TargetMode="External"/><Relationship Id="rId4" Type="http://schemas.openxmlformats.org/officeDocument/2006/relationships/hyperlink" Target="mailto:emobrien@lanl.gov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nndc.bnl.gov/ndwg/wanda.html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0A3EEE8-21A2-FD14-6234-FA9153DB2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5" t="11910" r="30570" b="3896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A45CE6-63D7-1125-AD19-13F01BC0FBD3}"/>
              </a:ext>
            </a:extLst>
          </p:cNvPr>
          <p:cNvSpPr txBox="1"/>
          <p:nvPr/>
        </p:nvSpPr>
        <p:spPr>
          <a:xfrm>
            <a:off x="3240065" y="6035132"/>
            <a:ext cx="6386535" cy="646331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 for Applied Nuclear Data Activities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Sponsored by the Nuclear Data Interagency Working Group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2BA07C-BB67-72AA-5883-A1EDE8D89812}"/>
              </a:ext>
            </a:extLst>
          </p:cNvPr>
          <p:cNvSpPr txBox="1"/>
          <p:nvPr/>
        </p:nvSpPr>
        <p:spPr>
          <a:xfrm>
            <a:off x="2026228" y="219543"/>
            <a:ext cx="7565797" cy="241604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sz="4500">
                <a:solidFill>
                  <a:srgbClr val="000000"/>
                </a:solidFill>
                <a:latin typeface="Arial"/>
                <a:cs typeface="Arial"/>
              </a:rPr>
              <a:t>Welcome!</a:t>
            </a:r>
            <a:endParaRPr lang="en-US" sz="660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en-US" sz="6600">
                <a:solidFill>
                  <a:srgbClr val="000000"/>
                </a:solidFill>
                <a:latin typeface="Arial"/>
                <a:cs typeface="Arial"/>
              </a:rPr>
              <a:t>WANDA 2026</a:t>
            </a:r>
            <a:endParaRPr lang="en-US">
              <a:latin typeface="Arial"/>
              <a:cs typeface="Arial"/>
            </a:endParaRPr>
          </a:p>
          <a:p>
            <a:pPr algn="ctr"/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 9</a:t>
            </a:r>
            <a:r>
              <a:rPr lang="en-US" sz="4000" baseline="30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-12</a:t>
            </a:r>
            <a:r>
              <a:rPr lang="en-US" sz="4000" baseline="30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910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701403-F25A-88FC-19F5-13E80B5BF0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" t="13214" r="579" b="48427"/>
          <a:stretch>
            <a:fillRect/>
          </a:stretch>
        </p:blipFill>
        <p:spPr bwMode="auto">
          <a:xfrm>
            <a:off x="0" y="0"/>
            <a:ext cx="12192000" cy="317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23BE32-90CA-7F7A-2B2C-B475DD4E721E}"/>
              </a:ext>
            </a:extLst>
          </p:cNvPr>
          <p:cNvSpPr txBox="1"/>
          <p:nvPr/>
        </p:nvSpPr>
        <p:spPr>
          <a:xfrm>
            <a:off x="440760" y="3580062"/>
            <a:ext cx="6037545" cy="31700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WANDA is not possible without all of your participation: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Session chairs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Speakers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Rapporteurs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Project PIs and DC program managers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Nuclear Data Working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Office of Nuclear Physics and the Nuclear Data Interagency Working Group (NDIAWG)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Lisa Felker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74911B-E6C9-DC13-0416-214CD5DBB499}"/>
              </a:ext>
            </a:extLst>
          </p:cNvPr>
          <p:cNvSpPr txBox="1"/>
          <p:nvPr/>
        </p:nvSpPr>
        <p:spPr>
          <a:xfrm>
            <a:off x="6478305" y="3333958"/>
            <a:ext cx="5338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Thank you in advance!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A348E3-6983-97C2-36E8-00490E05BCC5}"/>
              </a:ext>
            </a:extLst>
          </p:cNvPr>
          <p:cNvSpPr txBox="1"/>
          <p:nvPr/>
        </p:nvSpPr>
        <p:spPr>
          <a:xfrm>
            <a:off x="6649669" y="4448198"/>
            <a:ext cx="5338435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Comments, questions, and suggestions?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Ellen O'Brien,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emobrien@lanl.gov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Stephanie Lyons,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stephanie.lyons@pnnl.gov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Lisa Felker,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felker7@llnl.gov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Todd Bredeweg,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toddb@lanl.gov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Jo Ressler,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ressler2@llnl.gov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B8E76C-0A55-66C2-8CB7-1F6ECF78F302}"/>
              </a:ext>
            </a:extLst>
          </p:cNvPr>
          <p:cNvSpPr txBox="1"/>
          <p:nvPr/>
        </p:nvSpPr>
        <p:spPr>
          <a:xfrm>
            <a:off x="8279705" y="188054"/>
            <a:ext cx="3708399" cy="1200329"/>
          </a:xfrm>
          <a:prstGeom prst="rect">
            <a:avLst/>
          </a:prstGeom>
          <a:solidFill>
            <a:schemeClr val="tx1">
              <a:alpha val="60184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WANDA 2026</a:t>
            </a:r>
          </a:p>
          <a:p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 9</a:t>
            </a:r>
            <a:r>
              <a:rPr lang="en-US" sz="3600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-12</a:t>
            </a:r>
            <a:r>
              <a:rPr lang="en-US" sz="3600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273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43D466B-C49D-06F0-52E9-4DA9FF39EA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0" b="38962"/>
          <a:stretch>
            <a:fillRect/>
          </a:stretch>
        </p:blipFill>
        <p:spPr bwMode="auto">
          <a:xfrm>
            <a:off x="0" y="0"/>
            <a:ext cx="12192000" cy="39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Qr code&#10;&#10;AI-generated content may be incorrect.">
            <a:extLst>
              <a:ext uri="{FF2B5EF4-FFF2-40B4-BE49-F238E27FC236}">
                <a16:creationId xmlns:a16="http://schemas.microsoft.com/office/drawing/2014/main" id="{AA74DDA1-76F8-6FBD-73F7-DB484D5D9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46775"/>
            <a:ext cx="4966448" cy="49664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FC2E1D-B197-D121-F73B-156F0D7A5CEE}"/>
              </a:ext>
            </a:extLst>
          </p:cNvPr>
          <p:cNvSpPr txBox="1"/>
          <p:nvPr/>
        </p:nvSpPr>
        <p:spPr>
          <a:xfrm>
            <a:off x="0" y="38100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Workshop for Applied Nuclear Data Activities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7BCBC3-B5DF-D125-7F5A-6A0489A70551}"/>
              </a:ext>
            </a:extLst>
          </p:cNvPr>
          <p:cNvSpPr txBox="1"/>
          <p:nvPr/>
        </p:nvSpPr>
        <p:spPr>
          <a:xfrm>
            <a:off x="1054100" y="3993776"/>
            <a:ext cx="456407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Scan for: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Poster Abstracts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Presentation Uploads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E24369-7612-EB65-F8D6-18759CBF5330}"/>
              </a:ext>
            </a:extLst>
          </p:cNvPr>
          <p:cNvSpPr txBox="1"/>
          <p:nvPr/>
        </p:nvSpPr>
        <p:spPr>
          <a:xfrm>
            <a:off x="1463674" y="6292334"/>
            <a:ext cx="9264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Have a question of concern? See Ellen or Stephanie up front, or Lisa at the Registration Desk!</a:t>
            </a:r>
          </a:p>
        </p:txBody>
      </p:sp>
    </p:spTree>
    <p:extLst>
      <p:ext uri="{BB962C8B-B14F-4D97-AF65-F5344CB8AC3E}">
        <p14:creationId xmlns:p14="http://schemas.microsoft.com/office/powerpoint/2010/main" val="2528153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95792-E08E-A20D-9A34-E81373303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40FF16C-43AC-78F9-45B2-698F574B71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0" b="38962"/>
          <a:stretch>
            <a:fillRect/>
          </a:stretch>
        </p:blipFill>
        <p:spPr bwMode="auto">
          <a:xfrm>
            <a:off x="0" y="0"/>
            <a:ext cx="12192000" cy="39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Qr code&#10;&#10;AI-generated content may be incorrect.">
            <a:extLst>
              <a:ext uri="{FF2B5EF4-FFF2-40B4-BE49-F238E27FC236}">
                <a16:creationId xmlns:a16="http://schemas.microsoft.com/office/drawing/2014/main" id="{3904BD50-6D2B-6F11-ACA4-AA549BEC1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46775"/>
            <a:ext cx="4966448" cy="49664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733C88-D8BC-C5D3-DDDA-CF93CDA6D973}"/>
              </a:ext>
            </a:extLst>
          </p:cNvPr>
          <p:cNvSpPr txBox="1"/>
          <p:nvPr/>
        </p:nvSpPr>
        <p:spPr>
          <a:xfrm>
            <a:off x="0" y="38100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Workshop for Applied Nuclear Data Activities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010D01-7B31-08BD-E09F-849349474905}"/>
              </a:ext>
            </a:extLst>
          </p:cNvPr>
          <p:cNvSpPr txBox="1"/>
          <p:nvPr/>
        </p:nvSpPr>
        <p:spPr>
          <a:xfrm>
            <a:off x="1021443" y="4233261"/>
            <a:ext cx="47003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Hilton Honors Meeting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Password: DCANA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64666A-0B45-4D57-3D7E-7367E7E1EF4F}"/>
              </a:ext>
            </a:extLst>
          </p:cNvPr>
          <p:cNvSpPr txBox="1"/>
          <p:nvPr/>
        </p:nvSpPr>
        <p:spPr>
          <a:xfrm>
            <a:off x="1463674" y="6292334"/>
            <a:ext cx="9264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Have a question of concern? See Ellen or Stephanie up front, or Lisa at the Registration Desk!</a:t>
            </a:r>
          </a:p>
        </p:txBody>
      </p:sp>
    </p:spTree>
    <p:extLst>
      <p:ext uri="{BB962C8B-B14F-4D97-AF65-F5344CB8AC3E}">
        <p14:creationId xmlns:p14="http://schemas.microsoft.com/office/powerpoint/2010/main" val="2740355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DC5EDA4F-6D27-2172-72FA-BEC59F473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0" b="38962"/>
          <a:stretch>
            <a:fillRect/>
          </a:stretch>
        </p:blipFill>
        <p:spPr bwMode="auto">
          <a:xfrm>
            <a:off x="0" y="0"/>
            <a:ext cx="12192000" cy="39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D8CC394-B89B-1C96-AE8B-172656E16DF7}"/>
              </a:ext>
            </a:extLst>
          </p:cNvPr>
          <p:cNvSpPr/>
          <p:nvPr/>
        </p:nvSpPr>
        <p:spPr>
          <a:xfrm>
            <a:off x="8004034" y="4890976"/>
            <a:ext cx="4190274" cy="107721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Lisa Felker</a:t>
            </a:r>
            <a:br>
              <a:rPr lang="en-US" sz="1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Logistical Coordinator</a:t>
            </a:r>
          </a:p>
          <a:p>
            <a:pPr algn="ctr"/>
            <a:r>
              <a:rPr lang="en-US" sz="1600">
                <a:solidFill>
                  <a:srgbClr val="000000"/>
                </a:solidFill>
                <a:latin typeface="Arial"/>
                <a:ea typeface="Calibri"/>
                <a:cs typeface="Arial"/>
              </a:rPr>
              <a:t>Lawrence Livermore National Laboratory</a:t>
            </a:r>
            <a:br>
              <a:rPr lang="en-US" sz="1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600" u="sng">
                <a:solidFill>
                  <a:srgbClr val="000000"/>
                </a:solidFill>
                <a:latin typeface="Arial"/>
                <a:ea typeface="Calibri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felker7@llnl.gov</a:t>
            </a:r>
            <a:r>
              <a:rPr lang="en-US" sz="1600" u="sng">
                <a:solidFill>
                  <a:srgbClr val="000000"/>
                </a:solidFill>
                <a:latin typeface="Arial"/>
                <a:ea typeface="Calibri"/>
                <a:cs typeface="Arial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B285F3-3C47-7EB7-8EAB-D43F35BF505E}"/>
              </a:ext>
            </a:extLst>
          </p:cNvPr>
          <p:cNvSpPr/>
          <p:nvPr/>
        </p:nvSpPr>
        <p:spPr>
          <a:xfrm>
            <a:off x="498506" y="4884050"/>
            <a:ext cx="3131009" cy="107721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Ellen O'Brien</a:t>
            </a:r>
            <a:endParaRPr lang="en-US" sz="16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Staff Scientist </a:t>
            </a:r>
          </a:p>
          <a:p>
            <a:pPr algn="ctr"/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Los Alamos National Laboratory</a:t>
            </a:r>
            <a:br>
              <a:rPr lang="en-US" sz="1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emobrien@lanl.gov</a:t>
            </a: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 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AF0585-1198-DB14-E7FE-A172F0173467}"/>
              </a:ext>
            </a:extLst>
          </p:cNvPr>
          <p:cNvSpPr/>
          <p:nvPr/>
        </p:nvSpPr>
        <p:spPr>
          <a:xfrm>
            <a:off x="4258719" y="4887913"/>
            <a:ext cx="3751830" cy="107721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Stephanie Lyons</a:t>
            </a:r>
          </a:p>
          <a:p>
            <a:pPr algn="ctr"/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Staff Scientist</a:t>
            </a:r>
          </a:p>
          <a:p>
            <a:pPr algn="ctr"/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Pacific Northwest National Laboratory</a:t>
            </a:r>
          </a:p>
          <a:p>
            <a:pPr algn="ctr"/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stephanie.lyons@pnnl.gov</a:t>
            </a: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  </a:t>
            </a:r>
            <a:endParaRPr 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Ellen O'Brien">
            <a:extLst>
              <a:ext uri="{FF2B5EF4-FFF2-40B4-BE49-F238E27FC236}">
                <a16:creationId xmlns:a16="http://schemas.microsoft.com/office/drawing/2014/main" id="{5F2A19FE-A8A9-B3CE-B3F2-464333D14F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640" y="2163168"/>
            <a:ext cx="2770159" cy="27234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75BC94-18E4-EDAF-5A2D-CE2B1543C18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2442"/>
          <a:stretch>
            <a:fillRect/>
          </a:stretch>
        </p:blipFill>
        <p:spPr>
          <a:xfrm>
            <a:off x="5061319" y="2112994"/>
            <a:ext cx="2143762" cy="27446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D67C42-43D8-B832-0B7D-39564EBC928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4504" r="12309"/>
          <a:stretch>
            <a:fillRect/>
          </a:stretch>
        </p:blipFill>
        <p:spPr>
          <a:xfrm>
            <a:off x="8895368" y="2223111"/>
            <a:ext cx="2395111" cy="26589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DE51C51-4F98-6FB6-14C4-BB8333822ECB}"/>
              </a:ext>
            </a:extLst>
          </p:cNvPr>
          <p:cNvSpPr txBox="1"/>
          <p:nvPr/>
        </p:nvSpPr>
        <p:spPr>
          <a:xfrm>
            <a:off x="0" y="38100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Workshop for Applied Nuclear Data Activities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A40C44-0E9B-B2AA-90E4-FCBD3B2C196B}"/>
              </a:ext>
            </a:extLst>
          </p:cNvPr>
          <p:cNvSpPr txBox="1"/>
          <p:nvPr/>
        </p:nvSpPr>
        <p:spPr>
          <a:xfrm>
            <a:off x="1662545" y="6116782"/>
            <a:ext cx="500149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Arial"/>
                <a:ea typeface="Calibri"/>
                <a:cs typeface="Arial"/>
              </a:rPr>
              <a:t>Co-Chairs</a:t>
            </a:r>
            <a:endParaRPr lang="en-US" sz="3200">
              <a:latin typeface="Arial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989724-6104-E5F2-E360-4E2BD59FAEB3}"/>
              </a:ext>
            </a:extLst>
          </p:cNvPr>
          <p:cNvSpPr txBox="1"/>
          <p:nvPr/>
        </p:nvSpPr>
        <p:spPr>
          <a:xfrm>
            <a:off x="8291943" y="6116781"/>
            <a:ext cx="389312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Arial"/>
                <a:ea typeface="Calibri"/>
                <a:cs typeface="Arial"/>
              </a:rPr>
              <a:t>Logistics</a:t>
            </a:r>
          </a:p>
        </p:txBody>
      </p:sp>
    </p:spTree>
    <p:extLst>
      <p:ext uri="{BB962C8B-B14F-4D97-AF65-F5344CB8AC3E}">
        <p14:creationId xmlns:p14="http://schemas.microsoft.com/office/powerpoint/2010/main" val="1504407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ANDA 2022…">
            <a:extLst>
              <a:ext uri="{FF2B5EF4-FFF2-40B4-BE49-F238E27FC236}">
                <a16:creationId xmlns:a16="http://schemas.microsoft.com/office/drawing/2014/main" id="{62BFD71F-2205-3CD8-58CD-DC68A20B7374}"/>
              </a:ext>
            </a:extLst>
          </p:cNvPr>
          <p:cNvSpPr txBox="1"/>
          <p:nvPr/>
        </p:nvSpPr>
        <p:spPr>
          <a:xfrm>
            <a:off x="580603" y="371934"/>
            <a:ext cx="11030795" cy="1096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rmAutofit lnSpcReduction="10000"/>
          </a:bodyPr>
          <a:lstStyle/>
          <a:p>
            <a:pPr algn="ctr" defTabSz="402336">
              <a:lnSpc>
                <a:spcPct val="107916"/>
              </a:lnSpc>
              <a:spcBef>
                <a:spcPts val="700"/>
              </a:spcBef>
              <a:defRPr sz="3696">
                <a:solidFill>
                  <a:srgbClr val="FFFFFF"/>
                </a:solidFill>
                <a:latin typeface="Calibri-Bold"/>
                <a:ea typeface="Calibri-Bold"/>
                <a:cs typeface="Calibri-Bold"/>
                <a:sym typeface="Calibri-Bold"/>
              </a:defRPr>
            </a:pPr>
            <a:r>
              <a:t>WANDA 202</a:t>
            </a:r>
            <a:r>
              <a:rPr lang="en-US"/>
              <a:t>3</a:t>
            </a:r>
            <a:endParaRPr/>
          </a:p>
          <a:p>
            <a:pPr algn="ctr" defTabSz="402336">
              <a:lnSpc>
                <a:spcPct val="107916"/>
              </a:lnSpc>
              <a:spcBef>
                <a:spcPts val="700"/>
              </a:spcBef>
              <a:defRPr sz="2816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Workshop for Applied Nuclear Data Activities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9193BC-8752-C319-2301-0732EFDD992D}"/>
              </a:ext>
            </a:extLst>
          </p:cNvPr>
          <p:cNvSpPr txBox="1"/>
          <p:nvPr/>
        </p:nvSpPr>
        <p:spPr>
          <a:xfrm>
            <a:off x="515829" y="3493611"/>
            <a:ext cx="5128538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We’re delighted to be at the Hilton Arlington National Landing this year</a:t>
            </a:r>
          </a:p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All sessions are in this room</a:t>
            </a:r>
          </a:p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Monroe I and II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are available for side discussions all week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150B30-0CE2-DE10-78C2-B5F6B7CCA991}"/>
              </a:ext>
            </a:extLst>
          </p:cNvPr>
          <p:cNvSpPr txBox="1"/>
          <p:nvPr/>
        </p:nvSpPr>
        <p:spPr>
          <a:xfrm>
            <a:off x="6384012" y="3493611"/>
            <a:ext cx="5230138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225 registrants over the course of the week</a:t>
            </a:r>
          </a:p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Social (for those who registered) Wednesday evening, 6-8pm, at the Hilton in the Crystal Ballroom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5AD848-4637-9737-A990-46B42594E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50" y="527"/>
            <a:ext cx="11029950" cy="3415246"/>
          </a:xfrm>
          <a:prstGeom prst="rect">
            <a:avLst/>
          </a:prstGeom>
        </p:spPr>
      </p:pic>
      <p:sp>
        <p:nvSpPr>
          <p:cNvPr id="4" name="AutoShape 2" descr="Image preview">
            <a:extLst>
              <a:ext uri="{FF2B5EF4-FFF2-40B4-BE49-F238E27FC236}">
                <a16:creationId xmlns:a16="http://schemas.microsoft.com/office/drawing/2014/main" id="{8B537963-8D52-B18E-7F81-32BA39C1A2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867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C066E1-768A-36F4-C98F-D67369AE7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10" y="0"/>
            <a:ext cx="1104677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E97D53-A863-5E2C-9055-C7E3B6B23C5F}"/>
              </a:ext>
            </a:extLst>
          </p:cNvPr>
          <p:cNvSpPr/>
          <p:nvPr/>
        </p:nvSpPr>
        <p:spPr>
          <a:xfrm>
            <a:off x="10058400" y="3429000"/>
            <a:ext cx="1210518" cy="197788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AE8E87-C836-2686-FC7E-A2B95A24A41A}"/>
              </a:ext>
            </a:extLst>
          </p:cNvPr>
          <p:cNvSpPr/>
          <p:nvPr/>
        </p:nvSpPr>
        <p:spPr>
          <a:xfrm>
            <a:off x="7739270" y="1071724"/>
            <a:ext cx="3523822" cy="235100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82A4BB-C19B-CC91-396D-F50A99285568}"/>
              </a:ext>
            </a:extLst>
          </p:cNvPr>
          <p:cNvSpPr/>
          <p:nvPr/>
        </p:nvSpPr>
        <p:spPr>
          <a:xfrm>
            <a:off x="1119808" y="4081670"/>
            <a:ext cx="2458280" cy="273988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B516AA6-0520-C35F-81C8-A3D65957867C}"/>
              </a:ext>
            </a:extLst>
          </p:cNvPr>
          <p:cNvCxnSpPr>
            <a:cxnSpLocks/>
          </p:cNvCxnSpPr>
          <p:nvPr/>
        </p:nvCxnSpPr>
        <p:spPr>
          <a:xfrm flipH="1">
            <a:off x="2044700" y="2429993"/>
            <a:ext cx="681247" cy="2180107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F3B3AB8-8BE5-0426-5D21-3C762A3C31D4}"/>
              </a:ext>
            </a:extLst>
          </p:cNvPr>
          <p:cNvCxnSpPr>
            <a:cxnSpLocks/>
          </p:cNvCxnSpPr>
          <p:nvPr/>
        </p:nvCxnSpPr>
        <p:spPr>
          <a:xfrm>
            <a:off x="4956313" y="411215"/>
            <a:ext cx="3511826" cy="980263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3B36514-41C3-5723-CDA7-501520C7EF53}"/>
              </a:ext>
            </a:extLst>
          </p:cNvPr>
          <p:cNvCxnSpPr>
            <a:cxnSpLocks/>
          </p:cNvCxnSpPr>
          <p:nvPr/>
        </p:nvCxnSpPr>
        <p:spPr>
          <a:xfrm>
            <a:off x="4375843" y="1555006"/>
            <a:ext cx="6119879" cy="2841404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92283B7-C9BD-613D-99B2-B62BDCC3E3DF}"/>
              </a:ext>
            </a:extLst>
          </p:cNvPr>
          <p:cNvSpPr txBox="1"/>
          <p:nvPr/>
        </p:nvSpPr>
        <p:spPr>
          <a:xfrm>
            <a:off x="2909720" y="167265"/>
            <a:ext cx="204659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Main Meeting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7860A2E-4818-4F39-EF33-BAF5726B8031}"/>
              </a:ext>
            </a:extLst>
          </p:cNvPr>
          <p:cNvSpPr txBox="1"/>
          <p:nvPr/>
        </p:nvSpPr>
        <p:spPr>
          <a:xfrm>
            <a:off x="2878349" y="1252376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Side-Bars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881B7CC-2E26-9919-74B7-9E9C96C3B828}"/>
              </a:ext>
            </a:extLst>
          </p:cNvPr>
          <p:cNvSpPr txBox="1"/>
          <p:nvPr/>
        </p:nvSpPr>
        <p:spPr>
          <a:xfrm>
            <a:off x="2315333" y="1931885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Dinner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725034-CAEE-60BF-4A9E-3C08226318CD}"/>
              </a:ext>
            </a:extLst>
          </p:cNvPr>
          <p:cNvSpPr txBox="1"/>
          <p:nvPr/>
        </p:nvSpPr>
        <p:spPr>
          <a:xfrm>
            <a:off x="2959115" y="711194"/>
            <a:ext cx="204659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Posters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6B01221-ACF2-6BE3-8922-D027A85A869F}"/>
              </a:ext>
            </a:extLst>
          </p:cNvPr>
          <p:cNvCxnSpPr>
            <a:cxnSpLocks/>
          </p:cNvCxnSpPr>
          <p:nvPr/>
        </p:nvCxnSpPr>
        <p:spPr>
          <a:xfrm>
            <a:off x="4221536" y="927535"/>
            <a:ext cx="5044358" cy="1728579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589151D-B7F9-6557-4266-F5D7931643E4}"/>
              </a:ext>
            </a:extLst>
          </p:cNvPr>
          <p:cNvCxnSpPr>
            <a:cxnSpLocks/>
          </p:cNvCxnSpPr>
          <p:nvPr/>
        </p:nvCxnSpPr>
        <p:spPr>
          <a:xfrm flipV="1">
            <a:off x="4221536" y="407659"/>
            <a:ext cx="4868035" cy="534752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2321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D1661AF-3FE5-0276-BB91-B0D4041E71BA}"/>
              </a:ext>
            </a:extLst>
          </p:cNvPr>
          <p:cNvSpPr txBox="1">
            <a:spLocks/>
          </p:cNvSpPr>
          <p:nvPr/>
        </p:nvSpPr>
        <p:spPr>
          <a:xfrm>
            <a:off x="556325" y="613384"/>
            <a:ext cx="3429000" cy="17190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400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WANDA 2026 Goals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C555DF-F53A-29B2-2F10-3585C7F3E665}"/>
              </a:ext>
            </a:extLst>
          </p:cNvPr>
          <p:cNvSpPr txBox="1"/>
          <p:nvPr/>
        </p:nvSpPr>
        <p:spPr>
          <a:xfrm>
            <a:off x="368300" y="2807208"/>
            <a:ext cx="4783836" cy="38094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Present and discuss nuclear data needs from all steps along the pipeline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Prioritize these needs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Develop a plan to address the needs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At the end of WANDA, an overview document will be produced from the outcomes of each session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Previous workshop reports and presentations can be found: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https://www.nndc.bnl.gov/ndwg/wanda.html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4" name="Picture 13" descr="Diagram&#10;&#10;AI-generated content may be incorrect.">
            <a:extLst>
              <a:ext uri="{FF2B5EF4-FFF2-40B4-BE49-F238E27FC236}">
                <a16:creationId xmlns:a16="http://schemas.microsoft.com/office/drawing/2014/main" id="{68FF8970-FCDE-FEFF-5718-A061AE990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136" y="1010583"/>
            <a:ext cx="6903720" cy="460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05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407011-F1D6-65E4-F41D-7CC98DFB4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WANDA Session Goals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42E7D5-469C-7FC3-F4CC-E2E8AD6BC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2" r="39427" b="-1"/>
          <a:stretch>
            <a:fillRect/>
          </a:stretch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7C48A-D60D-3749-552D-192F72F94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7629" y="2602714"/>
            <a:ext cx="6691038" cy="3483864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The goal of each session (Monday afternoon – through Wednesday) is to identify </a:t>
            </a:r>
            <a:r>
              <a:rPr lang="en-US" sz="1800" i="1">
                <a:latin typeface="Arial" panose="020B0604020202020204" pitchFamily="34" charset="0"/>
                <a:cs typeface="Arial" panose="020B0604020202020204" pitchFamily="34" charset="0"/>
              </a:rPr>
              <a:t>actionable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nuclear data tasks that will have an impact on the application of interest, i.e. road mapping</a:t>
            </a:r>
          </a:p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Focus on </a:t>
            </a:r>
            <a:r>
              <a:rPr lang="en-US" sz="1800" i="1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stages of the nuclear data pipeline:  measurements, theory, evaluation, processing, validation; what is needed to get data to the users, not just now but also in the future?</a:t>
            </a:r>
          </a:p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Where are there </a:t>
            </a:r>
            <a:r>
              <a:rPr lang="en-US" sz="1800" i="1">
                <a:latin typeface="Arial" panose="020B0604020202020204" pitchFamily="34" charset="0"/>
                <a:cs typeface="Arial" panose="020B0604020202020204" pitchFamily="34" charset="0"/>
              </a:rPr>
              <a:t>overlaps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with multiple mission spaces?</a:t>
            </a:r>
          </a:p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Where can opportunities be leveraged within existing and planned work?</a:t>
            </a:r>
          </a:p>
          <a:p>
            <a:r>
              <a:rPr lang="en-US" sz="1800" i="1">
                <a:latin typeface="Arial" panose="020B0604020202020204" pitchFamily="34" charset="0"/>
                <a:cs typeface="Arial" panose="020B0604020202020204" pitchFamily="34" charset="0"/>
              </a:rPr>
              <a:t>Your participation in crucial!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 The reported outcomes are based on comments and discussions that occur over the course of the week</a:t>
            </a:r>
          </a:p>
        </p:txBody>
      </p:sp>
    </p:spTree>
    <p:extLst>
      <p:ext uri="{BB962C8B-B14F-4D97-AF65-F5344CB8AC3E}">
        <p14:creationId xmlns:p14="http://schemas.microsoft.com/office/powerpoint/2010/main" val="2689274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C8EEBA-6793-A8B8-A7B7-D0BBFCD9C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3800">
                <a:latin typeface="Arial" panose="020B0604020202020204" pitchFamily="34" charset="0"/>
                <a:cs typeface="Arial" panose="020B0604020202020204" pitchFamily="34" charset="0"/>
              </a:rPr>
              <a:t>2 Poster Sessions, Monday &amp; Tuesday 1:00 – 2:00 PM</a:t>
            </a:r>
            <a:endParaRPr lang="en-US" sz="3800">
              <a:latin typeface="Arial" panose="020B0604020202020204" pitchFamily="34" charset="0"/>
              <a:ea typeface="Calibri Light"/>
              <a:cs typeface="Arial" panose="020B0604020202020204" pitchFamily="34" charset="0"/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373F9-363E-3DB5-EFEA-3DB6B9649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Immediately following lunch, before the afternoon session. </a:t>
            </a:r>
            <a:endParaRPr lang="en-US" sz="220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Located in the main room </a:t>
            </a:r>
            <a:endParaRPr lang="en-US" sz="220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Please check them out during breaks!</a:t>
            </a:r>
            <a:endParaRPr lang="en-US" sz="220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r>
              <a:rPr lang="en-US" sz="220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The indico site has all poster titles, presenters, and abstracts for each day.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A66CCF-4E4B-5CB0-6DF6-3FA7BD35F1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" r="28616" b="-1"/>
          <a:stretch>
            <a:fillRect/>
          </a:stretch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2305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546</Words>
  <Application>Microsoft Office PowerPoint</Application>
  <PresentationFormat>Widescreen</PresentationFormat>
  <Paragraphs>81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Aptos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WANDA Session Goals</vt:lpstr>
      <vt:lpstr>2 Poster Sessions, Monday &amp; Tuesday 1:00 – 2:00 PM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Lovell, Amy Elizabeth</dc:creator>
  <cp:lastModifiedBy>O'Brien, Ellen Margaret</cp:lastModifiedBy>
  <cp:revision>1</cp:revision>
  <dcterms:created xsi:type="dcterms:W3CDTF">2023-02-13T20:34:12Z</dcterms:created>
  <dcterms:modified xsi:type="dcterms:W3CDTF">2026-02-08T19:01:19Z</dcterms:modified>
</cp:coreProperties>
</file>