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19"/>
  </p:notesMasterIdLst>
  <p:sldIdLst>
    <p:sldId id="818" r:id="rId2"/>
    <p:sldId id="821" r:id="rId3"/>
    <p:sldId id="258" r:id="rId4"/>
    <p:sldId id="840" r:id="rId5"/>
    <p:sldId id="986" r:id="rId6"/>
    <p:sldId id="260" r:id="rId7"/>
    <p:sldId id="994" r:id="rId8"/>
    <p:sldId id="1000" r:id="rId9"/>
    <p:sldId id="1004" r:id="rId10"/>
    <p:sldId id="1001" r:id="rId11"/>
    <p:sldId id="1002" r:id="rId12"/>
    <p:sldId id="1003" r:id="rId13"/>
    <p:sldId id="993" r:id="rId14"/>
    <p:sldId id="823" r:id="rId15"/>
    <p:sldId id="842" r:id="rId16"/>
    <p:sldId id="836" r:id="rId17"/>
    <p:sldId id="99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BD1A5"/>
    <a:srgbClr val="F6D567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236"/>
    <p:restoredTop sz="91370"/>
  </p:normalViewPr>
  <p:slideViewPr>
    <p:cSldViewPr snapToGrid="0">
      <p:cViewPr varScale="1">
        <p:scale>
          <a:sx n="116" d="100"/>
          <a:sy n="116" d="100"/>
        </p:scale>
        <p:origin x="60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8D7362-6650-5A47-BABF-3404CE20D525}" type="doc">
      <dgm:prSet loTypeId="urn:microsoft.com/office/officeart/2005/8/layout/process1" loCatId="" qsTypeId="urn:microsoft.com/office/officeart/2005/8/quickstyle/simple1" qsCatId="simple" csTypeId="urn:microsoft.com/office/officeart/2005/8/colors/accent1_2" csCatId="accent1" phldr="1"/>
      <dgm:spPr/>
    </dgm:pt>
    <dgm:pt modelId="{E7BA9F6C-BE37-CE47-A87B-EB3A0A372109}">
      <dgm:prSet phldrT="[Text]"/>
      <dgm:spPr/>
      <dgm:t>
        <a:bodyPr/>
        <a:lstStyle/>
        <a:p>
          <a:r>
            <a:rPr lang="en-US" dirty="0"/>
            <a:t>Working File</a:t>
          </a:r>
        </a:p>
      </dgm:t>
    </dgm:pt>
    <dgm:pt modelId="{91564FB5-3934-0241-BEB0-F719C30C1093}" type="parTrans" cxnId="{35477321-650C-5C4A-BA50-C71D957F4A59}">
      <dgm:prSet/>
      <dgm:spPr/>
      <dgm:t>
        <a:bodyPr/>
        <a:lstStyle/>
        <a:p>
          <a:endParaRPr lang="en-US"/>
        </a:p>
      </dgm:t>
    </dgm:pt>
    <dgm:pt modelId="{29CA4ABD-169B-8E4C-92D0-3AB5EBBBD170}" type="sibTrans" cxnId="{35477321-650C-5C4A-BA50-C71D957F4A59}">
      <dgm:prSet/>
      <dgm:spPr/>
      <dgm:t>
        <a:bodyPr/>
        <a:lstStyle/>
        <a:p>
          <a:endParaRPr lang="en-US"/>
        </a:p>
      </dgm:t>
    </dgm:pt>
    <dgm:pt modelId="{51CAEF3F-4373-8141-ADA9-68229EA2C145}">
      <dgm:prSet phldrT="[Text]"/>
      <dgm:spPr/>
      <dgm:t>
        <a:bodyPr/>
        <a:lstStyle/>
        <a:p>
          <a:r>
            <a:rPr lang="en-US" dirty="0"/>
            <a:t>Recommended data file</a:t>
          </a:r>
        </a:p>
      </dgm:t>
    </dgm:pt>
    <dgm:pt modelId="{E25BC547-FA94-BC4C-802F-346E6FFED336}" type="parTrans" cxnId="{24AB5A2F-7B29-B349-99F1-8E7445B11C83}">
      <dgm:prSet/>
      <dgm:spPr/>
      <dgm:t>
        <a:bodyPr/>
        <a:lstStyle/>
        <a:p>
          <a:endParaRPr lang="en-US"/>
        </a:p>
      </dgm:t>
    </dgm:pt>
    <dgm:pt modelId="{BD8304FA-CB5B-0E41-BA10-80730DE241BD}" type="sibTrans" cxnId="{24AB5A2F-7B29-B349-99F1-8E7445B11C83}">
      <dgm:prSet/>
      <dgm:spPr/>
      <dgm:t>
        <a:bodyPr/>
        <a:lstStyle/>
        <a:p>
          <a:endParaRPr lang="en-US"/>
        </a:p>
      </dgm:t>
    </dgm:pt>
    <dgm:pt modelId="{50A1F7C9-30BD-BE4D-852A-003926A9A2B5}" type="pres">
      <dgm:prSet presAssocID="{CC8D7362-6650-5A47-BABF-3404CE20D525}" presName="Name0" presStyleCnt="0">
        <dgm:presLayoutVars>
          <dgm:dir/>
          <dgm:resizeHandles val="exact"/>
        </dgm:presLayoutVars>
      </dgm:prSet>
      <dgm:spPr/>
    </dgm:pt>
    <dgm:pt modelId="{5FF98E37-A517-5040-9513-D1C348A20984}" type="pres">
      <dgm:prSet presAssocID="{E7BA9F6C-BE37-CE47-A87B-EB3A0A372109}" presName="node" presStyleLbl="node1" presStyleIdx="0" presStyleCnt="2" custLinFactNeighborX="2064" custLinFactNeighborY="-2064">
        <dgm:presLayoutVars>
          <dgm:bulletEnabled val="1"/>
        </dgm:presLayoutVars>
      </dgm:prSet>
      <dgm:spPr/>
    </dgm:pt>
    <dgm:pt modelId="{900FB9BB-1CE0-A54C-AA3F-DFA2244BF561}" type="pres">
      <dgm:prSet presAssocID="{29CA4ABD-169B-8E4C-92D0-3AB5EBBBD170}" presName="sibTrans" presStyleLbl="sibTrans2D1" presStyleIdx="0" presStyleCnt="1"/>
      <dgm:spPr/>
    </dgm:pt>
    <dgm:pt modelId="{DA4FE9F9-F3FE-F847-8BA8-232DB20519AF}" type="pres">
      <dgm:prSet presAssocID="{29CA4ABD-169B-8E4C-92D0-3AB5EBBBD170}" presName="connectorText" presStyleLbl="sibTrans2D1" presStyleIdx="0" presStyleCnt="1"/>
      <dgm:spPr/>
    </dgm:pt>
    <dgm:pt modelId="{4AC0247F-C343-7743-A3CE-AC85F727D561}" type="pres">
      <dgm:prSet presAssocID="{51CAEF3F-4373-8141-ADA9-68229EA2C145}" presName="node" presStyleLbl="node1" presStyleIdx="1" presStyleCnt="2">
        <dgm:presLayoutVars>
          <dgm:bulletEnabled val="1"/>
        </dgm:presLayoutVars>
      </dgm:prSet>
      <dgm:spPr/>
    </dgm:pt>
  </dgm:ptLst>
  <dgm:cxnLst>
    <dgm:cxn modelId="{CE3D3705-109C-F74F-BE81-B37A535BC6C4}" type="presOf" srcId="{E7BA9F6C-BE37-CE47-A87B-EB3A0A372109}" destId="{5FF98E37-A517-5040-9513-D1C348A20984}" srcOrd="0" destOrd="0" presId="urn:microsoft.com/office/officeart/2005/8/layout/process1"/>
    <dgm:cxn modelId="{35477321-650C-5C4A-BA50-C71D957F4A59}" srcId="{CC8D7362-6650-5A47-BABF-3404CE20D525}" destId="{E7BA9F6C-BE37-CE47-A87B-EB3A0A372109}" srcOrd="0" destOrd="0" parTransId="{91564FB5-3934-0241-BEB0-F719C30C1093}" sibTransId="{29CA4ABD-169B-8E4C-92D0-3AB5EBBBD170}"/>
    <dgm:cxn modelId="{574A1D2F-D89E-774F-AD37-D63E87642B35}" type="presOf" srcId="{CC8D7362-6650-5A47-BABF-3404CE20D525}" destId="{50A1F7C9-30BD-BE4D-852A-003926A9A2B5}" srcOrd="0" destOrd="0" presId="urn:microsoft.com/office/officeart/2005/8/layout/process1"/>
    <dgm:cxn modelId="{24AB5A2F-7B29-B349-99F1-8E7445B11C83}" srcId="{CC8D7362-6650-5A47-BABF-3404CE20D525}" destId="{51CAEF3F-4373-8141-ADA9-68229EA2C145}" srcOrd="1" destOrd="0" parTransId="{E25BC547-FA94-BC4C-802F-346E6FFED336}" sibTransId="{BD8304FA-CB5B-0E41-BA10-80730DE241BD}"/>
    <dgm:cxn modelId="{829DA9C8-491C-1447-9342-AAC219E235A9}" type="presOf" srcId="{29CA4ABD-169B-8E4C-92D0-3AB5EBBBD170}" destId="{900FB9BB-1CE0-A54C-AA3F-DFA2244BF561}" srcOrd="0" destOrd="0" presId="urn:microsoft.com/office/officeart/2005/8/layout/process1"/>
    <dgm:cxn modelId="{D5FD8BE0-5A60-0740-8AD3-9935D5F5EA67}" type="presOf" srcId="{51CAEF3F-4373-8141-ADA9-68229EA2C145}" destId="{4AC0247F-C343-7743-A3CE-AC85F727D561}" srcOrd="0" destOrd="0" presId="urn:microsoft.com/office/officeart/2005/8/layout/process1"/>
    <dgm:cxn modelId="{059756E9-6C77-CD4F-9F71-DD5279F44CC3}" type="presOf" srcId="{29CA4ABD-169B-8E4C-92D0-3AB5EBBBD170}" destId="{DA4FE9F9-F3FE-F847-8BA8-232DB20519AF}" srcOrd="1" destOrd="0" presId="urn:microsoft.com/office/officeart/2005/8/layout/process1"/>
    <dgm:cxn modelId="{7CE2C67B-B991-C548-B07B-EC2CCC1C6CD2}" type="presParOf" srcId="{50A1F7C9-30BD-BE4D-852A-003926A9A2B5}" destId="{5FF98E37-A517-5040-9513-D1C348A20984}" srcOrd="0" destOrd="0" presId="urn:microsoft.com/office/officeart/2005/8/layout/process1"/>
    <dgm:cxn modelId="{CF8534B7-A36E-1C48-A7B1-6386CFBDD491}" type="presParOf" srcId="{50A1F7C9-30BD-BE4D-852A-003926A9A2B5}" destId="{900FB9BB-1CE0-A54C-AA3F-DFA2244BF561}" srcOrd="1" destOrd="0" presId="urn:microsoft.com/office/officeart/2005/8/layout/process1"/>
    <dgm:cxn modelId="{FDC7770F-1EC2-4646-B585-E937B1D1DB03}" type="presParOf" srcId="{900FB9BB-1CE0-A54C-AA3F-DFA2244BF561}" destId="{DA4FE9F9-F3FE-F847-8BA8-232DB20519AF}" srcOrd="0" destOrd="0" presId="urn:microsoft.com/office/officeart/2005/8/layout/process1"/>
    <dgm:cxn modelId="{8BFA04E0-2045-FB4E-BAD1-D34D535D9E29}" type="presParOf" srcId="{50A1F7C9-30BD-BE4D-852A-003926A9A2B5}" destId="{4AC0247F-C343-7743-A3CE-AC85F727D561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F98E37-A517-5040-9513-D1C348A20984}">
      <dsp:nvSpPr>
        <dsp:cNvPr id="0" name=""/>
        <dsp:cNvSpPr/>
      </dsp:nvSpPr>
      <dsp:spPr>
        <a:xfrm>
          <a:off x="22435" y="1432687"/>
          <a:ext cx="2571434" cy="15428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Working File</a:t>
          </a:r>
        </a:p>
      </dsp:txBody>
      <dsp:txXfrm>
        <a:off x="67624" y="1477876"/>
        <a:ext cx="2481056" cy="1452482"/>
      </dsp:txXfrm>
    </dsp:sp>
    <dsp:sp modelId="{900FB9BB-1CE0-A54C-AA3F-DFA2244BF561}">
      <dsp:nvSpPr>
        <dsp:cNvPr id="0" name=""/>
        <dsp:cNvSpPr/>
      </dsp:nvSpPr>
      <dsp:spPr>
        <a:xfrm rot="30589">
          <a:off x="2845695" y="1901316"/>
          <a:ext cx="533913" cy="6377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2845698" y="2028146"/>
        <a:ext cx="373739" cy="382629"/>
      </dsp:txXfrm>
    </dsp:sp>
    <dsp:sp modelId="{4AC0247F-C343-7743-A3CE-AC85F727D561}">
      <dsp:nvSpPr>
        <dsp:cNvPr id="0" name=""/>
        <dsp:cNvSpPr/>
      </dsp:nvSpPr>
      <dsp:spPr>
        <a:xfrm>
          <a:off x="3601213" y="1464531"/>
          <a:ext cx="2571434" cy="15428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Recommended data file</a:t>
          </a:r>
        </a:p>
      </dsp:txBody>
      <dsp:txXfrm>
        <a:off x="3646402" y="1509720"/>
        <a:ext cx="2481056" cy="14524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9F927D-F4B1-2D4A-A969-B14E26C9FA5B}" type="datetimeFigureOut">
              <a:rPr lang="en-US" smtClean="0"/>
              <a:t>2/6/26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BE352E-4E7D-B34E-90D3-F3217B74D1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689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BE352E-4E7D-B34E-90D3-F3217B74D1C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5851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FD422-CF21-5F4B-9F3C-D943F67A9BE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13177" y="2541806"/>
            <a:ext cx="10334625" cy="1947460"/>
          </a:xfrm>
        </p:spPr>
        <p:txBody>
          <a:bodyPr anchor="t" anchorCtr="0"/>
          <a:lstStyle>
            <a:lvl1pPr algn="l">
              <a:defRPr sz="4500" b="1" i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A5F0DF-C789-3B48-88B2-EEF178B168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3177" y="5773231"/>
            <a:ext cx="10334625" cy="746185"/>
          </a:xfrm>
        </p:spPr>
        <p:txBody>
          <a:bodyPr>
            <a:normAutofit/>
          </a:bodyPr>
          <a:lstStyle>
            <a:lvl1pPr marL="0" indent="0" algn="l">
              <a:buNone/>
              <a:defRPr sz="1350">
                <a:solidFill>
                  <a:schemeClr val="bg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87851E-C1E1-6E46-8D1B-95D6C188859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13177" y="4501446"/>
            <a:ext cx="10334625" cy="1259607"/>
          </a:xfrm>
        </p:spPr>
        <p:txBody>
          <a:bodyPr>
            <a:no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</a:defRPr>
            </a:lvl1pPr>
            <a:lvl2pPr marL="342900" indent="0">
              <a:buFontTx/>
              <a:buNone/>
              <a:defRPr sz="1500"/>
            </a:lvl2pPr>
            <a:lvl3pPr marL="685800" indent="0">
              <a:buFontTx/>
              <a:buNone/>
              <a:defRPr sz="1500"/>
            </a:lvl3pPr>
            <a:lvl4pPr marL="1028700" indent="0">
              <a:buFontTx/>
              <a:buNone/>
              <a:defRPr sz="1500"/>
            </a:lvl4pPr>
            <a:lvl5pPr marL="1371600" indent="0">
              <a:buFontTx/>
              <a:buNone/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1CCAF04-6C30-614D-8071-3CC683E9765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86083" y="5755088"/>
            <a:ext cx="3238500" cy="41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7252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7" orient="horz" pos="2160" userDrawn="1">
          <p15:clr>
            <a:srgbClr val="FBAE40"/>
          </p15:clr>
        </p15:guide>
        <p15:guide id="8" pos="5120" userDrawn="1">
          <p15:clr>
            <a:srgbClr val="FBAE40"/>
          </p15:clr>
        </p15:guide>
        <p15:guide id="9" orient="horz" pos="3888" userDrawn="1">
          <p15:clr>
            <a:srgbClr val="FBAE40"/>
          </p15:clr>
        </p15:guide>
        <p15:guide id="10" pos="480" userDrawn="1">
          <p15:clr>
            <a:srgbClr val="FBAE40"/>
          </p15:clr>
        </p15:guide>
        <p15:guide id="11" pos="9760" userDrawn="1">
          <p15:clr>
            <a:srgbClr val="FBAE40"/>
          </p15:clr>
        </p15:guide>
        <p15:guide id="12" orient="horz" pos="3984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F96C7-1801-CD4F-9F28-C99CEA00AE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FB783-2389-2044-9FEC-A01C09265E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Arial" panose="020B0604020202020204" pitchFamily="34" charset="0"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4785F67-179E-4145-8BCB-4A0C61A894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88014" y="6316597"/>
            <a:ext cx="432487" cy="365125"/>
          </a:xfrm>
          <a:prstGeom prst="rect">
            <a:avLst/>
          </a:prstGeom>
        </p:spPr>
        <p:txBody>
          <a:bodyPr lIns="0" tIns="0" rIns="45720" bIns="0" anchor="ctr"/>
          <a:lstStyle>
            <a:lvl1pPr algn="r">
              <a:defRPr sz="750"/>
            </a:lvl1pPr>
          </a:lstStyle>
          <a:p>
            <a:fld id="{716D9922-87B3-6043-9531-5184EA303D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875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C4E73FD-DB7D-6846-A2AE-E73A318442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88014" y="6316597"/>
            <a:ext cx="432487" cy="365125"/>
          </a:xfrm>
          <a:prstGeom prst="rect">
            <a:avLst/>
          </a:prstGeom>
        </p:spPr>
        <p:txBody>
          <a:bodyPr lIns="0" tIns="0" rIns="45720" bIns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716D9922-87B3-6043-9531-5184EA303DC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7110BA2-9B68-CC4C-A636-3277ABFA5F1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13177" y="2541806"/>
            <a:ext cx="10334625" cy="1947460"/>
          </a:xfrm>
        </p:spPr>
        <p:txBody>
          <a:bodyPr anchor="t" anchorCtr="0"/>
          <a:lstStyle>
            <a:lvl1pPr algn="l">
              <a:defRPr sz="4500" b="1" i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9FCBF15F-CA7F-7641-B9E3-4E9C3E92F43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13177" y="4501446"/>
            <a:ext cx="10334625" cy="1259607"/>
          </a:xfrm>
        </p:spPr>
        <p:txBody>
          <a:bodyPr>
            <a:no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</a:defRPr>
            </a:lvl1pPr>
            <a:lvl2pPr marL="342900" indent="0">
              <a:buFontTx/>
              <a:buNone/>
              <a:defRPr sz="1500"/>
            </a:lvl2pPr>
            <a:lvl3pPr marL="685800" indent="0">
              <a:buFontTx/>
              <a:buNone/>
              <a:defRPr sz="1500"/>
            </a:lvl3pPr>
            <a:lvl4pPr marL="1028700" indent="0">
              <a:buFontTx/>
              <a:buNone/>
              <a:defRPr sz="1500"/>
            </a:lvl4pPr>
            <a:lvl5pPr marL="1371600" indent="0">
              <a:buFontTx/>
              <a:buNone/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17593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B965E-00C4-6F4C-8817-84A69C14D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926A3-B154-C14C-BFED-E141D3C8B7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15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40C922-34CF-D846-A402-06F51B1894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1868AE-308B-D548-82A1-318656FC55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88014" y="6316597"/>
            <a:ext cx="432487" cy="365125"/>
          </a:xfrm>
          <a:prstGeom prst="rect">
            <a:avLst/>
          </a:prstGeom>
        </p:spPr>
        <p:txBody>
          <a:bodyPr lIns="0" tIns="0" rIns="45720" bIns="0" anchor="ctr"/>
          <a:lstStyle>
            <a:lvl1pPr algn="r">
              <a:defRPr sz="750"/>
            </a:lvl1pPr>
          </a:lstStyle>
          <a:p>
            <a:fld id="{716D9922-87B3-6043-9531-5184EA303D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522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ACFC5-D97A-B448-B815-E68D1A973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BFB46D-01D9-1D44-ABED-AC6282C16B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1501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8F9F48-3F7F-A545-9387-0732A54B5B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1501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0C0DC1-B7CB-B343-8B4E-8D57625AEA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60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2689F1-F4A7-6440-A9D9-1BF6E3E127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60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24E88283-FA1D-D040-8AFC-1D07DFC302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188014" y="6316597"/>
            <a:ext cx="432487" cy="365125"/>
          </a:xfrm>
          <a:prstGeom prst="rect">
            <a:avLst/>
          </a:prstGeom>
        </p:spPr>
        <p:txBody>
          <a:bodyPr lIns="0" tIns="0" rIns="45720" bIns="0" anchor="ctr"/>
          <a:lstStyle>
            <a:lvl1pPr algn="r">
              <a:defRPr sz="750"/>
            </a:lvl1pPr>
          </a:lstStyle>
          <a:p>
            <a:fld id="{716D9922-87B3-6043-9531-5184EA303D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7585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B70F5-09AC-CD48-85DB-1752A5E86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D6FDB5-5C90-C844-8D34-266A469CEC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88014" y="6316597"/>
            <a:ext cx="432487" cy="365125"/>
          </a:xfrm>
          <a:prstGeom prst="rect">
            <a:avLst/>
          </a:prstGeom>
        </p:spPr>
        <p:txBody>
          <a:bodyPr lIns="0" tIns="0" rIns="45720" bIns="0" anchor="ctr"/>
          <a:lstStyle>
            <a:lvl1pPr algn="r">
              <a:defRPr sz="750"/>
            </a:lvl1pPr>
          </a:lstStyle>
          <a:p>
            <a:fld id="{716D9922-87B3-6043-9531-5184EA303D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936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D20343-9337-0E42-A01C-2815CA8E05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88014" y="6316597"/>
            <a:ext cx="432487" cy="365125"/>
          </a:xfrm>
          <a:prstGeom prst="rect">
            <a:avLst/>
          </a:prstGeom>
        </p:spPr>
        <p:txBody>
          <a:bodyPr lIns="0" tIns="0" rIns="45720" bIns="0" anchor="ctr"/>
          <a:lstStyle>
            <a:lvl1pPr algn="r">
              <a:defRPr sz="750"/>
            </a:lvl1pPr>
          </a:lstStyle>
          <a:p>
            <a:fld id="{716D9922-87B3-6043-9531-5184EA303D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851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84E83-FA30-AE49-A809-D1503D6A57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97B18-F1D3-C845-98E1-FCEEFD596F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0677A6-B440-D244-B039-82AFE3A152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ACFED41-9DB8-3441-9E99-88FCE31DC2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88014" y="6316597"/>
            <a:ext cx="432487" cy="365125"/>
          </a:xfrm>
          <a:prstGeom prst="rect">
            <a:avLst/>
          </a:prstGeom>
        </p:spPr>
        <p:txBody>
          <a:bodyPr lIns="0" tIns="0" rIns="45720" bIns="0" anchor="ctr"/>
          <a:lstStyle>
            <a:lvl1pPr algn="r">
              <a:defRPr sz="750"/>
            </a:lvl1pPr>
          </a:lstStyle>
          <a:p>
            <a:fld id="{716D9922-87B3-6043-9531-5184EA303D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319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999BF-B963-A049-A11E-595313950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BA4A0F9-2FD7-DE46-AE52-AD7C0C073A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9413AE-9723-9D45-B482-FF92ED073F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0BC717A-FCD7-0D46-A097-931C022815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88014" y="6316597"/>
            <a:ext cx="432487" cy="365125"/>
          </a:xfrm>
          <a:prstGeom prst="rect">
            <a:avLst/>
          </a:prstGeom>
        </p:spPr>
        <p:txBody>
          <a:bodyPr lIns="0" tIns="0" rIns="45720" bIns="0" anchor="ctr"/>
          <a:lstStyle>
            <a:lvl1pPr algn="r">
              <a:defRPr sz="750"/>
            </a:lvl1pPr>
          </a:lstStyle>
          <a:p>
            <a:fld id="{716D9922-87B3-6043-9531-5184EA303D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834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7" y="987427"/>
            <a:ext cx="6399212" cy="4873625"/>
          </a:xfrm>
        </p:spPr>
        <p:txBody>
          <a:bodyPr anchor="t"/>
          <a:lstStyle>
            <a:lvl1pPr marL="0" indent="0">
              <a:lnSpc>
                <a:spcPct val="100000"/>
              </a:lnSpc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D9922-87B3-6043-9531-5184EA303DC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63827" y="457200"/>
            <a:ext cx="4308199" cy="1600200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3"/>
          <p:cNvSpPr>
            <a:spLocks noGrp="1"/>
          </p:cNvSpPr>
          <p:nvPr>
            <p:ph type="body" sz="half" idx="2"/>
          </p:nvPr>
        </p:nvSpPr>
        <p:spPr>
          <a:xfrm>
            <a:off x="463827" y="2057400"/>
            <a:ext cx="4308199" cy="3811588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7DAAA2-8718-2247-8539-9A0DC22C0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365127"/>
            <a:ext cx="11049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3056FE-C136-A54B-9DE3-EACD8E08FE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1500" y="1825627"/>
            <a:ext cx="11049000" cy="4207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125833E0-DD3D-DF4F-9316-F67B7A80E3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88014" y="6316597"/>
            <a:ext cx="432487" cy="365125"/>
          </a:xfrm>
          <a:prstGeom prst="rect">
            <a:avLst/>
          </a:prstGeom>
        </p:spPr>
        <p:txBody>
          <a:bodyPr lIns="0" tIns="0" rIns="45720" bIns="0" anchor="ctr"/>
          <a:lstStyle>
            <a:lvl1pPr algn="r">
              <a:defRPr sz="750"/>
            </a:lvl1pPr>
          </a:lstStyle>
          <a:p>
            <a:fld id="{716D9922-87B3-6043-9531-5184EA303DC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192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69" r:id="rId10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8" pos="5120" userDrawn="1">
          <p15:clr>
            <a:srgbClr val="F26B43"/>
          </p15:clr>
        </p15:guide>
        <p15:guide id="9" pos="480" userDrawn="1">
          <p15:clr>
            <a:srgbClr val="F26B43"/>
          </p15:clr>
        </p15:guide>
        <p15:guide id="10" orient="horz" pos="3888" userDrawn="1">
          <p15:clr>
            <a:srgbClr val="F26B43"/>
          </p15:clr>
        </p15:guide>
        <p15:guide id="11" pos="9760" userDrawn="1">
          <p15:clr>
            <a:srgbClr val="F26B43"/>
          </p15:clr>
        </p15:guide>
        <p15:guide id="13" orient="horz" pos="2160" userDrawn="1">
          <p15:clr>
            <a:srgbClr val="F26B43"/>
          </p15:clr>
        </p15:guide>
        <p15:guide id="14" pos="3840" userDrawn="1">
          <p15:clr>
            <a:srgbClr val="F26B43"/>
          </p15:clr>
        </p15:guide>
        <p15:guide id="15" pos="384" userDrawn="1">
          <p15:clr>
            <a:srgbClr val="F26B43"/>
          </p15:clr>
        </p15:guide>
        <p15:guide id="16" pos="7296" userDrawn="1">
          <p15:clr>
            <a:srgbClr val="F26B43"/>
          </p15:clr>
        </p15:guide>
        <p15:guide id="17" orient="horz" pos="412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tif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jpeg"/><Relationship Id="rId7" Type="http://schemas.openxmlformats.org/officeDocument/2006/relationships/image" Target="../media/image14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5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19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24.jpeg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23.jpeg"/><Relationship Id="rId4" Type="http://schemas.openxmlformats.org/officeDocument/2006/relationships/diagramLayout" Target="../diagrams/layout1.xml"/><Relationship Id="rId9" Type="http://schemas.openxmlformats.org/officeDocument/2006/relationships/image" Target="../media/image22.png"/><Relationship Id="rId1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4" Type="http://schemas.openxmlformats.org/officeDocument/2006/relationships/image" Target="../media/image2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mailto:swanigane@bnl.gov" TargetMode="External"/><Relationship Id="rId2" Type="http://schemas.openxmlformats.org/officeDocument/2006/relationships/hyperlink" Target="mailto:mccutchan@bnl.gov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tiff"/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EA6CB-C10B-8942-9EDF-E12E04D4A2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9282" y="2455270"/>
            <a:ext cx="11742717" cy="1947460"/>
          </a:xfrm>
        </p:spPr>
        <p:txBody>
          <a:bodyPr>
            <a:normAutofit/>
          </a:bodyPr>
          <a:lstStyle/>
          <a:p>
            <a:r>
              <a:rPr lang="en-US" sz="4000" dirty="0"/>
              <a:t>Accelerated Decay Data Evaluation and</a:t>
            </a:r>
            <a:br>
              <a:rPr lang="en-US" sz="4000" dirty="0"/>
            </a:br>
            <a:r>
              <a:rPr lang="en-US" sz="4000" dirty="0"/>
              <a:t>Development of an Adopted Decay Data Library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B62586-7CFB-6448-9A2F-C0B0063C624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11296" y="4679576"/>
            <a:ext cx="8022065" cy="1259607"/>
          </a:xfrm>
        </p:spPr>
        <p:txBody>
          <a:bodyPr/>
          <a:lstStyle/>
          <a:p>
            <a:r>
              <a:rPr lang="en-US" dirty="0"/>
              <a:t>Libby Ricard, </a:t>
            </a:r>
            <a:r>
              <a:rPr lang="en-US" dirty="0" err="1"/>
              <a:t>Sanjanee</a:t>
            </a:r>
            <a:r>
              <a:rPr lang="en-US" dirty="0"/>
              <a:t> </a:t>
            </a:r>
            <a:r>
              <a:rPr lang="en-US" dirty="0" err="1"/>
              <a:t>Waniganeththi</a:t>
            </a:r>
            <a:r>
              <a:rPr lang="en-US" dirty="0"/>
              <a:t>, Chris Morse, Donnie Mason </a:t>
            </a:r>
          </a:p>
          <a:p>
            <a:endParaRPr lang="en-US" dirty="0"/>
          </a:p>
          <a:p>
            <a:r>
              <a:rPr lang="en-US" dirty="0"/>
              <a:t>Andrea Mattera, Alejandro Sonzogni, Ben Shu</a:t>
            </a:r>
          </a:p>
        </p:txBody>
      </p:sp>
    </p:spTree>
    <p:extLst>
      <p:ext uri="{BB962C8B-B14F-4D97-AF65-F5344CB8AC3E}">
        <p14:creationId xmlns:p14="http://schemas.microsoft.com/office/powerpoint/2010/main" val="1556886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6B244-5AA3-4D55-B97B-992390731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822" y="-232159"/>
            <a:ext cx="11403793" cy="1325563"/>
          </a:xfrm>
        </p:spPr>
        <p:txBody>
          <a:bodyPr>
            <a:normAutofit/>
          </a:bodyPr>
          <a:lstStyle/>
          <a:p>
            <a:r>
              <a:rPr lang="en-US" sz="3600" dirty="0">
                <a:cs typeface="Arial"/>
              </a:rPr>
              <a:t>ENSDF : the ONLY comprehensive resource for</a:t>
            </a:r>
            <a:r>
              <a:rPr lang="en-US" sz="4000" dirty="0">
                <a:cs typeface="Arial"/>
              </a:rPr>
              <a:t> 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F54F11B1-8E49-4142-AF0A-B79884A797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55515" y="2142463"/>
            <a:ext cx="3336229" cy="387429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CF5319E7-8BD3-425B-B428-CE63B916F122}"/>
              </a:ext>
            </a:extLst>
          </p:cNvPr>
          <p:cNvSpPr txBox="1">
            <a:spLocks/>
          </p:cNvSpPr>
          <p:nvPr/>
        </p:nvSpPr>
        <p:spPr>
          <a:xfrm>
            <a:off x="280822" y="1002446"/>
            <a:ext cx="4192420" cy="8244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b="1" kern="120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US" sz="2800">
                <a:solidFill>
                  <a:schemeClr val="accent1"/>
                </a:solidFill>
                <a:latin typeface="+mj-lt"/>
              </a:rPr>
              <a:t>Nuclear Structure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9E68BB-A203-4527-88C8-9B7E95E148D7}"/>
              </a:ext>
            </a:extLst>
          </p:cNvPr>
          <p:cNvSpPr txBox="1"/>
          <p:nvPr/>
        </p:nvSpPr>
        <p:spPr>
          <a:xfrm>
            <a:off x="491825" y="1622089"/>
            <a:ext cx="321946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>
                <a:solidFill>
                  <a:srgbClr val="0070C0"/>
                </a:solidFill>
              </a:rPr>
              <a:t>Discrete Quantized States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/>
              <a:t>Excitation Energy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/>
              <a:t>Half-life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/>
              <a:t>Angular Momentum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/>
              <a:t>Magnetic Moment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/>
              <a:t>Configuration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r>
              <a:rPr lang="en-US"/>
              <a:t> 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74CFF6D-6EA0-43E5-B036-B8418FF78A4B}"/>
              </a:ext>
            </a:extLst>
          </p:cNvPr>
          <p:cNvSpPr txBox="1"/>
          <p:nvPr/>
        </p:nvSpPr>
        <p:spPr>
          <a:xfrm>
            <a:off x="490359" y="3654794"/>
            <a:ext cx="2855741" cy="22313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b="1">
                <a:solidFill>
                  <a:srgbClr val="0070C0"/>
                </a:solidFill>
              </a:rPr>
              <a:t>Emitted Radiation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/>
              <a:t>Energy</a:t>
            </a:r>
            <a:endParaRPr lang="en-US" sz="1700"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/>
              <a:t>Intensity</a:t>
            </a:r>
            <a:endParaRPr lang="en-US" sz="1700"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/>
              <a:t>Dipole, Quadrupole, …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>
                <a:cs typeface="Arial"/>
              </a:rPr>
              <a:t>Mixing ratio</a:t>
            </a:r>
          </a:p>
          <a:p>
            <a:pPr marL="285750" indent="-285750">
              <a:buFont typeface="Arial"/>
              <a:buChar char="•"/>
            </a:pPr>
            <a:r>
              <a:rPr lang="en-US" sz="1700">
                <a:cs typeface="Arial"/>
              </a:rPr>
              <a:t>Conversion coefficient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r>
              <a:rPr lang="en-US"/>
              <a:t>  </a:t>
            </a:r>
            <a:endParaRPr lang="en-US">
              <a:cs typeface="Arial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65285186-D5C7-4151-8442-6F2335CA5C19}"/>
              </a:ext>
            </a:extLst>
          </p:cNvPr>
          <p:cNvSpPr txBox="1">
            <a:spLocks/>
          </p:cNvSpPr>
          <p:nvPr/>
        </p:nvSpPr>
        <p:spPr>
          <a:xfrm>
            <a:off x="7445235" y="1002446"/>
            <a:ext cx="4192420" cy="8244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b="1" kern="120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US" sz="2800">
                <a:solidFill>
                  <a:schemeClr val="accent1"/>
                </a:solidFill>
                <a:latin typeface="+mj-lt"/>
              </a:rPr>
              <a:t>Nuclear Decay Data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EE3B3BC-7459-40B0-B028-3AED7577181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38401" y="3654511"/>
            <a:ext cx="3496102" cy="2906215"/>
          </a:xfrm>
          <a:prstGeom prst="round2DiagRect">
            <a:avLst>
              <a:gd name="adj1" fmla="val 38741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6073C86-D879-4A28-9C39-78C4158704E0}"/>
              </a:ext>
            </a:extLst>
          </p:cNvPr>
          <p:cNvSpPr txBox="1"/>
          <p:nvPr/>
        </p:nvSpPr>
        <p:spPr>
          <a:xfrm>
            <a:off x="7057995" y="1716145"/>
            <a:ext cx="4966410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</a:rPr>
              <a:t>For each decay type: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Half-life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Branching ratio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Energy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Intensity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Coincidences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dirty="0"/>
              <a:t>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78B12D-C34E-464B-BCDF-D387EFCF35C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838448" y="1913951"/>
            <a:ext cx="2254711" cy="145509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04F43BA-0DC6-1A45-AC4B-2B3E742C3227}"/>
              </a:ext>
            </a:extLst>
          </p:cNvPr>
          <p:cNvSpPr txBox="1"/>
          <p:nvPr/>
        </p:nvSpPr>
        <p:spPr>
          <a:xfrm>
            <a:off x="795979" y="675338"/>
            <a:ext cx="56044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Data for more than 3,300 nuclides</a:t>
            </a:r>
          </a:p>
        </p:txBody>
      </p:sp>
    </p:spTree>
    <p:extLst>
      <p:ext uri="{BB962C8B-B14F-4D97-AF65-F5344CB8AC3E}">
        <p14:creationId xmlns:p14="http://schemas.microsoft.com/office/powerpoint/2010/main" val="37266298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7B8AF-A2BF-EDFB-6F0B-A546FB847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85" y="178958"/>
            <a:ext cx="10515600" cy="547688"/>
          </a:xfrm>
        </p:spPr>
        <p:txBody>
          <a:bodyPr>
            <a:normAutofit fontScale="900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/>
                <a:ea typeface="+mn-ea"/>
                <a:cs typeface="Arial"/>
              </a:rPr>
              <a:t>The Many Users of Decay Data</a:t>
            </a:r>
            <a:endParaRPr lang="en-US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480B82-A684-3B9A-1BEB-0D9594044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s-E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5B1252-D230-487A-94A4-4BA60442782E}" type="slidenum">
              <a:rPr lang="es-ES" smtClean="0"/>
              <a:pPr/>
              <a:t>3</a:t>
            </a:fld>
            <a:endParaRPr lang="es-ES"/>
          </a:p>
        </p:txBody>
      </p:sp>
      <p:pic>
        <p:nvPicPr>
          <p:cNvPr id="21" name="Picture 20" descr="http://www.mnn.com/sites/default/files/scan530.jpg">
            <a:extLst>
              <a:ext uri="{FF2B5EF4-FFF2-40B4-BE49-F238E27FC236}">
                <a16:creationId xmlns:a16="http://schemas.microsoft.com/office/drawing/2014/main" id="{19ECB84C-27BF-240C-4C27-FAB64251A3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509385" y="1308131"/>
            <a:ext cx="2422583" cy="1959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D2706BE0-A2F1-F0E2-318E-7B679EC0E1CA}"/>
              </a:ext>
            </a:extLst>
          </p:cNvPr>
          <p:cNvSpPr txBox="1"/>
          <p:nvPr/>
        </p:nvSpPr>
        <p:spPr>
          <a:xfrm>
            <a:off x="5306951" y="3232456"/>
            <a:ext cx="3285683" cy="4205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33" dirty="0">
                <a:solidFill>
                  <a:srgbClr val="000000"/>
                </a:solidFill>
                <a:latin typeface="Arial Black" panose="020B0A04020102020204"/>
              </a:rPr>
              <a:t>Nuclear Medicine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AD995E2-A227-BE37-4722-7697105B6C52}"/>
              </a:ext>
            </a:extLst>
          </p:cNvPr>
          <p:cNvSpPr txBox="1"/>
          <p:nvPr/>
        </p:nvSpPr>
        <p:spPr>
          <a:xfrm>
            <a:off x="8711745" y="3135574"/>
            <a:ext cx="26797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0000"/>
                </a:solidFill>
                <a:latin typeface="Arial Black" panose="020B0A04020102020204"/>
              </a:rPr>
              <a:t>Nuclear Power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F7EEA7F-EB5E-9081-2222-F778D07B2E60}"/>
              </a:ext>
            </a:extLst>
          </p:cNvPr>
          <p:cNvGrpSpPr/>
          <p:nvPr/>
        </p:nvGrpSpPr>
        <p:grpSpPr>
          <a:xfrm>
            <a:off x="4450054" y="4161951"/>
            <a:ext cx="3695473" cy="2609897"/>
            <a:chOff x="5635026" y="2097745"/>
            <a:chExt cx="3695473" cy="2609896"/>
          </a:xfrm>
        </p:grpSpPr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7997645F-8507-A50B-9F9B-653AF4747306}"/>
                </a:ext>
              </a:extLst>
            </p:cNvPr>
            <p:cNvSpPr txBox="1"/>
            <p:nvPr/>
          </p:nvSpPr>
          <p:spPr>
            <a:xfrm>
              <a:off x="5635026" y="3876644"/>
              <a:ext cx="369547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dirty="0">
                  <a:solidFill>
                    <a:srgbClr val="000000"/>
                  </a:solidFill>
                  <a:latin typeface="Arial Black" panose="020B0A04020102020204"/>
                </a:rPr>
                <a:t>Stockpile Stewardship</a:t>
              </a:r>
            </a:p>
          </p:txBody>
        </p:sp>
        <p:pic>
          <p:nvPicPr>
            <p:cNvPr id="26" name="Picture 6">
              <a:extLst>
                <a:ext uri="{FF2B5EF4-FFF2-40B4-BE49-F238E27FC236}">
                  <a16:creationId xmlns:a16="http://schemas.microsoft.com/office/drawing/2014/main" id="{3CA7650B-A117-C614-43F7-560EB94E1B3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99861" y="2097745"/>
              <a:ext cx="2625017" cy="16710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404FF88D-79B3-AB25-DCCC-80B0F50AB808}"/>
              </a:ext>
            </a:extLst>
          </p:cNvPr>
          <p:cNvGrpSpPr/>
          <p:nvPr/>
        </p:nvGrpSpPr>
        <p:grpSpPr>
          <a:xfrm>
            <a:off x="8226577" y="4097868"/>
            <a:ext cx="4270319" cy="2493233"/>
            <a:chOff x="6549653" y="4579891"/>
            <a:chExt cx="3695473" cy="2114042"/>
          </a:xfrm>
        </p:grpSpPr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B6E4AC3F-7C11-2539-5E6D-C0BC5136D5C9}"/>
                </a:ext>
              </a:extLst>
            </p:cNvPr>
            <p:cNvSpPr txBox="1"/>
            <p:nvPr/>
          </p:nvSpPr>
          <p:spPr>
            <a:xfrm>
              <a:off x="6549653" y="6267632"/>
              <a:ext cx="3695473" cy="4263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667" dirty="0">
                  <a:solidFill>
                    <a:srgbClr val="000000"/>
                  </a:solidFill>
                  <a:latin typeface="Arial Black" panose="020B0A04020102020204"/>
                </a:rPr>
                <a:t>Homeland Security</a:t>
              </a:r>
            </a:p>
          </p:txBody>
        </p:sp>
        <p:pic>
          <p:nvPicPr>
            <p:cNvPr id="29" name="Picture 7">
              <a:extLst>
                <a:ext uri="{FF2B5EF4-FFF2-40B4-BE49-F238E27FC236}">
                  <a16:creationId xmlns:a16="http://schemas.microsoft.com/office/drawing/2014/main" id="{55B25285-4E8D-7D94-47CD-209E41236A6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57518" y="4579891"/>
              <a:ext cx="2364781" cy="15386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30" name="Picture 3">
            <a:extLst>
              <a:ext uri="{FF2B5EF4-FFF2-40B4-BE49-F238E27FC236}">
                <a16:creationId xmlns:a16="http://schemas.microsoft.com/office/drawing/2014/main" id="{BE4EE6B8-8EDE-592B-9A6A-81EEFAE8E0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669524" y="1530704"/>
            <a:ext cx="2876551" cy="159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5A1DA5FC-9B6E-0A97-C679-7A651F6D0E8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3623" y="4172210"/>
            <a:ext cx="3111477" cy="1890655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53AD7E13-F88D-7D26-1607-3F636840CAEB}"/>
              </a:ext>
            </a:extLst>
          </p:cNvPr>
          <p:cNvSpPr txBox="1"/>
          <p:nvPr/>
        </p:nvSpPr>
        <p:spPr>
          <a:xfrm>
            <a:off x="838200" y="6202922"/>
            <a:ext cx="3285683" cy="4205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33" dirty="0">
                <a:solidFill>
                  <a:srgbClr val="000000"/>
                </a:solidFill>
                <a:latin typeface="Arial Black" panose="020B0A04020102020204"/>
              </a:rPr>
              <a:t>Astrophysics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5A0F9D6-81D0-B825-7932-5EA030EDE8AB}"/>
              </a:ext>
            </a:extLst>
          </p:cNvPr>
          <p:cNvSpPr txBox="1"/>
          <p:nvPr/>
        </p:nvSpPr>
        <p:spPr>
          <a:xfrm>
            <a:off x="1139142" y="3176675"/>
            <a:ext cx="3285683" cy="4205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33" dirty="0">
                <a:solidFill>
                  <a:srgbClr val="000000"/>
                </a:solidFill>
                <a:latin typeface="Arial Black" panose="020B0A04020102020204"/>
              </a:rPr>
              <a:t>Nuclear Structure</a:t>
            </a:r>
          </a:p>
        </p:txBody>
      </p:sp>
      <p:pic>
        <p:nvPicPr>
          <p:cNvPr id="34" name="Picture 5">
            <a:extLst>
              <a:ext uri="{FF2B5EF4-FFF2-40B4-BE49-F238E27FC236}">
                <a16:creationId xmlns:a16="http://schemas.microsoft.com/office/drawing/2014/main" id="{53F72CE4-C2B9-D7A3-EC46-4DFBD87631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28531" y="1408304"/>
            <a:ext cx="916819" cy="1808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" name="Right Arrow 34">
            <a:extLst>
              <a:ext uri="{FF2B5EF4-FFF2-40B4-BE49-F238E27FC236}">
                <a16:creationId xmlns:a16="http://schemas.microsoft.com/office/drawing/2014/main" id="{3DC296CC-6F7F-D915-370F-1A11544131A6}"/>
              </a:ext>
            </a:extLst>
          </p:cNvPr>
          <p:cNvSpPr/>
          <p:nvPr/>
        </p:nvSpPr>
        <p:spPr>
          <a:xfrm>
            <a:off x="2241265" y="2039134"/>
            <a:ext cx="651163" cy="477054"/>
          </a:xfrm>
          <a:prstGeom prst="rightArrow">
            <a:avLst/>
          </a:prstGeom>
          <a:solidFill>
            <a:srgbClr val="105C78"/>
          </a:solidFill>
          <a:ln w="12700" cap="flat" cmpd="sng" algn="ctr">
            <a:solidFill>
              <a:srgbClr val="105C78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36" name="Picture 3">
            <a:extLst>
              <a:ext uri="{FF2B5EF4-FFF2-40B4-BE49-F238E27FC236}">
                <a16:creationId xmlns:a16="http://schemas.microsoft.com/office/drawing/2014/main" id="{B558877E-F95D-2429-C25C-4956D319C41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072535" y="1626497"/>
            <a:ext cx="1260765" cy="1302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4211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A50CA69-3436-0D43-9867-F7CFCFC3B56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8783" y="1082160"/>
            <a:ext cx="12192000" cy="4614166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B75312C-DBAB-9C42-9D7A-FC73B4C9AA20}"/>
              </a:ext>
            </a:extLst>
          </p:cNvPr>
          <p:cNvSpPr txBox="1">
            <a:spLocks/>
          </p:cNvSpPr>
          <p:nvPr/>
        </p:nvSpPr>
        <p:spPr>
          <a:xfrm>
            <a:off x="373588" y="180667"/>
            <a:ext cx="11403793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b="1" kern="120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US" sz="4400" dirty="0">
                <a:cs typeface="Arial"/>
              </a:rPr>
              <a:t>The Path of Decay Data</a:t>
            </a:r>
            <a:endParaRPr lang="en-US" sz="4800" dirty="0"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2BDA40-F576-686B-5289-91E05248C0EA}"/>
              </a:ext>
            </a:extLst>
          </p:cNvPr>
          <p:cNvSpPr txBox="1"/>
          <p:nvPr/>
        </p:nvSpPr>
        <p:spPr>
          <a:xfrm>
            <a:off x="1255923" y="5078776"/>
            <a:ext cx="63126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Average “age” of ENSDF is 12 years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Evaluations can be 1 year old or 20 years old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A15F10-4282-5416-60F8-D5FDAA277A39}"/>
              </a:ext>
            </a:extLst>
          </p:cNvPr>
          <p:cNvSpPr txBox="1"/>
          <p:nvPr/>
        </p:nvSpPr>
        <p:spPr>
          <a:xfrm>
            <a:off x="1255922" y="5775840"/>
            <a:ext cx="63126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ENSDF is the bottleneck for downstream databases</a:t>
            </a:r>
          </a:p>
        </p:txBody>
      </p:sp>
    </p:spTree>
    <p:extLst>
      <p:ext uri="{BB962C8B-B14F-4D97-AF65-F5344CB8AC3E}">
        <p14:creationId xmlns:p14="http://schemas.microsoft.com/office/powerpoint/2010/main" val="2782263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>
            <a:extLst>
              <a:ext uri="{FF2B5EF4-FFF2-40B4-BE49-F238E27FC236}">
                <a16:creationId xmlns:a16="http://schemas.microsoft.com/office/drawing/2014/main" id="{0445F411-C141-2E44-AE81-64DEC5329089}"/>
              </a:ext>
            </a:extLst>
          </p:cNvPr>
          <p:cNvSpPr txBox="1">
            <a:spLocks/>
          </p:cNvSpPr>
          <p:nvPr/>
        </p:nvSpPr>
        <p:spPr>
          <a:xfrm>
            <a:off x="411541" y="123903"/>
            <a:ext cx="9739623" cy="79049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latin typeface="+mn-lt"/>
                <a:cs typeface="Calibri" panose="020F0502020204030204" pitchFamily="34" charset="0"/>
              </a:rPr>
              <a:t>Main Objectives of Proposal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61B73A-4FF2-BB49-812C-DB7BC11B535F}"/>
              </a:ext>
            </a:extLst>
          </p:cNvPr>
          <p:cNvSpPr txBox="1"/>
          <p:nvPr/>
        </p:nvSpPr>
        <p:spPr>
          <a:xfrm>
            <a:off x="722982" y="1200656"/>
            <a:ext cx="1098912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Develop policies for recommended decay data evaluations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Develop automated pipeline for accelerating the evaluations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Train a postdoc to perform decay data evaluations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Expand </a:t>
            </a:r>
            <a:r>
              <a:rPr lang="en-US" sz="2400" dirty="0" err="1"/>
              <a:t>NuDat</a:t>
            </a:r>
            <a:r>
              <a:rPr lang="en-US" sz="2400" dirty="0"/>
              <a:t> to visualize and search new evaluations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2C4C08-BA17-9747-B6A1-517CFC31F5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9228" y="4533900"/>
            <a:ext cx="3810000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4700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87FE6-5560-C0D1-CEB5-9027318AC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234" y="449704"/>
            <a:ext cx="10515600" cy="547688"/>
          </a:xfrm>
        </p:spPr>
        <p:txBody>
          <a:bodyPr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/>
                <a:ea typeface="+mn-ea"/>
                <a:cs typeface="Calibri" panose="020F0502020204030204" pitchFamily="34" charset="0"/>
              </a:rPr>
              <a:t>What’s </a:t>
            </a:r>
            <a:r>
              <a:rPr lang="en-US" sz="4000" dirty="0">
                <a:solidFill>
                  <a:srgbClr val="000000"/>
                </a:solidFill>
                <a:latin typeface="Arial" panose="020B0604020202020204"/>
                <a:ea typeface="+mn-ea"/>
                <a:cs typeface="Calibri" panose="020F0502020204030204" pitchFamily="34" charset="0"/>
              </a:rPr>
              <a:t>an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/>
                <a:ea typeface="+mn-ea"/>
                <a:cs typeface="Calibri" panose="020F0502020204030204" pitchFamily="34" charset="0"/>
              </a:rPr>
              <a:t> Adopted Decay Data Library?</a:t>
            </a:r>
            <a:b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/>
                <a:ea typeface="+mn-ea"/>
                <a:cs typeface="Calibri" panose="020F0502020204030204" pitchFamily="34" charset="0"/>
              </a:rPr>
            </a:b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accent5"/>
                </a:solidFill>
                <a:effectLst/>
                <a:uLnTx/>
                <a:uFillTx/>
                <a:latin typeface="Arial" panose="020B0604020202020204"/>
                <a:ea typeface="+mn-ea"/>
                <a:cs typeface="Calibri" panose="020F0502020204030204" pitchFamily="34" charset="0"/>
              </a:rPr>
              <a:t>(and how is it different from ENSDF?) </a:t>
            </a:r>
            <a:endParaRPr lang="en-US" sz="4000" b="1" dirty="0">
              <a:solidFill>
                <a:schemeClr val="accent5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BACB9A-4936-5D65-4C75-D5ED02510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s-E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5B1252-D230-487A-94A4-4BA60442782E}" type="slidenum">
              <a:rPr lang="es-ES" smtClean="0"/>
              <a:pPr/>
              <a:t>6</a:t>
            </a:fld>
            <a:endParaRPr lang="es-E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FBB891-1571-A9B4-5F5B-4323EFFBC070}"/>
              </a:ext>
            </a:extLst>
          </p:cNvPr>
          <p:cNvSpPr txBox="1"/>
          <p:nvPr/>
        </p:nvSpPr>
        <p:spPr>
          <a:xfrm>
            <a:off x="629234" y="1564396"/>
            <a:ext cx="43075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ENSDF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45B07E-56BC-899A-F918-A026693EC5A7}"/>
              </a:ext>
            </a:extLst>
          </p:cNvPr>
          <p:cNvSpPr txBox="1"/>
          <p:nvPr/>
        </p:nvSpPr>
        <p:spPr>
          <a:xfrm>
            <a:off x="7512940" y="1564396"/>
            <a:ext cx="43075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Adopted Decay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88D20F-6628-5D73-2B1D-5862A9139E3F}"/>
              </a:ext>
            </a:extLst>
          </p:cNvPr>
          <p:cNvSpPr txBox="1"/>
          <p:nvPr/>
        </p:nvSpPr>
        <p:spPr>
          <a:xfrm>
            <a:off x="629234" y="2313542"/>
            <a:ext cx="556224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Mixes experimental data just from decay with recommended values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Radiation limited to mainly, alpha, beta, gamma, neutron, proton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80 column ASCII, no mechanism to properly store individual measurements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Decays with branches stored in individual files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295153A-FD55-93E0-D94C-A70DEF86808E}"/>
              </a:ext>
            </a:extLst>
          </p:cNvPr>
          <p:cNvSpPr txBox="1"/>
          <p:nvPr/>
        </p:nvSpPr>
        <p:spPr>
          <a:xfrm>
            <a:off x="6543456" y="2313541"/>
            <a:ext cx="556224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Only recommended values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More extensive radiation including, x-rays, conversion electrons, Auger electrons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JSON – all data are stored in a way that’s machine readable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Decays with branches stored in single file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B3DCB4-A4A8-65EE-944A-AD49493FC5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3032" y="5224427"/>
            <a:ext cx="1647696" cy="1633573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E101335-180C-DAD9-4F03-094788FB4271}"/>
              </a:ext>
            </a:extLst>
          </p:cNvPr>
          <p:cNvCxnSpPr/>
          <p:nvPr/>
        </p:nvCxnSpPr>
        <p:spPr>
          <a:xfrm flipH="1" flipV="1">
            <a:off x="3062689" y="5596569"/>
            <a:ext cx="506776" cy="462708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8D07D8B-0CB7-3BD5-CA24-B2FF3F67437D}"/>
              </a:ext>
            </a:extLst>
          </p:cNvPr>
          <p:cNvCxnSpPr>
            <a:cxnSpLocks/>
          </p:cNvCxnSpPr>
          <p:nvPr/>
        </p:nvCxnSpPr>
        <p:spPr>
          <a:xfrm>
            <a:off x="3688815" y="6153397"/>
            <a:ext cx="552680" cy="509798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89296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ABCD140-C610-D735-2C07-1F1D32014E6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1541" y="1570031"/>
            <a:ext cx="3436577" cy="2556132"/>
          </a:xfrm>
          <a:prstGeom prst="rect">
            <a:avLst/>
          </a:prstGeom>
        </p:spPr>
      </p:pic>
      <p:sp>
        <p:nvSpPr>
          <p:cNvPr id="3" name="Title 4">
            <a:extLst>
              <a:ext uri="{FF2B5EF4-FFF2-40B4-BE49-F238E27FC236}">
                <a16:creationId xmlns:a16="http://schemas.microsoft.com/office/drawing/2014/main" id="{8CAE38D3-BE88-EDF6-FACE-CF68A6383763}"/>
              </a:ext>
            </a:extLst>
          </p:cNvPr>
          <p:cNvSpPr txBox="1">
            <a:spLocks/>
          </p:cNvSpPr>
          <p:nvPr/>
        </p:nvSpPr>
        <p:spPr>
          <a:xfrm>
            <a:off x="411541" y="123903"/>
            <a:ext cx="9739623" cy="79049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latin typeface="+mn-lt"/>
                <a:cs typeface="Calibri" panose="020F0502020204030204" pitchFamily="34" charset="0"/>
              </a:rPr>
              <a:t>Workforce development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A534F8-1B26-68E5-9CE3-B559BA095960}"/>
              </a:ext>
            </a:extLst>
          </p:cNvPr>
          <p:cNvSpPr txBox="1"/>
          <p:nvPr/>
        </p:nvSpPr>
        <p:spPr>
          <a:xfrm>
            <a:off x="4122821" y="1505396"/>
            <a:ext cx="8069179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/>
              <a:t>Sanjanee</a:t>
            </a:r>
            <a:r>
              <a:rPr lang="en-US" sz="2400" dirty="0"/>
              <a:t> </a:t>
            </a:r>
            <a:r>
              <a:rPr lang="en-US" sz="2400" dirty="0" err="1"/>
              <a:t>Waniganeththi</a:t>
            </a:r>
            <a:r>
              <a:rPr lang="en-US" sz="2400" dirty="0"/>
              <a:t> hired as postdoc April 1, 2024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70% funded by proposal, 30% research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PhD, UMASS Lowell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Decay studies at ATLAS and FRIB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4184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4358BC1C-4CBA-6ED7-BABC-39ACBB7896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0768" y="3495211"/>
            <a:ext cx="3971459" cy="2859882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999AE4B-FFB3-93EF-705A-B67B180D65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8184384"/>
              </p:ext>
            </p:extLst>
          </p:nvPr>
        </p:nvGraphicFramePr>
        <p:xfrm>
          <a:off x="839221" y="-487656"/>
          <a:ext cx="6173854" cy="44719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EBD9662-DA0D-FD2E-C791-44309CE8E767}"/>
              </a:ext>
            </a:extLst>
          </p:cNvPr>
          <p:cNvSpPr txBox="1"/>
          <p:nvPr/>
        </p:nvSpPr>
        <p:spPr>
          <a:xfrm>
            <a:off x="341523" y="132202"/>
            <a:ext cx="113547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Automation and New Format are Key to Accelerating Evaluation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3D800B-7E58-57B1-92BC-D1CD674AA872}"/>
              </a:ext>
            </a:extLst>
          </p:cNvPr>
          <p:cNvSpPr txBox="1"/>
          <p:nvPr/>
        </p:nvSpPr>
        <p:spPr>
          <a:xfrm>
            <a:off x="1469093" y="1084748"/>
            <a:ext cx="13771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aseline="30000" dirty="0">
                <a:solidFill>
                  <a:schemeClr val="bg1"/>
                </a:solidFill>
              </a:rPr>
              <a:t>152</a:t>
            </a:r>
            <a:r>
              <a:rPr lang="en-US" sz="2400" dirty="0">
                <a:solidFill>
                  <a:schemeClr val="bg1"/>
                </a:solidFill>
              </a:rPr>
              <a:t>Eu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5D34078F-010F-D03B-0FB3-CC683BF208BC}"/>
              </a:ext>
            </a:extLst>
          </p:cNvPr>
          <p:cNvGrpSpPr/>
          <p:nvPr/>
        </p:nvGrpSpPr>
        <p:grpSpPr>
          <a:xfrm>
            <a:off x="341523" y="2959573"/>
            <a:ext cx="1848612" cy="1350756"/>
            <a:chOff x="486568" y="2946007"/>
            <a:chExt cx="1848612" cy="1350756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EDC243D2-74E7-5F86-39B2-BD4C35B868E8}"/>
                </a:ext>
              </a:extLst>
            </p:cNvPr>
            <p:cNvGrpSpPr/>
            <p:nvPr/>
          </p:nvGrpSpPr>
          <p:grpSpPr>
            <a:xfrm>
              <a:off x="486568" y="2946007"/>
              <a:ext cx="1848612" cy="1350756"/>
              <a:chOff x="3745507" y="1993049"/>
              <a:chExt cx="2668984" cy="1601390"/>
            </a:xfrm>
            <a:solidFill>
              <a:schemeClr val="accent5">
                <a:lumMod val="75000"/>
              </a:schemeClr>
            </a:solidFill>
          </p:grpSpPr>
          <p:sp>
            <p:nvSpPr>
              <p:cNvPr id="6" name="Rounded Rectangle 5">
                <a:extLst>
                  <a:ext uri="{FF2B5EF4-FFF2-40B4-BE49-F238E27FC236}">
                    <a16:creationId xmlns:a16="http://schemas.microsoft.com/office/drawing/2014/main" id="{1E91CE08-FFB3-A980-33D7-46F49AC66856}"/>
                  </a:ext>
                </a:extLst>
              </p:cNvPr>
              <p:cNvSpPr/>
              <p:nvPr/>
            </p:nvSpPr>
            <p:spPr>
              <a:xfrm>
                <a:off x="3745507" y="1993049"/>
                <a:ext cx="2668984" cy="1601390"/>
              </a:xfrm>
              <a:prstGeom prst="roundRect">
                <a:avLst>
                  <a:gd name="adj" fmla="val 10000"/>
                </a:avLst>
              </a:prstGeom>
              <a:grpFill/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/>
              <a:lstStyle/>
              <a:p>
                <a:endParaRPr lang="en-US"/>
              </a:p>
            </p:txBody>
          </p:sp>
          <p:sp>
            <p:nvSpPr>
              <p:cNvPr id="7" name="Rounded Rectangle 4">
                <a:extLst>
                  <a:ext uri="{FF2B5EF4-FFF2-40B4-BE49-F238E27FC236}">
                    <a16:creationId xmlns:a16="http://schemas.microsoft.com/office/drawing/2014/main" id="{011AAEAC-7944-B4B6-134A-6BCEAFB05493}"/>
                  </a:ext>
                </a:extLst>
              </p:cNvPr>
              <p:cNvSpPr txBox="1"/>
              <p:nvPr/>
            </p:nvSpPr>
            <p:spPr>
              <a:xfrm>
                <a:off x="3792410" y="2039952"/>
                <a:ext cx="2575178" cy="1507584"/>
              </a:xfrm>
              <a:prstGeom prst="rect">
                <a:avLst/>
              </a:prstGeom>
              <a:grpFill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02870" tIns="102870" rIns="102870" bIns="102870" numCol="1" spcCol="1270" anchor="ctr" anchorCtr="0">
                <a:noAutofit/>
              </a:bodyPr>
              <a:lstStyle/>
              <a:p>
                <a:pPr marL="0" lvl="0" indent="0" algn="ctr" defTabSz="12001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en-US" sz="2700" kern="1200" dirty="0"/>
                  <a:t>Data File</a:t>
                </a:r>
              </a:p>
            </p:txBody>
          </p:sp>
        </p:grp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46CFBE2-2D27-DBFB-B315-49AB26D98487}"/>
                </a:ext>
              </a:extLst>
            </p:cNvPr>
            <p:cNvSpPr txBox="1"/>
            <p:nvPr/>
          </p:nvSpPr>
          <p:spPr>
            <a:xfrm>
              <a:off x="790632" y="3012590"/>
              <a:ext cx="137710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aseline="30000" dirty="0">
                  <a:solidFill>
                    <a:schemeClr val="bg1"/>
                  </a:solidFill>
                </a:rPr>
                <a:t>152</a:t>
              </a:r>
              <a:r>
                <a:rPr lang="en-US" sz="2400" dirty="0">
                  <a:solidFill>
                    <a:schemeClr val="bg1"/>
                  </a:solidFill>
                </a:rPr>
                <a:t>Sm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DD6D7DF-7FA1-6CF6-D764-59808BA4BAB6}"/>
              </a:ext>
            </a:extLst>
          </p:cNvPr>
          <p:cNvGrpSpPr/>
          <p:nvPr/>
        </p:nvGrpSpPr>
        <p:grpSpPr>
          <a:xfrm>
            <a:off x="2232157" y="2955609"/>
            <a:ext cx="1848612" cy="1350756"/>
            <a:chOff x="2681611" y="2952521"/>
            <a:chExt cx="1848612" cy="1350756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5ED3314A-04EF-7098-35A9-E5915E9EB4D5}"/>
                </a:ext>
              </a:extLst>
            </p:cNvPr>
            <p:cNvGrpSpPr/>
            <p:nvPr/>
          </p:nvGrpSpPr>
          <p:grpSpPr>
            <a:xfrm>
              <a:off x="2681611" y="2952521"/>
              <a:ext cx="1848612" cy="1350756"/>
              <a:chOff x="3745507" y="1993049"/>
              <a:chExt cx="2668984" cy="1601390"/>
            </a:xfrm>
            <a:solidFill>
              <a:schemeClr val="accent5">
                <a:lumMod val="75000"/>
              </a:schemeClr>
            </a:solidFill>
          </p:grpSpPr>
          <p:sp>
            <p:nvSpPr>
              <p:cNvPr id="10" name="Rounded Rectangle 9">
                <a:extLst>
                  <a:ext uri="{FF2B5EF4-FFF2-40B4-BE49-F238E27FC236}">
                    <a16:creationId xmlns:a16="http://schemas.microsoft.com/office/drawing/2014/main" id="{AC887188-C529-17A3-0ABD-B3BE6918BD9B}"/>
                  </a:ext>
                </a:extLst>
              </p:cNvPr>
              <p:cNvSpPr/>
              <p:nvPr/>
            </p:nvSpPr>
            <p:spPr>
              <a:xfrm>
                <a:off x="3745507" y="1993049"/>
                <a:ext cx="2668984" cy="1601390"/>
              </a:xfrm>
              <a:prstGeom prst="roundRect">
                <a:avLst>
                  <a:gd name="adj" fmla="val 10000"/>
                </a:avLst>
              </a:prstGeom>
              <a:grpFill/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/>
              <a:lstStyle/>
              <a:p>
                <a:endParaRPr lang="en-US"/>
              </a:p>
            </p:txBody>
          </p:sp>
          <p:sp>
            <p:nvSpPr>
              <p:cNvPr id="11" name="Rounded Rectangle 4">
                <a:extLst>
                  <a:ext uri="{FF2B5EF4-FFF2-40B4-BE49-F238E27FC236}">
                    <a16:creationId xmlns:a16="http://schemas.microsoft.com/office/drawing/2014/main" id="{B1C7E08F-CD00-1301-9B09-5D63CD3E4236}"/>
                  </a:ext>
                </a:extLst>
              </p:cNvPr>
              <p:cNvSpPr txBox="1"/>
              <p:nvPr/>
            </p:nvSpPr>
            <p:spPr>
              <a:xfrm>
                <a:off x="3792410" y="2039952"/>
                <a:ext cx="2575178" cy="1507584"/>
              </a:xfrm>
              <a:prstGeom prst="rect">
                <a:avLst/>
              </a:prstGeom>
              <a:grpFill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02870" tIns="102870" rIns="102870" bIns="102870" numCol="1" spcCol="1270" anchor="ctr" anchorCtr="0">
                <a:noAutofit/>
              </a:bodyPr>
              <a:lstStyle/>
              <a:p>
                <a:pPr marL="0" lvl="0" indent="0" algn="ctr" defTabSz="12001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en-US" sz="2700" kern="1200" dirty="0"/>
                  <a:t>Data File</a:t>
                </a:r>
              </a:p>
            </p:txBody>
          </p:sp>
        </p:grp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530E013-E851-6C09-CD87-A87651C499E6}"/>
                </a:ext>
              </a:extLst>
            </p:cNvPr>
            <p:cNvSpPr txBox="1"/>
            <p:nvPr/>
          </p:nvSpPr>
          <p:spPr>
            <a:xfrm>
              <a:off x="2998493" y="2999343"/>
              <a:ext cx="137710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aseline="30000" dirty="0">
                  <a:solidFill>
                    <a:schemeClr val="bg1"/>
                  </a:solidFill>
                </a:rPr>
                <a:t>152</a:t>
              </a:r>
              <a:r>
                <a:rPr lang="en-US" sz="2400" dirty="0">
                  <a:solidFill>
                    <a:schemeClr val="bg1"/>
                  </a:solidFill>
                </a:rPr>
                <a:t>Gd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2781498-0DC1-6FAB-AEF3-C81A9B5BE396}"/>
              </a:ext>
            </a:extLst>
          </p:cNvPr>
          <p:cNvGrpSpPr/>
          <p:nvPr/>
        </p:nvGrpSpPr>
        <p:grpSpPr>
          <a:xfrm rot="16200000">
            <a:off x="1733271" y="2272350"/>
            <a:ext cx="554168" cy="661908"/>
            <a:chOff x="2961327" y="2446404"/>
            <a:chExt cx="554168" cy="661908"/>
          </a:xfrm>
          <a:solidFill>
            <a:srgbClr val="92D050"/>
          </a:solidFill>
        </p:grpSpPr>
        <p:sp>
          <p:nvSpPr>
            <p:cNvPr id="15" name="Right Arrow 14">
              <a:extLst>
                <a:ext uri="{FF2B5EF4-FFF2-40B4-BE49-F238E27FC236}">
                  <a16:creationId xmlns:a16="http://schemas.microsoft.com/office/drawing/2014/main" id="{19B9A100-1D74-B14A-4AC8-2099B4676C0F}"/>
                </a:ext>
              </a:extLst>
            </p:cNvPr>
            <p:cNvSpPr/>
            <p:nvPr/>
          </p:nvSpPr>
          <p:spPr>
            <a:xfrm rot="30589">
              <a:off x="2961327" y="2446404"/>
              <a:ext cx="554168" cy="661908"/>
            </a:xfrm>
            <a:prstGeom prst="rightArrow">
              <a:avLst>
                <a:gd name="adj1" fmla="val 60000"/>
                <a:gd name="adj2" fmla="val 50000"/>
              </a:avLst>
            </a:prstGeom>
            <a:grpFill/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Right Arrow 4">
              <a:extLst>
                <a:ext uri="{FF2B5EF4-FFF2-40B4-BE49-F238E27FC236}">
                  <a16:creationId xmlns:a16="http://schemas.microsoft.com/office/drawing/2014/main" id="{A92190B2-977D-CF85-79FA-C5331E1DA0A3}"/>
                </a:ext>
              </a:extLst>
            </p:cNvPr>
            <p:cNvSpPr txBox="1"/>
            <p:nvPr/>
          </p:nvSpPr>
          <p:spPr>
            <a:xfrm rot="30589">
              <a:off x="2961330" y="2578046"/>
              <a:ext cx="387918" cy="397144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783B59E-1B08-6A5F-9145-85A7F45AB0E9}"/>
              </a:ext>
            </a:extLst>
          </p:cNvPr>
          <p:cNvGrpSpPr/>
          <p:nvPr/>
        </p:nvGrpSpPr>
        <p:grpSpPr>
          <a:xfrm rot="20574578">
            <a:off x="7742654" y="916427"/>
            <a:ext cx="1065257" cy="661908"/>
            <a:chOff x="2961327" y="2446404"/>
            <a:chExt cx="554168" cy="661908"/>
          </a:xfrm>
          <a:solidFill>
            <a:srgbClr val="92D050"/>
          </a:solidFill>
        </p:grpSpPr>
        <p:sp>
          <p:nvSpPr>
            <p:cNvPr id="20" name="Right Arrow 19">
              <a:extLst>
                <a:ext uri="{FF2B5EF4-FFF2-40B4-BE49-F238E27FC236}">
                  <a16:creationId xmlns:a16="http://schemas.microsoft.com/office/drawing/2014/main" id="{88EC8270-153D-60BF-E343-1E1282BE1F92}"/>
                </a:ext>
              </a:extLst>
            </p:cNvPr>
            <p:cNvSpPr/>
            <p:nvPr/>
          </p:nvSpPr>
          <p:spPr>
            <a:xfrm rot="30589">
              <a:off x="2961327" y="2446404"/>
              <a:ext cx="554168" cy="661908"/>
            </a:xfrm>
            <a:prstGeom prst="rightArrow">
              <a:avLst>
                <a:gd name="adj1" fmla="val 60000"/>
                <a:gd name="adj2" fmla="val 50000"/>
              </a:avLst>
            </a:prstGeom>
            <a:grpFill/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1" name="Right Arrow 4">
              <a:extLst>
                <a:ext uri="{FF2B5EF4-FFF2-40B4-BE49-F238E27FC236}">
                  <a16:creationId xmlns:a16="http://schemas.microsoft.com/office/drawing/2014/main" id="{6305299E-BA5A-8A7B-7A25-2F9542582DE4}"/>
                </a:ext>
              </a:extLst>
            </p:cNvPr>
            <p:cNvSpPr txBox="1"/>
            <p:nvPr/>
          </p:nvSpPr>
          <p:spPr>
            <a:xfrm rot="30589">
              <a:off x="2961330" y="2578046"/>
              <a:ext cx="387918" cy="397144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/>
            </a:p>
          </p:txBody>
        </p:sp>
      </p:grpSp>
      <p:pic>
        <p:nvPicPr>
          <p:cNvPr id="22" name="Picture 21">
            <a:extLst>
              <a:ext uri="{FF2B5EF4-FFF2-40B4-BE49-F238E27FC236}">
                <a16:creationId xmlns:a16="http://schemas.microsoft.com/office/drawing/2014/main" id="{E031F17E-032B-0DAF-8FB9-1A5DC7059AAF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98482" y="684171"/>
            <a:ext cx="2368386" cy="2242689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997C6039-0B49-9A2E-32C2-89744C28D444}"/>
              </a:ext>
            </a:extLst>
          </p:cNvPr>
          <p:cNvGrpSpPr/>
          <p:nvPr/>
        </p:nvGrpSpPr>
        <p:grpSpPr>
          <a:xfrm rot="1523150">
            <a:off x="7591710" y="2103112"/>
            <a:ext cx="1262361" cy="661908"/>
            <a:chOff x="2961327" y="2446404"/>
            <a:chExt cx="554168" cy="661908"/>
          </a:xfrm>
          <a:solidFill>
            <a:srgbClr val="92D050"/>
          </a:solidFill>
        </p:grpSpPr>
        <p:sp>
          <p:nvSpPr>
            <p:cNvPr id="24" name="Right Arrow 23">
              <a:extLst>
                <a:ext uri="{FF2B5EF4-FFF2-40B4-BE49-F238E27FC236}">
                  <a16:creationId xmlns:a16="http://schemas.microsoft.com/office/drawing/2014/main" id="{38879873-3867-A9DE-3B34-7E8C16B41614}"/>
                </a:ext>
              </a:extLst>
            </p:cNvPr>
            <p:cNvSpPr/>
            <p:nvPr/>
          </p:nvSpPr>
          <p:spPr>
            <a:xfrm rot="30589">
              <a:off x="2961327" y="2446404"/>
              <a:ext cx="554168" cy="661908"/>
            </a:xfrm>
            <a:prstGeom prst="rightArrow">
              <a:avLst>
                <a:gd name="adj1" fmla="val 60000"/>
                <a:gd name="adj2" fmla="val 50000"/>
              </a:avLst>
            </a:prstGeom>
            <a:grpFill/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" name="Right Arrow 4">
              <a:extLst>
                <a:ext uri="{FF2B5EF4-FFF2-40B4-BE49-F238E27FC236}">
                  <a16:creationId xmlns:a16="http://schemas.microsoft.com/office/drawing/2014/main" id="{C0D60E35-8410-1CED-692F-61E3EADDD8A3}"/>
                </a:ext>
              </a:extLst>
            </p:cNvPr>
            <p:cNvSpPr txBox="1"/>
            <p:nvPr/>
          </p:nvSpPr>
          <p:spPr>
            <a:xfrm rot="30589">
              <a:off x="2961330" y="2578046"/>
              <a:ext cx="387918" cy="397144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/>
            </a:p>
          </p:txBody>
        </p:sp>
      </p:grpSp>
      <p:pic>
        <p:nvPicPr>
          <p:cNvPr id="26" name="Picture 25" descr="A table with numbers and symbols&#10;&#10;Description automatically generated">
            <a:extLst>
              <a:ext uri="{FF2B5EF4-FFF2-40B4-BE49-F238E27FC236}">
                <a16:creationId xmlns:a16="http://schemas.microsoft.com/office/drawing/2014/main" id="{AAC70674-2964-4868-1BFE-30A312160940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03708" y="3172572"/>
            <a:ext cx="2721311" cy="162339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53CC9C6E-DEFE-C866-9763-D3775A6C4316}"/>
              </a:ext>
            </a:extLst>
          </p:cNvPr>
          <p:cNvGrpSpPr/>
          <p:nvPr/>
        </p:nvGrpSpPr>
        <p:grpSpPr>
          <a:xfrm rot="2505316">
            <a:off x="7367776" y="2865005"/>
            <a:ext cx="1448575" cy="661908"/>
            <a:chOff x="2961327" y="2446404"/>
            <a:chExt cx="554168" cy="661908"/>
          </a:xfrm>
          <a:solidFill>
            <a:srgbClr val="92D050"/>
          </a:solidFill>
        </p:grpSpPr>
        <p:sp>
          <p:nvSpPr>
            <p:cNvPr id="29" name="Right Arrow 28">
              <a:extLst>
                <a:ext uri="{FF2B5EF4-FFF2-40B4-BE49-F238E27FC236}">
                  <a16:creationId xmlns:a16="http://schemas.microsoft.com/office/drawing/2014/main" id="{7EDB7D71-0352-5856-30FF-067451AEB20D}"/>
                </a:ext>
              </a:extLst>
            </p:cNvPr>
            <p:cNvSpPr/>
            <p:nvPr/>
          </p:nvSpPr>
          <p:spPr>
            <a:xfrm rot="30589">
              <a:off x="2961327" y="2446404"/>
              <a:ext cx="554168" cy="661908"/>
            </a:xfrm>
            <a:prstGeom prst="rightArrow">
              <a:avLst>
                <a:gd name="adj1" fmla="val 60000"/>
                <a:gd name="adj2" fmla="val 50000"/>
              </a:avLst>
            </a:prstGeom>
            <a:grpFill/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0" name="Right Arrow 4">
              <a:extLst>
                <a:ext uri="{FF2B5EF4-FFF2-40B4-BE49-F238E27FC236}">
                  <a16:creationId xmlns:a16="http://schemas.microsoft.com/office/drawing/2014/main" id="{4725B8F2-9D14-8A6E-154A-82A5F40991CF}"/>
                </a:ext>
              </a:extLst>
            </p:cNvPr>
            <p:cNvSpPr txBox="1"/>
            <p:nvPr/>
          </p:nvSpPr>
          <p:spPr>
            <a:xfrm rot="30589">
              <a:off x="2961330" y="2578046"/>
              <a:ext cx="387918" cy="397144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/>
            </a:p>
          </p:txBody>
        </p:sp>
      </p:grpSp>
      <p:pic>
        <p:nvPicPr>
          <p:cNvPr id="31" name="Picture 8">
            <a:extLst>
              <a:ext uri="{FF2B5EF4-FFF2-40B4-BE49-F238E27FC236}">
                <a16:creationId xmlns:a16="http://schemas.microsoft.com/office/drawing/2014/main" id="{3746CC08-2BF7-2603-A26B-5BE1FC7C66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167109" y="1546413"/>
            <a:ext cx="915819" cy="1221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D9133D7-81B3-E927-617C-0FD06EBB7933}"/>
              </a:ext>
            </a:extLst>
          </p:cNvPr>
          <p:cNvSpPr txBox="1"/>
          <p:nvPr/>
        </p:nvSpPr>
        <p:spPr>
          <a:xfrm>
            <a:off x="10722937" y="2759873"/>
            <a:ext cx="146906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Chris Morse</a:t>
            </a:r>
          </a:p>
        </p:txBody>
      </p:sp>
      <p:pic>
        <p:nvPicPr>
          <p:cNvPr id="33" name="Picture 6" descr="BNL | Nuclear Science &amp; Technology ...">
            <a:extLst>
              <a:ext uri="{FF2B5EF4-FFF2-40B4-BE49-F238E27FC236}">
                <a16:creationId xmlns:a16="http://schemas.microsoft.com/office/drawing/2014/main" id="{41E718FF-C633-E6DF-65FF-DE69C8FC0A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980383" y="1193113"/>
            <a:ext cx="1004893" cy="1004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1A41C94E-9CC9-EB31-9EA7-60EB5272BA68}"/>
              </a:ext>
            </a:extLst>
          </p:cNvPr>
          <p:cNvSpPr txBox="1"/>
          <p:nvPr/>
        </p:nvSpPr>
        <p:spPr>
          <a:xfrm>
            <a:off x="7013075" y="2162391"/>
            <a:ext cx="1017510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600" dirty="0"/>
              <a:t>Ben Shu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B4417D8D-06BD-89A1-D6AB-3E88DAD8E749}"/>
              </a:ext>
            </a:extLst>
          </p:cNvPr>
          <p:cNvPicPr>
            <a:picLocks noChangeAspect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93772" y="5922448"/>
            <a:ext cx="1163333" cy="865289"/>
          </a:xfrm>
          <a:prstGeom prst="rect">
            <a:avLst/>
          </a:prstGeom>
        </p:spPr>
      </p:pic>
      <p:pic>
        <p:nvPicPr>
          <p:cNvPr id="1026" name="Picture 2" descr="Andrea Mattera - Assistant Scientist at ...">
            <a:extLst>
              <a:ext uri="{FF2B5EF4-FFF2-40B4-BE49-F238E27FC236}">
                <a16:creationId xmlns:a16="http://schemas.microsoft.com/office/drawing/2014/main" id="{B7CCCA68-5BFC-F47C-5AC3-B8FE3B6F96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1713" y="5664887"/>
            <a:ext cx="920560" cy="92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1D7C3DB6-99DA-7359-2B6D-32E77376EA56}"/>
              </a:ext>
            </a:extLst>
          </p:cNvPr>
          <p:cNvSpPr txBox="1"/>
          <p:nvPr/>
        </p:nvSpPr>
        <p:spPr>
          <a:xfrm>
            <a:off x="7186146" y="6485593"/>
            <a:ext cx="1749087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600" dirty="0"/>
              <a:t>Andrea Mattera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5D9891E5-79A0-9211-2A0B-67DE722AC08E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850653" y="5192852"/>
            <a:ext cx="2982091" cy="129274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4687213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1F0D51D-B85B-C398-8E4D-392E7682C698}"/>
              </a:ext>
            </a:extLst>
          </p:cNvPr>
          <p:cNvSpPr txBox="1"/>
          <p:nvPr/>
        </p:nvSpPr>
        <p:spPr>
          <a:xfrm>
            <a:off x="892367" y="2105561"/>
            <a:ext cx="104660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dirty="0">
                <a:solidFill>
                  <a:schemeClr val="accent5">
                    <a:lumMod val="75000"/>
                  </a:schemeClr>
                </a:solidFill>
              </a:rPr>
              <a:t>A new </a:t>
            </a:r>
            <a:r>
              <a:rPr lang="en-US" sz="8000" dirty="0" err="1">
                <a:solidFill>
                  <a:schemeClr val="accent5">
                    <a:lumMod val="75000"/>
                  </a:schemeClr>
                </a:solidFill>
              </a:rPr>
              <a:t>NuDat</a:t>
            </a:r>
            <a:endParaRPr lang="en-US" sz="8000" dirty="0">
              <a:solidFill>
                <a:schemeClr val="accent5">
                  <a:lumMod val="75000"/>
                </a:schemeClr>
              </a:solidFill>
            </a:endParaRPr>
          </a:p>
          <a:p>
            <a:pPr algn="ctr"/>
            <a:r>
              <a:rPr lang="en-US" sz="4800" dirty="0"/>
              <a:t>(brought to you by Donnie Mason)</a:t>
            </a:r>
          </a:p>
        </p:txBody>
      </p:sp>
    </p:spTree>
    <p:extLst>
      <p:ext uri="{BB962C8B-B14F-4D97-AF65-F5344CB8AC3E}">
        <p14:creationId xmlns:p14="http://schemas.microsoft.com/office/powerpoint/2010/main" val="24191066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creen Recording 2026-02-06 at 10.12.23 AM.mov">
            <a:hlinkClick r:id="" action="ppaction://media"/>
            <a:extLst>
              <a:ext uri="{FF2B5EF4-FFF2-40B4-BE49-F238E27FC236}">
                <a16:creationId xmlns:a16="http://schemas.microsoft.com/office/drawing/2014/main" id="{D0A5BE5C-E62C-7A6B-DEDF-CCBEC52A450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02559" y="308349"/>
            <a:ext cx="11586882" cy="5725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613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1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creen Recording 2026-02-06 at 10.14.48 AM.mov">
            <a:hlinkClick r:id="" action="ppaction://media"/>
            <a:extLst>
              <a:ext uri="{FF2B5EF4-FFF2-40B4-BE49-F238E27FC236}">
                <a16:creationId xmlns:a16="http://schemas.microsoft.com/office/drawing/2014/main" id="{A82304EF-FA3E-93B8-3FA1-EE745BF5EF4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94810" y="111219"/>
            <a:ext cx="11338601" cy="6121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154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2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creen Recording 2026-02-06 at 10.38.53 AM.mov">
            <a:hlinkClick r:id="" action="ppaction://media"/>
            <a:extLst>
              <a:ext uri="{FF2B5EF4-FFF2-40B4-BE49-F238E27FC236}">
                <a16:creationId xmlns:a16="http://schemas.microsoft.com/office/drawing/2014/main" id="{C48BDD49-1245-4A16-B219-4CAFA8DE2D4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23814"/>
            <a:ext cx="12048565" cy="6728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494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11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8C507-EFA8-B0F5-05D8-29419E8D651F}"/>
              </a:ext>
            </a:extLst>
          </p:cNvPr>
          <p:cNvSpPr txBox="1">
            <a:spLocks/>
          </p:cNvSpPr>
          <p:nvPr/>
        </p:nvSpPr>
        <p:spPr>
          <a:xfrm>
            <a:off x="375558" y="179615"/>
            <a:ext cx="11049000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b="1" kern="120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US" sz="4400" dirty="0"/>
              <a:t>Summary and Outlook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B0A765-BCB8-DED1-3B01-7DCCE4F1BA32}"/>
              </a:ext>
            </a:extLst>
          </p:cNvPr>
          <p:cNvSpPr txBox="1"/>
          <p:nvPr/>
        </p:nvSpPr>
        <p:spPr>
          <a:xfrm>
            <a:off x="1145192" y="1444804"/>
            <a:ext cx="893298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ü"/>
            </a:pPr>
            <a:r>
              <a:rPr lang="en-US" sz="2400" dirty="0">
                <a:solidFill>
                  <a:schemeClr val="accent5"/>
                </a:solidFill>
              </a:rPr>
              <a:t>Hire and Train Postdoctoral Researcher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en-US" sz="2400" dirty="0">
                <a:solidFill>
                  <a:schemeClr val="accent5"/>
                </a:solidFill>
              </a:rPr>
              <a:t>Develop Evaluation Policies and JSON Schema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en-US" sz="2400" dirty="0">
                <a:solidFill>
                  <a:schemeClr val="accent5"/>
                </a:solidFill>
              </a:rPr>
              <a:t>Automated Evaluation Workflow</a:t>
            </a:r>
          </a:p>
          <a:p>
            <a:endParaRPr lang="en-US" sz="2400" dirty="0">
              <a:solidFill>
                <a:schemeClr val="accent5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/>
                </a:solidFill>
              </a:rPr>
              <a:t>Now in full production mode for Evaluations</a:t>
            </a:r>
          </a:p>
          <a:p>
            <a:pPr marL="457200" indent="-457200">
              <a:buFont typeface="Wingdings" pitchFamily="2" charset="2"/>
              <a:buChar char="ü"/>
            </a:pPr>
            <a:endParaRPr lang="en-US" sz="2400" dirty="0">
              <a:solidFill>
                <a:schemeClr val="accent5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04DF77-9D28-3823-D8F2-9285E6B85107}"/>
              </a:ext>
            </a:extLst>
          </p:cNvPr>
          <p:cNvSpPr txBox="1"/>
          <p:nvPr/>
        </p:nvSpPr>
        <p:spPr>
          <a:xfrm>
            <a:off x="475894" y="919626"/>
            <a:ext cx="64114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accent5"/>
                </a:solidFill>
              </a:rPr>
              <a:t>Project Summary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7B0C10-1023-06E8-DD55-A48A735302E1}"/>
              </a:ext>
            </a:extLst>
          </p:cNvPr>
          <p:cNvSpPr txBox="1"/>
          <p:nvPr/>
        </p:nvSpPr>
        <p:spPr>
          <a:xfrm>
            <a:off x="1145193" y="4432277"/>
            <a:ext cx="8932985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JSON format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Additional quantities to incorporate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Nuclei to evaluate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New decay chain simulation tool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B7A920-6A56-96B6-F885-E391E4C3C1CC}"/>
              </a:ext>
            </a:extLst>
          </p:cNvPr>
          <p:cNvSpPr txBox="1"/>
          <p:nvPr/>
        </p:nvSpPr>
        <p:spPr>
          <a:xfrm>
            <a:off x="475894" y="3660795"/>
            <a:ext cx="9860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</a:rPr>
              <a:t>Comments, Feedback and Suggestions welcome on …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9BD2BE-4C54-BDCC-0E1D-4032AF4B992F}"/>
              </a:ext>
            </a:extLst>
          </p:cNvPr>
          <p:cNvSpPr txBox="1"/>
          <p:nvPr/>
        </p:nvSpPr>
        <p:spPr>
          <a:xfrm>
            <a:off x="8229600" y="5473005"/>
            <a:ext cx="39624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hlinkClick r:id="rId2"/>
              </a:rPr>
              <a:t>mccutchan@bnl.gov</a:t>
            </a:r>
            <a:endParaRPr lang="en-US" sz="2800" dirty="0"/>
          </a:p>
          <a:p>
            <a:r>
              <a:rPr lang="en-US" sz="2800" u="sng" dirty="0">
                <a:solidFill>
                  <a:schemeClr val="accent2">
                    <a:lumMod val="75000"/>
                  </a:schemeClr>
                </a:solidFill>
                <a:hlinkClick r:id="rId3"/>
              </a:rPr>
              <a:t>swanigane@bnl.gov</a:t>
            </a:r>
            <a:endParaRPr lang="en-US" sz="2800" u="sng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US" sz="2800" u="sng" dirty="0" err="1">
                <a:solidFill>
                  <a:schemeClr val="accent2">
                    <a:lumMod val="75000"/>
                  </a:schemeClr>
                </a:solidFill>
              </a:rPr>
              <a:t>amattera@bnl.gov</a:t>
            </a:r>
            <a:endParaRPr lang="en-US" sz="28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85068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CE852-1B16-EE4D-9C31-C44CBB2B5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881" y="-244669"/>
            <a:ext cx="8328991" cy="1325563"/>
          </a:xfrm>
        </p:spPr>
        <p:txBody>
          <a:bodyPr>
            <a:normAutofit/>
          </a:bodyPr>
          <a:lstStyle/>
          <a:p>
            <a:r>
              <a:rPr lang="en-US" sz="4400" dirty="0"/>
              <a:t>With new ENSDF format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90E5F5-9F51-0C4A-AEB4-3D8FDF6694F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33556" y="961024"/>
            <a:ext cx="4647433" cy="26385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6F047AA-D976-BE42-ACBB-C6EA17F21B41}"/>
              </a:ext>
            </a:extLst>
          </p:cNvPr>
          <p:cNvSpPr txBox="1"/>
          <p:nvPr/>
        </p:nvSpPr>
        <p:spPr>
          <a:xfrm>
            <a:off x="622221" y="1075675"/>
            <a:ext cx="6611335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Each measurement stored in database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Mean Value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Uncertainty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Reference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Measurement type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General comments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4D5341C-5930-7041-BEC8-E8A16E8CE379}"/>
              </a:ext>
            </a:extLst>
          </p:cNvPr>
          <p:cNvGrpSpPr/>
          <p:nvPr/>
        </p:nvGrpSpPr>
        <p:grpSpPr>
          <a:xfrm>
            <a:off x="819461" y="3753580"/>
            <a:ext cx="10920782" cy="2875819"/>
            <a:chOff x="209862" y="3899933"/>
            <a:chExt cx="8993207" cy="2156502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82C9E668-3496-AF4A-867B-3BB33B731CF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09862" y="3899933"/>
              <a:ext cx="5379030" cy="2156502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07BB0CAF-636B-CD47-8290-FBF0CE537B18}"/>
                </a:ext>
              </a:extLst>
            </p:cNvPr>
            <p:cNvSpPr txBox="1"/>
            <p:nvPr/>
          </p:nvSpPr>
          <p:spPr>
            <a:xfrm>
              <a:off x="5588892" y="4313773"/>
              <a:ext cx="3614177" cy="12693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/>
                <a:t>Each calculation is also stored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000" dirty="0"/>
                <a:t>Type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000" dirty="0"/>
                <a:t>Input Values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000" dirty="0"/>
                <a:t>Comments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000" dirty="0"/>
                <a:t>Visual inspection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65687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AA9886D-859E-C44F-AA08-D18B4AD6665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8743" y="3296611"/>
            <a:ext cx="10754513" cy="2738429"/>
          </a:xfrm>
          <a:prstGeom prst="rect">
            <a:avLst/>
          </a:prstGeom>
        </p:spPr>
      </p:pic>
      <p:sp>
        <p:nvSpPr>
          <p:cNvPr id="3" name="Title 4">
            <a:extLst>
              <a:ext uri="{FF2B5EF4-FFF2-40B4-BE49-F238E27FC236}">
                <a16:creationId xmlns:a16="http://schemas.microsoft.com/office/drawing/2014/main" id="{10C9796F-F296-1B45-A14A-FE31F669A71A}"/>
              </a:ext>
            </a:extLst>
          </p:cNvPr>
          <p:cNvSpPr txBox="1">
            <a:spLocks/>
          </p:cNvSpPr>
          <p:nvPr/>
        </p:nvSpPr>
        <p:spPr>
          <a:xfrm>
            <a:off x="411541" y="123903"/>
            <a:ext cx="9739623" cy="79049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latin typeface="+mn-lt"/>
                <a:cs typeface="Calibri" panose="020F0502020204030204" pitchFamily="34" charset="0"/>
              </a:rPr>
              <a:t>Why “Adopted”?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EA7800-FC60-BE4A-B48B-A68A020B33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4367" y="123903"/>
            <a:ext cx="2239617" cy="223961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87B1948-A6A3-6F49-BD92-3EA502C5DE6C}"/>
              </a:ext>
            </a:extLst>
          </p:cNvPr>
          <p:cNvSpPr txBox="1"/>
          <p:nvPr/>
        </p:nvSpPr>
        <p:spPr>
          <a:xfrm>
            <a:off x="506708" y="1136009"/>
            <a:ext cx="876981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ENSDF decay data are currently a hybrid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Combination of experimental data specifically from decay measurements + recommended data from the Adopted Levels/Gammas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With new format we can do both and increase efficiency !!</a:t>
            </a:r>
          </a:p>
        </p:txBody>
      </p:sp>
    </p:spTree>
    <p:extLst>
      <p:ext uri="{BB962C8B-B14F-4D97-AF65-F5344CB8AC3E}">
        <p14:creationId xmlns:p14="http://schemas.microsoft.com/office/powerpoint/2010/main" val="22982913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BDD315F-7DC3-B942-A957-B1E2911A4D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541" y="2080591"/>
            <a:ext cx="5820233" cy="38367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DDEAB27C-DE6E-2C45-BCCE-886460C53E57}"/>
              </a:ext>
            </a:extLst>
          </p:cNvPr>
          <p:cNvSpPr txBox="1">
            <a:spLocks/>
          </p:cNvSpPr>
          <p:nvPr/>
        </p:nvSpPr>
        <p:spPr>
          <a:xfrm>
            <a:off x="411541" y="123903"/>
            <a:ext cx="11116386" cy="79049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latin typeface="+mn-lt"/>
                <a:cs typeface="Calibri" panose="020F0502020204030204" pitchFamily="34" charset="0"/>
              </a:rPr>
              <a:t>A Major Inconvenience in ENSDF and DDEP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39EF9F-DB14-DF42-8350-D1909A5A4516}"/>
              </a:ext>
            </a:extLst>
          </p:cNvPr>
          <p:cNvSpPr txBox="1"/>
          <p:nvPr/>
        </p:nvSpPr>
        <p:spPr>
          <a:xfrm>
            <a:off x="961867" y="1053562"/>
            <a:ext cx="431948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Not all nuclei are one decay from stability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7F253FA-AEA9-F642-8CA0-1BC0CC02A69C}"/>
              </a:ext>
            </a:extLst>
          </p:cNvPr>
          <p:cNvGrpSpPr/>
          <p:nvPr/>
        </p:nvGrpSpPr>
        <p:grpSpPr>
          <a:xfrm>
            <a:off x="6641639" y="1530615"/>
            <a:ext cx="5392733" cy="4448959"/>
            <a:chOff x="6640242" y="1064245"/>
            <a:chExt cx="5392733" cy="4448959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5E938F8D-A01C-C248-9A54-1CF0CC9BEB5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640242" y="1530615"/>
              <a:ext cx="5392733" cy="3982589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DC688A53-82FF-7F46-987F-2921FEDC5604}"/>
                </a:ext>
              </a:extLst>
            </p:cNvPr>
            <p:cNvSpPr txBox="1"/>
            <p:nvPr/>
          </p:nvSpPr>
          <p:spPr>
            <a:xfrm>
              <a:off x="7606748" y="1064245"/>
              <a:ext cx="3710609" cy="40011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sz="2000" dirty="0"/>
                <a:t>Search </a:t>
              </a:r>
              <a:r>
                <a:rPr lang="en-US" sz="2000" baseline="30000" dirty="0"/>
                <a:t>225</a:t>
              </a:r>
              <a:r>
                <a:rPr lang="en-US" sz="2000" dirty="0"/>
                <a:t>Ac decay in </a:t>
              </a:r>
              <a:r>
                <a:rPr lang="en-US" sz="2000" dirty="0" err="1"/>
                <a:t>NuDat</a:t>
              </a:r>
              <a:endParaRPr lang="en-US" sz="2000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58946A0-D44F-7946-AC70-C98E70EBA103}"/>
              </a:ext>
            </a:extLst>
          </p:cNvPr>
          <p:cNvGrpSpPr/>
          <p:nvPr/>
        </p:nvGrpSpPr>
        <p:grpSpPr>
          <a:xfrm>
            <a:off x="7148086" y="1422284"/>
            <a:ext cx="4381306" cy="4633611"/>
            <a:chOff x="7148086" y="1422284"/>
            <a:chExt cx="4381306" cy="4633611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11C9F231-8D01-0C4F-9363-E6DDCB65F92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148086" y="1927635"/>
              <a:ext cx="4381306" cy="412826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644F74D7-5819-B548-8E50-1151A1396CEF}"/>
                </a:ext>
              </a:extLst>
            </p:cNvPr>
            <p:cNvSpPr txBox="1"/>
            <p:nvPr/>
          </p:nvSpPr>
          <p:spPr>
            <a:xfrm>
              <a:off x="7148086" y="1422284"/>
              <a:ext cx="4379841" cy="40011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sz="2000" dirty="0"/>
                <a:t>Then search </a:t>
              </a:r>
              <a:r>
                <a:rPr lang="en-US" sz="2000" baseline="30000" dirty="0"/>
                <a:t>221</a:t>
              </a:r>
              <a:r>
                <a:rPr lang="en-US" sz="2000" dirty="0"/>
                <a:t>Fr decay in </a:t>
              </a:r>
              <a:r>
                <a:rPr lang="en-US" sz="2000" dirty="0" err="1"/>
                <a:t>NuDat</a:t>
              </a:r>
              <a:endParaRPr lang="en-US" sz="2000" dirty="0"/>
            </a:p>
          </p:txBody>
        </p:sp>
      </p:grpSp>
    </p:spTree>
    <p:extLst>
      <p:ext uri="{BB962C8B-B14F-4D97-AF65-F5344CB8AC3E}">
        <p14:creationId xmlns:p14="http://schemas.microsoft.com/office/powerpoint/2010/main" val="1970257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B37160-25FC-FB49-9A1E-A9193EF252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A0131EF-8A32-34F1-12CE-88893C7A11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541" y="2080591"/>
            <a:ext cx="5820233" cy="38367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5EA7A95E-693F-4338-C533-FD12D48749F9}"/>
              </a:ext>
            </a:extLst>
          </p:cNvPr>
          <p:cNvSpPr txBox="1">
            <a:spLocks/>
          </p:cNvSpPr>
          <p:nvPr/>
        </p:nvSpPr>
        <p:spPr>
          <a:xfrm>
            <a:off x="411541" y="123903"/>
            <a:ext cx="11116386" cy="79049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latin typeface="+mn-lt"/>
                <a:cs typeface="Calibri" panose="020F0502020204030204" pitchFamily="34" charset="0"/>
              </a:rPr>
              <a:t>A Major Inconvenience in ENSDF and DDEP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4AE1B6-F3D6-A67F-C67B-BD9E437900F3}"/>
              </a:ext>
            </a:extLst>
          </p:cNvPr>
          <p:cNvSpPr txBox="1"/>
          <p:nvPr/>
        </p:nvSpPr>
        <p:spPr>
          <a:xfrm>
            <a:off x="961867" y="1053562"/>
            <a:ext cx="431948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Not all nuclei are one decay from stability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7C778C1-FF2E-CA04-DAE4-C35D410FE85F}"/>
              </a:ext>
            </a:extLst>
          </p:cNvPr>
          <p:cNvGrpSpPr/>
          <p:nvPr/>
        </p:nvGrpSpPr>
        <p:grpSpPr>
          <a:xfrm>
            <a:off x="6641639" y="1530615"/>
            <a:ext cx="5392733" cy="4448959"/>
            <a:chOff x="6640242" y="1064245"/>
            <a:chExt cx="5392733" cy="4448959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E1FD7FF2-AFFE-B882-D6BD-A8F84C9F951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640242" y="1530615"/>
              <a:ext cx="5392733" cy="3982589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07E2491-E4F7-5D87-5F89-D8B42ACF33FF}"/>
                </a:ext>
              </a:extLst>
            </p:cNvPr>
            <p:cNvSpPr txBox="1"/>
            <p:nvPr/>
          </p:nvSpPr>
          <p:spPr>
            <a:xfrm>
              <a:off x="7606748" y="1064245"/>
              <a:ext cx="3710609" cy="40011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sz="2000" dirty="0"/>
                <a:t>Search </a:t>
              </a:r>
              <a:r>
                <a:rPr lang="en-US" sz="2000" baseline="30000" dirty="0"/>
                <a:t>225</a:t>
              </a:r>
              <a:r>
                <a:rPr lang="en-US" sz="2000" dirty="0"/>
                <a:t>Ac decay in </a:t>
              </a:r>
              <a:r>
                <a:rPr lang="en-US" sz="2000" dirty="0" err="1"/>
                <a:t>NuDat</a:t>
              </a:r>
              <a:endParaRPr lang="en-US" sz="2000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6EF1D7-5B4F-2C31-3AF4-60D2E9F083D7}"/>
              </a:ext>
            </a:extLst>
          </p:cNvPr>
          <p:cNvGrpSpPr/>
          <p:nvPr/>
        </p:nvGrpSpPr>
        <p:grpSpPr>
          <a:xfrm>
            <a:off x="7148086" y="1422284"/>
            <a:ext cx="4381306" cy="4633611"/>
            <a:chOff x="7148086" y="1422284"/>
            <a:chExt cx="4381306" cy="4633611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003C8E55-8C89-A7BE-D78C-899EBD5312F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148086" y="1927635"/>
              <a:ext cx="4381306" cy="412826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55CD93E5-4A73-34F7-95D4-1E6F5FFA1805}"/>
                </a:ext>
              </a:extLst>
            </p:cNvPr>
            <p:cNvSpPr txBox="1"/>
            <p:nvPr/>
          </p:nvSpPr>
          <p:spPr>
            <a:xfrm>
              <a:off x="7148086" y="1422284"/>
              <a:ext cx="4379841" cy="40011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sz="2000" dirty="0"/>
                <a:t>Then search </a:t>
              </a:r>
              <a:r>
                <a:rPr lang="en-US" sz="2000" baseline="30000" dirty="0"/>
                <a:t>221</a:t>
              </a:r>
              <a:r>
                <a:rPr lang="en-US" sz="2000" dirty="0"/>
                <a:t>Fr decay in </a:t>
              </a:r>
              <a:r>
                <a:rPr lang="en-US" sz="2000" dirty="0" err="1"/>
                <a:t>NuDat</a:t>
              </a:r>
              <a:endParaRPr lang="en-US" sz="2000" dirty="0"/>
            </a:p>
          </p:txBody>
        </p:sp>
      </p:grpSp>
    </p:spTree>
    <p:extLst>
      <p:ext uri="{BB962C8B-B14F-4D97-AF65-F5344CB8AC3E}">
        <p14:creationId xmlns:p14="http://schemas.microsoft.com/office/powerpoint/2010/main" val="645441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NL">
  <a:themeElements>
    <a:clrScheme name="BNL Color Palett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05C78"/>
      </a:accent1>
      <a:accent2>
        <a:srgbClr val="00ADDC"/>
      </a:accent2>
      <a:accent3>
        <a:srgbClr val="B2D33B"/>
      </a:accent3>
      <a:accent4>
        <a:srgbClr val="F68B1F"/>
      </a:accent4>
      <a:accent5>
        <a:srgbClr val="B72467"/>
      </a:accent5>
      <a:accent6>
        <a:srgbClr val="FFCD34"/>
      </a:accent6>
      <a:hlink>
        <a:srgbClr val="4881C3"/>
      </a:hlink>
      <a:folHlink>
        <a:srgbClr val="51499E"/>
      </a:folHlink>
    </a:clrScheme>
    <a:fontScheme name="Arial Black-Arial">
      <a:majorFont>
        <a:latin typeface="Arial Black" panose="020B0A04020102020204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NL_PPT_Template_2021_Widescreen_Compressed" id="{1E50E555-00B6-2147-91A8-A2CEA3515EB8}" vid="{2E9CFCAC-53E9-4D4D-AE1F-381DB7BC788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BNL_PPT_Template_2021_Widescreen_Compressed</Template>
  <TotalTime>9932</TotalTime>
  <Words>521</Words>
  <Application>Microsoft Macintosh PowerPoint</Application>
  <PresentationFormat>Widescreen</PresentationFormat>
  <Paragraphs>138</Paragraphs>
  <Slides>17</Slides>
  <Notes>1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Arial Black</vt:lpstr>
      <vt:lpstr>Calibri</vt:lpstr>
      <vt:lpstr>Wingdings</vt:lpstr>
      <vt:lpstr>BNL</vt:lpstr>
      <vt:lpstr>Accelerated Decay Data Evaluation and Development of an Adopted Decay Data Library</vt:lpstr>
      <vt:lpstr>ENSDF : the ONLY comprehensive resource for </vt:lpstr>
      <vt:lpstr>The Many Users of Decay Data</vt:lpstr>
      <vt:lpstr>PowerPoint Presentation</vt:lpstr>
      <vt:lpstr>PowerPoint Presentation</vt:lpstr>
      <vt:lpstr>What’s an Adopted Decay Data Library?  (and how is it different from ENSDF?)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With new ENSDF format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XUNDL   </dc:title>
  <dc:creator>Ricard-McCutchan, Elizabeth</dc:creator>
  <cp:lastModifiedBy>Ricard, Elizabeth</cp:lastModifiedBy>
  <cp:revision>76</cp:revision>
  <dcterms:created xsi:type="dcterms:W3CDTF">2020-12-03T00:23:11Z</dcterms:created>
  <dcterms:modified xsi:type="dcterms:W3CDTF">2026-02-06T20:14:21Z</dcterms:modified>
</cp:coreProperties>
</file>