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9144000"/>
  <p:notesSz cx="6858000" cy="9144000"/>
  <p:embeddedFontLst>
    <p:embeddedFont>
      <p:font typeface="Helvetica Neue"/>
      <p:regular r:id="rId25"/>
      <p:bold r:id="rId26"/>
      <p:italic r:id="rId27"/>
      <p:boldItalic r:id="rId28"/>
    </p:embeddedFont>
    <p:embeddedFont>
      <p:font typeface="Noto Sans Symbols"/>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bold.fntdata"/><Relationship Id="rId25" Type="http://schemas.openxmlformats.org/officeDocument/2006/relationships/font" Target="fonts/HelveticaNeue-regular.fntdata"/><Relationship Id="rId28" Type="http://schemas.openxmlformats.org/officeDocument/2006/relationships/font" Target="fonts/HelveticaNeue-boldItalic.fntdata"/><Relationship Id="rId27"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Symbols-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NotoSansSymbols-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nmeth.4642" TargetMode="External"/><Relationship Id="rId3" Type="http://schemas.openxmlformats.org/officeDocument/2006/relationships/hyperlink" Target="https://machinelearningmastery.com/relationship-between-applied-statistics-and-machine-learn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35" name="Google Shape;3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6" name="Google Shape;36;p1:notes"/>
          <p:cNvSpPr txBox="1"/>
          <p:nvPr>
            <p:ph idx="1" type="body"/>
          </p:nvPr>
        </p:nvSpPr>
        <p:spPr>
          <a:xfrm>
            <a:off x="914400" y="4343400"/>
            <a:ext cx="50292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Machine learning (automated processes that learn by example in order to classify,  predict, discover, or generate new data) </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Artificial intelligence (methods by which a  computer makes decisions or discoveries that would usually require human intelligence) </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https://towardsdatascience.com/no-machine-learning-is-not-just-glorified-statistics-26d3952234e3</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https://towardsdatascience.com/the-actual-difference-between-statistics-and-machine-learning-64b49f07ea3</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u="sng">
                <a:solidFill>
                  <a:schemeClr val="hlink"/>
                </a:solidFill>
                <a:hlinkClick r:id="rId2"/>
              </a:rPr>
              <a:t>https://www.nature.com/articles/nmeth.4642</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u="sng">
                <a:solidFill>
                  <a:schemeClr val="hlink"/>
                </a:solidFill>
                <a:hlinkClick r:id="rId3"/>
              </a:rPr>
              <a:t>https://machinelearningmastery.com/relationship-between-applied-statistics-and-machine-learning/</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c5f2ac1af6_11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5" name="Google Shape;165;g3c5f2ac1af6_11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c5f2ac1af6_11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NLD database?</a:t>
            </a:r>
            <a:endParaRPr/>
          </a:p>
        </p:txBody>
      </p:sp>
      <p:sp>
        <p:nvSpPr>
          <p:cNvPr id="172" name="Google Shape;172;g3c5f2ac1af6_11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c5f2ac1af6_11_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2" name="Google Shape;182;g3c5f2ac1af6_11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c6367261bf_1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1" name="Google Shape;191;g3c6367261bf_1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c5f2ac1af6_11_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2" name="Google Shape;202;g3c5f2ac1af6_11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c5f2ac1af6_11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9" name="Google Shape;209;g3c5f2ac1af6_11_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7" name="Google Shape;21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4" name="Google Shape;22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c6367261bf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0" name="Google Shape;230;g3c6367261bf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c6367261bf_1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7" name="Google Shape;237;g3c6367261bf_1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3c5f2ac1af6_1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 name="Google Shape;48;g3c5f2ac1af6_1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3" name="Google Shape;7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5" name="Google Shape;8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 name="Google Shape;9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 name="Google Shape;10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1" name="Google Shape;13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 name="Google Shape;14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c5f2ac1af6_11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7" name="Google Shape;157;g3c5f2ac1af6_11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5" name="Shape 15"/>
        <p:cNvGrpSpPr/>
        <p:nvPr/>
      </p:nvGrpSpPr>
      <p:grpSpPr>
        <a:xfrm>
          <a:off x="0" y="0"/>
          <a:ext cx="0" cy="0"/>
          <a:chOff x="0" y="0"/>
          <a:chExt cx="0" cy="0"/>
        </a:xfrm>
      </p:grpSpPr>
      <p:sp>
        <p:nvSpPr>
          <p:cNvPr id="16" name="Google Shape;16;p2"/>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17" name="Google Shape;17;p2"/>
          <p:cNvSpPr txBox="1"/>
          <p:nvPr>
            <p:ph idx="11" type="ftr"/>
          </p:nvPr>
        </p:nvSpPr>
        <p:spPr>
          <a:xfrm>
            <a:off x="2979254" y="6501170"/>
            <a:ext cx="3998015"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p14:dur="20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3"/>
          <p:cNvSpPr txBox="1"/>
          <p:nvPr>
            <p:ph idx="11" type="ftr"/>
          </p:nvPr>
        </p:nvSpPr>
        <p:spPr>
          <a:xfrm>
            <a:off x="2979254" y="6501170"/>
            <a:ext cx="3998015"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20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1" name="Shape 21"/>
        <p:cNvGrpSpPr/>
        <p:nvPr/>
      </p:nvGrpSpPr>
      <p:grpSpPr>
        <a:xfrm>
          <a:off x="0" y="0"/>
          <a:ext cx="0" cy="0"/>
          <a:chOff x="0" y="0"/>
          <a:chExt cx="0" cy="0"/>
        </a:xfrm>
      </p:grpSpPr>
      <p:sp>
        <p:nvSpPr>
          <p:cNvPr id="22" name="Google Shape;22;p4"/>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88888"/>
                </a:solidFill>
                <a:latin typeface="Arial"/>
                <a:ea typeface="Arial"/>
                <a:cs typeface="Arial"/>
                <a:sym typeface="Arial"/>
              </a:defRPr>
            </a:lvl1pPr>
            <a:lvl2pPr indent="0" lvl="1" marL="0" algn="r">
              <a:spcBef>
                <a:spcPts val="0"/>
              </a:spcBef>
              <a:spcAft>
                <a:spcPts val="0"/>
              </a:spcAft>
              <a:buNone/>
              <a:defRPr sz="1200">
                <a:solidFill>
                  <a:srgbClr val="888888"/>
                </a:solidFill>
                <a:latin typeface="Arial"/>
                <a:ea typeface="Arial"/>
                <a:cs typeface="Arial"/>
                <a:sym typeface="Arial"/>
              </a:defRPr>
            </a:lvl2pPr>
            <a:lvl3pPr indent="0" lvl="2" marL="0" algn="r">
              <a:spcBef>
                <a:spcPts val="0"/>
              </a:spcBef>
              <a:spcAft>
                <a:spcPts val="0"/>
              </a:spcAft>
              <a:buNone/>
              <a:defRPr sz="1200">
                <a:solidFill>
                  <a:srgbClr val="888888"/>
                </a:solidFill>
                <a:latin typeface="Arial"/>
                <a:ea typeface="Arial"/>
                <a:cs typeface="Arial"/>
                <a:sym typeface="Arial"/>
              </a:defRPr>
            </a:lvl3pPr>
            <a:lvl4pPr indent="0" lvl="3" marL="0" algn="r">
              <a:spcBef>
                <a:spcPts val="0"/>
              </a:spcBef>
              <a:spcAft>
                <a:spcPts val="0"/>
              </a:spcAft>
              <a:buNone/>
              <a:defRPr sz="1200">
                <a:solidFill>
                  <a:srgbClr val="888888"/>
                </a:solidFill>
                <a:latin typeface="Arial"/>
                <a:ea typeface="Arial"/>
                <a:cs typeface="Arial"/>
                <a:sym typeface="Arial"/>
              </a:defRPr>
            </a:lvl4pPr>
            <a:lvl5pPr indent="0" lvl="4" marL="0" algn="r">
              <a:spcBef>
                <a:spcPts val="0"/>
              </a:spcBef>
              <a:spcAft>
                <a:spcPts val="0"/>
              </a:spcAft>
              <a:buNone/>
              <a:defRPr sz="1200">
                <a:solidFill>
                  <a:srgbClr val="888888"/>
                </a:solidFill>
                <a:latin typeface="Arial"/>
                <a:ea typeface="Arial"/>
                <a:cs typeface="Arial"/>
                <a:sym typeface="Arial"/>
              </a:defRPr>
            </a:lvl5pPr>
            <a:lvl6pPr indent="0" lvl="5" marL="0" algn="r">
              <a:spcBef>
                <a:spcPts val="0"/>
              </a:spcBef>
              <a:spcAft>
                <a:spcPts val="0"/>
              </a:spcAft>
              <a:buNone/>
              <a:defRPr sz="1200">
                <a:solidFill>
                  <a:srgbClr val="888888"/>
                </a:solidFill>
                <a:latin typeface="Arial"/>
                <a:ea typeface="Arial"/>
                <a:cs typeface="Arial"/>
                <a:sym typeface="Arial"/>
              </a:defRPr>
            </a:lvl6pPr>
            <a:lvl7pPr indent="0" lvl="6" marL="0" algn="r">
              <a:spcBef>
                <a:spcPts val="0"/>
              </a:spcBef>
              <a:spcAft>
                <a:spcPts val="0"/>
              </a:spcAft>
              <a:buNone/>
              <a:defRPr sz="1200">
                <a:solidFill>
                  <a:srgbClr val="888888"/>
                </a:solidFill>
                <a:latin typeface="Arial"/>
                <a:ea typeface="Arial"/>
                <a:cs typeface="Arial"/>
                <a:sym typeface="Arial"/>
              </a:defRPr>
            </a:lvl7pPr>
            <a:lvl8pPr indent="0" lvl="7" marL="0" algn="r">
              <a:spcBef>
                <a:spcPts val="0"/>
              </a:spcBef>
              <a:spcAft>
                <a:spcPts val="0"/>
              </a:spcAft>
              <a:buNone/>
              <a:defRPr sz="1200">
                <a:solidFill>
                  <a:srgbClr val="888888"/>
                </a:solidFill>
                <a:latin typeface="Arial"/>
                <a:ea typeface="Arial"/>
                <a:cs typeface="Arial"/>
                <a:sym typeface="Arial"/>
              </a:defRPr>
            </a:lvl8pPr>
            <a:lvl9pPr indent="0" lvl="8" marL="0" algn="r">
              <a:spcBef>
                <a:spcPts val="0"/>
              </a:spcBef>
              <a:spcAft>
                <a:spcPts val="0"/>
              </a:spcAft>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4"/>
          <p:cNvSpPr txBox="1"/>
          <p:nvPr>
            <p:ph idx="11" type="ftr"/>
          </p:nvPr>
        </p:nvSpPr>
        <p:spPr>
          <a:xfrm>
            <a:off x="2979254" y="6501170"/>
            <a:ext cx="3998015"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4" name="Shape 24"/>
        <p:cNvGrpSpPr/>
        <p:nvPr/>
      </p:nvGrpSpPr>
      <p:grpSpPr>
        <a:xfrm>
          <a:off x="0" y="0"/>
          <a:ext cx="0" cy="0"/>
          <a:chOff x="0" y="0"/>
          <a:chExt cx="0" cy="0"/>
        </a:xfrm>
      </p:grpSpPr>
      <p:sp>
        <p:nvSpPr>
          <p:cNvPr id="25" name="Google Shape;25;p5"/>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88888"/>
                </a:solidFill>
                <a:latin typeface="Arial"/>
                <a:ea typeface="Arial"/>
                <a:cs typeface="Arial"/>
                <a:sym typeface="Arial"/>
              </a:defRPr>
            </a:lvl1pPr>
            <a:lvl2pPr indent="0" lvl="1" marL="0" algn="r">
              <a:spcBef>
                <a:spcPts val="0"/>
              </a:spcBef>
              <a:spcAft>
                <a:spcPts val="0"/>
              </a:spcAft>
              <a:buNone/>
              <a:defRPr sz="1200">
                <a:solidFill>
                  <a:srgbClr val="888888"/>
                </a:solidFill>
                <a:latin typeface="Arial"/>
                <a:ea typeface="Arial"/>
                <a:cs typeface="Arial"/>
                <a:sym typeface="Arial"/>
              </a:defRPr>
            </a:lvl2pPr>
            <a:lvl3pPr indent="0" lvl="2" marL="0" algn="r">
              <a:spcBef>
                <a:spcPts val="0"/>
              </a:spcBef>
              <a:spcAft>
                <a:spcPts val="0"/>
              </a:spcAft>
              <a:buNone/>
              <a:defRPr sz="1200">
                <a:solidFill>
                  <a:srgbClr val="888888"/>
                </a:solidFill>
                <a:latin typeface="Arial"/>
                <a:ea typeface="Arial"/>
                <a:cs typeface="Arial"/>
                <a:sym typeface="Arial"/>
              </a:defRPr>
            </a:lvl3pPr>
            <a:lvl4pPr indent="0" lvl="3" marL="0" algn="r">
              <a:spcBef>
                <a:spcPts val="0"/>
              </a:spcBef>
              <a:spcAft>
                <a:spcPts val="0"/>
              </a:spcAft>
              <a:buNone/>
              <a:defRPr sz="1200">
                <a:solidFill>
                  <a:srgbClr val="888888"/>
                </a:solidFill>
                <a:latin typeface="Arial"/>
                <a:ea typeface="Arial"/>
                <a:cs typeface="Arial"/>
                <a:sym typeface="Arial"/>
              </a:defRPr>
            </a:lvl4pPr>
            <a:lvl5pPr indent="0" lvl="4" marL="0" algn="r">
              <a:spcBef>
                <a:spcPts val="0"/>
              </a:spcBef>
              <a:spcAft>
                <a:spcPts val="0"/>
              </a:spcAft>
              <a:buNone/>
              <a:defRPr sz="1200">
                <a:solidFill>
                  <a:srgbClr val="888888"/>
                </a:solidFill>
                <a:latin typeface="Arial"/>
                <a:ea typeface="Arial"/>
                <a:cs typeface="Arial"/>
                <a:sym typeface="Arial"/>
              </a:defRPr>
            </a:lvl5pPr>
            <a:lvl6pPr indent="0" lvl="5" marL="0" algn="r">
              <a:spcBef>
                <a:spcPts val="0"/>
              </a:spcBef>
              <a:spcAft>
                <a:spcPts val="0"/>
              </a:spcAft>
              <a:buNone/>
              <a:defRPr sz="1200">
                <a:solidFill>
                  <a:srgbClr val="888888"/>
                </a:solidFill>
                <a:latin typeface="Arial"/>
                <a:ea typeface="Arial"/>
                <a:cs typeface="Arial"/>
                <a:sym typeface="Arial"/>
              </a:defRPr>
            </a:lvl6pPr>
            <a:lvl7pPr indent="0" lvl="6" marL="0" algn="r">
              <a:spcBef>
                <a:spcPts val="0"/>
              </a:spcBef>
              <a:spcAft>
                <a:spcPts val="0"/>
              </a:spcAft>
              <a:buNone/>
              <a:defRPr sz="1200">
                <a:solidFill>
                  <a:srgbClr val="888888"/>
                </a:solidFill>
                <a:latin typeface="Arial"/>
                <a:ea typeface="Arial"/>
                <a:cs typeface="Arial"/>
                <a:sym typeface="Arial"/>
              </a:defRPr>
            </a:lvl7pPr>
            <a:lvl8pPr indent="0" lvl="7" marL="0" algn="r">
              <a:spcBef>
                <a:spcPts val="0"/>
              </a:spcBef>
              <a:spcAft>
                <a:spcPts val="0"/>
              </a:spcAft>
              <a:buNone/>
              <a:defRPr sz="1200">
                <a:solidFill>
                  <a:srgbClr val="888888"/>
                </a:solidFill>
                <a:latin typeface="Arial"/>
                <a:ea typeface="Arial"/>
                <a:cs typeface="Arial"/>
                <a:sym typeface="Arial"/>
              </a:defRPr>
            </a:lvl8pPr>
            <a:lvl9pPr indent="0" lvl="8" marL="0" algn="r">
              <a:spcBef>
                <a:spcPts val="0"/>
              </a:spcBef>
              <a:spcAft>
                <a:spcPts val="0"/>
              </a:spcAft>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5"/>
          <p:cNvSpPr txBox="1"/>
          <p:nvPr>
            <p:ph idx="11" type="ftr"/>
          </p:nvPr>
        </p:nvSpPr>
        <p:spPr>
          <a:xfrm>
            <a:off x="2979254" y="6501170"/>
            <a:ext cx="3998015"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27" name="Shape 27"/>
        <p:cNvGrpSpPr/>
        <p:nvPr/>
      </p:nvGrpSpPr>
      <p:grpSpPr>
        <a:xfrm>
          <a:off x="0" y="0"/>
          <a:ext cx="0" cy="0"/>
          <a:chOff x="0" y="0"/>
          <a:chExt cx="0" cy="0"/>
        </a:xfrm>
      </p:grpSpPr>
      <p:sp>
        <p:nvSpPr>
          <p:cNvPr id="28" name="Google Shape;28;p6"/>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200">
                <a:solidFill>
                  <a:srgbClr val="888888"/>
                </a:solidFill>
                <a:latin typeface="Arial"/>
                <a:ea typeface="Arial"/>
                <a:cs typeface="Arial"/>
                <a:sym typeface="Arial"/>
              </a:defRPr>
            </a:lvl1pPr>
            <a:lvl2pPr indent="0" lvl="1" marL="0" algn="r">
              <a:spcBef>
                <a:spcPts val="0"/>
              </a:spcBef>
              <a:spcAft>
                <a:spcPts val="0"/>
              </a:spcAft>
              <a:buNone/>
              <a:defRPr sz="1200">
                <a:solidFill>
                  <a:srgbClr val="888888"/>
                </a:solidFill>
                <a:latin typeface="Arial"/>
                <a:ea typeface="Arial"/>
                <a:cs typeface="Arial"/>
                <a:sym typeface="Arial"/>
              </a:defRPr>
            </a:lvl2pPr>
            <a:lvl3pPr indent="0" lvl="2" marL="0" algn="r">
              <a:spcBef>
                <a:spcPts val="0"/>
              </a:spcBef>
              <a:spcAft>
                <a:spcPts val="0"/>
              </a:spcAft>
              <a:buNone/>
              <a:defRPr sz="1200">
                <a:solidFill>
                  <a:srgbClr val="888888"/>
                </a:solidFill>
                <a:latin typeface="Arial"/>
                <a:ea typeface="Arial"/>
                <a:cs typeface="Arial"/>
                <a:sym typeface="Arial"/>
              </a:defRPr>
            </a:lvl3pPr>
            <a:lvl4pPr indent="0" lvl="3" marL="0" algn="r">
              <a:spcBef>
                <a:spcPts val="0"/>
              </a:spcBef>
              <a:spcAft>
                <a:spcPts val="0"/>
              </a:spcAft>
              <a:buNone/>
              <a:defRPr sz="1200">
                <a:solidFill>
                  <a:srgbClr val="888888"/>
                </a:solidFill>
                <a:latin typeface="Arial"/>
                <a:ea typeface="Arial"/>
                <a:cs typeface="Arial"/>
                <a:sym typeface="Arial"/>
              </a:defRPr>
            </a:lvl4pPr>
            <a:lvl5pPr indent="0" lvl="4" marL="0" algn="r">
              <a:spcBef>
                <a:spcPts val="0"/>
              </a:spcBef>
              <a:spcAft>
                <a:spcPts val="0"/>
              </a:spcAft>
              <a:buNone/>
              <a:defRPr sz="1200">
                <a:solidFill>
                  <a:srgbClr val="888888"/>
                </a:solidFill>
                <a:latin typeface="Arial"/>
                <a:ea typeface="Arial"/>
                <a:cs typeface="Arial"/>
                <a:sym typeface="Arial"/>
              </a:defRPr>
            </a:lvl5pPr>
            <a:lvl6pPr indent="0" lvl="5" marL="0" algn="r">
              <a:spcBef>
                <a:spcPts val="0"/>
              </a:spcBef>
              <a:spcAft>
                <a:spcPts val="0"/>
              </a:spcAft>
              <a:buNone/>
              <a:defRPr sz="1200">
                <a:solidFill>
                  <a:srgbClr val="888888"/>
                </a:solidFill>
                <a:latin typeface="Arial"/>
                <a:ea typeface="Arial"/>
                <a:cs typeface="Arial"/>
                <a:sym typeface="Arial"/>
              </a:defRPr>
            </a:lvl6pPr>
            <a:lvl7pPr indent="0" lvl="6" marL="0" algn="r">
              <a:spcBef>
                <a:spcPts val="0"/>
              </a:spcBef>
              <a:spcAft>
                <a:spcPts val="0"/>
              </a:spcAft>
              <a:buNone/>
              <a:defRPr sz="1200">
                <a:solidFill>
                  <a:srgbClr val="888888"/>
                </a:solidFill>
                <a:latin typeface="Arial"/>
                <a:ea typeface="Arial"/>
                <a:cs typeface="Arial"/>
                <a:sym typeface="Arial"/>
              </a:defRPr>
            </a:lvl7pPr>
            <a:lvl8pPr indent="0" lvl="7" marL="0" algn="r">
              <a:spcBef>
                <a:spcPts val="0"/>
              </a:spcBef>
              <a:spcAft>
                <a:spcPts val="0"/>
              </a:spcAft>
              <a:buNone/>
              <a:defRPr sz="1200">
                <a:solidFill>
                  <a:srgbClr val="888888"/>
                </a:solidFill>
                <a:latin typeface="Arial"/>
                <a:ea typeface="Arial"/>
                <a:cs typeface="Arial"/>
                <a:sym typeface="Arial"/>
              </a:defRPr>
            </a:lvl8pPr>
            <a:lvl9pPr indent="0" lvl="8" marL="0" algn="r">
              <a:spcBef>
                <a:spcPts val="0"/>
              </a:spcBef>
              <a:spcAft>
                <a:spcPts val="0"/>
              </a:spcAft>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p6"/>
          <p:cNvSpPr txBox="1"/>
          <p:nvPr>
            <p:ph idx="11" type="ftr"/>
          </p:nvPr>
        </p:nvSpPr>
        <p:spPr>
          <a:xfrm>
            <a:off x="2979254" y="6501170"/>
            <a:ext cx="3998015"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 name="Shape 30"/>
        <p:cNvGrpSpPr/>
        <p:nvPr/>
      </p:nvGrpSpPr>
      <p:grpSpPr>
        <a:xfrm>
          <a:off x="0" y="0"/>
          <a:ext cx="0" cy="0"/>
          <a:chOff x="0" y="0"/>
          <a:chExt cx="0" cy="0"/>
        </a:xfrm>
      </p:grpSpPr>
      <p:sp>
        <p:nvSpPr>
          <p:cNvPr id="31" name="Google Shape;31;p7"/>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7"/>
          <p:cNvSpPr txBox="1"/>
          <p:nvPr>
            <p:ph idx="11" type="ftr"/>
          </p:nvPr>
        </p:nvSpPr>
        <p:spPr>
          <a:xfrm>
            <a:off x="2979254" y="6501170"/>
            <a:ext cx="3998015"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p14:dur="20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ppt_bkg1.png" id="10" name="Google Shape;10;p1"/>
          <p:cNvPicPr preferRelativeResize="0"/>
          <p:nvPr/>
        </p:nvPicPr>
        <p:blipFill rotWithShape="1">
          <a:blip r:embed="rId1">
            <a:alphaModFix/>
          </a:blip>
          <a:srcRect b="0" l="0" r="0" t="0"/>
          <a:stretch/>
        </p:blipFill>
        <p:spPr>
          <a:xfrm>
            <a:off x="113060" y="6588453"/>
            <a:ext cx="999277" cy="218152"/>
          </a:xfrm>
          <a:prstGeom prst="rect">
            <a:avLst/>
          </a:prstGeom>
          <a:noFill/>
          <a:ln>
            <a:noFill/>
          </a:ln>
        </p:spPr>
      </p:pic>
      <p:sp>
        <p:nvSpPr>
          <p:cNvPr id="11" name="Google Shape;11;p1"/>
          <p:cNvSpPr/>
          <p:nvPr/>
        </p:nvSpPr>
        <p:spPr>
          <a:xfrm>
            <a:off x="0" y="6489700"/>
            <a:ext cx="9144000" cy="63500"/>
          </a:xfrm>
          <a:prstGeom prst="rect">
            <a:avLst/>
          </a:prstGeom>
          <a:solidFill>
            <a:srgbClr val="006633"/>
          </a:solidFill>
          <a:ln>
            <a:noFill/>
          </a:ln>
        </p:spPr>
        <p:txBody>
          <a:bodyPr anchorCtr="0" anchor="ctr" bIns="45075" lIns="90150" spcFirstLastPara="1" rIns="90150" wrap="square" tIns="45075">
            <a:noAutofit/>
          </a:bodyPr>
          <a:lstStyle/>
          <a:p>
            <a:pPr indent="0" lvl="0" marL="0" marR="0" rtl="0" algn="l">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FRIB_logo_NEW-web.png" id="12" name="Google Shape;12;p1"/>
          <p:cNvPicPr preferRelativeResize="0"/>
          <p:nvPr/>
        </p:nvPicPr>
        <p:blipFill rotWithShape="1">
          <a:blip r:embed="rId2">
            <a:alphaModFix/>
          </a:blip>
          <a:srcRect b="0" l="0" r="0" t="0"/>
          <a:stretch/>
        </p:blipFill>
        <p:spPr>
          <a:xfrm>
            <a:off x="1320801" y="6561207"/>
            <a:ext cx="222250" cy="284093"/>
          </a:xfrm>
          <a:prstGeom prst="rect">
            <a:avLst/>
          </a:prstGeom>
          <a:noFill/>
          <a:ln>
            <a:noFill/>
          </a:ln>
        </p:spPr>
      </p:pic>
      <p:sp>
        <p:nvSpPr>
          <p:cNvPr id="13" name="Google Shape;13;p1"/>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txBox="1"/>
          <p:nvPr/>
        </p:nvSpPr>
        <p:spPr>
          <a:xfrm>
            <a:off x="1416425" y="6514975"/>
            <a:ext cx="1801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lt2"/>
                </a:solidFill>
              </a:rPr>
              <a:t>WANDA 2026</a:t>
            </a:r>
            <a:endParaRPr>
              <a:solidFill>
                <a:schemeClr val="lt2"/>
              </a:solidFil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mc:AlternateContent>
    <mc:Choice Requires="p14">
      <p:transition p14:dur="200">
        <p:fade/>
      </p:transition>
    </mc:Choice>
    <mc:Fallback>
      <p:transition>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26.png"/><Relationship Id="rId5" Type="http://schemas.openxmlformats.org/officeDocument/2006/relationships/image" Target="../media/image38.png"/><Relationship Id="rId6" Type="http://schemas.openxmlformats.org/officeDocument/2006/relationships/image" Target="../media/image6.png"/><Relationship Id="rId7" Type="http://schemas.openxmlformats.org/officeDocument/2006/relationships/hyperlink" Target="https://docs.google.com/presentation/d/1bvTcuPsnJpkC4tGojsT8V9GLRDGHceB_ECemQS6IMvY/edit?usp=sharin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hyperlink" Target="https://bmex.de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jpg"/><Relationship Id="rId5"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hyperlink" Target="https://ascsn.github.io/pybmc/" TargetMode="External"/><Relationship Id="rId5" Type="http://schemas.openxmlformats.org/officeDocument/2006/relationships/hyperlink" Target="https://github.com/ascsn/pybmc"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ascsn.github.io/pybmc/" TargetMode="External"/><Relationship Id="rId4" Type="http://schemas.openxmlformats.org/officeDocument/2006/relationships/hyperlink" Target="https://github.com/ascsn/pybmc" TargetMode="External"/><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bmex.de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2.png"/><Relationship Id="rId4" Type="http://schemas.openxmlformats.org/officeDocument/2006/relationships/image" Target="../media/image8.jpg"/><Relationship Id="rId11" Type="http://schemas.openxmlformats.org/officeDocument/2006/relationships/image" Target="../media/image3.jpg"/><Relationship Id="rId10" Type="http://schemas.openxmlformats.org/officeDocument/2006/relationships/image" Target="../media/image5.jpg"/><Relationship Id="rId12" Type="http://schemas.openxmlformats.org/officeDocument/2006/relationships/image" Target="../media/image10.png"/><Relationship Id="rId9" Type="http://schemas.openxmlformats.org/officeDocument/2006/relationships/image" Target="../media/image1.jpg"/><Relationship Id="rId5" Type="http://schemas.openxmlformats.org/officeDocument/2006/relationships/image" Target="../media/image38.png"/><Relationship Id="rId6" Type="http://schemas.openxmlformats.org/officeDocument/2006/relationships/image" Target="../media/image4.jpg"/><Relationship Id="rId7" Type="http://schemas.openxmlformats.org/officeDocument/2006/relationships/image" Target="../media/image6.png"/><Relationship Id="rId8"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2.jpg"/><Relationship Id="rId7" Type="http://schemas.openxmlformats.org/officeDocument/2006/relationships/image" Target="../media/image16.gif"/><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27.png"/><Relationship Id="rId5"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pic>
        <p:nvPicPr>
          <p:cNvPr id="38" name="Google Shape;38;p8"/>
          <p:cNvPicPr preferRelativeResize="0"/>
          <p:nvPr/>
        </p:nvPicPr>
        <p:blipFill rotWithShape="1">
          <a:blip r:embed="rId3">
            <a:alphaModFix/>
          </a:blip>
          <a:srcRect b="0" l="0" r="0" t="0"/>
          <a:stretch/>
        </p:blipFill>
        <p:spPr>
          <a:xfrm>
            <a:off x="0" y="0"/>
            <a:ext cx="9144000" cy="6501170"/>
          </a:xfrm>
          <a:prstGeom prst="rect">
            <a:avLst/>
          </a:prstGeom>
          <a:noFill/>
          <a:ln>
            <a:noFill/>
          </a:ln>
        </p:spPr>
      </p:pic>
      <p:sp>
        <p:nvSpPr>
          <p:cNvPr id="39" name="Google Shape;39;p8"/>
          <p:cNvSpPr/>
          <p:nvPr/>
        </p:nvSpPr>
        <p:spPr>
          <a:xfrm>
            <a:off x="0" y="90331"/>
            <a:ext cx="9071400" cy="187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700" u="none" cap="none" strike="noStrike">
                <a:solidFill>
                  <a:srgbClr val="FFFF00"/>
                </a:solidFill>
                <a:latin typeface="Arial"/>
                <a:ea typeface="Arial"/>
                <a:cs typeface="Arial"/>
                <a:sym typeface="Arial"/>
              </a:rPr>
              <a:t>Bayesian Framework for Mining of Evaluated Nuclear Mass Data</a:t>
            </a:r>
            <a:endParaRPr sz="2800"/>
          </a:p>
          <a:p>
            <a:pPr indent="0" lvl="0" marL="0" marR="0" rtl="0" algn="ctr">
              <a:spcBef>
                <a:spcPts val="0"/>
              </a:spcBef>
              <a:spcAft>
                <a:spcPts val="0"/>
              </a:spcAft>
              <a:buNone/>
            </a:pPr>
            <a:r>
              <a:rPr lang="en-US" sz="3400">
                <a:solidFill>
                  <a:schemeClr val="accent5"/>
                </a:solidFill>
              </a:rPr>
              <a:t>Presented by: Kyle Godbey</a:t>
            </a:r>
            <a:endParaRPr b="0" i="0" sz="3200" u="none" cap="none" strike="noStrike">
              <a:solidFill>
                <a:schemeClr val="accent5"/>
              </a:solidFill>
              <a:latin typeface="Arial"/>
              <a:ea typeface="Arial"/>
              <a:cs typeface="Arial"/>
              <a:sym typeface="Arial"/>
            </a:endParaRPr>
          </a:p>
        </p:txBody>
      </p:sp>
      <p:pic>
        <p:nvPicPr>
          <p:cNvPr id="40" name="Google Shape;40;p8"/>
          <p:cNvPicPr preferRelativeResize="0"/>
          <p:nvPr/>
        </p:nvPicPr>
        <p:blipFill rotWithShape="1">
          <a:blip r:embed="rId4">
            <a:alphaModFix/>
          </a:blip>
          <a:srcRect b="0" l="0" r="0" t="0"/>
          <a:stretch/>
        </p:blipFill>
        <p:spPr>
          <a:xfrm>
            <a:off x="1224872" y="2081648"/>
            <a:ext cx="3165349" cy="3446424"/>
          </a:xfrm>
          <a:prstGeom prst="rect">
            <a:avLst/>
          </a:prstGeom>
          <a:noFill/>
          <a:ln cap="flat" cmpd="sng" w="9525">
            <a:solidFill>
              <a:srgbClr val="BFBFBF"/>
            </a:solidFill>
            <a:prstDash val="solid"/>
            <a:round/>
            <a:headEnd len="sm" w="sm" type="none"/>
            <a:tailEnd len="sm" w="sm" type="none"/>
          </a:ln>
          <a:effectLst>
            <a:outerShdw blurRad="57150" rotWithShape="0" algn="bl" dir="5400000" dist="19050">
              <a:srgbClr val="000000">
                <a:alpha val="50000"/>
              </a:srgbClr>
            </a:outerShdw>
          </a:effectLst>
        </p:spPr>
      </p:pic>
      <p:pic>
        <p:nvPicPr>
          <p:cNvPr id="41" name="Google Shape;41;p8"/>
          <p:cNvPicPr preferRelativeResize="0"/>
          <p:nvPr/>
        </p:nvPicPr>
        <p:blipFill rotWithShape="1">
          <a:blip r:embed="rId5">
            <a:alphaModFix/>
          </a:blip>
          <a:srcRect b="19741" l="0" r="0" t="14076"/>
          <a:stretch/>
        </p:blipFill>
        <p:spPr>
          <a:xfrm>
            <a:off x="5538225" y="4237950"/>
            <a:ext cx="2719173" cy="1012251"/>
          </a:xfrm>
          <a:prstGeom prst="rect">
            <a:avLst/>
          </a:prstGeom>
          <a:solidFill>
            <a:schemeClr val="lt1"/>
          </a:solidFill>
          <a:ln cap="flat" cmpd="sng" w="9525">
            <a:solidFill>
              <a:srgbClr val="002060"/>
            </a:solidFill>
            <a:prstDash val="solid"/>
            <a:round/>
            <a:headEnd len="sm" w="sm" type="none"/>
            <a:tailEnd len="sm" w="sm" type="none"/>
          </a:ln>
          <a:effectLst>
            <a:outerShdw blurRad="57150" rotWithShape="0" algn="bl" dir="5400000" dist="19050">
              <a:srgbClr val="000000">
                <a:alpha val="50000"/>
              </a:srgbClr>
            </a:outerShdw>
          </a:effectLst>
        </p:spPr>
      </p:pic>
      <p:pic>
        <p:nvPicPr>
          <p:cNvPr id="42" name="Google Shape;42;p8"/>
          <p:cNvPicPr preferRelativeResize="0"/>
          <p:nvPr/>
        </p:nvPicPr>
        <p:blipFill rotWithShape="1">
          <a:blip r:embed="rId6">
            <a:alphaModFix/>
          </a:blip>
          <a:srcRect b="0" l="0" r="0" t="0"/>
          <a:stretch/>
        </p:blipFill>
        <p:spPr>
          <a:xfrm>
            <a:off x="5538226" y="2647452"/>
            <a:ext cx="2719175" cy="1012250"/>
          </a:xfrm>
          <a:prstGeom prst="rect">
            <a:avLst/>
          </a:prstGeom>
          <a:noFill/>
          <a:ln cap="flat" cmpd="sng" w="9525">
            <a:solidFill>
              <a:srgbClr val="002060"/>
            </a:solidFill>
            <a:prstDash val="solid"/>
            <a:round/>
            <a:headEnd len="sm" w="sm" type="none"/>
            <a:tailEnd len="sm" w="sm" type="none"/>
          </a:ln>
          <a:effectLst>
            <a:outerShdw blurRad="57150" rotWithShape="0" algn="bl" dir="5400000" dist="19050">
              <a:srgbClr val="000000">
                <a:alpha val="50000"/>
              </a:srgbClr>
            </a:outerShdw>
          </a:effectLst>
        </p:spPr>
      </p:pic>
      <p:sp>
        <p:nvSpPr>
          <p:cNvPr id="43" name="Google Shape;43;p8"/>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44" name="Google Shape;44;p8"/>
          <p:cNvSpPr txBox="1"/>
          <p:nvPr/>
        </p:nvSpPr>
        <p:spPr>
          <a:xfrm>
            <a:off x="4724175" y="5528075"/>
            <a:ext cx="4419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This material is based upon work supported by the US Department of Energy, Office of Science, Office of Nuclear Physics under Grant No. DE-SC0023688</a:t>
            </a:r>
            <a:endParaRPr>
              <a:solidFill>
                <a:schemeClr val="lt1"/>
              </a:solidFill>
            </a:endParaRPr>
          </a:p>
        </p:txBody>
      </p:sp>
      <p:sp>
        <p:nvSpPr>
          <p:cNvPr id="45" name="Google Shape;45;p8"/>
          <p:cNvSpPr txBox="1"/>
          <p:nvPr/>
        </p:nvSpPr>
        <p:spPr>
          <a:xfrm>
            <a:off x="69900" y="5743775"/>
            <a:ext cx="4387800" cy="615600"/>
          </a:xfrm>
          <a:prstGeom prst="rect">
            <a:avLst/>
          </a:prstGeom>
          <a:solidFill>
            <a:srgbClr val="90D7F6">
              <a:alpha val="7938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lt2"/>
                </a:solidFill>
                <a:hlinkClick r:id="rId7">
                  <a:extLst>
                    <a:ext uri="{A12FA001-AC4F-418D-AE19-62706E023703}">
                      <ahyp:hlinkClr val="tx"/>
                    </a:ext>
                  </a:extLst>
                </a:hlinkClick>
              </a:rPr>
              <a:t>https://docs.google.com/presentation/d/1bvTcuPsnJpkC4tGojsT8V9GLRDGHceB_ECemQS6IMvY/edit</a:t>
            </a:r>
            <a:endParaRPr>
              <a:solidFill>
                <a:schemeClr val="lt2"/>
              </a:solidFill>
            </a:endParaRPr>
          </a:p>
        </p:txBody>
      </p:sp>
    </p:spTree>
  </p:cSld>
  <p:clrMapOvr>
    <a:masterClrMapping/>
  </p:clrMapOvr>
  <mc:AlternateContent>
    <mc:Choice Requires="p14">
      <p:transition p14:dur="20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7"/>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A graph of numbers and lines&#10;&#10;AI-generated content may be incorrect." id="168" name="Google Shape;168;p17"/>
          <p:cNvPicPr preferRelativeResize="0"/>
          <p:nvPr/>
        </p:nvPicPr>
        <p:blipFill rotWithShape="1">
          <a:blip r:embed="rId3">
            <a:alphaModFix/>
          </a:blip>
          <a:srcRect b="0" l="0" r="0" t="0"/>
          <a:stretch/>
        </p:blipFill>
        <p:spPr>
          <a:xfrm>
            <a:off x="1064437" y="1551717"/>
            <a:ext cx="6655979" cy="4697450"/>
          </a:xfrm>
          <a:prstGeom prst="rect">
            <a:avLst/>
          </a:prstGeom>
          <a:noFill/>
          <a:ln>
            <a:noFill/>
          </a:ln>
        </p:spPr>
      </p:pic>
      <p:pic>
        <p:nvPicPr>
          <p:cNvPr descr="A text with green circles and blue dots&#10;&#10;AI-generated content may be incorrect." id="169" name="Google Shape;169;p17"/>
          <p:cNvPicPr preferRelativeResize="0"/>
          <p:nvPr/>
        </p:nvPicPr>
        <p:blipFill rotWithShape="1">
          <a:blip r:embed="rId4">
            <a:alphaModFix/>
          </a:blip>
          <a:srcRect b="0" l="0" r="0" t="0"/>
          <a:stretch/>
        </p:blipFill>
        <p:spPr>
          <a:xfrm>
            <a:off x="955579" y="171739"/>
            <a:ext cx="7772401" cy="1253977"/>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75" name="Google Shape;175;p18"/>
          <p:cNvPicPr preferRelativeResize="0"/>
          <p:nvPr/>
        </p:nvPicPr>
        <p:blipFill>
          <a:blip r:embed="rId3">
            <a:alphaModFix/>
          </a:blip>
          <a:stretch>
            <a:fillRect/>
          </a:stretch>
        </p:blipFill>
        <p:spPr>
          <a:xfrm>
            <a:off x="5070750" y="1113325"/>
            <a:ext cx="3776101" cy="2820876"/>
          </a:xfrm>
          <a:prstGeom prst="rect">
            <a:avLst/>
          </a:prstGeom>
          <a:noFill/>
          <a:ln>
            <a:noFill/>
          </a:ln>
          <a:effectLst>
            <a:outerShdw blurRad="57150" rotWithShape="0" algn="bl" dir="5400000" dist="19050">
              <a:srgbClr val="000000">
                <a:alpha val="50000"/>
              </a:srgbClr>
            </a:outerShdw>
          </a:effectLst>
        </p:spPr>
      </p:pic>
      <p:pic>
        <p:nvPicPr>
          <p:cNvPr id="176" name="Google Shape;176;p18"/>
          <p:cNvPicPr preferRelativeResize="0"/>
          <p:nvPr/>
        </p:nvPicPr>
        <p:blipFill>
          <a:blip r:embed="rId4">
            <a:alphaModFix/>
          </a:blip>
          <a:stretch>
            <a:fillRect/>
          </a:stretch>
        </p:blipFill>
        <p:spPr>
          <a:xfrm>
            <a:off x="264950" y="1076338"/>
            <a:ext cx="3776101" cy="2894854"/>
          </a:xfrm>
          <a:prstGeom prst="rect">
            <a:avLst/>
          </a:prstGeom>
          <a:noFill/>
          <a:ln>
            <a:noFill/>
          </a:ln>
          <a:effectLst>
            <a:outerShdw blurRad="57150" rotWithShape="0" algn="bl" dir="5400000" dist="19050">
              <a:srgbClr val="000000">
                <a:alpha val="50000"/>
              </a:srgbClr>
            </a:outerShdw>
          </a:effectLst>
        </p:spPr>
      </p:pic>
      <p:cxnSp>
        <p:nvCxnSpPr>
          <p:cNvPr id="177" name="Google Shape;177;p18"/>
          <p:cNvCxnSpPr>
            <a:stCxn id="176" idx="3"/>
            <a:endCxn id="175" idx="1"/>
          </p:cNvCxnSpPr>
          <p:nvPr/>
        </p:nvCxnSpPr>
        <p:spPr>
          <a:xfrm>
            <a:off x="4041051" y="2523764"/>
            <a:ext cx="1029600" cy="0"/>
          </a:xfrm>
          <a:prstGeom prst="straightConnector1">
            <a:avLst/>
          </a:prstGeom>
          <a:noFill/>
          <a:ln cap="flat" cmpd="sng" w="38100">
            <a:solidFill>
              <a:schemeClr val="dk2"/>
            </a:solidFill>
            <a:prstDash val="solid"/>
            <a:round/>
            <a:headEnd len="med" w="med" type="none"/>
            <a:tailEnd len="med" w="med" type="triangle"/>
          </a:ln>
        </p:spPr>
      </p:cxnSp>
      <p:pic>
        <p:nvPicPr>
          <p:cNvPr id="178" name="Google Shape;178;p18"/>
          <p:cNvPicPr preferRelativeResize="0"/>
          <p:nvPr/>
        </p:nvPicPr>
        <p:blipFill>
          <a:blip r:embed="rId5">
            <a:alphaModFix/>
          </a:blip>
          <a:stretch>
            <a:fillRect/>
          </a:stretch>
        </p:blipFill>
        <p:spPr>
          <a:xfrm>
            <a:off x="7248178" y="4527575"/>
            <a:ext cx="1728300" cy="1728300"/>
          </a:xfrm>
          <a:prstGeom prst="rect">
            <a:avLst/>
          </a:prstGeom>
          <a:noFill/>
          <a:ln>
            <a:noFill/>
          </a:ln>
          <a:effectLst>
            <a:outerShdw blurRad="57150" rotWithShape="0" algn="bl" dir="5400000" dist="19050">
              <a:srgbClr val="000000">
                <a:alpha val="50000"/>
              </a:srgbClr>
            </a:outerShdw>
          </a:effectLst>
        </p:spPr>
      </p:pic>
      <p:sp>
        <p:nvSpPr>
          <p:cNvPr id="179" name="Google Shape;179;p18"/>
          <p:cNvSpPr txBox="1"/>
          <p:nvPr/>
        </p:nvSpPr>
        <p:spPr>
          <a:xfrm>
            <a:off x="1280600" y="5105850"/>
            <a:ext cx="6550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BMC model is now deployed on </a:t>
            </a:r>
            <a:r>
              <a:rPr lang="en-US" sz="2000" u="sng">
                <a:solidFill>
                  <a:schemeClr val="hlink"/>
                </a:solidFill>
                <a:hlinkClick r:id="rId6"/>
              </a:rPr>
              <a:t>https://bmex.dev</a:t>
            </a:r>
            <a:r>
              <a:rPr lang="en-US" sz="2000"/>
              <a:t> </a:t>
            </a:r>
            <a:endParaRPr sz="2000"/>
          </a:p>
        </p:txBody>
      </p:sp>
    </p:spTree>
  </p:cSld>
  <p:clrMapOvr>
    <a:masterClrMapping/>
  </p:clrMapOvr>
  <mc:AlternateContent>
    <mc:Choice Requires="p14">
      <p:transition p14:dur="20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9"/>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A table of periodic table&#10;&#10;AI-generated content may be incorrect." id="185" name="Google Shape;185;p19"/>
          <p:cNvPicPr preferRelativeResize="0"/>
          <p:nvPr/>
        </p:nvPicPr>
        <p:blipFill rotWithShape="1">
          <a:blip r:embed="rId3">
            <a:alphaModFix/>
          </a:blip>
          <a:srcRect b="0" l="0" r="0" t="0"/>
          <a:stretch/>
        </p:blipFill>
        <p:spPr>
          <a:xfrm>
            <a:off x="685800" y="2178607"/>
            <a:ext cx="7772400" cy="4304464"/>
          </a:xfrm>
          <a:prstGeom prst="rect">
            <a:avLst/>
          </a:prstGeom>
          <a:noFill/>
          <a:ln>
            <a:noFill/>
          </a:ln>
        </p:spPr>
      </p:pic>
      <p:sp>
        <p:nvSpPr>
          <p:cNvPr id="186" name="Google Shape;186;p19"/>
          <p:cNvSpPr txBox="1"/>
          <p:nvPr/>
        </p:nvSpPr>
        <p:spPr>
          <a:xfrm>
            <a:off x="265814" y="170349"/>
            <a:ext cx="89739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rPr>
              <a:t>Physically-Motivated Heteroscedastic Uncertainties for Bayesian Nuclear Models Far from Stability</a:t>
            </a:r>
            <a:endParaRPr b="1"/>
          </a:p>
        </p:txBody>
      </p:sp>
      <p:pic>
        <p:nvPicPr>
          <p:cNvPr descr="A person with long hair wearing glasses&#10;&#10;AI-generated content may be incorrect." id="187" name="Google Shape;187;p19"/>
          <p:cNvPicPr preferRelativeResize="0"/>
          <p:nvPr/>
        </p:nvPicPr>
        <p:blipFill rotWithShape="1">
          <a:blip r:embed="rId4">
            <a:alphaModFix/>
          </a:blip>
          <a:srcRect b="0" l="0" r="0" t="0"/>
          <a:stretch/>
        </p:blipFill>
        <p:spPr>
          <a:xfrm>
            <a:off x="768498" y="645882"/>
            <a:ext cx="1270000" cy="1270000"/>
          </a:xfrm>
          <a:prstGeom prst="rect">
            <a:avLst/>
          </a:prstGeom>
          <a:noFill/>
          <a:ln>
            <a:noFill/>
          </a:ln>
          <a:effectLst>
            <a:outerShdw blurRad="57150" rotWithShape="0" algn="bl" dir="5400000" dist="19050">
              <a:srgbClr val="000000">
                <a:alpha val="50000"/>
              </a:srgbClr>
            </a:outerShdw>
          </a:effectLst>
        </p:spPr>
      </p:pic>
      <p:sp>
        <p:nvSpPr>
          <p:cNvPr id="188" name="Google Shape;188;p19"/>
          <p:cNvSpPr txBox="1"/>
          <p:nvPr/>
        </p:nvSpPr>
        <p:spPr>
          <a:xfrm>
            <a:off x="2262076" y="988726"/>
            <a:ext cx="6605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Bailey Knight, S. Lalit, P. Giuliani , K. Godbey , W. Nazarewicz , A. Ravlić and P. -G. Reinhard</a:t>
            </a:r>
            <a:endParaRPr/>
          </a:p>
        </p:txBody>
      </p:sp>
    </p:spTree>
  </p:cSld>
  <p:clrMapOvr>
    <a:masterClrMapping/>
  </p:clrMapOvr>
  <mc:AlternateContent>
    <mc:Choice Requires="p14">
      <p:transition p14:dur="2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0"/>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A table of periodic table&#10;&#10;AI-generated content may be incorrect." id="194" name="Google Shape;194;p20"/>
          <p:cNvPicPr preferRelativeResize="0"/>
          <p:nvPr/>
        </p:nvPicPr>
        <p:blipFill rotWithShape="1">
          <a:blip r:embed="rId3">
            <a:alphaModFix/>
          </a:blip>
          <a:srcRect b="0" l="0" r="0" t="0"/>
          <a:stretch/>
        </p:blipFill>
        <p:spPr>
          <a:xfrm>
            <a:off x="685800" y="2178607"/>
            <a:ext cx="7772400" cy="4304464"/>
          </a:xfrm>
          <a:prstGeom prst="rect">
            <a:avLst/>
          </a:prstGeom>
          <a:noFill/>
          <a:ln>
            <a:noFill/>
          </a:ln>
        </p:spPr>
      </p:pic>
      <p:sp>
        <p:nvSpPr>
          <p:cNvPr id="195" name="Google Shape;195;p20"/>
          <p:cNvSpPr txBox="1"/>
          <p:nvPr/>
        </p:nvSpPr>
        <p:spPr>
          <a:xfrm>
            <a:off x="265814" y="170349"/>
            <a:ext cx="89739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rPr>
              <a:t>Physically-Motivated Heteroscedastic Uncertainties for Bayesian Nuclear Models Far from Stability</a:t>
            </a:r>
            <a:endParaRPr b="1"/>
          </a:p>
        </p:txBody>
      </p:sp>
      <p:pic>
        <p:nvPicPr>
          <p:cNvPr descr="A person with long hair wearing glasses&#10;&#10;AI-generated content may be incorrect." id="196" name="Google Shape;196;p20"/>
          <p:cNvPicPr preferRelativeResize="0"/>
          <p:nvPr/>
        </p:nvPicPr>
        <p:blipFill rotWithShape="1">
          <a:blip r:embed="rId4">
            <a:alphaModFix/>
          </a:blip>
          <a:srcRect b="0" l="0" r="0" t="0"/>
          <a:stretch/>
        </p:blipFill>
        <p:spPr>
          <a:xfrm>
            <a:off x="768498" y="645882"/>
            <a:ext cx="1270000" cy="1270000"/>
          </a:xfrm>
          <a:prstGeom prst="rect">
            <a:avLst/>
          </a:prstGeom>
          <a:noFill/>
          <a:ln>
            <a:noFill/>
          </a:ln>
          <a:effectLst>
            <a:outerShdw blurRad="57150" rotWithShape="0" algn="bl" dir="5400000" dist="19050">
              <a:srgbClr val="000000">
                <a:alpha val="50000"/>
              </a:srgbClr>
            </a:outerShdw>
          </a:effectLst>
        </p:spPr>
      </p:pic>
      <p:sp>
        <p:nvSpPr>
          <p:cNvPr id="197" name="Google Shape;197;p20"/>
          <p:cNvSpPr txBox="1"/>
          <p:nvPr/>
        </p:nvSpPr>
        <p:spPr>
          <a:xfrm>
            <a:off x="2262076" y="988726"/>
            <a:ext cx="6605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Bailey Knight, S. Lalit, P. Giuliani , K. Godbey , W. Nazarewicz , A. Ravlić and P. -G. Reinhard</a:t>
            </a:r>
            <a:endParaRPr/>
          </a:p>
        </p:txBody>
      </p:sp>
      <p:sp>
        <p:nvSpPr>
          <p:cNvPr id="198" name="Google Shape;198;p20"/>
          <p:cNvSpPr/>
          <p:nvPr/>
        </p:nvSpPr>
        <p:spPr>
          <a:xfrm>
            <a:off x="685800" y="2328075"/>
            <a:ext cx="7921500" cy="4155000"/>
          </a:xfrm>
          <a:prstGeom prst="rect">
            <a:avLst/>
          </a:prstGeom>
          <a:solidFill>
            <a:srgbClr val="FFFFFF">
              <a:alpha val="9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A graph of a function&#10;&#10;AI-generated content may be incorrect." id="199" name="Google Shape;199;p20"/>
          <p:cNvPicPr preferRelativeResize="0"/>
          <p:nvPr/>
        </p:nvPicPr>
        <p:blipFill rotWithShape="1">
          <a:blip r:embed="rId5">
            <a:alphaModFix/>
          </a:blip>
          <a:srcRect b="0" l="0" r="0" t="28494"/>
          <a:stretch/>
        </p:blipFill>
        <p:spPr>
          <a:xfrm>
            <a:off x="2631825" y="1854125"/>
            <a:ext cx="4286799" cy="4598001"/>
          </a:xfrm>
          <a:prstGeom prst="rect">
            <a:avLst/>
          </a:prstGeom>
          <a:noFill/>
          <a:ln>
            <a:noFill/>
          </a:ln>
          <a:effectLst>
            <a:outerShdw blurRad="57150" rotWithShape="0" algn="bl" dir="5400000" dist="19050">
              <a:srgbClr val="000000">
                <a:alpha val="50000"/>
              </a:srgbClr>
            </a:outerShdw>
          </a:effectLst>
        </p:spPr>
      </p:pic>
    </p:spTree>
  </p:cSld>
  <p:clrMapOvr>
    <a:masterClrMapping/>
  </p:clrMapOvr>
  <mc:AlternateContent>
    <mc:Choice Requires="p14">
      <p:transition p14:dur="2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1"/>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5" name="Google Shape;205;p21"/>
          <p:cNvPicPr preferRelativeResize="0"/>
          <p:nvPr/>
        </p:nvPicPr>
        <p:blipFill>
          <a:blip r:embed="rId3">
            <a:alphaModFix/>
          </a:blip>
          <a:stretch>
            <a:fillRect/>
          </a:stretch>
        </p:blipFill>
        <p:spPr>
          <a:xfrm>
            <a:off x="1276863" y="770775"/>
            <a:ext cx="6590274" cy="2959025"/>
          </a:xfrm>
          <a:prstGeom prst="rect">
            <a:avLst/>
          </a:prstGeom>
          <a:noFill/>
          <a:ln>
            <a:noFill/>
          </a:ln>
          <a:effectLst>
            <a:outerShdw blurRad="57150" rotWithShape="0" algn="bl" dir="5400000" dist="19050">
              <a:srgbClr val="000000">
                <a:alpha val="50000"/>
              </a:srgbClr>
            </a:outerShdw>
          </a:effectLst>
        </p:spPr>
      </p:pic>
      <p:sp>
        <p:nvSpPr>
          <p:cNvPr id="206" name="Google Shape;206;p21"/>
          <p:cNvSpPr txBox="1"/>
          <p:nvPr/>
        </p:nvSpPr>
        <p:spPr>
          <a:xfrm>
            <a:off x="1932000" y="3729800"/>
            <a:ext cx="528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https://ascsn.github.io/pybmc/</a:t>
            </a:r>
            <a:r>
              <a:rPr lang="en-US"/>
              <a:t>    </a:t>
            </a:r>
            <a:r>
              <a:rPr lang="en-US" u="sng">
                <a:solidFill>
                  <a:schemeClr val="hlink"/>
                </a:solidFill>
                <a:hlinkClick r:id="rId5"/>
              </a:rPr>
              <a:t>https://github.com/ascsn/pybmc</a:t>
            </a:r>
            <a:r>
              <a:rPr lang="en-US"/>
              <a:t> </a:t>
            </a:r>
            <a:r>
              <a:rPr lang="en-US"/>
              <a:t> </a:t>
            </a:r>
            <a:endParaRPr/>
          </a:p>
        </p:txBody>
      </p:sp>
    </p:spTree>
  </p:cSld>
  <p:clrMapOvr>
    <a:masterClrMapping/>
  </p:clrMapOvr>
  <mc:AlternateContent>
    <mc:Choice Requires="p14">
      <p:transition p14:dur="2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2"/>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2" name="Google Shape;212;p22"/>
          <p:cNvSpPr txBox="1"/>
          <p:nvPr/>
        </p:nvSpPr>
        <p:spPr>
          <a:xfrm>
            <a:off x="1932000" y="3729800"/>
            <a:ext cx="528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3"/>
              </a:rPr>
              <a:t>https://ascsn.github.io/pybmc/</a:t>
            </a:r>
            <a:r>
              <a:rPr lang="en-US"/>
              <a:t>    </a:t>
            </a:r>
            <a:r>
              <a:rPr lang="en-US" u="sng">
                <a:solidFill>
                  <a:schemeClr val="hlink"/>
                </a:solidFill>
                <a:hlinkClick r:id="rId4"/>
              </a:rPr>
              <a:t>https://github.com/ascsn/pybmc</a:t>
            </a:r>
            <a:r>
              <a:rPr lang="en-US"/>
              <a:t>  </a:t>
            </a:r>
            <a:endParaRPr/>
          </a:p>
        </p:txBody>
      </p:sp>
      <p:sp>
        <p:nvSpPr>
          <p:cNvPr id="213" name="Google Shape;213;p22"/>
          <p:cNvSpPr txBox="1"/>
          <p:nvPr/>
        </p:nvSpPr>
        <p:spPr>
          <a:xfrm>
            <a:off x="1276875" y="4383125"/>
            <a:ext cx="655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t>Led primarily by a team of three undergrads! A submission to the Journal of Open Source Software is currently being prepared.</a:t>
            </a:r>
            <a:endParaRPr sz="2000"/>
          </a:p>
        </p:txBody>
      </p:sp>
      <p:pic>
        <p:nvPicPr>
          <p:cNvPr id="214" name="Google Shape;214;p22"/>
          <p:cNvPicPr preferRelativeResize="0"/>
          <p:nvPr/>
        </p:nvPicPr>
        <p:blipFill>
          <a:blip r:embed="rId5">
            <a:alphaModFix/>
          </a:blip>
          <a:stretch>
            <a:fillRect/>
          </a:stretch>
        </p:blipFill>
        <p:spPr>
          <a:xfrm>
            <a:off x="1276863" y="770775"/>
            <a:ext cx="6590274" cy="2959025"/>
          </a:xfrm>
          <a:prstGeom prst="rect">
            <a:avLst/>
          </a:prstGeom>
          <a:noFill/>
          <a:ln>
            <a:noFill/>
          </a:ln>
          <a:effectLst>
            <a:outerShdw blurRad="57150" rotWithShape="0" algn="bl" dir="5400000" dist="19050">
              <a:srgbClr val="000000">
                <a:alpha val="50000"/>
              </a:srgbClr>
            </a:outerShdw>
          </a:effectLst>
        </p:spPr>
      </p:pic>
    </p:spTree>
  </p:cSld>
  <p:clrMapOvr>
    <a:masterClrMapping/>
  </p:clrMapOvr>
  <mc:AlternateContent>
    <mc:Choice Requires="p14">
      <p:transition p14:dur="2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3"/>
          <p:cNvSpPr txBox="1"/>
          <p:nvPr/>
        </p:nvSpPr>
        <p:spPr>
          <a:xfrm>
            <a:off x="970157" y="96226"/>
            <a:ext cx="75828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002060"/>
                </a:solidFill>
                <a:latin typeface="Arial"/>
                <a:ea typeface="Arial"/>
                <a:cs typeface="Arial"/>
                <a:sym typeface="Arial"/>
              </a:rPr>
              <a:t>Year-</a:t>
            </a:r>
            <a:r>
              <a:rPr lang="en-US" sz="3200">
                <a:solidFill>
                  <a:srgbClr val="002060"/>
                </a:solidFill>
              </a:rPr>
              <a:t>3</a:t>
            </a:r>
            <a:r>
              <a:rPr lang="en-US" sz="3200">
                <a:solidFill>
                  <a:srgbClr val="002060"/>
                </a:solidFill>
                <a:latin typeface="Arial"/>
                <a:ea typeface="Arial"/>
                <a:cs typeface="Arial"/>
                <a:sym typeface="Arial"/>
              </a:rPr>
              <a:t> </a:t>
            </a:r>
            <a:r>
              <a:rPr lang="en-US" sz="3200">
                <a:solidFill>
                  <a:srgbClr val="002060"/>
                </a:solidFill>
              </a:rPr>
              <a:t>S</a:t>
            </a:r>
            <a:r>
              <a:rPr lang="en-US" sz="3200">
                <a:solidFill>
                  <a:srgbClr val="002060"/>
                </a:solidFill>
                <a:latin typeface="Arial"/>
                <a:ea typeface="Arial"/>
                <a:cs typeface="Arial"/>
                <a:sym typeface="Arial"/>
              </a:rPr>
              <a:t>ummary</a:t>
            </a:r>
            <a:endParaRPr/>
          </a:p>
        </p:txBody>
      </p:sp>
      <p:sp>
        <p:nvSpPr>
          <p:cNvPr id="220" name="Google Shape;220;p23"/>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1" name="Google Shape;221;p23"/>
          <p:cNvSpPr txBox="1"/>
          <p:nvPr/>
        </p:nvSpPr>
        <p:spPr>
          <a:xfrm>
            <a:off x="286166" y="1138651"/>
            <a:ext cx="8660400" cy="42483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Helvetica Neue"/>
                <a:ea typeface="Helvetica Neue"/>
                <a:cs typeface="Helvetica Neue"/>
                <a:sym typeface="Helvetica Neue"/>
              </a:rPr>
              <a:t>The paper on "</a:t>
            </a:r>
            <a:r>
              <a:rPr lang="en-US" sz="1800">
                <a:solidFill>
                  <a:schemeClr val="dk1"/>
                </a:solidFill>
                <a:latin typeface="Helvetica Neue"/>
                <a:ea typeface="Helvetica Neue"/>
                <a:cs typeface="Helvetica Neue"/>
                <a:sym typeface="Helvetica Neue"/>
              </a:rPr>
              <a:t>The mass of 101Sn and Bayesian extrapolations to the proton drip line</a:t>
            </a:r>
            <a:r>
              <a:rPr lang="en-US" sz="1800">
                <a:solidFill>
                  <a:schemeClr val="dk1"/>
                </a:solidFill>
                <a:latin typeface="Helvetica Neue"/>
                <a:ea typeface="Helvetica Neue"/>
                <a:cs typeface="Helvetica Neue"/>
                <a:sym typeface="Helvetica Neue"/>
              </a:rPr>
              <a:t>" has been accepted in Phys. Rev. C Lett.</a:t>
            </a:r>
            <a:endParaRPr sz="1800">
              <a:solidFill>
                <a:schemeClr val="dk1"/>
              </a:solidFill>
              <a:latin typeface="Helvetica Neue"/>
              <a:ea typeface="Helvetica Neue"/>
              <a:cs typeface="Helvetica Neue"/>
              <a:sym typeface="Helvetica Neue"/>
            </a:endParaRPr>
          </a:p>
          <a:p>
            <a:pPr indent="-285750" lvl="0" marL="285750" marR="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Work continues on other BMC applications and applications using BMC datasets in astrophysical simulations.</a:t>
            </a:r>
            <a:endParaRPr sz="1800">
              <a:solidFill>
                <a:schemeClr val="dk1"/>
              </a:solidFill>
              <a:latin typeface="Helvetica Neue"/>
              <a:ea typeface="Helvetica Neue"/>
              <a:cs typeface="Helvetica Neue"/>
              <a:sym typeface="Helvetica Neue"/>
            </a:endParaRPr>
          </a:p>
          <a:p>
            <a:pPr indent="-285750" lvl="0" marL="285750" marR="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pybmc was developed and incorporated into the </a:t>
            </a:r>
            <a:r>
              <a:rPr lang="en-US" sz="1800" u="sng">
                <a:solidFill>
                  <a:schemeClr val="hlink"/>
                </a:solidFill>
                <a:latin typeface="Helvetica Neue"/>
                <a:ea typeface="Helvetica Neue"/>
                <a:cs typeface="Helvetica Neue"/>
                <a:sym typeface="Helvetica Neue"/>
                <a:hlinkClick r:id="rId3"/>
              </a:rPr>
              <a:t>https://bmex.dev</a:t>
            </a:r>
            <a:r>
              <a:rPr lang="en-US" sz="1800">
                <a:solidFill>
                  <a:schemeClr val="dk1"/>
                </a:solidFill>
                <a:latin typeface="Helvetica Neue"/>
                <a:ea typeface="Helvetica Neue"/>
                <a:cs typeface="Helvetica Neue"/>
                <a:sym typeface="Helvetica Neue"/>
              </a:rPr>
              <a:t> tool.</a:t>
            </a:r>
            <a:endParaRPr sz="18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285750" lvl="0" marL="285750" rtl="0" algn="l">
              <a:spcBef>
                <a:spcPts val="0"/>
              </a:spcBef>
              <a:spcAft>
                <a:spcPts val="0"/>
              </a:spcAft>
              <a:buClr>
                <a:schemeClr val="dk1"/>
              </a:buClr>
              <a:buSzPts val="1800"/>
              <a:buChar char="•"/>
            </a:pPr>
            <a:r>
              <a:rPr lang="en-US" sz="1800">
                <a:solidFill>
                  <a:schemeClr val="dk1"/>
                </a:solidFill>
                <a:latin typeface="Helvetica Neue"/>
                <a:ea typeface="Helvetica Neue"/>
                <a:cs typeface="Helvetica Neue"/>
                <a:sym typeface="Helvetica Neue"/>
              </a:rPr>
              <a:t>A paper on new theoretical techniques for the nuclear physics simulations has been submitted for publication and new datasets incorporating those enhancements are forthcoming.</a:t>
            </a:r>
            <a:endParaRPr sz="1800">
              <a:solidFill>
                <a:schemeClr val="dk1"/>
              </a:solidFill>
              <a:latin typeface="Helvetica Neue"/>
              <a:ea typeface="Helvetica Neue"/>
              <a:cs typeface="Helvetica Neue"/>
              <a:sym typeface="Helvetica Neue"/>
            </a:endParaRPr>
          </a:p>
          <a:p>
            <a:pPr indent="-285750" lvl="0" marL="28575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Along these lines, more work on fundamental research involving nuclear interactions is underway.</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285750" lvl="0" marL="285750" rtl="0" algn="l">
              <a:spcBef>
                <a:spcPts val="0"/>
              </a:spcBef>
              <a:spcAft>
                <a:spcPts val="0"/>
              </a:spcAft>
              <a:buClr>
                <a:schemeClr val="dk1"/>
              </a:buClr>
              <a:buSzPts val="1800"/>
              <a:buChar char="•"/>
            </a:pPr>
            <a:r>
              <a:rPr lang="en-US" sz="1800">
                <a:solidFill>
                  <a:schemeClr val="dk1"/>
                </a:solidFill>
                <a:latin typeface="Helvetica Neue"/>
                <a:ea typeface="Helvetica Neue"/>
                <a:cs typeface="Helvetica Neue"/>
                <a:sym typeface="Helvetica Neue"/>
              </a:rPr>
              <a:t>Work continues at ANL to finalize the next </a:t>
            </a:r>
            <a:r>
              <a:rPr lang="en-US" sz="1800">
                <a:solidFill>
                  <a:schemeClr val="dk1"/>
                </a:solidFill>
                <a:latin typeface="Helvetica Neue"/>
                <a:ea typeface="Helvetica Neue"/>
                <a:cs typeface="Helvetica Neue"/>
                <a:sym typeface="Helvetica Neue"/>
              </a:rPr>
              <a:t>batch</a:t>
            </a:r>
            <a:r>
              <a:rPr lang="en-US" sz="1800">
                <a:solidFill>
                  <a:schemeClr val="dk1"/>
                </a:solidFill>
                <a:latin typeface="Helvetica Neue"/>
                <a:ea typeface="Helvetica Neue"/>
                <a:cs typeface="Helvetica Neue"/>
                <a:sym typeface="Helvetica Neue"/>
              </a:rPr>
              <a:t> of AME recommended values.</a:t>
            </a:r>
            <a:endParaRPr sz="1800">
              <a:solidFill>
                <a:schemeClr val="dk1"/>
              </a:solidFill>
              <a:latin typeface="Helvetica Neue"/>
              <a:ea typeface="Helvetica Neue"/>
              <a:cs typeface="Helvetica Neue"/>
              <a:sym typeface="Helvetica Neue"/>
            </a:endParaRPr>
          </a:p>
          <a:p>
            <a:pPr indent="-285750" lvl="0" marL="285750" rtl="0" algn="l">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A preliminary database was delivered to the MSU group during a visit in 2025 and investigations on the impact of the new data were started.</a:t>
            </a:r>
            <a:endParaRPr sz="1800">
              <a:solidFill>
                <a:schemeClr val="dk1"/>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nvSpPr>
        <p:spPr>
          <a:xfrm>
            <a:off x="2979249" y="2512850"/>
            <a:ext cx="3452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rPr>
              <a:t>Thank you!</a:t>
            </a:r>
            <a:endParaRPr/>
          </a:p>
        </p:txBody>
      </p:sp>
      <p:sp>
        <p:nvSpPr>
          <p:cNvPr id="227" name="Google Shape;227;p24"/>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mc:AlternateContent>
    <mc:Choice Requires="p14">
      <p:transition p14:dur="2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33" name="Google Shape;233;p25"/>
          <p:cNvPicPr preferRelativeResize="0"/>
          <p:nvPr/>
        </p:nvPicPr>
        <p:blipFill>
          <a:blip r:embed="rId3">
            <a:alphaModFix/>
          </a:blip>
          <a:stretch>
            <a:fillRect/>
          </a:stretch>
        </p:blipFill>
        <p:spPr>
          <a:xfrm>
            <a:off x="152400" y="246450"/>
            <a:ext cx="8839202" cy="5483723"/>
          </a:xfrm>
          <a:prstGeom prst="rect">
            <a:avLst/>
          </a:prstGeom>
          <a:noFill/>
          <a:ln>
            <a:noFill/>
          </a:ln>
        </p:spPr>
      </p:pic>
      <p:sp>
        <p:nvSpPr>
          <p:cNvPr id="234" name="Google Shape;234;p25"/>
          <p:cNvSpPr txBox="1"/>
          <p:nvPr/>
        </p:nvSpPr>
        <p:spPr>
          <a:xfrm>
            <a:off x="269439" y="5761674"/>
            <a:ext cx="89739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spTree>
  </p:cSld>
  <p:clrMapOvr>
    <a:masterClrMapping/>
  </p:clrMapOvr>
  <mc:AlternateContent>
    <mc:Choice Requires="p14">
      <p:transition p14:dur="2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6"/>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40" name="Google Shape;240;p26"/>
          <p:cNvPicPr preferRelativeResize="0"/>
          <p:nvPr/>
        </p:nvPicPr>
        <p:blipFill>
          <a:blip r:embed="rId3">
            <a:alphaModFix/>
          </a:blip>
          <a:stretch>
            <a:fillRect/>
          </a:stretch>
        </p:blipFill>
        <p:spPr>
          <a:xfrm>
            <a:off x="152400" y="152400"/>
            <a:ext cx="8839201" cy="5515115"/>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pic>
        <p:nvPicPr>
          <p:cNvPr id="50" name="Google Shape;50;p9"/>
          <p:cNvPicPr preferRelativeResize="0"/>
          <p:nvPr/>
        </p:nvPicPr>
        <p:blipFill rotWithShape="1">
          <a:blip r:embed="rId3">
            <a:alphaModFix/>
          </a:blip>
          <a:srcRect b="0" l="14383" r="0" t="0"/>
          <a:stretch/>
        </p:blipFill>
        <p:spPr>
          <a:xfrm>
            <a:off x="3612472" y="1471450"/>
            <a:ext cx="5531531" cy="3005678"/>
          </a:xfrm>
          <a:prstGeom prst="rect">
            <a:avLst/>
          </a:prstGeom>
          <a:noFill/>
          <a:ln>
            <a:noFill/>
          </a:ln>
        </p:spPr>
      </p:pic>
      <p:sp>
        <p:nvSpPr>
          <p:cNvPr id="51" name="Google Shape;51;p9"/>
          <p:cNvSpPr txBox="1"/>
          <p:nvPr/>
        </p:nvSpPr>
        <p:spPr>
          <a:xfrm>
            <a:off x="416625" y="-24633"/>
            <a:ext cx="80625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800" u="none" cap="none" strike="noStrike">
                <a:solidFill>
                  <a:srgbClr val="002060"/>
                </a:solidFill>
                <a:latin typeface="Arial"/>
                <a:ea typeface="Arial"/>
                <a:cs typeface="Arial"/>
                <a:sym typeface="Arial"/>
              </a:rPr>
              <a:t>Our team: nuclear theory, nuclear experiment (nuclear data, nuclear astrophysics), statistics </a:t>
            </a:r>
            <a:endParaRPr b="0" i="0" sz="2800" u="none" cap="none" strike="noStrike">
              <a:solidFill>
                <a:srgbClr val="002060"/>
              </a:solidFill>
              <a:latin typeface="Arial"/>
              <a:ea typeface="Arial"/>
              <a:cs typeface="Arial"/>
              <a:sym typeface="Arial"/>
            </a:endParaRPr>
          </a:p>
        </p:txBody>
      </p:sp>
      <p:pic>
        <p:nvPicPr>
          <p:cNvPr id="52" name="Google Shape;52;p9"/>
          <p:cNvPicPr preferRelativeResize="0"/>
          <p:nvPr/>
        </p:nvPicPr>
        <p:blipFill rotWithShape="1">
          <a:blip r:embed="rId4">
            <a:alphaModFix/>
          </a:blip>
          <a:srcRect b="0" l="0" r="0" t="0"/>
          <a:stretch/>
        </p:blipFill>
        <p:spPr>
          <a:xfrm>
            <a:off x="318059" y="4776486"/>
            <a:ext cx="1422400" cy="1422400"/>
          </a:xfrm>
          <a:prstGeom prst="rect">
            <a:avLst/>
          </a:prstGeom>
          <a:noFill/>
          <a:ln>
            <a:noFill/>
          </a:ln>
        </p:spPr>
      </p:pic>
      <p:pic>
        <p:nvPicPr>
          <p:cNvPr id="53" name="Google Shape;53;p9"/>
          <p:cNvPicPr preferRelativeResize="0"/>
          <p:nvPr/>
        </p:nvPicPr>
        <p:blipFill rotWithShape="1">
          <a:blip r:embed="rId5">
            <a:alphaModFix/>
          </a:blip>
          <a:srcRect b="0" l="0" r="0" t="0"/>
          <a:stretch/>
        </p:blipFill>
        <p:spPr>
          <a:xfrm>
            <a:off x="2747093" y="4792215"/>
            <a:ext cx="1238993" cy="696934"/>
          </a:xfrm>
          <a:prstGeom prst="rect">
            <a:avLst/>
          </a:prstGeom>
          <a:solidFill>
            <a:schemeClr val="lt1"/>
          </a:solidFill>
          <a:ln cap="flat" cmpd="sng" w="9525">
            <a:solidFill>
              <a:srgbClr val="002060"/>
            </a:solidFill>
            <a:prstDash val="solid"/>
            <a:round/>
            <a:headEnd len="sm" w="sm" type="none"/>
            <a:tailEnd len="sm" w="sm" type="none"/>
          </a:ln>
        </p:spPr>
      </p:pic>
      <p:sp>
        <p:nvSpPr>
          <p:cNvPr id="54" name="Google Shape;54;p9"/>
          <p:cNvSpPr txBox="1"/>
          <p:nvPr/>
        </p:nvSpPr>
        <p:spPr>
          <a:xfrm>
            <a:off x="1857022" y="5728437"/>
            <a:ext cx="1348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Hendrik Schatz</a:t>
            </a:r>
            <a:endParaRPr/>
          </a:p>
        </p:txBody>
      </p:sp>
      <p:grpSp>
        <p:nvGrpSpPr>
          <p:cNvPr id="55" name="Google Shape;55;p9"/>
          <p:cNvGrpSpPr/>
          <p:nvPr/>
        </p:nvGrpSpPr>
        <p:grpSpPr>
          <a:xfrm>
            <a:off x="4249074" y="4649717"/>
            <a:ext cx="3037904" cy="1750565"/>
            <a:chOff x="3010001" y="4745732"/>
            <a:chExt cx="3037904" cy="1750565"/>
          </a:xfrm>
        </p:grpSpPr>
        <p:grpSp>
          <p:nvGrpSpPr>
            <p:cNvPr id="56" name="Google Shape;56;p9"/>
            <p:cNvGrpSpPr/>
            <p:nvPr/>
          </p:nvGrpSpPr>
          <p:grpSpPr>
            <a:xfrm>
              <a:off x="3010001" y="4745732"/>
              <a:ext cx="3037904" cy="1473665"/>
              <a:chOff x="3021270" y="4800682"/>
              <a:chExt cx="3037904" cy="1473665"/>
            </a:xfrm>
          </p:grpSpPr>
          <p:pic>
            <p:nvPicPr>
              <p:cNvPr id="57" name="Google Shape;57;p9"/>
              <p:cNvPicPr preferRelativeResize="0"/>
              <p:nvPr/>
            </p:nvPicPr>
            <p:blipFill rotWithShape="1">
              <a:blip r:embed="rId6">
                <a:alphaModFix/>
              </a:blip>
              <a:srcRect b="0" l="0" r="0" t="0"/>
              <a:stretch/>
            </p:blipFill>
            <p:spPr>
              <a:xfrm>
                <a:off x="4585509" y="4800682"/>
                <a:ext cx="1473665" cy="1473665"/>
              </a:xfrm>
              <a:prstGeom prst="rect">
                <a:avLst/>
              </a:prstGeom>
              <a:noFill/>
              <a:ln>
                <a:noFill/>
              </a:ln>
            </p:spPr>
          </p:pic>
          <p:pic>
            <p:nvPicPr>
              <p:cNvPr id="58" name="Google Shape;58;p9"/>
              <p:cNvPicPr preferRelativeResize="0"/>
              <p:nvPr/>
            </p:nvPicPr>
            <p:blipFill rotWithShape="1">
              <a:blip r:embed="rId7">
                <a:alphaModFix/>
              </a:blip>
              <a:srcRect b="0" l="0" r="0" t="0"/>
              <a:stretch/>
            </p:blipFill>
            <p:spPr>
              <a:xfrm>
                <a:off x="3021270" y="5744840"/>
                <a:ext cx="1422400" cy="529507"/>
              </a:xfrm>
              <a:prstGeom prst="rect">
                <a:avLst/>
              </a:prstGeom>
              <a:noFill/>
              <a:ln cap="flat" cmpd="sng" w="9525">
                <a:solidFill>
                  <a:srgbClr val="002060"/>
                </a:solidFill>
                <a:prstDash val="solid"/>
                <a:round/>
                <a:headEnd len="sm" w="sm" type="none"/>
                <a:tailEnd len="sm" w="sm" type="none"/>
              </a:ln>
            </p:spPr>
          </p:pic>
        </p:grpSp>
        <p:sp>
          <p:nvSpPr>
            <p:cNvPr id="59" name="Google Shape;59;p9"/>
            <p:cNvSpPr txBox="1"/>
            <p:nvPr/>
          </p:nvSpPr>
          <p:spPr>
            <a:xfrm>
              <a:off x="4761863" y="6219397"/>
              <a:ext cx="10983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Filip Kondev</a:t>
              </a:r>
              <a:endParaRPr sz="1200">
                <a:solidFill>
                  <a:schemeClr val="dk1"/>
                </a:solidFill>
                <a:latin typeface="Arial"/>
                <a:ea typeface="Arial"/>
                <a:cs typeface="Arial"/>
                <a:sym typeface="Arial"/>
              </a:endParaRPr>
            </a:p>
          </p:txBody>
        </p:sp>
      </p:grpSp>
      <p:sp>
        <p:nvSpPr>
          <p:cNvPr id="60" name="Google Shape;60;p9"/>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1" name="Google Shape;61;p9"/>
          <p:cNvPicPr preferRelativeResize="0"/>
          <p:nvPr/>
        </p:nvPicPr>
        <p:blipFill rotWithShape="1">
          <a:blip r:embed="rId8">
            <a:alphaModFix/>
          </a:blip>
          <a:srcRect b="0" l="0" r="0" t="0"/>
          <a:stretch/>
        </p:blipFill>
        <p:spPr>
          <a:xfrm>
            <a:off x="274532" y="988721"/>
            <a:ext cx="1222064" cy="1473666"/>
          </a:xfrm>
          <a:prstGeom prst="rect">
            <a:avLst/>
          </a:prstGeom>
          <a:noFill/>
          <a:ln>
            <a:noFill/>
          </a:ln>
        </p:spPr>
      </p:pic>
      <p:sp>
        <p:nvSpPr>
          <p:cNvPr id="62" name="Google Shape;62;p9"/>
          <p:cNvSpPr txBox="1"/>
          <p:nvPr/>
        </p:nvSpPr>
        <p:spPr>
          <a:xfrm>
            <a:off x="127735" y="2515924"/>
            <a:ext cx="1886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Witek Nazarewicz (PI)</a:t>
            </a:r>
            <a:endParaRPr/>
          </a:p>
        </p:txBody>
      </p:sp>
      <p:pic>
        <p:nvPicPr>
          <p:cNvPr id="63" name="Google Shape;63;p9"/>
          <p:cNvPicPr preferRelativeResize="0"/>
          <p:nvPr/>
        </p:nvPicPr>
        <p:blipFill rotWithShape="1">
          <a:blip r:embed="rId9">
            <a:alphaModFix/>
          </a:blip>
          <a:srcRect b="0" l="0" r="0" t="0"/>
          <a:stretch/>
        </p:blipFill>
        <p:spPr>
          <a:xfrm>
            <a:off x="1782966" y="1047145"/>
            <a:ext cx="1422400" cy="1422400"/>
          </a:xfrm>
          <a:prstGeom prst="rect">
            <a:avLst/>
          </a:prstGeom>
          <a:noFill/>
          <a:ln>
            <a:noFill/>
          </a:ln>
        </p:spPr>
      </p:pic>
      <p:sp>
        <p:nvSpPr>
          <p:cNvPr id="64" name="Google Shape;64;p9"/>
          <p:cNvSpPr txBox="1"/>
          <p:nvPr/>
        </p:nvSpPr>
        <p:spPr>
          <a:xfrm>
            <a:off x="1819994" y="2469545"/>
            <a:ext cx="13482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Kyle Godbey</a:t>
            </a:r>
            <a:endParaRPr sz="1200">
              <a:solidFill>
                <a:schemeClr val="dk1"/>
              </a:solidFill>
              <a:latin typeface="Arial"/>
              <a:ea typeface="Arial"/>
              <a:cs typeface="Arial"/>
              <a:sym typeface="Arial"/>
            </a:endParaRPr>
          </a:p>
        </p:txBody>
      </p:sp>
      <p:pic>
        <p:nvPicPr>
          <p:cNvPr descr="A person in a car&#10;&#10;AI-generated content may be incorrect." id="65" name="Google Shape;65;p9"/>
          <p:cNvPicPr preferRelativeResize="0"/>
          <p:nvPr/>
        </p:nvPicPr>
        <p:blipFill rotWithShape="1">
          <a:blip r:embed="rId10">
            <a:alphaModFix/>
          </a:blip>
          <a:srcRect b="0" l="0" r="0" t="0"/>
          <a:stretch/>
        </p:blipFill>
        <p:spPr>
          <a:xfrm>
            <a:off x="280005" y="2974289"/>
            <a:ext cx="1270000" cy="1270000"/>
          </a:xfrm>
          <a:prstGeom prst="rect">
            <a:avLst/>
          </a:prstGeom>
          <a:noFill/>
          <a:ln>
            <a:noFill/>
          </a:ln>
        </p:spPr>
      </p:pic>
      <p:sp>
        <p:nvSpPr>
          <p:cNvPr id="66" name="Google Shape;66;p9"/>
          <p:cNvSpPr txBox="1"/>
          <p:nvPr/>
        </p:nvSpPr>
        <p:spPr>
          <a:xfrm>
            <a:off x="-4352" y="4283425"/>
            <a:ext cx="1886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Sudhanva Lalit (Postdoc)</a:t>
            </a:r>
            <a:endParaRPr sz="1800">
              <a:solidFill>
                <a:schemeClr val="dk1"/>
              </a:solidFill>
              <a:latin typeface="Arial"/>
              <a:ea typeface="Arial"/>
              <a:cs typeface="Arial"/>
              <a:sym typeface="Arial"/>
            </a:endParaRPr>
          </a:p>
        </p:txBody>
      </p:sp>
      <p:pic>
        <p:nvPicPr>
          <p:cNvPr descr="A person with long hair wearing glasses&#10;&#10;AI-generated content may be incorrect." id="67" name="Google Shape;67;p9"/>
          <p:cNvPicPr preferRelativeResize="0"/>
          <p:nvPr/>
        </p:nvPicPr>
        <p:blipFill rotWithShape="1">
          <a:blip r:embed="rId11">
            <a:alphaModFix/>
          </a:blip>
          <a:srcRect b="0" l="0" r="0" t="0"/>
          <a:stretch/>
        </p:blipFill>
        <p:spPr>
          <a:xfrm>
            <a:off x="1882298" y="2967046"/>
            <a:ext cx="1270000" cy="1270000"/>
          </a:xfrm>
          <a:prstGeom prst="rect">
            <a:avLst/>
          </a:prstGeom>
          <a:noFill/>
          <a:ln>
            <a:noFill/>
          </a:ln>
        </p:spPr>
      </p:pic>
      <p:sp>
        <p:nvSpPr>
          <p:cNvPr id="68" name="Google Shape;68;p9"/>
          <p:cNvSpPr txBox="1"/>
          <p:nvPr/>
        </p:nvSpPr>
        <p:spPr>
          <a:xfrm>
            <a:off x="1882298" y="4314821"/>
            <a:ext cx="1348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Bailey Knight (PhD student)</a:t>
            </a:r>
            <a:endParaRPr sz="1800">
              <a:solidFill>
                <a:schemeClr val="dk1"/>
              </a:solidFill>
              <a:latin typeface="Arial"/>
              <a:ea typeface="Arial"/>
              <a:cs typeface="Arial"/>
              <a:sym typeface="Arial"/>
            </a:endParaRPr>
          </a:p>
        </p:txBody>
      </p:sp>
      <p:pic>
        <p:nvPicPr>
          <p:cNvPr id="69" name="Google Shape;69;p9"/>
          <p:cNvPicPr preferRelativeResize="0"/>
          <p:nvPr/>
        </p:nvPicPr>
        <p:blipFill rotWithShape="1">
          <a:blip r:embed="rId12">
            <a:alphaModFix/>
          </a:blip>
          <a:srcRect b="0" l="0" r="0" t="0"/>
          <a:stretch/>
        </p:blipFill>
        <p:spPr>
          <a:xfrm>
            <a:off x="7456908" y="4640477"/>
            <a:ext cx="1473664" cy="1482904"/>
          </a:xfrm>
          <a:prstGeom prst="rect">
            <a:avLst/>
          </a:prstGeom>
          <a:noFill/>
          <a:ln>
            <a:noFill/>
          </a:ln>
        </p:spPr>
      </p:pic>
      <p:sp>
        <p:nvSpPr>
          <p:cNvPr id="70" name="Google Shape;70;p9"/>
          <p:cNvSpPr txBox="1"/>
          <p:nvPr/>
        </p:nvSpPr>
        <p:spPr>
          <a:xfrm>
            <a:off x="7286977" y="6123382"/>
            <a:ext cx="18273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Rikel Chakma (Postdoc)</a:t>
            </a:r>
            <a:endParaRPr sz="1800">
              <a:solidFill>
                <a:schemeClr val="dk1"/>
              </a:solidFill>
              <a:latin typeface="Arial"/>
              <a:ea typeface="Arial"/>
              <a:cs typeface="Arial"/>
              <a:sym typeface="Arial"/>
            </a:endParaRPr>
          </a:p>
        </p:txBody>
      </p:sp>
    </p:spTree>
  </p:cSld>
  <p:clrMapOvr>
    <a:masterClrMapping/>
  </p:clrMapOvr>
  <mc:AlternateContent>
    <mc:Choice Requires="p14">
      <p:transition p14:dur="2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0"/>
          <p:cNvPicPr preferRelativeResize="0"/>
          <p:nvPr/>
        </p:nvPicPr>
        <p:blipFill rotWithShape="1">
          <a:blip r:embed="rId3">
            <a:alphaModFix/>
          </a:blip>
          <a:srcRect b="0" l="0" r="0" t="0"/>
          <a:stretch/>
        </p:blipFill>
        <p:spPr>
          <a:xfrm>
            <a:off x="1612641" y="1413729"/>
            <a:ext cx="2679700" cy="1231900"/>
          </a:xfrm>
          <a:prstGeom prst="rect">
            <a:avLst/>
          </a:prstGeom>
          <a:noFill/>
          <a:ln>
            <a:noFill/>
          </a:ln>
        </p:spPr>
      </p:pic>
      <p:pic>
        <p:nvPicPr>
          <p:cNvPr descr="Screen shot 2013-01-18 at 10.51.13 PM.png" id="76" name="Google Shape;76;p10"/>
          <p:cNvPicPr preferRelativeResize="0"/>
          <p:nvPr/>
        </p:nvPicPr>
        <p:blipFill rotWithShape="1">
          <a:blip r:embed="rId4">
            <a:alphaModFix/>
          </a:blip>
          <a:srcRect b="0" l="0" r="0" t="0"/>
          <a:stretch/>
        </p:blipFill>
        <p:spPr>
          <a:xfrm>
            <a:off x="4851660" y="1746124"/>
            <a:ext cx="3095421" cy="778823"/>
          </a:xfrm>
          <a:prstGeom prst="rect">
            <a:avLst/>
          </a:prstGeom>
          <a:noFill/>
          <a:ln>
            <a:noFill/>
          </a:ln>
        </p:spPr>
      </p:pic>
      <p:sp>
        <p:nvSpPr>
          <p:cNvPr id="77" name="Google Shape;77;p10"/>
          <p:cNvSpPr txBox="1"/>
          <p:nvPr/>
        </p:nvSpPr>
        <p:spPr>
          <a:xfrm>
            <a:off x="461229" y="56722"/>
            <a:ext cx="806243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002060"/>
                </a:solidFill>
                <a:latin typeface="Arial"/>
                <a:ea typeface="Arial"/>
                <a:cs typeface="Arial"/>
                <a:sym typeface="Arial"/>
              </a:rPr>
              <a:t>Our collaborators</a:t>
            </a:r>
            <a:endParaRPr sz="2800">
              <a:solidFill>
                <a:srgbClr val="002060"/>
              </a:solidFill>
              <a:latin typeface="Arial"/>
              <a:ea typeface="Arial"/>
              <a:cs typeface="Arial"/>
              <a:sym typeface="Arial"/>
            </a:endParaRPr>
          </a:p>
        </p:txBody>
      </p:sp>
      <p:pic>
        <p:nvPicPr>
          <p:cNvPr id="78" name="Google Shape;78;p10"/>
          <p:cNvPicPr preferRelativeResize="0"/>
          <p:nvPr/>
        </p:nvPicPr>
        <p:blipFill rotWithShape="1">
          <a:blip r:embed="rId5">
            <a:alphaModFix/>
          </a:blip>
          <a:srcRect b="0" l="0" r="0" t="0"/>
          <a:stretch/>
        </p:blipFill>
        <p:spPr>
          <a:xfrm>
            <a:off x="715485" y="3285066"/>
            <a:ext cx="1035037" cy="737220"/>
          </a:xfrm>
          <a:prstGeom prst="rect">
            <a:avLst/>
          </a:prstGeom>
          <a:noFill/>
          <a:ln>
            <a:noFill/>
          </a:ln>
        </p:spPr>
      </p:pic>
      <p:pic>
        <p:nvPicPr>
          <p:cNvPr id="79" name="Google Shape;79;p10"/>
          <p:cNvPicPr preferRelativeResize="0"/>
          <p:nvPr/>
        </p:nvPicPr>
        <p:blipFill rotWithShape="1">
          <a:blip r:embed="rId6">
            <a:alphaModFix/>
          </a:blip>
          <a:srcRect b="0" l="0" r="0" t="0"/>
          <a:stretch/>
        </p:blipFill>
        <p:spPr>
          <a:xfrm>
            <a:off x="2015493" y="3369317"/>
            <a:ext cx="3385783" cy="598037"/>
          </a:xfrm>
          <a:prstGeom prst="rect">
            <a:avLst/>
          </a:prstGeom>
          <a:noFill/>
          <a:ln>
            <a:noFill/>
          </a:ln>
        </p:spPr>
      </p:pic>
      <p:pic>
        <p:nvPicPr>
          <p:cNvPr descr="A blue sign with white text&#10;&#10;Description automatically generated with medium confidence" id="80" name="Google Shape;80;p10"/>
          <p:cNvPicPr preferRelativeResize="0"/>
          <p:nvPr/>
        </p:nvPicPr>
        <p:blipFill rotWithShape="1">
          <a:blip r:embed="rId7">
            <a:alphaModFix/>
          </a:blip>
          <a:srcRect b="0" l="0" r="0" t="0"/>
          <a:stretch/>
        </p:blipFill>
        <p:spPr>
          <a:xfrm>
            <a:off x="5842102" y="3477462"/>
            <a:ext cx="2782122" cy="381746"/>
          </a:xfrm>
          <a:prstGeom prst="rect">
            <a:avLst/>
          </a:prstGeom>
          <a:noFill/>
          <a:ln>
            <a:noFill/>
          </a:ln>
        </p:spPr>
      </p:pic>
      <p:pic>
        <p:nvPicPr>
          <p:cNvPr descr="Picture 16" id="81" name="Google Shape;81;p10"/>
          <p:cNvPicPr preferRelativeResize="0"/>
          <p:nvPr/>
        </p:nvPicPr>
        <p:blipFill rotWithShape="1">
          <a:blip r:embed="rId8">
            <a:alphaModFix/>
          </a:blip>
          <a:srcRect b="0" l="0" r="0" t="0"/>
          <a:stretch/>
        </p:blipFill>
        <p:spPr>
          <a:xfrm>
            <a:off x="2865103" y="4025480"/>
            <a:ext cx="3302281" cy="466254"/>
          </a:xfrm>
          <a:prstGeom prst="rect">
            <a:avLst/>
          </a:prstGeom>
          <a:noFill/>
          <a:ln>
            <a:noFill/>
          </a:ln>
        </p:spPr>
      </p:pic>
      <p:sp>
        <p:nvSpPr>
          <p:cNvPr id="82" name="Google Shape;82;p10"/>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mc:AlternateContent>
    <mc:Choice Requires="p14">
      <p:transition p14:dur="2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1"/>
          <p:cNvSpPr/>
          <p:nvPr/>
        </p:nvSpPr>
        <p:spPr>
          <a:xfrm>
            <a:off x="163629" y="92422"/>
            <a:ext cx="881283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700">
                <a:solidFill>
                  <a:srgbClr val="000000"/>
                </a:solidFill>
                <a:latin typeface="Calibri"/>
                <a:ea typeface="Calibri"/>
                <a:cs typeface="Calibri"/>
                <a:sym typeface="Calibri"/>
              </a:rPr>
              <a:t>W</a:t>
            </a:r>
            <a:r>
              <a:rPr b="0" i="0" lang="en-US" sz="2700" u="none" strike="noStrike">
                <a:solidFill>
                  <a:srgbClr val="000000"/>
                </a:solidFill>
                <a:latin typeface="Calibri"/>
                <a:ea typeface="Calibri"/>
                <a:cs typeface="Calibri"/>
                <a:sym typeface="Calibri"/>
              </a:rPr>
              <a:t>hat, Why, How?</a:t>
            </a:r>
            <a:endParaRPr sz="1700"/>
          </a:p>
        </p:txBody>
      </p:sp>
      <p:sp>
        <p:nvSpPr>
          <p:cNvPr id="88" name="Google Shape;88;p11"/>
          <p:cNvSpPr txBox="1"/>
          <p:nvPr/>
        </p:nvSpPr>
        <p:spPr>
          <a:xfrm>
            <a:off x="-1953" y="753125"/>
            <a:ext cx="9144000" cy="4802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Helvetica Neue"/>
                <a:ea typeface="Helvetica Neue"/>
                <a:cs typeface="Helvetica Neue"/>
                <a:sym typeface="Helvetica Neue"/>
              </a:rPr>
              <a:t>The main objective: </a:t>
            </a:r>
            <a:r>
              <a:rPr lang="en-US" sz="1800">
                <a:solidFill>
                  <a:schemeClr val="dk1"/>
                </a:solidFill>
                <a:latin typeface="Helvetica Neue"/>
                <a:ea typeface="Helvetica Neue"/>
                <a:cs typeface="Helvetica Neue"/>
                <a:sym typeface="Helvetica Neue"/>
              </a:rPr>
              <a:t>to quantify the nuclear binding by employing state-of-the-art global nuclear models, the most current nuclear mass data, and Bayesian machine learning that enables us to make quantified predictions (⇒ extrapolations)  by building on the most relevant theoretical and experimental information.</a:t>
            </a:r>
            <a:endParaRPr>
              <a:latin typeface="Helvetica Neue"/>
              <a:ea typeface="Helvetica Neue"/>
              <a:cs typeface="Helvetica Neue"/>
              <a:sym typeface="Helvetica Neue"/>
            </a:endParaRPr>
          </a:p>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US" sz="1800">
                <a:solidFill>
                  <a:srgbClr val="FF0000"/>
                </a:solidFill>
                <a:latin typeface="Helvetica Neue"/>
                <a:ea typeface="Helvetica Neue"/>
                <a:cs typeface="Helvetica Neue"/>
                <a:sym typeface="Helvetica Neue"/>
              </a:rPr>
              <a:t>Why? </a:t>
            </a:r>
            <a:r>
              <a:rPr lang="en-US" sz="1800">
                <a:solidFill>
                  <a:schemeClr val="dk1"/>
                </a:solidFill>
                <a:latin typeface="Helvetica Neue"/>
                <a:ea typeface="Helvetica Neue"/>
                <a:cs typeface="Helvetica Neue"/>
                <a:sym typeface="Helvetica Neue"/>
              </a:rPr>
              <a:t>Atomic Mass Evaluation recommends mass values and their uncertainties for all nuclei. AME also provides masses for nuclei that are not-yet observed and for nuclei where the experimental data are poorly known by extrapolating data from neighboring known nuclei. Improvements in the value of estimated masses and their uncertainties provided by us will benefit not only AME, but also other related nuclear data, such as nuclear cross sections, half-lives and delayed particle emission probabilities, which are essential input ingredients in nucleosynthesis simulations. Our extrapolated masses will guide experimental efforts in various areas of rare-isotope science and provide benchmarks for nuclear models. </a:t>
            </a:r>
            <a:endParaRPr>
              <a:latin typeface="Helvetica Neue"/>
              <a:ea typeface="Helvetica Neue"/>
              <a:cs typeface="Helvetica Neue"/>
              <a:sym typeface="Helvetica Neue"/>
            </a:endParaRPr>
          </a:p>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US" sz="1800">
                <a:solidFill>
                  <a:srgbClr val="FF0000"/>
                </a:solidFill>
                <a:latin typeface="Helvetica Neue"/>
                <a:ea typeface="Helvetica Neue"/>
                <a:cs typeface="Helvetica Neue"/>
                <a:sym typeface="Helvetica Neue"/>
              </a:rPr>
              <a:t>Tools:</a:t>
            </a:r>
            <a:r>
              <a:rPr lang="en-US" sz="1800">
                <a:solidFill>
                  <a:schemeClr val="dk1"/>
                </a:solidFill>
                <a:latin typeface="Helvetica Neue"/>
                <a:ea typeface="Helvetica Neue"/>
                <a:cs typeface="Helvetica Neue"/>
                <a:sym typeface="Helvetica Neue"/>
              </a:rPr>
              <a:t> use nuclear density functional theory (DFT) and statistical Bayesian machine learning (Bayesian Model Mixing) to provide quantified theoretical predictions.</a:t>
            </a:r>
            <a:endParaRPr sz="1800">
              <a:solidFill>
                <a:schemeClr val="dk1"/>
              </a:solidFill>
              <a:latin typeface="Helvetica Neue"/>
              <a:ea typeface="Helvetica Neue"/>
              <a:cs typeface="Helvetica Neue"/>
              <a:sym typeface="Helvetica Neue"/>
            </a:endParaRPr>
          </a:p>
        </p:txBody>
      </p:sp>
      <p:sp>
        <p:nvSpPr>
          <p:cNvPr id="89" name="Google Shape;89;p11"/>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2"/>
          <p:cNvSpPr txBox="1"/>
          <p:nvPr>
            <p:ph type="title"/>
          </p:nvPr>
        </p:nvSpPr>
        <p:spPr>
          <a:xfrm>
            <a:off x="241738" y="1153422"/>
            <a:ext cx="8718051" cy="570275"/>
          </a:xfrm>
          <a:prstGeom prst="rect">
            <a:avLst/>
          </a:prstGeom>
          <a:noFill/>
          <a:ln>
            <a:noFill/>
          </a:ln>
        </p:spPr>
        <p:txBody>
          <a:bodyPr anchorCtr="0" anchor="t" bIns="45700" lIns="91425" spcFirstLastPara="1" rIns="91425" wrap="square" tIns="45700">
            <a:normAutofit fontScale="90000"/>
          </a:bodyPr>
          <a:lstStyle/>
          <a:p>
            <a:pPr indent="0" lvl="0" marL="0" marR="0" rtl="0" algn="ctr">
              <a:spcBef>
                <a:spcPts val="0"/>
              </a:spcBef>
              <a:spcAft>
                <a:spcPts val="0"/>
              </a:spcAft>
              <a:buNone/>
            </a:pPr>
            <a:r>
              <a:rPr b="0" i="0" lang="en-US" sz="3096" u="none" cap="none" strike="noStrike">
                <a:solidFill>
                  <a:srgbClr val="000000"/>
                </a:solidFill>
                <a:latin typeface="Arial"/>
                <a:ea typeface="Arial"/>
                <a:cs typeface="Arial"/>
                <a:sym typeface="Arial"/>
              </a:rPr>
              <a:t>ANL component: provide Nuclear Data input</a:t>
            </a:r>
            <a:br>
              <a:rPr b="0" i="0" lang="en-US" sz="3096" u="none" cap="none" strike="noStrike">
                <a:solidFill>
                  <a:srgbClr val="000000"/>
                </a:solidFill>
                <a:latin typeface="Arial"/>
                <a:ea typeface="Arial"/>
                <a:cs typeface="Arial"/>
                <a:sym typeface="Arial"/>
              </a:rPr>
            </a:br>
            <a:r>
              <a:rPr b="0" i="0" lang="en-US" sz="3096" u="none" cap="none" strike="noStrike">
                <a:solidFill>
                  <a:srgbClr val="000000"/>
                </a:solidFill>
                <a:latin typeface="Arial"/>
                <a:ea typeface="Arial"/>
                <a:cs typeface="Arial"/>
                <a:sym typeface="Arial"/>
              </a:rPr>
              <a:t>Atomic Mass Evaluation &amp; NuBASE</a:t>
            </a:r>
            <a:endParaRPr b="0" i="0" sz="3096" u="none" cap="none" strike="noStrike">
              <a:solidFill>
                <a:srgbClr val="000000"/>
              </a:solidFill>
              <a:latin typeface="Arial"/>
              <a:ea typeface="Arial"/>
              <a:cs typeface="Arial"/>
              <a:sym typeface="Arial"/>
            </a:endParaRPr>
          </a:p>
        </p:txBody>
      </p:sp>
      <p:pic>
        <p:nvPicPr>
          <p:cNvPr id="96" name="Google Shape;96;p12"/>
          <p:cNvPicPr preferRelativeResize="0"/>
          <p:nvPr/>
        </p:nvPicPr>
        <p:blipFill rotWithShape="1">
          <a:blip r:embed="rId3">
            <a:alphaModFix/>
          </a:blip>
          <a:srcRect b="0" l="0" r="0" t="0"/>
          <a:stretch/>
        </p:blipFill>
        <p:spPr>
          <a:xfrm>
            <a:off x="1996706" y="-317619"/>
            <a:ext cx="1460500" cy="1727200"/>
          </a:xfrm>
          <a:prstGeom prst="rect">
            <a:avLst/>
          </a:prstGeom>
          <a:noFill/>
          <a:ln>
            <a:noFill/>
          </a:ln>
        </p:spPr>
      </p:pic>
      <p:sp>
        <p:nvSpPr>
          <p:cNvPr id="97" name="Google Shape;97;p12"/>
          <p:cNvSpPr txBox="1"/>
          <p:nvPr/>
        </p:nvSpPr>
        <p:spPr>
          <a:xfrm>
            <a:off x="3074862" y="361315"/>
            <a:ext cx="6069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Helvetica Neue"/>
              <a:buNone/>
            </a:pPr>
            <a:r>
              <a:rPr b="1" i="0" lang="en-US" sz="1800" u="none" cap="none" strike="noStrike">
                <a:solidFill>
                  <a:srgbClr val="0432FF"/>
                </a:solidFill>
                <a:latin typeface="Helvetica Neue"/>
                <a:ea typeface="Helvetica Neue"/>
                <a:cs typeface="Helvetica Neue"/>
                <a:sym typeface="Helvetica Neue"/>
              </a:rPr>
              <a:t>Member of the US Nuclear Data Program - DOE/SC/NP</a:t>
            </a:r>
            <a:endParaRPr/>
          </a:p>
        </p:txBody>
      </p:sp>
      <p:sp>
        <p:nvSpPr>
          <p:cNvPr id="98" name="Google Shape;98;p12"/>
          <p:cNvSpPr txBox="1"/>
          <p:nvPr/>
        </p:nvSpPr>
        <p:spPr>
          <a:xfrm>
            <a:off x="184211" y="2880622"/>
            <a:ext cx="3574989" cy="3139317"/>
          </a:xfrm>
          <a:prstGeom prst="rect">
            <a:avLst/>
          </a:prstGeom>
          <a:gradFill>
            <a:gsLst>
              <a:gs pos="0">
                <a:schemeClr val="lt1"/>
              </a:gs>
              <a:gs pos="74000">
                <a:srgbClr val="FBE5F2"/>
              </a:gs>
              <a:gs pos="83000">
                <a:srgbClr val="FBE5F2"/>
              </a:gs>
              <a:gs pos="100000">
                <a:srgbClr val="FBE5F2"/>
              </a:gs>
            </a:gsLst>
            <a:lin ang="5400000" scaled="0"/>
          </a:grad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provide updated values for the  atomic masses and other basic nuclear properties for all nuclei where experimental data exist</a:t>
            </a:r>
            <a:endParaRPr/>
          </a:p>
          <a:p>
            <a:pPr indent="0" lvl="0" marL="0" marR="0" rtl="0" algn="l">
              <a:lnSpc>
                <a:spcPct val="100000"/>
              </a:lnSpc>
              <a:spcBef>
                <a:spcPts val="0"/>
              </a:spcBef>
              <a:spcAft>
                <a:spcPts val="0"/>
              </a:spcAft>
              <a:buClr>
                <a:srgbClr val="FF2600"/>
              </a:buClr>
              <a:buSzPts val="1800"/>
              <a:buFont typeface="Arial"/>
              <a:buNone/>
            </a:pPr>
            <a:r>
              <a:t/>
            </a:r>
            <a:endParaRPr b="0" i="0" sz="1800" u="none" cap="none" strike="noStrike">
              <a:solidFill>
                <a:srgbClr val="000000"/>
              </a:solidFill>
              <a:latin typeface="Comic Sans MS"/>
              <a:ea typeface="Comic Sans MS"/>
              <a:cs typeface="Comic Sans MS"/>
              <a:sym typeface="Comic Sans MS"/>
            </a:endParaRPr>
          </a:p>
          <a:p>
            <a:pPr indent="-285750" lvl="0" marL="285750"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provide extrapolated mass values for a limited number of nuclei where experimental data are limited or do not exist  </a:t>
            </a:r>
            <a:endParaRPr/>
          </a:p>
        </p:txBody>
      </p:sp>
      <p:pic>
        <p:nvPicPr>
          <p:cNvPr id="99" name="Google Shape;99;p12"/>
          <p:cNvPicPr preferRelativeResize="0"/>
          <p:nvPr/>
        </p:nvPicPr>
        <p:blipFill rotWithShape="1">
          <a:blip r:embed="rId4">
            <a:alphaModFix/>
          </a:blip>
          <a:srcRect b="0" l="0" r="0" t="0"/>
          <a:stretch/>
        </p:blipFill>
        <p:spPr>
          <a:xfrm>
            <a:off x="3815918" y="2598179"/>
            <a:ext cx="5143872" cy="3421760"/>
          </a:xfrm>
          <a:prstGeom prst="rect">
            <a:avLst/>
          </a:prstGeom>
          <a:noFill/>
          <a:ln>
            <a:noFill/>
          </a:ln>
        </p:spPr>
      </p:pic>
      <p:sp>
        <p:nvSpPr>
          <p:cNvPr id="100" name="Google Shape;100;p12"/>
          <p:cNvSpPr txBox="1"/>
          <p:nvPr/>
        </p:nvSpPr>
        <p:spPr>
          <a:xfrm>
            <a:off x="6109431" y="4901936"/>
            <a:ext cx="1172753" cy="36932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omic Sans MS"/>
              <a:buNone/>
            </a:pPr>
            <a:r>
              <a:rPr b="0" i="0" lang="en-US" sz="1800" u="none" cap="none" strike="noStrike">
                <a:solidFill>
                  <a:srgbClr val="000000"/>
                </a:solidFill>
                <a:latin typeface="Comic Sans MS"/>
                <a:ea typeface="Comic Sans MS"/>
                <a:cs typeface="Comic Sans MS"/>
                <a:sym typeface="Comic Sans MS"/>
              </a:rPr>
              <a:t>AME2020</a:t>
            </a:r>
            <a:endParaRPr/>
          </a:p>
        </p:txBody>
      </p:sp>
      <p:sp>
        <p:nvSpPr>
          <p:cNvPr id="101" name="Google Shape;101;p12"/>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3"/>
          <p:cNvSpPr txBox="1"/>
          <p:nvPr>
            <p:ph type="title"/>
          </p:nvPr>
        </p:nvSpPr>
        <p:spPr>
          <a:xfrm>
            <a:off x="25452" y="0"/>
            <a:ext cx="6472625" cy="639541"/>
          </a:xfrm>
          <a:prstGeom prst="rect">
            <a:avLst/>
          </a:prstGeom>
          <a:noFill/>
          <a:ln>
            <a:noFill/>
          </a:ln>
        </p:spPr>
        <p:txBody>
          <a:bodyPr anchorCtr="0" anchor="t" bIns="45700" lIns="45700" spcFirstLastPara="1" rIns="45700" wrap="square" tIns="45700">
            <a:normAutofit/>
          </a:bodyPr>
          <a:lstStyle/>
          <a:p>
            <a:pPr indent="0" lvl="0" marL="0" marR="0" rtl="0" algn="ctr">
              <a:lnSpc>
                <a:spcPct val="100000"/>
              </a:lnSpc>
              <a:spcBef>
                <a:spcPts val="0"/>
              </a:spcBef>
              <a:spcAft>
                <a:spcPts val="0"/>
              </a:spcAft>
              <a:buNone/>
            </a:pPr>
            <a:r>
              <a:rPr b="1" i="0" lang="en-US" sz="3200" u="none" cap="none" strike="noStrike">
                <a:solidFill>
                  <a:schemeClr val="dk2"/>
                </a:solidFill>
                <a:latin typeface="Comic Sans MS"/>
                <a:ea typeface="Comic Sans MS"/>
                <a:cs typeface="Comic Sans MS"/>
                <a:sym typeface="Comic Sans MS"/>
              </a:rPr>
              <a:t>Which data are considered</a:t>
            </a:r>
            <a:endParaRPr b="1" i="0" sz="3200" u="none" cap="none" strike="noStrike">
              <a:solidFill>
                <a:schemeClr val="dk2"/>
              </a:solidFill>
              <a:latin typeface="Comic Sans MS"/>
              <a:ea typeface="Comic Sans MS"/>
              <a:cs typeface="Comic Sans MS"/>
              <a:sym typeface="Comic Sans MS"/>
            </a:endParaRPr>
          </a:p>
        </p:txBody>
      </p:sp>
      <p:sp>
        <p:nvSpPr>
          <p:cNvPr id="107" name="Google Shape;107;p13"/>
          <p:cNvSpPr txBox="1"/>
          <p:nvPr/>
        </p:nvSpPr>
        <p:spPr>
          <a:xfrm>
            <a:off x="-1882018" y="6000269"/>
            <a:ext cx="538236" cy="3581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404040"/>
              </a:buClr>
              <a:buSzPts val="1800"/>
              <a:buFont typeface="Arial"/>
              <a:buNone/>
            </a:pPr>
            <a:r>
              <a:t/>
            </a:r>
            <a:endParaRPr b="0" i="0" sz="1800" u="none" cap="none" strike="noStrike">
              <a:solidFill>
                <a:srgbClr val="404040"/>
              </a:solidFill>
              <a:latin typeface="Helvetica Neue"/>
              <a:ea typeface="Helvetica Neue"/>
              <a:cs typeface="Helvetica Neue"/>
              <a:sym typeface="Helvetica Neue"/>
            </a:endParaRPr>
          </a:p>
        </p:txBody>
      </p:sp>
      <p:cxnSp>
        <p:nvCxnSpPr>
          <p:cNvPr id="108" name="Google Shape;108;p13"/>
          <p:cNvCxnSpPr/>
          <p:nvPr/>
        </p:nvCxnSpPr>
        <p:spPr>
          <a:xfrm>
            <a:off x="149651" y="639541"/>
            <a:ext cx="5590178" cy="0"/>
          </a:xfrm>
          <a:prstGeom prst="straightConnector1">
            <a:avLst/>
          </a:prstGeom>
          <a:noFill/>
          <a:ln cap="rnd" cmpd="sng" w="127000">
            <a:solidFill>
              <a:srgbClr val="FF2600">
                <a:alpha val="90980"/>
              </a:srgbClr>
            </a:solidFill>
            <a:prstDash val="solid"/>
            <a:round/>
            <a:headEnd len="sm" w="sm" type="none"/>
            <a:tailEnd len="sm" w="sm" type="none"/>
          </a:ln>
          <a:effectLst>
            <a:reflection blurRad="0" dir="0" dist="0" endA="0" endPos="40000" kx="0" rotWithShape="0" algn="bl" stA="50000" stPos="0" sy="-100000" ky="0"/>
          </a:effectLst>
        </p:spPr>
      </p:cxnSp>
      <p:sp>
        <p:nvSpPr>
          <p:cNvPr id="109" name="Google Shape;109;p13"/>
          <p:cNvSpPr txBox="1"/>
          <p:nvPr/>
        </p:nvSpPr>
        <p:spPr>
          <a:xfrm>
            <a:off x="463030" y="765306"/>
            <a:ext cx="8418210" cy="1200325"/>
          </a:xfrm>
          <a:prstGeom prst="rect">
            <a:avLst/>
          </a:prstGeom>
          <a:gradFill>
            <a:gsLst>
              <a:gs pos="0">
                <a:srgbClr val="F2F2FB">
                  <a:alpha val="27843"/>
                </a:srgbClr>
              </a:gs>
              <a:gs pos="74000">
                <a:srgbClr val="CBCBEF"/>
              </a:gs>
              <a:gs pos="83000">
                <a:srgbClr val="CBCBEF"/>
              </a:gs>
              <a:gs pos="100000">
                <a:srgbClr val="CBCBEF"/>
              </a:gs>
            </a:gsLst>
            <a:lin ang="5400000" scaled="0"/>
          </a:grad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FF2600"/>
              </a:buClr>
              <a:buSzPts val="1800"/>
              <a:buFont typeface="Noto Sans Symbols"/>
              <a:buChar char="❑"/>
            </a:pPr>
            <a:r>
              <a:rPr b="1" i="0" lang="en-US" sz="1800" u="none" cap="none" strike="noStrike">
                <a:solidFill>
                  <a:srgbClr val="000000"/>
                </a:solidFill>
                <a:latin typeface="Comic Sans MS"/>
                <a:ea typeface="Comic Sans MS"/>
                <a:cs typeface="Comic Sans MS"/>
                <a:sym typeface="Comic Sans MS"/>
              </a:rPr>
              <a:t>Direct  (mass spectrometry) and Indirect (reactions and decays) Data produced worldwide</a:t>
            </a:r>
            <a:endParaRPr/>
          </a:p>
          <a:p>
            <a:pPr indent="-285750" lvl="3" marL="685800"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TOF &amp; MR-TOF, Storage Rings &amp; Penning Traps </a:t>
            </a:r>
            <a:endParaRPr/>
          </a:p>
          <a:p>
            <a:pPr indent="-285750" lvl="3" marL="685800"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Decay Energies in </a:t>
            </a:r>
            <a:r>
              <a:rPr b="0" i="0" lang="en-US" sz="1800" u="none" cap="none" strike="noStrike">
                <a:solidFill>
                  <a:srgbClr val="000000"/>
                </a:solidFill>
                <a:latin typeface="Noto Sans Symbols"/>
                <a:ea typeface="Noto Sans Symbols"/>
                <a:cs typeface="Noto Sans Symbols"/>
                <a:sym typeface="Noto Sans Symbols"/>
              </a:rPr>
              <a:t>β</a:t>
            </a:r>
            <a:r>
              <a:rPr b="0" baseline="30000" i="0" lang="en-US" sz="1800" u="none" cap="none" strike="noStrike">
                <a:solidFill>
                  <a:srgbClr val="000000"/>
                </a:solidFill>
                <a:latin typeface="Noto Sans Symbols"/>
                <a:ea typeface="Noto Sans Symbols"/>
                <a:cs typeface="Noto Sans Symbols"/>
                <a:sym typeface="Noto Sans Symbols"/>
              </a:rPr>
              <a:t>−</a:t>
            </a:r>
            <a:r>
              <a:rPr b="0" i="0" lang="en-US" sz="1800" u="none" cap="none" strike="noStrike">
                <a:solidFill>
                  <a:srgbClr val="000000"/>
                </a:solidFill>
                <a:latin typeface="Comic Sans MS"/>
                <a:ea typeface="Comic Sans MS"/>
                <a:cs typeface="Comic Sans MS"/>
                <a:sym typeface="Comic Sans MS"/>
              </a:rPr>
              <a:t>, </a:t>
            </a:r>
            <a:r>
              <a:rPr b="0" i="0" lang="en-US" sz="1800" u="none" cap="none" strike="noStrike">
                <a:solidFill>
                  <a:srgbClr val="000000"/>
                </a:solidFill>
                <a:latin typeface="Noto Sans Symbols"/>
                <a:ea typeface="Noto Sans Symbols"/>
                <a:cs typeface="Noto Sans Symbols"/>
                <a:sym typeface="Noto Sans Symbols"/>
              </a:rPr>
              <a:t>β</a:t>
            </a:r>
            <a:r>
              <a:rPr b="0" baseline="30000" i="0" lang="en-US" sz="1800" u="none" cap="none" strike="noStrike">
                <a:solidFill>
                  <a:srgbClr val="000000"/>
                </a:solidFill>
                <a:latin typeface="Noto Sans Symbols"/>
                <a:ea typeface="Noto Sans Symbols"/>
                <a:cs typeface="Noto Sans Symbols"/>
                <a:sym typeface="Noto Sans Symbols"/>
              </a:rPr>
              <a:t>+</a:t>
            </a:r>
            <a:r>
              <a:rPr b="0" i="0" lang="en-US" sz="1800" u="none" cap="none" strike="noStrike">
                <a:solidFill>
                  <a:srgbClr val="000000"/>
                </a:solidFill>
                <a:latin typeface="Comic Sans MS"/>
                <a:ea typeface="Comic Sans MS"/>
                <a:cs typeface="Comic Sans MS"/>
                <a:sym typeface="Comic Sans MS"/>
              </a:rPr>
              <a:t>, </a:t>
            </a:r>
            <a:r>
              <a:rPr b="0" i="0" lang="en-US" sz="1800" u="none" cap="none" strike="noStrike">
                <a:solidFill>
                  <a:srgbClr val="000000"/>
                </a:solidFill>
                <a:latin typeface="Noto Sans Symbols"/>
                <a:ea typeface="Noto Sans Symbols"/>
                <a:cs typeface="Noto Sans Symbols"/>
                <a:sym typeface="Noto Sans Symbols"/>
              </a:rPr>
              <a:t>α</a:t>
            </a:r>
            <a:r>
              <a:rPr b="0" i="0" lang="en-US" sz="1800" u="none" cap="none" strike="noStrike">
                <a:solidFill>
                  <a:srgbClr val="000000"/>
                </a:solidFill>
                <a:latin typeface="Comic Sans MS"/>
                <a:ea typeface="Comic Sans MS"/>
                <a:cs typeface="Comic Sans MS"/>
                <a:sym typeface="Comic Sans MS"/>
              </a:rPr>
              <a:t> and p decays – far from stability</a:t>
            </a:r>
            <a:endParaRPr/>
          </a:p>
        </p:txBody>
      </p:sp>
      <p:grpSp>
        <p:nvGrpSpPr>
          <p:cNvPr id="110" name="Google Shape;110;p13"/>
          <p:cNvGrpSpPr/>
          <p:nvPr/>
        </p:nvGrpSpPr>
        <p:grpSpPr>
          <a:xfrm>
            <a:off x="358540" y="3455335"/>
            <a:ext cx="3854916" cy="2903075"/>
            <a:chOff x="567559" y="2594124"/>
            <a:chExt cx="3854916" cy="2903075"/>
          </a:xfrm>
        </p:grpSpPr>
        <p:pic>
          <p:nvPicPr>
            <p:cNvPr id="111" name="Google Shape;111;p13"/>
            <p:cNvPicPr preferRelativeResize="0"/>
            <p:nvPr/>
          </p:nvPicPr>
          <p:blipFill rotWithShape="1">
            <a:blip r:embed="rId3">
              <a:alphaModFix/>
            </a:blip>
            <a:srcRect b="0" l="0" r="0" t="0"/>
            <a:stretch/>
          </p:blipFill>
          <p:spPr>
            <a:xfrm>
              <a:off x="567559" y="2594124"/>
              <a:ext cx="3854916" cy="2903075"/>
            </a:xfrm>
            <a:prstGeom prst="rect">
              <a:avLst/>
            </a:prstGeom>
            <a:noFill/>
            <a:ln>
              <a:noFill/>
            </a:ln>
          </p:spPr>
        </p:pic>
        <p:sp>
          <p:nvSpPr>
            <p:cNvPr id="112" name="Google Shape;112;p13"/>
            <p:cNvSpPr txBox="1"/>
            <p:nvPr/>
          </p:nvSpPr>
          <p:spPr>
            <a:xfrm>
              <a:off x="972235" y="3666594"/>
              <a:ext cx="58060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600"/>
                <a:buFont typeface="Comic Sans MS"/>
                <a:buNone/>
              </a:pPr>
              <a:r>
                <a:rPr b="1" i="0" lang="en-US" sz="1600" u="none" cap="none" strike="noStrike">
                  <a:solidFill>
                    <a:srgbClr val="0432FF"/>
                  </a:solidFill>
                  <a:latin typeface="Comic Sans MS"/>
                  <a:ea typeface="Comic Sans MS"/>
                  <a:cs typeface="Comic Sans MS"/>
                  <a:sym typeface="Comic Sans MS"/>
                </a:rPr>
                <a:t>CSR</a:t>
              </a:r>
              <a:endParaRPr/>
            </a:p>
          </p:txBody>
        </p:sp>
        <p:sp>
          <p:nvSpPr>
            <p:cNvPr id="113" name="Google Shape;113;p13"/>
            <p:cNvSpPr txBox="1"/>
            <p:nvPr/>
          </p:nvSpPr>
          <p:spPr>
            <a:xfrm>
              <a:off x="1239381" y="2833697"/>
              <a:ext cx="58541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600"/>
                <a:buFont typeface="Comic Sans MS"/>
                <a:buNone/>
              </a:pPr>
              <a:r>
                <a:rPr b="1" i="0" lang="en-US" sz="1600" u="none" cap="none" strike="noStrike">
                  <a:solidFill>
                    <a:srgbClr val="0432FF"/>
                  </a:solidFill>
                  <a:latin typeface="Comic Sans MS"/>
                  <a:ea typeface="Comic Sans MS"/>
                  <a:cs typeface="Comic Sans MS"/>
                  <a:sym typeface="Comic Sans MS"/>
                </a:rPr>
                <a:t>ESR</a:t>
              </a:r>
              <a:endParaRPr/>
            </a:p>
          </p:txBody>
        </p:sp>
        <p:sp>
          <p:nvSpPr>
            <p:cNvPr id="114" name="Google Shape;114;p13"/>
            <p:cNvSpPr txBox="1"/>
            <p:nvPr/>
          </p:nvSpPr>
          <p:spPr>
            <a:xfrm>
              <a:off x="1494357" y="3811156"/>
              <a:ext cx="55496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CPT</a:t>
              </a:r>
              <a:endParaRPr/>
            </a:p>
          </p:txBody>
        </p:sp>
        <p:sp>
          <p:nvSpPr>
            <p:cNvPr id="115" name="Google Shape;115;p13"/>
            <p:cNvSpPr txBox="1"/>
            <p:nvPr/>
          </p:nvSpPr>
          <p:spPr>
            <a:xfrm>
              <a:off x="3560639" y="4596433"/>
              <a:ext cx="6030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FSU</a:t>
              </a:r>
              <a:endParaRPr/>
            </a:p>
          </p:txBody>
        </p:sp>
        <p:sp>
          <p:nvSpPr>
            <p:cNvPr id="116" name="Google Shape;116;p13"/>
            <p:cNvSpPr txBox="1"/>
            <p:nvPr/>
          </p:nvSpPr>
          <p:spPr>
            <a:xfrm>
              <a:off x="1588119" y="4411539"/>
              <a:ext cx="1135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Jyfltrap</a:t>
              </a:r>
              <a:endParaRPr b="1" i="0" sz="1600" u="none" cap="none" strike="noStrike">
                <a:solidFill>
                  <a:srgbClr val="FF2600"/>
                </a:solidFill>
                <a:latin typeface="Comic Sans MS"/>
                <a:ea typeface="Comic Sans MS"/>
                <a:cs typeface="Comic Sans MS"/>
                <a:sym typeface="Comic Sans MS"/>
              </a:endParaRPr>
            </a:p>
          </p:txBody>
        </p:sp>
        <p:sp>
          <p:nvSpPr>
            <p:cNvPr id="117" name="Google Shape;117;p13"/>
            <p:cNvSpPr txBox="1"/>
            <p:nvPr/>
          </p:nvSpPr>
          <p:spPr>
            <a:xfrm>
              <a:off x="2041568" y="3816768"/>
              <a:ext cx="97174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Isoltrap</a:t>
              </a:r>
              <a:endParaRPr b="1" i="0" sz="1600" u="none" cap="none" strike="noStrike">
                <a:solidFill>
                  <a:srgbClr val="FF2600"/>
                </a:solidFill>
                <a:latin typeface="Comic Sans MS"/>
                <a:ea typeface="Comic Sans MS"/>
                <a:cs typeface="Comic Sans MS"/>
                <a:sym typeface="Comic Sans MS"/>
              </a:endParaRPr>
            </a:p>
          </p:txBody>
        </p:sp>
        <p:sp>
          <p:nvSpPr>
            <p:cNvPr id="118" name="Google Shape;118;p13"/>
            <p:cNvSpPr txBox="1"/>
            <p:nvPr/>
          </p:nvSpPr>
          <p:spPr>
            <a:xfrm>
              <a:off x="2615619" y="4270710"/>
              <a:ext cx="68640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Lebit</a:t>
              </a:r>
              <a:endParaRPr b="1" i="0" sz="1600" u="none" cap="none" strike="noStrike">
                <a:solidFill>
                  <a:srgbClr val="FF2600"/>
                </a:solidFill>
                <a:latin typeface="Comic Sans MS"/>
                <a:ea typeface="Comic Sans MS"/>
                <a:cs typeface="Comic Sans MS"/>
                <a:sym typeface="Comic Sans MS"/>
              </a:endParaRPr>
            </a:p>
          </p:txBody>
        </p:sp>
        <p:sp>
          <p:nvSpPr>
            <p:cNvPr id="119" name="Google Shape;119;p13"/>
            <p:cNvSpPr txBox="1"/>
            <p:nvPr/>
          </p:nvSpPr>
          <p:spPr>
            <a:xfrm>
              <a:off x="2961066" y="3705185"/>
              <a:ext cx="102303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Shiptrap</a:t>
              </a:r>
              <a:endParaRPr b="1" i="0" sz="1600" u="none" cap="none" strike="noStrike">
                <a:solidFill>
                  <a:srgbClr val="FF2600"/>
                </a:solidFill>
                <a:latin typeface="Comic Sans MS"/>
                <a:ea typeface="Comic Sans MS"/>
                <a:cs typeface="Comic Sans MS"/>
                <a:sym typeface="Comic Sans MS"/>
              </a:endParaRPr>
            </a:p>
          </p:txBody>
        </p:sp>
        <p:sp>
          <p:nvSpPr>
            <p:cNvPr id="120" name="Google Shape;120;p13"/>
            <p:cNvSpPr txBox="1"/>
            <p:nvPr/>
          </p:nvSpPr>
          <p:spPr>
            <a:xfrm>
              <a:off x="3302018" y="4072989"/>
              <a:ext cx="7557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Titan</a:t>
              </a:r>
              <a:endParaRPr/>
            </a:p>
          </p:txBody>
        </p:sp>
        <p:sp>
          <p:nvSpPr>
            <p:cNvPr id="121" name="Google Shape;121;p13"/>
            <p:cNvSpPr txBox="1"/>
            <p:nvPr/>
          </p:nvSpPr>
          <p:spPr>
            <a:xfrm>
              <a:off x="2958822" y="2761725"/>
              <a:ext cx="145745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WashingtonU</a:t>
              </a:r>
              <a:endParaRPr b="1" i="0" sz="1600" u="none" cap="none" strike="noStrike">
                <a:solidFill>
                  <a:srgbClr val="FF2600"/>
                </a:solidFill>
                <a:latin typeface="Comic Sans MS"/>
                <a:ea typeface="Comic Sans MS"/>
                <a:cs typeface="Comic Sans MS"/>
                <a:sym typeface="Comic Sans MS"/>
              </a:endParaRPr>
            </a:p>
          </p:txBody>
        </p:sp>
      </p:grpSp>
      <p:pic>
        <p:nvPicPr>
          <p:cNvPr id="122" name="Google Shape;122;p13"/>
          <p:cNvPicPr preferRelativeResize="0"/>
          <p:nvPr/>
        </p:nvPicPr>
        <p:blipFill rotWithShape="1">
          <a:blip r:embed="rId4">
            <a:alphaModFix/>
          </a:blip>
          <a:srcRect b="0" l="0" r="0" t="0"/>
          <a:stretch/>
        </p:blipFill>
        <p:spPr>
          <a:xfrm>
            <a:off x="5341277" y="3256931"/>
            <a:ext cx="3363028" cy="2747322"/>
          </a:xfrm>
          <a:prstGeom prst="rect">
            <a:avLst/>
          </a:prstGeom>
          <a:noFill/>
          <a:ln>
            <a:noFill/>
          </a:ln>
        </p:spPr>
      </p:pic>
      <p:sp>
        <p:nvSpPr>
          <p:cNvPr id="123" name="Google Shape;123;p13"/>
          <p:cNvSpPr txBox="1"/>
          <p:nvPr/>
        </p:nvSpPr>
        <p:spPr>
          <a:xfrm>
            <a:off x="35481" y="2636111"/>
            <a:ext cx="6115050" cy="656013"/>
          </a:xfrm>
          <a:prstGeom prst="rect">
            <a:avLst/>
          </a:prstGeom>
          <a:blipFill rotWithShape="1">
            <a:blip r:embed="rId5">
              <a:alphaModFix/>
            </a:blip>
            <a:stretch>
              <a:fillRect b="-71695" l="-827" r="0" t="-4150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124" name="Google Shape;124;p13"/>
          <p:cNvSpPr txBox="1"/>
          <p:nvPr/>
        </p:nvSpPr>
        <p:spPr>
          <a:xfrm>
            <a:off x="4975040" y="6092694"/>
            <a:ext cx="416896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published mass data since AME2016</a:t>
            </a:r>
            <a:endParaRPr b="0" i="0" sz="1800" u="none" cap="none" strike="noStrike">
              <a:solidFill>
                <a:srgbClr val="000000"/>
              </a:solidFill>
              <a:latin typeface="Helvetica Neue"/>
              <a:ea typeface="Helvetica Neue"/>
              <a:cs typeface="Helvetica Neue"/>
              <a:sym typeface="Helvetica Neue"/>
            </a:endParaRPr>
          </a:p>
        </p:txBody>
      </p:sp>
      <p:sp>
        <p:nvSpPr>
          <p:cNvPr id="125" name="Google Shape;125;p13"/>
          <p:cNvSpPr txBox="1"/>
          <p:nvPr/>
        </p:nvSpPr>
        <p:spPr>
          <a:xfrm>
            <a:off x="149651" y="1941982"/>
            <a:ext cx="8847074" cy="646327"/>
          </a:xfrm>
          <a:prstGeom prst="rect">
            <a:avLst/>
          </a:prstGeom>
          <a:gradFill>
            <a:gsLst>
              <a:gs pos="0">
                <a:srgbClr val="CCCCCC"/>
              </a:gs>
              <a:gs pos="73000">
                <a:srgbClr val="E5E5E5"/>
              </a:gs>
              <a:gs pos="82000">
                <a:srgbClr val="E5E5E5"/>
              </a:gs>
              <a:gs pos="100000">
                <a:srgbClr val="E5E5E5">
                  <a:alpha val="46666"/>
                </a:srgbClr>
              </a:gs>
            </a:gsLst>
            <a:lin ang="5400000" scaled="0"/>
          </a:grad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critically evaluate the experimental data &amp; combine the accepted ones using the least-squares fit approach -&gt; mass values &amp; covariances for all known nuclei</a:t>
            </a:r>
            <a:endParaRPr/>
          </a:p>
        </p:txBody>
      </p:sp>
      <p:sp>
        <p:nvSpPr>
          <p:cNvPr id="126" name="Google Shape;126;p13"/>
          <p:cNvSpPr txBox="1"/>
          <p:nvPr/>
        </p:nvSpPr>
        <p:spPr>
          <a:xfrm>
            <a:off x="5234018" y="4904950"/>
            <a:ext cx="65915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MSU</a:t>
            </a:r>
            <a:endParaRPr/>
          </a:p>
        </p:txBody>
      </p:sp>
      <p:sp>
        <p:nvSpPr>
          <p:cNvPr id="127" name="Google Shape;127;p13"/>
          <p:cNvSpPr txBox="1"/>
          <p:nvPr/>
        </p:nvSpPr>
        <p:spPr>
          <a:xfrm>
            <a:off x="6574901" y="3039852"/>
            <a:ext cx="61266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600"/>
              <a:buFont typeface="Comic Sans MS"/>
              <a:buNone/>
            </a:pPr>
            <a:r>
              <a:rPr b="1" i="0" lang="en-US" sz="1600" u="none" cap="none" strike="noStrike">
                <a:solidFill>
                  <a:srgbClr val="FF2600"/>
                </a:solidFill>
                <a:latin typeface="Comic Sans MS"/>
                <a:ea typeface="Comic Sans MS"/>
                <a:cs typeface="Comic Sans MS"/>
                <a:sym typeface="Comic Sans MS"/>
              </a:rPr>
              <a:t>ANL</a:t>
            </a:r>
            <a:endParaRPr/>
          </a:p>
        </p:txBody>
      </p:sp>
      <p:sp>
        <p:nvSpPr>
          <p:cNvPr id="128" name="Google Shape;128;p13"/>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4"/>
          <p:cNvSpPr txBox="1"/>
          <p:nvPr>
            <p:ph type="title"/>
          </p:nvPr>
        </p:nvSpPr>
        <p:spPr>
          <a:xfrm>
            <a:off x="25400" y="-30957"/>
            <a:ext cx="9118600" cy="715964"/>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rPr b="1" i="0" lang="en-US" sz="3200" u="none" cap="none" strike="noStrike">
                <a:solidFill>
                  <a:srgbClr val="0C0C0C"/>
                </a:solidFill>
                <a:latin typeface="Comic Sans MS"/>
                <a:ea typeface="Comic Sans MS"/>
                <a:cs typeface="Comic Sans MS"/>
                <a:sym typeface="Comic Sans MS"/>
              </a:rPr>
              <a:t>AME extrapolations</a:t>
            </a:r>
            <a:endParaRPr b="1" i="0" sz="3200" u="none" cap="none" strike="noStrike">
              <a:solidFill>
                <a:srgbClr val="0C0C0C"/>
              </a:solidFill>
              <a:latin typeface="Comic Sans MS"/>
              <a:ea typeface="Comic Sans MS"/>
              <a:cs typeface="Comic Sans MS"/>
              <a:sym typeface="Comic Sans MS"/>
            </a:endParaRPr>
          </a:p>
        </p:txBody>
      </p:sp>
      <p:cxnSp>
        <p:nvCxnSpPr>
          <p:cNvPr id="134" name="Google Shape;134;p14"/>
          <p:cNvCxnSpPr/>
          <p:nvPr/>
        </p:nvCxnSpPr>
        <p:spPr>
          <a:xfrm>
            <a:off x="168634" y="597458"/>
            <a:ext cx="4054272" cy="0"/>
          </a:xfrm>
          <a:prstGeom prst="straightConnector1">
            <a:avLst/>
          </a:prstGeom>
          <a:noFill/>
          <a:ln cap="rnd" cmpd="sng" w="127000">
            <a:solidFill>
              <a:srgbClr val="FF2600">
                <a:alpha val="90980"/>
              </a:srgbClr>
            </a:solidFill>
            <a:prstDash val="solid"/>
            <a:round/>
            <a:headEnd len="sm" w="sm" type="none"/>
            <a:tailEnd len="sm" w="sm" type="none"/>
          </a:ln>
          <a:effectLst>
            <a:reflection blurRad="0" dir="0" dist="0" endA="0" endPos="40000" kx="0" rotWithShape="0" algn="bl" stA="50000" stPos="0" sy="-100000" ky="0"/>
          </a:effectLst>
        </p:spPr>
      </p:cxnSp>
      <p:pic>
        <p:nvPicPr>
          <p:cNvPr id="135" name="Google Shape;135;p14"/>
          <p:cNvPicPr preferRelativeResize="0"/>
          <p:nvPr/>
        </p:nvPicPr>
        <p:blipFill rotWithShape="1">
          <a:blip r:embed="rId3">
            <a:alphaModFix/>
          </a:blip>
          <a:srcRect b="0" l="0" r="0" t="0"/>
          <a:stretch/>
        </p:blipFill>
        <p:spPr>
          <a:xfrm>
            <a:off x="411033" y="3249861"/>
            <a:ext cx="3453095" cy="2700713"/>
          </a:xfrm>
          <a:prstGeom prst="rect">
            <a:avLst/>
          </a:prstGeom>
          <a:noFill/>
          <a:ln>
            <a:noFill/>
          </a:ln>
        </p:spPr>
      </p:pic>
      <p:sp>
        <p:nvSpPr>
          <p:cNvPr id="136" name="Google Shape;136;p14"/>
          <p:cNvSpPr txBox="1"/>
          <p:nvPr/>
        </p:nvSpPr>
        <p:spPr>
          <a:xfrm>
            <a:off x="736621" y="3371373"/>
            <a:ext cx="121219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rms = 215 keV</a:t>
            </a:r>
            <a:endParaRPr/>
          </a:p>
        </p:txBody>
      </p:sp>
      <p:sp>
        <p:nvSpPr>
          <p:cNvPr id="137" name="Google Shape;137;p14"/>
          <p:cNvSpPr txBox="1"/>
          <p:nvPr/>
        </p:nvSpPr>
        <p:spPr>
          <a:xfrm>
            <a:off x="357351" y="806519"/>
            <a:ext cx="8429297" cy="1477323"/>
          </a:xfrm>
          <a:prstGeom prst="rect">
            <a:avLst/>
          </a:prstGeom>
          <a:gradFill>
            <a:gsLst>
              <a:gs pos="0">
                <a:srgbClr val="CCCCCC"/>
              </a:gs>
              <a:gs pos="73000">
                <a:srgbClr val="E5E5E5"/>
              </a:gs>
              <a:gs pos="82000">
                <a:srgbClr val="E5E5E5"/>
              </a:gs>
              <a:gs pos="100000">
                <a:srgbClr val="E5E5E5">
                  <a:alpha val="46666"/>
                </a:srgbClr>
              </a:gs>
            </a:gsLst>
            <a:lin ang="5400000" scaled="0"/>
          </a:gradFill>
          <a:ln>
            <a:noFill/>
          </a:ln>
        </p:spPr>
        <p:txBody>
          <a:bodyPr anchorCtr="0" anchor="t" bIns="45700" lIns="45700" spcFirstLastPara="1" rIns="45700" wrap="square" tIns="45700">
            <a:spAutoFit/>
          </a:bodyPr>
          <a:lstStyle/>
          <a:p>
            <a:pPr indent="-285750" lvl="0" marL="285750"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using an empirical approach by assuming that the Trend of the Mass Surface (TMS) is smooth </a:t>
            </a:r>
            <a:endParaRPr/>
          </a:p>
          <a:p>
            <a:pPr indent="-285749" lvl="0" marL="502919"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TMS extrapolated mass values for a limited number of unknown nuclei</a:t>
            </a:r>
            <a:endParaRPr/>
          </a:p>
          <a:p>
            <a:pPr indent="-285749" lvl="0" marL="502919" marR="0" rtl="0" algn="l">
              <a:lnSpc>
                <a:spcPct val="100000"/>
              </a:lnSpc>
              <a:spcBef>
                <a:spcPts val="0"/>
              </a:spcBef>
              <a:spcAft>
                <a:spcPts val="0"/>
              </a:spcAft>
              <a:buClr>
                <a:srgbClr val="FF2600"/>
              </a:buClr>
              <a:buSzPts val="1800"/>
              <a:buFont typeface="NTR"/>
              <a:buChar char="●"/>
            </a:pPr>
            <a:r>
              <a:rPr b="0" i="0" lang="en-US" sz="1800" u="none" cap="none" strike="noStrike">
                <a:solidFill>
                  <a:srgbClr val="000000"/>
                </a:solidFill>
                <a:latin typeface="Comic Sans MS"/>
                <a:ea typeface="Comic Sans MS"/>
                <a:cs typeface="Comic Sans MS"/>
                <a:sym typeface="Comic Sans MS"/>
              </a:rPr>
              <a:t>replace “irregular” experimental masses by TMS extrapolated values – 77 cases in AME2020</a:t>
            </a:r>
            <a:endParaRPr/>
          </a:p>
        </p:txBody>
      </p:sp>
      <p:sp>
        <p:nvSpPr>
          <p:cNvPr id="138" name="Google Shape;138;p14"/>
          <p:cNvSpPr txBox="1"/>
          <p:nvPr/>
        </p:nvSpPr>
        <p:spPr>
          <a:xfrm>
            <a:off x="4781991" y="2578893"/>
            <a:ext cx="401495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800"/>
              <a:buFont typeface="Comic Sans MS"/>
              <a:buNone/>
            </a:pPr>
            <a:r>
              <a:rPr b="0" i="0" lang="en-US" sz="1800" u="none" cap="none" strike="noStrike">
                <a:solidFill>
                  <a:srgbClr val="000000"/>
                </a:solidFill>
                <a:latin typeface="Comic Sans MS"/>
                <a:ea typeface="Comic Sans MS"/>
                <a:cs typeface="Comic Sans MS"/>
                <a:sym typeface="Comic Sans MS"/>
              </a:rPr>
              <a:t>not always justified … new physics?</a:t>
            </a:r>
            <a:endParaRPr/>
          </a:p>
        </p:txBody>
      </p:sp>
      <p:pic>
        <p:nvPicPr>
          <p:cNvPr id="139" name="Google Shape;139;p14"/>
          <p:cNvPicPr preferRelativeResize="0"/>
          <p:nvPr/>
        </p:nvPicPr>
        <p:blipFill rotWithShape="1">
          <a:blip r:embed="rId4">
            <a:alphaModFix/>
          </a:blip>
          <a:srcRect b="0" l="0" r="0" t="0"/>
          <a:stretch/>
        </p:blipFill>
        <p:spPr>
          <a:xfrm>
            <a:off x="4781990" y="3249861"/>
            <a:ext cx="3516385" cy="2739957"/>
          </a:xfrm>
          <a:prstGeom prst="rect">
            <a:avLst/>
          </a:prstGeom>
          <a:noFill/>
          <a:ln>
            <a:noFill/>
          </a:ln>
        </p:spPr>
      </p:pic>
      <p:sp>
        <p:nvSpPr>
          <p:cNvPr id="140" name="Google Shape;140;p14"/>
          <p:cNvSpPr txBox="1"/>
          <p:nvPr/>
        </p:nvSpPr>
        <p:spPr>
          <a:xfrm>
            <a:off x="5435993" y="3003640"/>
            <a:ext cx="2666586"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000"/>
              <a:buFont typeface="Comic Sans MS"/>
              <a:buNone/>
            </a:pPr>
            <a:r>
              <a:rPr b="0" i="0" lang="en-US" sz="1000" u="none" cap="none" strike="noStrike">
                <a:solidFill>
                  <a:srgbClr val="000000"/>
                </a:solidFill>
                <a:latin typeface="Comic Sans MS"/>
                <a:ea typeface="Comic Sans MS"/>
                <a:cs typeface="Comic Sans MS"/>
                <a:sym typeface="Comic Sans MS"/>
              </a:rPr>
              <a:t>S. Michimasa et al., PRL125  (2020) 122501</a:t>
            </a:r>
            <a:endParaRPr b="0" i="0" sz="1000" u="none" cap="none" strike="noStrike">
              <a:solidFill>
                <a:srgbClr val="000000"/>
              </a:solidFill>
              <a:latin typeface="Comic Sans MS"/>
              <a:ea typeface="Comic Sans MS"/>
              <a:cs typeface="Comic Sans MS"/>
              <a:sym typeface="Comic Sans MS"/>
            </a:endParaRPr>
          </a:p>
        </p:txBody>
      </p:sp>
      <p:sp>
        <p:nvSpPr>
          <p:cNvPr id="141" name="Google Shape;141;p14"/>
          <p:cNvSpPr/>
          <p:nvPr/>
        </p:nvSpPr>
        <p:spPr>
          <a:xfrm>
            <a:off x="6969239" y="4600217"/>
            <a:ext cx="713823" cy="707507"/>
          </a:xfrm>
          <a:prstGeom prst="roundRect">
            <a:avLst>
              <a:gd fmla="val 16667" name="adj"/>
            </a:avLst>
          </a:prstGeom>
          <a:noFill/>
          <a:ln cap="flat" cmpd="sng" w="222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Helvetica Neue"/>
              <a:ea typeface="Helvetica Neue"/>
              <a:cs typeface="Helvetica Neue"/>
              <a:sym typeface="Helvetica Neue"/>
            </a:endParaRPr>
          </a:p>
        </p:txBody>
      </p:sp>
      <p:sp>
        <p:nvSpPr>
          <p:cNvPr id="142" name="Google Shape;142;p14"/>
          <p:cNvSpPr txBox="1"/>
          <p:nvPr/>
        </p:nvSpPr>
        <p:spPr>
          <a:xfrm>
            <a:off x="4781990" y="6106788"/>
            <a:ext cx="42358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800"/>
              <a:buFont typeface="Comic Sans MS"/>
              <a:buNone/>
            </a:pPr>
            <a:r>
              <a:rPr b="0" i="0" lang="en-US" sz="1800" u="none" cap="none" strike="noStrike">
                <a:solidFill>
                  <a:srgbClr val="000000"/>
                </a:solidFill>
                <a:latin typeface="Comic Sans MS"/>
                <a:ea typeface="Comic Sans MS"/>
                <a:cs typeface="Comic Sans MS"/>
                <a:sym typeface="Comic Sans MS"/>
              </a:rPr>
              <a:t>build up of deformation around N=40</a:t>
            </a:r>
            <a:endParaRPr/>
          </a:p>
        </p:txBody>
      </p:sp>
      <p:sp>
        <p:nvSpPr>
          <p:cNvPr id="143" name="Google Shape;143;p14"/>
          <p:cNvSpPr txBox="1"/>
          <p:nvPr/>
        </p:nvSpPr>
        <p:spPr>
          <a:xfrm>
            <a:off x="411033" y="2578893"/>
            <a:ext cx="395097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800"/>
              <a:buFont typeface="Comic Sans MS"/>
              <a:buNone/>
            </a:pPr>
            <a:r>
              <a:rPr b="0" i="0" lang="en-US" sz="1800" u="none" cap="none" strike="noStrike">
                <a:solidFill>
                  <a:srgbClr val="000000"/>
                </a:solidFill>
                <a:latin typeface="Comic Sans MS"/>
                <a:ea typeface="Comic Sans MS"/>
                <a:cs typeface="Comic Sans MS"/>
                <a:sym typeface="Comic Sans MS"/>
              </a:rPr>
              <a:t>accuracy of the AME extrapolation</a:t>
            </a:r>
            <a:endParaRPr/>
          </a:p>
        </p:txBody>
      </p:sp>
      <p:sp>
        <p:nvSpPr>
          <p:cNvPr id="144" name="Google Shape;144;p14"/>
          <p:cNvSpPr txBox="1"/>
          <p:nvPr/>
        </p:nvSpPr>
        <p:spPr>
          <a:xfrm>
            <a:off x="25400" y="6135241"/>
            <a:ext cx="456149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2600"/>
              </a:buClr>
              <a:buSzPts val="1800"/>
              <a:buFont typeface="Comic Sans MS"/>
              <a:buNone/>
            </a:pPr>
            <a:r>
              <a:rPr b="0" i="0" lang="en-US" sz="1800" u="none" cap="none" strike="noStrike">
                <a:solidFill>
                  <a:srgbClr val="000000"/>
                </a:solidFill>
                <a:latin typeface="Comic Sans MS"/>
                <a:ea typeface="Comic Sans MS"/>
                <a:cs typeface="Comic Sans MS"/>
                <a:sym typeface="Comic Sans MS"/>
              </a:rPr>
              <a:t>TMS in AME2016, BUT exp in AME2020</a:t>
            </a:r>
            <a:endParaRPr/>
          </a:p>
        </p:txBody>
      </p:sp>
      <p:sp>
        <p:nvSpPr>
          <p:cNvPr id="145" name="Google Shape;145;p14"/>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5"/>
          <p:cNvSpPr txBox="1"/>
          <p:nvPr>
            <p:ph idx="12" type="sldNum"/>
          </p:nvPr>
        </p:nvSpPr>
        <p:spPr>
          <a:xfrm>
            <a:off x="6842866" y="650117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51" name="Google Shape;151;p15"/>
          <p:cNvSpPr txBox="1"/>
          <p:nvPr/>
        </p:nvSpPr>
        <p:spPr>
          <a:xfrm>
            <a:off x="293375" y="112591"/>
            <a:ext cx="8557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In many cases physics models may have a similar mathematical foundation but their parameters are calibrated using different methodologies. It is also possible that models are identical despite their different formulations. </a:t>
            </a:r>
            <a:r>
              <a:rPr lang="en-US" sz="1800">
                <a:solidFill>
                  <a:srgbClr val="FF0000"/>
                </a:solidFill>
                <a:latin typeface="Arial"/>
                <a:ea typeface="Arial"/>
                <a:cs typeface="Arial"/>
                <a:sym typeface="Arial"/>
              </a:rPr>
              <a:t>How </a:t>
            </a:r>
            <a:r>
              <a:rPr lang="en-US" sz="1800">
                <a:solidFill>
                  <a:srgbClr val="FF0000"/>
                </a:solidFill>
                <a:latin typeface="Arial"/>
                <a:ea typeface="Arial"/>
                <a:cs typeface="Arial"/>
                <a:sym typeface="Arial"/>
              </a:rPr>
              <a:t>to mix models </a:t>
            </a:r>
            <a:r>
              <a:rPr lang="en-US" sz="1800">
                <a:solidFill>
                  <a:srgbClr val="FF0000"/>
                </a:solidFill>
              </a:rPr>
              <a:t>and </a:t>
            </a:r>
            <a:r>
              <a:rPr lang="en-US" sz="1800">
                <a:solidFill>
                  <a:srgbClr val="FF0000"/>
                </a:solidFill>
                <a:latin typeface="Arial"/>
                <a:ea typeface="Arial"/>
                <a:cs typeface="Arial"/>
                <a:sym typeface="Arial"/>
              </a:rPr>
              <a:t>eliminate model redundancy?</a:t>
            </a:r>
            <a:endParaRPr/>
          </a:p>
        </p:txBody>
      </p:sp>
      <p:sp>
        <p:nvSpPr>
          <p:cNvPr id="152" name="Google Shape;152;p15"/>
          <p:cNvSpPr txBox="1"/>
          <p:nvPr/>
        </p:nvSpPr>
        <p:spPr>
          <a:xfrm>
            <a:off x="293375" y="1339006"/>
            <a:ext cx="8557200" cy="1139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2060"/>
                </a:solidFill>
                <a:latin typeface="Arial"/>
                <a:ea typeface="Arial"/>
                <a:cs typeface="Arial"/>
                <a:sym typeface="Arial"/>
              </a:rPr>
              <a:t>Model orthogonalization and Bayesian mixing of nuclear mass models via Principal Component Analysis</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P. Giuliani, K. Godbey, V. Kejzlar, W. Nazarewicz, Phys. Rev. Research 6, 033266  (2024)</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The resulting scheme: the Bayesian Model Combination (BMC)</a:t>
            </a:r>
            <a:endParaRPr/>
          </a:p>
        </p:txBody>
      </p:sp>
      <p:sp>
        <p:nvSpPr>
          <p:cNvPr id="153" name="Google Shape;153;p15"/>
          <p:cNvSpPr txBox="1"/>
          <p:nvPr/>
        </p:nvSpPr>
        <p:spPr>
          <a:xfrm>
            <a:off x="5199888" y="2752851"/>
            <a:ext cx="27099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Projections of 15 realistic models of the nuclear binding energy into the first two principal components. This representation allows us to visualize inter-model relationships.</a:t>
            </a:r>
            <a:endParaRPr/>
          </a:p>
        </p:txBody>
      </p:sp>
      <p:pic>
        <p:nvPicPr>
          <p:cNvPr id="154" name="Google Shape;154;p15"/>
          <p:cNvPicPr preferRelativeResize="0"/>
          <p:nvPr/>
        </p:nvPicPr>
        <p:blipFill>
          <a:blip r:embed="rId3">
            <a:alphaModFix/>
          </a:blip>
          <a:stretch>
            <a:fillRect/>
          </a:stretch>
        </p:blipFill>
        <p:spPr>
          <a:xfrm>
            <a:off x="293375" y="2660957"/>
            <a:ext cx="4496783" cy="3687814"/>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6"/>
          <p:cNvSpPr txBox="1"/>
          <p:nvPr>
            <p:ph idx="12" type="sldNum"/>
          </p:nvPr>
        </p:nvSpPr>
        <p:spPr>
          <a:xfrm>
            <a:off x="6842866" y="650117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A graph of a graph of a graph of a graph of a graph of a graph of a graph of a graph of a graph of a graph of a graph of a graph of a graph of&#10;&#10;AI-generated content may be incorrect." id="160" name="Google Shape;160;p16"/>
          <p:cNvPicPr preferRelativeResize="0"/>
          <p:nvPr/>
        </p:nvPicPr>
        <p:blipFill rotWithShape="1">
          <a:blip r:embed="rId3">
            <a:alphaModFix/>
          </a:blip>
          <a:srcRect b="0" l="0" r="0" t="0"/>
          <a:stretch/>
        </p:blipFill>
        <p:spPr>
          <a:xfrm>
            <a:off x="341732" y="1491844"/>
            <a:ext cx="8460536" cy="4454261"/>
          </a:xfrm>
          <a:prstGeom prst="rect">
            <a:avLst/>
          </a:prstGeom>
          <a:noFill/>
          <a:ln>
            <a:noFill/>
          </a:ln>
        </p:spPr>
      </p:pic>
      <p:pic>
        <p:nvPicPr>
          <p:cNvPr descr="A text with green circles and blue dots&#10;&#10;AI-generated content may be incorrect." id="161" name="Google Shape;161;p16"/>
          <p:cNvPicPr preferRelativeResize="0"/>
          <p:nvPr/>
        </p:nvPicPr>
        <p:blipFill rotWithShape="1">
          <a:blip r:embed="rId4">
            <a:alphaModFix/>
          </a:blip>
          <a:srcRect b="0" l="0" r="0" t="0"/>
          <a:stretch/>
        </p:blipFill>
        <p:spPr>
          <a:xfrm>
            <a:off x="955579" y="171739"/>
            <a:ext cx="7772401" cy="1253977"/>
          </a:xfrm>
          <a:prstGeom prst="rect">
            <a:avLst/>
          </a:prstGeom>
          <a:noFill/>
          <a:ln>
            <a:noFill/>
          </a:ln>
        </p:spPr>
      </p:pic>
      <p:pic>
        <p:nvPicPr>
          <p:cNvPr descr="A person with long hair wearing glasses&#10;&#10;AI-generated content may be incorrect." id="162" name="Google Shape;162;p16"/>
          <p:cNvPicPr preferRelativeResize="0"/>
          <p:nvPr/>
        </p:nvPicPr>
        <p:blipFill rotWithShape="1">
          <a:blip r:embed="rId5">
            <a:alphaModFix/>
          </a:blip>
          <a:srcRect b="0" l="0" r="0" t="0"/>
          <a:stretch/>
        </p:blipFill>
        <p:spPr>
          <a:xfrm>
            <a:off x="7706472" y="1849784"/>
            <a:ext cx="1270000" cy="1270000"/>
          </a:xfrm>
          <a:prstGeom prst="rect">
            <a:avLst/>
          </a:prstGeom>
          <a:noFill/>
          <a:ln>
            <a:noFill/>
          </a:ln>
          <a:effectLst>
            <a:outerShdw blurRad="57150" rotWithShape="0" algn="bl" dir="5400000" dist="19050">
              <a:srgbClr val="000000">
                <a:alpha val="50000"/>
              </a:srgbClr>
            </a:outerShdw>
          </a:effectLst>
        </p:spPr>
      </p:pic>
    </p:spTree>
  </p:cSld>
  <p:clrMapOvr>
    <a:masterClrMapping/>
  </p:clrMapOvr>
  <mc:AlternateContent>
    <mc:Choice Requires="p14">
      <p:transition p14:dur="20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2_NEUP-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