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72" r:id="rId6"/>
    <p:sldMasterId id="2147483684" r:id="rId7"/>
  </p:sldMasterIdLst>
  <p:notesMasterIdLst>
    <p:notesMasterId r:id="rId15"/>
  </p:notesMasterIdLst>
  <p:handoutMasterIdLst>
    <p:handoutMasterId r:id="rId16"/>
  </p:handoutMasterIdLst>
  <p:sldIdLst>
    <p:sldId id="260" r:id="rId8"/>
    <p:sldId id="268" r:id="rId9"/>
    <p:sldId id="264" r:id="rId10"/>
    <p:sldId id="265" r:id="rId11"/>
    <p:sldId id="266" r:id="rId12"/>
    <p:sldId id="269"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E42"/>
    <a:srgbClr val="C50E3D"/>
    <a:srgbClr val="081F3F"/>
    <a:srgbClr val="ED1846"/>
    <a:srgbClr val="252849"/>
    <a:srgbClr val="081E40"/>
    <a:srgbClr val="002164"/>
    <a:srgbClr val="004E7F"/>
    <a:srgbClr val="C32E4C"/>
    <a:srgbClr val="DB0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E38B0-6823-41C5-99C0-A78BBFC57726}" v="14" dt="2026-01-30T20:32:04.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3"/>
    <p:restoredTop sz="41646" autoAdjust="0"/>
  </p:normalViewPr>
  <p:slideViewPr>
    <p:cSldViewPr snapToGrid="0">
      <p:cViewPr varScale="1">
        <p:scale>
          <a:sx n="46" d="100"/>
          <a:sy n="46" d="100"/>
        </p:scale>
        <p:origin x="2334"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0" d="100"/>
          <a:sy n="40" d="100"/>
        </p:scale>
        <p:origin x="24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ee, Kyle" userId="4cee790b-8e73-47b1-a681-f0115df30259" providerId="ADAL" clId="{13D39AD3-D034-4CB9-A200-38206E01DF1E}"/>
    <pc:docChg chg="custSel modSld">
      <pc:chgData name="Sallee, Kyle" userId="4cee790b-8e73-47b1-a681-f0115df30259" providerId="ADAL" clId="{13D39AD3-D034-4CB9-A200-38206E01DF1E}" dt="2026-01-30T20:32:03.559" v="3582" actId="20577"/>
      <pc:docMkLst>
        <pc:docMk/>
      </pc:docMkLst>
      <pc:sldChg chg="modNotesTx">
        <pc:chgData name="Sallee, Kyle" userId="4cee790b-8e73-47b1-a681-f0115df30259" providerId="ADAL" clId="{13D39AD3-D034-4CB9-A200-38206E01DF1E}" dt="2026-01-30T20:27:32.264" v="2503" actId="20577"/>
        <pc:sldMkLst>
          <pc:docMk/>
          <pc:sldMk cId="2851803306" sldId="264"/>
        </pc:sldMkLst>
      </pc:sldChg>
      <pc:sldChg chg="modNotesTx">
        <pc:chgData name="Sallee, Kyle" userId="4cee790b-8e73-47b1-a681-f0115df30259" providerId="ADAL" clId="{13D39AD3-D034-4CB9-A200-38206E01DF1E}" dt="2026-01-30T20:28:18.456" v="2741" actId="20577"/>
        <pc:sldMkLst>
          <pc:docMk/>
          <pc:sldMk cId="3642752740" sldId="265"/>
        </pc:sldMkLst>
      </pc:sldChg>
      <pc:sldChg chg="modNotesTx">
        <pc:chgData name="Sallee, Kyle" userId="4cee790b-8e73-47b1-a681-f0115df30259" providerId="ADAL" clId="{13D39AD3-D034-4CB9-A200-38206E01DF1E}" dt="2026-01-30T20:31:38.440" v="3579" actId="20577"/>
        <pc:sldMkLst>
          <pc:docMk/>
          <pc:sldMk cId="761811368" sldId="266"/>
        </pc:sldMkLst>
      </pc:sldChg>
      <pc:sldChg chg="modSp mod modNotesTx">
        <pc:chgData name="Sallee, Kyle" userId="4cee790b-8e73-47b1-a681-f0115df30259" providerId="ADAL" clId="{13D39AD3-D034-4CB9-A200-38206E01DF1E}" dt="2026-01-30T18:59:23.479" v="1340" actId="20577"/>
        <pc:sldMkLst>
          <pc:docMk/>
          <pc:sldMk cId="3635391357" sldId="268"/>
        </pc:sldMkLst>
        <pc:spChg chg="mod">
          <ac:chgData name="Sallee, Kyle" userId="4cee790b-8e73-47b1-a681-f0115df30259" providerId="ADAL" clId="{13D39AD3-D034-4CB9-A200-38206E01DF1E}" dt="2026-01-30T18:47:36.616" v="840" actId="20577"/>
          <ac:spMkLst>
            <pc:docMk/>
            <pc:sldMk cId="3635391357" sldId="268"/>
            <ac:spMk id="19" creationId="{44392DC1-2B96-E507-6399-EB1DD75A790A}"/>
          </ac:spMkLst>
        </pc:spChg>
      </pc:sldChg>
      <pc:sldChg chg="modNotesTx">
        <pc:chgData name="Sallee, Kyle" userId="4cee790b-8e73-47b1-a681-f0115df30259" providerId="ADAL" clId="{13D39AD3-D034-4CB9-A200-38206E01DF1E}" dt="2026-01-30T20:32:03.559" v="3582" actId="20577"/>
        <pc:sldMkLst>
          <pc:docMk/>
          <pc:sldMk cId="472290266" sldId="2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C1F78-D967-4496-A1DE-685535B69106}" type="doc">
      <dgm:prSet loTypeId="urn:microsoft.com/office/officeart/2005/8/layout/cycle6" loCatId="cycle" qsTypeId="urn:microsoft.com/office/officeart/2005/8/quickstyle/simple5" qsCatId="simple" csTypeId="urn:microsoft.com/office/officeart/2005/8/colors/accent1_2" csCatId="accent1" phldr="1"/>
      <dgm:spPr/>
      <dgm:t>
        <a:bodyPr/>
        <a:lstStyle/>
        <a:p>
          <a:endParaRPr lang="en-US"/>
        </a:p>
      </dgm:t>
    </dgm:pt>
    <dgm:pt modelId="{D7AE70E8-C80A-4D82-A173-56CE6632C345}">
      <dgm:prSet phldrT="[Text]"/>
      <dgm:spPr>
        <a:solidFill>
          <a:srgbClr val="C00000"/>
        </a:solidFill>
      </dgm:spPr>
      <dgm:t>
        <a:bodyPr/>
        <a:lstStyle/>
        <a:p>
          <a:r>
            <a:rPr lang="en-US" dirty="0"/>
            <a:t>Proliferation Resistance</a:t>
          </a:r>
        </a:p>
      </dgm:t>
    </dgm:pt>
    <dgm:pt modelId="{F3D0761A-814B-4566-B00C-66371D09A495}" type="parTrans" cxnId="{0E5A443E-2333-4910-BEF9-DA66709A8CB9}">
      <dgm:prSet/>
      <dgm:spPr/>
      <dgm:t>
        <a:bodyPr/>
        <a:lstStyle/>
        <a:p>
          <a:endParaRPr lang="en-US"/>
        </a:p>
      </dgm:t>
    </dgm:pt>
    <dgm:pt modelId="{6238F8EF-BB36-4555-916C-CDB54D7C0900}" type="sibTrans" cxnId="{0E5A443E-2333-4910-BEF9-DA66709A8CB9}">
      <dgm:prSet/>
      <dgm:spPr>
        <a:ln w="38100"/>
      </dgm:spPr>
      <dgm:t>
        <a:bodyPr/>
        <a:lstStyle/>
        <a:p>
          <a:endParaRPr lang="en-US"/>
        </a:p>
      </dgm:t>
    </dgm:pt>
    <dgm:pt modelId="{DD4CCBCC-E0ED-4417-ADAE-9B1EECF72469}">
      <dgm:prSet phldrT="[Text]"/>
      <dgm:spPr>
        <a:solidFill>
          <a:srgbClr val="021E42"/>
        </a:solidFill>
      </dgm:spPr>
      <dgm:t>
        <a:bodyPr/>
        <a:lstStyle/>
        <a:p>
          <a:r>
            <a:rPr lang="en-US" dirty="0"/>
            <a:t>Safety</a:t>
          </a:r>
        </a:p>
      </dgm:t>
    </dgm:pt>
    <dgm:pt modelId="{E6BDBEF0-CA14-4071-B44D-9D818FED279E}" type="parTrans" cxnId="{9E5DC805-9A6C-4C5C-83F5-4FE9AD1F7E60}">
      <dgm:prSet/>
      <dgm:spPr/>
      <dgm:t>
        <a:bodyPr/>
        <a:lstStyle/>
        <a:p>
          <a:endParaRPr lang="en-US"/>
        </a:p>
      </dgm:t>
    </dgm:pt>
    <dgm:pt modelId="{54C76B47-6226-4FBD-B41C-7CAE591323FB}" type="sibTrans" cxnId="{9E5DC805-9A6C-4C5C-83F5-4FE9AD1F7E60}">
      <dgm:prSet/>
      <dgm:spPr>
        <a:ln w="38100"/>
      </dgm:spPr>
      <dgm:t>
        <a:bodyPr/>
        <a:lstStyle/>
        <a:p>
          <a:endParaRPr lang="en-US"/>
        </a:p>
      </dgm:t>
    </dgm:pt>
    <dgm:pt modelId="{12D622A9-F0C1-4ECC-96AF-19A0F30CCC73}">
      <dgm:prSet phldrT="[Text]"/>
      <dgm:spPr>
        <a:solidFill>
          <a:srgbClr val="021E42"/>
        </a:solidFill>
      </dgm:spPr>
      <dgm:t>
        <a:bodyPr/>
        <a:lstStyle/>
        <a:p>
          <a:r>
            <a:rPr lang="en-US" dirty="0"/>
            <a:t>Security</a:t>
          </a:r>
        </a:p>
      </dgm:t>
    </dgm:pt>
    <dgm:pt modelId="{C594DFB1-429E-421B-8AB5-8871C2A889D6}" type="parTrans" cxnId="{C1CE75BF-7834-41F5-B7DB-C0D3C4BC62FE}">
      <dgm:prSet/>
      <dgm:spPr/>
      <dgm:t>
        <a:bodyPr/>
        <a:lstStyle/>
        <a:p>
          <a:endParaRPr lang="en-US"/>
        </a:p>
      </dgm:t>
    </dgm:pt>
    <dgm:pt modelId="{8C04599B-9D33-4C61-848C-B4F6C3F2F3CE}" type="sibTrans" cxnId="{C1CE75BF-7834-41F5-B7DB-C0D3C4BC62FE}">
      <dgm:prSet/>
      <dgm:spPr>
        <a:ln w="38100"/>
      </dgm:spPr>
      <dgm:t>
        <a:bodyPr/>
        <a:lstStyle/>
        <a:p>
          <a:endParaRPr lang="en-US"/>
        </a:p>
      </dgm:t>
    </dgm:pt>
    <dgm:pt modelId="{622E0077-E02E-43B8-8038-5E19A8F4D4BC}">
      <dgm:prSet phldrT="[Text]"/>
      <dgm:spPr>
        <a:solidFill>
          <a:srgbClr val="021E42"/>
        </a:solidFill>
      </dgm:spPr>
      <dgm:t>
        <a:bodyPr/>
        <a:lstStyle/>
        <a:p>
          <a:r>
            <a:rPr lang="en-US" dirty="0"/>
            <a:t>Safeguards</a:t>
          </a:r>
        </a:p>
      </dgm:t>
    </dgm:pt>
    <dgm:pt modelId="{5C8EBF0D-4D50-4F2C-9192-28825F6E4C70}" type="parTrans" cxnId="{90BE2A88-BD1D-4EB1-B64A-2889595FDE49}">
      <dgm:prSet/>
      <dgm:spPr/>
      <dgm:t>
        <a:bodyPr/>
        <a:lstStyle/>
        <a:p>
          <a:endParaRPr lang="en-US"/>
        </a:p>
      </dgm:t>
    </dgm:pt>
    <dgm:pt modelId="{841D063D-CDF2-4508-9D3B-4219735515B6}" type="sibTrans" cxnId="{90BE2A88-BD1D-4EB1-B64A-2889595FDE49}">
      <dgm:prSet/>
      <dgm:spPr>
        <a:ln w="38100"/>
      </dgm:spPr>
      <dgm:t>
        <a:bodyPr/>
        <a:lstStyle/>
        <a:p>
          <a:endParaRPr lang="en-US"/>
        </a:p>
      </dgm:t>
    </dgm:pt>
    <dgm:pt modelId="{CC5984A6-DDDC-4096-8476-17766E2FE5A7}" type="pres">
      <dgm:prSet presAssocID="{DADC1F78-D967-4496-A1DE-685535B69106}" presName="cycle" presStyleCnt="0">
        <dgm:presLayoutVars>
          <dgm:dir/>
          <dgm:resizeHandles val="exact"/>
        </dgm:presLayoutVars>
      </dgm:prSet>
      <dgm:spPr/>
    </dgm:pt>
    <dgm:pt modelId="{E41AB59B-1928-4513-B0B8-A3F896BA988F}" type="pres">
      <dgm:prSet presAssocID="{D7AE70E8-C80A-4D82-A173-56CE6632C345}" presName="node" presStyleLbl="node1" presStyleIdx="0" presStyleCnt="4">
        <dgm:presLayoutVars>
          <dgm:bulletEnabled val="1"/>
        </dgm:presLayoutVars>
      </dgm:prSet>
      <dgm:spPr/>
    </dgm:pt>
    <dgm:pt modelId="{862C61FB-D81E-4AA7-B10F-CCB8B18B07DE}" type="pres">
      <dgm:prSet presAssocID="{D7AE70E8-C80A-4D82-A173-56CE6632C345}" presName="spNode" presStyleCnt="0"/>
      <dgm:spPr/>
    </dgm:pt>
    <dgm:pt modelId="{CCA28AD4-7262-459B-8C18-04446615FAE6}" type="pres">
      <dgm:prSet presAssocID="{6238F8EF-BB36-4555-916C-CDB54D7C0900}" presName="sibTrans" presStyleLbl="sibTrans1D1" presStyleIdx="0" presStyleCnt="4"/>
      <dgm:spPr/>
    </dgm:pt>
    <dgm:pt modelId="{BA0CE3E8-9310-4CEE-A34A-6051DD9E0F36}" type="pres">
      <dgm:prSet presAssocID="{DD4CCBCC-E0ED-4417-ADAE-9B1EECF72469}" presName="node" presStyleLbl="node1" presStyleIdx="1" presStyleCnt="4">
        <dgm:presLayoutVars>
          <dgm:bulletEnabled val="1"/>
        </dgm:presLayoutVars>
      </dgm:prSet>
      <dgm:spPr/>
    </dgm:pt>
    <dgm:pt modelId="{B708353C-026A-49C6-A2E2-F35AAD4206E6}" type="pres">
      <dgm:prSet presAssocID="{DD4CCBCC-E0ED-4417-ADAE-9B1EECF72469}" presName="spNode" presStyleCnt="0"/>
      <dgm:spPr/>
    </dgm:pt>
    <dgm:pt modelId="{A5160FCC-7AEB-4AE6-B370-2983A9797D71}" type="pres">
      <dgm:prSet presAssocID="{54C76B47-6226-4FBD-B41C-7CAE591323FB}" presName="sibTrans" presStyleLbl="sibTrans1D1" presStyleIdx="1" presStyleCnt="4"/>
      <dgm:spPr/>
    </dgm:pt>
    <dgm:pt modelId="{A32E7B4F-259B-4AC7-9259-319A80B1E941}" type="pres">
      <dgm:prSet presAssocID="{12D622A9-F0C1-4ECC-96AF-19A0F30CCC73}" presName="node" presStyleLbl="node1" presStyleIdx="2" presStyleCnt="4">
        <dgm:presLayoutVars>
          <dgm:bulletEnabled val="1"/>
        </dgm:presLayoutVars>
      </dgm:prSet>
      <dgm:spPr/>
    </dgm:pt>
    <dgm:pt modelId="{FB84E03B-B18F-435A-AA68-48DC4D9FAEED}" type="pres">
      <dgm:prSet presAssocID="{12D622A9-F0C1-4ECC-96AF-19A0F30CCC73}" presName="spNode" presStyleCnt="0"/>
      <dgm:spPr/>
    </dgm:pt>
    <dgm:pt modelId="{417CDC8B-7D89-44E5-A613-787BAB8E660F}" type="pres">
      <dgm:prSet presAssocID="{8C04599B-9D33-4C61-848C-B4F6C3F2F3CE}" presName="sibTrans" presStyleLbl="sibTrans1D1" presStyleIdx="2" presStyleCnt="4"/>
      <dgm:spPr/>
    </dgm:pt>
    <dgm:pt modelId="{4EDE1D59-F765-47C0-851C-7838A375692C}" type="pres">
      <dgm:prSet presAssocID="{622E0077-E02E-43B8-8038-5E19A8F4D4BC}" presName="node" presStyleLbl="node1" presStyleIdx="3" presStyleCnt="4">
        <dgm:presLayoutVars>
          <dgm:bulletEnabled val="1"/>
        </dgm:presLayoutVars>
      </dgm:prSet>
      <dgm:spPr/>
    </dgm:pt>
    <dgm:pt modelId="{1938228A-50F5-4D28-8195-8D603B98F7F1}" type="pres">
      <dgm:prSet presAssocID="{622E0077-E02E-43B8-8038-5E19A8F4D4BC}" presName="spNode" presStyleCnt="0"/>
      <dgm:spPr/>
    </dgm:pt>
    <dgm:pt modelId="{8B4021D5-21A9-4801-81CE-EEB937E7A626}" type="pres">
      <dgm:prSet presAssocID="{841D063D-CDF2-4508-9D3B-4219735515B6}" presName="sibTrans" presStyleLbl="sibTrans1D1" presStyleIdx="3" presStyleCnt="4"/>
      <dgm:spPr/>
    </dgm:pt>
  </dgm:ptLst>
  <dgm:cxnLst>
    <dgm:cxn modelId="{9E5DC805-9A6C-4C5C-83F5-4FE9AD1F7E60}" srcId="{DADC1F78-D967-4496-A1DE-685535B69106}" destId="{DD4CCBCC-E0ED-4417-ADAE-9B1EECF72469}" srcOrd="1" destOrd="0" parTransId="{E6BDBEF0-CA14-4071-B44D-9D818FED279E}" sibTransId="{54C76B47-6226-4FBD-B41C-7CAE591323FB}"/>
    <dgm:cxn modelId="{037C0315-6D61-4111-9A22-20A2EDD25E13}" type="presOf" srcId="{12D622A9-F0C1-4ECC-96AF-19A0F30CCC73}" destId="{A32E7B4F-259B-4AC7-9259-319A80B1E941}" srcOrd="0" destOrd="0" presId="urn:microsoft.com/office/officeart/2005/8/layout/cycle6"/>
    <dgm:cxn modelId="{0E5A443E-2333-4910-BEF9-DA66709A8CB9}" srcId="{DADC1F78-D967-4496-A1DE-685535B69106}" destId="{D7AE70E8-C80A-4D82-A173-56CE6632C345}" srcOrd="0" destOrd="0" parTransId="{F3D0761A-814B-4566-B00C-66371D09A495}" sibTransId="{6238F8EF-BB36-4555-916C-CDB54D7C0900}"/>
    <dgm:cxn modelId="{AAEA2252-76F8-4EF7-8170-B42236628DFD}" type="presOf" srcId="{D7AE70E8-C80A-4D82-A173-56CE6632C345}" destId="{E41AB59B-1928-4513-B0B8-A3F896BA988F}" srcOrd="0" destOrd="0" presId="urn:microsoft.com/office/officeart/2005/8/layout/cycle6"/>
    <dgm:cxn modelId="{DB6F557D-31D8-4C08-9659-3F4C4B432679}" type="presOf" srcId="{DADC1F78-D967-4496-A1DE-685535B69106}" destId="{CC5984A6-DDDC-4096-8476-17766E2FE5A7}" srcOrd="0" destOrd="0" presId="urn:microsoft.com/office/officeart/2005/8/layout/cycle6"/>
    <dgm:cxn modelId="{4DBD9681-CFD5-43C2-B88A-936E89B07729}" type="presOf" srcId="{841D063D-CDF2-4508-9D3B-4219735515B6}" destId="{8B4021D5-21A9-4801-81CE-EEB937E7A626}" srcOrd="0" destOrd="0" presId="urn:microsoft.com/office/officeart/2005/8/layout/cycle6"/>
    <dgm:cxn modelId="{90BE2A88-BD1D-4EB1-B64A-2889595FDE49}" srcId="{DADC1F78-D967-4496-A1DE-685535B69106}" destId="{622E0077-E02E-43B8-8038-5E19A8F4D4BC}" srcOrd="3" destOrd="0" parTransId="{5C8EBF0D-4D50-4F2C-9192-28825F6E4C70}" sibTransId="{841D063D-CDF2-4508-9D3B-4219735515B6}"/>
    <dgm:cxn modelId="{39DC0F8D-1A84-45CB-9697-6FFD76D82AEE}" type="presOf" srcId="{6238F8EF-BB36-4555-916C-CDB54D7C0900}" destId="{CCA28AD4-7262-459B-8C18-04446615FAE6}" srcOrd="0" destOrd="0" presId="urn:microsoft.com/office/officeart/2005/8/layout/cycle6"/>
    <dgm:cxn modelId="{8093A19C-F387-415F-987B-442A98C4E081}" type="presOf" srcId="{8C04599B-9D33-4C61-848C-B4F6C3F2F3CE}" destId="{417CDC8B-7D89-44E5-A613-787BAB8E660F}" srcOrd="0" destOrd="0" presId="urn:microsoft.com/office/officeart/2005/8/layout/cycle6"/>
    <dgm:cxn modelId="{C1CE75BF-7834-41F5-B7DB-C0D3C4BC62FE}" srcId="{DADC1F78-D967-4496-A1DE-685535B69106}" destId="{12D622A9-F0C1-4ECC-96AF-19A0F30CCC73}" srcOrd="2" destOrd="0" parTransId="{C594DFB1-429E-421B-8AB5-8871C2A889D6}" sibTransId="{8C04599B-9D33-4C61-848C-B4F6C3F2F3CE}"/>
    <dgm:cxn modelId="{BF59ABBF-4A65-4663-9169-7AEAC1D47D99}" type="presOf" srcId="{54C76B47-6226-4FBD-B41C-7CAE591323FB}" destId="{A5160FCC-7AEB-4AE6-B370-2983A9797D71}" srcOrd="0" destOrd="0" presId="urn:microsoft.com/office/officeart/2005/8/layout/cycle6"/>
    <dgm:cxn modelId="{62B7E5CD-6E5B-4087-B2BE-107A93AC4C50}" type="presOf" srcId="{DD4CCBCC-E0ED-4417-ADAE-9B1EECF72469}" destId="{BA0CE3E8-9310-4CEE-A34A-6051DD9E0F36}" srcOrd="0" destOrd="0" presId="urn:microsoft.com/office/officeart/2005/8/layout/cycle6"/>
    <dgm:cxn modelId="{3FA9DCEC-362E-47F4-927E-1A23627CB32C}" type="presOf" srcId="{622E0077-E02E-43B8-8038-5E19A8F4D4BC}" destId="{4EDE1D59-F765-47C0-851C-7838A375692C}" srcOrd="0" destOrd="0" presId="urn:microsoft.com/office/officeart/2005/8/layout/cycle6"/>
    <dgm:cxn modelId="{AA426DCD-D264-4782-A33B-231203FC229A}" type="presParOf" srcId="{CC5984A6-DDDC-4096-8476-17766E2FE5A7}" destId="{E41AB59B-1928-4513-B0B8-A3F896BA988F}" srcOrd="0" destOrd="0" presId="urn:microsoft.com/office/officeart/2005/8/layout/cycle6"/>
    <dgm:cxn modelId="{56E7DF83-F995-4F05-AC8B-B87B56500B4B}" type="presParOf" srcId="{CC5984A6-DDDC-4096-8476-17766E2FE5A7}" destId="{862C61FB-D81E-4AA7-B10F-CCB8B18B07DE}" srcOrd="1" destOrd="0" presId="urn:microsoft.com/office/officeart/2005/8/layout/cycle6"/>
    <dgm:cxn modelId="{EFE70DE8-3DFC-4A1B-AE8D-C88F11D9973A}" type="presParOf" srcId="{CC5984A6-DDDC-4096-8476-17766E2FE5A7}" destId="{CCA28AD4-7262-459B-8C18-04446615FAE6}" srcOrd="2" destOrd="0" presId="urn:microsoft.com/office/officeart/2005/8/layout/cycle6"/>
    <dgm:cxn modelId="{D6CFE73E-8338-4F2D-BF8C-2A4E7376BAF8}" type="presParOf" srcId="{CC5984A6-DDDC-4096-8476-17766E2FE5A7}" destId="{BA0CE3E8-9310-4CEE-A34A-6051DD9E0F36}" srcOrd="3" destOrd="0" presId="urn:microsoft.com/office/officeart/2005/8/layout/cycle6"/>
    <dgm:cxn modelId="{7240127F-6A00-4E19-8C32-695C9C57BD7E}" type="presParOf" srcId="{CC5984A6-DDDC-4096-8476-17766E2FE5A7}" destId="{B708353C-026A-49C6-A2E2-F35AAD4206E6}" srcOrd="4" destOrd="0" presId="urn:microsoft.com/office/officeart/2005/8/layout/cycle6"/>
    <dgm:cxn modelId="{F6B3DD16-762A-43E0-8E1B-48BB088BC747}" type="presParOf" srcId="{CC5984A6-DDDC-4096-8476-17766E2FE5A7}" destId="{A5160FCC-7AEB-4AE6-B370-2983A9797D71}" srcOrd="5" destOrd="0" presId="urn:microsoft.com/office/officeart/2005/8/layout/cycle6"/>
    <dgm:cxn modelId="{3BDAC606-29CC-46D2-BE0A-61C3478B9528}" type="presParOf" srcId="{CC5984A6-DDDC-4096-8476-17766E2FE5A7}" destId="{A32E7B4F-259B-4AC7-9259-319A80B1E941}" srcOrd="6" destOrd="0" presId="urn:microsoft.com/office/officeart/2005/8/layout/cycle6"/>
    <dgm:cxn modelId="{C43D170F-3331-4A6B-B511-C3505EE8EC5E}" type="presParOf" srcId="{CC5984A6-DDDC-4096-8476-17766E2FE5A7}" destId="{FB84E03B-B18F-435A-AA68-48DC4D9FAEED}" srcOrd="7" destOrd="0" presId="urn:microsoft.com/office/officeart/2005/8/layout/cycle6"/>
    <dgm:cxn modelId="{DF6654E7-CF4A-4F59-8756-521BB356DAD6}" type="presParOf" srcId="{CC5984A6-DDDC-4096-8476-17766E2FE5A7}" destId="{417CDC8B-7D89-44E5-A613-787BAB8E660F}" srcOrd="8" destOrd="0" presId="urn:microsoft.com/office/officeart/2005/8/layout/cycle6"/>
    <dgm:cxn modelId="{6AFA76A6-ED38-44DD-BD89-D92F49B711CE}" type="presParOf" srcId="{CC5984A6-DDDC-4096-8476-17766E2FE5A7}" destId="{4EDE1D59-F765-47C0-851C-7838A375692C}" srcOrd="9" destOrd="0" presId="urn:microsoft.com/office/officeart/2005/8/layout/cycle6"/>
    <dgm:cxn modelId="{00C4EECE-D000-4D28-AF9F-EA71C34BDC12}" type="presParOf" srcId="{CC5984A6-DDDC-4096-8476-17766E2FE5A7}" destId="{1938228A-50F5-4D28-8195-8D603B98F7F1}" srcOrd="10" destOrd="0" presId="urn:microsoft.com/office/officeart/2005/8/layout/cycle6"/>
    <dgm:cxn modelId="{3F400ADC-58E0-4A53-A722-B59487F49976}" type="presParOf" srcId="{CC5984A6-DDDC-4096-8476-17766E2FE5A7}" destId="{8B4021D5-21A9-4801-81CE-EEB937E7A626}" srcOrd="11" destOrd="0" presId="urn:microsoft.com/office/officeart/2005/8/layout/cycle6"/>
  </dgm:cxnLst>
  <dgm:bg>
    <a:effectLst>
      <a:outerShdw blurRad="50800" dist="38100" dir="18900000" algn="bl" rotWithShape="0">
        <a:prstClr val="black">
          <a:alpha val="40000"/>
        </a:prstClr>
      </a:outerShdw>
      <a:softEdge rad="3175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AB59B-1928-4513-B0B8-A3F896BA988F}">
      <dsp:nvSpPr>
        <dsp:cNvPr id="0" name=""/>
        <dsp:cNvSpPr/>
      </dsp:nvSpPr>
      <dsp:spPr>
        <a:xfrm>
          <a:off x="2200103" y="1327"/>
          <a:ext cx="1540217" cy="1001141"/>
        </a:xfrm>
        <a:prstGeom prst="round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Proliferation Resistance</a:t>
          </a:r>
        </a:p>
      </dsp:txBody>
      <dsp:txXfrm>
        <a:off x="2248975" y="50199"/>
        <a:ext cx="1442473" cy="903397"/>
      </dsp:txXfrm>
    </dsp:sp>
    <dsp:sp modelId="{CCA28AD4-7262-459B-8C18-04446615FAE6}">
      <dsp:nvSpPr>
        <dsp:cNvPr id="0" name=""/>
        <dsp:cNvSpPr/>
      </dsp:nvSpPr>
      <dsp:spPr>
        <a:xfrm>
          <a:off x="1317344" y="501898"/>
          <a:ext cx="3305736" cy="3305736"/>
        </a:xfrm>
        <a:custGeom>
          <a:avLst/>
          <a:gdLst/>
          <a:ahLst/>
          <a:cxnLst/>
          <a:rect l="0" t="0" r="0" b="0"/>
          <a:pathLst>
            <a:path>
              <a:moveTo>
                <a:pt x="2434054" y="196255"/>
              </a:moveTo>
              <a:arcTo wR="1652868" hR="1652868" stAng="17892287" swAng="2623892"/>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BA0CE3E8-9310-4CEE-A34A-6051DD9E0F36}">
      <dsp:nvSpPr>
        <dsp:cNvPr id="0" name=""/>
        <dsp:cNvSpPr/>
      </dsp:nvSpPr>
      <dsp:spPr>
        <a:xfrm>
          <a:off x="3852971" y="1654195"/>
          <a:ext cx="1540217" cy="1001141"/>
        </a:xfrm>
        <a:prstGeom prst="roundRect">
          <a:avLst/>
        </a:prstGeom>
        <a:solidFill>
          <a:srgbClr val="021E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Safety</a:t>
          </a:r>
        </a:p>
      </dsp:txBody>
      <dsp:txXfrm>
        <a:off x="3901843" y="1703067"/>
        <a:ext cx="1442473" cy="903397"/>
      </dsp:txXfrm>
    </dsp:sp>
    <dsp:sp modelId="{A5160FCC-7AEB-4AE6-B370-2983A9797D71}">
      <dsp:nvSpPr>
        <dsp:cNvPr id="0" name=""/>
        <dsp:cNvSpPr/>
      </dsp:nvSpPr>
      <dsp:spPr>
        <a:xfrm>
          <a:off x="1317344" y="501898"/>
          <a:ext cx="3305736" cy="3305736"/>
        </a:xfrm>
        <a:custGeom>
          <a:avLst/>
          <a:gdLst/>
          <a:ahLst/>
          <a:cxnLst/>
          <a:rect l="0" t="0" r="0" b="0"/>
          <a:pathLst>
            <a:path>
              <a:moveTo>
                <a:pt x="3224270" y="2165379"/>
              </a:moveTo>
              <a:arcTo wR="1652868" hR="1652868" stAng="1083821" swAng="2623892"/>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A32E7B4F-259B-4AC7-9259-319A80B1E941}">
      <dsp:nvSpPr>
        <dsp:cNvPr id="0" name=""/>
        <dsp:cNvSpPr/>
      </dsp:nvSpPr>
      <dsp:spPr>
        <a:xfrm>
          <a:off x="2200103" y="3307063"/>
          <a:ext cx="1540217" cy="1001141"/>
        </a:xfrm>
        <a:prstGeom prst="roundRect">
          <a:avLst/>
        </a:prstGeom>
        <a:solidFill>
          <a:srgbClr val="021E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Security</a:t>
          </a:r>
        </a:p>
      </dsp:txBody>
      <dsp:txXfrm>
        <a:off x="2248975" y="3355935"/>
        <a:ext cx="1442473" cy="903397"/>
      </dsp:txXfrm>
    </dsp:sp>
    <dsp:sp modelId="{417CDC8B-7D89-44E5-A613-787BAB8E660F}">
      <dsp:nvSpPr>
        <dsp:cNvPr id="0" name=""/>
        <dsp:cNvSpPr/>
      </dsp:nvSpPr>
      <dsp:spPr>
        <a:xfrm>
          <a:off x="1317344" y="501898"/>
          <a:ext cx="3305736" cy="3305736"/>
        </a:xfrm>
        <a:custGeom>
          <a:avLst/>
          <a:gdLst/>
          <a:ahLst/>
          <a:cxnLst/>
          <a:rect l="0" t="0" r="0" b="0"/>
          <a:pathLst>
            <a:path>
              <a:moveTo>
                <a:pt x="871682" y="3109481"/>
              </a:moveTo>
              <a:arcTo wR="1652868" hR="1652868" stAng="7092287" swAng="2623892"/>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4EDE1D59-F765-47C0-851C-7838A375692C}">
      <dsp:nvSpPr>
        <dsp:cNvPr id="0" name=""/>
        <dsp:cNvSpPr/>
      </dsp:nvSpPr>
      <dsp:spPr>
        <a:xfrm>
          <a:off x="547235" y="1654195"/>
          <a:ext cx="1540217" cy="1001141"/>
        </a:xfrm>
        <a:prstGeom prst="roundRect">
          <a:avLst/>
        </a:prstGeom>
        <a:solidFill>
          <a:srgbClr val="021E4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Safeguards</a:t>
          </a:r>
        </a:p>
      </dsp:txBody>
      <dsp:txXfrm>
        <a:off x="596107" y="1703067"/>
        <a:ext cx="1442473" cy="903397"/>
      </dsp:txXfrm>
    </dsp:sp>
    <dsp:sp modelId="{8B4021D5-21A9-4801-81CE-EEB937E7A626}">
      <dsp:nvSpPr>
        <dsp:cNvPr id="0" name=""/>
        <dsp:cNvSpPr/>
      </dsp:nvSpPr>
      <dsp:spPr>
        <a:xfrm>
          <a:off x="1317344" y="501898"/>
          <a:ext cx="3305736" cy="3305736"/>
        </a:xfrm>
        <a:custGeom>
          <a:avLst/>
          <a:gdLst/>
          <a:ahLst/>
          <a:cxnLst/>
          <a:rect l="0" t="0" r="0" b="0"/>
          <a:pathLst>
            <a:path>
              <a:moveTo>
                <a:pt x="81465" y="1140356"/>
              </a:moveTo>
              <a:arcTo wR="1652868" hR="1652868" stAng="11883821" swAng="2623892"/>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74712-A789-43A7-FBAC-2D24126152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505B31-9C66-2C05-0D4B-0A13359A31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1E7811-47B7-3247-BD43-9CD9FA031622}" type="datetimeFigureOut">
              <a:rPr lang="en-US" smtClean="0"/>
              <a:t>1/30/2026</a:t>
            </a:fld>
            <a:endParaRPr lang="en-US"/>
          </a:p>
        </p:txBody>
      </p:sp>
      <p:sp>
        <p:nvSpPr>
          <p:cNvPr id="4" name="Footer Placeholder 3">
            <a:extLst>
              <a:ext uri="{FF2B5EF4-FFF2-40B4-BE49-F238E27FC236}">
                <a16:creationId xmlns:a16="http://schemas.microsoft.com/office/drawing/2014/main" id="{4CA9BCD9-BEF4-D08A-1D2D-ECB2496858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86FA5-5B3F-AEA4-822C-EBF38CC5B5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D762EC-5F52-774C-85ED-C049504962BA}" type="slidenum">
              <a:rPr lang="en-US" smtClean="0"/>
              <a:t>‹#›</a:t>
            </a:fld>
            <a:endParaRPr lang="en-US"/>
          </a:p>
        </p:txBody>
      </p:sp>
    </p:spTree>
    <p:extLst>
      <p:ext uri="{BB962C8B-B14F-4D97-AF65-F5344CB8AC3E}">
        <p14:creationId xmlns:p14="http://schemas.microsoft.com/office/powerpoint/2010/main" val="14831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34CDC-939C-42B4-AB35-6498F5FC3D90}"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B1E5A-81D1-4464-9466-D55578ADC663}" type="slidenum">
              <a:rPr lang="en-US" smtClean="0"/>
              <a:t>‹#›</a:t>
            </a:fld>
            <a:endParaRPr lang="en-US"/>
          </a:p>
        </p:txBody>
      </p:sp>
    </p:spTree>
    <p:extLst>
      <p:ext uri="{BB962C8B-B14F-4D97-AF65-F5344CB8AC3E}">
        <p14:creationId xmlns:p14="http://schemas.microsoft.com/office/powerpoint/2010/main" val="288047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NNSA’s Proliferation Resistance Optimization or “PRO-X” program is comprised of two elements: 1) Research Reactors; 2) Advanced Reactors &amp; Fuel Cycles – the latter being the focus of today’s presentation</a:t>
            </a:r>
          </a:p>
          <a:p>
            <a:pPr marL="171450" indent="-171450">
              <a:buFont typeface="Wingdings" panose="05000000000000000000" pitchFamily="2" charset="2"/>
              <a:buChar char="§"/>
            </a:pPr>
            <a:r>
              <a:rPr lang="en-US" dirty="0"/>
              <a:t>I would be remiss if I did not provide a brief primer on our program’s inception and how we are leveraging 40 years of reactor conversion experience to meet our mission and exemplify NNSA’s focus on “Peace through atomic strength” </a:t>
            </a:r>
          </a:p>
          <a:p>
            <a:pPr marL="171450" indent="-171450">
              <a:buFont typeface="Wingdings" panose="05000000000000000000" pitchFamily="2" charset="2"/>
              <a:buChar char="§"/>
            </a:pPr>
            <a:r>
              <a:rPr lang="en-US" dirty="0"/>
              <a:t>PRO-X was established in 2020 to reduce the fissile material production potential and diversion pathways within new-build research reactors, while optimizing their performance for their stated peaceful uses missions. </a:t>
            </a:r>
          </a:p>
          <a:p>
            <a:pPr marL="171450" indent="-171450">
              <a:buFont typeface="Wingdings" panose="05000000000000000000" pitchFamily="2" charset="2"/>
              <a:buChar char="§"/>
            </a:pPr>
            <a:r>
              <a:rPr lang="en-US" dirty="0"/>
              <a:t>Utilizing our experience in designing compact reactor cores, qualifying state-of-the-art research reactor fuels, and U.S. codes and methods, we have since expanded the research reactor element’s portfolio to span across Asia, South America, Africa, and North America.</a:t>
            </a:r>
          </a:p>
          <a:p>
            <a:pPr marL="171450" indent="-171450">
              <a:buFont typeface="Wingdings" panose="05000000000000000000" pitchFamily="2" charset="2"/>
              <a:buChar char="§"/>
            </a:pPr>
            <a:r>
              <a:rPr lang="en-US" dirty="0"/>
              <a:t>In March of 2024, PRO-X established its Advanced Reactors and Fuel Cycles element, led by Oak Ridge and Y-12, and in collaboration with experts across INL, Sandia, LANL, SRNL, ANL, and LLNL. </a:t>
            </a:r>
          </a:p>
          <a:p>
            <a:pPr marL="171450" indent="-171450">
              <a:buFont typeface="Wingdings" panose="05000000000000000000" pitchFamily="2" charset="2"/>
              <a:buChar char="§"/>
            </a:pPr>
            <a:r>
              <a:rPr lang="en-US" dirty="0"/>
              <a:t>I am excited to share our PRO-AR&amp;FC element’s progress with you today and to detail how our new approach to assesses and enhancing proliferation resistance enables us to </a:t>
            </a:r>
          </a:p>
        </p:txBody>
      </p:sp>
      <p:sp>
        <p:nvSpPr>
          <p:cNvPr id="4" name="Slide Number Placeholder 3"/>
          <p:cNvSpPr>
            <a:spLocks noGrp="1"/>
          </p:cNvSpPr>
          <p:nvPr>
            <p:ph type="sldNum" sz="quarter" idx="5"/>
          </p:nvPr>
        </p:nvSpPr>
        <p:spPr/>
        <p:txBody>
          <a:bodyPr/>
          <a:lstStyle/>
          <a:p>
            <a:fld id="{D1EB1E5A-81D1-4464-9466-D55578ADC663}" type="slidenum">
              <a:rPr lang="en-US" smtClean="0"/>
              <a:t>2</a:t>
            </a:fld>
            <a:endParaRPr lang="en-US"/>
          </a:p>
        </p:txBody>
      </p:sp>
    </p:spTree>
    <p:extLst>
      <p:ext uri="{BB962C8B-B14F-4D97-AF65-F5344CB8AC3E}">
        <p14:creationId xmlns:p14="http://schemas.microsoft.com/office/powerpoint/2010/main" val="292565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PRO-AR&amp;FC program is comprised of three technical areas: Methodologies, Assessments, Engagements tasked with building a technical, objective, and repeatable methodology to both assess the intrinsic proliferation resistance of advanced reactors, considering their fuel cycles AND to develop a quantitative optimization methodology to improve proliferation resistance while maintaining reactor performance</a:t>
            </a:r>
          </a:p>
          <a:p>
            <a:pPr marL="171450" indent="-171450">
              <a:buFont typeface="Wingdings" panose="05000000000000000000" pitchFamily="2" charset="2"/>
              <a:buChar char="§"/>
            </a:pPr>
            <a:r>
              <a:rPr lang="en-US" dirty="0"/>
              <a:t>Our proliferation resistance methodology development consisted of creating a list of attributes suitable to evaluate the intrinsic proliferation resistance of various types of advanced nuclear reactor facilities and their associated fuel cycle decisions.</a:t>
            </a:r>
          </a:p>
          <a:p>
            <a:pPr marL="171450" indent="-171450">
              <a:buFont typeface="Wingdings" panose="05000000000000000000" pitchFamily="2" charset="2"/>
              <a:buChar char="§"/>
            </a:pPr>
            <a:r>
              <a:rPr lang="en-US" dirty="0"/>
              <a:t>Various proliferation resistance assessment methods, such as PR&amp;PP (Proliferation Resistance and Physical Protection), PRAETOR (Proliferation Resistance Analysis and Evaluation Tool for Observed Risk), and INPRO (International Project on Innovative Nuclear Reactors and Fuel Cycles).</a:t>
            </a:r>
          </a:p>
          <a:p>
            <a:pPr marL="171450" indent="-171450">
              <a:buFont typeface="Wingdings" panose="05000000000000000000" pitchFamily="2" charset="2"/>
              <a:buChar char="§"/>
            </a:pPr>
            <a:r>
              <a:rPr lang="en-US" dirty="0"/>
              <a:t>Upon assembling our initial list of attributes, our team assessed publicly available, nonproprietary advanced reactor designs through case studies to stress test the methodology and identify/address any oversights or vulnerabilities of the methodology </a:t>
            </a:r>
          </a:p>
          <a:p>
            <a:pPr marL="171450" indent="-171450">
              <a:buFont typeface="Wingdings" panose="05000000000000000000" pitchFamily="2" charset="2"/>
              <a:buChar char="§"/>
            </a:pPr>
            <a:r>
              <a:rPr lang="en-US" dirty="0"/>
              <a:t>We completed five comprehensive case studies and generated multiple datasets consisting of a range of values for each attribute for the five categories of nonproprietary reactor designs, considering normal reactor operations and specific misuse cases.</a:t>
            </a:r>
          </a:p>
          <a:p>
            <a:pPr marL="171450" indent="-171450">
              <a:buFont typeface="Wingdings" panose="05000000000000000000" pitchFamily="2" charset="2"/>
              <a:buChar char="§"/>
            </a:pPr>
            <a:r>
              <a:rPr lang="en-US" dirty="0"/>
              <a:t>Our case studies focused on four advanced reactor designs: : an integral pressurized water reactor, a sodium cooled fast reactor, a pebble bed reactor, and a liquid-fueled molten salt reactor. We also analyzed a conventional light water reactor. </a:t>
            </a:r>
          </a:p>
          <a:p>
            <a:pPr marL="171450" indent="-171450">
              <a:buFont typeface="Wingdings" panose="05000000000000000000" pitchFamily="2" charset="2"/>
              <a:buChar char="§"/>
            </a:pPr>
            <a:r>
              <a:rPr lang="en-US" dirty="0"/>
              <a:t>Our assessment methodology has settled around three groupings of attributes: 1) Nuclear Reactor Features; 2) Fresh and Irradiated Nuclear Fuel; 3) Reactor Facility Features</a:t>
            </a:r>
          </a:p>
        </p:txBody>
      </p:sp>
      <p:sp>
        <p:nvSpPr>
          <p:cNvPr id="4" name="Slide Number Placeholder 3"/>
          <p:cNvSpPr>
            <a:spLocks noGrp="1"/>
          </p:cNvSpPr>
          <p:nvPr>
            <p:ph type="sldNum" sz="quarter" idx="5"/>
          </p:nvPr>
        </p:nvSpPr>
        <p:spPr/>
        <p:txBody>
          <a:bodyPr/>
          <a:lstStyle/>
          <a:p>
            <a:fld id="{D1EB1E5A-81D1-4464-9466-D55578ADC663}" type="slidenum">
              <a:rPr lang="en-US" smtClean="0"/>
              <a:t>3</a:t>
            </a:fld>
            <a:endParaRPr lang="en-US"/>
          </a:p>
        </p:txBody>
      </p:sp>
    </p:spTree>
    <p:extLst>
      <p:ext uri="{BB962C8B-B14F-4D97-AF65-F5344CB8AC3E}">
        <p14:creationId xmlns:p14="http://schemas.microsoft.com/office/powerpoint/2010/main" val="7170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In my prior slide, I discussed our assessment methodology for proliferation resistance and I’d like to draw your attention to a sample of the assessment methodology on the right hand side of this slide.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The assessment methodology provides a quantitative proliferation risk profile for a given advanced nuclear reactor facility, based on 12 attributes. These attributes are applicable to a broad range of reactor design concepts, as tested by PRO-AR&amp;FC through case studies.  The assessment methodology is not intended to compare across reactor designs.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Neutronics modeling and simulations are used to quantify these attributes, for examples, to quantify the fissile material production capacity of the reactor facility (per year per </a:t>
            </a:r>
            <a:r>
              <a:rPr lang="en-US" sz="1200" kern="1200" dirty="0" err="1">
                <a:solidFill>
                  <a:schemeClr val="tx1"/>
                </a:solidFill>
                <a:effectLst/>
                <a:latin typeface="+mn-lt"/>
                <a:ea typeface="+mn-ea"/>
                <a:cs typeface="+mn-cs"/>
              </a:rPr>
              <a:t>MWth</a:t>
            </a:r>
            <a:r>
              <a:rPr lang="en-US" sz="1200" kern="1200" dirty="0">
                <a:solidFill>
                  <a:schemeClr val="tx1"/>
                </a:solidFill>
                <a:effectLst/>
                <a:latin typeface="+mn-lt"/>
                <a:ea typeface="+mn-ea"/>
                <a:cs typeface="+mn-cs"/>
              </a:rPr>
              <a:t>), the bare-sphere critical mass (BCM) of the converted nuclear material of weapons interest, and the corresponding spontaneous fission neutron rate and radiation dose rate (gamma and neutron) of a BCM.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The assessment provides a baseline for the intrinsic proliferation resistance of advanced reactors, as quantified by the 12 attributes. The optimization framework will analyze how modifications to the original reactor facility design, including changes to reactor design features and parameters, will impact the intrinsic proliferation resistance of the facility design. For example, do slight changes to the isotopic enrichment of the fuel have notable improvements on proliferation resistance attributes? Are there practical, but permanent, ways to modify the concentrations or </a:t>
            </a:r>
            <a:r>
              <a:rPr lang="en-US" sz="1200" kern="1200" dirty="0" err="1">
                <a:solidFill>
                  <a:schemeClr val="tx1"/>
                </a:solidFill>
                <a:effectLst/>
                <a:latin typeface="+mn-lt"/>
                <a:ea typeface="+mn-ea"/>
                <a:cs typeface="+mn-cs"/>
              </a:rPr>
              <a:t>isotopics</a:t>
            </a:r>
            <a:r>
              <a:rPr lang="en-US" sz="1200" kern="1200" dirty="0">
                <a:solidFill>
                  <a:schemeClr val="tx1"/>
                </a:solidFill>
                <a:effectLst/>
                <a:latin typeface="+mn-lt"/>
                <a:ea typeface="+mn-ea"/>
                <a:cs typeface="+mn-cs"/>
              </a:rPr>
              <a:t> of nuclear material in the fresh or irradiated fuel such that there are significant increases to the level of effort needed to misuse the facility, or to produce nuclear material of weapons interest at the facility?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PRO-AR&amp;FC envisions running hundreds of combinations of reactor design features, parameters, and operational parameters (for various operational scenarios) to generate the input to the optimization framework. The 12 intrinsic proliferation resistance attributes, as well as various reactor performance (including safety) metrics will be calculated.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Relevant nuclear data for those calculations, across a broad suite of reactor concepts and designs (including sodium fast reactors, molten salt reactors, high-temperature gas-cooled reactors) is an important aspect of calculating these attributes. These calculations employ nuclear data; minimizing uncertainties in these nuclear data is important while quantifying the intrinsic proliferation resistance attributes. Some of the advanced reactors use new types of coolants, neutron moderators, and fuels and hence the nuclear data associated with it needs a close examination. (if needed, examples include nuclear data needs on isotopes of chlorine, beryllium, fluorine, thorium, 233U, etc.). Key data on gamma-ray energies and intensities, decay data, and mass attenuation coefficients will affect dose rate calculations. Similarly, nuclear data on spontaneous fission rates, neutron yield, reaction cross section of actinides, neutron multiplicities, affect accuracy of predicted quantities of fissile material production, BCM, and neutron dose rate. Uncertainties in these nuclear data impact the outcomes of the optimization process, as well as the recommendations we make to reactor designers.   </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D1EB1E5A-81D1-4464-9466-D55578ADC663}" type="slidenum">
              <a:rPr lang="en-US" smtClean="0"/>
              <a:t>4</a:t>
            </a:fld>
            <a:endParaRPr lang="en-US"/>
          </a:p>
        </p:txBody>
      </p:sp>
    </p:spTree>
    <p:extLst>
      <p:ext uri="{BB962C8B-B14F-4D97-AF65-F5344CB8AC3E}">
        <p14:creationId xmlns:p14="http://schemas.microsoft.com/office/powerpoint/2010/main" val="277407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As our program continues to develop the optimization methodology, it is important to stress that our aim is to be a partner to industry and our colleagues in safeguards, security, and safety and not a competitive line of effort. </a:t>
            </a:r>
          </a:p>
          <a:p>
            <a:pPr marL="171450" indent="-171450">
              <a:buFont typeface="Wingdings" panose="05000000000000000000" pitchFamily="2" charset="2"/>
              <a:buChar char="§"/>
            </a:pPr>
            <a:r>
              <a:rPr lang="en-US" dirty="0"/>
              <a:t>Our focus is to enhance the proliferation resistance of a system, not to fundamentally change their technology – this is why we have structured the initial P.R. assessment to use the analyzed machine as the baseline and have not established a generic baseline facility. </a:t>
            </a:r>
          </a:p>
          <a:p>
            <a:pPr marL="171450" indent="-171450">
              <a:buFont typeface="Wingdings" panose="05000000000000000000" pitchFamily="2" charset="2"/>
              <a:buChar char="§"/>
            </a:pPr>
            <a:r>
              <a:rPr lang="en-US" dirty="0"/>
              <a:t>Our program also recognizes that we must continue to be accessible to prospective industry partners which is why we are proud to be included in the NNSA’s Nuclear NEXUS site. </a:t>
            </a:r>
          </a:p>
        </p:txBody>
      </p:sp>
      <p:sp>
        <p:nvSpPr>
          <p:cNvPr id="4" name="Slide Number Placeholder 3"/>
          <p:cNvSpPr>
            <a:spLocks noGrp="1"/>
          </p:cNvSpPr>
          <p:nvPr>
            <p:ph type="sldNum" sz="quarter" idx="5"/>
          </p:nvPr>
        </p:nvSpPr>
        <p:spPr/>
        <p:txBody>
          <a:bodyPr/>
          <a:lstStyle/>
          <a:p>
            <a:fld id="{D1EB1E5A-81D1-4464-9466-D55578ADC663}" type="slidenum">
              <a:rPr lang="en-US" smtClean="0"/>
              <a:t>5</a:t>
            </a:fld>
            <a:endParaRPr lang="en-US"/>
          </a:p>
        </p:txBody>
      </p:sp>
    </p:spTree>
    <p:extLst>
      <p:ext uri="{BB962C8B-B14F-4D97-AF65-F5344CB8AC3E}">
        <p14:creationId xmlns:p14="http://schemas.microsoft.com/office/powerpoint/2010/main" val="388565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Last year, the PRO-AR&amp;FC program developed its assessment methodology and performed initial tests of this methodology against a suite of publicly available advanced reactor designs and their material inputs. This work is being expanded upon this year to more fully test the assessment methodology against variations in the reactor designs considered last year.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Through development of a system optimization methodology, the PRO-AR&amp;FC program will be building optimization tools to facilitate reactor and reactor facility design modification. </a:t>
            </a:r>
            <a:r>
              <a:rPr lang="en-US" sz="1200" kern="1200">
                <a:solidFill>
                  <a:schemeClr val="tx1"/>
                </a:solidFill>
                <a:effectLst/>
                <a:latin typeface="+mn-lt"/>
                <a:ea typeface="+mn-ea"/>
                <a:cs typeface="+mn-cs"/>
              </a:rPr>
              <a:t>These tools will rely heavily on the implementation of reliable nuclear data and will call on a wide assortment of data sources to ensure a useful outcome.  </a:t>
            </a:r>
          </a:p>
          <a:p>
            <a:pPr marL="628650" lvl="1" indent="-171450">
              <a:buFont typeface="Wingdings" panose="05000000000000000000" pitchFamily="2" charset="2"/>
              <a:buChar char="§"/>
            </a:pPr>
            <a:endParaRPr lang="en-US" sz="1200" kern="1200" dirty="0">
              <a:solidFill>
                <a:schemeClr val="tx1"/>
              </a:solidFill>
              <a:effectLst/>
              <a:latin typeface="+mn-lt"/>
              <a:ea typeface="+mn-ea"/>
              <a:cs typeface="+mn-cs"/>
            </a:endParaRPr>
          </a:p>
          <a:p>
            <a:pPr marL="628650" lvl="1" indent="-171450">
              <a:buFont typeface="Wingdings" panose="05000000000000000000" pitchFamily="2" charset="2"/>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1EB1E5A-81D1-4464-9466-D55578ADC663}" type="slidenum">
              <a:rPr lang="en-US" smtClean="0"/>
              <a:t>6</a:t>
            </a:fld>
            <a:endParaRPr lang="en-US"/>
          </a:p>
        </p:txBody>
      </p:sp>
    </p:spTree>
    <p:extLst>
      <p:ext uri="{BB962C8B-B14F-4D97-AF65-F5344CB8AC3E}">
        <p14:creationId xmlns:p14="http://schemas.microsoft.com/office/powerpoint/2010/main" val="197560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30B6-1D21-6788-7A5F-81A8D2D08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F98BB47-30F3-74F7-EF97-81404D137CA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F4E376C-4BF2-9728-485A-BABD48D58A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17A18E-B2A6-0795-0415-938A32319552}"/>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87481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30B6-1D21-6788-7A5F-81A8D2D08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8BB47-30F3-74F7-EF97-81404D137CA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F4E376C-4BF2-9728-485A-BABD48D58A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17A18E-B2A6-0795-0415-938A32319552}"/>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00688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FEC8-5E1A-389F-CEB8-2545597C0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C366E-3D17-A51C-6A23-E5FF033F6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3F142-5014-6A49-BA68-F7767A20AFD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2FA69DD-70B0-578A-4060-D0493714A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F1B48F-7AAC-CF8D-E05C-9302F2E9257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55803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AEB-3DFA-E318-8620-D25BFDD95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76F1B-F30E-6571-54DF-9EE72DF0D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EC31A-FAFF-F59B-C947-3C0661FCD86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FD19646-3657-CB06-E99A-4A5DA1F99E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C52A0-3E67-2777-2612-DE45CFF3CB99}"/>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96467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01B2-D977-5C19-F4E3-F3652775D4B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EAE7E83-B1FC-CDD7-CE93-D5FE574D6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8198C-262F-A73B-419F-17C8634F2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07737-EFD8-819B-9EA2-9CA32BC154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B086624-96DC-6237-2FCF-105CA78B5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82C644-B491-490F-4868-6E908A68C57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13463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7874-A87D-9998-FDD0-BDB565290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18EEC-DF2F-9670-4C39-FFFFE8058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13F85-056D-AEC2-98DA-936AC487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9FB38-9D26-1131-91CA-9970CDDC4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96DFF-510D-3824-657F-B1E418FCC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CF79A-2E68-2C39-C0B8-737220A9D02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DA0EF024-9CD5-0D79-8738-EA455C791A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E11ED6-0C3C-8B37-4562-A2C4E76955F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7157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D82-C2DB-2531-0B66-D4ADCBDE9E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B0BF-1459-3BF2-19D3-FD3271783C2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EAC02B6-746F-A6EB-5A55-C90602E9D9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9DCC2C-6B18-2C7F-59E2-874997AA90B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44347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D1EC4-B9D2-7B34-DFB2-365F1003BD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9A1D714-575C-81C1-B1D1-8284DF6E8E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50A673-00B0-3A5A-ED73-67FDFC7508E7}"/>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84306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888-E805-3843-04A3-D6075729A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8F4AE-8F5B-019B-0BA7-35DEF8CE4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98E3E-3BE2-643E-7930-A715B517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20AD-025A-9F56-B61E-8A9515BE110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B728990-F041-CE5B-F30B-9DDEC1DDB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63888D-F2CA-C167-E87E-F5F38ED7E7BC}"/>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62631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725-DC07-93AD-5878-302381FD3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DA040-878B-3C92-A5D7-6B71C2884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F9F927-7BB9-E952-1808-734156A37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E90D4-B38D-BE5F-676D-33246137424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445E6CC-7821-065B-86E5-CCE80C1D32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568C3A-5069-6C20-029C-446F2CCF8D61}"/>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242754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383569" y="1041400"/>
            <a:ext cx="6941905" cy="2387600"/>
          </a:xfrm>
          <a:prstGeom prst="rect">
            <a:avLst/>
          </a:prstGeom>
        </p:spPr>
        <p:txBody>
          <a:bodyPr anchor="b"/>
          <a:lstStyle>
            <a:lvl1pPr algn="l">
              <a:defRPr sz="6000" b="1">
                <a:latin typeface="Montserrat" pitchFamily="2" charset="0"/>
              </a:defRPr>
            </a:lvl1pPr>
          </a:lstStyle>
          <a:p>
            <a:r>
              <a:rPr lang="en-US" dirty="0"/>
              <a:t>Click to edit Master title style</a:t>
            </a:r>
          </a:p>
        </p:txBody>
      </p:sp>
    </p:spTree>
    <p:extLst>
      <p:ext uri="{BB962C8B-B14F-4D97-AF65-F5344CB8AC3E}">
        <p14:creationId xmlns:p14="http://schemas.microsoft.com/office/powerpoint/2010/main" val="346944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FEC8-5E1A-389F-CEB8-2545597C0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0AC366E-3D17-A51C-6A23-E5FF033F64D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1B3F142-5014-6A49-BA68-F7767A20AFD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2FA69DD-70B0-578A-4060-D0493714A7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F1B48F-7AAC-CF8D-E05C-9302F2E9257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784209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7A63-970C-DC91-B82B-0931B1A0B0EA}"/>
              </a:ext>
            </a:extLst>
          </p:cNvPr>
          <p:cNvSpPr>
            <a:spLocks noGrp="1"/>
          </p:cNvSpPr>
          <p:nvPr>
            <p:ph type="ctrTitle"/>
          </p:nvPr>
        </p:nvSpPr>
        <p:spPr>
          <a:xfrm>
            <a:off x="383569" y="606176"/>
            <a:ext cx="10969375" cy="1397285"/>
          </a:xfrm>
          <a:prstGeom prst="rect">
            <a:avLst/>
          </a:prstGeom>
        </p:spPr>
        <p:txBody>
          <a:bodyPr anchor="b"/>
          <a:lstStyle>
            <a:lvl1pPr algn="l">
              <a:defRPr sz="6000" b="1">
                <a:solidFill>
                  <a:srgbClr val="021E42"/>
                </a:solidFill>
                <a:latin typeface="Montserrat" pitchFamily="2" charset="0"/>
              </a:defRPr>
            </a:lvl1pPr>
          </a:lstStyle>
          <a:p>
            <a:r>
              <a:rPr lang="en-US" dirty="0"/>
              <a:t>Click to edit Master title style</a:t>
            </a:r>
          </a:p>
        </p:txBody>
      </p:sp>
    </p:spTree>
    <p:extLst>
      <p:ext uri="{BB962C8B-B14F-4D97-AF65-F5344CB8AC3E}">
        <p14:creationId xmlns:p14="http://schemas.microsoft.com/office/powerpoint/2010/main" val="286838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AEB-3DFA-E318-8620-D25BFDD95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76F1B-F30E-6571-54DF-9EE72DF0D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EC31A-FAFF-F59B-C947-3C0661FCD86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FD19646-3657-CB06-E99A-4A5DA1F99E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C52A0-3E67-2777-2612-DE45CFF3CB99}"/>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40398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01B2-D977-5C19-F4E3-F3652775D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E7E83-B1FC-CDD7-CE93-D5FE574D6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8198C-262F-A73B-419F-17C8634F2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07737-EFD8-819B-9EA2-9CA32BC154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B086624-96DC-6237-2FCF-105CA78B5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82C644-B491-490F-4868-6E908A68C57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0066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7874-A87D-9998-FDD0-BDB565290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18EEC-DF2F-9670-4C39-FFFFE8058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13F85-056D-AEC2-98DA-936AC487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9FB38-9D26-1131-91CA-9970CDDC4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96DFF-510D-3824-657F-B1E418FCC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CF79A-2E68-2C39-C0B8-737220A9D02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DA0EF024-9CD5-0D79-8738-EA455C791A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E11ED6-0C3C-8B37-4562-A2C4E76955F3}"/>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422701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D82-C2DB-2531-0B66-D4ADCBDE9E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B0BF-1459-3BF2-19D3-FD3271783C2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EAC02B6-746F-A6EB-5A55-C90602E9D9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9DCC2C-6B18-2C7F-59E2-874997AA90B4}"/>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54850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D1EC4-B9D2-7B34-DFB2-365F1003BD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9A1D714-575C-81C1-B1D1-8284DF6E8E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50A673-00B0-3A5A-ED73-67FDFC7508E7}"/>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351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888-E805-3843-04A3-D6075729A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8F4AE-8F5B-019B-0BA7-35DEF8CE4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98E3E-3BE2-643E-7930-A715B517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20AD-025A-9F56-B61E-8A9515BE110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B728990-F041-CE5B-F30B-9DDEC1DDB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63888D-F2CA-C167-E87E-F5F38ED7E7BC}"/>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121083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725-DC07-93AD-5878-302381FD3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DA040-878B-3C92-A5D7-6B71C2884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F9F927-7BB9-E952-1808-734156A37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E90D4-B38D-BE5F-676D-33246137424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445E6CC-7821-065B-86E5-CCE80C1D32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568C3A-5069-6C20-029C-446F2CCF8D61}"/>
              </a:ext>
            </a:extLst>
          </p:cNvPr>
          <p:cNvSpPr>
            <a:spLocks noGrp="1"/>
          </p:cNvSpPr>
          <p:nvPr>
            <p:ph type="sldNum" sz="quarter" idx="12"/>
          </p:nvPr>
        </p:nvSpPr>
        <p:spPr/>
        <p:txBody>
          <a:bodyPr/>
          <a:lstStyle/>
          <a:p>
            <a:fld id="{DD3EB71B-0E20-644D-98EB-43484203013E}" type="slidenum">
              <a:rPr lang="en-US" smtClean="0"/>
              <a:t>‹#›</a:t>
            </a:fld>
            <a:endParaRPr lang="en-US"/>
          </a:p>
        </p:txBody>
      </p:sp>
    </p:spTree>
    <p:extLst>
      <p:ext uri="{BB962C8B-B14F-4D97-AF65-F5344CB8AC3E}">
        <p14:creationId xmlns:p14="http://schemas.microsoft.com/office/powerpoint/2010/main" val="287867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2EAC3C-A2F3-4508-2817-B155E8A22BB7}"/>
              </a:ext>
            </a:extLst>
          </p:cNvPr>
          <p:cNvSpPr>
            <a:spLocks noGrp="1"/>
          </p:cNvSpPr>
          <p:nvPr>
            <p:ph type="sldNum" sz="quarter" idx="4"/>
          </p:nvPr>
        </p:nvSpPr>
        <p:spPr>
          <a:xfrm>
            <a:off x="9114034" y="5616611"/>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DD3EB71B-0E20-644D-98EB-43484203013E}" type="slidenum">
              <a:rPr lang="en-US" smtClean="0"/>
              <a:pPr/>
              <a:t>‹#›</a:t>
            </a:fld>
            <a:endParaRPr lang="en-US"/>
          </a:p>
        </p:txBody>
      </p:sp>
      <p:sp>
        <p:nvSpPr>
          <p:cNvPr id="7" name="Rectangle 6">
            <a:extLst>
              <a:ext uri="{FF2B5EF4-FFF2-40B4-BE49-F238E27FC236}">
                <a16:creationId xmlns:a16="http://schemas.microsoft.com/office/drawing/2014/main" id="{1FF140BE-57F8-C5F5-1132-D7ABA2D29D21}"/>
              </a:ext>
            </a:extLst>
          </p:cNvPr>
          <p:cNvSpPr/>
          <p:nvPr userDrawn="1"/>
        </p:nvSpPr>
        <p:spPr>
          <a:xfrm>
            <a:off x="0" y="0"/>
            <a:ext cx="12192000" cy="1277655"/>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8F30497-342B-5A83-27A3-3C260E649042}"/>
              </a:ext>
            </a:extLst>
          </p:cNvPr>
          <p:cNvPicPr>
            <a:picLocks noChangeAspect="1"/>
          </p:cNvPicPr>
          <p:nvPr userDrawn="1"/>
        </p:nvPicPr>
        <p:blipFill>
          <a:blip r:embed="rId11"/>
          <a:srcRect/>
          <a:stretch/>
        </p:blipFill>
        <p:spPr>
          <a:xfrm>
            <a:off x="7010400" y="-8873"/>
            <a:ext cx="5181600" cy="1295400"/>
          </a:xfrm>
          <a:prstGeom prst="rect">
            <a:avLst/>
          </a:prstGeom>
        </p:spPr>
      </p:pic>
      <p:sp>
        <p:nvSpPr>
          <p:cNvPr id="2" name="Title Placeholder 1">
            <a:extLst>
              <a:ext uri="{FF2B5EF4-FFF2-40B4-BE49-F238E27FC236}">
                <a16:creationId xmlns:a16="http://schemas.microsoft.com/office/drawing/2014/main" id="{75BC9C23-350F-2819-7ED2-FB9A07F29ABD}"/>
              </a:ext>
            </a:extLst>
          </p:cNvPr>
          <p:cNvSpPr>
            <a:spLocks noGrp="1"/>
          </p:cNvSpPr>
          <p:nvPr>
            <p:ph type="title"/>
          </p:nvPr>
        </p:nvSpPr>
        <p:spPr>
          <a:xfrm>
            <a:off x="838200" y="5065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A0D493-5D93-C6FB-8137-14EFBC39E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6D0462D4-7EED-F678-B986-CA5AFD070ABC}"/>
              </a:ext>
            </a:extLst>
          </p:cNvPr>
          <p:cNvSpPr/>
          <p:nvPr userDrawn="1"/>
        </p:nvSpPr>
        <p:spPr>
          <a:xfrm>
            <a:off x="7421" y="6111832"/>
            <a:ext cx="12192000" cy="758255"/>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pitchFamily="34" charset="0"/>
              <a:cs typeface="Arial" panose="020B0604020202020204" pitchFamily="34" charset="0"/>
            </a:endParaRPr>
          </a:p>
        </p:txBody>
      </p:sp>
      <p:pic>
        <p:nvPicPr>
          <p:cNvPr id="10" name="Picture 9" descr="A black and white sign with white text&#10;&#10;AI-generated content may be incorrect.">
            <a:extLst>
              <a:ext uri="{FF2B5EF4-FFF2-40B4-BE49-F238E27FC236}">
                <a16:creationId xmlns:a16="http://schemas.microsoft.com/office/drawing/2014/main" id="{171E5CF7-AE7D-7185-CABF-0AB10F0BDF8B}"/>
              </a:ext>
            </a:extLst>
          </p:cNvPr>
          <p:cNvPicPr>
            <a:picLocks noChangeAspect="1"/>
          </p:cNvPicPr>
          <p:nvPr userDrawn="1"/>
        </p:nvPicPr>
        <p:blipFill>
          <a:blip r:embed="rId12"/>
          <a:stretch>
            <a:fillRect/>
          </a:stretch>
        </p:blipFill>
        <p:spPr>
          <a:xfrm>
            <a:off x="8387245" y="6246341"/>
            <a:ext cx="1654629" cy="474152"/>
          </a:xfrm>
          <a:prstGeom prst="rect">
            <a:avLst/>
          </a:prstGeom>
        </p:spPr>
      </p:pic>
      <p:pic>
        <p:nvPicPr>
          <p:cNvPr id="11" name="Picture 10">
            <a:extLst>
              <a:ext uri="{FF2B5EF4-FFF2-40B4-BE49-F238E27FC236}">
                <a16:creationId xmlns:a16="http://schemas.microsoft.com/office/drawing/2014/main" id="{3507DA46-1E84-3F7F-FB3B-62E88707977D}"/>
              </a:ext>
            </a:extLst>
          </p:cNvPr>
          <p:cNvPicPr>
            <a:picLocks noChangeAspect="1"/>
          </p:cNvPicPr>
          <p:nvPr userDrawn="1"/>
        </p:nvPicPr>
        <p:blipFill>
          <a:blip r:embed="rId13"/>
          <a:srcRect/>
          <a:stretch/>
        </p:blipFill>
        <p:spPr>
          <a:xfrm>
            <a:off x="10350847" y="6293735"/>
            <a:ext cx="1369791" cy="384502"/>
          </a:xfrm>
          <a:prstGeom prst="rect">
            <a:avLst/>
          </a:prstGeom>
        </p:spPr>
      </p:pic>
      <p:sp>
        <p:nvSpPr>
          <p:cNvPr id="4" name="Title Placeholder 1">
            <a:extLst>
              <a:ext uri="{FF2B5EF4-FFF2-40B4-BE49-F238E27FC236}">
                <a16:creationId xmlns:a16="http://schemas.microsoft.com/office/drawing/2014/main" id="{31F921DB-3352-EB00-5894-82833B8BDDA6}"/>
              </a:ext>
            </a:extLst>
          </p:cNvPr>
          <p:cNvSpPr txBox="1">
            <a:spLocks/>
          </p:cNvSpPr>
          <p:nvPr userDrawn="1"/>
        </p:nvSpPr>
        <p:spPr>
          <a:xfrm>
            <a:off x="838200" y="6111831"/>
            <a:ext cx="6098309" cy="746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a:lstStyle>
          <a:p>
            <a:r>
              <a:rPr lang="en-US" sz="2000" b="1" i="1" dirty="0">
                <a:latin typeface="Arial" panose="020B0604020202020204" pitchFamily="34" charset="0"/>
                <a:cs typeface="Arial" panose="020B0604020202020204" pitchFamily="34" charset="0"/>
              </a:rPr>
              <a:t>Peace Through Atomic Strength</a:t>
            </a:r>
          </a:p>
        </p:txBody>
      </p:sp>
    </p:spTree>
    <p:extLst>
      <p:ext uri="{BB962C8B-B14F-4D97-AF65-F5344CB8AC3E}">
        <p14:creationId xmlns:p14="http://schemas.microsoft.com/office/powerpoint/2010/main" val="10248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F140BE-57F8-C5F5-1132-D7ABA2D29D21}"/>
              </a:ext>
            </a:extLst>
          </p:cNvPr>
          <p:cNvSpPr/>
          <p:nvPr userDrawn="1"/>
        </p:nvSpPr>
        <p:spPr>
          <a:xfrm>
            <a:off x="0" y="0"/>
            <a:ext cx="12192000" cy="1277655"/>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2EAC3C-A2F3-4508-2817-B155E8A22BB7}"/>
              </a:ext>
            </a:extLst>
          </p:cNvPr>
          <p:cNvSpPr>
            <a:spLocks noGrp="1"/>
          </p:cNvSpPr>
          <p:nvPr>
            <p:ph type="sldNum" sz="quarter" idx="4"/>
          </p:nvPr>
        </p:nvSpPr>
        <p:spPr>
          <a:xfrm>
            <a:off x="9114034" y="5616611"/>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DD3EB71B-0E20-644D-98EB-43484203013E}" type="slidenum">
              <a:rPr lang="en-US" smtClean="0"/>
              <a:pPr/>
              <a:t>‹#›</a:t>
            </a:fld>
            <a:endParaRPr lang="en-US"/>
          </a:p>
        </p:txBody>
      </p:sp>
      <p:sp>
        <p:nvSpPr>
          <p:cNvPr id="2" name="Title Placeholder 1">
            <a:extLst>
              <a:ext uri="{FF2B5EF4-FFF2-40B4-BE49-F238E27FC236}">
                <a16:creationId xmlns:a16="http://schemas.microsoft.com/office/drawing/2014/main" id="{75BC9C23-350F-2819-7ED2-FB9A07F29ABD}"/>
              </a:ext>
            </a:extLst>
          </p:cNvPr>
          <p:cNvSpPr>
            <a:spLocks noGrp="1"/>
          </p:cNvSpPr>
          <p:nvPr>
            <p:ph type="title"/>
          </p:nvPr>
        </p:nvSpPr>
        <p:spPr>
          <a:xfrm>
            <a:off x="838200" y="5065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A0D493-5D93-C6FB-8137-14EFBC39E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6D0462D4-7EED-F678-B986-CA5AFD070ABC}"/>
              </a:ext>
            </a:extLst>
          </p:cNvPr>
          <p:cNvSpPr/>
          <p:nvPr userDrawn="1"/>
        </p:nvSpPr>
        <p:spPr>
          <a:xfrm>
            <a:off x="7421" y="6111832"/>
            <a:ext cx="12192000" cy="758255"/>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8895ED5-62B8-36C2-AB69-88FDA7BD82A7}"/>
              </a:ext>
            </a:extLst>
          </p:cNvPr>
          <p:cNvPicPr>
            <a:picLocks noChangeAspect="1"/>
          </p:cNvPicPr>
          <p:nvPr userDrawn="1"/>
        </p:nvPicPr>
        <p:blipFill>
          <a:blip r:embed="rId11"/>
          <a:srcRect/>
          <a:stretch/>
        </p:blipFill>
        <p:spPr>
          <a:xfrm>
            <a:off x="7010400" y="-8873"/>
            <a:ext cx="5181600" cy="1295400"/>
          </a:xfrm>
          <a:prstGeom prst="rect">
            <a:avLst/>
          </a:prstGeom>
        </p:spPr>
      </p:pic>
      <p:pic>
        <p:nvPicPr>
          <p:cNvPr id="10" name="Picture 9" descr="A black and white sign with white text&#10;&#10;AI-generated content may be incorrect.">
            <a:extLst>
              <a:ext uri="{FF2B5EF4-FFF2-40B4-BE49-F238E27FC236}">
                <a16:creationId xmlns:a16="http://schemas.microsoft.com/office/drawing/2014/main" id="{171E5CF7-AE7D-7185-CABF-0AB10F0BDF8B}"/>
              </a:ext>
            </a:extLst>
          </p:cNvPr>
          <p:cNvPicPr>
            <a:picLocks noChangeAspect="1"/>
          </p:cNvPicPr>
          <p:nvPr userDrawn="1"/>
        </p:nvPicPr>
        <p:blipFill>
          <a:blip r:embed="rId12"/>
          <a:stretch>
            <a:fillRect/>
          </a:stretch>
        </p:blipFill>
        <p:spPr>
          <a:xfrm>
            <a:off x="8387245" y="6246341"/>
            <a:ext cx="1654629" cy="474152"/>
          </a:xfrm>
          <a:prstGeom prst="rect">
            <a:avLst/>
          </a:prstGeom>
        </p:spPr>
      </p:pic>
      <p:pic>
        <p:nvPicPr>
          <p:cNvPr id="11" name="Picture 10">
            <a:extLst>
              <a:ext uri="{FF2B5EF4-FFF2-40B4-BE49-F238E27FC236}">
                <a16:creationId xmlns:a16="http://schemas.microsoft.com/office/drawing/2014/main" id="{3507DA46-1E84-3F7F-FB3B-62E88707977D}"/>
              </a:ext>
            </a:extLst>
          </p:cNvPr>
          <p:cNvPicPr>
            <a:picLocks noChangeAspect="1"/>
          </p:cNvPicPr>
          <p:nvPr userDrawn="1"/>
        </p:nvPicPr>
        <p:blipFill>
          <a:blip r:embed="rId13"/>
          <a:srcRect/>
          <a:stretch/>
        </p:blipFill>
        <p:spPr>
          <a:xfrm>
            <a:off x="10350847" y="6293735"/>
            <a:ext cx="1369791" cy="384502"/>
          </a:xfrm>
          <a:prstGeom prst="rect">
            <a:avLst/>
          </a:prstGeom>
        </p:spPr>
      </p:pic>
      <p:sp>
        <p:nvSpPr>
          <p:cNvPr id="5" name="Title Placeholder 1">
            <a:extLst>
              <a:ext uri="{FF2B5EF4-FFF2-40B4-BE49-F238E27FC236}">
                <a16:creationId xmlns:a16="http://schemas.microsoft.com/office/drawing/2014/main" id="{20B4B526-EF33-C752-4091-14E9ECC948CF}"/>
              </a:ext>
            </a:extLst>
          </p:cNvPr>
          <p:cNvSpPr txBox="1">
            <a:spLocks/>
          </p:cNvSpPr>
          <p:nvPr userDrawn="1"/>
        </p:nvSpPr>
        <p:spPr>
          <a:xfrm>
            <a:off x="838200" y="6111831"/>
            <a:ext cx="6098309" cy="746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a:lstStyle>
          <a:p>
            <a:r>
              <a:rPr lang="en-US" sz="2000" b="1" i="1" dirty="0">
                <a:latin typeface="Arial" panose="020B0604020202020204" pitchFamily="34" charset="0"/>
                <a:cs typeface="Arial" panose="020B0604020202020204" pitchFamily="34" charset="0"/>
              </a:rPr>
              <a:t>Peace Through Atomic Strength</a:t>
            </a:r>
          </a:p>
        </p:txBody>
      </p:sp>
    </p:spTree>
    <p:extLst>
      <p:ext uri="{BB962C8B-B14F-4D97-AF65-F5344CB8AC3E}">
        <p14:creationId xmlns:p14="http://schemas.microsoft.com/office/powerpoint/2010/main" val="133284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Clr>
          <a:srgbClr val="C50E3D"/>
        </a:buClr>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BE351B-1D9E-ED4F-A0EA-931F8B085416}"/>
              </a:ext>
            </a:extLst>
          </p:cNvPr>
          <p:cNvSpPr/>
          <p:nvPr userDrawn="1"/>
        </p:nvSpPr>
        <p:spPr>
          <a:xfrm>
            <a:off x="1524" y="0"/>
            <a:ext cx="12188952" cy="5879592"/>
          </a:xfrm>
          <a:prstGeom prst="rect">
            <a:avLst/>
          </a:prstGeom>
          <a:solidFill>
            <a:srgbClr val="02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logo&#10;&#10;AI-generated content may be incorrect.">
            <a:extLst>
              <a:ext uri="{FF2B5EF4-FFF2-40B4-BE49-F238E27FC236}">
                <a16:creationId xmlns:a16="http://schemas.microsoft.com/office/drawing/2014/main" id="{0E6D0458-8C03-2C2E-6851-612DA12D9305}"/>
              </a:ext>
            </a:extLst>
          </p:cNvPr>
          <p:cNvPicPr>
            <a:picLocks noChangeAspect="1"/>
          </p:cNvPicPr>
          <p:nvPr userDrawn="1"/>
        </p:nvPicPr>
        <p:blipFill>
          <a:blip r:embed="rId3"/>
          <a:stretch>
            <a:fillRect/>
          </a:stretch>
        </p:blipFill>
        <p:spPr>
          <a:xfrm>
            <a:off x="7741922" y="6145805"/>
            <a:ext cx="2060447" cy="531400"/>
          </a:xfrm>
          <a:prstGeom prst="rect">
            <a:avLst/>
          </a:prstGeom>
        </p:spPr>
      </p:pic>
      <p:pic>
        <p:nvPicPr>
          <p:cNvPr id="3" name="Picture 2" descr="A blue and black logo&#10;&#10;AI-generated content may be incorrect.">
            <a:extLst>
              <a:ext uri="{FF2B5EF4-FFF2-40B4-BE49-F238E27FC236}">
                <a16:creationId xmlns:a16="http://schemas.microsoft.com/office/drawing/2014/main" id="{EE77629E-41B2-22BA-A255-FB02E0872B64}"/>
              </a:ext>
            </a:extLst>
          </p:cNvPr>
          <p:cNvPicPr>
            <a:picLocks noChangeAspect="1"/>
          </p:cNvPicPr>
          <p:nvPr userDrawn="1"/>
        </p:nvPicPr>
        <p:blipFill>
          <a:blip r:embed="rId4"/>
          <a:stretch>
            <a:fillRect/>
          </a:stretch>
        </p:blipFill>
        <p:spPr>
          <a:xfrm>
            <a:off x="10028000" y="6241617"/>
            <a:ext cx="1491065" cy="411534"/>
          </a:xfrm>
          <a:prstGeom prst="rect">
            <a:avLst/>
          </a:prstGeom>
        </p:spPr>
      </p:pic>
      <p:pic>
        <p:nvPicPr>
          <p:cNvPr id="7" name="Picture 6" descr="A black and white image of a person&#10;&#10;AI-generated content may be incorrect.">
            <a:extLst>
              <a:ext uri="{FF2B5EF4-FFF2-40B4-BE49-F238E27FC236}">
                <a16:creationId xmlns:a16="http://schemas.microsoft.com/office/drawing/2014/main" id="{907FD5D8-27D9-56A5-127C-56F3851DE004}"/>
              </a:ext>
            </a:extLst>
          </p:cNvPr>
          <p:cNvPicPr>
            <a:picLocks noChangeAspect="1"/>
          </p:cNvPicPr>
          <p:nvPr userDrawn="1"/>
        </p:nvPicPr>
        <p:blipFill>
          <a:blip r:embed="rId5"/>
          <a:stretch>
            <a:fillRect/>
          </a:stretch>
        </p:blipFill>
        <p:spPr>
          <a:xfrm>
            <a:off x="1511" y="1197859"/>
            <a:ext cx="12188977" cy="4462281"/>
          </a:xfrm>
          <a:prstGeom prst="rect">
            <a:avLst/>
          </a:prstGeom>
        </p:spPr>
      </p:pic>
      <p:sp>
        <p:nvSpPr>
          <p:cNvPr id="5" name="Rectangle 4">
            <a:extLst>
              <a:ext uri="{FF2B5EF4-FFF2-40B4-BE49-F238E27FC236}">
                <a16:creationId xmlns:a16="http://schemas.microsoft.com/office/drawing/2014/main" id="{C5C63FEF-36B9-7DA6-0155-D1C4809EA843}"/>
              </a:ext>
            </a:extLst>
          </p:cNvPr>
          <p:cNvSpPr/>
          <p:nvPr userDrawn="1"/>
        </p:nvSpPr>
        <p:spPr>
          <a:xfrm>
            <a:off x="0" y="842480"/>
            <a:ext cx="6185043" cy="2774023"/>
          </a:xfrm>
          <a:prstGeom prst="rect">
            <a:avLst/>
          </a:prstGeom>
          <a:solidFill>
            <a:srgbClr val="C50E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F3DDE3A7-859C-9DCE-339F-7BE8FD8828D6}"/>
              </a:ext>
            </a:extLst>
          </p:cNvPr>
          <p:cNvSpPr txBox="1">
            <a:spLocks/>
          </p:cNvSpPr>
          <p:nvPr userDrawn="1"/>
        </p:nvSpPr>
        <p:spPr>
          <a:xfrm>
            <a:off x="330200" y="6038420"/>
            <a:ext cx="6098309" cy="746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a:lstStyle>
          <a:p>
            <a:r>
              <a:rPr lang="en-US" sz="2000" b="1" i="1" dirty="0">
                <a:solidFill>
                  <a:schemeClr val="tx2"/>
                </a:solidFill>
                <a:latin typeface="Arial" panose="020B0604020202020204" pitchFamily="34" charset="0"/>
                <a:cs typeface="Arial" panose="020B0604020202020204" pitchFamily="34" charset="0"/>
              </a:rPr>
              <a:t>Peace Through Atomic Strength</a:t>
            </a:r>
          </a:p>
        </p:txBody>
      </p:sp>
    </p:spTree>
    <p:extLst>
      <p:ext uri="{BB962C8B-B14F-4D97-AF65-F5344CB8AC3E}">
        <p14:creationId xmlns:p14="http://schemas.microsoft.com/office/powerpoint/2010/main" val="4143028485"/>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FontTx/>
        <a:buBlip>
          <a:blip r:embed="rId6"/>
        </a:buBlip>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close-up of a logo&#10;&#10;AI-generated content may be incorrect.">
            <a:extLst>
              <a:ext uri="{FF2B5EF4-FFF2-40B4-BE49-F238E27FC236}">
                <a16:creationId xmlns:a16="http://schemas.microsoft.com/office/drawing/2014/main" id="{0E6D0458-8C03-2C2E-6851-612DA12D9305}"/>
              </a:ext>
            </a:extLst>
          </p:cNvPr>
          <p:cNvPicPr>
            <a:picLocks noChangeAspect="1"/>
          </p:cNvPicPr>
          <p:nvPr userDrawn="1"/>
        </p:nvPicPr>
        <p:blipFill>
          <a:blip r:embed="rId3"/>
          <a:stretch>
            <a:fillRect/>
          </a:stretch>
        </p:blipFill>
        <p:spPr>
          <a:xfrm>
            <a:off x="7741922" y="6145805"/>
            <a:ext cx="2060447" cy="531400"/>
          </a:xfrm>
          <a:prstGeom prst="rect">
            <a:avLst/>
          </a:prstGeom>
        </p:spPr>
      </p:pic>
      <p:pic>
        <p:nvPicPr>
          <p:cNvPr id="2" name="Picture 1" descr="A close-up of a person holding a spray object&#10;&#10;AI-generated content may be incorrect.">
            <a:extLst>
              <a:ext uri="{FF2B5EF4-FFF2-40B4-BE49-F238E27FC236}">
                <a16:creationId xmlns:a16="http://schemas.microsoft.com/office/drawing/2014/main" id="{CE7CACEA-28E8-9745-D367-2DE90F22E6E9}"/>
              </a:ext>
            </a:extLst>
          </p:cNvPr>
          <p:cNvPicPr>
            <a:picLocks noChangeAspect="1"/>
          </p:cNvPicPr>
          <p:nvPr userDrawn="1"/>
        </p:nvPicPr>
        <p:blipFill>
          <a:blip r:embed="rId4">
            <a:extLst>
              <a:ext uri="{28A0092B-C50C-407E-A947-70E740481C1C}">
                <a14:useLocalDpi xmlns:a14="http://schemas.microsoft.com/office/drawing/2010/main" val="0"/>
              </a:ext>
            </a:extLst>
          </a:blip>
          <a:srcRect l="1865" t="9630" b="8802"/>
          <a:stretch>
            <a:fillRect/>
          </a:stretch>
        </p:blipFill>
        <p:spPr>
          <a:xfrm>
            <a:off x="1" y="1254072"/>
            <a:ext cx="12199420" cy="4945806"/>
          </a:xfrm>
          <a:prstGeom prst="rect">
            <a:avLst/>
          </a:prstGeom>
        </p:spPr>
      </p:pic>
      <p:pic>
        <p:nvPicPr>
          <p:cNvPr id="3" name="Picture 2" descr="A blue and black logo&#10;&#10;AI-generated content may be incorrect.">
            <a:extLst>
              <a:ext uri="{FF2B5EF4-FFF2-40B4-BE49-F238E27FC236}">
                <a16:creationId xmlns:a16="http://schemas.microsoft.com/office/drawing/2014/main" id="{364BE2B4-46A3-64C3-22E8-7A41C70F7ADA}"/>
              </a:ext>
            </a:extLst>
          </p:cNvPr>
          <p:cNvPicPr>
            <a:picLocks noChangeAspect="1"/>
          </p:cNvPicPr>
          <p:nvPr userDrawn="1"/>
        </p:nvPicPr>
        <p:blipFill>
          <a:blip r:embed="rId5"/>
          <a:stretch>
            <a:fillRect/>
          </a:stretch>
        </p:blipFill>
        <p:spPr>
          <a:xfrm>
            <a:off x="10028000" y="6241617"/>
            <a:ext cx="1491065" cy="411534"/>
          </a:xfrm>
          <a:prstGeom prst="rect">
            <a:avLst/>
          </a:prstGeom>
        </p:spPr>
      </p:pic>
      <p:sp>
        <p:nvSpPr>
          <p:cNvPr id="6" name="Title Placeholder 1">
            <a:extLst>
              <a:ext uri="{FF2B5EF4-FFF2-40B4-BE49-F238E27FC236}">
                <a16:creationId xmlns:a16="http://schemas.microsoft.com/office/drawing/2014/main" id="{12E40129-09F6-3E5B-0BD7-889595C90618}"/>
              </a:ext>
            </a:extLst>
          </p:cNvPr>
          <p:cNvSpPr txBox="1">
            <a:spLocks/>
          </p:cNvSpPr>
          <p:nvPr userDrawn="1"/>
        </p:nvSpPr>
        <p:spPr>
          <a:xfrm>
            <a:off x="330200" y="6038420"/>
            <a:ext cx="6098309" cy="746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ontserrat" pitchFamily="2" charset="0"/>
                <a:ea typeface="+mj-ea"/>
                <a:cs typeface="Arial" panose="020B0604020202020204" pitchFamily="34" charset="0"/>
              </a:defRPr>
            </a:lvl1pPr>
          </a:lstStyle>
          <a:p>
            <a:r>
              <a:rPr lang="en-US" sz="2000" b="1" i="1" dirty="0">
                <a:solidFill>
                  <a:schemeClr val="tx2"/>
                </a:solidFill>
                <a:latin typeface="Arial" panose="020B0604020202020204" pitchFamily="34" charset="0"/>
                <a:cs typeface="Arial" panose="020B0604020202020204" pitchFamily="34" charset="0"/>
              </a:rPr>
              <a:t>Peace Through Atomic Strength</a:t>
            </a:r>
          </a:p>
        </p:txBody>
      </p:sp>
    </p:spTree>
    <p:extLst>
      <p:ext uri="{BB962C8B-B14F-4D97-AF65-F5344CB8AC3E}">
        <p14:creationId xmlns:p14="http://schemas.microsoft.com/office/powerpoint/2010/main" val="198036161"/>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7663" indent="-338138" algn="l" defTabSz="914400" rtl="0" eaLnBrk="1" latinLnBrk="0" hangingPunct="1">
        <a:lnSpc>
          <a:spcPct val="90000"/>
        </a:lnSpc>
        <a:spcBef>
          <a:spcPts val="1000"/>
        </a:spcBef>
        <a:buFontTx/>
        <a:buBlip>
          <a:blip r:embed="rId6"/>
        </a:buBlip>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44822-5222-7DA8-BC59-ECAB7BA533A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60D530EE-B523-AFA1-6D00-725FAECFDFDB}"/>
              </a:ext>
            </a:extLst>
          </p:cNvPr>
          <p:cNvSpPr>
            <a:spLocks noGrp="1"/>
          </p:cNvSpPr>
          <p:nvPr>
            <p:ph type="ctrTitle"/>
          </p:nvPr>
        </p:nvSpPr>
        <p:spPr>
          <a:xfrm>
            <a:off x="72673" y="1562608"/>
            <a:ext cx="6023327" cy="1701800"/>
          </a:xfrm>
        </p:spPr>
        <p:txBody>
          <a:bodyPr/>
          <a:lstStyle/>
          <a:p>
            <a:r>
              <a:rPr lang="en-US" sz="3600" b="1" dirty="0">
                <a:latin typeface="Montserrat" pitchFamily="2" charset="0"/>
              </a:rPr>
              <a:t>NNSA’s Proliferation Resistance Optimization Program</a:t>
            </a:r>
            <a:br>
              <a:rPr lang="en-US" sz="3600" b="1" dirty="0">
                <a:latin typeface="Montserrat" pitchFamily="2" charset="0"/>
              </a:rPr>
            </a:br>
            <a:r>
              <a:rPr lang="en-US" sz="3600" b="1" dirty="0">
                <a:latin typeface="Montserrat" pitchFamily="2" charset="0"/>
              </a:rPr>
              <a:t> </a:t>
            </a:r>
            <a:br>
              <a:rPr lang="en-US" sz="1600" b="1" dirty="0">
                <a:latin typeface="Montserrat" pitchFamily="2" charset="0"/>
              </a:rPr>
            </a:br>
            <a:r>
              <a:rPr lang="en-US" sz="1600" b="0" i="1" dirty="0">
                <a:latin typeface="Montserrat" pitchFamily="2" charset="0"/>
              </a:rPr>
              <a:t>Kyle J. Sallee, NA-231</a:t>
            </a:r>
            <a:endParaRPr lang="en-US" sz="3600" b="0" i="1" dirty="0">
              <a:latin typeface="Montserrat" pitchFamily="2" charset="0"/>
            </a:endParaRPr>
          </a:p>
        </p:txBody>
      </p:sp>
    </p:spTree>
    <p:extLst>
      <p:ext uri="{BB962C8B-B14F-4D97-AF65-F5344CB8AC3E}">
        <p14:creationId xmlns:p14="http://schemas.microsoft.com/office/powerpoint/2010/main" val="209185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2C31-AE15-0D19-AAE2-849D7E9FCCF7}"/>
              </a:ext>
            </a:extLst>
          </p:cNvPr>
          <p:cNvSpPr>
            <a:spLocks noGrp="1"/>
          </p:cNvSpPr>
          <p:nvPr>
            <p:ph type="title"/>
          </p:nvPr>
        </p:nvSpPr>
        <p:spPr/>
        <p:txBody>
          <a:bodyPr/>
          <a:lstStyle/>
          <a:p>
            <a:r>
              <a:rPr lang="en-US" dirty="0"/>
              <a:t>NNSA’s PRO-X Program </a:t>
            </a:r>
          </a:p>
        </p:txBody>
      </p:sp>
      <p:sp>
        <p:nvSpPr>
          <p:cNvPr id="4" name="Slide Number Placeholder 3">
            <a:extLst>
              <a:ext uri="{FF2B5EF4-FFF2-40B4-BE49-F238E27FC236}">
                <a16:creationId xmlns:a16="http://schemas.microsoft.com/office/drawing/2014/main" id="{E328174B-5D69-BBB7-B571-739F99E87898}"/>
              </a:ext>
            </a:extLst>
          </p:cNvPr>
          <p:cNvSpPr>
            <a:spLocks noGrp="1"/>
          </p:cNvSpPr>
          <p:nvPr>
            <p:ph type="sldNum" sz="quarter" idx="12"/>
          </p:nvPr>
        </p:nvSpPr>
        <p:spPr/>
        <p:txBody>
          <a:bodyPr/>
          <a:lstStyle/>
          <a:p>
            <a:fld id="{DD3EB71B-0E20-644D-98EB-43484203013E}" type="slidenum">
              <a:rPr lang="en-US" smtClean="0"/>
              <a:t>2</a:t>
            </a:fld>
            <a:endParaRPr lang="en-US"/>
          </a:p>
        </p:txBody>
      </p:sp>
      <p:grpSp>
        <p:nvGrpSpPr>
          <p:cNvPr id="5" name="Group 4">
            <a:extLst>
              <a:ext uri="{FF2B5EF4-FFF2-40B4-BE49-F238E27FC236}">
                <a16:creationId xmlns:a16="http://schemas.microsoft.com/office/drawing/2014/main" id="{A18378A8-68E4-F8FF-2A30-2043D7E514EE}"/>
              </a:ext>
            </a:extLst>
          </p:cNvPr>
          <p:cNvGrpSpPr/>
          <p:nvPr/>
        </p:nvGrpSpPr>
        <p:grpSpPr>
          <a:xfrm>
            <a:off x="921937" y="1376220"/>
            <a:ext cx="5109295" cy="4861691"/>
            <a:chOff x="932426" y="1609806"/>
            <a:chExt cx="5109295" cy="4861691"/>
          </a:xfrm>
        </p:grpSpPr>
        <p:sp>
          <p:nvSpPr>
            <p:cNvPr id="6" name="Rectangle 5">
              <a:extLst>
                <a:ext uri="{FF2B5EF4-FFF2-40B4-BE49-F238E27FC236}">
                  <a16:creationId xmlns:a16="http://schemas.microsoft.com/office/drawing/2014/main" id="{B2CC8595-38DD-2A58-F0EA-471957B99CA5}"/>
                </a:ext>
              </a:extLst>
            </p:cNvPr>
            <p:cNvSpPr/>
            <p:nvPr/>
          </p:nvSpPr>
          <p:spPr>
            <a:xfrm>
              <a:off x="1260103" y="1609806"/>
              <a:ext cx="4464423" cy="620246"/>
            </a:xfrm>
            <a:prstGeom prst="rect">
              <a:avLst/>
            </a:prstGeom>
            <a:solidFill>
              <a:srgbClr val="021E42"/>
            </a:solidFill>
            <a:ln w="28575">
              <a:solidFill>
                <a:srgbClr val="2A2E6C"/>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PRO-Research Reactors (PRO-RR)</a:t>
              </a:r>
            </a:p>
          </p:txBody>
        </p:sp>
        <p:sp>
          <p:nvSpPr>
            <p:cNvPr id="7" name="Rectangle 6">
              <a:extLst>
                <a:ext uri="{FF2B5EF4-FFF2-40B4-BE49-F238E27FC236}">
                  <a16:creationId xmlns:a16="http://schemas.microsoft.com/office/drawing/2014/main" id="{9DE0976E-9C15-EAD9-429E-6461EEEC3571}"/>
                </a:ext>
              </a:extLst>
            </p:cNvPr>
            <p:cNvSpPr/>
            <p:nvPr/>
          </p:nvSpPr>
          <p:spPr>
            <a:xfrm>
              <a:off x="1264024" y="2268071"/>
              <a:ext cx="4464423" cy="3738282"/>
            </a:xfrm>
            <a:prstGeom prst="rect">
              <a:avLst/>
            </a:prstGeom>
            <a:solidFill>
              <a:schemeClr val="bg1"/>
            </a:solidFill>
            <a:ln w="28575">
              <a:solidFill>
                <a:schemeClr val="tx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A8FA9A3-89CD-E144-283D-D39E273D43E8}"/>
                </a:ext>
              </a:extLst>
            </p:cNvPr>
            <p:cNvGrpSpPr/>
            <p:nvPr/>
          </p:nvGrpSpPr>
          <p:grpSpPr>
            <a:xfrm>
              <a:off x="932426" y="1862301"/>
              <a:ext cx="688982" cy="828699"/>
              <a:chOff x="932426" y="1862301"/>
              <a:chExt cx="688982" cy="828699"/>
            </a:xfrm>
            <a:effectLst>
              <a:outerShdw blurRad="50800" dist="38100" dir="2700000" algn="tl" rotWithShape="0">
                <a:prstClr val="black">
                  <a:alpha val="40000"/>
                </a:prstClr>
              </a:outerShdw>
            </a:effectLst>
          </p:grpSpPr>
          <p:sp>
            <p:nvSpPr>
              <p:cNvPr id="13" name="Hexagon 12">
                <a:extLst>
                  <a:ext uri="{FF2B5EF4-FFF2-40B4-BE49-F238E27FC236}">
                    <a16:creationId xmlns:a16="http://schemas.microsoft.com/office/drawing/2014/main" id="{3230C571-EE58-505C-6F76-277A49262265}"/>
                  </a:ext>
                </a:extLst>
              </p:cNvPr>
              <p:cNvSpPr/>
              <p:nvPr/>
            </p:nvSpPr>
            <p:spPr>
              <a:xfrm rot="16200000">
                <a:off x="862567" y="1932160"/>
                <a:ext cx="828699" cy="688982"/>
              </a:xfrm>
              <a:prstGeom prst="hexagon">
                <a:avLst>
                  <a:gd name="adj" fmla="val 31452"/>
                  <a:gd name="vf" fmla="val 115470"/>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CC05FAD4-D1E5-FCDE-F3FF-2B3BC4E018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92" y="1977557"/>
                <a:ext cx="516648" cy="585534"/>
              </a:xfrm>
              <a:prstGeom prst="rect">
                <a:avLst/>
              </a:prstGeom>
            </p:spPr>
          </p:pic>
        </p:grpSp>
        <p:sp>
          <p:nvSpPr>
            <p:cNvPr id="9" name="TextBox 8">
              <a:extLst>
                <a:ext uri="{FF2B5EF4-FFF2-40B4-BE49-F238E27FC236}">
                  <a16:creationId xmlns:a16="http://schemas.microsoft.com/office/drawing/2014/main" id="{1C0DA61C-2C34-CC79-9593-7634275E89D7}"/>
                </a:ext>
              </a:extLst>
            </p:cNvPr>
            <p:cNvSpPr txBox="1"/>
            <p:nvPr/>
          </p:nvSpPr>
          <p:spPr>
            <a:xfrm>
              <a:off x="1619448" y="2360940"/>
              <a:ext cx="4095843" cy="2585323"/>
            </a:xfrm>
            <a:prstGeom prst="rect">
              <a:avLst/>
            </a:prstGeom>
            <a:noFill/>
          </p:spPr>
          <p:txBody>
            <a:bodyPr wrap="square" rtlCol="0">
              <a:spAutoFit/>
            </a:bodyPr>
            <a:lstStyle/>
            <a:p>
              <a:pPr marL="285750" indent="-285750">
                <a:buClr>
                  <a:srgbClr val="2A2E6C"/>
                </a:buClr>
                <a:buFont typeface="Arial" panose="020B0604020202020204" pitchFamily="34" charset="0"/>
                <a:buChar char="•"/>
              </a:pPr>
              <a:r>
                <a:rPr lang="en-US" dirty="0">
                  <a:latin typeface="Arial" panose="020B0604020202020204" pitchFamily="34" charset="0"/>
                  <a:cs typeface="Arial" panose="020B0604020202020204" pitchFamily="34" charset="0"/>
                </a:rPr>
                <a:t>Est. in 2020 </a:t>
              </a:r>
            </a:p>
            <a:p>
              <a:pPr marL="285750" indent="-285750">
                <a:buClr>
                  <a:srgbClr val="2A2E6C"/>
                </a:buClr>
                <a:buFont typeface="Arial" panose="020B0604020202020204" pitchFamily="34" charset="0"/>
                <a:buChar char="•"/>
              </a:pPr>
              <a:r>
                <a:rPr lang="en-US" dirty="0">
                  <a:latin typeface="Arial" panose="020B0604020202020204" pitchFamily="34" charset="0"/>
                  <a:cs typeface="Arial" panose="020B0604020202020204" pitchFamily="34" charset="0"/>
                </a:rPr>
                <a:t>Technical teams at ANL and SRNL</a:t>
              </a:r>
            </a:p>
            <a:p>
              <a:pPr marL="285750" indent="-285750">
                <a:buClr>
                  <a:srgbClr val="2A2E6C"/>
                </a:buClr>
                <a:buFont typeface="Arial" panose="020B0604020202020204" pitchFamily="34" charset="0"/>
                <a:buChar char="•"/>
              </a:pPr>
              <a:r>
                <a:rPr lang="en-US" dirty="0">
                  <a:latin typeface="Arial" panose="020B0604020202020204" pitchFamily="34" charset="0"/>
                  <a:cs typeface="Arial" panose="020B0604020202020204" pitchFamily="34" charset="0"/>
                </a:rPr>
                <a:t>Leverages over </a:t>
              </a:r>
              <a:r>
                <a:rPr lang="en-US" b="1" dirty="0">
                  <a:solidFill>
                    <a:srgbClr val="C00000"/>
                  </a:solidFill>
                  <a:latin typeface="Arial" panose="020B0604020202020204" pitchFamily="34" charset="0"/>
                  <a:cs typeface="Arial" panose="020B0604020202020204" pitchFamily="34" charset="0"/>
                </a:rPr>
                <a:t>40 years </a:t>
              </a:r>
              <a:r>
                <a:rPr lang="en-US" dirty="0">
                  <a:latin typeface="Arial" panose="020B0604020202020204" pitchFamily="34" charset="0"/>
                  <a:cs typeface="Arial" panose="020B0604020202020204" pitchFamily="34" charset="0"/>
                </a:rPr>
                <a:t>of reactor conversion experience</a:t>
              </a:r>
            </a:p>
            <a:p>
              <a:pPr marL="285750" indent="-285750">
                <a:buClr>
                  <a:srgbClr val="2A2E6C"/>
                </a:buClr>
                <a:buFont typeface="Arial" panose="020B0604020202020204" pitchFamily="34" charset="0"/>
                <a:buChar char="•"/>
              </a:pPr>
              <a:r>
                <a:rPr lang="en-US" dirty="0">
                  <a:latin typeface="Arial" panose="020B0604020202020204" pitchFamily="34" charset="0"/>
                  <a:cs typeface="Arial" panose="020B0604020202020204" pitchFamily="34" charset="0"/>
                </a:rPr>
                <a:t>Focused on </a:t>
              </a:r>
              <a:r>
                <a:rPr lang="en-US" b="1" dirty="0">
                  <a:solidFill>
                    <a:srgbClr val="C00000"/>
                  </a:solidFill>
                  <a:latin typeface="Arial" panose="020B0604020202020204" pitchFamily="34" charset="0"/>
                  <a:cs typeface="Arial" panose="020B0604020202020204" pitchFamily="34" charset="0"/>
                </a:rPr>
                <a:t>3 technical areas </a:t>
              </a:r>
              <a:r>
                <a:rPr lang="en-US" dirty="0">
                  <a:latin typeface="Arial" panose="020B0604020202020204" pitchFamily="34" charset="0"/>
                  <a:cs typeface="Arial" panose="020B0604020202020204" pitchFamily="34" charset="0"/>
                </a:rPr>
                <a:t>of optimization: Core, Fuel, and Auxiliary</a:t>
              </a:r>
            </a:p>
            <a:p>
              <a:pPr marL="285750" indent="-285750">
                <a:buClr>
                  <a:srgbClr val="2A2E6C"/>
                </a:buClr>
                <a:buFont typeface="Arial" panose="020B0604020202020204" pitchFamily="34" charset="0"/>
                <a:buChar char="•"/>
              </a:pPr>
              <a:r>
                <a:rPr lang="en-US" dirty="0">
                  <a:latin typeface="Arial" panose="020B0604020202020204" pitchFamily="34" charset="0"/>
                  <a:cs typeface="Arial" panose="020B0604020202020204" pitchFamily="34" charset="0"/>
                </a:rPr>
                <a:t>Partners in </a:t>
              </a:r>
              <a:r>
                <a:rPr lang="en-US" b="1" dirty="0">
                  <a:solidFill>
                    <a:srgbClr val="C00000"/>
                  </a:solidFill>
                  <a:latin typeface="Arial" panose="020B0604020202020204" pitchFamily="34" charset="0"/>
                  <a:cs typeface="Arial" panose="020B0604020202020204" pitchFamily="34" charset="0"/>
                </a:rPr>
                <a:t>Asia, South America, Africa</a:t>
              </a:r>
              <a:r>
                <a:rPr lang="en-US" dirty="0">
                  <a:solidFill>
                    <a:srgbClr val="C0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a:t>
              </a:r>
              <a:r>
                <a:rPr lang="en-US" b="1" dirty="0">
                  <a:solidFill>
                    <a:srgbClr val="C00000"/>
                  </a:solidFill>
                  <a:latin typeface="Arial" panose="020B0604020202020204" pitchFamily="34" charset="0"/>
                  <a:cs typeface="Arial" panose="020B0604020202020204" pitchFamily="34" charset="0"/>
                </a:rPr>
                <a:t>North America</a:t>
              </a:r>
            </a:p>
          </p:txBody>
        </p:sp>
        <p:sp>
          <p:nvSpPr>
            <p:cNvPr id="10" name="Hexagon 9">
              <a:extLst>
                <a:ext uri="{FF2B5EF4-FFF2-40B4-BE49-F238E27FC236}">
                  <a16:creationId xmlns:a16="http://schemas.microsoft.com/office/drawing/2014/main" id="{2F19319A-8C06-1877-8495-2AF46FBB8411}"/>
                </a:ext>
              </a:extLst>
            </p:cNvPr>
            <p:cNvSpPr/>
            <p:nvPr/>
          </p:nvSpPr>
          <p:spPr>
            <a:xfrm rot="5400000">
              <a:off x="2384670" y="5252297"/>
              <a:ext cx="1285875" cy="1152525"/>
            </a:xfrm>
            <a:prstGeom prst="hexagon">
              <a:avLst/>
            </a:prstGeom>
            <a:blipFill dpi="0" rotWithShape="0">
              <a:blip r:embed="rId5"/>
              <a:srcRect/>
              <a:stretch>
                <a:fillRect l="-29339" t="222" r="-29339" b="222"/>
              </a:stretch>
            </a:blipFill>
            <a:ln>
              <a:solidFill>
                <a:srgbClr val="C00000">
                  <a:alpha val="9800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3981CA19-88BB-7E18-91BA-C7EC96EC88C9}"/>
                </a:ext>
              </a:extLst>
            </p:cNvPr>
            <p:cNvSpPr/>
            <p:nvPr/>
          </p:nvSpPr>
          <p:spPr>
            <a:xfrm rot="5400000">
              <a:off x="4822521" y="5252295"/>
              <a:ext cx="1285875" cy="1152525"/>
            </a:xfrm>
            <a:prstGeom prst="hexagon">
              <a:avLst/>
            </a:prstGeom>
            <a:blipFill dpi="0" rotWithShape="0">
              <a:blip r:embed="rId6"/>
              <a:srcRect/>
              <a:stretch>
                <a:fillRect l="-29339" t="222" r="-29339" b="222"/>
              </a:stretch>
            </a:blipFill>
            <a:ln>
              <a:solidFill>
                <a:srgbClr val="C00000">
                  <a:alpha val="9800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D933B76A-B980-87E4-A80B-3CB27D5FC4F1}"/>
                </a:ext>
              </a:extLst>
            </p:cNvPr>
            <p:cNvSpPr/>
            <p:nvPr/>
          </p:nvSpPr>
          <p:spPr>
            <a:xfrm rot="5400000">
              <a:off x="3602363" y="5252296"/>
              <a:ext cx="1285875" cy="1152525"/>
            </a:xfrm>
            <a:prstGeom prst="hexagon">
              <a:avLst/>
            </a:prstGeom>
            <a:blipFill dpi="0" rotWithShape="0">
              <a:blip r:embed="rId7"/>
              <a:srcRect/>
              <a:stretch>
                <a:fillRect l="-29339" t="222" r="-29339" b="222"/>
              </a:stretch>
            </a:blipFill>
            <a:ln>
              <a:solidFill>
                <a:srgbClr val="C00000">
                  <a:alpha val="9800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2E023C8-35C6-6B1E-365B-1DCECAA44ADF}"/>
              </a:ext>
            </a:extLst>
          </p:cNvPr>
          <p:cNvGrpSpPr/>
          <p:nvPr/>
        </p:nvGrpSpPr>
        <p:grpSpPr>
          <a:xfrm>
            <a:off x="6087531" y="1376220"/>
            <a:ext cx="5098251" cy="4865355"/>
            <a:chOff x="6095999" y="1609806"/>
            <a:chExt cx="5098251" cy="4865355"/>
          </a:xfrm>
        </p:grpSpPr>
        <p:sp>
          <p:nvSpPr>
            <p:cNvPr id="16" name="Rectangle 15">
              <a:extLst>
                <a:ext uri="{FF2B5EF4-FFF2-40B4-BE49-F238E27FC236}">
                  <a16:creationId xmlns:a16="http://schemas.microsoft.com/office/drawing/2014/main" id="{4AC2A36C-20BE-3107-E9F2-3149C5FC363F}"/>
                </a:ext>
              </a:extLst>
            </p:cNvPr>
            <p:cNvSpPr/>
            <p:nvPr/>
          </p:nvSpPr>
          <p:spPr>
            <a:xfrm>
              <a:off x="6452529" y="1609806"/>
              <a:ext cx="4464423" cy="620246"/>
            </a:xfrm>
            <a:prstGeom prst="rect">
              <a:avLst/>
            </a:prstGeom>
            <a:solidFill>
              <a:srgbClr val="021E42"/>
            </a:solidFill>
            <a:ln w="28575">
              <a:solidFill>
                <a:srgbClr val="2A2E6C"/>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PRO-Advanced Reactors and Fuel Cycles (PRO-AR&amp;FC)</a:t>
              </a:r>
            </a:p>
          </p:txBody>
        </p:sp>
        <p:sp>
          <p:nvSpPr>
            <p:cNvPr id="17" name="Rectangle 16">
              <a:extLst>
                <a:ext uri="{FF2B5EF4-FFF2-40B4-BE49-F238E27FC236}">
                  <a16:creationId xmlns:a16="http://schemas.microsoft.com/office/drawing/2014/main" id="{F04841F8-8B5E-9756-EBBF-E9EFF4E59709}"/>
                </a:ext>
              </a:extLst>
            </p:cNvPr>
            <p:cNvSpPr/>
            <p:nvPr/>
          </p:nvSpPr>
          <p:spPr>
            <a:xfrm>
              <a:off x="6463555" y="2268071"/>
              <a:ext cx="4464423" cy="3738282"/>
            </a:xfrm>
            <a:prstGeom prst="rect">
              <a:avLst/>
            </a:prstGeom>
            <a:solidFill>
              <a:schemeClr val="bg1"/>
            </a:solidFill>
            <a:ln w="28575">
              <a:solidFill>
                <a:schemeClr val="tx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A0082BC-22C2-34D1-25ED-8CEE6367A90F}"/>
                </a:ext>
              </a:extLst>
            </p:cNvPr>
            <p:cNvGrpSpPr/>
            <p:nvPr/>
          </p:nvGrpSpPr>
          <p:grpSpPr>
            <a:xfrm>
              <a:off x="6095999" y="1861615"/>
              <a:ext cx="688982" cy="828699"/>
              <a:chOff x="932426" y="2816952"/>
              <a:chExt cx="688982" cy="828699"/>
            </a:xfrm>
            <a:solidFill>
              <a:schemeClr val="bg1"/>
            </a:solidFill>
          </p:grpSpPr>
          <p:sp>
            <p:nvSpPr>
              <p:cNvPr id="23" name="Hexagon 22">
                <a:extLst>
                  <a:ext uri="{FF2B5EF4-FFF2-40B4-BE49-F238E27FC236}">
                    <a16:creationId xmlns:a16="http://schemas.microsoft.com/office/drawing/2014/main" id="{A59AAB21-505C-C806-C768-F7C897DAEC83}"/>
                  </a:ext>
                </a:extLst>
              </p:cNvPr>
              <p:cNvSpPr/>
              <p:nvPr/>
            </p:nvSpPr>
            <p:spPr>
              <a:xfrm rot="16200000">
                <a:off x="862567" y="2886811"/>
                <a:ext cx="828699" cy="688982"/>
              </a:xfrm>
              <a:prstGeom prst="hexagon">
                <a:avLst>
                  <a:gd name="adj" fmla="val 31452"/>
                  <a:gd name="vf" fmla="val 11547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945A04B1-332D-CE50-84E1-61D32A0131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789" y="2944335"/>
                <a:ext cx="518334" cy="585216"/>
              </a:xfrm>
              <a:prstGeom prst="rect">
                <a:avLst/>
              </a:prstGeom>
            </p:spPr>
          </p:pic>
        </p:grpSp>
        <p:sp>
          <p:nvSpPr>
            <p:cNvPr id="19" name="TextBox 18">
              <a:extLst>
                <a:ext uri="{FF2B5EF4-FFF2-40B4-BE49-F238E27FC236}">
                  <a16:creationId xmlns:a16="http://schemas.microsoft.com/office/drawing/2014/main" id="{44392DC1-2B96-E507-6399-EB1DD75A790A}"/>
                </a:ext>
              </a:extLst>
            </p:cNvPr>
            <p:cNvSpPr txBox="1"/>
            <p:nvPr/>
          </p:nvSpPr>
          <p:spPr>
            <a:xfrm>
              <a:off x="6776829" y="2365044"/>
              <a:ext cx="4095843" cy="2862322"/>
            </a:xfrm>
            <a:prstGeom prst="rect">
              <a:avLst/>
            </a:prstGeom>
            <a:noFill/>
          </p:spPr>
          <p:txBody>
            <a:bodyPr wrap="square" rtlCol="0">
              <a:spAutoFit/>
            </a:bodyPr>
            <a:lstStyle/>
            <a:p>
              <a:pPr marL="285750" indent="-285750">
                <a:buClr>
                  <a:srgbClr val="2A2E6C"/>
                </a:buClr>
                <a:buFont typeface="Wingdings" panose="05000000000000000000" pitchFamily="2" charset="2"/>
                <a:buChar char="§"/>
              </a:pPr>
              <a:r>
                <a:rPr lang="en-US" dirty="0">
                  <a:latin typeface="Arial" panose="020B0604020202020204" pitchFamily="34" charset="0"/>
                  <a:cs typeface="Arial" panose="020B0604020202020204" pitchFamily="34" charset="0"/>
                </a:rPr>
                <a:t>Est. in 2024</a:t>
              </a:r>
            </a:p>
            <a:p>
              <a:pPr marL="285750" indent="-285750">
                <a:buClr>
                  <a:srgbClr val="2A2E6C"/>
                </a:buClr>
                <a:buFont typeface="Wingdings" panose="05000000000000000000" pitchFamily="2" charset="2"/>
                <a:buChar char="§"/>
              </a:pPr>
              <a:r>
                <a:rPr lang="en-US" dirty="0">
                  <a:latin typeface="Arial" panose="020B0604020202020204" pitchFamily="34" charset="0"/>
                  <a:cs typeface="Arial" panose="020B0604020202020204" pitchFamily="34" charset="0"/>
                </a:rPr>
                <a:t>Technical teams at ORNL and Y-12</a:t>
              </a:r>
            </a:p>
            <a:p>
              <a:pPr marL="285750" indent="-285750">
                <a:buClr>
                  <a:srgbClr val="2A2E6C"/>
                </a:buClr>
                <a:buFont typeface="Wingdings" panose="05000000000000000000" pitchFamily="2" charset="2"/>
                <a:buChar char="§"/>
              </a:pPr>
              <a:r>
                <a:rPr lang="en-US" dirty="0">
                  <a:latin typeface="Arial" panose="020B0604020202020204" pitchFamily="34" charset="0"/>
                  <a:cs typeface="Arial" panose="020B0604020202020204" pitchFamily="34" charset="0"/>
                </a:rPr>
                <a:t>Additional support from: INL, Sandia, LANL, SRNL, ANL, LLNL</a:t>
              </a:r>
            </a:p>
            <a:p>
              <a:pPr marL="285750" indent="-285750">
                <a:buClr>
                  <a:srgbClr val="2A2E6C"/>
                </a:buClr>
                <a:buFont typeface="Wingdings" panose="05000000000000000000" pitchFamily="2" charset="2"/>
                <a:buChar char="§"/>
              </a:pPr>
              <a:r>
                <a:rPr lang="en-US" dirty="0">
                  <a:latin typeface="Arial" panose="020B0604020202020204" pitchFamily="34" charset="0"/>
                  <a:cs typeface="Arial" panose="020B0604020202020204" pitchFamily="34" charset="0"/>
                </a:rPr>
                <a:t>Applying a novel approach, </a:t>
              </a:r>
              <a:r>
                <a:rPr lang="en-US" b="1" dirty="0">
                  <a:solidFill>
                    <a:srgbClr val="C00000"/>
                  </a:solidFill>
                  <a:latin typeface="Arial" panose="020B0604020202020204" pitchFamily="34" charset="0"/>
                  <a:cs typeface="Arial" panose="020B0604020202020204" pitchFamily="34" charset="0"/>
                </a:rPr>
                <a:t>based on 40 years </a:t>
              </a:r>
              <a:r>
                <a:rPr lang="en-US" dirty="0">
                  <a:latin typeface="Arial" panose="020B0604020202020204" pitchFamily="34" charset="0"/>
                  <a:cs typeface="Arial" panose="020B0604020202020204" pitchFamily="34" charset="0"/>
                </a:rPr>
                <a:t>of reactor conversion experience</a:t>
              </a:r>
            </a:p>
            <a:p>
              <a:pPr marL="285750" indent="-285750">
                <a:buClr>
                  <a:srgbClr val="2A2E6C"/>
                </a:buClr>
                <a:buFont typeface="Wingdings" panose="05000000000000000000" pitchFamily="2" charset="2"/>
                <a:buChar char="§"/>
              </a:pPr>
              <a:r>
                <a:rPr lang="en-US" dirty="0">
                  <a:latin typeface="Arial" panose="020B0604020202020204" pitchFamily="34" charset="0"/>
                  <a:cs typeface="Arial" panose="020B0604020202020204" pitchFamily="34" charset="0"/>
                </a:rPr>
                <a:t>Focused on </a:t>
              </a:r>
              <a:r>
                <a:rPr lang="en-US" b="1" dirty="0">
                  <a:solidFill>
                    <a:srgbClr val="C00000"/>
                  </a:solidFill>
                  <a:latin typeface="Arial" panose="020B0604020202020204" pitchFamily="34" charset="0"/>
                  <a:cs typeface="Arial" panose="020B0604020202020204" pitchFamily="34" charset="0"/>
                </a:rPr>
                <a:t>3 technical areas: </a:t>
              </a:r>
              <a:r>
                <a:rPr lang="en-US" dirty="0">
                  <a:latin typeface="Arial" panose="020B0604020202020204" pitchFamily="34" charset="0"/>
                  <a:cs typeface="Arial" panose="020B0604020202020204" pitchFamily="34" charset="0"/>
                </a:rPr>
                <a:t>Assessments, engagements, and methodologies</a:t>
              </a:r>
            </a:p>
          </p:txBody>
        </p:sp>
        <p:sp>
          <p:nvSpPr>
            <p:cNvPr id="20" name="Hexagon 19">
              <a:extLst>
                <a:ext uri="{FF2B5EF4-FFF2-40B4-BE49-F238E27FC236}">
                  <a16:creationId xmlns:a16="http://schemas.microsoft.com/office/drawing/2014/main" id="{E8852186-4EF2-5500-BDE8-D5CEA869F14B}"/>
                </a:ext>
              </a:extLst>
            </p:cNvPr>
            <p:cNvSpPr/>
            <p:nvPr/>
          </p:nvSpPr>
          <p:spPr>
            <a:xfrm rot="5400000">
              <a:off x="7548534" y="5255961"/>
              <a:ext cx="1285875" cy="1152525"/>
            </a:xfrm>
            <a:prstGeom prst="hexagon">
              <a:avLst/>
            </a:prstGeom>
            <a:blipFill dpi="0" rotWithShape="0">
              <a:blip r:embed="rId10"/>
              <a:srcRect/>
              <a:stretch>
                <a:fillRect l="-29339" t="222" r="-29339" b="222"/>
              </a:stretch>
            </a:blipFill>
            <a:ln>
              <a:solidFill>
                <a:srgbClr val="C00000">
                  <a:alpha val="9800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596EB0B3-A68C-1609-99B4-0F3E5D30D159}"/>
                </a:ext>
              </a:extLst>
            </p:cNvPr>
            <p:cNvSpPr/>
            <p:nvPr/>
          </p:nvSpPr>
          <p:spPr>
            <a:xfrm rot="5400000">
              <a:off x="8766227" y="5255961"/>
              <a:ext cx="1285875" cy="1152525"/>
            </a:xfrm>
            <a:prstGeom prst="hexagon">
              <a:avLst/>
            </a:prstGeom>
            <a:blipFill dpi="0" rotWithShape="0">
              <a:blip r:embed="rId11"/>
              <a:srcRect/>
              <a:stretch>
                <a:fillRect l="-29339" t="222" r="-29339" b="222"/>
              </a:stretch>
            </a:blipFill>
            <a:ln>
              <a:solidFill>
                <a:srgbClr val="C00000">
                  <a:alpha val="9800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A5AF6210-95F8-E0EE-B2F3-BA9C60A81554}"/>
                </a:ext>
              </a:extLst>
            </p:cNvPr>
            <p:cNvSpPr/>
            <p:nvPr/>
          </p:nvSpPr>
          <p:spPr>
            <a:xfrm rot="5400000">
              <a:off x="9975050" y="5252298"/>
              <a:ext cx="1285875" cy="1152525"/>
            </a:xfrm>
            <a:prstGeom prst="hexagon">
              <a:avLst/>
            </a:prstGeom>
            <a:blipFill dpi="0" rotWithShape="0">
              <a:blip r:embed="rId12"/>
              <a:srcRect/>
              <a:stretch>
                <a:fillRect l="-29339" t="222" r="-29339" b="222"/>
              </a:stretch>
            </a:blipFill>
            <a:ln>
              <a:solidFill>
                <a:srgbClr val="C00000">
                  <a:alpha val="9800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5B5F212-514B-5135-CB74-2CEF26B5A400}"/>
              </a:ext>
            </a:extLst>
          </p:cNvPr>
          <p:cNvGrpSpPr/>
          <p:nvPr/>
        </p:nvGrpSpPr>
        <p:grpSpPr>
          <a:xfrm>
            <a:off x="6087531" y="1628030"/>
            <a:ext cx="688982" cy="828699"/>
            <a:chOff x="932426" y="2816952"/>
            <a:chExt cx="688982" cy="828699"/>
          </a:xfrm>
          <a:effectLst>
            <a:outerShdw blurRad="50800" dist="38100" dir="2700000" algn="tl" rotWithShape="0">
              <a:prstClr val="black">
                <a:alpha val="40000"/>
              </a:prstClr>
            </a:outerShdw>
          </a:effectLst>
        </p:grpSpPr>
        <p:sp>
          <p:nvSpPr>
            <p:cNvPr id="26" name="Hexagon 25">
              <a:extLst>
                <a:ext uri="{FF2B5EF4-FFF2-40B4-BE49-F238E27FC236}">
                  <a16:creationId xmlns:a16="http://schemas.microsoft.com/office/drawing/2014/main" id="{22B08F66-DF1F-1AA2-7E3F-083A5132B040}"/>
                </a:ext>
              </a:extLst>
            </p:cNvPr>
            <p:cNvSpPr/>
            <p:nvPr/>
          </p:nvSpPr>
          <p:spPr>
            <a:xfrm rot="16200000">
              <a:off x="862567" y="2886811"/>
              <a:ext cx="828699" cy="688982"/>
            </a:xfrm>
            <a:prstGeom prst="hexagon">
              <a:avLst>
                <a:gd name="adj" fmla="val 31452"/>
                <a:gd name="vf" fmla="val 115470"/>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8A52924-E22B-308A-9588-03F8E559D9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9789" y="2944335"/>
              <a:ext cx="518334" cy="585216"/>
            </a:xfrm>
            <a:prstGeom prst="rect">
              <a:avLst/>
            </a:prstGeom>
          </p:spPr>
        </p:pic>
      </p:grpSp>
    </p:spTree>
    <p:extLst>
      <p:ext uri="{BB962C8B-B14F-4D97-AF65-F5344CB8AC3E}">
        <p14:creationId xmlns:p14="http://schemas.microsoft.com/office/powerpoint/2010/main" val="363539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B79A-9BEA-6019-497F-0977553283BE}"/>
              </a:ext>
            </a:extLst>
          </p:cNvPr>
          <p:cNvSpPr>
            <a:spLocks noGrp="1"/>
          </p:cNvSpPr>
          <p:nvPr>
            <p:ph type="title"/>
          </p:nvPr>
        </p:nvSpPr>
        <p:spPr/>
        <p:txBody>
          <a:bodyPr>
            <a:normAutofit fontScale="90000"/>
          </a:bodyPr>
          <a:lstStyle/>
          <a:p>
            <a:r>
              <a:rPr lang="en-US" dirty="0"/>
              <a:t>Proliferation Resistance Optimization for Advanced Reactors &amp; Fuel Cycles</a:t>
            </a:r>
          </a:p>
        </p:txBody>
      </p:sp>
      <p:sp>
        <p:nvSpPr>
          <p:cNvPr id="4" name="Slide Number Placeholder 3">
            <a:extLst>
              <a:ext uri="{FF2B5EF4-FFF2-40B4-BE49-F238E27FC236}">
                <a16:creationId xmlns:a16="http://schemas.microsoft.com/office/drawing/2014/main" id="{75A2820B-D3E4-362E-B554-4C7AF2541EF4}"/>
              </a:ext>
            </a:extLst>
          </p:cNvPr>
          <p:cNvSpPr>
            <a:spLocks noGrp="1"/>
          </p:cNvSpPr>
          <p:nvPr>
            <p:ph type="sldNum" sz="quarter" idx="12"/>
          </p:nvPr>
        </p:nvSpPr>
        <p:spPr/>
        <p:txBody>
          <a:bodyPr/>
          <a:lstStyle/>
          <a:p>
            <a:fld id="{DD3EB71B-0E20-644D-98EB-43484203013E}" type="slidenum">
              <a:rPr lang="en-US" smtClean="0"/>
              <a:t>3</a:t>
            </a:fld>
            <a:endParaRPr lang="en-US"/>
          </a:p>
        </p:txBody>
      </p:sp>
      <p:sp>
        <p:nvSpPr>
          <p:cNvPr id="5" name="Content Placeholder 2">
            <a:extLst>
              <a:ext uri="{FF2B5EF4-FFF2-40B4-BE49-F238E27FC236}">
                <a16:creationId xmlns:a16="http://schemas.microsoft.com/office/drawing/2014/main" id="{F0CC3D86-ABC5-717A-21E3-B2036D3124CA}"/>
              </a:ext>
            </a:extLst>
          </p:cNvPr>
          <p:cNvSpPr>
            <a:spLocks noGrp="1"/>
          </p:cNvSpPr>
          <p:nvPr>
            <p:ph idx="1"/>
          </p:nvPr>
        </p:nvSpPr>
        <p:spPr>
          <a:xfrm>
            <a:off x="931261" y="1654859"/>
            <a:ext cx="6016475" cy="3961752"/>
          </a:xfrm>
        </p:spPr>
        <p:txBody>
          <a:bodyPr>
            <a:normAutofit/>
          </a:bodyPr>
          <a:lstStyle/>
          <a:p>
            <a:r>
              <a:rPr lang="en-US" dirty="0"/>
              <a:t>Program comprised of </a:t>
            </a:r>
            <a:r>
              <a:rPr lang="en-US" b="1" dirty="0">
                <a:solidFill>
                  <a:srgbClr val="C50E3D"/>
                </a:solidFill>
              </a:rPr>
              <a:t>(3) technical areas:</a:t>
            </a:r>
          </a:p>
          <a:p>
            <a:pPr lvl="1"/>
            <a:r>
              <a:rPr lang="en-US" dirty="0"/>
              <a:t>Methodologies</a:t>
            </a:r>
          </a:p>
          <a:p>
            <a:pPr lvl="1"/>
            <a:r>
              <a:rPr lang="en-US" dirty="0"/>
              <a:t>Assessments</a:t>
            </a:r>
          </a:p>
          <a:p>
            <a:pPr lvl="1"/>
            <a:r>
              <a:rPr lang="en-US" dirty="0"/>
              <a:t>Engagements</a:t>
            </a:r>
          </a:p>
          <a:p>
            <a:r>
              <a:rPr lang="en-US" dirty="0"/>
              <a:t>Driver is reduction of </a:t>
            </a:r>
            <a:r>
              <a:rPr lang="en-US" b="1" dirty="0">
                <a:solidFill>
                  <a:srgbClr val="C50E3D"/>
                </a:solidFill>
              </a:rPr>
              <a:t>“materials of weapons interest” </a:t>
            </a:r>
            <a:r>
              <a:rPr lang="en-US" dirty="0"/>
              <a:t>in the facility</a:t>
            </a:r>
          </a:p>
          <a:p>
            <a:r>
              <a:rPr lang="en-US" dirty="0"/>
              <a:t>Objective, technical methodology that is </a:t>
            </a:r>
            <a:r>
              <a:rPr lang="en-US" b="1" dirty="0">
                <a:solidFill>
                  <a:srgbClr val="C50E3D"/>
                </a:solidFill>
              </a:rPr>
              <a:t>technology agnostic</a:t>
            </a:r>
          </a:p>
        </p:txBody>
      </p:sp>
      <p:sp>
        <p:nvSpPr>
          <p:cNvPr id="6" name="Hexagon 5">
            <a:extLst>
              <a:ext uri="{FF2B5EF4-FFF2-40B4-BE49-F238E27FC236}">
                <a16:creationId xmlns:a16="http://schemas.microsoft.com/office/drawing/2014/main" id="{62BAEFE9-8030-3E58-4475-18FBBAF396CA}"/>
              </a:ext>
            </a:extLst>
          </p:cNvPr>
          <p:cNvSpPr>
            <a:spLocks noChangeAspect="1"/>
          </p:cNvSpPr>
          <p:nvPr/>
        </p:nvSpPr>
        <p:spPr>
          <a:xfrm rot="5400000">
            <a:off x="9633531" y="1725996"/>
            <a:ext cx="2347101" cy="2103696"/>
          </a:xfrm>
          <a:prstGeom prst="hexagon">
            <a:avLst/>
          </a:prstGeom>
          <a:blipFill dpi="0" rotWithShape="0">
            <a:blip r:embed="rId3"/>
            <a:srcRect/>
            <a:stretch>
              <a:fillRect l="-29339" t="222" r="-29339" b="222"/>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0BC52400-6756-2247-BA93-47DA6B7466E5}"/>
              </a:ext>
            </a:extLst>
          </p:cNvPr>
          <p:cNvSpPr>
            <a:spLocks noChangeAspect="1"/>
          </p:cNvSpPr>
          <p:nvPr/>
        </p:nvSpPr>
        <p:spPr>
          <a:xfrm rot="5400000">
            <a:off x="7351959" y="1725996"/>
            <a:ext cx="2347101" cy="2103696"/>
          </a:xfrm>
          <a:prstGeom prst="hexagon">
            <a:avLst/>
          </a:prstGeom>
          <a:blipFill dpi="0" rotWithShape="0">
            <a:blip r:embed="rId4"/>
            <a:srcRect/>
            <a:stretch>
              <a:fillRect l="-29339" t="222" r="-29339" b="222"/>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0B8CC7DA-1607-5F38-D473-CF459238F394}"/>
              </a:ext>
            </a:extLst>
          </p:cNvPr>
          <p:cNvSpPr>
            <a:spLocks noChangeAspect="1"/>
          </p:cNvSpPr>
          <p:nvPr/>
        </p:nvSpPr>
        <p:spPr>
          <a:xfrm rot="5400000">
            <a:off x="8403808" y="3778240"/>
            <a:ext cx="2347101" cy="2103696"/>
          </a:xfrm>
          <a:prstGeom prst="hexagon">
            <a:avLst/>
          </a:prstGeom>
          <a:blipFill dpi="0" rotWithShape="0">
            <a:blip r:embed="rId5"/>
            <a:srcRect/>
            <a:stretch>
              <a:fillRect l="-29339" t="222" r="-29339" b="222"/>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80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CED6-6848-0D95-D6FE-BFB1E508CD51}"/>
              </a:ext>
            </a:extLst>
          </p:cNvPr>
          <p:cNvSpPr>
            <a:spLocks noGrp="1"/>
          </p:cNvSpPr>
          <p:nvPr>
            <p:ph type="title"/>
          </p:nvPr>
        </p:nvSpPr>
        <p:spPr/>
        <p:txBody>
          <a:bodyPr/>
          <a:lstStyle/>
          <a:p>
            <a:r>
              <a:rPr lang="en-US" dirty="0"/>
              <a:t>Key Nuclear Data &amp; Modeling</a:t>
            </a:r>
          </a:p>
        </p:txBody>
      </p:sp>
      <p:sp>
        <p:nvSpPr>
          <p:cNvPr id="3" name="Content Placeholder 2">
            <a:extLst>
              <a:ext uri="{FF2B5EF4-FFF2-40B4-BE49-F238E27FC236}">
                <a16:creationId xmlns:a16="http://schemas.microsoft.com/office/drawing/2014/main" id="{9DFBCCC1-9DE8-F6DE-85D5-11120A1617C3}"/>
              </a:ext>
            </a:extLst>
          </p:cNvPr>
          <p:cNvSpPr>
            <a:spLocks noGrp="1"/>
          </p:cNvSpPr>
          <p:nvPr>
            <p:ph idx="1"/>
          </p:nvPr>
        </p:nvSpPr>
        <p:spPr>
          <a:xfrm>
            <a:off x="838200" y="1516865"/>
            <a:ext cx="7791450" cy="4351338"/>
          </a:xfrm>
        </p:spPr>
        <p:txBody>
          <a:bodyPr/>
          <a:lstStyle/>
          <a:p>
            <a:r>
              <a:rPr lang="en-US" dirty="0"/>
              <a:t>Assessment methodology provides </a:t>
            </a:r>
            <a:r>
              <a:rPr lang="en-US" b="1" dirty="0">
                <a:solidFill>
                  <a:srgbClr val="C00000"/>
                </a:solidFill>
              </a:rPr>
              <a:t>quantitative proliferation risk profile </a:t>
            </a:r>
            <a:r>
              <a:rPr lang="en-US" dirty="0"/>
              <a:t>based on </a:t>
            </a:r>
            <a:r>
              <a:rPr lang="en-US" b="1" dirty="0">
                <a:solidFill>
                  <a:srgbClr val="C00000"/>
                </a:solidFill>
              </a:rPr>
              <a:t>12 attributes </a:t>
            </a:r>
          </a:p>
          <a:p>
            <a:r>
              <a:rPr lang="en-US" dirty="0"/>
              <a:t>Neutronics modeling &amp; simulations used to </a:t>
            </a:r>
            <a:r>
              <a:rPr lang="en-US" b="1" dirty="0">
                <a:solidFill>
                  <a:srgbClr val="C00000"/>
                </a:solidFill>
              </a:rPr>
              <a:t>quantify attributes </a:t>
            </a:r>
            <a:r>
              <a:rPr lang="en-US" dirty="0"/>
              <a:t>(ex. BCM, </a:t>
            </a:r>
            <a:r>
              <a:rPr lang="en-US" dirty="0" err="1"/>
              <a:t>MWth</a:t>
            </a:r>
            <a:r>
              <a:rPr lang="en-US" dirty="0"/>
              <a:t>)</a:t>
            </a:r>
          </a:p>
          <a:p>
            <a:r>
              <a:rPr lang="en-US" dirty="0"/>
              <a:t>PRO-AR&amp;FC envisions running </a:t>
            </a:r>
            <a:r>
              <a:rPr lang="en-US" b="1" dirty="0">
                <a:solidFill>
                  <a:srgbClr val="C00000"/>
                </a:solidFill>
              </a:rPr>
              <a:t>hundreds of combinations</a:t>
            </a:r>
            <a:r>
              <a:rPr lang="en-US" dirty="0"/>
              <a:t> of reactor design features, parameters, and operational parameters</a:t>
            </a:r>
          </a:p>
          <a:p>
            <a:r>
              <a:rPr lang="en-US" b="1" dirty="0">
                <a:solidFill>
                  <a:srgbClr val="C00000"/>
                </a:solidFill>
              </a:rPr>
              <a:t>Minimizing uncertainties in nuclear data </a:t>
            </a:r>
            <a:r>
              <a:rPr lang="en-US" dirty="0"/>
              <a:t>is critical aspect of PRO-AR&amp;FC process </a:t>
            </a:r>
          </a:p>
        </p:txBody>
      </p:sp>
      <p:sp>
        <p:nvSpPr>
          <p:cNvPr id="4" name="Slide Number Placeholder 3">
            <a:extLst>
              <a:ext uri="{FF2B5EF4-FFF2-40B4-BE49-F238E27FC236}">
                <a16:creationId xmlns:a16="http://schemas.microsoft.com/office/drawing/2014/main" id="{41BD8588-4C80-5D0D-1361-6B535E8A580D}"/>
              </a:ext>
            </a:extLst>
          </p:cNvPr>
          <p:cNvSpPr>
            <a:spLocks noGrp="1"/>
          </p:cNvSpPr>
          <p:nvPr>
            <p:ph type="sldNum" sz="quarter" idx="12"/>
          </p:nvPr>
        </p:nvSpPr>
        <p:spPr/>
        <p:txBody>
          <a:bodyPr/>
          <a:lstStyle/>
          <a:p>
            <a:fld id="{DD3EB71B-0E20-644D-98EB-43484203013E}" type="slidenum">
              <a:rPr lang="en-US" smtClean="0"/>
              <a:t>4</a:t>
            </a:fld>
            <a:endParaRPr lang="en-US"/>
          </a:p>
        </p:txBody>
      </p:sp>
      <p:pic>
        <p:nvPicPr>
          <p:cNvPr id="5" name="Picture 4">
            <a:extLst>
              <a:ext uri="{FF2B5EF4-FFF2-40B4-BE49-F238E27FC236}">
                <a16:creationId xmlns:a16="http://schemas.microsoft.com/office/drawing/2014/main" id="{B5DDC0AB-4616-BF65-8E2B-71F6F40B307F}"/>
              </a:ext>
            </a:extLst>
          </p:cNvPr>
          <p:cNvPicPr>
            <a:picLocks noChangeAspect="1"/>
          </p:cNvPicPr>
          <p:nvPr/>
        </p:nvPicPr>
        <p:blipFill>
          <a:blip r:embed="rId3"/>
          <a:stretch>
            <a:fillRect/>
          </a:stretch>
        </p:blipFill>
        <p:spPr>
          <a:xfrm>
            <a:off x="9114034" y="1341957"/>
            <a:ext cx="2543683" cy="4701153"/>
          </a:xfrm>
          <a:prstGeom prst="rect">
            <a:avLst/>
          </a:prstGeom>
          <a:ln>
            <a:solidFill>
              <a:srgbClr val="2A2E6C"/>
            </a:solidFill>
          </a:ln>
          <a:effectLst>
            <a:outerShdw blurRad="50800" dist="38100" dir="8100000" algn="tr" rotWithShape="0">
              <a:srgbClr val="5F6291">
                <a:alpha val="40000"/>
              </a:srgbClr>
            </a:outerShdw>
          </a:effectLst>
        </p:spPr>
      </p:pic>
    </p:spTree>
    <p:extLst>
      <p:ext uri="{BB962C8B-B14F-4D97-AF65-F5344CB8AC3E}">
        <p14:creationId xmlns:p14="http://schemas.microsoft.com/office/powerpoint/2010/main" val="364275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0C2F-166A-299A-70CF-92744BAE844F}"/>
              </a:ext>
            </a:extLst>
          </p:cNvPr>
          <p:cNvSpPr>
            <a:spLocks noGrp="1"/>
          </p:cNvSpPr>
          <p:nvPr>
            <p:ph type="title"/>
          </p:nvPr>
        </p:nvSpPr>
        <p:spPr/>
        <p:txBody>
          <a:bodyPr/>
          <a:lstStyle/>
          <a:p>
            <a:r>
              <a:rPr lang="en-US" dirty="0"/>
              <a:t>A Partner to Industry, Safeguards, Security </a:t>
            </a:r>
          </a:p>
        </p:txBody>
      </p:sp>
      <p:sp>
        <p:nvSpPr>
          <p:cNvPr id="3" name="Content Placeholder 2">
            <a:extLst>
              <a:ext uri="{FF2B5EF4-FFF2-40B4-BE49-F238E27FC236}">
                <a16:creationId xmlns:a16="http://schemas.microsoft.com/office/drawing/2014/main" id="{81EA4BA2-3E42-3303-EC0B-23CCD818EA1B}"/>
              </a:ext>
            </a:extLst>
          </p:cNvPr>
          <p:cNvSpPr>
            <a:spLocks noGrp="1"/>
          </p:cNvSpPr>
          <p:nvPr>
            <p:ph idx="1"/>
          </p:nvPr>
        </p:nvSpPr>
        <p:spPr>
          <a:xfrm>
            <a:off x="334766" y="1447835"/>
            <a:ext cx="6550891" cy="4351338"/>
          </a:xfrm>
        </p:spPr>
        <p:txBody>
          <a:bodyPr>
            <a:normAutofit fontScale="92500"/>
          </a:bodyPr>
          <a:lstStyle/>
          <a:p>
            <a:r>
              <a:rPr lang="en-US" dirty="0"/>
              <a:t>PRO-AR&amp;FC will </a:t>
            </a:r>
            <a:r>
              <a:rPr lang="en-US" b="1" dirty="0">
                <a:solidFill>
                  <a:srgbClr val="C00000"/>
                </a:solidFill>
              </a:rPr>
              <a:t>assess and optimize </a:t>
            </a:r>
            <a:r>
              <a:rPr lang="en-US" dirty="0"/>
              <a:t>A/SMR technologies</a:t>
            </a:r>
          </a:p>
          <a:p>
            <a:r>
              <a:rPr lang="en-US" dirty="0"/>
              <a:t>Focused on </a:t>
            </a:r>
            <a:r>
              <a:rPr lang="en-US" b="1" dirty="0">
                <a:solidFill>
                  <a:srgbClr val="C00000"/>
                </a:solidFill>
              </a:rPr>
              <a:t>improving P.R. in a partner’s system </a:t>
            </a:r>
            <a:r>
              <a:rPr lang="en-US" dirty="0"/>
              <a:t>NOT fundamentally changing their technology</a:t>
            </a:r>
          </a:p>
          <a:p>
            <a:r>
              <a:rPr lang="en-US" dirty="0"/>
              <a:t>Initial design and fuel cycle decision are </a:t>
            </a:r>
            <a:r>
              <a:rPr lang="en-US" b="1" dirty="0">
                <a:solidFill>
                  <a:srgbClr val="C00000"/>
                </a:solidFill>
              </a:rPr>
              <a:t>a benchmark </a:t>
            </a:r>
          </a:p>
          <a:p>
            <a:r>
              <a:rPr lang="en-US" dirty="0"/>
              <a:t>Complimentary </a:t>
            </a:r>
            <a:r>
              <a:rPr lang="en-US" b="1" dirty="0">
                <a:solidFill>
                  <a:srgbClr val="C00000"/>
                </a:solidFill>
              </a:rPr>
              <a:t>NOT</a:t>
            </a:r>
            <a:r>
              <a:rPr lang="en-US" dirty="0"/>
              <a:t> competitive with other NNSA programs/efforts </a:t>
            </a:r>
          </a:p>
          <a:p>
            <a:r>
              <a:rPr lang="en-US" dirty="0"/>
              <a:t>Integrated into </a:t>
            </a:r>
            <a:r>
              <a:rPr lang="en-US" b="1" dirty="0">
                <a:solidFill>
                  <a:srgbClr val="C00000"/>
                </a:solidFill>
              </a:rPr>
              <a:t>NNSA’s Nuclear NEXUS</a:t>
            </a:r>
          </a:p>
        </p:txBody>
      </p:sp>
      <p:sp>
        <p:nvSpPr>
          <p:cNvPr id="4" name="Slide Number Placeholder 3">
            <a:extLst>
              <a:ext uri="{FF2B5EF4-FFF2-40B4-BE49-F238E27FC236}">
                <a16:creationId xmlns:a16="http://schemas.microsoft.com/office/drawing/2014/main" id="{19A1E65D-D52D-4220-5A5E-70FC7F9BA234}"/>
              </a:ext>
            </a:extLst>
          </p:cNvPr>
          <p:cNvSpPr>
            <a:spLocks noGrp="1"/>
          </p:cNvSpPr>
          <p:nvPr>
            <p:ph type="sldNum" sz="quarter" idx="12"/>
          </p:nvPr>
        </p:nvSpPr>
        <p:spPr/>
        <p:txBody>
          <a:bodyPr/>
          <a:lstStyle/>
          <a:p>
            <a:fld id="{DD3EB71B-0E20-644D-98EB-43484203013E}" type="slidenum">
              <a:rPr lang="en-US" smtClean="0"/>
              <a:t>5</a:t>
            </a:fld>
            <a:endParaRPr lang="en-US"/>
          </a:p>
        </p:txBody>
      </p:sp>
      <p:graphicFrame>
        <p:nvGraphicFramePr>
          <p:cNvPr id="5" name="Diagram 4">
            <a:extLst>
              <a:ext uri="{FF2B5EF4-FFF2-40B4-BE49-F238E27FC236}">
                <a16:creationId xmlns:a16="http://schemas.microsoft.com/office/drawing/2014/main" id="{D5E12840-6859-570A-9572-EF6816F7B43F}"/>
              </a:ext>
            </a:extLst>
          </p:cNvPr>
          <p:cNvGraphicFramePr/>
          <p:nvPr>
            <p:extLst>
              <p:ext uri="{D42A27DB-BD31-4B8C-83A1-F6EECF244321}">
                <p14:modId xmlns:p14="http://schemas.microsoft.com/office/powerpoint/2010/main" val="78334291"/>
              </p:ext>
            </p:extLst>
          </p:nvPr>
        </p:nvGraphicFramePr>
        <p:xfrm>
          <a:off x="6499998" y="1550867"/>
          <a:ext cx="5940425"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81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70ED-E57A-BB6E-64E9-C033B5904C69}"/>
              </a:ext>
            </a:extLst>
          </p:cNvPr>
          <p:cNvSpPr>
            <a:spLocks noGrp="1"/>
          </p:cNvSpPr>
          <p:nvPr>
            <p:ph type="title"/>
          </p:nvPr>
        </p:nvSpPr>
        <p:spPr/>
        <p:txBody>
          <a:bodyPr/>
          <a:lstStyle/>
          <a:p>
            <a:r>
              <a:rPr lang="en-US" dirty="0"/>
              <a:t>Optimized for Industry Engagement</a:t>
            </a:r>
          </a:p>
        </p:txBody>
      </p:sp>
      <p:sp>
        <p:nvSpPr>
          <p:cNvPr id="3" name="Slide Number Placeholder 2">
            <a:extLst>
              <a:ext uri="{FF2B5EF4-FFF2-40B4-BE49-F238E27FC236}">
                <a16:creationId xmlns:a16="http://schemas.microsoft.com/office/drawing/2014/main" id="{66D42E6B-DFE5-BB8F-AC6F-DED7D9BF7BED}"/>
              </a:ext>
            </a:extLst>
          </p:cNvPr>
          <p:cNvSpPr>
            <a:spLocks noGrp="1"/>
          </p:cNvSpPr>
          <p:nvPr>
            <p:ph type="sldNum" sz="quarter" idx="12"/>
          </p:nvPr>
        </p:nvSpPr>
        <p:spPr/>
        <p:txBody>
          <a:bodyPr/>
          <a:lstStyle/>
          <a:p>
            <a:fld id="{DD3EB71B-0E20-644D-98EB-43484203013E}" type="slidenum">
              <a:rPr lang="en-US" smtClean="0"/>
              <a:t>6</a:t>
            </a:fld>
            <a:endParaRPr lang="en-US"/>
          </a:p>
        </p:txBody>
      </p:sp>
      <p:grpSp>
        <p:nvGrpSpPr>
          <p:cNvPr id="4" name="Group 3">
            <a:extLst>
              <a:ext uri="{FF2B5EF4-FFF2-40B4-BE49-F238E27FC236}">
                <a16:creationId xmlns:a16="http://schemas.microsoft.com/office/drawing/2014/main" id="{B9467185-629E-E3CD-CBF5-C1CFA93C6A37}"/>
              </a:ext>
            </a:extLst>
          </p:cNvPr>
          <p:cNvGrpSpPr/>
          <p:nvPr/>
        </p:nvGrpSpPr>
        <p:grpSpPr>
          <a:xfrm>
            <a:off x="1300162" y="2281690"/>
            <a:ext cx="9591675" cy="3334921"/>
            <a:chOff x="870354" y="1912501"/>
            <a:chExt cx="11291547" cy="4068079"/>
          </a:xfrm>
        </p:grpSpPr>
        <p:sp>
          <p:nvSpPr>
            <p:cNvPr id="5" name="Rectangle 4">
              <a:extLst>
                <a:ext uri="{FF2B5EF4-FFF2-40B4-BE49-F238E27FC236}">
                  <a16:creationId xmlns:a16="http://schemas.microsoft.com/office/drawing/2014/main" id="{86E8B24B-2ACC-DFC5-955D-4FE45224D2A3}"/>
                </a:ext>
              </a:extLst>
            </p:cNvPr>
            <p:cNvSpPr/>
            <p:nvPr/>
          </p:nvSpPr>
          <p:spPr>
            <a:xfrm>
              <a:off x="5079356" y="4192713"/>
              <a:ext cx="6132136" cy="375892"/>
            </a:xfrm>
            <a:prstGeom prst="rect">
              <a:avLst/>
            </a:prstGeom>
            <a:solidFill>
              <a:srgbClr val="021E4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1A5572-55EC-AE68-7B08-A44BD25626C3}"/>
                </a:ext>
              </a:extLst>
            </p:cNvPr>
            <p:cNvSpPr/>
            <p:nvPr/>
          </p:nvSpPr>
          <p:spPr>
            <a:xfrm>
              <a:off x="947618" y="4192875"/>
              <a:ext cx="4131737" cy="375892"/>
            </a:xfrm>
            <a:prstGeom prst="rect">
              <a:avLst/>
            </a:prstGeom>
            <a:solidFill>
              <a:srgbClr val="004E7F"/>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A3CA58E6-93CA-6DB4-6EC5-E8FA04DE0ADB}"/>
                </a:ext>
              </a:extLst>
            </p:cNvPr>
            <p:cNvGrpSpPr/>
            <p:nvPr/>
          </p:nvGrpSpPr>
          <p:grpSpPr>
            <a:xfrm>
              <a:off x="7328807" y="3892713"/>
              <a:ext cx="100361" cy="509647"/>
              <a:chOff x="1215483" y="3468029"/>
              <a:chExt cx="100361" cy="509647"/>
            </a:xfrm>
            <a:solidFill>
              <a:srgbClr val="C50E3D"/>
            </a:solidFill>
          </p:grpSpPr>
          <p:cxnSp>
            <p:nvCxnSpPr>
              <p:cNvPr id="41" name="Straight Connector 40">
                <a:extLst>
                  <a:ext uri="{FF2B5EF4-FFF2-40B4-BE49-F238E27FC236}">
                    <a16:creationId xmlns:a16="http://schemas.microsoft.com/office/drawing/2014/main" id="{55D5D034-F958-95CB-0DEC-0B3EC72F8004}"/>
                  </a:ext>
                </a:extLst>
              </p:cNvPr>
              <p:cNvCxnSpPr>
                <a:cxnSpLocks/>
              </p:cNvCxnSpPr>
              <p:nvPr/>
            </p:nvCxnSpPr>
            <p:spPr>
              <a:xfrm flipV="1">
                <a:off x="1264631" y="3555428"/>
                <a:ext cx="0" cy="422248"/>
              </a:xfrm>
              <a:prstGeom prst="line">
                <a:avLst/>
              </a:prstGeom>
              <a:grpFill/>
              <a:ln w="28575">
                <a:solidFill>
                  <a:srgbClr val="021E42"/>
                </a:solidFill>
                <a:miter lim="800000"/>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CA001292-7B5D-01D5-3BE0-158BB48262D2}"/>
                  </a:ext>
                </a:extLst>
              </p:cNvPr>
              <p:cNvSpPr/>
              <p:nvPr/>
            </p:nvSpPr>
            <p:spPr>
              <a:xfrm>
                <a:off x="1215483" y="3468029"/>
                <a:ext cx="100361" cy="100361"/>
              </a:xfrm>
              <a:prstGeom prst="ellipse">
                <a:avLst/>
              </a:prstGeom>
              <a:grpFill/>
              <a:ln w="28575">
                <a:solidFill>
                  <a:srgbClr val="021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D689E26C-9030-E7F2-CBD1-59AA746A43C2}"/>
                </a:ext>
              </a:extLst>
            </p:cNvPr>
            <p:cNvGrpSpPr/>
            <p:nvPr/>
          </p:nvGrpSpPr>
          <p:grpSpPr>
            <a:xfrm>
              <a:off x="10133800" y="3851447"/>
              <a:ext cx="100361" cy="509647"/>
              <a:chOff x="1215483" y="3468029"/>
              <a:chExt cx="100361" cy="509647"/>
            </a:xfrm>
            <a:solidFill>
              <a:srgbClr val="C50E3D"/>
            </a:solidFill>
          </p:grpSpPr>
          <p:cxnSp>
            <p:nvCxnSpPr>
              <p:cNvPr id="39" name="Straight Connector 38">
                <a:extLst>
                  <a:ext uri="{FF2B5EF4-FFF2-40B4-BE49-F238E27FC236}">
                    <a16:creationId xmlns:a16="http://schemas.microsoft.com/office/drawing/2014/main" id="{EDFB2A4B-08E3-2835-54A7-4C306B8F832C}"/>
                  </a:ext>
                </a:extLst>
              </p:cNvPr>
              <p:cNvCxnSpPr>
                <a:cxnSpLocks/>
              </p:cNvCxnSpPr>
              <p:nvPr/>
            </p:nvCxnSpPr>
            <p:spPr>
              <a:xfrm flipV="1">
                <a:off x="1264631" y="3555428"/>
                <a:ext cx="0" cy="422248"/>
              </a:xfrm>
              <a:prstGeom prst="line">
                <a:avLst/>
              </a:prstGeom>
              <a:grpFill/>
              <a:ln w="28575">
                <a:solidFill>
                  <a:srgbClr val="021E42"/>
                </a:solidFill>
                <a:miter lim="800000"/>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DB30717B-5C77-6168-0929-DBCC3261A910}"/>
                  </a:ext>
                </a:extLst>
              </p:cNvPr>
              <p:cNvSpPr/>
              <p:nvPr/>
            </p:nvSpPr>
            <p:spPr>
              <a:xfrm>
                <a:off x="1215483" y="3468029"/>
                <a:ext cx="100361" cy="100361"/>
              </a:xfrm>
              <a:prstGeom prst="ellipse">
                <a:avLst/>
              </a:prstGeom>
              <a:grpFill/>
              <a:ln w="28575">
                <a:solidFill>
                  <a:srgbClr val="021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A53875F9-DA12-3C9F-9248-BE3D1D4E028A}"/>
                </a:ext>
              </a:extLst>
            </p:cNvPr>
            <p:cNvSpPr txBox="1"/>
            <p:nvPr/>
          </p:nvSpPr>
          <p:spPr>
            <a:xfrm rot="18924274">
              <a:off x="8242653" y="2572389"/>
              <a:ext cx="2973506" cy="319123"/>
            </a:xfrm>
            <a:prstGeom prst="rect">
              <a:avLst/>
            </a:prstGeom>
            <a:noFill/>
          </p:spPr>
          <p:txBody>
            <a:bodyPr wrap="square" rtlCol="0">
              <a:spAutoFit/>
            </a:bodyPr>
            <a:lstStyle/>
            <a:p>
              <a:r>
                <a:rPr lang="en-US" sz="1100" dirty="0">
                  <a:solidFill>
                    <a:srgbClr val="525688"/>
                  </a:solidFill>
                  <a:latin typeface="Arial" panose="020B0604020202020204" pitchFamily="34" charset="0"/>
                  <a:cs typeface="Arial" panose="020B0604020202020204" pitchFamily="34" charset="0"/>
                </a:rPr>
                <a:t>Industry partner revises design</a:t>
              </a:r>
            </a:p>
          </p:txBody>
        </p:sp>
        <p:sp>
          <p:nvSpPr>
            <p:cNvPr id="10" name="TextBox 9">
              <a:extLst>
                <a:ext uri="{FF2B5EF4-FFF2-40B4-BE49-F238E27FC236}">
                  <a16:creationId xmlns:a16="http://schemas.microsoft.com/office/drawing/2014/main" id="{057DE5D0-1E22-F99E-0393-830A3E78F463}"/>
                </a:ext>
              </a:extLst>
            </p:cNvPr>
            <p:cNvSpPr txBox="1"/>
            <p:nvPr/>
          </p:nvSpPr>
          <p:spPr>
            <a:xfrm rot="18924274">
              <a:off x="9637906" y="2563458"/>
              <a:ext cx="2523995" cy="523220"/>
            </a:xfrm>
            <a:prstGeom prst="rect">
              <a:avLst/>
            </a:prstGeom>
            <a:noFill/>
          </p:spPr>
          <p:txBody>
            <a:bodyPr wrap="square" rtlCol="0">
              <a:spAutoFit/>
            </a:bodyPr>
            <a:lstStyle/>
            <a:p>
              <a:r>
                <a:rPr lang="en-US" sz="1100" dirty="0">
                  <a:solidFill>
                    <a:srgbClr val="525688"/>
                  </a:solidFill>
                  <a:latin typeface="Arial" panose="020B0604020202020204" pitchFamily="34" charset="0"/>
                  <a:cs typeface="Arial" panose="020B0604020202020204" pitchFamily="34" charset="0"/>
                </a:rPr>
                <a:t>PRO-AR&amp;FC Team reviews updated design</a:t>
              </a:r>
            </a:p>
          </p:txBody>
        </p:sp>
        <p:grpSp>
          <p:nvGrpSpPr>
            <p:cNvPr id="11" name="Group 10">
              <a:extLst>
                <a:ext uri="{FF2B5EF4-FFF2-40B4-BE49-F238E27FC236}">
                  <a16:creationId xmlns:a16="http://schemas.microsoft.com/office/drawing/2014/main" id="{D7BBFC0B-C57A-F801-E6D8-BF26AFEADDD5}"/>
                </a:ext>
              </a:extLst>
            </p:cNvPr>
            <p:cNvGrpSpPr/>
            <p:nvPr/>
          </p:nvGrpSpPr>
          <p:grpSpPr>
            <a:xfrm>
              <a:off x="5926310" y="3884459"/>
              <a:ext cx="100361" cy="509647"/>
              <a:chOff x="1215483" y="3468029"/>
              <a:chExt cx="100361" cy="509647"/>
            </a:xfrm>
            <a:solidFill>
              <a:srgbClr val="C50E3D"/>
            </a:solidFill>
          </p:grpSpPr>
          <p:cxnSp>
            <p:nvCxnSpPr>
              <p:cNvPr id="37" name="Straight Connector 36">
                <a:extLst>
                  <a:ext uri="{FF2B5EF4-FFF2-40B4-BE49-F238E27FC236}">
                    <a16:creationId xmlns:a16="http://schemas.microsoft.com/office/drawing/2014/main" id="{5A544CCB-B047-DF8F-17A5-B0C47FABD6BA}"/>
                  </a:ext>
                </a:extLst>
              </p:cNvPr>
              <p:cNvCxnSpPr>
                <a:cxnSpLocks/>
              </p:cNvCxnSpPr>
              <p:nvPr/>
            </p:nvCxnSpPr>
            <p:spPr>
              <a:xfrm flipV="1">
                <a:off x="1264631" y="3555428"/>
                <a:ext cx="0" cy="422248"/>
              </a:xfrm>
              <a:prstGeom prst="line">
                <a:avLst/>
              </a:prstGeom>
              <a:grpFill/>
              <a:ln w="28575">
                <a:solidFill>
                  <a:srgbClr val="021E42"/>
                </a:solidFill>
                <a:miter lim="800000"/>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92F983F-8159-9520-DE11-86186C0A30FF}"/>
                  </a:ext>
                </a:extLst>
              </p:cNvPr>
              <p:cNvSpPr/>
              <p:nvPr/>
            </p:nvSpPr>
            <p:spPr>
              <a:xfrm>
                <a:off x="1215483" y="3468029"/>
                <a:ext cx="100361" cy="100361"/>
              </a:xfrm>
              <a:prstGeom prst="ellipse">
                <a:avLst/>
              </a:prstGeom>
              <a:grpFill/>
              <a:ln w="28575">
                <a:solidFill>
                  <a:srgbClr val="021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58491B40-93BD-A1C7-8956-1B11B0301D00}"/>
                </a:ext>
              </a:extLst>
            </p:cNvPr>
            <p:cNvGrpSpPr/>
            <p:nvPr/>
          </p:nvGrpSpPr>
          <p:grpSpPr>
            <a:xfrm>
              <a:off x="8731304" y="3843194"/>
              <a:ext cx="100361" cy="509647"/>
              <a:chOff x="1215483" y="3468029"/>
              <a:chExt cx="100361" cy="509647"/>
            </a:xfrm>
            <a:solidFill>
              <a:srgbClr val="C50E3D"/>
            </a:solidFill>
          </p:grpSpPr>
          <p:cxnSp>
            <p:nvCxnSpPr>
              <p:cNvPr id="35" name="Straight Connector 34">
                <a:extLst>
                  <a:ext uri="{FF2B5EF4-FFF2-40B4-BE49-F238E27FC236}">
                    <a16:creationId xmlns:a16="http://schemas.microsoft.com/office/drawing/2014/main" id="{D4249251-A72B-928C-4329-F324C3EF450E}"/>
                  </a:ext>
                </a:extLst>
              </p:cNvPr>
              <p:cNvCxnSpPr>
                <a:cxnSpLocks/>
              </p:cNvCxnSpPr>
              <p:nvPr/>
            </p:nvCxnSpPr>
            <p:spPr>
              <a:xfrm flipV="1">
                <a:off x="1264631" y="3555428"/>
                <a:ext cx="0" cy="422248"/>
              </a:xfrm>
              <a:prstGeom prst="line">
                <a:avLst/>
              </a:prstGeom>
              <a:grpFill/>
              <a:ln w="28575">
                <a:solidFill>
                  <a:srgbClr val="021E42"/>
                </a:solidFill>
                <a:miter lim="800000"/>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160032A-701B-CBDD-80DE-7516A2CE39BE}"/>
                  </a:ext>
                </a:extLst>
              </p:cNvPr>
              <p:cNvSpPr/>
              <p:nvPr/>
            </p:nvSpPr>
            <p:spPr>
              <a:xfrm>
                <a:off x="1215483" y="3468029"/>
                <a:ext cx="100361" cy="100361"/>
              </a:xfrm>
              <a:prstGeom prst="ellipse">
                <a:avLst/>
              </a:prstGeom>
              <a:grpFill/>
              <a:ln w="28575">
                <a:solidFill>
                  <a:srgbClr val="021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E6CB651-C2DF-FE41-12AD-CC0033F485EF}"/>
                </a:ext>
              </a:extLst>
            </p:cNvPr>
            <p:cNvGrpSpPr/>
            <p:nvPr/>
          </p:nvGrpSpPr>
          <p:grpSpPr>
            <a:xfrm>
              <a:off x="1286546" y="3867953"/>
              <a:ext cx="100361" cy="509647"/>
              <a:chOff x="1215483" y="3468029"/>
              <a:chExt cx="100361" cy="509647"/>
            </a:xfrm>
            <a:solidFill>
              <a:srgbClr val="004E7F"/>
            </a:solidFill>
          </p:grpSpPr>
          <p:cxnSp>
            <p:nvCxnSpPr>
              <p:cNvPr id="33" name="Straight Connector 32">
                <a:extLst>
                  <a:ext uri="{FF2B5EF4-FFF2-40B4-BE49-F238E27FC236}">
                    <a16:creationId xmlns:a16="http://schemas.microsoft.com/office/drawing/2014/main" id="{61220FBB-2270-C421-18D4-83914B33859D}"/>
                  </a:ext>
                </a:extLst>
              </p:cNvPr>
              <p:cNvCxnSpPr>
                <a:cxnSpLocks/>
              </p:cNvCxnSpPr>
              <p:nvPr/>
            </p:nvCxnSpPr>
            <p:spPr>
              <a:xfrm flipV="1">
                <a:off x="1264631" y="3555428"/>
                <a:ext cx="0" cy="422248"/>
              </a:xfrm>
              <a:prstGeom prst="line">
                <a:avLst/>
              </a:prstGeom>
              <a:grpFill/>
              <a:ln w="28575">
                <a:solidFill>
                  <a:srgbClr val="004E7F"/>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2B9194E9-C22C-B289-89E4-A70CD7B45B18}"/>
                  </a:ext>
                </a:extLst>
              </p:cNvPr>
              <p:cNvSpPr/>
              <p:nvPr/>
            </p:nvSpPr>
            <p:spPr>
              <a:xfrm>
                <a:off x="1215483" y="3468029"/>
                <a:ext cx="100361" cy="100361"/>
              </a:xfrm>
              <a:prstGeom prst="ellipse">
                <a:avLst/>
              </a:prstGeom>
              <a:grpFill/>
              <a:ln w="28575">
                <a:solidFill>
                  <a:srgbClr val="004E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34F44B8F-D1F5-1B38-CEF0-3A8E1308205F}"/>
                </a:ext>
              </a:extLst>
            </p:cNvPr>
            <p:cNvGrpSpPr/>
            <p:nvPr/>
          </p:nvGrpSpPr>
          <p:grpSpPr>
            <a:xfrm>
              <a:off x="2787161" y="3876206"/>
              <a:ext cx="100361" cy="509647"/>
              <a:chOff x="1215483" y="3468029"/>
              <a:chExt cx="100361" cy="509647"/>
            </a:xfrm>
            <a:solidFill>
              <a:srgbClr val="004E7F"/>
            </a:solidFill>
          </p:grpSpPr>
          <p:cxnSp>
            <p:nvCxnSpPr>
              <p:cNvPr id="31" name="Straight Connector 30">
                <a:extLst>
                  <a:ext uri="{FF2B5EF4-FFF2-40B4-BE49-F238E27FC236}">
                    <a16:creationId xmlns:a16="http://schemas.microsoft.com/office/drawing/2014/main" id="{803698FB-72D7-478E-0FD2-37CA591F16D5}"/>
                  </a:ext>
                </a:extLst>
              </p:cNvPr>
              <p:cNvCxnSpPr>
                <a:cxnSpLocks/>
              </p:cNvCxnSpPr>
              <p:nvPr/>
            </p:nvCxnSpPr>
            <p:spPr>
              <a:xfrm flipV="1">
                <a:off x="1264631" y="3555428"/>
                <a:ext cx="0" cy="422248"/>
              </a:xfrm>
              <a:prstGeom prst="line">
                <a:avLst/>
              </a:prstGeom>
              <a:grpFill/>
              <a:ln w="28575">
                <a:solidFill>
                  <a:srgbClr val="004E7F"/>
                </a:solidFill>
                <a:miter lim="800000"/>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7698CCB-F2A0-4C48-7CDA-FB198D9C0AE1}"/>
                  </a:ext>
                </a:extLst>
              </p:cNvPr>
              <p:cNvSpPr/>
              <p:nvPr/>
            </p:nvSpPr>
            <p:spPr>
              <a:xfrm>
                <a:off x="1215483" y="3468029"/>
                <a:ext cx="100361" cy="100361"/>
              </a:xfrm>
              <a:prstGeom prst="ellipse">
                <a:avLst/>
              </a:prstGeom>
              <a:grpFill/>
              <a:ln w="28575">
                <a:solidFill>
                  <a:srgbClr val="004E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6B791691-BD28-E9C6-40B6-3251E8982588}"/>
                </a:ext>
              </a:extLst>
            </p:cNvPr>
            <p:cNvGrpSpPr/>
            <p:nvPr/>
          </p:nvGrpSpPr>
          <p:grpSpPr>
            <a:xfrm>
              <a:off x="4287775" y="3859700"/>
              <a:ext cx="100361" cy="509647"/>
              <a:chOff x="1215483" y="3468029"/>
              <a:chExt cx="100361" cy="509647"/>
            </a:xfrm>
            <a:solidFill>
              <a:srgbClr val="004E7F"/>
            </a:solidFill>
          </p:grpSpPr>
          <p:cxnSp>
            <p:nvCxnSpPr>
              <p:cNvPr id="29" name="Straight Connector 28">
                <a:extLst>
                  <a:ext uri="{FF2B5EF4-FFF2-40B4-BE49-F238E27FC236}">
                    <a16:creationId xmlns:a16="http://schemas.microsoft.com/office/drawing/2014/main" id="{7D9D4C92-448D-4A59-D5FF-F79661818118}"/>
                  </a:ext>
                </a:extLst>
              </p:cNvPr>
              <p:cNvCxnSpPr>
                <a:cxnSpLocks/>
              </p:cNvCxnSpPr>
              <p:nvPr/>
            </p:nvCxnSpPr>
            <p:spPr>
              <a:xfrm flipV="1">
                <a:off x="1264631" y="3555428"/>
                <a:ext cx="0" cy="422248"/>
              </a:xfrm>
              <a:prstGeom prst="line">
                <a:avLst/>
              </a:prstGeom>
              <a:grpFill/>
              <a:ln w="28575">
                <a:solidFill>
                  <a:srgbClr val="004E7F"/>
                </a:solidFill>
                <a:miter lim="800000"/>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F187696-386C-9284-CFA6-9C283EC0B07A}"/>
                  </a:ext>
                </a:extLst>
              </p:cNvPr>
              <p:cNvSpPr/>
              <p:nvPr/>
            </p:nvSpPr>
            <p:spPr>
              <a:xfrm>
                <a:off x="1215483" y="3468029"/>
                <a:ext cx="100361" cy="100361"/>
              </a:xfrm>
              <a:prstGeom prst="ellipse">
                <a:avLst/>
              </a:prstGeom>
              <a:grpFill/>
              <a:ln w="28575">
                <a:solidFill>
                  <a:srgbClr val="004E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562AE392-F5E5-0355-5547-ED59C00E864B}"/>
                </a:ext>
              </a:extLst>
            </p:cNvPr>
            <p:cNvSpPr txBox="1"/>
            <p:nvPr/>
          </p:nvSpPr>
          <p:spPr>
            <a:xfrm>
              <a:off x="1116946" y="5666648"/>
              <a:ext cx="3436317" cy="313932"/>
            </a:xfrm>
            <a:prstGeom prst="rect">
              <a:avLst/>
            </a:prstGeom>
            <a:noFill/>
          </p:spPr>
          <p:txBody>
            <a:bodyPr wrap="square" rtlCol="0">
              <a:spAutoFit/>
            </a:bodyPr>
            <a:lstStyle/>
            <a:p>
              <a:pPr algn="ctr">
                <a:lnSpc>
                  <a:spcPct val="90000"/>
                </a:lnSpc>
              </a:pPr>
              <a:r>
                <a:rPr lang="en-US" sz="1600" b="1" dirty="0">
                  <a:solidFill>
                    <a:srgbClr val="525688"/>
                  </a:solidFill>
                  <a:latin typeface="Arial" panose="020B0604020202020204" pitchFamily="34" charset="0"/>
                  <a:cs typeface="Arial" panose="020B0604020202020204" pitchFamily="34" charset="0"/>
                </a:rPr>
                <a:t>ASSESS</a:t>
              </a:r>
            </a:p>
          </p:txBody>
        </p:sp>
        <p:sp>
          <p:nvSpPr>
            <p:cNvPr id="17" name="TextBox 16">
              <a:extLst>
                <a:ext uri="{FF2B5EF4-FFF2-40B4-BE49-F238E27FC236}">
                  <a16:creationId xmlns:a16="http://schemas.microsoft.com/office/drawing/2014/main" id="{AC60337E-59D9-76E4-D050-538A83E76C87}"/>
                </a:ext>
              </a:extLst>
            </p:cNvPr>
            <p:cNvSpPr txBox="1"/>
            <p:nvPr/>
          </p:nvSpPr>
          <p:spPr>
            <a:xfrm>
              <a:off x="6342228" y="5666648"/>
              <a:ext cx="3436317" cy="313932"/>
            </a:xfrm>
            <a:prstGeom prst="rect">
              <a:avLst/>
            </a:prstGeom>
            <a:noFill/>
          </p:spPr>
          <p:txBody>
            <a:bodyPr wrap="square" rtlCol="0">
              <a:spAutoFit/>
            </a:bodyPr>
            <a:lstStyle/>
            <a:p>
              <a:pPr algn="ctr">
                <a:lnSpc>
                  <a:spcPct val="90000"/>
                </a:lnSpc>
              </a:pPr>
              <a:r>
                <a:rPr lang="en-US" sz="1600" b="1" dirty="0">
                  <a:solidFill>
                    <a:srgbClr val="525688"/>
                  </a:solidFill>
                  <a:latin typeface="Arial" panose="020B0604020202020204" pitchFamily="34" charset="0"/>
                  <a:cs typeface="Arial" panose="020B0604020202020204" pitchFamily="34" charset="0"/>
                </a:rPr>
                <a:t>OPTIMIZE</a:t>
              </a:r>
            </a:p>
          </p:txBody>
        </p:sp>
        <p:sp>
          <p:nvSpPr>
            <p:cNvPr id="18" name="TextBox 17">
              <a:extLst>
                <a:ext uri="{FF2B5EF4-FFF2-40B4-BE49-F238E27FC236}">
                  <a16:creationId xmlns:a16="http://schemas.microsoft.com/office/drawing/2014/main" id="{A48CB971-8A3F-F899-18D4-2E659FD997A6}"/>
                </a:ext>
              </a:extLst>
            </p:cNvPr>
            <p:cNvSpPr txBox="1"/>
            <p:nvPr/>
          </p:nvSpPr>
          <p:spPr>
            <a:xfrm rot="18924274">
              <a:off x="870354" y="2752271"/>
              <a:ext cx="2523995" cy="319123"/>
            </a:xfrm>
            <a:prstGeom prst="rect">
              <a:avLst/>
            </a:prstGeom>
            <a:noFill/>
          </p:spPr>
          <p:txBody>
            <a:bodyPr wrap="square" rtlCol="0">
              <a:spAutoFit/>
            </a:bodyPr>
            <a:lstStyle/>
            <a:p>
              <a:r>
                <a:rPr lang="en-US" sz="1100" dirty="0">
                  <a:solidFill>
                    <a:srgbClr val="525688"/>
                  </a:solidFill>
                  <a:latin typeface="Arial" panose="020B0604020202020204" pitchFamily="34" charset="0"/>
                  <a:cs typeface="Arial" panose="020B0604020202020204" pitchFamily="34" charset="0"/>
                </a:rPr>
                <a:t>Meet with industry partner</a:t>
              </a:r>
            </a:p>
          </p:txBody>
        </p:sp>
        <p:grpSp>
          <p:nvGrpSpPr>
            <p:cNvPr id="19" name="Group 18">
              <a:extLst>
                <a:ext uri="{FF2B5EF4-FFF2-40B4-BE49-F238E27FC236}">
                  <a16:creationId xmlns:a16="http://schemas.microsoft.com/office/drawing/2014/main" id="{D411B8FA-E08B-D85F-1252-FA6C99D3FC5C}"/>
                </a:ext>
              </a:extLst>
            </p:cNvPr>
            <p:cNvGrpSpPr/>
            <p:nvPr/>
          </p:nvGrpSpPr>
          <p:grpSpPr>
            <a:xfrm>
              <a:off x="2425782" y="4772973"/>
              <a:ext cx="822705" cy="822705"/>
              <a:chOff x="2174881" y="4487327"/>
              <a:chExt cx="1076270" cy="1076270"/>
            </a:xfrm>
          </p:grpSpPr>
          <p:sp>
            <p:nvSpPr>
              <p:cNvPr id="27" name="Oval 26">
                <a:extLst>
                  <a:ext uri="{FF2B5EF4-FFF2-40B4-BE49-F238E27FC236}">
                    <a16:creationId xmlns:a16="http://schemas.microsoft.com/office/drawing/2014/main" id="{567298B3-8A03-2318-9148-0ED74B9716BD}"/>
                  </a:ext>
                </a:extLst>
              </p:cNvPr>
              <p:cNvSpPr/>
              <p:nvPr/>
            </p:nvSpPr>
            <p:spPr>
              <a:xfrm>
                <a:off x="2174881" y="4487327"/>
                <a:ext cx="1076270" cy="1076270"/>
              </a:xfrm>
              <a:prstGeom prst="ellipse">
                <a:avLst/>
              </a:prstGeom>
              <a:noFill/>
              <a:ln w="57150">
                <a:solidFill>
                  <a:srgbClr val="004E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8" name="Graphic 27">
                <a:extLst>
                  <a:ext uri="{FF2B5EF4-FFF2-40B4-BE49-F238E27FC236}">
                    <a16:creationId xmlns:a16="http://schemas.microsoft.com/office/drawing/2014/main" id="{84F49424-F04B-8510-D2BB-A6841ECB8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3430" y="4684766"/>
                <a:ext cx="662056" cy="634470"/>
              </a:xfrm>
              <a:prstGeom prst="rect">
                <a:avLst/>
              </a:prstGeom>
            </p:spPr>
          </p:pic>
        </p:grpSp>
        <p:grpSp>
          <p:nvGrpSpPr>
            <p:cNvPr id="20" name="Group 19">
              <a:extLst>
                <a:ext uri="{FF2B5EF4-FFF2-40B4-BE49-F238E27FC236}">
                  <a16:creationId xmlns:a16="http://schemas.microsoft.com/office/drawing/2014/main" id="{3C59979C-240A-F352-F013-75EE934C3B48}"/>
                </a:ext>
              </a:extLst>
            </p:cNvPr>
            <p:cNvGrpSpPr/>
            <p:nvPr/>
          </p:nvGrpSpPr>
          <p:grpSpPr>
            <a:xfrm>
              <a:off x="7649034" y="4676853"/>
              <a:ext cx="822705" cy="924387"/>
              <a:chOff x="5639701" y="4354306"/>
              <a:chExt cx="1076270" cy="1209291"/>
            </a:xfrm>
          </p:grpSpPr>
          <p:sp>
            <p:nvSpPr>
              <p:cNvPr id="25" name="Oval 24">
                <a:extLst>
                  <a:ext uri="{FF2B5EF4-FFF2-40B4-BE49-F238E27FC236}">
                    <a16:creationId xmlns:a16="http://schemas.microsoft.com/office/drawing/2014/main" id="{A246DE30-7E8E-211E-1EE5-94AACAE9A9EC}"/>
                  </a:ext>
                </a:extLst>
              </p:cNvPr>
              <p:cNvSpPr/>
              <p:nvPr/>
            </p:nvSpPr>
            <p:spPr>
              <a:xfrm>
                <a:off x="5639701" y="4487327"/>
                <a:ext cx="1076270" cy="1076270"/>
              </a:xfrm>
              <a:prstGeom prst="ellipse">
                <a:avLst/>
              </a:prstGeom>
              <a:noFill/>
              <a:ln w="57150">
                <a:solidFill>
                  <a:srgbClr val="021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6" name="Graphic 25">
                <a:extLst>
                  <a:ext uri="{FF2B5EF4-FFF2-40B4-BE49-F238E27FC236}">
                    <a16:creationId xmlns:a16="http://schemas.microsoft.com/office/drawing/2014/main" id="{931E712F-5DBD-58EF-39D1-C92EEE4286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2140" y="4354306"/>
                <a:ext cx="851390" cy="851390"/>
              </a:xfrm>
              <a:prstGeom prst="rect">
                <a:avLst/>
              </a:prstGeom>
            </p:spPr>
          </p:pic>
        </p:grpSp>
        <p:sp>
          <p:nvSpPr>
            <p:cNvPr id="21" name="TextBox 20">
              <a:extLst>
                <a:ext uri="{FF2B5EF4-FFF2-40B4-BE49-F238E27FC236}">
                  <a16:creationId xmlns:a16="http://schemas.microsoft.com/office/drawing/2014/main" id="{2D12879B-808E-CC12-A62E-992E4FAFE875}"/>
                </a:ext>
              </a:extLst>
            </p:cNvPr>
            <p:cNvSpPr txBox="1"/>
            <p:nvPr/>
          </p:nvSpPr>
          <p:spPr>
            <a:xfrm rot="18924274">
              <a:off x="2367837" y="2586165"/>
              <a:ext cx="2523995" cy="525614"/>
            </a:xfrm>
            <a:prstGeom prst="rect">
              <a:avLst/>
            </a:prstGeom>
            <a:noFill/>
          </p:spPr>
          <p:txBody>
            <a:bodyPr wrap="square" rtlCol="0">
              <a:spAutoFit/>
            </a:bodyPr>
            <a:lstStyle/>
            <a:p>
              <a:r>
                <a:rPr lang="en-US" sz="1100" dirty="0">
                  <a:solidFill>
                    <a:srgbClr val="525688"/>
                  </a:solidFill>
                  <a:latin typeface="Arial" panose="020B0604020202020204" pitchFamily="34" charset="0"/>
                  <a:cs typeface="Arial" panose="020B0604020202020204" pitchFamily="34" charset="0"/>
                </a:rPr>
                <a:t>Formalize collaboration agreements, as needed</a:t>
              </a:r>
            </a:p>
          </p:txBody>
        </p:sp>
        <p:sp>
          <p:nvSpPr>
            <p:cNvPr id="22" name="TextBox 21">
              <a:extLst>
                <a:ext uri="{FF2B5EF4-FFF2-40B4-BE49-F238E27FC236}">
                  <a16:creationId xmlns:a16="http://schemas.microsoft.com/office/drawing/2014/main" id="{84674420-1B80-CCCA-8380-95807AF438AE}"/>
                </a:ext>
              </a:extLst>
            </p:cNvPr>
            <p:cNvSpPr txBox="1"/>
            <p:nvPr/>
          </p:nvSpPr>
          <p:spPr>
            <a:xfrm rot="18924274">
              <a:off x="3754111" y="2366756"/>
              <a:ext cx="3233946" cy="525614"/>
            </a:xfrm>
            <a:prstGeom prst="rect">
              <a:avLst/>
            </a:prstGeom>
            <a:noFill/>
          </p:spPr>
          <p:txBody>
            <a:bodyPr wrap="square" rtlCol="0">
              <a:spAutoFit/>
            </a:bodyPr>
            <a:lstStyle/>
            <a:p>
              <a:r>
                <a:rPr lang="en-US" sz="1100" dirty="0">
                  <a:solidFill>
                    <a:srgbClr val="525688"/>
                  </a:solidFill>
                  <a:latin typeface="Arial" panose="020B0604020202020204" pitchFamily="34" charset="0"/>
                  <a:cs typeface="Arial" panose="020B0604020202020204" pitchFamily="34" charset="0"/>
                </a:rPr>
                <a:t>PRO-AR&amp;FC Team conducts proliferation resistance assessment</a:t>
              </a:r>
            </a:p>
          </p:txBody>
        </p:sp>
        <p:sp>
          <p:nvSpPr>
            <p:cNvPr id="23" name="TextBox 22">
              <a:extLst>
                <a:ext uri="{FF2B5EF4-FFF2-40B4-BE49-F238E27FC236}">
                  <a16:creationId xmlns:a16="http://schemas.microsoft.com/office/drawing/2014/main" id="{3E55F39A-939C-0A0D-27B1-511910F4B632}"/>
                </a:ext>
              </a:extLst>
            </p:cNvPr>
            <p:cNvSpPr txBox="1"/>
            <p:nvPr/>
          </p:nvSpPr>
          <p:spPr>
            <a:xfrm rot="18924274">
              <a:off x="5389569" y="1912501"/>
              <a:ext cx="3313537" cy="1169551"/>
            </a:xfrm>
            <a:prstGeom prst="rect">
              <a:avLst/>
            </a:prstGeom>
            <a:noFill/>
          </p:spPr>
          <p:txBody>
            <a:bodyPr wrap="square" rtlCol="0">
              <a:spAutoFit/>
            </a:bodyPr>
            <a:lstStyle/>
            <a:p>
              <a:r>
                <a:rPr lang="en-US" sz="1100" dirty="0">
                  <a:solidFill>
                    <a:srgbClr val="525688"/>
                  </a:solidFill>
                  <a:latin typeface="Arial" panose="020B0604020202020204" pitchFamily="34" charset="0"/>
                  <a:cs typeface="Arial" panose="020B0604020202020204" pitchFamily="34" charset="0"/>
                </a:rPr>
                <a:t>PRO-AR&amp;FC Team identifies  opportunities to improve proliferation resistance while maintaining reactor performance using the optimization methodology</a:t>
              </a:r>
            </a:p>
          </p:txBody>
        </p:sp>
        <p:sp>
          <p:nvSpPr>
            <p:cNvPr id="24" name="TextBox 23">
              <a:extLst>
                <a:ext uri="{FF2B5EF4-FFF2-40B4-BE49-F238E27FC236}">
                  <a16:creationId xmlns:a16="http://schemas.microsoft.com/office/drawing/2014/main" id="{8E135F07-BDBD-6B05-DCA1-C3B2EA47B123}"/>
                </a:ext>
              </a:extLst>
            </p:cNvPr>
            <p:cNvSpPr txBox="1"/>
            <p:nvPr/>
          </p:nvSpPr>
          <p:spPr>
            <a:xfrm rot="18924274">
              <a:off x="6971855" y="2519862"/>
              <a:ext cx="2523995" cy="738663"/>
            </a:xfrm>
            <a:prstGeom prst="rect">
              <a:avLst/>
            </a:prstGeom>
            <a:noFill/>
          </p:spPr>
          <p:txBody>
            <a:bodyPr wrap="square" rtlCol="0">
              <a:spAutoFit/>
            </a:bodyPr>
            <a:lstStyle/>
            <a:p>
              <a:r>
                <a:rPr lang="en-US" sz="1100" dirty="0">
                  <a:solidFill>
                    <a:srgbClr val="525688"/>
                  </a:solidFill>
                  <a:latin typeface="Arial" panose="020B0604020202020204" pitchFamily="34" charset="0"/>
                  <a:cs typeface="Arial" panose="020B0604020202020204" pitchFamily="34" charset="0"/>
                </a:rPr>
                <a:t>Communicate optimization opportunities with industry partner</a:t>
              </a:r>
            </a:p>
          </p:txBody>
        </p:sp>
      </p:grpSp>
    </p:spTree>
    <p:extLst>
      <p:ext uri="{BB962C8B-B14F-4D97-AF65-F5344CB8AC3E}">
        <p14:creationId xmlns:p14="http://schemas.microsoft.com/office/powerpoint/2010/main" val="47229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0F6E-FBC9-B4A8-8633-B7D248DE80A2}"/>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9984568F-0F6C-2882-FADC-515B18ABD8A3}"/>
              </a:ext>
            </a:extLst>
          </p:cNvPr>
          <p:cNvSpPr>
            <a:spLocks noGrp="1"/>
          </p:cNvSpPr>
          <p:nvPr>
            <p:ph type="ctrTitle"/>
          </p:nvPr>
        </p:nvSpPr>
        <p:spPr/>
        <p:txBody>
          <a:bodyPr/>
          <a:lstStyle/>
          <a:p>
            <a:r>
              <a:rPr lang="en-US" b="1" dirty="0"/>
              <a:t>Thank you!</a:t>
            </a:r>
          </a:p>
        </p:txBody>
      </p:sp>
    </p:spTree>
    <p:extLst>
      <p:ext uri="{BB962C8B-B14F-4D97-AF65-F5344CB8AC3E}">
        <p14:creationId xmlns:p14="http://schemas.microsoft.com/office/powerpoint/2010/main" val="2281054491"/>
      </p:ext>
    </p:extLst>
  </p:cSld>
  <p:clrMapOvr>
    <a:masterClrMapping/>
  </p:clrMapOvr>
</p:sld>
</file>

<file path=ppt/theme/theme1.xml><?xml version="1.0" encoding="utf-8"?>
<a:theme xmlns:a="http://schemas.openxmlformats.org/drawingml/2006/main" name="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NNSA Brand 2025">
      <a:dk1>
        <a:sysClr val="windowText" lastClr="000000"/>
      </a:dk1>
      <a:lt1>
        <a:sysClr val="window" lastClr="FFFFFF"/>
      </a:lt1>
      <a:dk2>
        <a:srgbClr val="021E42"/>
      </a:dk2>
      <a:lt2>
        <a:srgbClr val="E3E0DE"/>
      </a:lt2>
      <a:accent1>
        <a:srgbClr val="C50E3D"/>
      </a:accent1>
      <a:accent2>
        <a:srgbClr val="064472"/>
      </a:accent2>
      <a:accent3>
        <a:srgbClr val="911A39"/>
      </a:accent3>
      <a:accent4>
        <a:srgbClr val="AFAEAE"/>
      </a:accent4>
      <a:accent5>
        <a:srgbClr val="C50E3D"/>
      </a:accent5>
      <a:accent6>
        <a:srgbClr val="E3E0DE"/>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0c20c4-9108-4bc5-b0ed-17fe1055ef4d">
      <Terms xmlns="http://schemas.microsoft.com/office/infopath/2007/PartnerControls"/>
    </lcf76f155ced4ddcb4097134ff3c332f>
    <TaxCatchAll xmlns="a7fc07b2-f8ff-4e6d-9ed5-c16c9407a731" xsi:nil="true"/>
    <Input xmlns="be0c20c4-9108-4bc5-b0ed-17fe1055ef4d">true</Inpu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442F5ED5CBF54FA93208B5E74EB81E" ma:contentTypeVersion="18" ma:contentTypeDescription="Create a new document." ma:contentTypeScope="" ma:versionID="fcd44f093313325da8ad619f5c48308a">
  <xsd:schema xmlns:xsd="http://www.w3.org/2001/XMLSchema" xmlns:xs="http://www.w3.org/2001/XMLSchema" xmlns:p="http://schemas.microsoft.com/office/2006/metadata/properties" xmlns:ns2="be0c20c4-9108-4bc5-b0ed-17fe1055ef4d" xmlns:ns3="a7fc07b2-f8ff-4e6d-9ed5-c16c9407a731" targetNamespace="http://schemas.microsoft.com/office/2006/metadata/properties" ma:root="true" ma:fieldsID="4c8ea423aa689ea1b77eee0496f0ff3d" ns2:_="" ns3:_="">
    <xsd:import namespace="be0c20c4-9108-4bc5-b0ed-17fe1055ef4d"/>
    <xsd:import namespace="a7fc07b2-f8ff-4e6d-9ed5-c16c9407a7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SearchProperties" minOccurs="0"/>
                <xsd:element ref="ns2:MediaServiceBillingMetadata" minOccurs="0"/>
                <xsd:element ref="ns2:Inp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c20c4-9108-4bc5-b0ed-17fe1055e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Input" ma:index="24" nillable="true" ma:displayName="Input" ma:default="1" ma:description="Yes: NA-23 provided input.&#10;No: NA-23 did not provide input." ma:format="Dropdown" ma:internalName="Inpu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7fc07b2-f8ff-4e6d-9ed5-c16c9407a7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aaaad9c-d904-4b6b-9c0c-022c48852c59}" ma:internalName="TaxCatchAll" ma:showField="CatchAllData" ma:web="a7fc07b2-f8ff-4e6d-9ed5-c16c9407a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BEE2B8-ED5C-4B5D-8FC7-A251AE9BE165}">
  <ds:schemaRefs>
    <ds:schemaRef ds:uri="http://schemas.microsoft.com/office/2006/metadata/properties"/>
    <ds:schemaRef ds:uri="f6d72316-a743-4cd1-bf2d-d950ac85e3d7"/>
    <ds:schemaRef ds:uri="http://purl.org/dc/elements/1.1/"/>
    <ds:schemaRef ds:uri="f188a965-3786-47e8-8359-d9a2fd67cd45"/>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 ds:uri="be0c20c4-9108-4bc5-b0ed-17fe1055ef4d"/>
    <ds:schemaRef ds:uri="a7fc07b2-f8ff-4e6d-9ed5-c16c9407a731"/>
  </ds:schemaRefs>
</ds:datastoreItem>
</file>

<file path=customXml/itemProps2.xml><?xml version="1.0" encoding="utf-8"?>
<ds:datastoreItem xmlns:ds="http://schemas.openxmlformats.org/officeDocument/2006/customXml" ds:itemID="{CE80D5D3-E0CD-44B0-8E37-C3630286E9D8}">
  <ds:schemaRefs>
    <ds:schemaRef ds:uri="http://schemas.microsoft.com/sharepoint/v3/contenttype/forms"/>
  </ds:schemaRefs>
</ds:datastoreItem>
</file>

<file path=customXml/itemProps3.xml><?xml version="1.0" encoding="utf-8"?>
<ds:datastoreItem xmlns:ds="http://schemas.openxmlformats.org/officeDocument/2006/customXml" ds:itemID="{A589D0F3-1080-4185-A3A5-54F682E0A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c20c4-9108-4bc5-b0ed-17fe1055ef4d"/>
    <ds:schemaRef ds:uri="a7fc07b2-f8ff-4e6d-9ed5-c16c9407a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640</TotalTime>
  <Words>1652</Words>
  <Application>Microsoft Office PowerPoint</Application>
  <PresentationFormat>Widescreen</PresentationFormat>
  <Paragraphs>82</Paragraphs>
  <Slides>7</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Aptos</vt:lpstr>
      <vt:lpstr>Arial</vt:lpstr>
      <vt:lpstr>Montserrat</vt:lpstr>
      <vt:lpstr>Wingdings</vt:lpstr>
      <vt:lpstr>Office Theme</vt:lpstr>
      <vt:lpstr>1_Office Theme</vt:lpstr>
      <vt:lpstr>2_Office Theme</vt:lpstr>
      <vt:lpstr>3_Office Theme</vt:lpstr>
      <vt:lpstr>NNSA’s Proliferation Resistance Optimization Program   Kyle J. Sallee, NA-231</vt:lpstr>
      <vt:lpstr>NNSA’s PRO-X Program </vt:lpstr>
      <vt:lpstr>Proliferation Resistance Optimization for Advanced Reactors &amp; Fuel Cycles</vt:lpstr>
      <vt:lpstr>Key Nuclear Data &amp; Modeling</vt:lpstr>
      <vt:lpstr>A Partner to Industry, Safeguards, Security </vt:lpstr>
      <vt:lpstr>Optimized for Industry Engagement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Valerie Levine</dc:creator>
  <cp:lastModifiedBy>Sallee, Kyle</cp:lastModifiedBy>
  <cp:revision>16</cp:revision>
  <cp:lastPrinted>2025-09-12T16:13:46Z</cp:lastPrinted>
  <dcterms:created xsi:type="dcterms:W3CDTF">2025-09-10T18:06:41Z</dcterms:created>
  <dcterms:modified xsi:type="dcterms:W3CDTF">2026-01-30T20:32:06Z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0x010100E3442F5ED5CBF54FA93208B5E74EB81E</vt:lpwstr>
  </property>
  <property fmtid="{D5CDD505-2E9C-101B-9397-08002B2CF9AE}" pid="3" name="MediaServiceImageTags">
    <vt:lpwstr/>
  </property>
</Properties>
</file>