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12"/>
  </p:notesMasterIdLst>
  <p:handoutMasterIdLst>
    <p:handoutMasterId r:id="rId13"/>
  </p:handoutMasterIdLst>
  <p:sldIdLst>
    <p:sldId id="256" r:id="rId3"/>
    <p:sldId id="259" r:id="rId4"/>
    <p:sldId id="1873" r:id="rId5"/>
    <p:sldId id="1887" r:id="rId6"/>
    <p:sldId id="1872" r:id="rId7"/>
    <p:sldId id="1885" r:id="rId8"/>
    <p:sldId id="285" r:id="rId9"/>
    <p:sldId id="1886"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9"/>
    <p:restoredTop sz="94694"/>
  </p:normalViewPr>
  <p:slideViewPr>
    <p:cSldViewPr snapToGrid="0" snapToObjects="1" showGuides="1">
      <p:cViewPr varScale="1">
        <p:scale>
          <a:sx n="96" d="100"/>
          <a:sy n="96" d="100"/>
        </p:scale>
        <p:origin x="624" y="8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FC5094-0C00-0F4E-A6D8-B9341D9242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BDA9F5-E90E-2045-B742-F79DE5B97F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75002-0D5F-434A-80F7-8C96567F587C}" type="datetimeFigureOut">
              <a:rPr lang="en-US" smtClean="0"/>
              <a:t>2/8/2026</a:t>
            </a:fld>
            <a:endParaRPr lang="en-US"/>
          </a:p>
        </p:txBody>
      </p:sp>
      <p:sp>
        <p:nvSpPr>
          <p:cNvPr id="4" name="Footer Placeholder 3">
            <a:extLst>
              <a:ext uri="{FF2B5EF4-FFF2-40B4-BE49-F238E27FC236}">
                <a16:creationId xmlns:a16="http://schemas.microsoft.com/office/drawing/2014/main" id="{04A2F321-2059-8048-B702-F36A386E0D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38C659-4605-254B-9C02-B894794B1D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4B2A50-E00F-2F4F-A591-7381226891E1}" type="slidenum">
              <a:rPr lang="en-US" smtClean="0"/>
              <a:t>‹#›</a:t>
            </a:fld>
            <a:endParaRPr lang="en-US"/>
          </a:p>
        </p:txBody>
      </p:sp>
    </p:spTree>
    <p:extLst>
      <p:ext uri="{BB962C8B-B14F-4D97-AF65-F5344CB8AC3E}">
        <p14:creationId xmlns:p14="http://schemas.microsoft.com/office/powerpoint/2010/main" val="1934344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D7E2F-502C-4AA3-B601-AA8D8962C28E}"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BD3E4-FEA9-424D-87C4-27AB4AF3EB43}" type="slidenum">
              <a:rPr lang="en-US" smtClean="0"/>
              <a:t>‹#›</a:t>
            </a:fld>
            <a:endParaRPr lang="en-US"/>
          </a:p>
        </p:txBody>
      </p:sp>
    </p:spTree>
    <p:extLst>
      <p:ext uri="{BB962C8B-B14F-4D97-AF65-F5344CB8AC3E}">
        <p14:creationId xmlns:p14="http://schemas.microsoft.com/office/powerpoint/2010/main" val="352182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milestone report from last year was meant to outline the overall MC&amp;A approach for a PBR. Hope it’s of use to inform the domestic approach.</a:t>
            </a:r>
          </a:p>
        </p:txBody>
      </p:sp>
      <p:sp>
        <p:nvSpPr>
          <p:cNvPr id="4" name="Slide Number Placeholder 3"/>
          <p:cNvSpPr>
            <a:spLocks noGrp="1"/>
          </p:cNvSpPr>
          <p:nvPr>
            <p:ph type="sldNum" sz="quarter" idx="5"/>
          </p:nvPr>
        </p:nvSpPr>
        <p:spPr/>
        <p:txBody>
          <a:bodyPr/>
          <a:lstStyle/>
          <a:p>
            <a:fld id="{82DBD3E4-FEA9-424D-87C4-27AB4AF3EB43}" type="slidenum">
              <a:rPr lang="en-US" smtClean="0"/>
              <a:t>5</a:t>
            </a:fld>
            <a:endParaRPr lang="en-US"/>
          </a:p>
        </p:txBody>
      </p:sp>
    </p:spTree>
    <p:extLst>
      <p:ext uri="{BB962C8B-B14F-4D97-AF65-F5344CB8AC3E}">
        <p14:creationId xmlns:p14="http://schemas.microsoft.com/office/powerpoint/2010/main" val="148986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milestone report from last year was meant to outline the overall MC&amp;A approach for a PBR. Hope it’s of use to inform the domestic approach.</a:t>
            </a:r>
          </a:p>
        </p:txBody>
      </p:sp>
      <p:sp>
        <p:nvSpPr>
          <p:cNvPr id="4" name="Slide Number Placeholder 3"/>
          <p:cNvSpPr>
            <a:spLocks noGrp="1"/>
          </p:cNvSpPr>
          <p:nvPr>
            <p:ph type="sldNum" sz="quarter" idx="5"/>
          </p:nvPr>
        </p:nvSpPr>
        <p:spPr/>
        <p:txBody>
          <a:bodyPr/>
          <a:lstStyle/>
          <a:p>
            <a:fld id="{82DBD3E4-FEA9-424D-87C4-27AB4AF3EB43}" type="slidenum">
              <a:rPr lang="en-US" smtClean="0"/>
              <a:t>6</a:t>
            </a:fld>
            <a:endParaRPr lang="en-US"/>
          </a:p>
        </p:txBody>
      </p:sp>
    </p:spTree>
    <p:extLst>
      <p:ext uri="{BB962C8B-B14F-4D97-AF65-F5344CB8AC3E}">
        <p14:creationId xmlns:p14="http://schemas.microsoft.com/office/powerpoint/2010/main" val="395209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10000"/>
          </a:schemeClr>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61EDB87-9B82-4843-9969-B797771B55B4}"/>
              </a:ext>
            </a:extLst>
          </p:cNvPr>
          <p:cNvSpPr/>
          <p:nvPr userDrawn="1"/>
        </p:nvSpPr>
        <p:spPr>
          <a:xfrm>
            <a:off x="0" y="0"/>
            <a:ext cx="7398327" cy="687251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9922179-6713-AC43-AB6B-F90529FE3273}"/>
              </a:ext>
            </a:extLst>
          </p:cNvPr>
          <p:cNvSpPr/>
          <p:nvPr userDrawn="1"/>
        </p:nvSpPr>
        <p:spPr>
          <a:xfrm>
            <a:off x="2654736" y="-53256"/>
            <a:ext cx="9583271" cy="6979024"/>
          </a:xfrm>
          <a:custGeom>
            <a:avLst/>
            <a:gdLst>
              <a:gd name="connsiteX0" fmla="*/ 0 w 6458857"/>
              <a:gd name="connsiteY0" fmla="*/ 0 h 6858000"/>
              <a:gd name="connsiteX1" fmla="*/ 6458857 w 6458857"/>
              <a:gd name="connsiteY1" fmla="*/ 0 h 6858000"/>
              <a:gd name="connsiteX2" fmla="*/ 6458857 w 6458857"/>
              <a:gd name="connsiteY2" fmla="*/ 6858000 h 6858000"/>
              <a:gd name="connsiteX3" fmla="*/ 0 w 6458857"/>
              <a:gd name="connsiteY3" fmla="*/ 6858000 h 6858000"/>
              <a:gd name="connsiteX4" fmla="*/ 0 w 6458857"/>
              <a:gd name="connsiteY4" fmla="*/ 0 h 6858000"/>
              <a:gd name="connsiteX0" fmla="*/ 2540000 w 8998857"/>
              <a:gd name="connsiteY0" fmla="*/ 0 h 6858000"/>
              <a:gd name="connsiteX1" fmla="*/ 8998857 w 8998857"/>
              <a:gd name="connsiteY1" fmla="*/ 0 h 6858000"/>
              <a:gd name="connsiteX2" fmla="*/ 8998857 w 8998857"/>
              <a:gd name="connsiteY2" fmla="*/ 6858000 h 6858000"/>
              <a:gd name="connsiteX3" fmla="*/ 0 w 8998857"/>
              <a:gd name="connsiteY3" fmla="*/ 6858000 h 6858000"/>
              <a:gd name="connsiteX4" fmla="*/ 2540000 w 8998857"/>
              <a:gd name="connsiteY4" fmla="*/ 0 h 6858000"/>
              <a:gd name="connsiteX0" fmla="*/ 1074057 w 8998857"/>
              <a:gd name="connsiteY0" fmla="*/ 0 h 6858000"/>
              <a:gd name="connsiteX1" fmla="*/ 8998857 w 8998857"/>
              <a:gd name="connsiteY1" fmla="*/ 0 h 6858000"/>
              <a:gd name="connsiteX2" fmla="*/ 8998857 w 8998857"/>
              <a:gd name="connsiteY2" fmla="*/ 6858000 h 6858000"/>
              <a:gd name="connsiteX3" fmla="*/ 0 w 8998857"/>
              <a:gd name="connsiteY3" fmla="*/ 6858000 h 6858000"/>
              <a:gd name="connsiteX4" fmla="*/ 1074057 w 8998857"/>
              <a:gd name="connsiteY4" fmla="*/ 0 h 6858000"/>
              <a:gd name="connsiteX0" fmla="*/ 0 w 7924800"/>
              <a:gd name="connsiteY0" fmla="*/ 0 h 6858000"/>
              <a:gd name="connsiteX1" fmla="*/ 7924800 w 7924800"/>
              <a:gd name="connsiteY1" fmla="*/ 0 h 6858000"/>
              <a:gd name="connsiteX2" fmla="*/ 7924800 w 7924800"/>
              <a:gd name="connsiteY2" fmla="*/ 6858000 h 6858000"/>
              <a:gd name="connsiteX3" fmla="*/ 1364343 w 7924800"/>
              <a:gd name="connsiteY3" fmla="*/ 6858000 h 6858000"/>
              <a:gd name="connsiteX4" fmla="*/ 0 w 7924800"/>
              <a:gd name="connsiteY4" fmla="*/ 0 h 6858000"/>
              <a:gd name="connsiteX0" fmla="*/ 0 w 9506857"/>
              <a:gd name="connsiteY0" fmla="*/ 0 h 6858000"/>
              <a:gd name="connsiteX1" fmla="*/ 9506857 w 9506857"/>
              <a:gd name="connsiteY1" fmla="*/ 0 h 6858000"/>
              <a:gd name="connsiteX2" fmla="*/ 7924800 w 9506857"/>
              <a:gd name="connsiteY2" fmla="*/ 6858000 h 6858000"/>
              <a:gd name="connsiteX3" fmla="*/ 1364343 w 9506857"/>
              <a:gd name="connsiteY3" fmla="*/ 6858000 h 6858000"/>
              <a:gd name="connsiteX4" fmla="*/ 0 w 9506857"/>
              <a:gd name="connsiteY4" fmla="*/ 0 h 6858000"/>
              <a:gd name="connsiteX0" fmla="*/ 0 w 9521372"/>
              <a:gd name="connsiteY0" fmla="*/ 0 h 6872515"/>
              <a:gd name="connsiteX1" fmla="*/ 9506857 w 9521372"/>
              <a:gd name="connsiteY1" fmla="*/ 0 h 6872515"/>
              <a:gd name="connsiteX2" fmla="*/ 9521372 w 9521372"/>
              <a:gd name="connsiteY2" fmla="*/ 6872515 h 6872515"/>
              <a:gd name="connsiteX3" fmla="*/ 1364343 w 9521372"/>
              <a:gd name="connsiteY3" fmla="*/ 6858000 h 6872515"/>
              <a:gd name="connsiteX4" fmla="*/ 0 w 9521372"/>
              <a:gd name="connsiteY4" fmla="*/ 0 h 6872515"/>
              <a:gd name="connsiteX0" fmla="*/ 0 w 9522767"/>
              <a:gd name="connsiteY0" fmla="*/ 14514 h 6887029"/>
              <a:gd name="connsiteX1" fmla="*/ 9521371 w 9522767"/>
              <a:gd name="connsiteY1" fmla="*/ 0 h 6887029"/>
              <a:gd name="connsiteX2" fmla="*/ 9521372 w 9522767"/>
              <a:gd name="connsiteY2" fmla="*/ 6887029 h 6887029"/>
              <a:gd name="connsiteX3" fmla="*/ 1364343 w 9522767"/>
              <a:gd name="connsiteY3" fmla="*/ 6872514 h 6887029"/>
              <a:gd name="connsiteX4" fmla="*/ 0 w 9522767"/>
              <a:gd name="connsiteY4" fmla="*/ 14514 h 6887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2767" h="6887029">
                <a:moveTo>
                  <a:pt x="0" y="14514"/>
                </a:moveTo>
                <a:lnTo>
                  <a:pt x="9521371" y="0"/>
                </a:lnTo>
                <a:cubicBezTo>
                  <a:pt x="9526209" y="2290838"/>
                  <a:pt x="9516534" y="4596191"/>
                  <a:pt x="9521372" y="6887029"/>
                </a:cubicBezTo>
                <a:lnTo>
                  <a:pt x="1364343" y="6872514"/>
                </a:lnTo>
                <a:lnTo>
                  <a:pt x="0" y="14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982A59C-A56E-6D1B-D9F2-FC533760E58F}"/>
              </a:ext>
            </a:extLst>
          </p:cNvPr>
          <p:cNvSpPr/>
          <p:nvPr userDrawn="1"/>
        </p:nvSpPr>
        <p:spPr>
          <a:xfrm rot="20905001">
            <a:off x="7678982" y="-277900"/>
            <a:ext cx="5034175" cy="5034176"/>
          </a:xfrm>
          <a:prstGeom prst="ellipse">
            <a:avLst/>
          </a:prstGeom>
          <a:noFill/>
          <a:ln w="520700">
            <a:solidFill>
              <a:schemeClr val="accent5">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30">
            <a:extLst>
              <a:ext uri="{FF2B5EF4-FFF2-40B4-BE49-F238E27FC236}">
                <a16:creationId xmlns:a16="http://schemas.microsoft.com/office/drawing/2014/main" id="{8B52B883-39FB-E423-D6F4-A02E6192A84D}"/>
              </a:ext>
            </a:extLst>
          </p:cNvPr>
          <p:cNvSpPr/>
          <p:nvPr userDrawn="1"/>
        </p:nvSpPr>
        <p:spPr>
          <a:xfrm rot="20905001">
            <a:off x="7159694" y="1021064"/>
            <a:ext cx="4392436" cy="6935691"/>
          </a:xfrm>
          <a:custGeom>
            <a:avLst/>
            <a:gdLst>
              <a:gd name="connsiteX0" fmla="*/ 0 w 3322825"/>
              <a:gd name="connsiteY0" fmla="*/ 0 h 2443163"/>
              <a:gd name="connsiteX1" fmla="*/ 3322825 w 3322825"/>
              <a:gd name="connsiteY1" fmla="*/ 0 h 2443163"/>
              <a:gd name="connsiteX2" fmla="*/ 3322825 w 3322825"/>
              <a:gd name="connsiteY2" fmla="*/ 2443163 h 2443163"/>
              <a:gd name="connsiteX3" fmla="*/ 0 w 3322825"/>
              <a:gd name="connsiteY3" fmla="*/ 2443163 h 2443163"/>
              <a:gd name="connsiteX4" fmla="*/ 0 w 3322825"/>
              <a:gd name="connsiteY4" fmla="*/ 0 h 2443163"/>
              <a:gd name="connsiteX0" fmla="*/ 0 w 3322825"/>
              <a:gd name="connsiteY0" fmla="*/ 0 h 4143375"/>
              <a:gd name="connsiteX1" fmla="*/ 3322825 w 3322825"/>
              <a:gd name="connsiteY1" fmla="*/ 0 h 4143375"/>
              <a:gd name="connsiteX2" fmla="*/ 3322825 w 3322825"/>
              <a:gd name="connsiteY2" fmla="*/ 24431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537013 w 3322825"/>
              <a:gd name="connsiteY2" fmla="*/ 18716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865625 w 3322825"/>
              <a:gd name="connsiteY2" fmla="*/ 2000251 h 4143375"/>
              <a:gd name="connsiteX3" fmla="*/ 785813 w 3322825"/>
              <a:gd name="connsiteY3" fmla="*/ 4143375 h 4143375"/>
              <a:gd name="connsiteX4" fmla="*/ 0 w 3322825"/>
              <a:gd name="connsiteY4" fmla="*/ 0 h 4143375"/>
              <a:gd name="connsiteX0" fmla="*/ 0 w 3337112"/>
              <a:gd name="connsiteY0" fmla="*/ 0 h 5300663"/>
              <a:gd name="connsiteX1" fmla="*/ 3337112 w 3337112"/>
              <a:gd name="connsiteY1" fmla="*/ 1157288 h 5300663"/>
              <a:gd name="connsiteX2" fmla="*/ 2879912 w 3337112"/>
              <a:gd name="connsiteY2" fmla="*/ 3157539 h 5300663"/>
              <a:gd name="connsiteX3" fmla="*/ 800100 w 3337112"/>
              <a:gd name="connsiteY3" fmla="*/ 5300663 h 5300663"/>
              <a:gd name="connsiteX4" fmla="*/ 0 w 3337112"/>
              <a:gd name="connsiteY4" fmla="*/ 0 h 5300663"/>
              <a:gd name="connsiteX0" fmla="*/ 0 w 3337112"/>
              <a:gd name="connsiteY0" fmla="*/ 0 h 5557838"/>
              <a:gd name="connsiteX1" fmla="*/ 3337112 w 3337112"/>
              <a:gd name="connsiteY1" fmla="*/ 1157288 h 5557838"/>
              <a:gd name="connsiteX2" fmla="*/ 2879912 w 3337112"/>
              <a:gd name="connsiteY2" fmla="*/ 3157539 h 5557838"/>
              <a:gd name="connsiteX3" fmla="*/ 1028700 w 3337112"/>
              <a:gd name="connsiteY3" fmla="*/ 5557838 h 5557838"/>
              <a:gd name="connsiteX4" fmla="*/ 0 w 3337112"/>
              <a:gd name="connsiteY4" fmla="*/ 0 h 5557838"/>
              <a:gd name="connsiteX0" fmla="*/ 0 w 3337112"/>
              <a:gd name="connsiteY0" fmla="*/ 0 h 5957888"/>
              <a:gd name="connsiteX1" fmla="*/ 3337112 w 3337112"/>
              <a:gd name="connsiteY1" fmla="*/ 1157288 h 5957888"/>
              <a:gd name="connsiteX2" fmla="*/ 2879912 w 3337112"/>
              <a:gd name="connsiteY2" fmla="*/ 3157539 h 5957888"/>
              <a:gd name="connsiteX3" fmla="*/ 1985963 w 3337112"/>
              <a:gd name="connsiteY3" fmla="*/ 5957888 h 5957888"/>
              <a:gd name="connsiteX4" fmla="*/ 0 w 3337112"/>
              <a:gd name="connsiteY4" fmla="*/ 0 h 5957888"/>
              <a:gd name="connsiteX0" fmla="*/ 0 w 3337112"/>
              <a:gd name="connsiteY0" fmla="*/ 0 h 5772150"/>
              <a:gd name="connsiteX1" fmla="*/ 3337112 w 3337112"/>
              <a:gd name="connsiteY1" fmla="*/ 1157288 h 5772150"/>
              <a:gd name="connsiteX2" fmla="*/ 2879912 w 3337112"/>
              <a:gd name="connsiteY2" fmla="*/ 3157539 h 5772150"/>
              <a:gd name="connsiteX3" fmla="*/ 700088 w 3337112"/>
              <a:gd name="connsiteY3" fmla="*/ 5772150 h 5772150"/>
              <a:gd name="connsiteX4" fmla="*/ 0 w 3337112"/>
              <a:gd name="connsiteY4" fmla="*/ 0 h 5772150"/>
              <a:gd name="connsiteX0" fmla="*/ 0 w 3451412"/>
              <a:gd name="connsiteY0" fmla="*/ 0 h 5772150"/>
              <a:gd name="connsiteX1" fmla="*/ 3337112 w 3451412"/>
              <a:gd name="connsiteY1" fmla="*/ 1157288 h 5772150"/>
              <a:gd name="connsiteX2" fmla="*/ 3451412 w 3451412"/>
              <a:gd name="connsiteY2" fmla="*/ 3114676 h 5772150"/>
              <a:gd name="connsiteX3" fmla="*/ 700088 w 3451412"/>
              <a:gd name="connsiteY3" fmla="*/ 5772150 h 5772150"/>
              <a:gd name="connsiteX4" fmla="*/ 0 w 3451412"/>
              <a:gd name="connsiteY4" fmla="*/ 0 h 5772150"/>
              <a:gd name="connsiteX0" fmla="*/ 0 w 3451412"/>
              <a:gd name="connsiteY0" fmla="*/ 0 h 6472237"/>
              <a:gd name="connsiteX1" fmla="*/ 3337112 w 3451412"/>
              <a:gd name="connsiteY1" fmla="*/ 1157288 h 6472237"/>
              <a:gd name="connsiteX2" fmla="*/ 3451412 w 3451412"/>
              <a:gd name="connsiteY2" fmla="*/ 3114676 h 6472237"/>
              <a:gd name="connsiteX3" fmla="*/ 742951 w 3451412"/>
              <a:gd name="connsiteY3" fmla="*/ 6472237 h 6472237"/>
              <a:gd name="connsiteX4" fmla="*/ 0 w 3451412"/>
              <a:gd name="connsiteY4" fmla="*/ 0 h 6472237"/>
              <a:gd name="connsiteX0" fmla="*/ 0 w 3451412"/>
              <a:gd name="connsiteY0" fmla="*/ 0 h 5758515"/>
              <a:gd name="connsiteX1" fmla="*/ 3337112 w 3451412"/>
              <a:gd name="connsiteY1" fmla="*/ 1157288 h 5758515"/>
              <a:gd name="connsiteX2" fmla="*/ 3451412 w 3451412"/>
              <a:gd name="connsiteY2" fmla="*/ 3114676 h 5758515"/>
              <a:gd name="connsiteX3" fmla="*/ 889240 w 3451412"/>
              <a:gd name="connsiteY3" fmla="*/ 5758515 h 5758515"/>
              <a:gd name="connsiteX4" fmla="*/ 0 w 3451412"/>
              <a:gd name="connsiteY4" fmla="*/ 0 h 5758515"/>
              <a:gd name="connsiteX0" fmla="*/ 0 w 3497557"/>
              <a:gd name="connsiteY0" fmla="*/ 0 h 5057864"/>
              <a:gd name="connsiteX1" fmla="*/ 3383257 w 3497557"/>
              <a:gd name="connsiteY1" fmla="*/ 456637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057864"/>
              <a:gd name="connsiteX1" fmla="*/ 2954666 w 3497557"/>
              <a:gd name="connsiteY1" fmla="*/ 577645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782858"/>
              <a:gd name="connsiteX1" fmla="*/ 2954666 w 3497557"/>
              <a:gd name="connsiteY1" fmla="*/ 577645 h 5782858"/>
              <a:gd name="connsiteX2" fmla="*/ 3497557 w 3497557"/>
              <a:gd name="connsiteY2" fmla="*/ 2414025 h 5782858"/>
              <a:gd name="connsiteX3" fmla="*/ 1175051 w 3497557"/>
              <a:gd name="connsiteY3" fmla="*/ 5782858 h 5782858"/>
              <a:gd name="connsiteX4" fmla="*/ 0 w 3497557"/>
              <a:gd name="connsiteY4" fmla="*/ 0 h 5782858"/>
              <a:gd name="connsiteX0" fmla="*/ 0 w 3353896"/>
              <a:gd name="connsiteY0" fmla="*/ 0 h 5782858"/>
              <a:gd name="connsiteX1" fmla="*/ 2954666 w 3353896"/>
              <a:gd name="connsiteY1" fmla="*/ 577645 h 5782858"/>
              <a:gd name="connsiteX2" fmla="*/ 3353896 w 3353896"/>
              <a:gd name="connsiteY2" fmla="*/ 2413340 h 5782858"/>
              <a:gd name="connsiteX3" fmla="*/ 1175051 w 3353896"/>
              <a:gd name="connsiteY3" fmla="*/ 5782858 h 5782858"/>
              <a:gd name="connsiteX4" fmla="*/ 0 w 3353896"/>
              <a:gd name="connsiteY4" fmla="*/ 0 h 5782858"/>
              <a:gd name="connsiteX0" fmla="*/ 0 w 3353896"/>
              <a:gd name="connsiteY0" fmla="*/ 0 h 5295826"/>
              <a:gd name="connsiteX1" fmla="*/ 2954666 w 3353896"/>
              <a:gd name="connsiteY1" fmla="*/ 577645 h 5295826"/>
              <a:gd name="connsiteX2" fmla="*/ 3353896 w 3353896"/>
              <a:gd name="connsiteY2" fmla="*/ 2413340 h 5295826"/>
              <a:gd name="connsiteX3" fmla="*/ 1211081 w 3353896"/>
              <a:gd name="connsiteY3" fmla="*/ 5295826 h 5295826"/>
              <a:gd name="connsiteX4" fmla="*/ 0 w 3353896"/>
              <a:gd name="connsiteY4" fmla="*/ 0 h 529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896" h="5295826">
                <a:moveTo>
                  <a:pt x="0" y="0"/>
                </a:moveTo>
                <a:lnTo>
                  <a:pt x="2954666" y="577645"/>
                </a:lnTo>
                <a:lnTo>
                  <a:pt x="3353896" y="2413340"/>
                </a:lnTo>
                <a:lnTo>
                  <a:pt x="1211081" y="52958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4B3AF80E-1DA0-A145-8EAA-8F381158A1D7}"/>
              </a:ext>
            </a:extLst>
          </p:cNvPr>
          <p:cNvGrpSpPr/>
          <p:nvPr userDrawn="1"/>
        </p:nvGrpSpPr>
        <p:grpSpPr>
          <a:xfrm rot="20905001">
            <a:off x="7682988" y="421920"/>
            <a:ext cx="4605832" cy="5686505"/>
            <a:chOff x="7246645" y="259425"/>
            <a:chExt cx="4750924" cy="5865639"/>
          </a:xfrm>
        </p:grpSpPr>
        <p:sp>
          <p:nvSpPr>
            <p:cNvPr id="30" name="Oval 29">
              <a:extLst>
                <a:ext uri="{FF2B5EF4-FFF2-40B4-BE49-F238E27FC236}">
                  <a16:creationId xmlns:a16="http://schemas.microsoft.com/office/drawing/2014/main" id="{3BD7F975-BE28-6B4B-B9F6-19199BEF68F2}"/>
                </a:ext>
              </a:extLst>
            </p:cNvPr>
            <p:cNvSpPr/>
            <p:nvPr userDrawn="1"/>
          </p:nvSpPr>
          <p:spPr>
            <a:xfrm>
              <a:off x="8118114" y="259425"/>
              <a:ext cx="3879455" cy="3879455"/>
            </a:xfrm>
            <a:prstGeom prst="ellipse">
              <a:avLst/>
            </a:prstGeom>
            <a:noFill/>
            <a:ln w="520700">
              <a:solidFill>
                <a:schemeClr val="accent6">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43CAF6B-6C6F-1445-AE5C-6F778B7A0082}"/>
                </a:ext>
              </a:extLst>
            </p:cNvPr>
            <p:cNvSpPr/>
            <p:nvPr userDrawn="1"/>
          </p:nvSpPr>
          <p:spPr>
            <a:xfrm>
              <a:off x="7246645" y="829237"/>
              <a:ext cx="3353896" cy="5295827"/>
            </a:xfrm>
            <a:custGeom>
              <a:avLst/>
              <a:gdLst>
                <a:gd name="connsiteX0" fmla="*/ 0 w 3322825"/>
                <a:gd name="connsiteY0" fmla="*/ 0 h 2443163"/>
                <a:gd name="connsiteX1" fmla="*/ 3322825 w 3322825"/>
                <a:gd name="connsiteY1" fmla="*/ 0 h 2443163"/>
                <a:gd name="connsiteX2" fmla="*/ 3322825 w 3322825"/>
                <a:gd name="connsiteY2" fmla="*/ 2443163 h 2443163"/>
                <a:gd name="connsiteX3" fmla="*/ 0 w 3322825"/>
                <a:gd name="connsiteY3" fmla="*/ 2443163 h 2443163"/>
                <a:gd name="connsiteX4" fmla="*/ 0 w 3322825"/>
                <a:gd name="connsiteY4" fmla="*/ 0 h 2443163"/>
                <a:gd name="connsiteX0" fmla="*/ 0 w 3322825"/>
                <a:gd name="connsiteY0" fmla="*/ 0 h 4143375"/>
                <a:gd name="connsiteX1" fmla="*/ 3322825 w 3322825"/>
                <a:gd name="connsiteY1" fmla="*/ 0 h 4143375"/>
                <a:gd name="connsiteX2" fmla="*/ 3322825 w 3322825"/>
                <a:gd name="connsiteY2" fmla="*/ 24431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537013 w 3322825"/>
                <a:gd name="connsiteY2" fmla="*/ 18716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865625 w 3322825"/>
                <a:gd name="connsiteY2" fmla="*/ 2000251 h 4143375"/>
                <a:gd name="connsiteX3" fmla="*/ 785813 w 3322825"/>
                <a:gd name="connsiteY3" fmla="*/ 4143375 h 4143375"/>
                <a:gd name="connsiteX4" fmla="*/ 0 w 3322825"/>
                <a:gd name="connsiteY4" fmla="*/ 0 h 4143375"/>
                <a:gd name="connsiteX0" fmla="*/ 0 w 3337112"/>
                <a:gd name="connsiteY0" fmla="*/ 0 h 5300663"/>
                <a:gd name="connsiteX1" fmla="*/ 3337112 w 3337112"/>
                <a:gd name="connsiteY1" fmla="*/ 1157288 h 5300663"/>
                <a:gd name="connsiteX2" fmla="*/ 2879912 w 3337112"/>
                <a:gd name="connsiteY2" fmla="*/ 3157539 h 5300663"/>
                <a:gd name="connsiteX3" fmla="*/ 800100 w 3337112"/>
                <a:gd name="connsiteY3" fmla="*/ 5300663 h 5300663"/>
                <a:gd name="connsiteX4" fmla="*/ 0 w 3337112"/>
                <a:gd name="connsiteY4" fmla="*/ 0 h 5300663"/>
                <a:gd name="connsiteX0" fmla="*/ 0 w 3337112"/>
                <a:gd name="connsiteY0" fmla="*/ 0 h 5557838"/>
                <a:gd name="connsiteX1" fmla="*/ 3337112 w 3337112"/>
                <a:gd name="connsiteY1" fmla="*/ 1157288 h 5557838"/>
                <a:gd name="connsiteX2" fmla="*/ 2879912 w 3337112"/>
                <a:gd name="connsiteY2" fmla="*/ 3157539 h 5557838"/>
                <a:gd name="connsiteX3" fmla="*/ 1028700 w 3337112"/>
                <a:gd name="connsiteY3" fmla="*/ 5557838 h 5557838"/>
                <a:gd name="connsiteX4" fmla="*/ 0 w 3337112"/>
                <a:gd name="connsiteY4" fmla="*/ 0 h 5557838"/>
                <a:gd name="connsiteX0" fmla="*/ 0 w 3337112"/>
                <a:gd name="connsiteY0" fmla="*/ 0 h 5957888"/>
                <a:gd name="connsiteX1" fmla="*/ 3337112 w 3337112"/>
                <a:gd name="connsiteY1" fmla="*/ 1157288 h 5957888"/>
                <a:gd name="connsiteX2" fmla="*/ 2879912 w 3337112"/>
                <a:gd name="connsiteY2" fmla="*/ 3157539 h 5957888"/>
                <a:gd name="connsiteX3" fmla="*/ 1985963 w 3337112"/>
                <a:gd name="connsiteY3" fmla="*/ 5957888 h 5957888"/>
                <a:gd name="connsiteX4" fmla="*/ 0 w 3337112"/>
                <a:gd name="connsiteY4" fmla="*/ 0 h 5957888"/>
                <a:gd name="connsiteX0" fmla="*/ 0 w 3337112"/>
                <a:gd name="connsiteY0" fmla="*/ 0 h 5772150"/>
                <a:gd name="connsiteX1" fmla="*/ 3337112 w 3337112"/>
                <a:gd name="connsiteY1" fmla="*/ 1157288 h 5772150"/>
                <a:gd name="connsiteX2" fmla="*/ 2879912 w 3337112"/>
                <a:gd name="connsiteY2" fmla="*/ 3157539 h 5772150"/>
                <a:gd name="connsiteX3" fmla="*/ 700088 w 3337112"/>
                <a:gd name="connsiteY3" fmla="*/ 5772150 h 5772150"/>
                <a:gd name="connsiteX4" fmla="*/ 0 w 3337112"/>
                <a:gd name="connsiteY4" fmla="*/ 0 h 5772150"/>
                <a:gd name="connsiteX0" fmla="*/ 0 w 3451412"/>
                <a:gd name="connsiteY0" fmla="*/ 0 h 5772150"/>
                <a:gd name="connsiteX1" fmla="*/ 3337112 w 3451412"/>
                <a:gd name="connsiteY1" fmla="*/ 1157288 h 5772150"/>
                <a:gd name="connsiteX2" fmla="*/ 3451412 w 3451412"/>
                <a:gd name="connsiteY2" fmla="*/ 3114676 h 5772150"/>
                <a:gd name="connsiteX3" fmla="*/ 700088 w 3451412"/>
                <a:gd name="connsiteY3" fmla="*/ 5772150 h 5772150"/>
                <a:gd name="connsiteX4" fmla="*/ 0 w 3451412"/>
                <a:gd name="connsiteY4" fmla="*/ 0 h 5772150"/>
                <a:gd name="connsiteX0" fmla="*/ 0 w 3451412"/>
                <a:gd name="connsiteY0" fmla="*/ 0 h 6472237"/>
                <a:gd name="connsiteX1" fmla="*/ 3337112 w 3451412"/>
                <a:gd name="connsiteY1" fmla="*/ 1157288 h 6472237"/>
                <a:gd name="connsiteX2" fmla="*/ 3451412 w 3451412"/>
                <a:gd name="connsiteY2" fmla="*/ 3114676 h 6472237"/>
                <a:gd name="connsiteX3" fmla="*/ 742951 w 3451412"/>
                <a:gd name="connsiteY3" fmla="*/ 6472237 h 6472237"/>
                <a:gd name="connsiteX4" fmla="*/ 0 w 3451412"/>
                <a:gd name="connsiteY4" fmla="*/ 0 h 6472237"/>
                <a:gd name="connsiteX0" fmla="*/ 0 w 3451412"/>
                <a:gd name="connsiteY0" fmla="*/ 0 h 5758515"/>
                <a:gd name="connsiteX1" fmla="*/ 3337112 w 3451412"/>
                <a:gd name="connsiteY1" fmla="*/ 1157288 h 5758515"/>
                <a:gd name="connsiteX2" fmla="*/ 3451412 w 3451412"/>
                <a:gd name="connsiteY2" fmla="*/ 3114676 h 5758515"/>
                <a:gd name="connsiteX3" fmla="*/ 889240 w 3451412"/>
                <a:gd name="connsiteY3" fmla="*/ 5758515 h 5758515"/>
                <a:gd name="connsiteX4" fmla="*/ 0 w 3451412"/>
                <a:gd name="connsiteY4" fmla="*/ 0 h 5758515"/>
                <a:gd name="connsiteX0" fmla="*/ 0 w 3497557"/>
                <a:gd name="connsiteY0" fmla="*/ 0 h 5057864"/>
                <a:gd name="connsiteX1" fmla="*/ 3383257 w 3497557"/>
                <a:gd name="connsiteY1" fmla="*/ 456637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057864"/>
                <a:gd name="connsiteX1" fmla="*/ 2954666 w 3497557"/>
                <a:gd name="connsiteY1" fmla="*/ 577645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782858"/>
                <a:gd name="connsiteX1" fmla="*/ 2954666 w 3497557"/>
                <a:gd name="connsiteY1" fmla="*/ 577645 h 5782858"/>
                <a:gd name="connsiteX2" fmla="*/ 3497557 w 3497557"/>
                <a:gd name="connsiteY2" fmla="*/ 2414025 h 5782858"/>
                <a:gd name="connsiteX3" fmla="*/ 1175051 w 3497557"/>
                <a:gd name="connsiteY3" fmla="*/ 5782858 h 5782858"/>
                <a:gd name="connsiteX4" fmla="*/ 0 w 3497557"/>
                <a:gd name="connsiteY4" fmla="*/ 0 h 5782858"/>
                <a:gd name="connsiteX0" fmla="*/ 0 w 3353896"/>
                <a:gd name="connsiteY0" fmla="*/ 0 h 5782858"/>
                <a:gd name="connsiteX1" fmla="*/ 2954666 w 3353896"/>
                <a:gd name="connsiteY1" fmla="*/ 577645 h 5782858"/>
                <a:gd name="connsiteX2" fmla="*/ 3353896 w 3353896"/>
                <a:gd name="connsiteY2" fmla="*/ 2413340 h 5782858"/>
                <a:gd name="connsiteX3" fmla="*/ 1175051 w 3353896"/>
                <a:gd name="connsiteY3" fmla="*/ 5782858 h 5782858"/>
                <a:gd name="connsiteX4" fmla="*/ 0 w 3353896"/>
                <a:gd name="connsiteY4" fmla="*/ 0 h 5782858"/>
                <a:gd name="connsiteX0" fmla="*/ 0 w 3353896"/>
                <a:gd name="connsiteY0" fmla="*/ 0 h 5295826"/>
                <a:gd name="connsiteX1" fmla="*/ 2954666 w 3353896"/>
                <a:gd name="connsiteY1" fmla="*/ 577645 h 5295826"/>
                <a:gd name="connsiteX2" fmla="*/ 3353896 w 3353896"/>
                <a:gd name="connsiteY2" fmla="*/ 2413340 h 5295826"/>
                <a:gd name="connsiteX3" fmla="*/ 1211081 w 3353896"/>
                <a:gd name="connsiteY3" fmla="*/ 5295826 h 5295826"/>
                <a:gd name="connsiteX4" fmla="*/ 0 w 3353896"/>
                <a:gd name="connsiteY4" fmla="*/ 0 h 529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896" h="5295826">
                  <a:moveTo>
                    <a:pt x="0" y="0"/>
                  </a:moveTo>
                  <a:lnTo>
                    <a:pt x="2954666" y="577645"/>
                  </a:lnTo>
                  <a:lnTo>
                    <a:pt x="3353896" y="2413340"/>
                  </a:lnTo>
                  <a:lnTo>
                    <a:pt x="1211081" y="52958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2ED9F22-E225-CC45-AC47-71F2BE77280F}"/>
                </a:ext>
              </a:extLst>
            </p:cNvPr>
            <p:cNvSpPr/>
            <p:nvPr userDrawn="1"/>
          </p:nvSpPr>
          <p:spPr>
            <a:xfrm>
              <a:off x="8797612" y="928831"/>
              <a:ext cx="2552352" cy="2552352"/>
            </a:xfrm>
            <a:prstGeom prst="ellipse">
              <a:avLst/>
            </a:prstGeom>
            <a:noFill/>
            <a:ln w="517525">
              <a:solidFill>
                <a:schemeClr val="accent3">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0">
              <a:extLst>
                <a:ext uri="{FF2B5EF4-FFF2-40B4-BE49-F238E27FC236}">
                  <a16:creationId xmlns:a16="http://schemas.microsoft.com/office/drawing/2014/main" id="{D5388FC8-D921-4C44-8DC2-0EA3356993F0}"/>
                </a:ext>
              </a:extLst>
            </p:cNvPr>
            <p:cNvSpPr/>
            <p:nvPr userDrawn="1"/>
          </p:nvSpPr>
          <p:spPr>
            <a:xfrm>
              <a:off x="7998662" y="1655078"/>
              <a:ext cx="2723410" cy="2459716"/>
            </a:xfrm>
            <a:custGeom>
              <a:avLst/>
              <a:gdLst>
                <a:gd name="connsiteX0" fmla="*/ 0 w 3322825"/>
                <a:gd name="connsiteY0" fmla="*/ 0 h 2443163"/>
                <a:gd name="connsiteX1" fmla="*/ 3322825 w 3322825"/>
                <a:gd name="connsiteY1" fmla="*/ 0 h 2443163"/>
                <a:gd name="connsiteX2" fmla="*/ 3322825 w 3322825"/>
                <a:gd name="connsiteY2" fmla="*/ 2443163 h 2443163"/>
                <a:gd name="connsiteX3" fmla="*/ 0 w 3322825"/>
                <a:gd name="connsiteY3" fmla="*/ 2443163 h 2443163"/>
                <a:gd name="connsiteX4" fmla="*/ 0 w 3322825"/>
                <a:gd name="connsiteY4" fmla="*/ 0 h 2443163"/>
                <a:gd name="connsiteX0" fmla="*/ 0 w 3322825"/>
                <a:gd name="connsiteY0" fmla="*/ 0 h 4143375"/>
                <a:gd name="connsiteX1" fmla="*/ 3322825 w 3322825"/>
                <a:gd name="connsiteY1" fmla="*/ 0 h 4143375"/>
                <a:gd name="connsiteX2" fmla="*/ 3322825 w 3322825"/>
                <a:gd name="connsiteY2" fmla="*/ 24431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537013 w 3322825"/>
                <a:gd name="connsiteY2" fmla="*/ 18716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865625 w 3322825"/>
                <a:gd name="connsiteY2" fmla="*/ 2000251 h 4143375"/>
                <a:gd name="connsiteX3" fmla="*/ 785813 w 3322825"/>
                <a:gd name="connsiteY3" fmla="*/ 4143375 h 4143375"/>
                <a:gd name="connsiteX4" fmla="*/ 0 w 3322825"/>
                <a:gd name="connsiteY4" fmla="*/ 0 h 4143375"/>
                <a:gd name="connsiteX0" fmla="*/ 0 w 3337112"/>
                <a:gd name="connsiteY0" fmla="*/ 0 h 5300663"/>
                <a:gd name="connsiteX1" fmla="*/ 3337112 w 3337112"/>
                <a:gd name="connsiteY1" fmla="*/ 1157288 h 5300663"/>
                <a:gd name="connsiteX2" fmla="*/ 2879912 w 3337112"/>
                <a:gd name="connsiteY2" fmla="*/ 3157539 h 5300663"/>
                <a:gd name="connsiteX3" fmla="*/ 800100 w 3337112"/>
                <a:gd name="connsiteY3" fmla="*/ 5300663 h 5300663"/>
                <a:gd name="connsiteX4" fmla="*/ 0 w 3337112"/>
                <a:gd name="connsiteY4" fmla="*/ 0 h 5300663"/>
                <a:gd name="connsiteX0" fmla="*/ 0 w 3337112"/>
                <a:gd name="connsiteY0" fmla="*/ 0 h 5300663"/>
                <a:gd name="connsiteX1" fmla="*/ 3337112 w 3337112"/>
                <a:gd name="connsiteY1" fmla="*/ 1157288 h 5300663"/>
                <a:gd name="connsiteX2" fmla="*/ 2851337 w 3337112"/>
                <a:gd name="connsiteY2" fmla="*/ 2100264 h 5300663"/>
                <a:gd name="connsiteX3" fmla="*/ 800100 w 3337112"/>
                <a:gd name="connsiteY3" fmla="*/ 5300663 h 5300663"/>
                <a:gd name="connsiteX4" fmla="*/ 0 w 3337112"/>
                <a:gd name="connsiteY4" fmla="*/ 0 h 5300663"/>
                <a:gd name="connsiteX0" fmla="*/ 0 w 3337112"/>
                <a:gd name="connsiteY0" fmla="*/ 0 h 2814638"/>
                <a:gd name="connsiteX1" fmla="*/ 3337112 w 3337112"/>
                <a:gd name="connsiteY1" fmla="*/ 1157288 h 2814638"/>
                <a:gd name="connsiteX2" fmla="*/ 2851337 w 3337112"/>
                <a:gd name="connsiteY2" fmla="*/ 2100264 h 2814638"/>
                <a:gd name="connsiteX3" fmla="*/ 2085975 w 3337112"/>
                <a:gd name="connsiteY3" fmla="*/ 2814638 h 2814638"/>
                <a:gd name="connsiteX4" fmla="*/ 0 w 3337112"/>
                <a:gd name="connsiteY4" fmla="*/ 0 h 2814638"/>
                <a:gd name="connsiteX0" fmla="*/ 0 w 3337112"/>
                <a:gd name="connsiteY0" fmla="*/ 0 h 3328988"/>
                <a:gd name="connsiteX1" fmla="*/ 3337112 w 3337112"/>
                <a:gd name="connsiteY1" fmla="*/ 1157288 h 3328988"/>
                <a:gd name="connsiteX2" fmla="*/ 2851337 w 3337112"/>
                <a:gd name="connsiteY2" fmla="*/ 2100264 h 3328988"/>
                <a:gd name="connsiteX3" fmla="*/ 1085850 w 3337112"/>
                <a:gd name="connsiteY3" fmla="*/ 3328988 h 3328988"/>
                <a:gd name="connsiteX4" fmla="*/ 0 w 3337112"/>
                <a:gd name="connsiteY4" fmla="*/ 0 h 3328988"/>
                <a:gd name="connsiteX0" fmla="*/ 0 w 3337112"/>
                <a:gd name="connsiteY0" fmla="*/ 0 h 2557463"/>
                <a:gd name="connsiteX1" fmla="*/ 3337112 w 3337112"/>
                <a:gd name="connsiteY1" fmla="*/ 1157288 h 2557463"/>
                <a:gd name="connsiteX2" fmla="*/ 2851337 w 3337112"/>
                <a:gd name="connsiteY2" fmla="*/ 2100264 h 2557463"/>
                <a:gd name="connsiteX3" fmla="*/ 2057400 w 3337112"/>
                <a:gd name="connsiteY3" fmla="*/ 2557463 h 2557463"/>
                <a:gd name="connsiteX4" fmla="*/ 0 w 3337112"/>
                <a:gd name="connsiteY4" fmla="*/ 0 h 2557463"/>
                <a:gd name="connsiteX0" fmla="*/ 0 w 3022787"/>
                <a:gd name="connsiteY0" fmla="*/ 0 h 2457450"/>
                <a:gd name="connsiteX1" fmla="*/ 3022787 w 3022787"/>
                <a:gd name="connsiteY1" fmla="*/ 1057275 h 2457450"/>
                <a:gd name="connsiteX2" fmla="*/ 2537012 w 3022787"/>
                <a:gd name="connsiteY2" fmla="*/ 2000251 h 2457450"/>
                <a:gd name="connsiteX3" fmla="*/ 1743075 w 3022787"/>
                <a:gd name="connsiteY3" fmla="*/ 2457450 h 2457450"/>
                <a:gd name="connsiteX4" fmla="*/ 0 w 3022787"/>
                <a:gd name="connsiteY4" fmla="*/ 0 h 2457450"/>
                <a:gd name="connsiteX0" fmla="*/ 0 w 3022787"/>
                <a:gd name="connsiteY0" fmla="*/ 0 h 2457450"/>
                <a:gd name="connsiteX1" fmla="*/ 3022787 w 3022787"/>
                <a:gd name="connsiteY1" fmla="*/ 1057275 h 2457450"/>
                <a:gd name="connsiteX2" fmla="*/ 2437000 w 3022787"/>
                <a:gd name="connsiteY2" fmla="*/ 1528763 h 2457450"/>
                <a:gd name="connsiteX3" fmla="*/ 1743075 w 3022787"/>
                <a:gd name="connsiteY3" fmla="*/ 2457450 h 2457450"/>
                <a:gd name="connsiteX4" fmla="*/ 0 w 3022787"/>
                <a:gd name="connsiteY4" fmla="*/ 0 h 2457450"/>
                <a:gd name="connsiteX0" fmla="*/ 0 w 3022787"/>
                <a:gd name="connsiteY0" fmla="*/ 0 h 2371725"/>
                <a:gd name="connsiteX1" fmla="*/ 3022787 w 3022787"/>
                <a:gd name="connsiteY1" fmla="*/ 1057275 h 2371725"/>
                <a:gd name="connsiteX2" fmla="*/ 2437000 w 3022787"/>
                <a:gd name="connsiteY2" fmla="*/ 1528763 h 2371725"/>
                <a:gd name="connsiteX3" fmla="*/ 628650 w 3022787"/>
                <a:gd name="connsiteY3" fmla="*/ 2371725 h 2371725"/>
                <a:gd name="connsiteX4" fmla="*/ 0 w 3022787"/>
                <a:gd name="connsiteY4" fmla="*/ 0 h 2371725"/>
                <a:gd name="connsiteX0" fmla="*/ 0 w 3022787"/>
                <a:gd name="connsiteY0" fmla="*/ 0 h 2428876"/>
                <a:gd name="connsiteX1" fmla="*/ 3022787 w 3022787"/>
                <a:gd name="connsiteY1" fmla="*/ 1057275 h 2428876"/>
                <a:gd name="connsiteX2" fmla="*/ 2265550 w 3022787"/>
                <a:gd name="connsiteY2" fmla="*/ 2428876 h 2428876"/>
                <a:gd name="connsiteX3" fmla="*/ 628650 w 3022787"/>
                <a:gd name="connsiteY3" fmla="*/ 2371725 h 2428876"/>
                <a:gd name="connsiteX4" fmla="*/ 0 w 3022787"/>
                <a:gd name="connsiteY4" fmla="*/ 0 h 2428876"/>
                <a:gd name="connsiteX0" fmla="*/ 0 w 2651312"/>
                <a:gd name="connsiteY0" fmla="*/ 0 h 2428876"/>
                <a:gd name="connsiteX1" fmla="*/ 2651312 w 2651312"/>
                <a:gd name="connsiteY1" fmla="*/ 1128712 h 2428876"/>
                <a:gd name="connsiteX2" fmla="*/ 2265550 w 2651312"/>
                <a:gd name="connsiteY2" fmla="*/ 2428876 h 2428876"/>
                <a:gd name="connsiteX3" fmla="*/ 628650 w 2651312"/>
                <a:gd name="connsiteY3" fmla="*/ 2371725 h 2428876"/>
                <a:gd name="connsiteX4" fmla="*/ 0 w 2651312"/>
                <a:gd name="connsiteY4" fmla="*/ 0 h 2428876"/>
                <a:gd name="connsiteX0" fmla="*/ 0 w 2294124"/>
                <a:gd name="connsiteY0" fmla="*/ 0 h 2428876"/>
                <a:gd name="connsiteX1" fmla="*/ 2294124 w 2294124"/>
                <a:gd name="connsiteY1" fmla="*/ 828674 h 2428876"/>
                <a:gd name="connsiteX2" fmla="*/ 2265550 w 2294124"/>
                <a:gd name="connsiteY2" fmla="*/ 2428876 h 2428876"/>
                <a:gd name="connsiteX3" fmla="*/ 628650 w 2294124"/>
                <a:gd name="connsiteY3" fmla="*/ 2371725 h 2428876"/>
                <a:gd name="connsiteX4" fmla="*/ 0 w 2294124"/>
                <a:gd name="connsiteY4" fmla="*/ 0 h 2428876"/>
                <a:gd name="connsiteX0" fmla="*/ 0 w 2265550"/>
                <a:gd name="connsiteY0" fmla="*/ 0 h 2428876"/>
                <a:gd name="connsiteX1" fmla="*/ 2222687 w 2265550"/>
                <a:gd name="connsiteY1" fmla="*/ 542924 h 2428876"/>
                <a:gd name="connsiteX2" fmla="*/ 2265550 w 2265550"/>
                <a:gd name="connsiteY2" fmla="*/ 2428876 h 2428876"/>
                <a:gd name="connsiteX3" fmla="*/ 628650 w 2265550"/>
                <a:gd name="connsiteY3" fmla="*/ 2371725 h 2428876"/>
                <a:gd name="connsiteX4" fmla="*/ 0 w 2265550"/>
                <a:gd name="connsiteY4" fmla="*/ 0 h 2428876"/>
                <a:gd name="connsiteX0" fmla="*/ 0 w 2222687"/>
                <a:gd name="connsiteY0" fmla="*/ 0 h 2443164"/>
                <a:gd name="connsiteX1" fmla="*/ 2222687 w 2222687"/>
                <a:gd name="connsiteY1" fmla="*/ 542924 h 2443164"/>
                <a:gd name="connsiteX2" fmla="*/ 1865500 w 2222687"/>
                <a:gd name="connsiteY2" fmla="*/ 2443164 h 2443164"/>
                <a:gd name="connsiteX3" fmla="*/ 628650 w 2222687"/>
                <a:gd name="connsiteY3" fmla="*/ 2371725 h 2443164"/>
                <a:gd name="connsiteX4" fmla="*/ 0 w 2222687"/>
                <a:gd name="connsiteY4" fmla="*/ 0 h 2443164"/>
                <a:gd name="connsiteX0" fmla="*/ 0 w 2222687"/>
                <a:gd name="connsiteY0" fmla="*/ 0 h 2386014"/>
                <a:gd name="connsiteX1" fmla="*/ 2222687 w 2222687"/>
                <a:gd name="connsiteY1" fmla="*/ 542924 h 2386014"/>
                <a:gd name="connsiteX2" fmla="*/ 1694050 w 2222687"/>
                <a:gd name="connsiteY2" fmla="*/ 2386014 h 2386014"/>
                <a:gd name="connsiteX3" fmla="*/ 628650 w 2222687"/>
                <a:gd name="connsiteY3" fmla="*/ 2371725 h 2386014"/>
                <a:gd name="connsiteX4" fmla="*/ 0 w 2222687"/>
                <a:gd name="connsiteY4" fmla="*/ 0 h 2386014"/>
                <a:gd name="connsiteX0" fmla="*/ 0 w 2922775"/>
                <a:gd name="connsiteY0" fmla="*/ 0 h 2386014"/>
                <a:gd name="connsiteX1" fmla="*/ 2922775 w 2922775"/>
                <a:gd name="connsiteY1" fmla="*/ 700086 h 2386014"/>
                <a:gd name="connsiteX2" fmla="*/ 1694050 w 2922775"/>
                <a:gd name="connsiteY2" fmla="*/ 2386014 h 2386014"/>
                <a:gd name="connsiteX3" fmla="*/ 628650 w 2922775"/>
                <a:gd name="connsiteY3" fmla="*/ 2371725 h 2386014"/>
                <a:gd name="connsiteX4" fmla="*/ 0 w 2922775"/>
                <a:gd name="connsiteY4" fmla="*/ 0 h 2386014"/>
                <a:gd name="connsiteX0" fmla="*/ 0 w 2994213"/>
                <a:gd name="connsiteY0" fmla="*/ 0 h 2386014"/>
                <a:gd name="connsiteX1" fmla="*/ 2994213 w 2994213"/>
                <a:gd name="connsiteY1" fmla="*/ 828673 h 2386014"/>
                <a:gd name="connsiteX2" fmla="*/ 1694050 w 2994213"/>
                <a:gd name="connsiteY2" fmla="*/ 2386014 h 2386014"/>
                <a:gd name="connsiteX3" fmla="*/ 628650 w 2994213"/>
                <a:gd name="connsiteY3" fmla="*/ 2371725 h 2386014"/>
                <a:gd name="connsiteX4" fmla="*/ 0 w 2994213"/>
                <a:gd name="connsiteY4" fmla="*/ 0 h 2386014"/>
                <a:gd name="connsiteX0" fmla="*/ 0 w 3008500"/>
                <a:gd name="connsiteY0" fmla="*/ 0 h 2386014"/>
                <a:gd name="connsiteX1" fmla="*/ 3008500 w 3008500"/>
                <a:gd name="connsiteY1" fmla="*/ 785810 h 2386014"/>
                <a:gd name="connsiteX2" fmla="*/ 1694050 w 3008500"/>
                <a:gd name="connsiteY2" fmla="*/ 2386014 h 2386014"/>
                <a:gd name="connsiteX3" fmla="*/ 628650 w 3008500"/>
                <a:gd name="connsiteY3" fmla="*/ 2371725 h 2386014"/>
                <a:gd name="connsiteX4" fmla="*/ 0 w 3008500"/>
                <a:gd name="connsiteY4" fmla="*/ 0 h 2386014"/>
                <a:gd name="connsiteX0" fmla="*/ 0 w 3020783"/>
                <a:gd name="connsiteY0" fmla="*/ 0 h 2054363"/>
                <a:gd name="connsiteX1" fmla="*/ 3020783 w 3020783"/>
                <a:gd name="connsiteY1" fmla="*/ 454159 h 2054363"/>
                <a:gd name="connsiteX2" fmla="*/ 1706333 w 3020783"/>
                <a:gd name="connsiteY2" fmla="*/ 2054363 h 2054363"/>
                <a:gd name="connsiteX3" fmla="*/ 640933 w 3020783"/>
                <a:gd name="connsiteY3" fmla="*/ 2040074 h 2054363"/>
                <a:gd name="connsiteX4" fmla="*/ 0 w 3020783"/>
                <a:gd name="connsiteY4" fmla="*/ 0 h 2054363"/>
                <a:gd name="connsiteX0" fmla="*/ 0 w 2723410"/>
                <a:gd name="connsiteY0" fmla="*/ 0 h 2054363"/>
                <a:gd name="connsiteX1" fmla="*/ 2723410 w 2723410"/>
                <a:gd name="connsiteY1" fmla="*/ 546367 h 2054363"/>
                <a:gd name="connsiteX2" fmla="*/ 1706333 w 2723410"/>
                <a:gd name="connsiteY2" fmla="*/ 2054363 h 2054363"/>
                <a:gd name="connsiteX3" fmla="*/ 640933 w 2723410"/>
                <a:gd name="connsiteY3" fmla="*/ 2040074 h 2054363"/>
                <a:gd name="connsiteX4" fmla="*/ 0 w 2723410"/>
                <a:gd name="connsiteY4" fmla="*/ 0 h 2054363"/>
                <a:gd name="connsiteX0" fmla="*/ 0 w 2723410"/>
                <a:gd name="connsiteY0" fmla="*/ 0 h 2459716"/>
                <a:gd name="connsiteX1" fmla="*/ 2723410 w 2723410"/>
                <a:gd name="connsiteY1" fmla="*/ 546367 h 2459716"/>
                <a:gd name="connsiteX2" fmla="*/ 1442240 w 2723410"/>
                <a:gd name="connsiteY2" fmla="*/ 2459716 h 2459716"/>
                <a:gd name="connsiteX3" fmla="*/ 640933 w 2723410"/>
                <a:gd name="connsiteY3" fmla="*/ 2040074 h 2459716"/>
                <a:gd name="connsiteX4" fmla="*/ 0 w 2723410"/>
                <a:gd name="connsiteY4" fmla="*/ 0 h 245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410" h="2459716">
                  <a:moveTo>
                    <a:pt x="0" y="0"/>
                  </a:moveTo>
                  <a:lnTo>
                    <a:pt x="2723410" y="546367"/>
                  </a:lnTo>
                  <a:lnTo>
                    <a:pt x="1442240" y="2459716"/>
                  </a:lnTo>
                  <a:lnTo>
                    <a:pt x="640933" y="204007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0E0B4B55-46A3-214D-BA78-E5FF58AAA07B}"/>
              </a:ext>
            </a:extLst>
          </p:cNvPr>
          <p:cNvSpPr>
            <a:spLocks noGrp="1"/>
          </p:cNvSpPr>
          <p:nvPr>
            <p:ph type="ctrTitle" hasCustomPrompt="1"/>
          </p:nvPr>
        </p:nvSpPr>
        <p:spPr>
          <a:xfrm>
            <a:off x="4481092" y="2239187"/>
            <a:ext cx="8097794" cy="1108377"/>
          </a:xfrm>
        </p:spPr>
        <p:txBody>
          <a:bodyPr anchor="ctr">
            <a:normAutofit/>
          </a:bodyPr>
          <a:lstStyle>
            <a:lvl1pPr algn="l">
              <a:defRPr sz="6000" b="1">
                <a:solidFill>
                  <a:schemeClr val="bg2">
                    <a:lumMod val="25000"/>
                  </a:schemeClr>
                </a:solidFill>
              </a:defRPr>
            </a:lvl1pPr>
          </a:lstStyle>
          <a:p>
            <a:r>
              <a:rPr lang="en-US" dirty="0"/>
              <a:t>CLICK TO EDIT TITLE</a:t>
            </a:r>
          </a:p>
        </p:txBody>
      </p:sp>
      <p:sp>
        <p:nvSpPr>
          <p:cNvPr id="8" name="Subtitle 2">
            <a:extLst>
              <a:ext uri="{FF2B5EF4-FFF2-40B4-BE49-F238E27FC236}">
                <a16:creationId xmlns:a16="http://schemas.microsoft.com/office/drawing/2014/main" id="{D2D54CC0-D941-A147-A435-77D40D772139}"/>
              </a:ext>
            </a:extLst>
          </p:cNvPr>
          <p:cNvSpPr>
            <a:spLocks noGrp="1"/>
          </p:cNvSpPr>
          <p:nvPr>
            <p:ph type="subTitle" idx="1" hasCustomPrompt="1"/>
          </p:nvPr>
        </p:nvSpPr>
        <p:spPr>
          <a:xfrm>
            <a:off x="4228282" y="5425836"/>
            <a:ext cx="8023653" cy="344111"/>
          </a:xfrm>
        </p:spPr>
        <p:txBody>
          <a:bodyPr>
            <a:normAutofit/>
          </a:bodyPr>
          <a:lstStyle>
            <a:lvl1pPr marL="0" indent="0" algn="l">
              <a:buNone/>
              <a:defRPr sz="1600" spc="3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names(s)</a:t>
            </a:r>
          </a:p>
        </p:txBody>
      </p:sp>
      <p:sp>
        <p:nvSpPr>
          <p:cNvPr id="11" name="Subtitle 2">
            <a:extLst>
              <a:ext uri="{FF2B5EF4-FFF2-40B4-BE49-F238E27FC236}">
                <a16:creationId xmlns:a16="http://schemas.microsoft.com/office/drawing/2014/main" id="{E08D74F5-5055-C84A-ACEF-6AC74994BEFA}"/>
              </a:ext>
            </a:extLst>
          </p:cNvPr>
          <p:cNvSpPr txBox="1">
            <a:spLocks/>
          </p:cNvSpPr>
          <p:nvPr userDrawn="1"/>
        </p:nvSpPr>
        <p:spPr>
          <a:xfrm>
            <a:off x="4004832" y="5130618"/>
            <a:ext cx="1964725" cy="26029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spc="300" dirty="0">
                <a:solidFill>
                  <a:schemeClr val="accent6"/>
                </a:solidFill>
                <a:latin typeface="+mj-lt"/>
              </a:rPr>
              <a:t>PRESENTED BY</a:t>
            </a:r>
          </a:p>
        </p:txBody>
      </p:sp>
      <p:sp>
        <p:nvSpPr>
          <p:cNvPr id="12" name="Text Placeholder 15">
            <a:extLst>
              <a:ext uri="{FF2B5EF4-FFF2-40B4-BE49-F238E27FC236}">
                <a16:creationId xmlns:a16="http://schemas.microsoft.com/office/drawing/2014/main" id="{CE8B1F12-C57C-C04D-A8B5-5763448E3058}"/>
              </a:ext>
            </a:extLst>
          </p:cNvPr>
          <p:cNvSpPr>
            <a:spLocks noGrp="1"/>
          </p:cNvSpPr>
          <p:nvPr>
            <p:ph type="body" sz="quarter" idx="10" hasCustomPrompt="1"/>
          </p:nvPr>
        </p:nvSpPr>
        <p:spPr>
          <a:xfrm>
            <a:off x="4775303" y="3346878"/>
            <a:ext cx="8097793" cy="640015"/>
          </a:xfrm>
        </p:spPr>
        <p:txBody>
          <a:bodyPr>
            <a:normAutofit/>
          </a:bodyPr>
          <a:lstStyle>
            <a:lvl1pPr marL="0" indent="0">
              <a:buFontTx/>
              <a:buNone/>
              <a:defRPr sz="2400" i="1">
                <a:solidFill>
                  <a:schemeClr val="bg2">
                    <a:lumMod val="25000"/>
                  </a:schemeClr>
                </a:solidFill>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subtitle</a:t>
            </a:r>
          </a:p>
        </p:txBody>
      </p:sp>
      <p:sp>
        <p:nvSpPr>
          <p:cNvPr id="14" name="Text Placeholder 19">
            <a:extLst>
              <a:ext uri="{FF2B5EF4-FFF2-40B4-BE49-F238E27FC236}">
                <a16:creationId xmlns:a16="http://schemas.microsoft.com/office/drawing/2014/main" id="{03C96540-A03D-4D4B-9201-BFC58165D623}"/>
              </a:ext>
            </a:extLst>
          </p:cNvPr>
          <p:cNvSpPr>
            <a:spLocks noGrp="1"/>
          </p:cNvSpPr>
          <p:nvPr>
            <p:ph type="body" sz="quarter" idx="12" hasCustomPrompt="1"/>
          </p:nvPr>
        </p:nvSpPr>
        <p:spPr>
          <a:xfrm>
            <a:off x="4488905" y="5753974"/>
            <a:ext cx="2142267" cy="350980"/>
          </a:xfrm>
        </p:spPr>
        <p:txBody>
          <a:bodyPr>
            <a:normAutofit/>
          </a:bodyPr>
          <a:lstStyle>
            <a:lvl1pPr marL="0" indent="0">
              <a:buFontTx/>
              <a:buNone/>
              <a:defRPr sz="1600">
                <a:solidFill>
                  <a:schemeClr val="bg2">
                    <a:lumMod val="25000"/>
                  </a:schemeClr>
                </a:solidFill>
                <a:latin typeface="+mj-lt"/>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date</a:t>
            </a:r>
          </a:p>
        </p:txBody>
      </p:sp>
      <p:sp>
        <p:nvSpPr>
          <p:cNvPr id="36" name="Subtitle 2">
            <a:extLst>
              <a:ext uri="{FF2B5EF4-FFF2-40B4-BE49-F238E27FC236}">
                <a16:creationId xmlns:a16="http://schemas.microsoft.com/office/drawing/2014/main" id="{3577AD3C-87F3-4A46-A28E-7D463EB00B33}"/>
              </a:ext>
            </a:extLst>
          </p:cNvPr>
          <p:cNvSpPr txBox="1">
            <a:spLocks/>
          </p:cNvSpPr>
          <p:nvPr userDrawn="1"/>
        </p:nvSpPr>
        <p:spPr>
          <a:xfrm>
            <a:off x="3314041" y="1633401"/>
            <a:ext cx="7459967" cy="12504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20000"/>
              </a:lnSpc>
              <a:spcBef>
                <a:spcPts val="0"/>
              </a:spcBef>
            </a:pPr>
            <a:r>
              <a:rPr lang="en-US" sz="2400" spc="0" dirty="0">
                <a:solidFill>
                  <a:schemeClr val="bg2">
                    <a:lumMod val="10000"/>
                  </a:schemeClr>
                </a:solidFill>
                <a:latin typeface="+mj-lt"/>
              </a:rPr>
              <a:t>ADVANCED REACTOR SAFEGUARDS &amp; SECURITY</a:t>
            </a:r>
          </a:p>
        </p:txBody>
      </p:sp>
      <p:pic>
        <p:nvPicPr>
          <p:cNvPr id="16" name="Picture 15">
            <a:extLst>
              <a:ext uri="{FF2B5EF4-FFF2-40B4-BE49-F238E27FC236}">
                <a16:creationId xmlns:a16="http://schemas.microsoft.com/office/drawing/2014/main" id="{8831A882-5F97-BC4C-BA81-072528E7A805}"/>
              </a:ext>
            </a:extLst>
          </p:cNvPr>
          <p:cNvPicPr>
            <a:picLocks noChangeAspect="1"/>
          </p:cNvPicPr>
          <p:nvPr userDrawn="1"/>
        </p:nvPicPr>
        <p:blipFill>
          <a:blip r:embed="rId2"/>
          <a:stretch>
            <a:fillRect/>
          </a:stretch>
        </p:blipFill>
        <p:spPr>
          <a:xfrm>
            <a:off x="10942964" y="6376604"/>
            <a:ext cx="1069347" cy="267336"/>
          </a:xfrm>
          <a:prstGeom prst="rect">
            <a:avLst/>
          </a:prstGeom>
        </p:spPr>
      </p:pic>
      <p:cxnSp>
        <p:nvCxnSpPr>
          <p:cNvPr id="17" name="Straight Connector 16">
            <a:extLst>
              <a:ext uri="{FF2B5EF4-FFF2-40B4-BE49-F238E27FC236}">
                <a16:creationId xmlns:a16="http://schemas.microsoft.com/office/drawing/2014/main" id="{79DABDED-4C54-244A-9AC0-ADAC282D246B}"/>
              </a:ext>
            </a:extLst>
          </p:cNvPr>
          <p:cNvCxnSpPr>
            <a:cxnSpLocks/>
          </p:cNvCxnSpPr>
          <p:nvPr userDrawn="1"/>
        </p:nvCxnSpPr>
        <p:spPr>
          <a:xfrm>
            <a:off x="10774009" y="6338134"/>
            <a:ext cx="0" cy="33351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2644DE-56F2-57DF-136E-B1CA7A0B01DE}"/>
              </a:ext>
            </a:extLst>
          </p:cNvPr>
          <p:cNvPicPr>
            <a:picLocks noChangeAspect="1"/>
          </p:cNvPicPr>
          <p:nvPr userDrawn="1"/>
        </p:nvPicPr>
        <p:blipFill rotWithShape="1">
          <a:blip r:embed="rId3"/>
          <a:srcRect r="43197"/>
          <a:stretch/>
        </p:blipFill>
        <p:spPr>
          <a:xfrm>
            <a:off x="-1078991" y="-492153"/>
            <a:ext cx="5775570" cy="7856817"/>
          </a:xfrm>
          <a:prstGeom prst="rect">
            <a:avLst/>
          </a:prstGeom>
        </p:spPr>
      </p:pic>
      <p:pic>
        <p:nvPicPr>
          <p:cNvPr id="28" name="Picture 27">
            <a:extLst>
              <a:ext uri="{FF2B5EF4-FFF2-40B4-BE49-F238E27FC236}">
                <a16:creationId xmlns:a16="http://schemas.microsoft.com/office/drawing/2014/main" id="{6983806B-579A-A19B-8398-70A8BA47E766}"/>
              </a:ext>
            </a:extLst>
          </p:cNvPr>
          <p:cNvPicPr>
            <a:picLocks noChangeAspect="1"/>
          </p:cNvPicPr>
          <p:nvPr userDrawn="1"/>
        </p:nvPicPr>
        <p:blipFill>
          <a:blip r:embed="rId4"/>
          <a:stretch>
            <a:fillRect/>
          </a:stretch>
        </p:blipFill>
        <p:spPr>
          <a:xfrm>
            <a:off x="9709754" y="6334309"/>
            <a:ext cx="882635" cy="337006"/>
          </a:xfrm>
          <a:prstGeom prst="rect">
            <a:avLst/>
          </a:prstGeom>
        </p:spPr>
      </p:pic>
      <p:sp>
        <p:nvSpPr>
          <p:cNvPr id="29" name="Text Placeholder 24">
            <a:extLst>
              <a:ext uri="{FF2B5EF4-FFF2-40B4-BE49-F238E27FC236}">
                <a16:creationId xmlns:a16="http://schemas.microsoft.com/office/drawing/2014/main" id="{BFC7DCDE-B970-A274-9C24-D7B3C99B07DD}"/>
              </a:ext>
            </a:extLst>
          </p:cNvPr>
          <p:cNvSpPr>
            <a:spLocks noGrp="1"/>
          </p:cNvSpPr>
          <p:nvPr>
            <p:ph type="body" sz="quarter" idx="15" hasCustomPrompt="1"/>
          </p:nvPr>
        </p:nvSpPr>
        <p:spPr>
          <a:xfrm>
            <a:off x="7443400" y="6648370"/>
            <a:ext cx="2107085" cy="122089"/>
          </a:xfrm>
          <a:prstGeom prst="rect">
            <a:avLst/>
          </a:prstGeom>
        </p:spPr>
        <p:txBody>
          <a:bodyPr lIns="0" tIns="0" rIns="0" bIns="0">
            <a:normAutofit/>
          </a:bodyPr>
          <a:lstStyle>
            <a:lvl1pPr marL="0" indent="0" algn="r">
              <a:buNone/>
              <a:defRPr sz="700" b="0" i="0" spc="50" baseline="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35" name="TextBox 34">
            <a:extLst>
              <a:ext uri="{FF2B5EF4-FFF2-40B4-BE49-F238E27FC236}">
                <a16:creationId xmlns:a16="http://schemas.microsoft.com/office/drawing/2014/main" id="{F52B557E-33DF-CF50-A5ED-09BDF4FF5812}"/>
              </a:ext>
            </a:extLst>
          </p:cNvPr>
          <p:cNvSpPr txBox="1"/>
          <p:nvPr userDrawn="1"/>
        </p:nvSpPr>
        <p:spPr>
          <a:xfrm>
            <a:off x="3903001" y="6325779"/>
            <a:ext cx="5745678" cy="289951"/>
          </a:xfrm>
          <a:prstGeom prst="rect">
            <a:avLst/>
          </a:prstGeom>
          <a:noFill/>
        </p:spPr>
        <p:txBody>
          <a:bodyPr wrap="square" rtlCol="0">
            <a:spAutoFit/>
          </a:bodyPr>
          <a:lstStyle/>
          <a:p>
            <a:pPr algn="r">
              <a:lnSpc>
                <a:spcPct val="110000"/>
              </a:lnSpc>
            </a:pPr>
            <a:r>
              <a:rPr lang="en-US" sz="600" b="0" i="0" kern="1200" dirty="0">
                <a:solidFill>
                  <a:schemeClr val="bg2">
                    <a:lumMod val="50000"/>
                  </a:schemeClr>
                </a:solidFill>
                <a:effectLst/>
                <a:latin typeface="Open Sans" panose="020B0606030504020204" pitchFamily="34" charset="0"/>
                <a:ea typeface="+mn-ea"/>
                <a:cs typeface="+mn-cs"/>
              </a:rPr>
              <a:t>Sandia National Laboratories is a </a:t>
            </a:r>
            <a:r>
              <a:rPr lang="en-US" sz="600" b="0" i="0" kern="1200" dirty="0" err="1">
                <a:solidFill>
                  <a:schemeClr val="bg2">
                    <a:lumMod val="50000"/>
                  </a:schemeClr>
                </a:solidFill>
                <a:effectLst/>
                <a:latin typeface="Open Sans" panose="020B0606030504020204" pitchFamily="34" charset="0"/>
                <a:ea typeface="+mn-ea"/>
                <a:cs typeface="+mn-cs"/>
              </a:rPr>
              <a:t>multimission</a:t>
            </a:r>
            <a:r>
              <a:rPr lang="en-US" sz="6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b="0" i="0" dirty="0">
              <a:solidFill>
                <a:schemeClr val="bg2">
                  <a:lumMod val="50000"/>
                </a:schemeClr>
              </a:solidFill>
              <a:latin typeface="Open Sans" panose="020B0606030504020204" pitchFamily="34" charset="0"/>
            </a:endParaRPr>
          </a:p>
        </p:txBody>
      </p:sp>
    </p:spTree>
    <p:extLst>
      <p:ext uri="{BB962C8B-B14F-4D97-AF65-F5344CB8AC3E}">
        <p14:creationId xmlns:p14="http://schemas.microsoft.com/office/powerpoint/2010/main" val="22130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92C1-61AD-5B4A-80D1-383A7B0FEF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F74B13C-EB02-A04C-82A9-6ED5D785E0DB}"/>
              </a:ext>
            </a:extLst>
          </p:cNvPr>
          <p:cNvSpPr>
            <a:spLocks noGrp="1"/>
          </p:cNvSpPr>
          <p:nvPr>
            <p:ph type="sldNum" sz="quarter" idx="10"/>
          </p:nvPr>
        </p:nvSpPr>
        <p:spPr/>
        <p:txBody>
          <a:body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155612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4AE9-113B-1041-8D26-A69CE0539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43AFC-FB46-4F43-8681-2A52BAF4D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06268-1293-C248-875C-C29C5FABE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6B345DC-D392-4348-B710-70E286E4AE38}"/>
              </a:ext>
            </a:extLst>
          </p:cNvPr>
          <p:cNvSpPr>
            <a:spLocks noGrp="1"/>
          </p:cNvSpPr>
          <p:nvPr>
            <p:ph type="sldNum" sz="quarter" idx="4"/>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15705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612E-4461-B64C-BE8E-DBC79B8A0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5B0594-0E04-C64C-85C9-EA92C2BBA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F2454-9AD7-8147-A561-33C9483717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B3989-75DE-B947-96DC-510AE2AEC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972-B298-5E45-A25A-2112F7B7D1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251B2BD-BC00-A447-81FD-97772BA8A9A2}"/>
              </a:ext>
            </a:extLst>
          </p:cNvPr>
          <p:cNvSpPr>
            <a:spLocks noGrp="1"/>
          </p:cNvSpPr>
          <p:nvPr>
            <p:ph type="sldNum" sz="quarter" idx="10"/>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2493574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73B3-977F-B447-80ED-C2DABB54A3F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17EBC65-EC2F-B94F-8160-DA48AAACDF90}"/>
              </a:ext>
            </a:extLst>
          </p:cNvPr>
          <p:cNvSpPr>
            <a:spLocks noGrp="1"/>
          </p:cNvSpPr>
          <p:nvPr>
            <p:ph type="sldNum" sz="quarter" idx="4"/>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156010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3054-9492-F461-B699-C9374B76D96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F5ADE3-9EEB-0E2D-FD14-388098E86928}"/>
              </a:ext>
            </a:extLst>
          </p:cNvPr>
          <p:cNvSpPr>
            <a:spLocks noGrp="1"/>
          </p:cNvSpPr>
          <p:nvPr>
            <p:ph type="sldNum" sz="quarter" idx="10"/>
          </p:nvPr>
        </p:nvSpPr>
        <p:spPr/>
        <p:txBody>
          <a:body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331475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D30-F424-B04E-BBA0-B464F81F6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147D1-A70D-CE46-A36D-E6657E5E5A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5ABB736-B3F8-7D47-B1DC-3897A0B8A167}"/>
              </a:ext>
            </a:extLst>
          </p:cNvPr>
          <p:cNvSpPr>
            <a:spLocks noGrp="1"/>
          </p:cNvSpPr>
          <p:nvPr>
            <p:ph type="sldNum" sz="quarter" idx="12"/>
          </p:nvPr>
        </p:nvSpPr>
        <p:spPr>
          <a:xfrm>
            <a:off x="838200" y="6356350"/>
            <a:ext cx="2743200" cy="365125"/>
          </a:xfrm>
        </p:spPr>
        <p:txBody>
          <a:bodyPr/>
          <a:lstStyle>
            <a:lvl1pPr algn="l">
              <a:defRPr/>
            </a:lvl1pPr>
          </a:lstStyle>
          <a:p>
            <a:fld id="{51E57158-4099-A647-B57A-23F639A0D122}" type="slidenum">
              <a:rPr lang="en-US" smtClean="0"/>
              <a:pPr/>
              <a:t>‹#›</a:t>
            </a:fld>
            <a:endParaRPr lang="en-US"/>
          </a:p>
        </p:txBody>
      </p:sp>
    </p:spTree>
    <p:extLst>
      <p:ext uri="{BB962C8B-B14F-4D97-AF65-F5344CB8AC3E}">
        <p14:creationId xmlns:p14="http://schemas.microsoft.com/office/powerpoint/2010/main" val="280500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92C1-61AD-5B4A-80D1-383A7B0FEF0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F74B13C-EB02-A04C-82A9-6ED5D785E0DB}"/>
              </a:ext>
            </a:extLst>
          </p:cNvPr>
          <p:cNvSpPr>
            <a:spLocks noGrp="1"/>
          </p:cNvSpPr>
          <p:nvPr>
            <p:ph type="sldNum" sz="quarter" idx="10"/>
          </p:nvPr>
        </p:nvSpPr>
        <p:spPr/>
        <p:txBody>
          <a:body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83146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4AE9-113B-1041-8D26-A69CE0539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43AFC-FB46-4F43-8681-2A52BAF4D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06268-1293-C248-875C-C29C5FABE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6B345DC-D392-4348-B710-70E286E4AE38}"/>
              </a:ext>
            </a:extLst>
          </p:cNvPr>
          <p:cNvSpPr>
            <a:spLocks noGrp="1"/>
          </p:cNvSpPr>
          <p:nvPr>
            <p:ph type="sldNum" sz="quarter" idx="4"/>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409253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612E-4461-B64C-BE8E-DBC79B8A0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5B0594-0E04-C64C-85C9-EA92C2BBA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F2454-9AD7-8147-A561-33C9483717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B3989-75DE-B947-96DC-510AE2AEC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878972-B298-5E45-A25A-2112F7B7D1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251B2BD-BC00-A447-81FD-97772BA8A9A2}"/>
              </a:ext>
            </a:extLst>
          </p:cNvPr>
          <p:cNvSpPr>
            <a:spLocks noGrp="1"/>
          </p:cNvSpPr>
          <p:nvPr>
            <p:ph type="sldNum" sz="quarter" idx="10"/>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273845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73B3-977F-B447-80ED-C2DABB54A3F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17EBC65-EC2F-B94F-8160-DA48AAACDF90}"/>
              </a:ext>
            </a:extLst>
          </p:cNvPr>
          <p:cNvSpPr>
            <a:spLocks noGrp="1"/>
          </p:cNvSpPr>
          <p:nvPr>
            <p:ph type="sldNum" sz="quarter" idx="4"/>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spTree>
    <p:extLst>
      <p:ext uri="{BB962C8B-B14F-4D97-AF65-F5344CB8AC3E}">
        <p14:creationId xmlns:p14="http://schemas.microsoft.com/office/powerpoint/2010/main" val="63350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lumMod val="10000"/>
          </a:schemeClr>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61EDB87-9B82-4843-9969-B797771B55B4}"/>
              </a:ext>
            </a:extLst>
          </p:cNvPr>
          <p:cNvSpPr/>
          <p:nvPr userDrawn="1"/>
        </p:nvSpPr>
        <p:spPr>
          <a:xfrm>
            <a:off x="0" y="0"/>
            <a:ext cx="7398327" cy="6872515"/>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9922179-6713-AC43-AB6B-F90529FE3273}"/>
              </a:ext>
            </a:extLst>
          </p:cNvPr>
          <p:cNvSpPr/>
          <p:nvPr userDrawn="1"/>
        </p:nvSpPr>
        <p:spPr>
          <a:xfrm>
            <a:off x="2715962" y="-96982"/>
            <a:ext cx="9584804" cy="6984011"/>
          </a:xfrm>
          <a:custGeom>
            <a:avLst/>
            <a:gdLst>
              <a:gd name="connsiteX0" fmla="*/ 0 w 6458857"/>
              <a:gd name="connsiteY0" fmla="*/ 0 h 6858000"/>
              <a:gd name="connsiteX1" fmla="*/ 6458857 w 6458857"/>
              <a:gd name="connsiteY1" fmla="*/ 0 h 6858000"/>
              <a:gd name="connsiteX2" fmla="*/ 6458857 w 6458857"/>
              <a:gd name="connsiteY2" fmla="*/ 6858000 h 6858000"/>
              <a:gd name="connsiteX3" fmla="*/ 0 w 6458857"/>
              <a:gd name="connsiteY3" fmla="*/ 6858000 h 6858000"/>
              <a:gd name="connsiteX4" fmla="*/ 0 w 6458857"/>
              <a:gd name="connsiteY4" fmla="*/ 0 h 6858000"/>
              <a:gd name="connsiteX0" fmla="*/ 2540000 w 8998857"/>
              <a:gd name="connsiteY0" fmla="*/ 0 h 6858000"/>
              <a:gd name="connsiteX1" fmla="*/ 8998857 w 8998857"/>
              <a:gd name="connsiteY1" fmla="*/ 0 h 6858000"/>
              <a:gd name="connsiteX2" fmla="*/ 8998857 w 8998857"/>
              <a:gd name="connsiteY2" fmla="*/ 6858000 h 6858000"/>
              <a:gd name="connsiteX3" fmla="*/ 0 w 8998857"/>
              <a:gd name="connsiteY3" fmla="*/ 6858000 h 6858000"/>
              <a:gd name="connsiteX4" fmla="*/ 2540000 w 8998857"/>
              <a:gd name="connsiteY4" fmla="*/ 0 h 6858000"/>
              <a:gd name="connsiteX0" fmla="*/ 1074057 w 8998857"/>
              <a:gd name="connsiteY0" fmla="*/ 0 h 6858000"/>
              <a:gd name="connsiteX1" fmla="*/ 8998857 w 8998857"/>
              <a:gd name="connsiteY1" fmla="*/ 0 h 6858000"/>
              <a:gd name="connsiteX2" fmla="*/ 8998857 w 8998857"/>
              <a:gd name="connsiteY2" fmla="*/ 6858000 h 6858000"/>
              <a:gd name="connsiteX3" fmla="*/ 0 w 8998857"/>
              <a:gd name="connsiteY3" fmla="*/ 6858000 h 6858000"/>
              <a:gd name="connsiteX4" fmla="*/ 1074057 w 8998857"/>
              <a:gd name="connsiteY4" fmla="*/ 0 h 6858000"/>
              <a:gd name="connsiteX0" fmla="*/ 0 w 7924800"/>
              <a:gd name="connsiteY0" fmla="*/ 0 h 6858000"/>
              <a:gd name="connsiteX1" fmla="*/ 7924800 w 7924800"/>
              <a:gd name="connsiteY1" fmla="*/ 0 h 6858000"/>
              <a:gd name="connsiteX2" fmla="*/ 7924800 w 7924800"/>
              <a:gd name="connsiteY2" fmla="*/ 6858000 h 6858000"/>
              <a:gd name="connsiteX3" fmla="*/ 1364343 w 7924800"/>
              <a:gd name="connsiteY3" fmla="*/ 6858000 h 6858000"/>
              <a:gd name="connsiteX4" fmla="*/ 0 w 7924800"/>
              <a:gd name="connsiteY4" fmla="*/ 0 h 6858000"/>
              <a:gd name="connsiteX0" fmla="*/ 0 w 9506857"/>
              <a:gd name="connsiteY0" fmla="*/ 0 h 6858000"/>
              <a:gd name="connsiteX1" fmla="*/ 9506857 w 9506857"/>
              <a:gd name="connsiteY1" fmla="*/ 0 h 6858000"/>
              <a:gd name="connsiteX2" fmla="*/ 7924800 w 9506857"/>
              <a:gd name="connsiteY2" fmla="*/ 6858000 h 6858000"/>
              <a:gd name="connsiteX3" fmla="*/ 1364343 w 9506857"/>
              <a:gd name="connsiteY3" fmla="*/ 6858000 h 6858000"/>
              <a:gd name="connsiteX4" fmla="*/ 0 w 9506857"/>
              <a:gd name="connsiteY4" fmla="*/ 0 h 6858000"/>
              <a:gd name="connsiteX0" fmla="*/ 0 w 9521372"/>
              <a:gd name="connsiteY0" fmla="*/ 0 h 6872515"/>
              <a:gd name="connsiteX1" fmla="*/ 9506857 w 9521372"/>
              <a:gd name="connsiteY1" fmla="*/ 0 h 6872515"/>
              <a:gd name="connsiteX2" fmla="*/ 9521372 w 9521372"/>
              <a:gd name="connsiteY2" fmla="*/ 6872515 h 6872515"/>
              <a:gd name="connsiteX3" fmla="*/ 1364343 w 9521372"/>
              <a:gd name="connsiteY3" fmla="*/ 6858000 h 6872515"/>
              <a:gd name="connsiteX4" fmla="*/ 0 w 9521372"/>
              <a:gd name="connsiteY4" fmla="*/ 0 h 6872515"/>
              <a:gd name="connsiteX0" fmla="*/ 0 w 9522767"/>
              <a:gd name="connsiteY0" fmla="*/ 14514 h 6887029"/>
              <a:gd name="connsiteX1" fmla="*/ 9521371 w 9522767"/>
              <a:gd name="connsiteY1" fmla="*/ 0 h 6887029"/>
              <a:gd name="connsiteX2" fmla="*/ 9521372 w 9522767"/>
              <a:gd name="connsiteY2" fmla="*/ 6887029 h 6887029"/>
              <a:gd name="connsiteX3" fmla="*/ 1364343 w 9522767"/>
              <a:gd name="connsiteY3" fmla="*/ 6872514 h 6887029"/>
              <a:gd name="connsiteX4" fmla="*/ 0 w 9522767"/>
              <a:gd name="connsiteY4" fmla="*/ 14514 h 6887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2767" h="6887029">
                <a:moveTo>
                  <a:pt x="0" y="14514"/>
                </a:moveTo>
                <a:lnTo>
                  <a:pt x="9521371" y="0"/>
                </a:lnTo>
                <a:cubicBezTo>
                  <a:pt x="9526209" y="2290838"/>
                  <a:pt x="9516534" y="4596191"/>
                  <a:pt x="9521372" y="6887029"/>
                </a:cubicBezTo>
                <a:lnTo>
                  <a:pt x="1364343" y="6872514"/>
                </a:lnTo>
                <a:lnTo>
                  <a:pt x="0" y="14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982A59C-A56E-6D1B-D9F2-FC533760E58F}"/>
              </a:ext>
            </a:extLst>
          </p:cNvPr>
          <p:cNvSpPr/>
          <p:nvPr userDrawn="1"/>
        </p:nvSpPr>
        <p:spPr>
          <a:xfrm rot="20905001">
            <a:off x="7678982" y="-277900"/>
            <a:ext cx="5034175" cy="5034176"/>
          </a:xfrm>
          <a:prstGeom prst="ellipse">
            <a:avLst/>
          </a:prstGeom>
          <a:noFill/>
          <a:ln w="520700">
            <a:solidFill>
              <a:schemeClr val="accent5">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30">
            <a:extLst>
              <a:ext uri="{FF2B5EF4-FFF2-40B4-BE49-F238E27FC236}">
                <a16:creationId xmlns:a16="http://schemas.microsoft.com/office/drawing/2014/main" id="{8B52B883-39FB-E423-D6F4-A02E6192A84D}"/>
              </a:ext>
            </a:extLst>
          </p:cNvPr>
          <p:cNvSpPr/>
          <p:nvPr userDrawn="1"/>
        </p:nvSpPr>
        <p:spPr>
          <a:xfrm rot="20905001">
            <a:off x="7159694" y="1021064"/>
            <a:ext cx="4392436" cy="6935691"/>
          </a:xfrm>
          <a:custGeom>
            <a:avLst/>
            <a:gdLst>
              <a:gd name="connsiteX0" fmla="*/ 0 w 3322825"/>
              <a:gd name="connsiteY0" fmla="*/ 0 h 2443163"/>
              <a:gd name="connsiteX1" fmla="*/ 3322825 w 3322825"/>
              <a:gd name="connsiteY1" fmla="*/ 0 h 2443163"/>
              <a:gd name="connsiteX2" fmla="*/ 3322825 w 3322825"/>
              <a:gd name="connsiteY2" fmla="*/ 2443163 h 2443163"/>
              <a:gd name="connsiteX3" fmla="*/ 0 w 3322825"/>
              <a:gd name="connsiteY3" fmla="*/ 2443163 h 2443163"/>
              <a:gd name="connsiteX4" fmla="*/ 0 w 3322825"/>
              <a:gd name="connsiteY4" fmla="*/ 0 h 2443163"/>
              <a:gd name="connsiteX0" fmla="*/ 0 w 3322825"/>
              <a:gd name="connsiteY0" fmla="*/ 0 h 4143375"/>
              <a:gd name="connsiteX1" fmla="*/ 3322825 w 3322825"/>
              <a:gd name="connsiteY1" fmla="*/ 0 h 4143375"/>
              <a:gd name="connsiteX2" fmla="*/ 3322825 w 3322825"/>
              <a:gd name="connsiteY2" fmla="*/ 24431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537013 w 3322825"/>
              <a:gd name="connsiteY2" fmla="*/ 18716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865625 w 3322825"/>
              <a:gd name="connsiteY2" fmla="*/ 2000251 h 4143375"/>
              <a:gd name="connsiteX3" fmla="*/ 785813 w 3322825"/>
              <a:gd name="connsiteY3" fmla="*/ 4143375 h 4143375"/>
              <a:gd name="connsiteX4" fmla="*/ 0 w 3322825"/>
              <a:gd name="connsiteY4" fmla="*/ 0 h 4143375"/>
              <a:gd name="connsiteX0" fmla="*/ 0 w 3337112"/>
              <a:gd name="connsiteY0" fmla="*/ 0 h 5300663"/>
              <a:gd name="connsiteX1" fmla="*/ 3337112 w 3337112"/>
              <a:gd name="connsiteY1" fmla="*/ 1157288 h 5300663"/>
              <a:gd name="connsiteX2" fmla="*/ 2879912 w 3337112"/>
              <a:gd name="connsiteY2" fmla="*/ 3157539 h 5300663"/>
              <a:gd name="connsiteX3" fmla="*/ 800100 w 3337112"/>
              <a:gd name="connsiteY3" fmla="*/ 5300663 h 5300663"/>
              <a:gd name="connsiteX4" fmla="*/ 0 w 3337112"/>
              <a:gd name="connsiteY4" fmla="*/ 0 h 5300663"/>
              <a:gd name="connsiteX0" fmla="*/ 0 w 3337112"/>
              <a:gd name="connsiteY0" fmla="*/ 0 h 5557838"/>
              <a:gd name="connsiteX1" fmla="*/ 3337112 w 3337112"/>
              <a:gd name="connsiteY1" fmla="*/ 1157288 h 5557838"/>
              <a:gd name="connsiteX2" fmla="*/ 2879912 w 3337112"/>
              <a:gd name="connsiteY2" fmla="*/ 3157539 h 5557838"/>
              <a:gd name="connsiteX3" fmla="*/ 1028700 w 3337112"/>
              <a:gd name="connsiteY3" fmla="*/ 5557838 h 5557838"/>
              <a:gd name="connsiteX4" fmla="*/ 0 w 3337112"/>
              <a:gd name="connsiteY4" fmla="*/ 0 h 5557838"/>
              <a:gd name="connsiteX0" fmla="*/ 0 w 3337112"/>
              <a:gd name="connsiteY0" fmla="*/ 0 h 5957888"/>
              <a:gd name="connsiteX1" fmla="*/ 3337112 w 3337112"/>
              <a:gd name="connsiteY1" fmla="*/ 1157288 h 5957888"/>
              <a:gd name="connsiteX2" fmla="*/ 2879912 w 3337112"/>
              <a:gd name="connsiteY2" fmla="*/ 3157539 h 5957888"/>
              <a:gd name="connsiteX3" fmla="*/ 1985963 w 3337112"/>
              <a:gd name="connsiteY3" fmla="*/ 5957888 h 5957888"/>
              <a:gd name="connsiteX4" fmla="*/ 0 w 3337112"/>
              <a:gd name="connsiteY4" fmla="*/ 0 h 5957888"/>
              <a:gd name="connsiteX0" fmla="*/ 0 w 3337112"/>
              <a:gd name="connsiteY0" fmla="*/ 0 h 5772150"/>
              <a:gd name="connsiteX1" fmla="*/ 3337112 w 3337112"/>
              <a:gd name="connsiteY1" fmla="*/ 1157288 h 5772150"/>
              <a:gd name="connsiteX2" fmla="*/ 2879912 w 3337112"/>
              <a:gd name="connsiteY2" fmla="*/ 3157539 h 5772150"/>
              <a:gd name="connsiteX3" fmla="*/ 700088 w 3337112"/>
              <a:gd name="connsiteY3" fmla="*/ 5772150 h 5772150"/>
              <a:gd name="connsiteX4" fmla="*/ 0 w 3337112"/>
              <a:gd name="connsiteY4" fmla="*/ 0 h 5772150"/>
              <a:gd name="connsiteX0" fmla="*/ 0 w 3451412"/>
              <a:gd name="connsiteY0" fmla="*/ 0 h 5772150"/>
              <a:gd name="connsiteX1" fmla="*/ 3337112 w 3451412"/>
              <a:gd name="connsiteY1" fmla="*/ 1157288 h 5772150"/>
              <a:gd name="connsiteX2" fmla="*/ 3451412 w 3451412"/>
              <a:gd name="connsiteY2" fmla="*/ 3114676 h 5772150"/>
              <a:gd name="connsiteX3" fmla="*/ 700088 w 3451412"/>
              <a:gd name="connsiteY3" fmla="*/ 5772150 h 5772150"/>
              <a:gd name="connsiteX4" fmla="*/ 0 w 3451412"/>
              <a:gd name="connsiteY4" fmla="*/ 0 h 5772150"/>
              <a:gd name="connsiteX0" fmla="*/ 0 w 3451412"/>
              <a:gd name="connsiteY0" fmla="*/ 0 h 6472237"/>
              <a:gd name="connsiteX1" fmla="*/ 3337112 w 3451412"/>
              <a:gd name="connsiteY1" fmla="*/ 1157288 h 6472237"/>
              <a:gd name="connsiteX2" fmla="*/ 3451412 w 3451412"/>
              <a:gd name="connsiteY2" fmla="*/ 3114676 h 6472237"/>
              <a:gd name="connsiteX3" fmla="*/ 742951 w 3451412"/>
              <a:gd name="connsiteY3" fmla="*/ 6472237 h 6472237"/>
              <a:gd name="connsiteX4" fmla="*/ 0 w 3451412"/>
              <a:gd name="connsiteY4" fmla="*/ 0 h 6472237"/>
              <a:gd name="connsiteX0" fmla="*/ 0 w 3451412"/>
              <a:gd name="connsiteY0" fmla="*/ 0 h 5758515"/>
              <a:gd name="connsiteX1" fmla="*/ 3337112 w 3451412"/>
              <a:gd name="connsiteY1" fmla="*/ 1157288 h 5758515"/>
              <a:gd name="connsiteX2" fmla="*/ 3451412 w 3451412"/>
              <a:gd name="connsiteY2" fmla="*/ 3114676 h 5758515"/>
              <a:gd name="connsiteX3" fmla="*/ 889240 w 3451412"/>
              <a:gd name="connsiteY3" fmla="*/ 5758515 h 5758515"/>
              <a:gd name="connsiteX4" fmla="*/ 0 w 3451412"/>
              <a:gd name="connsiteY4" fmla="*/ 0 h 5758515"/>
              <a:gd name="connsiteX0" fmla="*/ 0 w 3497557"/>
              <a:gd name="connsiteY0" fmla="*/ 0 h 5057864"/>
              <a:gd name="connsiteX1" fmla="*/ 3383257 w 3497557"/>
              <a:gd name="connsiteY1" fmla="*/ 456637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057864"/>
              <a:gd name="connsiteX1" fmla="*/ 2954666 w 3497557"/>
              <a:gd name="connsiteY1" fmla="*/ 577645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782858"/>
              <a:gd name="connsiteX1" fmla="*/ 2954666 w 3497557"/>
              <a:gd name="connsiteY1" fmla="*/ 577645 h 5782858"/>
              <a:gd name="connsiteX2" fmla="*/ 3497557 w 3497557"/>
              <a:gd name="connsiteY2" fmla="*/ 2414025 h 5782858"/>
              <a:gd name="connsiteX3" fmla="*/ 1175051 w 3497557"/>
              <a:gd name="connsiteY3" fmla="*/ 5782858 h 5782858"/>
              <a:gd name="connsiteX4" fmla="*/ 0 w 3497557"/>
              <a:gd name="connsiteY4" fmla="*/ 0 h 5782858"/>
              <a:gd name="connsiteX0" fmla="*/ 0 w 3353896"/>
              <a:gd name="connsiteY0" fmla="*/ 0 h 5782858"/>
              <a:gd name="connsiteX1" fmla="*/ 2954666 w 3353896"/>
              <a:gd name="connsiteY1" fmla="*/ 577645 h 5782858"/>
              <a:gd name="connsiteX2" fmla="*/ 3353896 w 3353896"/>
              <a:gd name="connsiteY2" fmla="*/ 2413340 h 5782858"/>
              <a:gd name="connsiteX3" fmla="*/ 1175051 w 3353896"/>
              <a:gd name="connsiteY3" fmla="*/ 5782858 h 5782858"/>
              <a:gd name="connsiteX4" fmla="*/ 0 w 3353896"/>
              <a:gd name="connsiteY4" fmla="*/ 0 h 5782858"/>
              <a:gd name="connsiteX0" fmla="*/ 0 w 3353896"/>
              <a:gd name="connsiteY0" fmla="*/ 0 h 5295826"/>
              <a:gd name="connsiteX1" fmla="*/ 2954666 w 3353896"/>
              <a:gd name="connsiteY1" fmla="*/ 577645 h 5295826"/>
              <a:gd name="connsiteX2" fmla="*/ 3353896 w 3353896"/>
              <a:gd name="connsiteY2" fmla="*/ 2413340 h 5295826"/>
              <a:gd name="connsiteX3" fmla="*/ 1211081 w 3353896"/>
              <a:gd name="connsiteY3" fmla="*/ 5295826 h 5295826"/>
              <a:gd name="connsiteX4" fmla="*/ 0 w 3353896"/>
              <a:gd name="connsiteY4" fmla="*/ 0 h 529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896" h="5295826">
                <a:moveTo>
                  <a:pt x="0" y="0"/>
                </a:moveTo>
                <a:lnTo>
                  <a:pt x="2954666" y="577645"/>
                </a:lnTo>
                <a:lnTo>
                  <a:pt x="3353896" y="2413340"/>
                </a:lnTo>
                <a:lnTo>
                  <a:pt x="1211081" y="52958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4B3AF80E-1DA0-A145-8EAA-8F381158A1D7}"/>
              </a:ext>
            </a:extLst>
          </p:cNvPr>
          <p:cNvGrpSpPr/>
          <p:nvPr userDrawn="1"/>
        </p:nvGrpSpPr>
        <p:grpSpPr>
          <a:xfrm rot="20905001">
            <a:off x="7682988" y="421920"/>
            <a:ext cx="4605832" cy="5686505"/>
            <a:chOff x="7246645" y="259425"/>
            <a:chExt cx="4750924" cy="5865639"/>
          </a:xfrm>
        </p:grpSpPr>
        <p:sp>
          <p:nvSpPr>
            <p:cNvPr id="30" name="Oval 29">
              <a:extLst>
                <a:ext uri="{FF2B5EF4-FFF2-40B4-BE49-F238E27FC236}">
                  <a16:creationId xmlns:a16="http://schemas.microsoft.com/office/drawing/2014/main" id="{3BD7F975-BE28-6B4B-B9F6-19199BEF68F2}"/>
                </a:ext>
              </a:extLst>
            </p:cNvPr>
            <p:cNvSpPr/>
            <p:nvPr userDrawn="1"/>
          </p:nvSpPr>
          <p:spPr>
            <a:xfrm>
              <a:off x="8118114" y="259425"/>
              <a:ext cx="3879455" cy="3879455"/>
            </a:xfrm>
            <a:prstGeom prst="ellipse">
              <a:avLst/>
            </a:prstGeom>
            <a:noFill/>
            <a:ln w="520700">
              <a:solidFill>
                <a:schemeClr val="accent6">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B43CAF6B-6C6F-1445-AE5C-6F778B7A0082}"/>
                </a:ext>
              </a:extLst>
            </p:cNvPr>
            <p:cNvSpPr/>
            <p:nvPr userDrawn="1"/>
          </p:nvSpPr>
          <p:spPr>
            <a:xfrm>
              <a:off x="7246645" y="829237"/>
              <a:ext cx="3353896" cy="5295827"/>
            </a:xfrm>
            <a:custGeom>
              <a:avLst/>
              <a:gdLst>
                <a:gd name="connsiteX0" fmla="*/ 0 w 3322825"/>
                <a:gd name="connsiteY0" fmla="*/ 0 h 2443163"/>
                <a:gd name="connsiteX1" fmla="*/ 3322825 w 3322825"/>
                <a:gd name="connsiteY1" fmla="*/ 0 h 2443163"/>
                <a:gd name="connsiteX2" fmla="*/ 3322825 w 3322825"/>
                <a:gd name="connsiteY2" fmla="*/ 2443163 h 2443163"/>
                <a:gd name="connsiteX3" fmla="*/ 0 w 3322825"/>
                <a:gd name="connsiteY3" fmla="*/ 2443163 h 2443163"/>
                <a:gd name="connsiteX4" fmla="*/ 0 w 3322825"/>
                <a:gd name="connsiteY4" fmla="*/ 0 h 2443163"/>
                <a:gd name="connsiteX0" fmla="*/ 0 w 3322825"/>
                <a:gd name="connsiteY0" fmla="*/ 0 h 4143375"/>
                <a:gd name="connsiteX1" fmla="*/ 3322825 w 3322825"/>
                <a:gd name="connsiteY1" fmla="*/ 0 h 4143375"/>
                <a:gd name="connsiteX2" fmla="*/ 3322825 w 3322825"/>
                <a:gd name="connsiteY2" fmla="*/ 24431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537013 w 3322825"/>
                <a:gd name="connsiteY2" fmla="*/ 18716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865625 w 3322825"/>
                <a:gd name="connsiteY2" fmla="*/ 2000251 h 4143375"/>
                <a:gd name="connsiteX3" fmla="*/ 785813 w 3322825"/>
                <a:gd name="connsiteY3" fmla="*/ 4143375 h 4143375"/>
                <a:gd name="connsiteX4" fmla="*/ 0 w 3322825"/>
                <a:gd name="connsiteY4" fmla="*/ 0 h 4143375"/>
                <a:gd name="connsiteX0" fmla="*/ 0 w 3337112"/>
                <a:gd name="connsiteY0" fmla="*/ 0 h 5300663"/>
                <a:gd name="connsiteX1" fmla="*/ 3337112 w 3337112"/>
                <a:gd name="connsiteY1" fmla="*/ 1157288 h 5300663"/>
                <a:gd name="connsiteX2" fmla="*/ 2879912 w 3337112"/>
                <a:gd name="connsiteY2" fmla="*/ 3157539 h 5300663"/>
                <a:gd name="connsiteX3" fmla="*/ 800100 w 3337112"/>
                <a:gd name="connsiteY3" fmla="*/ 5300663 h 5300663"/>
                <a:gd name="connsiteX4" fmla="*/ 0 w 3337112"/>
                <a:gd name="connsiteY4" fmla="*/ 0 h 5300663"/>
                <a:gd name="connsiteX0" fmla="*/ 0 w 3337112"/>
                <a:gd name="connsiteY0" fmla="*/ 0 h 5557838"/>
                <a:gd name="connsiteX1" fmla="*/ 3337112 w 3337112"/>
                <a:gd name="connsiteY1" fmla="*/ 1157288 h 5557838"/>
                <a:gd name="connsiteX2" fmla="*/ 2879912 w 3337112"/>
                <a:gd name="connsiteY2" fmla="*/ 3157539 h 5557838"/>
                <a:gd name="connsiteX3" fmla="*/ 1028700 w 3337112"/>
                <a:gd name="connsiteY3" fmla="*/ 5557838 h 5557838"/>
                <a:gd name="connsiteX4" fmla="*/ 0 w 3337112"/>
                <a:gd name="connsiteY4" fmla="*/ 0 h 5557838"/>
                <a:gd name="connsiteX0" fmla="*/ 0 w 3337112"/>
                <a:gd name="connsiteY0" fmla="*/ 0 h 5957888"/>
                <a:gd name="connsiteX1" fmla="*/ 3337112 w 3337112"/>
                <a:gd name="connsiteY1" fmla="*/ 1157288 h 5957888"/>
                <a:gd name="connsiteX2" fmla="*/ 2879912 w 3337112"/>
                <a:gd name="connsiteY2" fmla="*/ 3157539 h 5957888"/>
                <a:gd name="connsiteX3" fmla="*/ 1985963 w 3337112"/>
                <a:gd name="connsiteY3" fmla="*/ 5957888 h 5957888"/>
                <a:gd name="connsiteX4" fmla="*/ 0 w 3337112"/>
                <a:gd name="connsiteY4" fmla="*/ 0 h 5957888"/>
                <a:gd name="connsiteX0" fmla="*/ 0 w 3337112"/>
                <a:gd name="connsiteY0" fmla="*/ 0 h 5772150"/>
                <a:gd name="connsiteX1" fmla="*/ 3337112 w 3337112"/>
                <a:gd name="connsiteY1" fmla="*/ 1157288 h 5772150"/>
                <a:gd name="connsiteX2" fmla="*/ 2879912 w 3337112"/>
                <a:gd name="connsiteY2" fmla="*/ 3157539 h 5772150"/>
                <a:gd name="connsiteX3" fmla="*/ 700088 w 3337112"/>
                <a:gd name="connsiteY3" fmla="*/ 5772150 h 5772150"/>
                <a:gd name="connsiteX4" fmla="*/ 0 w 3337112"/>
                <a:gd name="connsiteY4" fmla="*/ 0 h 5772150"/>
                <a:gd name="connsiteX0" fmla="*/ 0 w 3451412"/>
                <a:gd name="connsiteY0" fmla="*/ 0 h 5772150"/>
                <a:gd name="connsiteX1" fmla="*/ 3337112 w 3451412"/>
                <a:gd name="connsiteY1" fmla="*/ 1157288 h 5772150"/>
                <a:gd name="connsiteX2" fmla="*/ 3451412 w 3451412"/>
                <a:gd name="connsiteY2" fmla="*/ 3114676 h 5772150"/>
                <a:gd name="connsiteX3" fmla="*/ 700088 w 3451412"/>
                <a:gd name="connsiteY3" fmla="*/ 5772150 h 5772150"/>
                <a:gd name="connsiteX4" fmla="*/ 0 w 3451412"/>
                <a:gd name="connsiteY4" fmla="*/ 0 h 5772150"/>
                <a:gd name="connsiteX0" fmla="*/ 0 w 3451412"/>
                <a:gd name="connsiteY0" fmla="*/ 0 h 6472237"/>
                <a:gd name="connsiteX1" fmla="*/ 3337112 w 3451412"/>
                <a:gd name="connsiteY1" fmla="*/ 1157288 h 6472237"/>
                <a:gd name="connsiteX2" fmla="*/ 3451412 w 3451412"/>
                <a:gd name="connsiteY2" fmla="*/ 3114676 h 6472237"/>
                <a:gd name="connsiteX3" fmla="*/ 742951 w 3451412"/>
                <a:gd name="connsiteY3" fmla="*/ 6472237 h 6472237"/>
                <a:gd name="connsiteX4" fmla="*/ 0 w 3451412"/>
                <a:gd name="connsiteY4" fmla="*/ 0 h 6472237"/>
                <a:gd name="connsiteX0" fmla="*/ 0 w 3451412"/>
                <a:gd name="connsiteY0" fmla="*/ 0 h 5758515"/>
                <a:gd name="connsiteX1" fmla="*/ 3337112 w 3451412"/>
                <a:gd name="connsiteY1" fmla="*/ 1157288 h 5758515"/>
                <a:gd name="connsiteX2" fmla="*/ 3451412 w 3451412"/>
                <a:gd name="connsiteY2" fmla="*/ 3114676 h 5758515"/>
                <a:gd name="connsiteX3" fmla="*/ 889240 w 3451412"/>
                <a:gd name="connsiteY3" fmla="*/ 5758515 h 5758515"/>
                <a:gd name="connsiteX4" fmla="*/ 0 w 3451412"/>
                <a:gd name="connsiteY4" fmla="*/ 0 h 5758515"/>
                <a:gd name="connsiteX0" fmla="*/ 0 w 3497557"/>
                <a:gd name="connsiteY0" fmla="*/ 0 h 5057864"/>
                <a:gd name="connsiteX1" fmla="*/ 3383257 w 3497557"/>
                <a:gd name="connsiteY1" fmla="*/ 456637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057864"/>
                <a:gd name="connsiteX1" fmla="*/ 2954666 w 3497557"/>
                <a:gd name="connsiteY1" fmla="*/ 577645 h 5057864"/>
                <a:gd name="connsiteX2" fmla="*/ 3497557 w 3497557"/>
                <a:gd name="connsiteY2" fmla="*/ 2414025 h 5057864"/>
                <a:gd name="connsiteX3" fmla="*/ 935385 w 3497557"/>
                <a:gd name="connsiteY3" fmla="*/ 5057864 h 5057864"/>
                <a:gd name="connsiteX4" fmla="*/ 0 w 3497557"/>
                <a:gd name="connsiteY4" fmla="*/ 0 h 5057864"/>
                <a:gd name="connsiteX0" fmla="*/ 0 w 3497557"/>
                <a:gd name="connsiteY0" fmla="*/ 0 h 5782858"/>
                <a:gd name="connsiteX1" fmla="*/ 2954666 w 3497557"/>
                <a:gd name="connsiteY1" fmla="*/ 577645 h 5782858"/>
                <a:gd name="connsiteX2" fmla="*/ 3497557 w 3497557"/>
                <a:gd name="connsiteY2" fmla="*/ 2414025 h 5782858"/>
                <a:gd name="connsiteX3" fmla="*/ 1175051 w 3497557"/>
                <a:gd name="connsiteY3" fmla="*/ 5782858 h 5782858"/>
                <a:gd name="connsiteX4" fmla="*/ 0 w 3497557"/>
                <a:gd name="connsiteY4" fmla="*/ 0 h 5782858"/>
                <a:gd name="connsiteX0" fmla="*/ 0 w 3353896"/>
                <a:gd name="connsiteY0" fmla="*/ 0 h 5782858"/>
                <a:gd name="connsiteX1" fmla="*/ 2954666 w 3353896"/>
                <a:gd name="connsiteY1" fmla="*/ 577645 h 5782858"/>
                <a:gd name="connsiteX2" fmla="*/ 3353896 w 3353896"/>
                <a:gd name="connsiteY2" fmla="*/ 2413340 h 5782858"/>
                <a:gd name="connsiteX3" fmla="*/ 1175051 w 3353896"/>
                <a:gd name="connsiteY3" fmla="*/ 5782858 h 5782858"/>
                <a:gd name="connsiteX4" fmla="*/ 0 w 3353896"/>
                <a:gd name="connsiteY4" fmla="*/ 0 h 5782858"/>
                <a:gd name="connsiteX0" fmla="*/ 0 w 3353896"/>
                <a:gd name="connsiteY0" fmla="*/ 0 h 5295826"/>
                <a:gd name="connsiteX1" fmla="*/ 2954666 w 3353896"/>
                <a:gd name="connsiteY1" fmla="*/ 577645 h 5295826"/>
                <a:gd name="connsiteX2" fmla="*/ 3353896 w 3353896"/>
                <a:gd name="connsiteY2" fmla="*/ 2413340 h 5295826"/>
                <a:gd name="connsiteX3" fmla="*/ 1211081 w 3353896"/>
                <a:gd name="connsiteY3" fmla="*/ 5295826 h 5295826"/>
                <a:gd name="connsiteX4" fmla="*/ 0 w 3353896"/>
                <a:gd name="connsiteY4" fmla="*/ 0 h 529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896" h="5295826">
                  <a:moveTo>
                    <a:pt x="0" y="0"/>
                  </a:moveTo>
                  <a:lnTo>
                    <a:pt x="2954666" y="577645"/>
                  </a:lnTo>
                  <a:lnTo>
                    <a:pt x="3353896" y="2413340"/>
                  </a:lnTo>
                  <a:lnTo>
                    <a:pt x="1211081" y="52958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2ED9F22-E225-CC45-AC47-71F2BE77280F}"/>
                </a:ext>
              </a:extLst>
            </p:cNvPr>
            <p:cNvSpPr/>
            <p:nvPr userDrawn="1"/>
          </p:nvSpPr>
          <p:spPr>
            <a:xfrm>
              <a:off x="8797612" y="928831"/>
              <a:ext cx="2552352" cy="2552352"/>
            </a:xfrm>
            <a:prstGeom prst="ellipse">
              <a:avLst/>
            </a:prstGeom>
            <a:noFill/>
            <a:ln w="517525">
              <a:solidFill>
                <a:schemeClr val="accent3">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0">
              <a:extLst>
                <a:ext uri="{FF2B5EF4-FFF2-40B4-BE49-F238E27FC236}">
                  <a16:creationId xmlns:a16="http://schemas.microsoft.com/office/drawing/2014/main" id="{D5388FC8-D921-4C44-8DC2-0EA3356993F0}"/>
                </a:ext>
              </a:extLst>
            </p:cNvPr>
            <p:cNvSpPr/>
            <p:nvPr userDrawn="1"/>
          </p:nvSpPr>
          <p:spPr>
            <a:xfrm>
              <a:off x="7998662" y="1655078"/>
              <a:ext cx="2723410" cy="2459716"/>
            </a:xfrm>
            <a:custGeom>
              <a:avLst/>
              <a:gdLst>
                <a:gd name="connsiteX0" fmla="*/ 0 w 3322825"/>
                <a:gd name="connsiteY0" fmla="*/ 0 h 2443163"/>
                <a:gd name="connsiteX1" fmla="*/ 3322825 w 3322825"/>
                <a:gd name="connsiteY1" fmla="*/ 0 h 2443163"/>
                <a:gd name="connsiteX2" fmla="*/ 3322825 w 3322825"/>
                <a:gd name="connsiteY2" fmla="*/ 2443163 h 2443163"/>
                <a:gd name="connsiteX3" fmla="*/ 0 w 3322825"/>
                <a:gd name="connsiteY3" fmla="*/ 2443163 h 2443163"/>
                <a:gd name="connsiteX4" fmla="*/ 0 w 3322825"/>
                <a:gd name="connsiteY4" fmla="*/ 0 h 2443163"/>
                <a:gd name="connsiteX0" fmla="*/ 0 w 3322825"/>
                <a:gd name="connsiteY0" fmla="*/ 0 h 4143375"/>
                <a:gd name="connsiteX1" fmla="*/ 3322825 w 3322825"/>
                <a:gd name="connsiteY1" fmla="*/ 0 h 4143375"/>
                <a:gd name="connsiteX2" fmla="*/ 3322825 w 3322825"/>
                <a:gd name="connsiteY2" fmla="*/ 24431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537013 w 3322825"/>
                <a:gd name="connsiteY2" fmla="*/ 1871663 h 4143375"/>
                <a:gd name="connsiteX3" fmla="*/ 785813 w 3322825"/>
                <a:gd name="connsiteY3" fmla="*/ 4143375 h 4143375"/>
                <a:gd name="connsiteX4" fmla="*/ 0 w 3322825"/>
                <a:gd name="connsiteY4" fmla="*/ 0 h 4143375"/>
                <a:gd name="connsiteX0" fmla="*/ 0 w 3322825"/>
                <a:gd name="connsiteY0" fmla="*/ 0 h 4143375"/>
                <a:gd name="connsiteX1" fmla="*/ 3322825 w 3322825"/>
                <a:gd name="connsiteY1" fmla="*/ 0 h 4143375"/>
                <a:gd name="connsiteX2" fmla="*/ 2865625 w 3322825"/>
                <a:gd name="connsiteY2" fmla="*/ 2000251 h 4143375"/>
                <a:gd name="connsiteX3" fmla="*/ 785813 w 3322825"/>
                <a:gd name="connsiteY3" fmla="*/ 4143375 h 4143375"/>
                <a:gd name="connsiteX4" fmla="*/ 0 w 3322825"/>
                <a:gd name="connsiteY4" fmla="*/ 0 h 4143375"/>
                <a:gd name="connsiteX0" fmla="*/ 0 w 3337112"/>
                <a:gd name="connsiteY0" fmla="*/ 0 h 5300663"/>
                <a:gd name="connsiteX1" fmla="*/ 3337112 w 3337112"/>
                <a:gd name="connsiteY1" fmla="*/ 1157288 h 5300663"/>
                <a:gd name="connsiteX2" fmla="*/ 2879912 w 3337112"/>
                <a:gd name="connsiteY2" fmla="*/ 3157539 h 5300663"/>
                <a:gd name="connsiteX3" fmla="*/ 800100 w 3337112"/>
                <a:gd name="connsiteY3" fmla="*/ 5300663 h 5300663"/>
                <a:gd name="connsiteX4" fmla="*/ 0 w 3337112"/>
                <a:gd name="connsiteY4" fmla="*/ 0 h 5300663"/>
                <a:gd name="connsiteX0" fmla="*/ 0 w 3337112"/>
                <a:gd name="connsiteY0" fmla="*/ 0 h 5300663"/>
                <a:gd name="connsiteX1" fmla="*/ 3337112 w 3337112"/>
                <a:gd name="connsiteY1" fmla="*/ 1157288 h 5300663"/>
                <a:gd name="connsiteX2" fmla="*/ 2851337 w 3337112"/>
                <a:gd name="connsiteY2" fmla="*/ 2100264 h 5300663"/>
                <a:gd name="connsiteX3" fmla="*/ 800100 w 3337112"/>
                <a:gd name="connsiteY3" fmla="*/ 5300663 h 5300663"/>
                <a:gd name="connsiteX4" fmla="*/ 0 w 3337112"/>
                <a:gd name="connsiteY4" fmla="*/ 0 h 5300663"/>
                <a:gd name="connsiteX0" fmla="*/ 0 w 3337112"/>
                <a:gd name="connsiteY0" fmla="*/ 0 h 2814638"/>
                <a:gd name="connsiteX1" fmla="*/ 3337112 w 3337112"/>
                <a:gd name="connsiteY1" fmla="*/ 1157288 h 2814638"/>
                <a:gd name="connsiteX2" fmla="*/ 2851337 w 3337112"/>
                <a:gd name="connsiteY2" fmla="*/ 2100264 h 2814638"/>
                <a:gd name="connsiteX3" fmla="*/ 2085975 w 3337112"/>
                <a:gd name="connsiteY3" fmla="*/ 2814638 h 2814638"/>
                <a:gd name="connsiteX4" fmla="*/ 0 w 3337112"/>
                <a:gd name="connsiteY4" fmla="*/ 0 h 2814638"/>
                <a:gd name="connsiteX0" fmla="*/ 0 w 3337112"/>
                <a:gd name="connsiteY0" fmla="*/ 0 h 3328988"/>
                <a:gd name="connsiteX1" fmla="*/ 3337112 w 3337112"/>
                <a:gd name="connsiteY1" fmla="*/ 1157288 h 3328988"/>
                <a:gd name="connsiteX2" fmla="*/ 2851337 w 3337112"/>
                <a:gd name="connsiteY2" fmla="*/ 2100264 h 3328988"/>
                <a:gd name="connsiteX3" fmla="*/ 1085850 w 3337112"/>
                <a:gd name="connsiteY3" fmla="*/ 3328988 h 3328988"/>
                <a:gd name="connsiteX4" fmla="*/ 0 w 3337112"/>
                <a:gd name="connsiteY4" fmla="*/ 0 h 3328988"/>
                <a:gd name="connsiteX0" fmla="*/ 0 w 3337112"/>
                <a:gd name="connsiteY0" fmla="*/ 0 h 2557463"/>
                <a:gd name="connsiteX1" fmla="*/ 3337112 w 3337112"/>
                <a:gd name="connsiteY1" fmla="*/ 1157288 h 2557463"/>
                <a:gd name="connsiteX2" fmla="*/ 2851337 w 3337112"/>
                <a:gd name="connsiteY2" fmla="*/ 2100264 h 2557463"/>
                <a:gd name="connsiteX3" fmla="*/ 2057400 w 3337112"/>
                <a:gd name="connsiteY3" fmla="*/ 2557463 h 2557463"/>
                <a:gd name="connsiteX4" fmla="*/ 0 w 3337112"/>
                <a:gd name="connsiteY4" fmla="*/ 0 h 2557463"/>
                <a:gd name="connsiteX0" fmla="*/ 0 w 3022787"/>
                <a:gd name="connsiteY0" fmla="*/ 0 h 2457450"/>
                <a:gd name="connsiteX1" fmla="*/ 3022787 w 3022787"/>
                <a:gd name="connsiteY1" fmla="*/ 1057275 h 2457450"/>
                <a:gd name="connsiteX2" fmla="*/ 2537012 w 3022787"/>
                <a:gd name="connsiteY2" fmla="*/ 2000251 h 2457450"/>
                <a:gd name="connsiteX3" fmla="*/ 1743075 w 3022787"/>
                <a:gd name="connsiteY3" fmla="*/ 2457450 h 2457450"/>
                <a:gd name="connsiteX4" fmla="*/ 0 w 3022787"/>
                <a:gd name="connsiteY4" fmla="*/ 0 h 2457450"/>
                <a:gd name="connsiteX0" fmla="*/ 0 w 3022787"/>
                <a:gd name="connsiteY0" fmla="*/ 0 h 2457450"/>
                <a:gd name="connsiteX1" fmla="*/ 3022787 w 3022787"/>
                <a:gd name="connsiteY1" fmla="*/ 1057275 h 2457450"/>
                <a:gd name="connsiteX2" fmla="*/ 2437000 w 3022787"/>
                <a:gd name="connsiteY2" fmla="*/ 1528763 h 2457450"/>
                <a:gd name="connsiteX3" fmla="*/ 1743075 w 3022787"/>
                <a:gd name="connsiteY3" fmla="*/ 2457450 h 2457450"/>
                <a:gd name="connsiteX4" fmla="*/ 0 w 3022787"/>
                <a:gd name="connsiteY4" fmla="*/ 0 h 2457450"/>
                <a:gd name="connsiteX0" fmla="*/ 0 w 3022787"/>
                <a:gd name="connsiteY0" fmla="*/ 0 h 2371725"/>
                <a:gd name="connsiteX1" fmla="*/ 3022787 w 3022787"/>
                <a:gd name="connsiteY1" fmla="*/ 1057275 h 2371725"/>
                <a:gd name="connsiteX2" fmla="*/ 2437000 w 3022787"/>
                <a:gd name="connsiteY2" fmla="*/ 1528763 h 2371725"/>
                <a:gd name="connsiteX3" fmla="*/ 628650 w 3022787"/>
                <a:gd name="connsiteY3" fmla="*/ 2371725 h 2371725"/>
                <a:gd name="connsiteX4" fmla="*/ 0 w 3022787"/>
                <a:gd name="connsiteY4" fmla="*/ 0 h 2371725"/>
                <a:gd name="connsiteX0" fmla="*/ 0 w 3022787"/>
                <a:gd name="connsiteY0" fmla="*/ 0 h 2428876"/>
                <a:gd name="connsiteX1" fmla="*/ 3022787 w 3022787"/>
                <a:gd name="connsiteY1" fmla="*/ 1057275 h 2428876"/>
                <a:gd name="connsiteX2" fmla="*/ 2265550 w 3022787"/>
                <a:gd name="connsiteY2" fmla="*/ 2428876 h 2428876"/>
                <a:gd name="connsiteX3" fmla="*/ 628650 w 3022787"/>
                <a:gd name="connsiteY3" fmla="*/ 2371725 h 2428876"/>
                <a:gd name="connsiteX4" fmla="*/ 0 w 3022787"/>
                <a:gd name="connsiteY4" fmla="*/ 0 h 2428876"/>
                <a:gd name="connsiteX0" fmla="*/ 0 w 2651312"/>
                <a:gd name="connsiteY0" fmla="*/ 0 h 2428876"/>
                <a:gd name="connsiteX1" fmla="*/ 2651312 w 2651312"/>
                <a:gd name="connsiteY1" fmla="*/ 1128712 h 2428876"/>
                <a:gd name="connsiteX2" fmla="*/ 2265550 w 2651312"/>
                <a:gd name="connsiteY2" fmla="*/ 2428876 h 2428876"/>
                <a:gd name="connsiteX3" fmla="*/ 628650 w 2651312"/>
                <a:gd name="connsiteY3" fmla="*/ 2371725 h 2428876"/>
                <a:gd name="connsiteX4" fmla="*/ 0 w 2651312"/>
                <a:gd name="connsiteY4" fmla="*/ 0 h 2428876"/>
                <a:gd name="connsiteX0" fmla="*/ 0 w 2294124"/>
                <a:gd name="connsiteY0" fmla="*/ 0 h 2428876"/>
                <a:gd name="connsiteX1" fmla="*/ 2294124 w 2294124"/>
                <a:gd name="connsiteY1" fmla="*/ 828674 h 2428876"/>
                <a:gd name="connsiteX2" fmla="*/ 2265550 w 2294124"/>
                <a:gd name="connsiteY2" fmla="*/ 2428876 h 2428876"/>
                <a:gd name="connsiteX3" fmla="*/ 628650 w 2294124"/>
                <a:gd name="connsiteY3" fmla="*/ 2371725 h 2428876"/>
                <a:gd name="connsiteX4" fmla="*/ 0 w 2294124"/>
                <a:gd name="connsiteY4" fmla="*/ 0 h 2428876"/>
                <a:gd name="connsiteX0" fmla="*/ 0 w 2265550"/>
                <a:gd name="connsiteY0" fmla="*/ 0 h 2428876"/>
                <a:gd name="connsiteX1" fmla="*/ 2222687 w 2265550"/>
                <a:gd name="connsiteY1" fmla="*/ 542924 h 2428876"/>
                <a:gd name="connsiteX2" fmla="*/ 2265550 w 2265550"/>
                <a:gd name="connsiteY2" fmla="*/ 2428876 h 2428876"/>
                <a:gd name="connsiteX3" fmla="*/ 628650 w 2265550"/>
                <a:gd name="connsiteY3" fmla="*/ 2371725 h 2428876"/>
                <a:gd name="connsiteX4" fmla="*/ 0 w 2265550"/>
                <a:gd name="connsiteY4" fmla="*/ 0 h 2428876"/>
                <a:gd name="connsiteX0" fmla="*/ 0 w 2222687"/>
                <a:gd name="connsiteY0" fmla="*/ 0 h 2443164"/>
                <a:gd name="connsiteX1" fmla="*/ 2222687 w 2222687"/>
                <a:gd name="connsiteY1" fmla="*/ 542924 h 2443164"/>
                <a:gd name="connsiteX2" fmla="*/ 1865500 w 2222687"/>
                <a:gd name="connsiteY2" fmla="*/ 2443164 h 2443164"/>
                <a:gd name="connsiteX3" fmla="*/ 628650 w 2222687"/>
                <a:gd name="connsiteY3" fmla="*/ 2371725 h 2443164"/>
                <a:gd name="connsiteX4" fmla="*/ 0 w 2222687"/>
                <a:gd name="connsiteY4" fmla="*/ 0 h 2443164"/>
                <a:gd name="connsiteX0" fmla="*/ 0 w 2222687"/>
                <a:gd name="connsiteY0" fmla="*/ 0 h 2386014"/>
                <a:gd name="connsiteX1" fmla="*/ 2222687 w 2222687"/>
                <a:gd name="connsiteY1" fmla="*/ 542924 h 2386014"/>
                <a:gd name="connsiteX2" fmla="*/ 1694050 w 2222687"/>
                <a:gd name="connsiteY2" fmla="*/ 2386014 h 2386014"/>
                <a:gd name="connsiteX3" fmla="*/ 628650 w 2222687"/>
                <a:gd name="connsiteY3" fmla="*/ 2371725 h 2386014"/>
                <a:gd name="connsiteX4" fmla="*/ 0 w 2222687"/>
                <a:gd name="connsiteY4" fmla="*/ 0 h 2386014"/>
                <a:gd name="connsiteX0" fmla="*/ 0 w 2922775"/>
                <a:gd name="connsiteY0" fmla="*/ 0 h 2386014"/>
                <a:gd name="connsiteX1" fmla="*/ 2922775 w 2922775"/>
                <a:gd name="connsiteY1" fmla="*/ 700086 h 2386014"/>
                <a:gd name="connsiteX2" fmla="*/ 1694050 w 2922775"/>
                <a:gd name="connsiteY2" fmla="*/ 2386014 h 2386014"/>
                <a:gd name="connsiteX3" fmla="*/ 628650 w 2922775"/>
                <a:gd name="connsiteY3" fmla="*/ 2371725 h 2386014"/>
                <a:gd name="connsiteX4" fmla="*/ 0 w 2922775"/>
                <a:gd name="connsiteY4" fmla="*/ 0 h 2386014"/>
                <a:gd name="connsiteX0" fmla="*/ 0 w 2994213"/>
                <a:gd name="connsiteY0" fmla="*/ 0 h 2386014"/>
                <a:gd name="connsiteX1" fmla="*/ 2994213 w 2994213"/>
                <a:gd name="connsiteY1" fmla="*/ 828673 h 2386014"/>
                <a:gd name="connsiteX2" fmla="*/ 1694050 w 2994213"/>
                <a:gd name="connsiteY2" fmla="*/ 2386014 h 2386014"/>
                <a:gd name="connsiteX3" fmla="*/ 628650 w 2994213"/>
                <a:gd name="connsiteY3" fmla="*/ 2371725 h 2386014"/>
                <a:gd name="connsiteX4" fmla="*/ 0 w 2994213"/>
                <a:gd name="connsiteY4" fmla="*/ 0 h 2386014"/>
                <a:gd name="connsiteX0" fmla="*/ 0 w 3008500"/>
                <a:gd name="connsiteY0" fmla="*/ 0 h 2386014"/>
                <a:gd name="connsiteX1" fmla="*/ 3008500 w 3008500"/>
                <a:gd name="connsiteY1" fmla="*/ 785810 h 2386014"/>
                <a:gd name="connsiteX2" fmla="*/ 1694050 w 3008500"/>
                <a:gd name="connsiteY2" fmla="*/ 2386014 h 2386014"/>
                <a:gd name="connsiteX3" fmla="*/ 628650 w 3008500"/>
                <a:gd name="connsiteY3" fmla="*/ 2371725 h 2386014"/>
                <a:gd name="connsiteX4" fmla="*/ 0 w 3008500"/>
                <a:gd name="connsiteY4" fmla="*/ 0 h 2386014"/>
                <a:gd name="connsiteX0" fmla="*/ 0 w 3020783"/>
                <a:gd name="connsiteY0" fmla="*/ 0 h 2054363"/>
                <a:gd name="connsiteX1" fmla="*/ 3020783 w 3020783"/>
                <a:gd name="connsiteY1" fmla="*/ 454159 h 2054363"/>
                <a:gd name="connsiteX2" fmla="*/ 1706333 w 3020783"/>
                <a:gd name="connsiteY2" fmla="*/ 2054363 h 2054363"/>
                <a:gd name="connsiteX3" fmla="*/ 640933 w 3020783"/>
                <a:gd name="connsiteY3" fmla="*/ 2040074 h 2054363"/>
                <a:gd name="connsiteX4" fmla="*/ 0 w 3020783"/>
                <a:gd name="connsiteY4" fmla="*/ 0 h 2054363"/>
                <a:gd name="connsiteX0" fmla="*/ 0 w 2723410"/>
                <a:gd name="connsiteY0" fmla="*/ 0 h 2054363"/>
                <a:gd name="connsiteX1" fmla="*/ 2723410 w 2723410"/>
                <a:gd name="connsiteY1" fmla="*/ 546367 h 2054363"/>
                <a:gd name="connsiteX2" fmla="*/ 1706333 w 2723410"/>
                <a:gd name="connsiteY2" fmla="*/ 2054363 h 2054363"/>
                <a:gd name="connsiteX3" fmla="*/ 640933 w 2723410"/>
                <a:gd name="connsiteY3" fmla="*/ 2040074 h 2054363"/>
                <a:gd name="connsiteX4" fmla="*/ 0 w 2723410"/>
                <a:gd name="connsiteY4" fmla="*/ 0 h 2054363"/>
                <a:gd name="connsiteX0" fmla="*/ 0 w 2723410"/>
                <a:gd name="connsiteY0" fmla="*/ 0 h 2459716"/>
                <a:gd name="connsiteX1" fmla="*/ 2723410 w 2723410"/>
                <a:gd name="connsiteY1" fmla="*/ 546367 h 2459716"/>
                <a:gd name="connsiteX2" fmla="*/ 1442240 w 2723410"/>
                <a:gd name="connsiteY2" fmla="*/ 2459716 h 2459716"/>
                <a:gd name="connsiteX3" fmla="*/ 640933 w 2723410"/>
                <a:gd name="connsiteY3" fmla="*/ 2040074 h 2459716"/>
                <a:gd name="connsiteX4" fmla="*/ 0 w 2723410"/>
                <a:gd name="connsiteY4" fmla="*/ 0 h 245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410" h="2459716">
                  <a:moveTo>
                    <a:pt x="0" y="0"/>
                  </a:moveTo>
                  <a:lnTo>
                    <a:pt x="2723410" y="546367"/>
                  </a:lnTo>
                  <a:lnTo>
                    <a:pt x="1442240" y="2459716"/>
                  </a:lnTo>
                  <a:lnTo>
                    <a:pt x="640933" y="204007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1">
            <a:extLst>
              <a:ext uri="{FF2B5EF4-FFF2-40B4-BE49-F238E27FC236}">
                <a16:creationId xmlns:a16="http://schemas.microsoft.com/office/drawing/2014/main" id="{0E0B4B55-46A3-214D-BA78-E5FF58AAA07B}"/>
              </a:ext>
            </a:extLst>
          </p:cNvPr>
          <p:cNvSpPr>
            <a:spLocks noGrp="1"/>
          </p:cNvSpPr>
          <p:nvPr>
            <p:ph type="ctrTitle" hasCustomPrompt="1"/>
          </p:nvPr>
        </p:nvSpPr>
        <p:spPr>
          <a:xfrm>
            <a:off x="4481092" y="2239187"/>
            <a:ext cx="8097794" cy="1108377"/>
          </a:xfrm>
        </p:spPr>
        <p:txBody>
          <a:bodyPr anchor="ctr">
            <a:normAutofit/>
          </a:bodyPr>
          <a:lstStyle>
            <a:lvl1pPr algn="l">
              <a:defRPr sz="6000" b="1">
                <a:solidFill>
                  <a:schemeClr val="bg2">
                    <a:lumMod val="25000"/>
                  </a:schemeClr>
                </a:solidFill>
              </a:defRPr>
            </a:lvl1pPr>
          </a:lstStyle>
          <a:p>
            <a:r>
              <a:rPr lang="en-US" dirty="0"/>
              <a:t>CLICK TO EDIT TITLE</a:t>
            </a:r>
          </a:p>
        </p:txBody>
      </p:sp>
      <p:sp>
        <p:nvSpPr>
          <p:cNvPr id="8" name="Subtitle 2">
            <a:extLst>
              <a:ext uri="{FF2B5EF4-FFF2-40B4-BE49-F238E27FC236}">
                <a16:creationId xmlns:a16="http://schemas.microsoft.com/office/drawing/2014/main" id="{D2D54CC0-D941-A147-A435-77D40D772139}"/>
              </a:ext>
            </a:extLst>
          </p:cNvPr>
          <p:cNvSpPr>
            <a:spLocks noGrp="1"/>
          </p:cNvSpPr>
          <p:nvPr>
            <p:ph type="subTitle" idx="1" hasCustomPrompt="1"/>
          </p:nvPr>
        </p:nvSpPr>
        <p:spPr>
          <a:xfrm>
            <a:off x="4345947" y="4826707"/>
            <a:ext cx="4340566" cy="713838"/>
          </a:xfrm>
        </p:spPr>
        <p:txBody>
          <a:bodyPr>
            <a:normAutofit/>
          </a:bodyPr>
          <a:lstStyle>
            <a:lvl1pPr marL="0" indent="0" algn="l">
              <a:buNone/>
              <a:defRPr sz="1600" spc="3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names(s)</a:t>
            </a:r>
          </a:p>
        </p:txBody>
      </p:sp>
      <p:sp>
        <p:nvSpPr>
          <p:cNvPr id="11" name="Subtitle 2">
            <a:extLst>
              <a:ext uri="{FF2B5EF4-FFF2-40B4-BE49-F238E27FC236}">
                <a16:creationId xmlns:a16="http://schemas.microsoft.com/office/drawing/2014/main" id="{E08D74F5-5055-C84A-ACEF-6AC74994BEFA}"/>
              </a:ext>
            </a:extLst>
          </p:cNvPr>
          <p:cNvSpPr txBox="1">
            <a:spLocks/>
          </p:cNvSpPr>
          <p:nvPr userDrawn="1"/>
        </p:nvSpPr>
        <p:spPr>
          <a:xfrm>
            <a:off x="4100403" y="4531489"/>
            <a:ext cx="1964725" cy="26029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spc="300" dirty="0">
                <a:solidFill>
                  <a:schemeClr val="accent6"/>
                </a:solidFill>
                <a:latin typeface="+mj-lt"/>
              </a:rPr>
              <a:t>PRESENTED BY</a:t>
            </a:r>
          </a:p>
        </p:txBody>
      </p:sp>
      <p:sp>
        <p:nvSpPr>
          <p:cNvPr id="12" name="Text Placeholder 15">
            <a:extLst>
              <a:ext uri="{FF2B5EF4-FFF2-40B4-BE49-F238E27FC236}">
                <a16:creationId xmlns:a16="http://schemas.microsoft.com/office/drawing/2014/main" id="{CE8B1F12-C57C-C04D-A8B5-5763448E3058}"/>
              </a:ext>
            </a:extLst>
          </p:cNvPr>
          <p:cNvSpPr>
            <a:spLocks noGrp="1"/>
          </p:cNvSpPr>
          <p:nvPr>
            <p:ph type="body" sz="quarter" idx="10" hasCustomPrompt="1"/>
          </p:nvPr>
        </p:nvSpPr>
        <p:spPr>
          <a:xfrm>
            <a:off x="4775303" y="3346878"/>
            <a:ext cx="8097793" cy="640015"/>
          </a:xfrm>
        </p:spPr>
        <p:txBody>
          <a:bodyPr>
            <a:normAutofit/>
          </a:bodyPr>
          <a:lstStyle>
            <a:lvl1pPr marL="0" indent="0">
              <a:buFontTx/>
              <a:buNone/>
              <a:defRPr sz="2400" i="1">
                <a:solidFill>
                  <a:schemeClr val="bg2">
                    <a:lumMod val="25000"/>
                  </a:schemeClr>
                </a:solidFill>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subtitle</a:t>
            </a:r>
          </a:p>
        </p:txBody>
      </p:sp>
      <p:sp>
        <p:nvSpPr>
          <p:cNvPr id="14" name="Text Placeholder 19">
            <a:extLst>
              <a:ext uri="{FF2B5EF4-FFF2-40B4-BE49-F238E27FC236}">
                <a16:creationId xmlns:a16="http://schemas.microsoft.com/office/drawing/2014/main" id="{03C96540-A03D-4D4B-9201-BFC58165D623}"/>
              </a:ext>
            </a:extLst>
          </p:cNvPr>
          <p:cNvSpPr>
            <a:spLocks noGrp="1"/>
          </p:cNvSpPr>
          <p:nvPr>
            <p:ph type="body" sz="quarter" idx="12" hasCustomPrompt="1"/>
          </p:nvPr>
        </p:nvSpPr>
        <p:spPr>
          <a:xfrm>
            <a:off x="4606569" y="5573185"/>
            <a:ext cx="2142267" cy="350980"/>
          </a:xfrm>
        </p:spPr>
        <p:txBody>
          <a:bodyPr>
            <a:normAutofit/>
          </a:bodyPr>
          <a:lstStyle>
            <a:lvl1pPr marL="0" indent="0">
              <a:buFontTx/>
              <a:buNone/>
              <a:defRPr sz="1600">
                <a:solidFill>
                  <a:schemeClr val="bg2">
                    <a:lumMod val="25000"/>
                  </a:schemeClr>
                </a:solidFill>
                <a:latin typeface="+mj-lt"/>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a:t>Click to edit date</a:t>
            </a:r>
          </a:p>
        </p:txBody>
      </p:sp>
      <p:sp>
        <p:nvSpPr>
          <p:cNvPr id="36" name="Subtitle 2">
            <a:extLst>
              <a:ext uri="{FF2B5EF4-FFF2-40B4-BE49-F238E27FC236}">
                <a16:creationId xmlns:a16="http://schemas.microsoft.com/office/drawing/2014/main" id="{3577AD3C-87F3-4A46-A28E-7D463EB00B33}"/>
              </a:ext>
            </a:extLst>
          </p:cNvPr>
          <p:cNvSpPr txBox="1">
            <a:spLocks/>
          </p:cNvSpPr>
          <p:nvPr userDrawn="1"/>
        </p:nvSpPr>
        <p:spPr>
          <a:xfrm>
            <a:off x="3314042" y="1633401"/>
            <a:ext cx="5831762" cy="12504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20000"/>
              </a:lnSpc>
              <a:spcBef>
                <a:spcPts val="0"/>
              </a:spcBef>
            </a:pPr>
            <a:r>
              <a:rPr lang="en-US" sz="2400" spc="0" dirty="0">
                <a:solidFill>
                  <a:schemeClr val="bg2">
                    <a:lumMod val="10000"/>
                  </a:schemeClr>
                </a:solidFill>
                <a:latin typeface="+mj-lt"/>
              </a:rPr>
              <a:t>ADVANCED REACTOR SAFEGUARDS</a:t>
            </a:r>
          </a:p>
        </p:txBody>
      </p:sp>
      <p:pic>
        <p:nvPicPr>
          <p:cNvPr id="16" name="Picture 15">
            <a:extLst>
              <a:ext uri="{FF2B5EF4-FFF2-40B4-BE49-F238E27FC236}">
                <a16:creationId xmlns:a16="http://schemas.microsoft.com/office/drawing/2014/main" id="{8831A882-5F97-BC4C-BA81-072528E7A805}"/>
              </a:ext>
            </a:extLst>
          </p:cNvPr>
          <p:cNvPicPr>
            <a:picLocks noChangeAspect="1"/>
          </p:cNvPicPr>
          <p:nvPr userDrawn="1"/>
        </p:nvPicPr>
        <p:blipFill>
          <a:blip r:embed="rId2"/>
          <a:stretch>
            <a:fillRect/>
          </a:stretch>
        </p:blipFill>
        <p:spPr>
          <a:xfrm>
            <a:off x="10977670" y="6413715"/>
            <a:ext cx="1069347" cy="267336"/>
          </a:xfrm>
          <a:prstGeom prst="rect">
            <a:avLst/>
          </a:prstGeom>
        </p:spPr>
      </p:pic>
      <p:cxnSp>
        <p:nvCxnSpPr>
          <p:cNvPr id="17" name="Straight Connector 16">
            <a:extLst>
              <a:ext uri="{FF2B5EF4-FFF2-40B4-BE49-F238E27FC236}">
                <a16:creationId xmlns:a16="http://schemas.microsoft.com/office/drawing/2014/main" id="{79DABDED-4C54-244A-9AC0-ADAC282D246B}"/>
              </a:ext>
            </a:extLst>
          </p:cNvPr>
          <p:cNvCxnSpPr>
            <a:cxnSpLocks/>
          </p:cNvCxnSpPr>
          <p:nvPr userDrawn="1"/>
        </p:nvCxnSpPr>
        <p:spPr>
          <a:xfrm>
            <a:off x="10808715" y="6375245"/>
            <a:ext cx="0" cy="33351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E2644DE-56F2-57DF-136E-B1CA7A0B01DE}"/>
              </a:ext>
            </a:extLst>
          </p:cNvPr>
          <p:cNvPicPr>
            <a:picLocks noChangeAspect="1"/>
          </p:cNvPicPr>
          <p:nvPr userDrawn="1"/>
        </p:nvPicPr>
        <p:blipFill rotWithShape="1">
          <a:blip r:embed="rId3"/>
          <a:srcRect r="44568"/>
          <a:stretch/>
        </p:blipFill>
        <p:spPr>
          <a:xfrm>
            <a:off x="-1057877" y="-483508"/>
            <a:ext cx="5636101" cy="7856817"/>
          </a:xfrm>
          <a:prstGeom prst="rect">
            <a:avLst/>
          </a:prstGeom>
        </p:spPr>
      </p:pic>
      <p:sp>
        <p:nvSpPr>
          <p:cNvPr id="2" name="Text Placeholder 24">
            <a:extLst>
              <a:ext uri="{FF2B5EF4-FFF2-40B4-BE49-F238E27FC236}">
                <a16:creationId xmlns:a16="http://schemas.microsoft.com/office/drawing/2014/main" id="{2F4A87A2-65E5-A846-251A-D0EE0953643F}"/>
              </a:ext>
            </a:extLst>
          </p:cNvPr>
          <p:cNvSpPr>
            <a:spLocks noGrp="1"/>
          </p:cNvSpPr>
          <p:nvPr>
            <p:ph type="body" sz="quarter" idx="15" hasCustomPrompt="1"/>
          </p:nvPr>
        </p:nvSpPr>
        <p:spPr>
          <a:xfrm>
            <a:off x="7986633" y="6675583"/>
            <a:ext cx="1659633" cy="117312"/>
          </a:xfrm>
          <a:prstGeom prst="rect">
            <a:avLst/>
          </a:prstGeom>
        </p:spPr>
        <p:txBody>
          <a:bodyPr lIns="0" tIns="0" rIns="0" bIns="0">
            <a:normAutofit/>
          </a:bodyPr>
          <a:lstStyle>
            <a:lvl1pPr marL="0" indent="0" algn="r">
              <a:buNone/>
              <a:defRPr sz="700" b="0" i="0" spc="50" baseline="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SAND XXXX-XXXX P</a:t>
            </a:r>
          </a:p>
        </p:txBody>
      </p:sp>
      <p:sp>
        <p:nvSpPr>
          <p:cNvPr id="3" name="TextBox 2">
            <a:extLst>
              <a:ext uri="{FF2B5EF4-FFF2-40B4-BE49-F238E27FC236}">
                <a16:creationId xmlns:a16="http://schemas.microsoft.com/office/drawing/2014/main" id="{16DBB7F4-C61D-79FA-62B1-2CEFB129DA2D}"/>
              </a:ext>
            </a:extLst>
          </p:cNvPr>
          <p:cNvSpPr txBox="1"/>
          <p:nvPr userDrawn="1"/>
        </p:nvSpPr>
        <p:spPr>
          <a:xfrm>
            <a:off x="3998782" y="6352991"/>
            <a:ext cx="5745678" cy="289951"/>
          </a:xfrm>
          <a:prstGeom prst="rect">
            <a:avLst/>
          </a:prstGeom>
          <a:noFill/>
        </p:spPr>
        <p:txBody>
          <a:bodyPr wrap="square" rtlCol="0">
            <a:spAutoFit/>
          </a:bodyPr>
          <a:lstStyle/>
          <a:p>
            <a:pPr algn="r">
              <a:lnSpc>
                <a:spcPct val="110000"/>
              </a:lnSpc>
            </a:pPr>
            <a:r>
              <a:rPr lang="en-US" sz="600" b="0" i="0" kern="1200" dirty="0">
                <a:solidFill>
                  <a:schemeClr val="bg2">
                    <a:lumMod val="50000"/>
                  </a:schemeClr>
                </a:solidFill>
                <a:effectLst/>
                <a:latin typeface="Open Sans" panose="020B0606030504020204" pitchFamily="34" charset="0"/>
                <a:ea typeface="+mn-ea"/>
                <a:cs typeface="+mn-cs"/>
              </a:rPr>
              <a:t>Sandia National Laboratories is a </a:t>
            </a:r>
            <a:r>
              <a:rPr lang="en-US" sz="600" b="0" i="0" kern="1200" dirty="0" err="1">
                <a:solidFill>
                  <a:schemeClr val="bg2">
                    <a:lumMod val="50000"/>
                  </a:schemeClr>
                </a:solidFill>
                <a:effectLst/>
                <a:latin typeface="Open Sans" panose="020B0606030504020204" pitchFamily="34" charset="0"/>
                <a:ea typeface="+mn-ea"/>
                <a:cs typeface="+mn-cs"/>
              </a:rPr>
              <a:t>multimission</a:t>
            </a:r>
            <a:r>
              <a:rPr lang="en-US" sz="600" b="0" i="0" kern="1200" dirty="0">
                <a:solidFill>
                  <a:schemeClr val="bg2">
                    <a:lumMod val="50000"/>
                  </a:schemeClr>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00" b="0" i="0" dirty="0">
              <a:solidFill>
                <a:schemeClr val="bg2">
                  <a:lumMod val="50000"/>
                </a:schemeClr>
              </a:solidFill>
              <a:latin typeface="Open Sans" panose="020B0606030504020204" pitchFamily="34" charset="0"/>
            </a:endParaRPr>
          </a:p>
        </p:txBody>
      </p:sp>
      <p:pic>
        <p:nvPicPr>
          <p:cNvPr id="4" name="Picture 3">
            <a:extLst>
              <a:ext uri="{FF2B5EF4-FFF2-40B4-BE49-F238E27FC236}">
                <a16:creationId xmlns:a16="http://schemas.microsoft.com/office/drawing/2014/main" id="{C0646BA2-2774-2B36-8C81-4EED2EB2578E}"/>
              </a:ext>
            </a:extLst>
          </p:cNvPr>
          <p:cNvPicPr>
            <a:picLocks noChangeAspect="1"/>
          </p:cNvPicPr>
          <p:nvPr userDrawn="1"/>
        </p:nvPicPr>
        <p:blipFill>
          <a:blip r:embed="rId4"/>
          <a:stretch>
            <a:fillRect/>
          </a:stretch>
        </p:blipFill>
        <p:spPr>
          <a:xfrm>
            <a:off x="9744460" y="6371420"/>
            <a:ext cx="882635" cy="337006"/>
          </a:xfrm>
          <a:prstGeom prst="rect">
            <a:avLst/>
          </a:prstGeom>
        </p:spPr>
      </p:pic>
      <p:sp>
        <p:nvSpPr>
          <p:cNvPr id="5" name="TextBox 4">
            <a:extLst>
              <a:ext uri="{FF2B5EF4-FFF2-40B4-BE49-F238E27FC236}">
                <a16:creationId xmlns:a16="http://schemas.microsoft.com/office/drawing/2014/main" id="{5670F790-7497-F84D-2DC3-773780EDD1F2}"/>
              </a:ext>
            </a:extLst>
          </p:cNvPr>
          <p:cNvSpPr txBox="1"/>
          <p:nvPr userDrawn="1"/>
        </p:nvSpPr>
        <p:spPr>
          <a:xfrm>
            <a:off x="8877097" y="4476759"/>
            <a:ext cx="3261360" cy="1229193"/>
          </a:xfrm>
          <a:prstGeom prst="rect">
            <a:avLst/>
          </a:prstGeom>
          <a:solidFill>
            <a:srgbClr val="FFFFFF">
              <a:alpha val="71000"/>
            </a:srgbClr>
          </a:solidFill>
          <a:ln>
            <a:noFill/>
          </a:ln>
        </p:spPr>
        <p:txBody>
          <a:bodyPr wrap="square" lIns="45720" tIns="45720" rIns="45720" bIns="45720" rtlCol="0" anchor="ctr" anchorCtr="0">
            <a:noAutofit/>
          </a:bodyPr>
          <a:lstStyle/>
          <a:p>
            <a:pPr algn="ctr"/>
            <a:r>
              <a:rPr lang="en-US" sz="750" b="1" kern="1200" dirty="0">
                <a:solidFill>
                  <a:schemeClr val="tx1"/>
                </a:solidFill>
                <a:effectLst/>
                <a:latin typeface="+mn-lt"/>
                <a:ea typeface="+mn-ea"/>
                <a:cs typeface="+mn-cs"/>
              </a:rPr>
              <a:t>UNCLASSIFIED CONTROLLED NUCLEAR INFORMATION</a:t>
            </a:r>
            <a:endParaRPr lang="en-US" sz="750" kern="1200" dirty="0">
              <a:solidFill>
                <a:schemeClr val="tx1"/>
              </a:solidFill>
              <a:effectLst/>
              <a:latin typeface="+mn-lt"/>
              <a:ea typeface="+mn-ea"/>
              <a:cs typeface="+mn-cs"/>
            </a:endParaRPr>
          </a:p>
          <a:p>
            <a:pPr algn="ctr"/>
            <a:r>
              <a:rPr lang="en-US" sz="750" b="1" kern="1200" dirty="0">
                <a:solidFill>
                  <a:schemeClr val="tx1"/>
                </a:solidFill>
                <a:effectLst/>
                <a:latin typeface="+mn-lt"/>
                <a:ea typeface="+mn-ea"/>
                <a:cs typeface="+mn-cs"/>
              </a:rPr>
              <a:t>NOT FOR PUBLIC DISSEMINATION</a:t>
            </a:r>
            <a:endParaRPr lang="en-US" sz="750" kern="1200" dirty="0">
              <a:solidFill>
                <a:schemeClr val="tx1"/>
              </a:solidFill>
              <a:effectLst/>
              <a:latin typeface="+mn-lt"/>
              <a:ea typeface="+mn-ea"/>
              <a:cs typeface="+mn-cs"/>
            </a:endParaRPr>
          </a:p>
          <a:p>
            <a:pPr marL="0" marR="0" lvl="0" indent="0" algn="ctr" defTabSz="457200" rtl="0" eaLnBrk="1" fontAlgn="auto" latinLnBrk="0" hangingPunct="1">
              <a:lnSpc>
                <a:spcPct val="90000"/>
              </a:lnSpc>
              <a:spcBef>
                <a:spcPts val="200"/>
              </a:spcBef>
              <a:spcAft>
                <a:spcPts val="0"/>
              </a:spcAft>
              <a:buClrTx/>
              <a:buSzTx/>
              <a:buFontTx/>
              <a:buNone/>
              <a:tabLst/>
              <a:defRPr/>
            </a:pPr>
            <a:r>
              <a:rPr lang="en-US" sz="650" kern="1200" dirty="0">
                <a:solidFill>
                  <a:schemeClr val="tx1"/>
                </a:solidFill>
                <a:effectLst/>
                <a:latin typeface="+mn-lt"/>
                <a:ea typeface="+mn-ea"/>
                <a:cs typeface="+mn-cs"/>
              </a:rPr>
              <a:t>Unauthorized dissemination subject to civil and criminal sanctions under Section 148 of the Atomic Energy Act of 1954 as amended (42 U.S.C. 2168).</a:t>
            </a:r>
            <a:endParaRPr kumimoji="0" lang="en-US" sz="65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457200" rtl="0" eaLnBrk="1" fontAlgn="auto" latinLnBrk="0" hangingPunct="1">
              <a:lnSpc>
                <a:spcPct val="90000"/>
              </a:lnSpc>
              <a:spcBef>
                <a:spcPts val="400"/>
              </a:spcBef>
              <a:spcAft>
                <a:spcPts val="0"/>
              </a:spcAft>
              <a:buClrTx/>
              <a:buSzTx/>
              <a:buFontTx/>
              <a:buNone/>
              <a:tabLst/>
              <a:defRPr/>
            </a:pPr>
            <a:r>
              <a:rPr kumimoji="0" lang="en-US" sz="65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Reviewing Official/Org:            </a:t>
            </a:r>
          </a:p>
          <a:p>
            <a:pPr marL="0" marR="0" lvl="0" indent="0" algn="l" defTabSz="457200" rtl="0" eaLnBrk="1" fontAlgn="auto" latinLnBrk="0" hangingPunct="1">
              <a:lnSpc>
                <a:spcPct val="90000"/>
              </a:lnSpc>
              <a:spcBef>
                <a:spcPts val="400"/>
              </a:spcBef>
              <a:spcAft>
                <a:spcPts val="0"/>
              </a:spcAft>
              <a:buClrTx/>
              <a:buSzTx/>
              <a:buFontTx/>
              <a:buNone/>
              <a:tabLst/>
              <a:defRPr/>
            </a:pPr>
            <a:endParaRPr kumimoji="0" lang="en-US" sz="65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90000"/>
              </a:lnSpc>
              <a:spcBef>
                <a:spcPts val="400"/>
              </a:spcBef>
              <a:spcAft>
                <a:spcPts val="0"/>
              </a:spcAft>
              <a:buClrTx/>
              <a:buSzTx/>
              <a:buFontTx/>
              <a:buNone/>
              <a:tabLst/>
              <a:defRPr/>
            </a:pPr>
            <a:r>
              <a:rPr kumimoji="0" lang="en-US" sz="65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Date: </a:t>
            </a:r>
          </a:p>
          <a:p>
            <a:pPr marL="0" marR="0" lvl="0" indent="0" algn="l" defTabSz="457200" rtl="0" eaLnBrk="1" fontAlgn="auto" latinLnBrk="0" hangingPunct="1">
              <a:lnSpc>
                <a:spcPct val="90000"/>
              </a:lnSpc>
              <a:spcBef>
                <a:spcPts val="400"/>
              </a:spcBef>
              <a:spcAft>
                <a:spcPts val="0"/>
              </a:spcAft>
              <a:buClrTx/>
              <a:buSzTx/>
              <a:buFontTx/>
              <a:buNone/>
              <a:tabLst/>
              <a:defRPr/>
            </a:pPr>
            <a:r>
              <a:rPr kumimoji="0" lang="en-US" sz="65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Guidance (if applicable):        </a:t>
            </a:r>
          </a:p>
        </p:txBody>
      </p:sp>
      <p:sp>
        <p:nvSpPr>
          <p:cNvPr id="9" name="Text Placeholder 24">
            <a:extLst>
              <a:ext uri="{FF2B5EF4-FFF2-40B4-BE49-F238E27FC236}">
                <a16:creationId xmlns:a16="http://schemas.microsoft.com/office/drawing/2014/main" id="{81E3F5E2-E3F7-BBDB-8561-BDBEB266C727}"/>
              </a:ext>
            </a:extLst>
          </p:cNvPr>
          <p:cNvSpPr>
            <a:spLocks noGrp="1"/>
          </p:cNvSpPr>
          <p:nvPr>
            <p:ph type="body" sz="quarter" idx="23" hasCustomPrompt="1"/>
          </p:nvPr>
        </p:nvSpPr>
        <p:spPr>
          <a:xfrm>
            <a:off x="9868949" y="5102547"/>
            <a:ext cx="2178068" cy="269823"/>
          </a:xfrm>
        </p:spPr>
        <p:txBody>
          <a:bodyPr lIns="0" tIns="0" rIns="0" bIns="0">
            <a:noAutofit/>
          </a:bodyPr>
          <a:lstStyle>
            <a:lvl1pPr marL="0" indent="0" algn="l">
              <a:buNone/>
              <a:defRPr sz="650" b="1" i="0">
                <a:latin typeface="+mn-lt"/>
                <a:ea typeface="Open Sans" panose="020B0606030504020204" pitchFamily="34" charset="0"/>
                <a:cs typeface="Open Sans" panose="020B0606030504020204" pitchFamily="34" charset="0"/>
              </a:defRPr>
            </a:lvl1pPr>
          </a:lstStyle>
          <a:p>
            <a:pPr lvl="0"/>
            <a:r>
              <a:rPr lang="en-US" dirty="0"/>
              <a:t>Click to add NAME/DOE SNL/ LOCATION (NM/CA)</a:t>
            </a:r>
          </a:p>
        </p:txBody>
      </p:sp>
      <p:sp>
        <p:nvSpPr>
          <p:cNvPr id="10" name="Text Placeholder 24">
            <a:extLst>
              <a:ext uri="{FF2B5EF4-FFF2-40B4-BE49-F238E27FC236}">
                <a16:creationId xmlns:a16="http://schemas.microsoft.com/office/drawing/2014/main" id="{4861DB3E-6AC9-CE5F-EF5B-0BA78F4C80A3}"/>
              </a:ext>
            </a:extLst>
          </p:cNvPr>
          <p:cNvSpPr>
            <a:spLocks noGrp="1"/>
          </p:cNvSpPr>
          <p:nvPr>
            <p:ph type="body" sz="quarter" idx="25" hasCustomPrompt="1"/>
          </p:nvPr>
        </p:nvSpPr>
        <p:spPr>
          <a:xfrm>
            <a:off x="9180520" y="5385785"/>
            <a:ext cx="2866495" cy="123880"/>
          </a:xfrm>
        </p:spPr>
        <p:txBody>
          <a:bodyPr lIns="0" tIns="0" rIns="0" bIns="0">
            <a:noAutofit/>
          </a:bodyPr>
          <a:lstStyle>
            <a:lvl1pPr marL="0" indent="0" algn="l">
              <a:buNone/>
              <a:defRPr sz="650" b="1" i="0">
                <a:latin typeface="+mn-lt"/>
                <a:ea typeface="Open Sans" panose="020B0606030504020204" pitchFamily="34" charset="0"/>
                <a:cs typeface="Open Sans" panose="020B0606030504020204" pitchFamily="34" charset="0"/>
              </a:defRPr>
            </a:lvl1pPr>
          </a:lstStyle>
          <a:p>
            <a:pPr lvl="0"/>
            <a:r>
              <a:rPr lang="en-US" dirty="0"/>
              <a:t>Click to add DATE</a:t>
            </a:r>
          </a:p>
        </p:txBody>
      </p:sp>
      <p:sp>
        <p:nvSpPr>
          <p:cNvPr id="13" name="Text Placeholder 24">
            <a:extLst>
              <a:ext uri="{FF2B5EF4-FFF2-40B4-BE49-F238E27FC236}">
                <a16:creationId xmlns:a16="http://schemas.microsoft.com/office/drawing/2014/main" id="{6F086952-7973-046F-9265-22D13B16859D}"/>
              </a:ext>
            </a:extLst>
          </p:cNvPr>
          <p:cNvSpPr>
            <a:spLocks noGrp="1"/>
          </p:cNvSpPr>
          <p:nvPr>
            <p:ph type="body" sz="quarter" idx="26" hasCustomPrompt="1"/>
          </p:nvPr>
        </p:nvSpPr>
        <p:spPr>
          <a:xfrm>
            <a:off x="9904445" y="5524594"/>
            <a:ext cx="2142571" cy="123880"/>
          </a:xfrm>
        </p:spPr>
        <p:txBody>
          <a:bodyPr lIns="0" tIns="0" rIns="0" bIns="0">
            <a:noAutofit/>
          </a:bodyPr>
          <a:lstStyle>
            <a:lvl1pPr marL="0" indent="0" algn="l">
              <a:buNone/>
              <a:defRPr sz="650" b="1" i="0">
                <a:latin typeface="+mn-lt"/>
                <a:ea typeface="Open Sans" panose="020B0606030504020204" pitchFamily="34" charset="0"/>
                <a:cs typeface="Open Sans" panose="020B0606030504020204" pitchFamily="34" charset="0"/>
              </a:defRPr>
            </a:lvl1pPr>
          </a:lstStyle>
          <a:p>
            <a:pPr lvl="0"/>
            <a:r>
              <a:rPr lang="en-US" dirty="0"/>
              <a:t>Click to add GUIDANCE</a:t>
            </a:r>
          </a:p>
        </p:txBody>
      </p:sp>
      <p:sp>
        <p:nvSpPr>
          <p:cNvPr id="21" name="TextBox 20">
            <a:extLst>
              <a:ext uri="{FF2B5EF4-FFF2-40B4-BE49-F238E27FC236}">
                <a16:creationId xmlns:a16="http://schemas.microsoft.com/office/drawing/2014/main" id="{9E41146A-D219-CB24-5B0D-4CE05C56B877}"/>
              </a:ext>
            </a:extLst>
          </p:cNvPr>
          <p:cNvSpPr txBox="1"/>
          <p:nvPr userDrawn="1"/>
        </p:nvSpPr>
        <p:spPr>
          <a:xfrm>
            <a:off x="3739927" y="135276"/>
            <a:ext cx="531839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cap="all" baseline="0" dirty="0">
                <a:solidFill>
                  <a:schemeClr val="bg1">
                    <a:lumMod val="50000"/>
                  </a:schemeClr>
                </a:solidFill>
                <a:latin typeface="+mj-lt"/>
              </a:rPr>
              <a:t>Access the master layout to edit CONTROL marking//category</a:t>
            </a:r>
          </a:p>
        </p:txBody>
      </p:sp>
      <p:sp>
        <p:nvSpPr>
          <p:cNvPr id="22" name="TextBox 21">
            <a:extLst>
              <a:ext uri="{FF2B5EF4-FFF2-40B4-BE49-F238E27FC236}">
                <a16:creationId xmlns:a16="http://schemas.microsoft.com/office/drawing/2014/main" id="{4A321E48-F67A-FA99-DD84-2328DC2094CF}"/>
              </a:ext>
            </a:extLst>
          </p:cNvPr>
          <p:cNvSpPr txBox="1"/>
          <p:nvPr userDrawn="1"/>
        </p:nvSpPr>
        <p:spPr>
          <a:xfrm>
            <a:off x="4089636" y="6619624"/>
            <a:ext cx="531839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cap="all" baseline="0" dirty="0">
                <a:solidFill>
                  <a:schemeClr val="bg1">
                    <a:lumMod val="50000"/>
                  </a:schemeClr>
                </a:solidFill>
                <a:latin typeface="+mj-lt"/>
              </a:rPr>
              <a:t>Access the master layout to edit CONTROL marking//category</a:t>
            </a:r>
          </a:p>
        </p:txBody>
      </p:sp>
    </p:spTree>
    <p:extLst>
      <p:ext uri="{BB962C8B-B14F-4D97-AF65-F5344CB8AC3E}">
        <p14:creationId xmlns:p14="http://schemas.microsoft.com/office/powerpoint/2010/main" val="99902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D30-F424-B04E-BBA0-B464F81F6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147D1-A70D-CE46-A36D-E6657E5E5A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5ABB736-B3F8-7D47-B1DC-3897A0B8A167}"/>
              </a:ext>
            </a:extLst>
          </p:cNvPr>
          <p:cNvSpPr>
            <a:spLocks noGrp="1"/>
          </p:cNvSpPr>
          <p:nvPr>
            <p:ph type="sldNum" sz="quarter" idx="12"/>
          </p:nvPr>
        </p:nvSpPr>
        <p:spPr>
          <a:xfrm>
            <a:off x="838200" y="6356350"/>
            <a:ext cx="2743200" cy="365125"/>
          </a:xfrm>
        </p:spPr>
        <p:txBody>
          <a:bodyPr/>
          <a:lstStyle>
            <a:lvl1pPr algn="l">
              <a:defRPr/>
            </a:lvl1pPr>
          </a:lstStyle>
          <a:p>
            <a:fld id="{51E57158-4099-A647-B57A-23F639A0D122}" type="slidenum">
              <a:rPr lang="en-US" smtClean="0"/>
              <a:pPr/>
              <a:t>‹#›</a:t>
            </a:fld>
            <a:endParaRPr lang="en-US"/>
          </a:p>
        </p:txBody>
      </p:sp>
    </p:spTree>
    <p:extLst>
      <p:ext uri="{BB962C8B-B14F-4D97-AF65-F5344CB8AC3E}">
        <p14:creationId xmlns:p14="http://schemas.microsoft.com/office/powerpoint/2010/main" val="370257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81E462-1185-F941-A3A1-47F1F25CC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64F095-331A-AA4F-83A3-FB41880CC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id="{B4833977-3682-7F4C-A335-9D2B40982B27}"/>
              </a:ext>
            </a:extLst>
          </p:cNvPr>
          <p:cNvSpPr/>
          <p:nvPr userDrawn="1"/>
        </p:nvSpPr>
        <p:spPr>
          <a:xfrm>
            <a:off x="793985" y="6321248"/>
            <a:ext cx="435327" cy="435327"/>
          </a:xfrm>
          <a:prstGeom prst="ellipse">
            <a:avLst/>
          </a:prstGeom>
          <a:solidFill>
            <a:schemeClr val="bg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5F0F847-E882-1640-8A72-D3412637A04A}"/>
              </a:ext>
            </a:extLst>
          </p:cNvPr>
          <p:cNvCxnSpPr>
            <a:cxnSpLocks/>
          </p:cNvCxnSpPr>
          <p:nvPr userDrawn="1"/>
        </p:nvCxnSpPr>
        <p:spPr>
          <a:xfrm flipV="1">
            <a:off x="0" y="1410707"/>
            <a:ext cx="9561095"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AE26392-E1C1-B446-8A5D-24F557A69D86}"/>
              </a:ext>
            </a:extLst>
          </p:cNvPr>
          <p:cNvSpPr>
            <a:spLocks noGrp="1"/>
          </p:cNvSpPr>
          <p:nvPr>
            <p:ph type="sldNum" sz="quarter" idx="4"/>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cxnSp>
        <p:nvCxnSpPr>
          <p:cNvPr id="14" name="Straight Connector 13">
            <a:extLst>
              <a:ext uri="{FF2B5EF4-FFF2-40B4-BE49-F238E27FC236}">
                <a16:creationId xmlns:a16="http://schemas.microsoft.com/office/drawing/2014/main" id="{DC0D6F05-C552-DA43-9F7B-44F631B07B70}"/>
              </a:ext>
            </a:extLst>
          </p:cNvPr>
          <p:cNvCxnSpPr>
            <a:cxnSpLocks/>
          </p:cNvCxnSpPr>
          <p:nvPr userDrawn="1"/>
        </p:nvCxnSpPr>
        <p:spPr>
          <a:xfrm flipV="1">
            <a:off x="1229312" y="6538911"/>
            <a:ext cx="10962688"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DF13FC6-0FA2-9949-AC01-6956906DA760}"/>
              </a:ext>
            </a:extLst>
          </p:cNvPr>
          <p:cNvSpPr/>
          <p:nvPr userDrawn="1"/>
        </p:nvSpPr>
        <p:spPr>
          <a:xfrm flipV="1">
            <a:off x="9561095" y="1363232"/>
            <a:ext cx="94950" cy="94950"/>
          </a:xfrm>
          <a:prstGeom prst="ellipse">
            <a:avLst/>
          </a:prstGeom>
          <a:solidFill>
            <a:schemeClr val="bg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0879394-CB46-8707-1664-C3F75AD60DA3}"/>
              </a:ext>
            </a:extLst>
          </p:cNvPr>
          <p:cNvPicPr>
            <a:picLocks noChangeAspect="1"/>
          </p:cNvPicPr>
          <p:nvPr userDrawn="1"/>
        </p:nvPicPr>
        <p:blipFill>
          <a:blip r:embed="rId9"/>
          <a:stretch>
            <a:fillRect/>
          </a:stretch>
        </p:blipFill>
        <p:spPr>
          <a:xfrm>
            <a:off x="9656045" y="-131042"/>
            <a:ext cx="2999629" cy="2317895"/>
          </a:xfrm>
          <a:prstGeom prst="rect">
            <a:avLst/>
          </a:prstGeom>
        </p:spPr>
      </p:pic>
      <p:grpSp>
        <p:nvGrpSpPr>
          <p:cNvPr id="15" name="Group 14">
            <a:extLst>
              <a:ext uri="{FF2B5EF4-FFF2-40B4-BE49-F238E27FC236}">
                <a16:creationId xmlns:a16="http://schemas.microsoft.com/office/drawing/2014/main" id="{D76F4930-C226-CCD9-2B99-E5373B2F9974}"/>
              </a:ext>
            </a:extLst>
          </p:cNvPr>
          <p:cNvGrpSpPr/>
          <p:nvPr userDrawn="1"/>
        </p:nvGrpSpPr>
        <p:grpSpPr>
          <a:xfrm>
            <a:off x="-815432" y="4711831"/>
            <a:ext cx="3654160" cy="3654159"/>
            <a:chOff x="-1913043" y="3970234"/>
            <a:chExt cx="5502484" cy="5502483"/>
          </a:xfrm>
        </p:grpSpPr>
        <p:grpSp>
          <p:nvGrpSpPr>
            <p:cNvPr id="11" name="Group 10">
              <a:extLst>
                <a:ext uri="{FF2B5EF4-FFF2-40B4-BE49-F238E27FC236}">
                  <a16:creationId xmlns:a16="http://schemas.microsoft.com/office/drawing/2014/main" id="{C4B7B521-C2D7-834D-B465-05384F3A9F81}"/>
                </a:ext>
              </a:extLst>
            </p:cNvPr>
            <p:cNvGrpSpPr/>
            <p:nvPr userDrawn="1"/>
          </p:nvGrpSpPr>
          <p:grpSpPr>
            <a:xfrm rot="3059668">
              <a:off x="-1225841" y="4657434"/>
              <a:ext cx="4128081" cy="4128082"/>
              <a:chOff x="3567214" y="8085935"/>
              <a:chExt cx="3879455" cy="3879455"/>
            </a:xfrm>
          </p:grpSpPr>
          <p:sp>
            <p:nvSpPr>
              <p:cNvPr id="12" name="Oval 11">
                <a:extLst>
                  <a:ext uri="{FF2B5EF4-FFF2-40B4-BE49-F238E27FC236}">
                    <a16:creationId xmlns:a16="http://schemas.microsoft.com/office/drawing/2014/main" id="{52595200-7F30-2E4A-92C3-332B905329CF}"/>
                  </a:ext>
                </a:extLst>
              </p:cNvPr>
              <p:cNvSpPr/>
              <p:nvPr userDrawn="1"/>
            </p:nvSpPr>
            <p:spPr>
              <a:xfrm>
                <a:off x="3567214" y="8085935"/>
                <a:ext cx="3879455" cy="3879455"/>
              </a:xfrm>
              <a:prstGeom prst="ellipse">
                <a:avLst/>
              </a:prstGeom>
              <a:noFill/>
              <a:ln w="352425">
                <a:solidFill>
                  <a:schemeClr val="accent6">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968A10B-A1D4-5D40-9B89-66F4FFAA1AB0}"/>
                  </a:ext>
                </a:extLst>
              </p:cNvPr>
              <p:cNvSpPr/>
              <p:nvPr userDrawn="1"/>
            </p:nvSpPr>
            <p:spPr>
              <a:xfrm>
                <a:off x="4246710" y="8755341"/>
                <a:ext cx="2552352" cy="2552352"/>
              </a:xfrm>
              <a:prstGeom prst="ellipse">
                <a:avLst/>
              </a:prstGeom>
              <a:noFill/>
              <a:ln w="352425">
                <a:solidFill>
                  <a:schemeClr val="accent3">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a:extLst>
                <a:ext uri="{FF2B5EF4-FFF2-40B4-BE49-F238E27FC236}">
                  <a16:creationId xmlns:a16="http://schemas.microsoft.com/office/drawing/2014/main" id="{24367EDD-1DCB-4A81-8D03-B7C3FF6AF786}"/>
                </a:ext>
              </a:extLst>
            </p:cNvPr>
            <p:cNvSpPr/>
            <p:nvPr userDrawn="1"/>
          </p:nvSpPr>
          <p:spPr>
            <a:xfrm rot="3059668">
              <a:off x="-1913043" y="3970234"/>
              <a:ext cx="5502483" cy="5502484"/>
            </a:xfrm>
            <a:prstGeom prst="ellipse">
              <a:avLst/>
            </a:prstGeom>
            <a:noFill/>
            <a:ln w="352425">
              <a:solidFill>
                <a:schemeClr val="accent5">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264012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5" r:id="rId4"/>
    <p:sldLayoutId id="2147483652" r:id="rId5"/>
    <p:sldLayoutId id="2147483653" r:id="rId6"/>
    <p:sldLayoutId id="2147483654" r:id="rId7"/>
  </p:sldLayoutIdLst>
  <p:txStyles>
    <p:titleStyle>
      <a:lvl1pPr algn="l" defTabSz="914400" rtl="0" eaLnBrk="1" latinLnBrk="0" hangingPunct="1">
        <a:lnSpc>
          <a:spcPct val="90000"/>
        </a:lnSpc>
        <a:spcBef>
          <a:spcPct val="0"/>
        </a:spcBef>
        <a:buNone/>
        <a:defRPr sz="4000" b="1" kern="1200">
          <a:solidFill>
            <a:schemeClr val="bg2">
              <a:lumMod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81E462-1185-F941-A3A1-47F1F25CC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64F095-331A-AA4F-83A3-FB41880CC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id="{B4833977-3682-7F4C-A335-9D2B40982B27}"/>
              </a:ext>
            </a:extLst>
          </p:cNvPr>
          <p:cNvSpPr/>
          <p:nvPr userDrawn="1"/>
        </p:nvSpPr>
        <p:spPr>
          <a:xfrm>
            <a:off x="793985" y="6321248"/>
            <a:ext cx="435327" cy="435327"/>
          </a:xfrm>
          <a:prstGeom prst="ellipse">
            <a:avLst/>
          </a:prstGeom>
          <a:solidFill>
            <a:schemeClr val="bg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5F0F847-E882-1640-8A72-D3412637A04A}"/>
              </a:ext>
            </a:extLst>
          </p:cNvPr>
          <p:cNvCxnSpPr>
            <a:cxnSpLocks/>
          </p:cNvCxnSpPr>
          <p:nvPr userDrawn="1"/>
        </p:nvCxnSpPr>
        <p:spPr>
          <a:xfrm flipV="1">
            <a:off x="0" y="1410707"/>
            <a:ext cx="9561095"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AE26392-E1C1-B446-8A5D-24F557A69D86}"/>
              </a:ext>
            </a:extLst>
          </p:cNvPr>
          <p:cNvSpPr>
            <a:spLocks noGrp="1"/>
          </p:cNvSpPr>
          <p:nvPr>
            <p:ph type="sldNum" sz="quarter" idx="4"/>
          </p:nvPr>
        </p:nvSpPr>
        <p:spPr>
          <a:xfrm>
            <a:off x="84158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57158-4099-A647-B57A-23F639A0D122}" type="slidenum">
              <a:rPr lang="en-US" smtClean="0"/>
              <a:pPr/>
              <a:t>‹#›</a:t>
            </a:fld>
            <a:endParaRPr lang="en-US" dirty="0"/>
          </a:p>
        </p:txBody>
      </p:sp>
      <p:cxnSp>
        <p:nvCxnSpPr>
          <p:cNvPr id="14" name="Straight Connector 13">
            <a:extLst>
              <a:ext uri="{FF2B5EF4-FFF2-40B4-BE49-F238E27FC236}">
                <a16:creationId xmlns:a16="http://schemas.microsoft.com/office/drawing/2014/main" id="{DC0D6F05-C552-DA43-9F7B-44F631B07B70}"/>
              </a:ext>
            </a:extLst>
          </p:cNvPr>
          <p:cNvCxnSpPr>
            <a:cxnSpLocks/>
          </p:cNvCxnSpPr>
          <p:nvPr userDrawn="1"/>
        </p:nvCxnSpPr>
        <p:spPr>
          <a:xfrm flipV="1">
            <a:off x="1229312" y="6538911"/>
            <a:ext cx="10962688"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DF13FC6-0FA2-9949-AC01-6956906DA760}"/>
              </a:ext>
            </a:extLst>
          </p:cNvPr>
          <p:cNvSpPr/>
          <p:nvPr userDrawn="1"/>
        </p:nvSpPr>
        <p:spPr>
          <a:xfrm flipV="1">
            <a:off x="9561095" y="1363232"/>
            <a:ext cx="94950" cy="94950"/>
          </a:xfrm>
          <a:prstGeom prst="ellipse">
            <a:avLst/>
          </a:prstGeom>
          <a:solidFill>
            <a:schemeClr val="bg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0879394-CB46-8707-1664-C3F75AD60DA3}"/>
              </a:ext>
            </a:extLst>
          </p:cNvPr>
          <p:cNvPicPr>
            <a:picLocks noChangeAspect="1"/>
          </p:cNvPicPr>
          <p:nvPr userDrawn="1"/>
        </p:nvPicPr>
        <p:blipFill>
          <a:blip r:embed="rId8"/>
          <a:stretch>
            <a:fillRect/>
          </a:stretch>
        </p:blipFill>
        <p:spPr>
          <a:xfrm>
            <a:off x="9656045" y="-131042"/>
            <a:ext cx="2999629" cy="2317895"/>
          </a:xfrm>
          <a:prstGeom prst="rect">
            <a:avLst/>
          </a:prstGeom>
        </p:spPr>
      </p:pic>
      <p:grpSp>
        <p:nvGrpSpPr>
          <p:cNvPr id="15" name="Group 14">
            <a:extLst>
              <a:ext uri="{FF2B5EF4-FFF2-40B4-BE49-F238E27FC236}">
                <a16:creationId xmlns:a16="http://schemas.microsoft.com/office/drawing/2014/main" id="{D76F4930-C226-CCD9-2B99-E5373B2F9974}"/>
              </a:ext>
            </a:extLst>
          </p:cNvPr>
          <p:cNvGrpSpPr/>
          <p:nvPr userDrawn="1"/>
        </p:nvGrpSpPr>
        <p:grpSpPr>
          <a:xfrm>
            <a:off x="-815432" y="4711831"/>
            <a:ext cx="3654160" cy="3654159"/>
            <a:chOff x="-1913043" y="3970234"/>
            <a:chExt cx="5502484" cy="5502483"/>
          </a:xfrm>
        </p:grpSpPr>
        <p:grpSp>
          <p:nvGrpSpPr>
            <p:cNvPr id="11" name="Group 10">
              <a:extLst>
                <a:ext uri="{FF2B5EF4-FFF2-40B4-BE49-F238E27FC236}">
                  <a16:creationId xmlns:a16="http://schemas.microsoft.com/office/drawing/2014/main" id="{C4B7B521-C2D7-834D-B465-05384F3A9F81}"/>
                </a:ext>
              </a:extLst>
            </p:cNvPr>
            <p:cNvGrpSpPr/>
            <p:nvPr userDrawn="1"/>
          </p:nvGrpSpPr>
          <p:grpSpPr>
            <a:xfrm rot="3059668">
              <a:off x="-1225841" y="4657434"/>
              <a:ext cx="4128081" cy="4128082"/>
              <a:chOff x="3567214" y="8085935"/>
              <a:chExt cx="3879455" cy="3879455"/>
            </a:xfrm>
          </p:grpSpPr>
          <p:sp>
            <p:nvSpPr>
              <p:cNvPr id="12" name="Oval 11">
                <a:extLst>
                  <a:ext uri="{FF2B5EF4-FFF2-40B4-BE49-F238E27FC236}">
                    <a16:creationId xmlns:a16="http://schemas.microsoft.com/office/drawing/2014/main" id="{52595200-7F30-2E4A-92C3-332B905329CF}"/>
                  </a:ext>
                </a:extLst>
              </p:cNvPr>
              <p:cNvSpPr/>
              <p:nvPr userDrawn="1"/>
            </p:nvSpPr>
            <p:spPr>
              <a:xfrm>
                <a:off x="3567214" y="8085935"/>
                <a:ext cx="3879455" cy="3879455"/>
              </a:xfrm>
              <a:prstGeom prst="ellipse">
                <a:avLst/>
              </a:prstGeom>
              <a:noFill/>
              <a:ln w="352425">
                <a:solidFill>
                  <a:schemeClr val="accent6">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968A10B-A1D4-5D40-9B89-66F4FFAA1AB0}"/>
                  </a:ext>
                </a:extLst>
              </p:cNvPr>
              <p:cNvSpPr/>
              <p:nvPr userDrawn="1"/>
            </p:nvSpPr>
            <p:spPr>
              <a:xfrm>
                <a:off x="4246710" y="8755341"/>
                <a:ext cx="2552352" cy="2552352"/>
              </a:xfrm>
              <a:prstGeom prst="ellipse">
                <a:avLst/>
              </a:prstGeom>
              <a:noFill/>
              <a:ln w="352425">
                <a:solidFill>
                  <a:schemeClr val="accent3">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a:extLst>
                <a:ext uri="{FF2B5EF4-FFF2-40B4-BE49-F238E27FC236}">
                  <a16:creationId xmlns:a16="http://schemas.microsoft.com/office/drawing/2014/main" id="{24367EDD-1DCB-4A81-8D03-B7C3FF6AF786}"/>
                </a:ext>
              </a:extLst>
            </p:cNvPr>
            <p:cNvSpPr/>
            <p:nvPr userDrawn="1"/>
          </p:nvSpPr>
          <p:spPr>
            <a:xfrm rot="3059668">
              <a:off x="-1913043" y="3970234"/>
              <a:ext cx="5502483" cy="5502484"/>
            </a:xfrm>
            <a:prstGeom prst="ellipse">
              <a:avLst/>
            </a:prstGeom>
            <a:noFill/>
            <a:ln w="352425">
              <a:solidFill>
                <a:schemeClr val="accent5">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F7DD31CB-E3FB-6D16-4957-3F6120D2D931}"/>
              </a:ext>
            </a:extLst>
          </p:cNvPr>
          <p:cNvSpPr txBox="1"/>
          <p:nvPr userDrawn="1"/>
        </p:nvSpPr>
        <p:spPr>
          <a:xfrm>
            <a:off x="3629002" y="6619624"/>
            <a:ext cx="531839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cap="all" baseline="0" dirty="0">
                <a:solidFill>
                  <a:schemeClr val="bg1">
                    <a:lumMod val="50000"/>
                  </a:schemeClr>
                </a:solidFill>
                <a:latin typeface="+mj-lt"/>
              </a:rPr>
              <a:t>Access the master layout to edit CONTROL marking//category</a:t>
            </a:r>
          </a:p>
        </p:txBody>
      </p:sp>
      <p:sp>
        <p:nvSpPr>
          <p:cNvPr id="8" name="TextBox 7">
            <a:extLst>
              <a:ext uri="{FF2B5EF4-FFF2-40B4-BE49-F238E27FC236}">
                <a16:creationId xmlns:a16="http://schemas.microsoft.com/office/drawing/2014/main" id="{3EB8D053-5129-0765-1857-AA2FA10016D1}"/>
              </a:ext>
            </a:extLst>
          </p:cNvPr>
          <p:cNvSpPr txBox="1"/>
          <p:nvPr userDrawn="1"/>
        </p:nvSpPr>
        <p:spPr>
          <a:xfrm>
            <a:off x="3436800" y="140006"/>
            <a:ext cx="531839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cap="all" baseline="0" dirty="0">
                <a:solidFill>
                  <a:schemeClr val="bg1">
                    <a:lumMod val="50000"/>
                  </a:schemeClr>
                </a:solidFill>
                <a:latin typeface="+mj-lt"/>
              </a:rPr>
              <a:t>Access the master layout to edit CONTROL marking//category</a:t>
            </a:r>
          </a:p>
        </p:txBody>
      </p:sp>
      <p:sp>
        <p:nvSpPr>
          <p:cNvPr id="16" name="TextBox 15">
            <a:extLst>
              <a:ext uri="{FF2B5EF4-FFF2-40B4-BE49-F238E27FC236}">
                <a16:creationId xmlns:a16="http://schemas.microsoft.com/office/drawing/2014/main" id="{AA45B95F-7727-3611-5D5B-D5AA82134C04}"/>
              </a:ext>
            </a:extLst>
          </p:cNvPr>
          <p:cNvSpPr txBox="1"/>
          <p:nvPr userDrawn="1"/>
        </p:nvSpPr>
        <p:spPr>
          <a:xfrm>
            <a:off x="10002129" y="-68931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3497259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4000" b="1" kern="1200">
          <a:solidFill>
            <a:schemeClr val="bg2">
              <a:lumMod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mailto:bbcipit@sandia.gov" TargetMode="External"/><Relationship Id="rId2" Type="http://schemas.openxmlformats.org/officeDocument/2006/relationships/hyperlink" Target="https://energy.sandia.gov/arss" TargetMode="Externa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mailto:daniel.warner@nuclear.energ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BD81F-50A6-8841-A44D-33723095D06A}"/>
              </a:ext>
            </a:extLst>
          </p:cNvPr>
          <p:cNvSpPr>
            <a:spLocks noGrp="1"/>
          </p:cNvSpPr>
          <p:nvPr>
            <p:ph type="ctrTitle"/>
          </p:nvPr>
        </p:nvSpPr>
        <p:spPr/>
        <p:txBody>
          <a:bodyPr>
            <a:normAutofit/>
          </a:bodyPr>
          <a:lstStyle/>
          <a:p>
            <a:r>
              <a:rPr lang="en-US" sz="3600" dirty="0"/>
              <a:t>Nuclear Data Requirements for Advanced Reactor Safeguards and Security</a:t>
            </a:r>
          </a:p>
        </p:txBody>
      </p:sp>
      <p:sp>
        <p:nvSpPr>
          <p:cNvPr id="3" name="Subtitle 2">
            <a:extLst>
              <a:ext uri="{FF2B5EF4-FFF2-40B4-BE49-F238E27FC236}">
                <a16:creationId xmlns:a16="http://schemas.microsoft.com/office/drawing/2014/main" id="{268F2454-09FC-5446-BEE1-07FF295BF13E}"/>
              </a:ext>
            </a:extLst>
          </p:cNvPr>
          <p:cNvSpPr>
            <a:spLocks noGrp="1"/>
          </p:cNvSpPr>
          <p:nvPr>
            <p:ph type="subTitle" idx="1"/>
          </p:nvPr>
        </p:nvSpPr>
        <p:spPr>
          <a:xfrm>
            <a:off x="4228282" y="5425836"/>
            <a:ext cx="8023653" cy="933775"/>
          </a:xfrm>
        </p:spPr>
        <p:txBody>
          <a:bodyPr>
            <a:normAutofit/>
          </a:bodyPr>
          <a:lstStyle/>
          <a:p>
            <a:r>
              <a:rPr lang="en-US" dirty="0"/>
              <a:t>Ben Cipiti, National Technical Director</a:t>
            </a:r>
          </a:p>
        </p:txBody>
      </p:sp>
      <p:sp>
        <p:nvSpPr>
          <p:cNvPr id="5" name="Text Placeholder 4">
            <a:extLst>
              <a:ext uri="{FF2B5EF4-FFF2-40B4-BE49-F238E27FC236}">
                <a16:creationId xmlns:a16="http://schemas.microsoft.com/office/drawing/2014/main" id="{92D7EE68-9152-DA40-BF81-2BCD01BAE415}"/>
              </a:ext>
            </a:extLst>
          </p:cNvPr>
          <p:cNvSpPr>
            <a:spLocks noGrp="1"/>
          </p:cNvSpPr>
          <p:nvPr>
            <p:ph type="body" sz="quarter" idx="12"/>
          </p:nvPr>
        </p:nvSpPr>
        <p:spPr>
          <a:xfrm>
            <a:off x="4859608" y="3863464"/>
            <a:ext cx="3727439" cy="758412"/>
          </a:xfrm>
        </p:spPr>
        <p:txBody>
          <a:bodyPr>
            <a:normAutofit fontScale="92500"/>
          </a:bodyPr>
          <a:lstStyle/>
          <a:p>
            <a:r>
              <a:rPr lang="en-US" dirty="0"/>
              <a:t>Workshop on Applied Nuclear Data Activities</a:t>
            </a:r>
          </a:p>
          <a:p>
            <a:r>
              <a:rPr lang="en-US" dirty="0"/>
              <a:t>February 2026</a:t>
            </a:r>
          </a:p>
        </p:txBody>
      </p:sp>
      <p:pic>
        <p:nvPicPr>
          <p:cNvPr id="8" name="Picture 7">
            <a:extLst>
              <a:ext uri="{FF2B5EF4-FFF2-40B4-BE49-F238E27FC236}">
                <a16:creationId xmlns:a16="http://schemas.microsoft.com/office/drawing/2014/main" id="{26A8FD04-B285-EBF9-537B-FF4103D13535}"/>
              </a:ext>
            </a:extLst>
          </p:cNvPr>
          <p:cNvPicPr>
            <a:picLocks noChangeAspect="1"/>
          </p:cNvPicPr>
          <p:nvPr/>
        </p:nvPicPr>
        <p:blipFill>
          <a:blip r:embed="rId2"/>
          <a:stretch>
            <a:fillRect/>
          </a:stretch>
        </p:blipFill>
        <p:spPr>
          <a:xfrm>
            <a:off x="10716437" y="5652663"/>
            <a:ext cx="1405815" cy="589151"/>
          </a:xfrm>
          <a:prstGeom prst="rect">
            <a:avLst/>
          </a:prstGeom>
        </p:spPr>
      </p:pic>
    </p:spTree>
    <p:extLst>
      <p:ext uri="{BB962C8B-B14F-4D97-AF65-F5344CB8AC3E}">
        <p14:creationId xmlns:p14="http://schemas.microsoft.com/office/powerpoint/2010/main" val="26308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01F7-8ADE-3247-A9D4-35EA06BA6824}"/>
              </a:ext>
            </a:extLst>
          </p:cNvPr>
          <p:cNvSpPr>
            <a:spLocks noGrp="1"/>
          </p:cNvSpPr>
          <p:nvPr>
            <p:ph type="title"/>
          </p:nvPr>
        </p:nvSpPr>
        <p:spPr/>
        <p:txBody>
          <a:bodyPr/>
          <a:lstStyle/>
          <a:p>
            <a:r>
              <a:rPr lang="en-US" dirty="0"/>
              <a:t>ARSS Program Goal and Objectives</a:t>
            </a:r>
          </a:p>
        </p:txBody>
      </p:sp>
      <p:sp>
        <p:nvSpPr>
          <p:cNvPr id="6" name="Content Placeholder 2">
            <a:extLst>
              <a:ext uri="{FF2B5EF4-FFF2-40B4-BE49-F238E27FC236}">
                <a16:creationId xmlns:a16="http://schemas.microsoft.com/office/drawing/2014/main" id="{5AAF5435-F03F-02CC-6D92-E01A2A2A4BF1}"/>
              </a:ext>
            </a:extLst>
          </p:cNvPr>
          <p:cNvSpPr>
            <a:spLocks noGrp="1"/>
          </p:cNvSpPr>
          <p:nvPr>
            <p:ph idx="1"/>
          </p:nvPr>
        </p:nvSpPr>
        <p:spPr>
          <a:xfrm>
            <a:off x="496620" y="1618453"/>
            <a:ext cx="11186961" cy="950095"/>
          </a:xfrm>
        </p:spPr>
        <p:txBody>
          <a:bodyPr>
            <a:normAutofit/>
          </a:bodyPr>
          <a:lstStyle/>
          <a:p>
            <a:pPr marL="0" indent="0">
              <a:buNone/>
            </a:pPr>
            <a:r>
              <a:rPr lang="en-US" sz="2000" b="1" dirty="0"/>
              <a:t>The ARSS program is addressing near term challenges that advanced reactor vendors face in meeting material control and accounting (MC&amp;A), physical protection system (PPS), and cybersecurity requirements for reactors built in the U.S.</a:t>
            </a:r>
            <a:endParaRPr lang="en-US" sz="2000" dirty="0"/>
          </a:p>
        </p:txBody>
      </p:sp>
      <p:sp>
        <p:nvSpPr>
          <p:cNvPr id="7" name="Rectangle 6">
            <a:extLst>
              <a:ext uri="{FF2B5EF4-FFF2-40B4-BE49-F238E27FC236}">
                <a16:creationId xmlns:a16="http://schemas.microsoft.com/office/drawing/2014/main" id="{5D077BE8-FE90-E0EC-7DC7-3F429B7A79DE}"/>
              </a:ext>
            </a:extLst>
          </p:cNvPr>
          <p:cNvSpPr/>
          <p:nvPr/>
        </p:nvSpPr>
        <p:spPr>
          <a:xfrm>
            <a:off x="558799" y="2610322"/>
            <a:ext cx="3495431" cy="472273"/>
          </a:xfrm>
          <a:prstGeom prst="rect">
            <a:avLst/>
          </a:prstGeom>
          <a:solidFill>
            <a:schemeClr val="accent3">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Material Control &amp; Accounting</a:t>
            </a:r>
          </a:p>
        </p:txBody>
      </p:sp>
      <p:sp>
        <p:nvSpPr>
          <p:cNvPr id="8" name="Rectangle 7">
            <a:extLst>
              <a:ext uri="{FF2B5EF4-FFF2-40B4-BE49-F238E27FC236}">
                <a16:creationId xmlns:a16="http://schemas.microsoft.com/office/drawing/2014/main" id="{B8AADE81-2588-F1A8-77A7-B74209E5DC28}"/>
              </a:ext>
            </a:extLst>
          </p:cNvPr>
          <p:cNvSpPr/>
          <p:nvPr/>
        </p:nvSpPr>
        <p:spPr>
          <a:xfrm>
            <a:off x="4344654" y="2611996"/>
            <a:ext cx="3516646" cy="472273"/>
          </a:xfrm>
          <a:prstGeom prst="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Physical Protection Systems</a:t>
            </a:r>
          </a:p>
        </p:txBody>
      </p:sp>
      <p:sp>
        <p:nvSpPr>
          <p:cNvPr id="9" name="Rectangle 8">
            <a:extLst>
              <a:ext uri="{FF2B5EF4-FFF2-40B4-BE49-F238E27FC236}">
                <a16:creationId xmlns:a16="http://schemas.microsoft.com/office/drawing/2014/main" id="{41DE5FFB-FE12-6479-3868-0DD9A7CC386C}"/>
              </a:ext>
            </a:extLst>
          </p:cNvPr>
          <p:cNvSpPr/>
          <p:nvPr/>
        </p:nvSpPr>
        <p:spPr>
          <a:xfrm>
            <a:off x="8114462" y="2613671"/>
            <a:ext cx="3456633" cy="472273"/>
          </a:xfrm>
          <a:prstGeom prst="rect">
            <a:avLst/>
          </a:prstGeom>
          <a:solidFill>
            <a:schemeClr val="accent4">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Cybersecurity</a:t>
            </a:r>
          </a:p>
        </p:txBody>
      </p:sp>
      <p:sp>
        <p:nvSpPr>
          <p:cNvPr id="10" name="Rectangle: Rounded Corners 9">
            <a:extLst>
              <a:ext uri="{FF2B5EF4-FFF2-40B4-BE49-F238E27FC236}">
                <a16:creationId xmlns:a16="http://schemas.microsoft.com/office/drawing/2014/main" id="{5B77F9EE-B0DE-BF4C-5E19-792C9E76960C}"/>
              </a:ext>
            </a:extLst>
          </p:cNvPr>
          <p:cNvSpPr/>
          <p:nvPr/>
        </p:nvSpPr>
        <p:spPr>
          <a:xfrm>
            <a:off x="584200" y="3448384"/>
            <a:ext cx="3441700" cy="1231900"/>
          </a:xfrm>
          <a:prstGeom prst="roundRect">
            <a:avLst/>
          </a:prstGeom>
          <a:solidFill>
            <a:schemeClr val="accent3">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dirty="0"/>
              <a:t>PBR MC&amp;A Approach</a:t>
            </a:r>
          </a:p>
          <a:p>
            <a:r>
              <a:rPr lang="en-US" sz="1600" dirty="0"/>
              <a:t>MSR MC&amp;A Approach</a:t>
            </a:r>
          </a:p>
          <a:p>
            <a:r>
              <a:rPr lang="en-US" sz="1600" dirty="0"/>
              <a:t>Vendor Engagements</a:t>
            </a:r>
          </a:p>
          <a:p>
            <a:r>
              <a:rPr lang="en-US" sz="1600" dirty="0"/>
              <a:t>International Coordination</a:t>
            </a:r>
          </a:p>
        </p:txBody>
      </p:sp>
      <p:sp>
        <p:nvSpPr>
          <p:cNvPr id="11" name="Rectangle: Rounded Corners 10">
            <a:extLst>
              <a:ext uri="{FF2B5EF4-FFF2-40B4-BE49-F238E27FC236}">
                <a16:creationId xmlns:a16="http://schemas.microsoft.com/office/drawing/2014/main" id="{F7778D0F-2C02-AEC7-7C2F-6366241D0299}"/>
              </a:ext>
            </a:extLst>
          </p:cNvPr>
          <p:cNvSpPr/>
          <p:nvPr/>
        </p:nvSpPr>
        <p:spPr>
          <a:xfrm>
            <a:off x="4343400" y="3448384"/>
            <a:ext cx="3517900" cy="1270000"/>
          </a:xfrm>
          <a:prstGeom prst="round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dirty="0"/>
              <a:t>SMR PPS Design Approach</a:t>
            </a:r>
          </a:p>
          <a:p>
            <a:r>
              <a:rPr lang="en-US" sz="1600" dirty="0"/>
              <a:t>Microreactor PPS Design Approach</a:t>
            </a:r>
          </a:p>
          <a:p>
            <a:r>
              <a:rPr lang="en-US" sz="1600" dirty="0"/>
              <a:t>Vendor Engagements</a:t>
            </a:r>
          </a:p>
        </p:txBody>
      </p:sp>
      <p:sp>
        <p:nvSpPr>
          <p:cNvPr id="12" name="Rectangle: Rounded Corners 11">
            <a:extLst>
              <a:ext uri="{FF2B5EF4-FFF2-40B4-BE49-F238E27FC236}">
                <a16:creationId xmlns:a16="http://schemas.microsoft.com/office/drawing/2014/main" id="{CDDD2135-5E61-68D8-E194-10C470F56A3F}"/>
              </a:ext>
            </a:extLst>
          </p:cNvPr>
          <p:cNvSpPr/>
          <p:nvPr/>
        </p:nvSpPr>
        <p:spPr>
          <a:xfrm>
            <a:off x="8089900" y="3410284"/>
            <a:ext cx="3479800" cy="1282700"/>
          </a:xfrm>
          <a:prstGeom prst="roundRect">
            <a:avLst/>
          </a:prstGeom>
          <a:solidFill>
            <a:schemeClr val="accent4">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1600" dirty="0"/>
              <a:t>Cyber-Informed Engineering</a:t>
            </a:r>
          </a:p>
          <a:p>
            <a:r>
              <a:rPr lang="en-US" sz="1600" dirty="0"/>
              <a:t>Defensive Cyber Architecture</a:t>
            </a:r>
          </a:p>
          <a:p>
            <a:r>
              <a:rPr lang="en-US" sz="1600" dirty="0"/>
              <a:t>Vendor Engagements</a:t>
            </a:r>
          </a:p>
        </p:txBody>
      </p:sp>
      <p:sp>
        <p:nvSpPr>
          <p:cNvPr id="13" name="Rectangle: Rounded Corners 12">
            <a:extLst>
              <a:ext uri="{FF2B5EF4-FFF2-40B4-BE49-F238E27FC236}">
                <a16:creationId xmlns:a16="http://schemas.microsoft.com/office/drawing/2014/main" id="{F47A443B-C21C-430A-7009-D2807B653033}"/>
              </a:ext>
            </a:extLst>
          </p:cNvPr>
          <p:cNvSpPr/>
          <p:nvPr/>
        </p:nvSpPr>
        <p:spPr>
          <a:xfrm>
            <a:off x="863600" y="3270584"/>
            <a:ext cx="17272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Systems Level</a:t>
            </a:r>
          </a:p>
        </p:txBody>
      </p:sp>
      <p:sp>
        <p:nvSpPr>
          <p:cNvPr id="14" name="Rectangle: Rounded Corners 13">
            <a:extLst>
              <a:ext uri="{FF2B5EF4-FFF2-40B4-BE49-F238E27FC236}">
                <a16:creationId xmlns:a16="http://schemas.microsoft.com/office/drawing/2014/main" id="{5B1383C7-003D-2F0F-0326-76A14C16C794}"/>
              </a:ext>
            </a:extLst>
          </p:cNvPr>
          <p:cNvSpPr/>
          <p:nvPr/>
        </p:nvSpPr>
        <p:spPr>
          <a:xfrm>
            <a:off x="4635500" y="3308684"/>
            <a:ext cx="17272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Systems Level</a:t>
            </a:r>
          </a:p>
        </p:txBody>
      </p:sp>
      <p:sp>
        <p:nvSpPr>
          <p:cNvPr id="15" name="Rectangle: Rounded Corners 14">
            <a:extLst>
              <a:ext uri="{FF2B5EF4-FFF2-40B4-BE49-F238E27FC236}">
                <a16:creationId xmlns:a16="http://schemas.microsoft.com/office/drawing/2014/main" id="{20BC6B65-848F-8505-DF8A-ECF55D9C1BB8}"/>
              </a:ext>
            </a:extLst>
          </p:cNvPr>
          <p:cNvSpPr/>
          <p:nvPr/>
        </p:nvSpPr>
        <p:spPr>
          <a:xfrm>
            <a:off x="8407400" y="3321384"/>
            <a:ext cx="17272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Systems Level</a:t>
            </a:r>
          </a:p>
        </p:txBody>
      </p:sp>
      <p:sp>
        <p:nvSpPr>
          <p:cNvPr id="16" name="Rectangle: Rounded Corners 15">
            <a:extLst>
              <a:ext uri="{FF2B5EF4-FFF2-40B4-BE49-F238E27FC236}">
                <a16:creationId xmlns:a16="http://schemas.microsoft.com/office/drawing/2014/main" id="{B6F299C5-E423-6324-A11B-7ACCE8540316}"/>
              </a:ext>
            </a:extLst>
          </p:cNvPr>
          <p:cNvSpPr/>
          <p:nvPr/>
        </p:nvSpPr>
        <p:spPr>
          <a:xfrm>
            <a:off x="584200" y="5035884"/>
            <a:ext cx="3441700" cy="1016000"/>
          </a:xfrm>
          <a:prstGeom prst="roundRect">
            <a:avLst/>
          </a:prstGeom>
          <a:solidFill>
            <a:schemeClr val="accent3">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1600" dirty="0"/>
              <a:t>Measurement Technologies</a:t>
            </a:r>
          </a:p>
          <a:p>
            <a:r>
              <a:rPr lang="en-US" sz="1600" dirty="0"/>
              <a:t>Process Monitoring</a:t>
            </a:r>
          </a:p>
          <a:p>
            <a:r>
              <a:rPr lang="en-US" sz="1600" dirty="0"/>
              <a:t>Statistical Evaluations</a:t>
            </a:r>
          </a:p>
        </p:txBody>
      </p:sp>
      <p:sp>
        <p:nvSpPr>
          <p:cNvPr id="17" name="Rectangle: Rounded Corners 16">
            <a:extLst>
              <a:ext uri="{FF2B5EF4-FFF2-40B4-BE49-F238E27FC236}">
                <a16:creationId xmlns:a16="http://schemas.microsoft.com/office/drawing/2014/main" id="{BB9E2706-FFED-38EB-354A-5F9B870C6950}"/>
              </a:ext>
            </a:extLst>
          </p:cNvPr>
          <p:cNvSpPr/>
          <p:nvPr/>
        </p:nvSpPr>
        <p:spPr>
          <a:xfrm>
            <a:off x="4343400" y="5035884"/>
            <a:ext cx="3517900" cy="1028700"/>
          </a:xfrm>
          <a:prstGeom prst="roundRect">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dirty="0"/>
              <a:t>Advanced Intrusion Detection</a:t>
            </a:r>
          </a:p>
          <a:p>
            <a:r>
              <a:rPr lang="en-US" sz="1600" dirty="0"/>
              <a:t>Advanced Delay Technologies</a:t>
            </a:r>
          </a:p>
          <a:p>
            <a:r>
              <a:rPr lang="en-US" sz="1600" dirty="0"/>
              <a:t>Advanced Response Tech/Tactics</a:t>
            </a:r>
          </a:p>
        </p:txBody>
      </p:sp>
      <p:sp>
        <p:nvSpPr>
          <p:cNvPr id="18" name="Rectangle: Rounded Corners 17">
            <a:extLst>
              <a:ext uri="{FF2B5EF4-FFF2-40B4-BE49-F238E27FC236}">
                <a16:creationId xmlns:a16="http://schemas.microsoft.com/office/drawing/2014/main" id="{19362B15-05E8-9543-FCB0-8DDEA03A3F09}"/>
              </a:ext>
            </a:extLst>
          </p:cNvPr>
          <p:cNvSpPr/>
          <p:nvPr/>
        </p:nvSpPr>
        <p:spPr>
          <a:xfrm>
            <a:off x="8128000" y="5048584"/>
            <a:ext cx="3479800" cy="1003300"/>
          </a:xfrm>
          <a:prstGeom prst="roundRect">
            <a:avLst/>
          </a:prstGeom>
          <a:solidFill>
            <a:schemeClr val="accent4">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1600" dirty="0"/>
              <a:t>Secure Elements/Tokens</a:t>
            </a:r>
          </a:p>
          <a:p>
            <a:r>
              <a:rPr lang="en-US" sz="1600" dirty="0"/>
              <a:t>Supply Chain</a:t>
            </a:r>
          </a:p>
          <a:p>
            <a:r>
              <a:rPr lang="en-US" sz="1600" dirty="0"/>
              <a:t>Control System Component Testing</a:t>
            </a:r>
          </a:p>
        </p:txBody>
      </p:sp>
      <p:sp>
        <p:nvSpPr>
          <p:cNvPr id="19" name="Rectangle: Rounded Corners 18">
            <a:extLst>
              <a:ext uri="{FF2B5EF4-FFF2-40B4-BE49-F238E27FC236}">
                <a16:creationId xmlns:a16="http://schemas.microsoft.com/office/drawing/2014/main" id="{9FA58DB4-AEE9-4AB5-FB46-1B13387230BB}"/>
              </a:ext>
            </a:extLst>
          </p:cNvPr>
          <p:cNvSpPr/>
          <p:nvPr/>
        </p:nvSpPr>
        <p:spPr>
          <a:xfrm>
            <a:off x="863600" y="4858084"/>
            <a:ext cx="19304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Technology Level</a:t>
            </a:r>
          </a:p>
        </p:txBody>
      </p:sp>
      <p:sp>
        <p:nvSpPr>
          <p:cNvPr id="20" name="Rectangle: Rounded Corners 19">
            <a:extLst>
              <a:ext uri="{FF2B5EF4-FFF2-40B4-BE49-F238E27FC236}">
                <a16:creationId xmlns:a16="http://schemas.microsoft.com/office/drawing/2014/main" id="{5820F01E-8604-E570-88B0-B88157DB0780}"/>
              </a:ext>
            </a:extLst>
          </p:cNvPr>
          <p:cNvSpPr/>
          <p:nvPr/>
        </p:nvSpPr>
        <p:spPr>
          <a:xfrm>
            <a:off x="4622800" y="4896184"/>
            <a:ext cx="19304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Technology Level</a:t>
            </a:r>
          </a:p>
        </p:txBody>
      </p:sp>
      <p:sp>
        <p:nvSpPr>
          <p:cNvPr id="21" name="Rectangle: Rounded Corners 20">
            <a:extLst>
              <a:ext uri="{FF2B5EF4-FFF2-40B4-BE49-F238E27FC236}">
                <a16:creationId xmlns:a16="http://schemas.microsoft.com/office/drawing/2014/main" id="{8FFD63B8-44FF-E912-5606-4A500F64B744}"/>
              </a:ext>
            </a:extLst>
          </p:cNvPr>
          <p:cNvSpPr/>
          <p:nvPr/>
        </p:nvSpPr>
        <p:spPr>
          <a:xfrm>
            <a:off x="8432800" y="4896184"/>
            <a:ext cx="19304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Technology Level</a:t>
            </a:r>
          </a:p>
        </p:txBody>
      </p:sp>
      <p:sp>
        <p:nvSpPr>
          <p:cNvPr id="22" name="TextBox 21">
            <a:extLst>
              <a:ext uri="{FF2B5EF4-FFF2-40B4-BE49-F238E27FC236}">
                <a16:creationId xmlns:a16="http://schemas.microsoft.com/office/drawing/2014/main" id="{231F2599-CFFB-DD68-2B4B-BF49886E8E02}"/>
              </a:ext>
            </a:extLst>
          </p:cNvPr>
          <p:cNvSpPr txBox="1"/>
          <p:nvPr/>
        </p:nvSpPr>
        <p:spPr>
          <a:xfrm>
            <a:off x="4965700" y="6089984"/>
            <a:ext cx="2274982" cy="369332"/>
          </a:xfrm>
          <a:prstGeom prst="rect">
            <a:avLst/>
          </a:prstGeom>
          <a:noFill/>
        </p:spPr>
        <p:txBody>
          <a:bodyPr wrap="none" rtlCol="0">
            <a:spAutoFit/>
          </a:bodyPr>
          <a:lstStyle/>
          <a:p>
            <a:r>
              <a:rPr lang="en-US" dirty="0"/>
              <a:t>Interface with Safety</a:t>
            </a:r>
          </a:p>
        </p:txBody>
      </p:sp>
      <p:cxnSp>
        <p:nvCxnSpPr>
          <p:cNvPr id="23" name="Straight Arrow Connector 22">
            <a:extLst>
              <a:ext uri="{FF2B5EF4-FFF2-40B4-BE49-F238E27FC236}">
                <a16:creationId xmlns:a16="http://schemas.microsoft.com/office/drawing/2014/main" id="{771118AB-458B-A37D-E146-1377688E6711}"/>
              </a:ext>
            </a:extLst>
          </p:cNvPr>
          <p:cNvCxnSpPr/>
          <p:nvPr/>
        </p:nvCxnSpPr>
        <p:spPr>
          <a:xfrm flipH="1">
            <a:off x="1130300" y="6318584"/>
            <a:ext cx="36830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775955-24A3-70E5-270F-8F0C53B8061A}"/>
              </a:ext>
            </a:extLst>
          </p:cNvPr>
          <p:cNvCxnSpPr>
            <a:cxnSpLocks/>
          </p:cNvCxnSpPr>
          <p:nvPr/>
        </p:nvCxnSpPr>
        <p:spPr>
          <a:xfrm>
            <a:off x="7277100" y="6305884"/>
            <a:ext cx="38100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E102234-23C6-A340-6536-376D429ACAE5}"/>
              </a:ext>
            </a:extLst>
          </p:cNvPr>
          <p:cNvSpPr>
            <a:spLocks noGrp="1"/>
          </p:cNvSpPr>
          <p:nvPr>
            <p:ph type="sldNum" sz="quarter" idx="12"/>
          </p:nvPr>
        </p:nvSpPr>
        <p:spPr/>
        <p:txBody>
          <a:bodyPr/>
          <a:lstStyle/>
          <a:p>
            <a:fld id="{51E57158-4099-A647-B57A-23F639A0D122}" type="slidenum">
              <a:rPr lang="en-US" smtClean="0"/>
              <a:pPr/>
              <a:t>2</a:t>
            </a:fld>
            <a:endParaRPr lang="en-US"/>
          </a:p>
        </p:txBody>
      </p:sp>
    </p:spTree>
    <p:extLst>
      <p:ext uri="{BB962C8B-B14F-4D97-AF65-F5344CB8AC3E}">
        <p14:creationId xmlns:p14="http://schemas.microsoft.com/office/powerpoint/2010/main" val="127414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3B78-D70F-317B-7572-193B50E5C87E}"/>
              </a:ext>
            </a:extLst>
          </p:cNvPr>
          <p:cNvSpPr>
            <a:spLocks noGrp="1"/>
          </p:cNvSpPr>
          <p:nvPr>
            <p:ph type="title"/>
          </p:nvPr>
        </p:nvSpPr>
        <p:spPr/>
        <p:txBody>
          <a:bodyPr/>
          <a:lstStyle/>
          <a:p>
            <a:r>
              <a:rPr lang="en-US" dirty="0"/>
              <a:t>Nuclear Data Needs</a:t>
            </a:r>
          </a:p>
        </p:txBody>
      </p:sp>
      <p:sp>
        <p:nvSpPr>
          <p:cNvPr id="3" name="Content Placeholder 2">
            <a:extLst>
              <a:ext uri="{FF2B5EF4-FFF2-40B4-BE49-F238E27FC236}">
                <a16:creationId xmlns:a16="http://schemas.microsoft.com/office/drawing/2014/main" id="{2024BCEA-5D5B-7362-C646-E48BC5D17DDA}"/>
              </a:ext>
            </a:extLst>
          </p:cNvPr>
          <p:cNvSpPr>
            <a:spLocks noGrp="1"/>
          </p:cNvSpPr>
          <p:nvPr>
            <p:ph idx="1"/>
          </p:nvPr>
        </p:nvSpPr>
        <p:spPr>
          <a:xfrm>
            <a:off x="560173" y="1690688"/>
            <a:ext cx="10793627" cy="4486275"/>
          </a:xfrm>
        </p:spPr>
        <p:txBody>
          <a:bodyPr>
            <a:normAutofit/>
          </a:bodyPr>
          <a:lstStyle/>
          <a:p>
            <a:r>
              <a:rPr lang="en-US" dirty="0"/>
              <a:t>The vast majority of our nuclear data needs are related to MC&amp;A:</a:t>
            </a:r>
          </a:p>
          <a:p>
            <a:pPr lvl="1"/>
            <a:r>
              <a:rPr lang="en-US" dirty="0"/>
              <a:t>Use of burnup codes for MC&amp;A declarations</a:t>
            </a:r>
          </a:p>
          <a:p>
            <a:pPr lvl="1"/>
            <a:r>
              <a:rPr lang="en-US" dirty="0"/>
              <a:t>Burnup measurements for pebble bed reactors</a:t>
            </a:r>
          </a:p>
          <a:p>
            <a:pPr lvl="1"/>
            <a:r>
              <a:rPr lang="en-US" dirty="0"/>
              <a:t>Support for on-line measurements for molten salt reactors</a:t>
            </a:r>
          </a:p>
          <a:p>
            <a:r>
              <a:rPr lang="en-US" dirty="0"/>
              <a:t>In the physical protection space, data needs are mostly related to performance testing of the technologies for detection, delay, and response.</a:t>
            </a:r>
          </a:p>
          <a:p>
            <a:r>
              <a:rPr lang="en-US" dirty="0"/>
              <a:t>In the cybersecurity space, the data needs are typically related to IT systems, processing speeds, and performance utilizing various approaches for anomaly detection.</a:t>
            </a:r>
          </a:p>
        </p:txBody>
      </p:sp>
      <p:sp>
        <p:nvSpPr>
          <p:cNvPr id="4" name="Slide Number Placeholder 2">
            <a:extLst>
              <a:ext uri="{FF2B5EF4-FFF2-40B4-BE49-F238E27FC236}">
                <a16:creationId xmlns:a16="http://schemas.microsoft.com/office/drawing/2014/main" id="{3C774B2D-03EC-1D9B-A69F-215D2B58D3A4}"/>
              </a:ext>
            </a:extLst>
          </p:cNvPr>
          <p:cNvSpPr>
            <a:spLocks noGrp="1"/>
          </p:cNvSpPr>
          <p:nvPr>
            <p:ph type="sldNum" sz="quarter" idx="12"/>
          </p:nvPr>
        </p:nvSpPr>
        <p:spPr>
          <a:xfrm>
            <a:off x="838200" y="6356350"/>
            <a:ext cx="2743200" cy="365125"/>
          </a:xfrm>
        </p:spPr>
        <p:txBody>
          <a:bodyPr/>
          <a:lstStyle/>
          <a:p>
            <a:fld id="{51E57158-4099-A647-B57A-23F639A0D122}" type="slidenum">
              <a:rPr lang="en-US" smtClean="0"/>
              <a:pPr/>
              <a:t>3</a:t>
            </a:fld>
            <a:endParaRPr lang="en-US" dirty="0"/>
          </a:p>
        </p:txBody>
      </p:sp>
    </p:spTree>
    <p:extLst>
      <p:ext uri="{BB962C8B-B14F-4D97-AF65-F5344CB8AC3E}">
        <p14:creationId xmlns:p14="http://schemas.microsoft.com/office/powerpoint/2010/main" val="3335592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3B78-D70F-317B-7572-193B50E5C87E}"/>
              </a:ext>
            </a:extLst>
          </p:cNvPr>
          <p:cNvSpPr>
            <a:spLocks noGrp="1"/>
          </p:cNvSpPr>
          <p:nvPr>
            <p:ph type="title"/>
          </p:nvPr>
        </p:nvSpPr>
        <p:spPr/>
        <p:txBody>
          <a:bodyPr/>
          <a:lstStyle/>
          <a:p>
            <a:r>
              <a:rPr lang="en-US" dirty="0"/>
              <a:t>Burnup Codes</a:t>
            </a:r>
          </a:p>
        </p:txBody>
      </p:sp>
      <p:sp>
        <p:nvSpPr>
          <p:cNvPr id="3" name="Content Placeholder 2">
            <a:extLst>
              <a:ext uri="{FF2B5EF4-FFF2-40B4-BE49-F238E27FC236}">
                <a16:creationId xmlns:a16="http://schemas.microsoft.com/office/drawing/2014/main" id="{2024BCEA-5D5B-7362-C646-E48BC5D17DDA}"/>
              </a:ext>
            </a:extLst>
          </p:cNvPr>
          <p:cNvSpPr>
            <a:spLocks noGrp="1"/>
          </p:cNvSpPr>
          <p:nvPr>
            <p:ph idx="1"/>
          </p:nvPr>
        </p:nvSpPr>
        <p:spPr>
          <a:xfrm>
            <a:off x="560173" y="1690688"/>
            <a:ext cx="10793627" cy="4486275"/>
          </a:xfrm>
        </p:spPr>
        <p:txBody>
          <a:bodyPr>
            <a:normAutofit lnSpcReduction="10000"/>
          </a:bodyPr>
          <a:lstStyle/>
          <a:p>
            <a:r>
              <a:rPr lang="en-US" dirty="0"/>
              <a:t>From a domestic MC&amp;A standpoint, most advanced reactors will follow the MC&amp;A approach that existing large light water reactors follow: item accounting and use of burnup codes to declare inventories.</a:t>
            </a:r>
          </a:p>
          <a:p>
            <a:pPr lvl="1"/>
            <a:r>
              <a:rPr lang="en-US" dirty="0"/>
              <a:t>This will be true for any reactor that uses solid fuel assemblies or fuel elements.</a:t>
            </a:r>
          </a:p>
          <a:p>
            <a:pPr lvl="1"/>
            <a:r>
              <a:rPr lang="en-US" dirty="0"/>
              <a:t>But the codes may need to improve for some reactor types.</a:t>
            </a:r>
          </a:p>
          <a:p>
            <a:r>
              <a:rPr lang="en-US" dirty="0"/>
              <a:t>Pebble Bed Reactors will need to continue to improve burnup code predictions, but much work has already been done.</a:t>
            </a:r>
          </a:p>
          <a:p>
            <a:r>
              <a:rPr lang="en-US" dirty="0"/>
              <a:t>Last year at WANDA, improvement of burnup codes for liquid fueled molten salt reactors was discussed, and work is being done to improve the code predictions. Keep in mind that differences in fluoride, chloride, and </a:t>
            </a:r>
            <a:r>
              <a:rPr lang="en-US" dirty="0" err="1"/>
              <a:t>flibe</a:t>
            </a:r>
            <a:r>
              <a:rPr lang="en-US" dirty="0"/>
              <a:t> salts will have different needs.</a:t>
            </a:r>
          </a:p>
        </p:txBody>
      </p:sp>
      <p:sp>
        <p:nvSpPr>
          <p:cNvPr id="4" name="Slide Number Placeholder 2">
            <a:extLst>
              <a:ext uri="{FF2B5EF4-FFF2-40B4-BE49-F238E27FC236}">
                <a16:creationId xmlns:a16="http://schemas.microsoft.com/office/drawing/2014/main" id="{3C774B2D-03EC-1D9B-A69F-215D2B58D3A4}"/>
              </a:ext>
            </a:extLst>
          </p:cNvPr>
          <p:cNvSpPr>
            <a:spLocks noGrp="1"/>
          </p:cNvSpPr>
          <p:nvPr>
            <p:ph type="sldNum" sz="quarter" idx="12"/>
          </p:nvPr>
        </p:nvSpPr>
        <p:spPr>
          <a:xfrm>
            <a:off x="838200" y="6356350"/>
            <a:ext cx="2743200" cy="365125"/>
          </a:xfrm>
        </p:spPr>
        <p:txBody>
          <a:bodyPr/>
          <a:lstStyle/>
          <a:p>
            <a:fld id="{51E57158-4099-A647-B57A-23F639A0D122}" type="slidenum">
              <a:rPr lang="en-US" smtClean="0"/>
              <a:pPr/>
              <a:t>4</a:t>
            </a:fld>
            <a:endParaRPr lang="en-US" dirty="0"/>
          </a:p>
        </p:txBody>
      </p:sp>
    </p:spTree>
    <p:extLst>
      <p:ext uri="{BB962C8B-B14F-4D97-AF65-F5344CB8AC3E}">
        <p14:creationId xmlns:p14="http://schemas.microsoft.com/office/powerpoint/2010/main" val="49002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7BD9-5D80-7B62-3CC5-0B720621B5EA}"/>
              </a:ext>
            </a:extLst>
          </p:cNvPr>
          <p:cNvSpPr>
            <a:spLocks noGrp="1"/>
          </p:cNvSpPr>
          <p:nvPr>
            <p:ph type="title"/>
          </p:nvPr>
        </p:nvSpPr>
        <p:spPr>
          <a:xfrm>
            <a:off x="371061" y="76890"/>
            <a:ext cx="9528313" cy="1325563"/>
          </a:xfrm>
        </p:spPr>
        <p:txBody>
          <a:bodyPr/>
          <a:lstStyle/>
          <a:p>
            <a:r>
              <a:rPr lang="en-US" dirty="0"/>
              <a:t>MC&amp;A for Pebble Bed Reactors</a:t>
            </a:r>
          </a:p>
        </p:txBody>
      </p:sp>
      <p:sp>
        <p:nvSpPr>
          <p:cNvPr id="3" name="Content Placeholder 2">
            <a:extLst>
              <a:ext uri="{FF2B5EF4-FFF2-40B4-BE49-F238E27FC236}">
                <a16:creationId xmlns:a16="http://schemas.microsoft.com/office/drawing/2014/main" id="{5861AB1C-0BEC-0FBB-F9E2-A225254C0C4A}"/>
              </a:ext>
            </a:extLst>
          </p:cNvPr>
          <p:cNvSpPr>
            <a:spLocks noGrp="1"/>
          </p:cNvSpPr>
          <p:nvPr>
            <p:ph idx="1"/>
          </p:nvPr>
        </p:nvSpPr>
        <p:spPr>
          <a:xfrm>
            <a:off x="669133" y="5252298"/>
            <a:ext cx="2439477" cy="967451"/>
          </a:xfrm>
        </p:spPr>
        <p:txBody>
          <a:bodyPr>
            <a:normAutofit/>
          </a:bodyPr>
          <a:lstStyle/>
          <a:p>
            <a:pPr marL="0" indent="0">
              <a:buNone/>
            </a:pPr>
            <a:r>
              <a:rPr lang="en-US" sz="1800" dirty="0"/>
              <a:t>Pebble Integrity Measurement to look for damaged fuel</a:t>
            </a:r>
          </a:p>
        </p:txBody>
      </p:sp>
      <p:sp>
        <p:nvSpPr>
          <p:cNvPr id="5" name="Slide Number Placeholder 4">
            <a:extLst>
              <a:ext uri="{FF2B5EF4-FFF2-40B4-BE49-F238E27FC236}">
                <a16:creationId xmlns:a16="http://schemas.microsoft.com/office/drawing/2014/main" id="{5CDBD9E2-AF1F-8692-7864-2AC0C50EDA80}"/>
              </a:ext>
            </a:extLst>
          </p:cNvPr>
          <p:cNvSpPr>
            <a:spLocks noGrp="1"/>
          </p:cNvSpPr>
          <p:nvPr>
            <p:ph type="sldNum" sz="quarter" idx="12"/>
          </p:nvPr>
        </p:nvSpPr>
        <p:spPr/>
        <p:txBody>
          <a:bodyPr/>
          <a:lstStyle/>
          <a:p>
            <a:fld id="{51E57158-4099-A647-B57A-23F639A0D122}" type="slidenum">
              <a:rPr lang="en-US" smtClean="0"/>
              <a:pPr/>
              <a:t>5</a:t>
            </a:fld>
            <a:endParaRPr lang="en-US"/>
          </a:p>
        </p:txBody>
      </p:sp>
      <p:pic>
        <p:nvPicPr>
          <p:cNvPr id="7" name="Picture 6">
            <a:extLst>
              <a:ext uri="{FF2B5EF4-FFF2-40B4-BE49-F238E27FC236}">
                <a16:creationId xmlns:a16="http://schemas.microsoft.com/office/drawing/2014/main" id="{A4917391-981A-A732-B5A8-E921C4B68E75}"/>
              </a:ext>
            </a:extLst>
          </p:cNvPr>
          <p:cNvPicPr>
            <a:picLocks noChangeAspect="1"/>
          </p:cNvPicPr>
          <p:nvPr/>
        </p:nvPicPr>
        <p:blipFill>
          <a:blip r:embed="rId3"/>
          <a:stretch>
            <a:fillRect/>
          </a:stretch>
        </p:blipFill>
        <p:spPr>
          <a:xfrm>
            <a:off x="3209589" y="2205816"/>
            <a:ext cx="5469099" cy="3347171"/>
          </a:xfrm>
          <a:prstGeom prst="rect">
            <a:avLst/>
          </a:prstGeom>
        </p:spPr>
      </p:pic>
      <p:sp>
        <p:nvSpPr>
          <p:cNvPr id="8" name="Content Placeholder 2">
            <a:extLst>
              <a:ext uri="{FF2B5EF4-FFF2-40B4-BE49-F238E27FC236}">
                <a16:creationId xmlns:a16="http://schemas.microsoft.com/office/drawing/2014/main" id="{4ADFDC8A-9317-36DB-288F-59D46207523D}"/>
              </a:ext>
            </a:extLst>
          </p:cNvPr>
          <p:cNvSpPr txBox="1">
            <a:spLocks/>
          </p:cNvSpPr>
          <p:nvPr/>
        </p:nvSpPr>
        <p:spPr>
          <a:xfrm>
            <a:off x="8996467" y="1877059"/>
            <a:ext cx="2743200" cy="1551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Burnup Measurement (BUMS) for process control and actinide estimate</a:t>
            </a:r>
          </a:p>
        </p:txBody>
      </p:sp>
      <p:cxnSp>
        <p:nvCxnSpPr>
          <p:cNvPr id="10" name="Straight Connector 9">
            <a:extLst>
              <a:ext uri="{FF2B5EF4-FFF2-40B4-BE49-F238E27FC236}">
                <a16:creationId xmlns:a16="http://schemas.microsoft.com/office/drawing/2014/main" id="{FAB95D4A-4EA3-10B0-F6B9-02841F7B497F}"/>
              </a:ext>
            </a:extLst>
          </p:cNvPr>
          <p:cNvCxnSpPr>
            <a:cxnSpLocks/>
          </p:cNvCxnSpPr>
          <p:nvPr/>
        </p:nvCxnSpPr>
        <p:spPr>
          <a:xfrm flipV="1">
            <a:off x="2883159" y="5016843"/>
            <a:ext cx="1499371" cy="6727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87166B9-3595-8B4D-3057-7E931A5377D1}"/>
              </a:ext>
            </a:extLst>
          </p:cNvPr>
          <p:cNvPicPr>
            <a:picLocks noChangeAspect="1"/>
          </p:cNvPicPr>
          <p:nvPr/>
        </p:nvPicPr>
        <p:blipFill>
          <a:blip r:embed="rId4"/>
          <a:srcRect r="51677"/>
          <a:stretch/>
        </p:blipFill>
        <p:spPr>
          <a:xfrm>
            <a:off x="235551" y="1507028"/>
            <a:ext cx="1942735" cy="1805339"/>
          </a:xfrm>
          <a:prstGeom prst="rect">
            <a:avLst/>
          </a:prstGeom>
        </p:spPr>
      </p:pic>
      <p:pic>
        <p:nvPicPr>
          <p:cNvPr id="14" name="Picture 13">
            <a:extLst>
              <a:ext uri="{FF2B5EF4-FFF2-40B4-BE49-F238E27FC236}">
                <a16:creationId xmlns:a16="http://schemas.microsoft.com/office/drawing/2014/main" id="{505D6AFD-1D42-4C03-C803-A79EB67F2813}"/>
              </a:ext>
            </a:extLst>
          </p:cNvPr>
          <p:cNvPicPr>
            <a:picLocks noChangeAspect="1"/>
          </p:cNvPicPr>
          <p:nvPr/>
        </p:nvPicPr>
        <p:blipFill>
          <a:blip r:embed="rId4"/>
          <a:srcRect l="51677"/>
          <a:stretch/>
        </p:blipFill>
        <p:spPr>
          <a:xfrm>
            <a:off x="1045029" y="3173891"/>
            <a:ext cx="2131425" cy="1980684"/>
          </a:xfrm>
          <a:prstGeom prst="rect">
            <a:avLst/>
          </a:prstGeom>
        </p:spPr>
      </p:pic>
      <p:cxnSp>
        <p:nvCxnSpPr>
          <p:cNvPr id="15" name="Straight Connector 14">
            <a:extLst>
              <a:ext uri="{FF2B5EF4-FFF2-40B4-BE49-F238E27FC236}">
                <a16:creationId xmlns:a16="http://schemas.microsoft.com/office/drawing/2014/main" id="{C6B66430-6BEB-59FF-4A89-DB8C64C5B9CA}"/>
              </a:ext>
            </a:extLst>
          </p:cNvPr>
          <p:cNvCxnSpPr>
            <a:cxnSpLocks/>
          </p:cNvCxnSpPr>
          <p:nvPr/>
        </p:nvCxnSpPr>
        <p:spPr>
          <a:xfrm flipV="1">
            <a:off x="5944138" y="2536902"/>
            <a:ext cx="3060980" cy="22096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FF9EEEE-ACD1-8345-314B-6089FB52EB68}"/>
              </a:ext>
            </a:extLst>
          </p:cNvPr>
          <p:cNvPicPr>
            <a:picLocks noChangeAspect="1"/>
          </p:cNvPicPr>
          <p:nvPr/>
        </p:nvPicPr>
        <p:blipFill>
          <a:blip r:embed="rId5"/>
          <a:stretch>
            <a:fillRect/>
          </a:stretch>
        </p:blipFill>
        <p:spPr>
          <a:xfrm>
            <a:off x="8610602" y="5016843"/>
            <a:ext cx="3591995" cy="1455892"/>
          </a:xfrm>
          <a:prstGeom prst="rect">
            <a:avLst/>
          </a:prstGeom>
        </p:spPr>
      </p:pic>
      <p:pic>
        <p:nvPicPr>
          <p:cNvPr id="20" name="Picture 19">
            <a:extLst>
              <a:ext uri="{FF2B5EF4-FFF2-40B4-BE49-F238E27FC236}">
                <a16:creationId xmlns:a16="http://schemas.microsoft.com/office/drawing/2014/main" id="{A73E5D93-75C7-38EC-F9BC-22C35BA68C1F}"/>
              </a:ext>
            </a:extLst>
          </p:cNvPr>
          <p:cNvPicPr>
            <a:picLocks noChangeAspect="1"/>
          </p:cNvPicPr>
          <p:nvPr/>
        </p:nvPicPr>
        <p:blipFill>
          <a:blip r:embed="rId6"/>
          <a:stretch>
            <a:fillRect/>
          </a:stretch>
        </p:blipFill>
        <p:spPr>
          <a:xfrm>
            <a:off x="9709991" y="2678080"/>
            <a:ext cx="1543933" cy="2284744"/>
          </a:xfrm>
          <a:prstGeom prst="rect">
            <a:avLst/>
          </a:prstGeom>
        </p:spPr>
      </p:pic>
      <p:sp>
        <p:nvSpPr>
          <p:cNvPr id="21" name="TextBox 20">
            <a:extLst>
              <a:ext uri="{FF2B5EF4-FFF2-40B4-BE49-F238E27FC236}">
                <a16:creationId xmlns:a16="http://schemas.microsoft.com/office/drawing/2014/main" id="{5D209A01-E99D-90E8-CBA3-CFDA2142D4A0}"/>
              </a:ext>
            </a:extLst>
          </p:cNvPr>
          <p:cNvSpPr txBox="1"/>
          <p:nvPr/>
        </p:nvSpPr>
        <p:spPr>
          <a:xfrm>
            <a:off x="3209589" y="5593169"/>
            <a:ext cx="5277706" cy="400110"/>
          </a:xfrm>
          <a:prstGeom prst="rect">
            <a:avLst/>
          </a:prstGeom>
          <a:noFill/>
        </p:spPr>
        <p:txBody>
          <a:bodyPr wrap="square" rtlCol="0">
            <a:spAutoFit/>
          </a:bodyPr>
          <a:lstStyle/>
          <a:p>
            <a:r>
              <a:rPr lang="en-US" sz="1000" dirty="0"/>
              <a:t>D. Kovacic et al. “Nuclear Material Control &amp; Accounting for Pebble Bed Reactors,” Oak Ridge National Laboratory, ORNL/SPR-2023/2988 (December 2023).</a:t>
            </a:r>
          </a:p>
        </p:txBody>
      </p:sp>
      <p:sp>
        <p:nvSpPr>
          <p:cNvPr id="22" name="TextBox 21">
            <a:extLst>
              <a:ext uri="{FF2B5EF4-FFF2-40B4-BE49-F238E27FC236}">
                <a16:creationId xmlns:a16="http://schemas.microsoft.com/office/drawing/2014/main" id="{8B376184-485C-8430-6D1D-73D7E9A1A860}"/>
              </a:ext>
            </a:extLst>
          </p:cNvPr>
          <p:cNvSpPr txBox="1"/>
          <p:nvPr/>
        </p:nvSpPr>
        <p:spPr>
          <a:xfrm>
            <a:off x="7231450" y="6512917"/>
            <a:ext cx="4957082" cy="400110"/>
          </a:xfrm>
          <a:prstGeom prst="rect">
            <a:avLst/>
          </a:prstGeom>
          <a:noFill/>
        </p:spPr>
        <p:txBody>
          <a:bodyPr wrap="square" rtlCol="0">
            <a:spAutoFit/>
          </a:bodyPr>
          <a:lstStyle/>
          <a:p>
            <a:r>
              <a:rPr lang="en-US" sz="1000" dirty="0"/>
              <a:t>M. Croce et al. “Gamma Spectroscopy Performance for Irradiated Solid-Form TRISO Fuel,” Los Alamos National Laboratory, LA-UR-24-30542 (September 2024).</a:t>
            </a:r>
          </a:p>
        </p:txBody>
      </p:sp>
      <p:sp>
        <p:nvSpPr>
          <p:cNvPr id="23" name="TextBox 22">
            <a:extLst>
              <a:ext uri="{FF2B5EF4-FFF2-40B4-BE49-F238E27FC236}">
                <a16:creationId xmlns:a16="http://schemas.microsoft.com/office/drawing/2014/main" id="{BCCDEC24-14FD-7FDC-5FB7-FDF05DC6FB3D}"/>
              </a:ext>
            </a:extLst>
          </p:cNvPr>
          <p:cNvSpPr txBox="1"/>
          <p:nvPr/>
        </p:nvSpPr>
        <p:spPr>
          <a:xfrm>
            <a:off x="1206918" y="6056340"/>
            <a:ext cx="4957082" cy="400110"/>
          </a:xfrm>
          <a:prstGeom prst="rect">
            <a:avLst/>
          </a:prstGeom>
          <a:noFill/>
        </p:spPr>
        <p:txBody>
          <a:bodyPr wrap="square" rtlCol="0">
            <a:spAutoFit/>
          </a:bodyPr>
          <a:lstStyle/>
          <a:p>
            <a:r>
              <a:rPr lang="en-US" sz="1000" dirty="0"/>
              <a:t>C. Gariazzo et al. “Imaging Techniques for Pebble Accountancy in Pebble Bed Reactors,” Argonne National Laboratory, ANL/SS-24/1 (January 2024).</a:t>
            </a:r>
          </a:p>
        </p:txBody>
      </p:sp>
    </p:spTree>
    <p:extLst>
      <p:ext uri="{BB962C8B-B14F-4D97-AF65-F5344CB8AC3E}">
        <p14:creationId xmlns:p14="http://schemas.microsoft.com/office/powerpoint/2010/main" val="324009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7BD9-5D80-7B62-3CC5-0B720621B5EA}"/>
              </a:ext>
            </a:extLst>
          </p:cNvPr>
          <p:cNvSpPr>
            <a:spLocks noGrp="1"/>
          </p:cNvSpPr>
          <p:nvPr>
            <p:ph type="title"/>
          </p:nvPr>
        </p:nvSpPr>
        <p:spPr>
          <a:xfrm>
            <a:off x="371061" y="76890"/>
            <a:ext cx="9528313" cy="1325563"/>
          </a:xfrm>
        </p:spPr>
        <p:txBody>
          <a:bodyPr/>
          <a:lstStyle/>
          <a:p>
            <a:r>
              <a:rPr lang="en-US" dirty="0"/>
              <a:t>MC&amp;A for Molten Salt Reactors</a:t>
            </a:r>
          </a:p>
        </p:txBody>
      </p:sp>
      <p:sp>
        <p:nvSpPr>
          <p:cNvPr id="5" name="Slide Number Placeholder 4">
            <a:extLst>
              <a:ext uri="{FF2B5EF4-FFF2-40B4-BE49-F238E27FC236}">
                <a16:creationId xmlns:a16="http://schemas.microsoft.com/office/drawing/2014/main" id="{5CDBD9E2-AF1F-8692-7864-2AC0C50EDA80}"/>
              </a:ext>
            </a:extLst>
          </p:cNvPr>
          <p:cNvSpPr>
            <a:spLocks noGrp="1"/>
          </p:cNvSpPr>
          <p:nvPr>
            <p:ph type="sldNum" sz="quarter" idx="12"/>
          </p:nvPr>
        </p:nvSpPr>
        <p:spPr/>
        <p:txBody>
          <a:bodyPr/>
          <a:lstStyle/>
          <a:p>
            <a:fld id="{51E57158-4099-A647-B57A-23F639A0D122}" type="slidenum">
              <a:rPr lang="en-US" smtClean="0"/>
              <a:pPr/>
              <a:t>6</a:t>
            </a:fld>
            <a:endParaRPr lang="en-US"/>
          </a:p>
        </p:txBody>
      </p:sp>
      <p:pic>
        <p:nvPicPr>
          <p:cNvPr id="11" name="Picture 10">
            <a:extLst>
              <a:ext uri="{FF2B5EF4-FFF2-40B4-BE49-F238E27FC236}">
                <a16:creationId xmlns:a16="http://schemas.microsoft.com/office/drawing/2014/main" id="{CD5D5114-5414-16A9-9A5D-5101C854FFC8}"/>
              </a:ext>
            </a:extLst>
          </p:cNvPr>
          <p:cNvPicPr>
            <a:picLocks noChangeAspect="1"/>
          </p:cNvPicPr>
          <p:nvPr/>
        </p:nvPicPr>
        <p:blipFill>
          <a:blip r:embed="rId3"/>
          <a:srcRect l="14778" t="27371" r="16159" b="18787"/>
          <a:stretch/>
        </p:blipFill>
        <p:spPr>
          <a:xfrm>
            <a:off x="4424450" y="1996960"/>
            <a:ext cx="7488385" cy="3758531"/>
          </a:xfrm>
          <a:prstGeom prst="rect">
            <a:avLst/>
          </a:prstGeom>
        </p:spPr>
      </p:pic>
      <p:sp>
        <p:nvSpPr>
          <p:cNvPr id="16" name="Content Placeholder 15">
            <a:extLst>
              <a:ext uri="{FF2B5EF4-FFF2-40B4-BE49-F238E27FC236}">
                <a16:creationId xmlns:a16="http://schemas.microsoft.com/office/drawing/2014/main" id="{DAD5FD81-9161-7770-3F69-26D3B1E5A087}"/>
              </a:ext>
            </a:extLst>
          </p:cNvPr>
          <p:cNvSpPr>
            <a:spLocks noGrp="1"/>
          </p:cNvSpPr>
          <p:nvPr>
            <p:ph idx="1"/>
          </p:nvPr>
        </p:nvSpPr>
        <p:spPr>
          <a:xfrm>
            <a:off x="371061" y="1700557"/>
            <a:ext cx="3717175" cy="4351338"/>
          </a:xfrm>
        </p:spPr>
        <p:txBody>
          <a:bodyPr>
            <a:normAutofit lnSpcReduction="10000"/>
          </a:bodyPr>
          <a:lstStyle/>
          <a:p>
            <a:r>
              <a:rPr lang="en-US" sz="2000" dirty="0"/>
              <a:t>Molten Salt Reactors have challenges with MC&amp;A due to the difficulties of getting low uncertainty actinide total measurements</a:t>
            </a:r>
          </a:p>
          <a:p>
            <a:pPr lvl="1"/>
            <a:r>
              <a:rPr lang="en-US" sz="1800" dirty="0"/>
              <a:t>Even a 1% measurement uncertainty on 1000 kg of Pu leads to an SEID &gt; 10 kg of Pu.</a:t>
            </a:r>
          </a:p>
          <a:p>
            <a:pPr lvl="1"/>
            <a:r>
              <a:rPr lang="en-US" sz="1800" dirty="0">
                <a:solidFill>
                  <a:schemeClr val="tx1"/>
                </a:solidFill>
              </a:rPr>
              <a:t>Level measurements at low uncertainty will be extremely challenging</a:t>
            </a:r>
          </a:p>
          <a:p>
            <a:r>
              <a:rPr lang="en-US" sz="2000" dirty="0"/>
              <a:t>MSRs may rely additionally on a control boundary approach where monitoring is used for key penetrations and access points to the reactor loop.</a:t>
            </a:r>
          </a:p>
        </p:txBody>
      </p:sp>
      <p:sp>
        <p:nvSpPr>
          <p:cNvPr id="17" name="TextBox 16">
            <a:extLst>
              <a:ext uri="{FF2B5EF4-FFF2-40B4-BE49-F238E27FC236}">
                <a16:creationId xmlns:a16="http://schemas.microsoft.com/office/drawing/2014/main" id="{D7144E8C-1D45-E7C0-3ECA-173FB4DF1F73}"/>
              </a:ext>
            </a:extLst>
          </p:cNvPr>
          <p:cNvSpPr txBox="1"/>
          <p:nvPr/>
        </p:nvSpPr>
        <p:spPr>
          <a:xfrm>
            <a:off x="5431180" y="5910126"/>
            <a:ext cx="5474924" cy="461665"/>
          </a:xfrm>
          <a:prstGeom prst="rect">
            <a:avLst/>
          </a:prstGeom>
          <a:noFill/>
        </p:spPr>
        <p:txBody>
          <a:bodyPr wrap="square" rtlCol="0">
            <a:spAutoFit/>
          </a:bodyPr>
          <a:lstStyle/>
          <a:p>
            <a:r>
              <a:rPr lang="en-US" sz="1200" dirty="0"/>
              <a:t>S. Chirayath et al. “Control Boundary Analysis for Liquid-Fueled Molten Salt Reactors,” Oak Ridge National Laboratory, ORNL/SPR-2025/4221 (September 2025).</a:t>
            </a:r>
          </a:p>
        </p:txBody>
      </p:sp>
    </p:spTree>
    <p:extLst>
      <p:ext uri="{BB962C8B-B14F-4D97-AF65-F5344CB8AC3E}">
        <p14:creationId xmlns:p14="http://schemas.microsoft.com/office/powerpoint/2010/main" val="69387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7BD9-5D80-7B62-3CC5-0B720621B5EA}"/>
              </a:ext>
            </a:extLst>
          </p:cNvPr>
          <p:cNvSpPr>
            <a:spLocks noGrp="1"/>
          </p:cNvSpPr>
          <p:nvPr>
            <p:ph type="title"/>
          </p:nvPr>
        </p:nvSpPr>
        <p:spPr>
          <a:xfrm>
            <a:off x="371061" y="76890"/>
            <a:ext cx="9787092" cy="1325563"/>
          </a:xfrm>
        </p:spPr>
        <p:txBody>
          <a:bodyPr/>
          <a:lstStyle/>
          <a:p>
            <a:r>
              <a:rPr lang="en-US" dirty="0"/>
              <a:t>Voltammetry for Actinide Accountancy in MSRs</a:t>
            </a:r>
          </a:p>
        </p:txBody>
      </p:sp>
      <p:sp>
        <p:nvSpPr>
          <p:cNvPr id="10" name="Content Placeholder 2">
            <a:extLst>
              <a:ext uri="{FF2B5EF4-FFF2-40B4-BE49-F238E27FC236}">
                <a16:creationId xmlns:a16="http://schemas.microsoft.com/office/drawing/2014/main" id="{13EC4A22-9EA1-FBCE-C499-9AAB04B03548}"/>
              </a:ext>
            </a:extLst>
          </p:cNvPr>
          <p:cNvSpPr>
            <a:spLocks noGrp="1"/>
          </p:cNvSpPr>
          <p:nvPr>
            <p:ph idx="1"/>
          </p:nvPr>
        </p:nvSpPr>
        <p:spPr>
          <a:xfrm>
            <a:off x="6941127" y="2011680"/>
            <a:ext cx="4878160" cy="4106486"/>
          </a:xfrm>
        </p:spPr>
        <p:txBody>
          <a:bodyPr>
            <a:noAutofit/>
          </a:bodyPr>
          <a:lstStyle/>
          <a:p>
            <a:r>
              <a:rPr lang="en-US" sz="2000" dirty="0"/>
              <a:t>The Flow Enhanced Electrochemical Sensor (FEES) is designed to measure flowing molten salts in the conditions of an MSR.</a:t>
            </a:r>
          </a:p>
          <a:p>
            <a:r>
              <a:rPr lang="en-US" sz="2000" dirty="0"/>
              <a:t>Recent work has shown the ability to measure uranium in high concentration salts (up to 72.3 </a:t>
            </a:r>
            <a:r>
              <a:rPr lang="en-US" sz="2000" dirty="0" err="1"/>
              <a:t>wt</a:t>
            </a:r>
            <a:r>
              <a:rPr lang="en-US" sz="2000" dirty="0"/>
              <a:t>%) with fission product surrogates to mean absolute relative error of 0.8%.</a:t>
            </a:r>
          </a:p>
          <a:p>
            <a:r>
              <a:rPr lang="en-US" sz="2000" dirty="0"/>
              <a:t>Future work is evaluating a joint FEES-LIBS measurement to additionally determine Pu content to low uncertainty.</a:t>
            </a:r>
          </a:p>
          <a:p>
            <a:r>
              <a:rPr lang="en-US" sz="2000" dirty="0"/>
              <a:t>This sensor can be used for monitoring of other species and aspects of molten salts.</a:t>
            </a:r>
          </a:p>
        </p:txBody>
      </p:sp>
      <p:sp>
        <p:nvSpPr>
          <p:cNvPr id="3" name="Slide Number Placeholder 2">
            <a:extLst>
              <a:ext uri="{FF2B5EF4-FFF2-40B4-BE49-F238E27FC236}">
                <a16:creationId xmlns:a16="http://schemas.microsoft.com/office/drawing/2014/main" id="{CB91E394-9253-3617-0FF1-E235A7334C52}"/>
              </a:ext>
            </a:extLst>
          </p:cNvPr>
          <p:cNvSpPr>
            <a:spLocks noGrp="1"/>
          </p:cNvSpPr>
          <p:nvPr>
            <p:ph type="sldNum" sz="quarter" idx="12"/>
          </p:nvPr>
        </p:nvSpPr>
        <p:spPr/>
        <p:txBody>
          <a:bodyPr/>
          <a:lstStyle/>
          <a:p>
            <a:fld id="{51E57158-4099-A647-B57A-23F639A0D122}" type="slidenum">
              <a:rPr lang="en-US" smtClean="0"/>
              <a:pPr/>
              <a:t>7</a:t>
            </a:fld>
            <a:endParaRPr lang="en-US"/>
          </a:p>
        </p:txBody>
      </p:sp>
      <p:pic>
        <p:nvPicPr>
          <p:cNvPr id="5" name="Picture 4">
            <a:extLst>
              <a:ext uri="{FF2B5EF4-FFF2-40B4-BE49-F238E27FC236}">
                <a16:creationId xmlns:a16="http://schemas.microsoft.com/office/drawing/2014/main" id="{22FA5702-A6CC-9FF2-1036-004590402FB3}"/>
              </a:ext>
            </a:extLst>
          </p:cNvPr>
          <p:cNvPicPr>
            <a:picLocks noChangeAspect="1"/>
          </p:cNvPicPr>
          <p:nvPr/>
        </p:nvPicPr>
        <p:blipFill>
          <a:blip r:embed="rId2"/>
          <a:stretch>
            <a:fillRect/>
          </a:stretch>
        </p:blipFill>
        <p:spPr>
          <a:xfrm>
            <a:off x="167467" y="1671637"/>
            <a:ext cx="6665595" cy="3082211"/>
          </a:xfrm>
          <a:prstGeom prst="rect">
            <a:avLst/>
          </a:prstGeom>
        </p:spPr>
      </p:pic>
      <p:pic>
        <p:nvPicPr>
          <p:cNvPr id="7" name="Picture 6">
            <a:extLst>
              <a:ext uri="{FF2B5EF4-FFF2-40B4-BE49-F238E27FC236}">
                <a16:creationId xmlns:a16="http://schemas.microsoft.com/office/drawing/2014/main" id="{0EE85807-B7BF-F57F-4054-046E96CA1C8F}"/>
              </a:ext>
            </a:extLst>
          </p:cNvPr>
          <p:cNvPicPr>
            <a:picLocks noChangeAspect="1"/>
          </p:cNvPicPr>
          <p:nvPr/>
        </p:nvPicPr>
        <p:blipFill>
          <a:blip r:embed="rId3"/>
          <a:stretch>
            <a:fillRect/>
          </a:stretch>
        </p:blipFill>
        <p:spPr>
          <a:xfrm>
            <a:off x="4175933" y="4758917"/>
            <a:ext cx="2657129" cy="2022193"/>
          </a:xfrm>
          <a:prstGeom prst="rect">
            <a:avLst/>
          </a:prstGeom>
        </p:spPr>
      </p:pic>
      <p:sp>
        <p:nvSpPr>
          <p:cNvPr id="8" name="TextBox 7">
            <a:extLst>
              <a:ext uri="{FF2B5EF4-FFF2-40B4-BE49-F238E27FC236}">
                <a16:creationId xmlns:a16="http://schemas.microsoft.com/office/drawing/2014/main" id="{9627C914-38FA-9ED7-9EAB-2E050384456A}"/>
              </a:ext>
            </a:extLst>
          </p:cNvPr>
          <p:cNvSpPr txBox="1"/>
          <p:nvPr/>
        </p:nvSpPr>
        <p:spPr>
          <a:xfrm>
            <a:off x="680024" y="5354514"/>
            <a:ext cx="3525406" cy="830997"/>
          </a:xfrm>
          <a:prstGeom prst="rect">
            <a:avLst/>
          </a:prstGeom>
          <a:noFill/>
        </p:spPr>
        <p:txBody>
          <a:bodyPr wrap="square" rtlCol="0">
            <a:spAutoFit/>
          </a:bodyPr>
          <a:lstStyle/>
          <a:p>
            <a:r>
              <a:rPr lang="en-US" sz="1200" dirty="0"/>
              <a:t>W. Doniger et al. “Flow Enhanced Electrochemical Sensor Performance in Complex Salt Systems,” Argonne National Laboratory, ANL/CFCT-25/27 (September 2025).</a:t>
            </a:r>
          </a:p>
        </p:txBody>
      </p:sp>
    </p:spTree>
    <p:extLst>
      <p:ext uri="{BB962C8B-B14F-4D97-AF65-F5344CB8AC3E}">
        <p14:creationId xmlns:p14="http://schemas.microsoft.com/office/powerpoint/2010/main" val="81651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7BD9-5D80-7B62-3CC5-0B720621B5EA}"/>
              </a:ext>
            </a:extLst>
          </p:cNvPr>
          <p:cNvSpPr>
            <a:spLocks noGrp="1"/>
          </p:cNvSpPr>
          <p:nvPr>
            <p:ph type="title"/>
          </p:nvPr>
        </p:nvSpPr>
        <p:spPr>
          <a:xfrm>
            <a:off x="371061" y="76890"/>
            <a:ext cx="9787092" cy="1325563"/>
          </a:xfrm>
        </p:spPr>
        <p:txBody>
          <a:bodyPr/>
          <a:lstStyle/>
          <a:p>
            <a:r>
              <a:rPr lang="en-US" dirty="0"/>
              <a:t>Spectroscopy for Actinide Accountancy in MSRs</a:t>
            </a:r>
          </a:p>
        </p:txBody>
      </p:sp>
      <p:sp>
        <p:nvSpPr>
          <p:cNvPr id="10" name="Content Placeholder 2">
            <a:extLst>
              <a:ext uri="{FF2B5EF4-FFF2-40B4-BE49-F238E27FC236}">
                <a16:creationId xmlns:a16="http://schemas.microsoft.com/office/drawing/2014/main" id="{13EC4A22-9EA1-FBCE-C499-9AAB04B03548}"/>
              </a:ext>
            </a:extLst>
          </p:cNvPr>
          <p:cNvSpPr>
            <a:spLocks noGrp="1"/>
          </p:cNvSpPr>
          <p:nvPr>
            <p:ph idx="1"/>
          </p:nvPr>
        </p:nvSpPr>
        <p:spPr>
          <a:xfrm>
            <a:off x="295127" y="1672937"/>
            <a:ext cx="4878160" cy="4106486"/>
          </a:xfrm>
        </p:spPr>
        <p:txBody>
          <a:bodyPr>
            <a:noAutofit/>
          </a:bodyPr>
          <a:lstStyle/>
          <a:p>
            <a:r>
              <a:rPr lang="en-US" sz="2000" dirty="0"/>
              <a:t>Spectroscopy is another option for actinide measurements in molten salts.</a:t>
            </a:r>
          </a:p>
          <a:p>
            <a:r>
              <a:rPr lang="en-US" sz="2000" dirty="0"/>
              <a:t>The experimental work is moving toward more complex salt solutions to determine if there are interferences in mixed MSR solutions.</a:t>
            </a:r>
          </a:p>
          <a:p>
            <a:r>
              <a:rPr lang="en-US" sz="2000" dirty="0"/>
              <a:t>Current work is also evaluating a combined spectroscopy-gamma measurement to determine if there could be improved uncertainty on actinide measurements.</a:t>
            </a:r>
          </a:p>
          <a:p>
            <a:r>
              <a:rPr lang="en-US" sz="2000" dirty="0"/>
              <a:t>This sensor can be also used for monitoring of other species and aspects of molten salts.</a:t>
            </a:r>
          </a:p>
        </p:txBody>
      </p:sp>
      <p:sp>
        <p:nvSpPr>
          <p:cNvPr id="3" name="Slide Number Placeholder 2">
            <a:extLst>
              <a:ext uri="{FF2B5EF4-FFF2-40B4-BE49-F238E27FC236}">
                <a16:creationId xmlns:a16="http://schemas.microsoft.com/office/drawing/2014/main" id="{CB91E394-9253-3617-0FF1-E235A7334C52}"/>
              </a:ext>
            </a:extLst>
          </p:cNvPr>
          <p:cNvSpPr>
            <a:spLocks noGrp="1"/>
          </p:cNvSpPr>
          <p:nvPr>
            <p:ph type="sldNum" sz="quarter" idx="12"/>
          </p:nvPr>
        </p:nvSpPr>
        <p:spPr/>
        <p:txBody>
          <a:bodyPr/>
          <a:lstStyle/>
          <a:p>
            <a:fld id="{51E57158-4099-A647-B57A-23F639A0D122}" type="slidenum">
              <a:rPr lang="en-US" smtClean="0"/>
              <a:pPr/>
              <a:t>8</a:t>
            </a:fld>
            <a:endParaRPr lang="en-US"/>
          </a:p>
        </p:txBody>
      </p:sp>
      <p:pic>
        <p:nvPicPr>
          <p:cNvPr id="9" name="Picture 8">
            <a:extLst>
              <a:ext uri="{FF2B5EF4-FFF2-40B4-BE49-F238E27FC236}">
                <a16:creationId xmlns:a16="http://schemas.microsoft.com/office/drawing/2014/main" id="{AB8A5290-B871-0962-25F0-79AA3FFB4D90}"/>
              </a:ext>
            </a:extLst>
          </p:cNvPr>
          <p:cNvPicPr>
            <a:picLocks noChangeAspect="1"/>
          </p:cNvPicPr>
          <p:nvPr/>
        </p:nvPicPr>
        <p:blipFill>
          <a:blip r:embed="rId2"/>
          <a:stretch>
            <a:fillRect/>
          </a:stretch>
        </p:blipFill>
        <p:spPr>
          <a:xfrm>
            <a:off x="5386994" y="1647999"/>
            <a:ext cx="3695700" cy="3429000"/>
          </a:xfrm>
          <a:prstGeom prst="rect">
            <a:avLst/>
          </a:prstGeom>
        </p:spPr>
      </p:pic>
      <p:pic>
        <p:nvPicPr>
          <p:cNvPr id="12" name="Picture 11">
            <a:extLst>
              <a:ext uri="{FF2B5EF4-FFF2-40B4-BE49-F238E27FC236}">
                <a16:creationId xmlns:a16="http://schemas.microsoft.com/office/drawing/2014/main" id="{D4ED8131-D396-ACF2-81D0-3EE6A6968ED3}"/>
              </a:ext>
            </a:extLst>
          </p:cNvPr>
          <p:cNvPicPr>
            <a:picLocks noChangeAspect="1"/>
          </p:cNvPicPr>
          <p:nvPr/>
        </p:nvPicPr>
        <p:blipFill>
          <a:blip r:embed="rId3"/>
          <a:stretch>
            <a:fillRect/>
          </a:stretch>
        </p:blipFill>
        <p:spPr>
          <a:xfrm>
            <a:off x="8999567" y="2398687"/>
            <a:ext cx="3011804" cy="1811882"/>
          </a:xfrm>
          <a:prstGeom prst="rect">
            <a:avLst/>
          </a:prstGeom>
        </p:spPr>
      </p:pic>
      <p:pic>
        <p:nvPicPr>
          <p:cNvPr id="14" name="Picture 13">
            <a:extLst>
              <a:ext uri="{FF2B5EF4-FFF2-40B4-BE49-F238E27FC236}">
                <a16:creationId xmlns:a16="http://schemas.microsoft.com/office/drawing/2014/main" id="{4088E5F7-B774-A6EE-985C-25A83BA35F81}"/>
              </a:ext>
            </a:extLst>
          </p:cNvPr>
          <p:cNvPicPr>
            <a:picLocks noChangeAspect="1"/>
          </p:cNvPicPr>
          <p:nvPr/>
        </p:nvPicPr>
        <p:blipFill>
          <a:blip r:embed="rId4"/>
          <a:stretch>
            <a:fillRect/>
          </a:stretch>
        </p:blipFill>
        <p:spPr>
          <a:xfrm>
            <a:off x="6046470" y="5002742"/>
            <a:ext cx="5058484" cy="1353608"/>
          </a:xfrm>
          <a:prstGeom prst="rect">
            <a:avLst/>
          </a:prstGeom>
        </p:spPr>
      </p:pic>
      <p:sp>
        <p:nvSpPr>
          <p:cNvPr id="15" name="TextBox 14">
            <a:extLst>
              <a:ext uri="{FF2B5EF4-FFF2-40B4-BE49-F238E27FC236}">
                <a16:creationId xmlns:a16="http://schemas.microsoft.com/office/drawing/2014/main" id="{49684258-DB66-E569-92FB-0E05C02563DE}"/>
              </a:ext>
            </a:extLst>
          </p:cNvPr>
          <p:cNvSpPr txBox="1"/>
          <p:nvPr/>
        </p:nvSpPr>
        <p:spPr>
          <a:xfrm>
            <a:off x="1244988" y="6029740"/>
            <a:ext cx="4957082" cy="400110"/>
          </a:xfrm>
          <a:prstGeom prst="rect">
            <a:avLst/>
          </a:prstGeom>
          <a:noFill/>
        </p:spPr>
        <p:txBody>
          <a:bodyPr wrap="square" rtlCol="0">
            <a:spAutoFit/>
          </a:bodyPr>
          <a:lstStyle/>
          <a:p>
            <a:r>
              <a:rPr lang="en-US" sz="1000" dirty="0"/>
              <a:t>S. Branch et al. “Data Fusion: Applying Chemometric Modeling to Gamma and Optical Spectroscopic Data,” Pacific Northwest National Laboratory, PNNL-37731 (May 2025).</a:t>
            </a:r>
          </a:p>
        </p:txBody>
      </p:sp>
      <p:sp>
        <p:nvSpPr>
          <p:cNvPr id="16" name="TextBox 15">
            <a:extLst>
              <a:ext uri="{FF2B5EF4-FFF2-40B4-BE49-F238E27FC236}">
                <a16:creationId xmlns:a16="http://schemas.microsoft.com/office/drawing/2014/main" id="{91FD5AFC-150C-5C01-C755-82D25B0F1F7A}"/>
              </a:ext>
            </a:extLst>
          </p:cNvPr>
          <p:cNvSpPr txBox="1"/>
          <p:nvPr/>
        </p:nvSpPr>
        <p:spPr>
          <a:xfrm>
            <a:off x="1248719" y="5679546"/>
            <a:ext cx="4665361" cy="400110"/>
          </a:xfrm>
          <a:prstGeom prst="rect">
            <a:avLst/>
          </a:prstGeom>
          <a:noFill/>
        </p:spPr>
        <p:txBody>
          <a:bodyPr wrap="square" rtlCol="0">
            <a:spAutoFit/>
          </a:bodyPr>
          <a:lstStyle/>
          <a:p>
            <a:r>
              <a:rPr lang="en-US" sz="1000" dirty="0"/>
              <a:t>S. Branch et al. “Optical Techniques for Advanced Salt </a:t>
            </a:r>
            <a:r>
              <a:rPr lang="en-US" sz="1000" dirty="0" err="1"/>
              <a:t>Sytems</a:t>
            </a:r>
            <a:r>
              <a:rPr lang="en-US" sz="1000" dirty="0"/>
              <a:t>,” Pacific Northwest National Laboratory, PNNL-38262 (September 2025).</a:t>
            </a:r>
          </a:p>
        </p:txBody>
      </p:sp>
    </p:spTree>
    <p:extLst>
      <p:ext uri="{BB962C8B-B14F-4D97-AF65-F5344CB8AC3E}">
        <p14:creationId xmlns:p14="http://schemas.microsoft.com/office/powerpoint/2010/main" val="81297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01F7-8ADE-3247-A9D4-35EA06BA6824}"/>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24FF61FE-E664-7945-AB5C-00CAEDC15F41}"/>
              </a:ext>
            </a:extLst>
          </p:cNvPr>
          <p:cNvSpPr>
            <a:spLocks noGrp="1"/>
          </p:cNvSpPr>
          <p:nvPr>
            <p:ph idx="1"/>
          </p:nvPr>
        </p:nvSpPr>
        <p:spPr>
          <a:xfrm>
            <a:off x="-707967" y="2024149"/>
            <a:ext cx="10515600" cy="3533516"/>
          </a:xfrm>
        </p:spPr>
        <p:txBody>
          <a:bodyPr>
            <a:normAutofit/>
          </a:bodyPr>
          <a:lstStyle/>
          <a:p>
            <a:pPr marL="0" indent="0" algn="ctr">
              <a:buNone/>
            </a:pPr>
            <a:r>
              <a:rPr lang="en-US" dirty="0"/>
              <a:t>Open reports are posted to the program website:</a:t>
            </a:r>
          </a:p>
          <a:p>
            <a:pPr marL="0" indent="0" algn="ctr">
              <a:buNone/>
            </a:pPr>
            <a:r>
              <a:rPr lang="en-US" dirty="0">
                <a:hlinkClick r:id="rId2"/>
              </a:rPr>
              <a:t>https://energy.sandia.gov/arss</a:t>
            </a:r>
            <a:endParaRPr lang="en-US" dirty="0"/>
          </a:p>
          <a:p>
            <a:pPr marL="0" indent="0" algn="ctr">
              <a:buNone/>
            </a:pPr>
            <a:r>
              <a:rPr lang="en-US" dirty="0"/>
              <a:t>For additional information:</a:t>
            </a:r>
          </a:p>
          <a:p>
            <a:pPr marL="457200" lvl="1" indent="0" algn="ctr">
              <a:buNone/>
            </a:pPr>
            <a:r>
              <a:rPr lang="en-US" sz="2000" dirty="0"/>
              <a:t>Ben Cipiti, National Technical Director (SNL) </a:t>
            </a:r>
            <a:r>
              <a:rPr lang="en-US" sz="2000" dirty="0">
                <a:hlinkClick r:id="rId3"/>
              </a:rPr>
              <a:t>bbcipit@sandia.gov</a:t>
            </a:r>
            <a:endParaRPr lang="en-US" sz="2000" dirty="0"/>
          </a:p>
          <a:p>
            <a:pPr marL="457200" lvl="1" indent="0" algn="ctr">
              <a:buNone/>
            </a:pPr>
            <a:r>
              <a:rPr lang="en-US" sz="2000" dirty="0"/>
              <a:t>Dan Warner, Federal Program Manager </a:t>
            </a:r>
            <a:r>
              <a:rPr lang="en-US" sz="2000" dirty="0">
                <a:hlinkClick r:id="rId4"/>
              </a:rPr>
              <a:t>daniel.warner@nuclear.energy.gov</a:t>
            </a:r>
            <a:endParaRPr lang="en-US" sz="2000" dirty="0"/>
          </a:p>
          <a:p>
            <a:pPr marL="457200" lvl="1" indent="0" algn="ctr">
              <a:buNone/>
            </a:pPr>
            <a:endParaRPr lang="en-US" sz="2000" dirty="0"/>
          </a:p>
          <a:p>
            <a:pPr marL="457200" lvl="1" indent="0" algn="ctr">
              <a:buNone/>
            </a:pPr>
            <a:endParaRPr lang="en-US" sz="2000" dirty="0"/>
          </a:p>
        </p:txBody>
      </p:sp>
      <p:sp>
        <p:nvSpPr>
          <p:cNvPr id="4" name="Slide Number Placeholder 3">
            <a:extLst>
              <a:ext uri="{FF2B5EF4-FFF2-40B4-BE49-F238E27FC236}">
                <a16:creationId xmlns:a16="http://schemas.microsoft.com/office/drawing/2014/main" id="{A6068502-CE1F-802E-8C7F-A671712C0C7D}"/>
              </a:ext>
            </a:extLst>
          </p:cNvPr>
          <p:cNvSpPr>
            <a:spLocks noGrp="1"/>
          </p:cNvSpPr>
          <p:nvPr>
            <p:ph type="sldNum" sz="quarter" idx="12"/>
          </p:nvPr>
        </p:nvSpPr>
        <p:spPr/>
        <p:txBody>
          <a:bodyPr/>
          <a:lstStyle/>
          <a:p>
            <a:fld id="{51E57158-4099-A647-B57A-23F639A0D122}" type="slidenum">
              <a:rPr lang="en-US" smtClean="0"/>
              <a:pPr/>
              <a:t>9</a:t>
            </a:fld>
            <a:endParaRPr lang="en-US"/>
          </a:p>
        </p:txBody>
      </p:sp>
      <p:pic>
        <p:nvPicPr>
          <p:cNvPr id="7" name="Picture 6">
            <a:extLst>
              <a:ext uri="{FF2B5EF4-FFF2-40B4-BE49-F238E27FC236}">
                <a16:creationId xmlns:a16="http://schemas.microsoft.com/office/drawing/2014/main" id="{7AEB0AAF-991B-E951-E517-60702D4515D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19555" y="2942706"/>
            <a:ext cx="2751513" cy="2768138"/>
          </a:xfrm>
          <a:prstGeom prst="rect">
            <a:avLst/>
          </a:prstGeom>
        </p:spPr>
      </p:pic>
    </p:spTree>
    <p:extLst>
      <p:ext uri="{BB962C8B-B14F-4D97-AF65-F5344CB8AC3E}">
        <p14:creationId xmlns:p14="http://schemas.microsoft.com/office/powerpoint/2010/main" val="408512094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6838"/>
      </a:accent1>
      <a:accent2>
        <a:srgbClr val="40A331"/>
      </a:accent2>
      <a:accent3>
        <a:srgbClr val="8DC664"/>
      </a:accent3>
      <a:accent4>
        <a:srgbClr val="04707E"/>
      </a:accent4>
      <a:accent5>
        <a:srgbClr val="71BAC0"/>
      </a:accent5>
      <a:accent6>
        <a:srgbClr val="FBA9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6838"/>
      </a:accent1>
      <a:accent2>
        <a:srgbClr val="40A331"/>
      </a:accent2>
      <a:accent3>
        <a:srgbClr val="8DC664"/>
      </a:accent3>
      <a:accent4>
        <a:srgbClr val="04707E"/>
      </a:accent4>
      <a:accent5>
        <a:srgbClr val="71BAC0"/>
      </a:accent5>
      <a:accent6>
        <a:srgbClr val="FBA9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971</Words>
  <Application>Microsoft Office PowerPoint</Application>
  <PresentationFormat>Widescreen</PresentationFormat>
  <Paragraphs>91</Paragraphs>
  <Slides>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Open Sans</vt:lpstr>
      <vt:lpstr>Office Theme</vt:lpstr>
      <vt:lpstr>1_Office Theme</vt:lpstr>
      <vt:lpstr>Nuclear Data Requirements for Advanced Reactor Safeguards and Security</vt:lpstr>
      <vt:lpstr>ARSS Program Goal and Objectives</vt:lpstr>
      <vt:lpstr>Nuclear Data Needs</vt:lpstr>
      <vt:lpstr>Burnup Codes</vt:lpstr>
      <vt:lpstr>MC&amp;A for Pebble Bed Reactors</vt:lpstr>
      <vt:lpstr>MC&amp;A for Molten Salt Reactors</vt:lpstr>
      <vt:lpstr>Voltammetry for Actinide Accountancy in MSRs</vt:lpstr>
      <vt:lpstr>Spectroscopy for Actinide Accountancy in MSRs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Stacey Long</dc:creator>
  <cp:lastModifiedBy>Cipiti, Ben B.</cp:lastModifiedBy>
  <cp:revision>55</cp:revision>
  <dcterms:created xsi:type="dcterms:W3CDTF">2021-07-23T12:33:55Z</dcterms:created>
  <dcterms:modified xsi:type="dcterms:W3CDTF">2026-02-08T16:31:49Z</dcterms:modified>
</cp:coreProperties>
</file>