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22"/>
  </p:notesMasterIdLst>
  <p:sldIdLst>
    <p:sldId id="312" r:id="rId6"/>
    <p:sldId id="277" r:id="rId7"/>
    <p:sldId id="511" r:id="rId8"/>
    <p:sldId id="539" r:id="rId9"/>
    <p:sldId id="554" r:id="rId10"/>
    <p:sldId id="522" r:id="rId11"/>
    <p:sldId id="521" r:id="rId12"/>
    <p:sldId id="524" r:id="rId13"/>
    <p:sldId id="543" r:id="rId14"/>
    <p:sldId id="550" r:id="rId15"/>
    <p:sldId id="551" r:id="rId16"/>
    <p:sldId id="541" r:id="rId17"/>
    <p:sldId id="546" r:id="rId18"/>
    <p:sldId id="537" r:id="rId19"/>
    <p:sldId id="510" r:id="rId20"/>
    <p:sldId id="3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8" autoAdjust="0"/>
  </p:normalViewPr>
  <p:slideViewPr>
    <p:cSldViewPr snapToGrid="0">
      <p:cViewPr varScale="1">
        <p:scale>
          <a:sx n="104" d="100"/>
          <a:sy n="104" d="100"/>
        </p:scale>
        <p:origin x="87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91899-EB64-4C09-9A5C-B0A665E8A8B4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D9DFA-109A-43D5-97FB-2C1DEBB50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83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34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Holly </a:t>
            </a:r>
            <a:r>
              <a:rPr lang="en-US" dirty="0" err="1"/>
              <a:t>Trullue</a:t>
            </a:r>
            <a:r>
              <a:rPr lang="en-US" dirty="0"/>
              <a:t> and Theresa Cutler for timely experiment idea.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D9DFA-109A-43D5-97FB-2C1DEBB509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73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9D9DFA-109A-43D5-97FB-2C1DEBB509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5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77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7F3E0-3B74-E954-6238-AC0BA9286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13D91-B93B-AB30-D412-55CD08539C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3D09A0-5143-8814-5621-D0AC0CA2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C0D-49D2-4B13-A1C1-26D7DF0F78F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537E4-FD1D-2DAA-1A7B-0C63F7E71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2C5E3-FEFE-2BD0-E91E-46991D6B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EA0D-467E-4D4E-B8EF-CE67011E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43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5961-83A0-84D1-57E2-0720BF071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93EB78-2D2C-5D14-BA98-75260B0B6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35E89-736A-CEA0-E945-F7B6781F3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C0D-49D2-4B13-A1C1-26D7DF0F78F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22365-EBAA-6F36-3832-3289A8B2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D9321-CC8C-E3A4-851E-DCA43943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EA0D-467E-4D4E-B8EF-CE67011E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4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79921A-B35D-07DD-5410-3E01AA9BDF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00CA2F-CE4A-150A-6DA5-E3DAEB475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4C82F-3F4E-D992-A7DC-EBA002090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C0D-49D2-4B13-A1C1-26D7DF0F78F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EB15D-1F71-382B-0E9B-4D0940A8B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65CCD-DE99-011C-8E55-885834D1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EA0D-467E-4D4E-B8EF-CE67011E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7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1524001"/>
            <a:ext cx="10968073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207C3C-A2F8-9743-BB53-40A9B905E2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19" y="6302865"/>
            <a:ext cx="363175" cy="36317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011681"/>
            <a:ext cx="10968072" cy="3875484"/>
          </a:xfrm>
        </p:spPr>
        <p:txBody>
          <a:bodyPr lIns="0" tIns="0" rIns="0" bIns="0">
            <a:noAutofit/>
          </a:bodyPr>
          <a:lstStyle>
            <a:lvl1pPr marL="243834" indent="-243834">
              <a:lnSpc>
                <a:spcPct val="100000"/>
              </a:lnSpc>
              <a:spcBef>
                <a:spcPts val="8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294F97C-8D50-E3A2-1C52-1AE1F64AB8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7846" y="6214475"/>
            <a:ext cx="2743200" cy="365125"/>
          </a:xfrm>
        </p:spPr>
        <p:txBody>
          <a:bodyPr/>
          <a:lstStyle/>
          <a:p>
            <a:fld id="{79D33C0D-49D2-4B13-A1C1-26D7DF0F78F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6BFB01B-4510-3B99-9773-176643F2C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38246" y="6214475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BE5D76-2888-6244-C190-40A265DD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10246" y="6214475"/>
            <a:ext cx="2743200" cy="365125"/>
          </a:xfrm>
        </p:spPr>
        <p:txBody>
          <a:bodyPr/>
          <a:lstStyle/>
          <a:p>
            <a:fld id="{7FDAEA0D-467E-4D4E-B8EF-CE67011E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45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lash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10209B-88E3-BF46-9F95-91064F802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6873" y="-81424"/>
            <a:ext cx="4441952" cy="2039672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11654846" y="6465497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 dirty="0">
                <a:solidFill>
                  <a:schemeClr val="bg1">
                    <a:lumMod val="65000"/>
                  </a:schemeClr>
                </a:solidFill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6113" y="6369787"/>
            <a:ext cx="797465" cy="36618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7986428" y="1734207"/>
            <a:ext cx="3962397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6095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b="0" i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Delivering science and technology</a:t>
            </a:r>
            <a:br>
              <a:rPr lang="en-US" sz="1867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867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to protect our nation</a:t>
            </a:r>
            <a:br>
              <a:rPr lang="en-US" sz="1867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867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and promote world stability</a:t>
            </a:r>
          </a:p>
          <a:p>
            <a:pPr algn="ctr"/>
            <a:endParaRPr lang="en-US" sz="1867" dirty="0">
              <a:solidFill>
                <a:srgbClr val="FFFFFF">
                  <a:alpha val="75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8" name="Picture Placeholder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" b="2550"/>
          <a:stretch>
            <a:fillRect/>
          </a:stretch>
        </p:blipFill>
        <p:spPr>
          <a:xfrm>
            <a:off x="12700" y="14112"/>
            <a:ext cx="6902984" cy="681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71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10209B-88E3-BF46-9F95-91064F802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832" y="1981872"/>
            <a:ext cx="5107093" cy="155940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3561746"/>
            <a:ext cx="5107093" cy="646853"/>
          </a:xfrm>
        </p:spPr>
        <p:txBody>
          <a:bodyPr lIns="0" tIns="0" rIns="0" bIns="0"/>
          <a:lstStyle>
            <a:lvl1pPr marL="0" indent="0" algn="l">
              <a:buNone/>
              <a:defRPr sz="2133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77831"/>
            <a:ext cx="4441952" cy="203967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4396170"/>
            <a:ext cx="3618807" cy="324812"/>
          </a:xfrm>
        </p:spPr>
        <p:txBody>
          <a:bodyPr lIns="0" tIns="0" rIns="0" bIns="0"/>
          <a:lstStyle>
            <a:lvl1pPr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11654846" y="6465497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933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9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10277856" y="6461336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933" smtClean="0"/>
              <a:pPr/>
              <a:t>2/2/2026</a:t>
            </a:fld>
            <a:endParaRPr lang="en-US" sz="933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520163"/>
            <a:ext cx="3462867" cy="505883"/>
          </a:xfrm>
        </p:spPr>
        <p:txBody>
          <a:bodyPr lIns="0" tIns="0" rIns="0" bIns="0" anchor="t" anchorCtr="0"/>
          <a:lstStyle>
            <a:lvl1pPr>
              <a:buFontTx/>
              <a:buNone/>
              <a:defRPr sz="1333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6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696" y="6335201"/>
            <a:ext cx="797465" cy="36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883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561" y="2713840"/>
            <a:ext cx="1465072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30421" y="2713840"/>
            <a:ext cx="1465072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14751" y="2713840"/>
            <a:ext cx="1465072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35225" y="2713840"/>
            <a:ext cx="1465072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35452" y="2713840"/>
            <a:ext cx="1465072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138191" y="2713840"/>
            <a:ext cx="1465072" cy="112506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33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1562" y="2119665"/>
            <a:ext cx="331500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67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556957" y="2119665"/>
            <a:ext cx="331500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67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28258" y="2119665"/>
            <a:ext cx="331500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67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27217" y="2119665"/>
            <a:ext cx="331500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67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67845" y="2119665"/>
            <a:ext cx="331500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67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133647" y="2119665"/>
            <a:ext cx="331500" cy="284649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67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F027FF86-7DDC-6340-91C6-1FB3ACD79838}"/>
              </a:ext>
            </a:extLst>
          </p:cNvPr>
          <p:cNvSpPr txBox="1">
            <a:spLocks/>
          </p:cNvSpPr>
          <p:nvPr userDrawn="1"/>
        </p:nvSpPr>
        <p:spPr>
          <a:xfrm>
            <a:off x="11654846" y="6465497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933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9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10277856" y="6461336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933" smtClean="0"/>
              <a:pPr/>
              <a:t>2/2/2026</a:t>
            </a:fld>
            <a:endParaRPr lang="en-US" sz="933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0025" y="4056096"/>
            <a:ext cx="1463040" cy="1718733"/>
          </a:xfrm>
        </p:spPr>
        <p:txBody>
          <a:bodyPr/>
          <a:lstStyle>
            <a:lvl1pPr marL="152396" indent="-152396">
              <a:tabLst/>
              <a:defRPr sz="1600"/>
            </a:lvl1pPr>
            <a:lvl2pPr marL="306910" indent="-154513">
              <a:tabLst/>
              <a:defRPr sz="1333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491475" y="4059936"/>
            <a:ext cx="1507501" cy="1718733"/>
          </a:xfrm>
        </p:spPr>
        <p:txBody>
          <a:bodyPr/>
          <a:lstStyle>
            <a:lvl1pPr marL="152396" indent="-152396">
              <a:tabLst/>
              <a:defRPr sz="1600"/>
            </a:lvl1pPr>
            <a:lvl2pPr marL="306910" indent="-154513">
              <a:tabLst/>
              <a:defRPr sz="1333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98071" y="4059936"/>
            <a:ext cx="1507501" cy="1718733"/>
          </a:xfrm>
        </p:spPr>
        <p:txBody>
          <a:bodyPr/>
          <a:lstStyle>
            <a:lvl1pPr marL="152396" indent="-152396">
              <a:tabLst/>
              <a:defRPr sz="1600"/>
            </a:lvl1pPr>
            <a:lvl2pPr marL="306910" indent="-154513">
              <a:tabLst/>
              <a:defRPr sz="1333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24407" y="4059936"/>
            <a:ext cx="1507501" cy="1718733"/>
          </a:xfrm>
        </p:spPr>
        <p:txBody>
          <a:bodyPr/>
          <a:lstStyle>
            <a:lvl1pPr marL="152396" indent="-152396">
              <a:tabLst/>
              <a:defRPr sz="1600"/>
            </a:lvl1pPr>
            <a:lvl2pPr marL="306910" indent="-154513">
              <a:tabLst/>
              <a:defRPr sz="1333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229600" y="4059936"/>
            <a:ext cx="1507501" cy="1718733"/>
          </a:xfrm>
        </p:spPr>
        <p:txBody>
          <a:bodyPr/>
          <a:lstStyle>
            <a:lvl1pPr marL="152396" indent="-152396">
              <a:tabLst/>
              <a:defRPr sz="1600"/>
            </a:lvl1pPr>
            <a:lvl2pPr marL="306910" indent="-154513">
              <a:tabLst/>
              <a:defRPr sz="1333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128311" y="4059936"/>
            <a:ext cx="1507501" cy="1718733"/>
          </a:xfrm>
        </p:spPr>
        <p:txBody>
          <a:bodyPr/>
          <a:lstStyle>
            <a:lvl1pPr marL="152396" indent="-152396">
              <a:tabLst/>
              <a:defRPr sz="1600"/>
            </a:lvl1pPr>
            <a:lvl2pPr marL="306910" indent="-154513">
              <a:tabLst/>
              <a:defRPr sz="1333"/>
            </a:lvl2pPr>
            <a:lvl3pPr>
              <a:defRPr sz="1067"/>
            </a:lvl3pPr>
            <a:lvl4pPr>
              <a:defRPr sz="1067"/>
            </a:lvl4pPr>
            <a:lvl5pPr>
              <a:defRPr sz="1067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895596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609600"/>
            <a:ext cx="10972800" cy="914400"/>
          </a:xfrm>
        </p:spPr>
        <p:txBody>
          <a:bodyPr anchor="t" anchorCtr="0"/>
          <a:lstStyle>
            <a:lvl1pPr algn="l">
              <a:defRPr sz="32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10972800" cy="3964517"/>
          </a:xfrm>
        </p:spPr>
        <p:txBody>
          <a:bodyPr/>
          <a:lstStyle>
            <a:lvl1pPr marL="304792" indent="-304792">
              <a:buClr>
                <a:schemeClr val="bg1"/>
              </a:buClr>
              <a:tabLst/>
              <a:defRPr/>
            </a:lvl1pPr>
            <a:lvl2pPr marL="611702" indent="-306910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916494" indent="-304792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68708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609600"/>
            <a:ext cx="10972800" cy="914400"/>
          </a:xfrm>
        </p:spPr>
        <p:txBody>
          <a:bodyPr anchor="t" anchorCtr="0"/>
          <a:lstStyle>
            <a:lvl1pPr algn="l">
              <a:defRPr sz="32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524000"/>
            <a:ext cx="10972800" cy="3964517"/>
          </a:xfrm>
        </p:spPr>
        <p:txBody>
          <a:bodyPr/>
          <a:lstStyle>
            <a:lvl1pPr marL="304792" indent="-289977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611702" indent="-306910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916494" indent="-304792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2061582" indent="-232828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8383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402A8-50C4-3429-6EF2-BA978F1B3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CFBF1-1F8A-C453-75A9-E972F4422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5B444-5E50-E17E-276B-AF0F570DF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C0D-49D2-4B13-A1C1-26D7DF0F78F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5729D-26DF-2570-9B7E-CA3424BEB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6DFC1-C459-2513-B76D-2E09FB42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EA0D-467E-4D4E-B8EF-CE67011E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3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17490-D78C-011B-3200-FA9B9867C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E3543-5C05-32CD-5BE6-6E1595B50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50EBA-3AAD-6E55-40AD-6F273766D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C0D-49D2-4B13-A1C1-26D7DF0F78F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2F641-9746-D37B-B8CE-37A0817BC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B4645-84C8-9453-0D8C-5EF909EC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EA0D-467E-4D4E-B8EF-CE67011E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88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BE09D-CE70-FD8B-7D0D-FD1F1B79F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169AB-27E7-93A4-83ED-C75384E73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F72FCB-D480-F498-57DC-DC0209680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27B23-F85C-C6DA-BB3C-D77E74705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C0D-49D2-4B13-A1C1-26D7DF0F78F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0AB70-F1F5-E428-77ED-BEA011D78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0A074-0AF0-D37D-CF2C-5249D04D5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EA0D-467E-4D4E-B8EF-CE67011E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6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B7B74-4351-A980-BD68-84A41C013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72EA9-022F-205D-4E7D-C5B65DDB6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1B4C8-1BFA-4FA7-D09C-605230D834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5B5BA6-677C-3E09-70AA-1FF2515BFB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4B5F9-A4F9-D378-9FE8-2D2C7ADB2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CED9FD-0B7A-BA0C-AD6C-B6EF387E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C0D-49D2-4B13-A1C1-26D7DF0F78F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77E2AE-2A7D-CFC6-DB59-38A8BEA68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64AF4B-354F-4B9D-7404-FA358A6D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EA0D-467E-4D4E-B8EF-CE67011E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6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45146-FF2C-26B8-97FF-7538A815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9A8AC4-0F9E-8FD2-59E0-E78178ED5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C0D-49D2-4B13-A1C1-26D7DF0F78F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EB2FF4-B83C-E63C-F074-BA974980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89EEB-76E4-0ED6-A312-F40A85527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EA0D-467E-4D4E-B8EF-CE67011E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7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5AB9F3-195B-7604-947A-AD7B1AAD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C0D-49D2-4B13-A1C1-26D7DF0F78F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BE4E82-D771-95BF-56E0-BF8F3EA85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B8855-227C-7B53-4D66-11D8F0336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EA0D-467E-4D4E-B8EF-CE67011E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9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EB07D-A078-6833-5A24-DC0F8C55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4AFEB-99E4-9512-0E10-0CE40B262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45AEF-5DBB-5BD3-5906-16B46541C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427B4-710F-0ED6-02A5-60830250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C0D-49D2-4B13-A1C1-26D7DF0F78F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A50B60-35CA-8A25-30D6-13D178E13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851F8-98C3-1827-976C-E496603ED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EA0D-467E-4D4E-B8EF-CE67011E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5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5C6B2-ED5F-D24F-0B59-387C935CA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7C7100-7CD7-6760-65E8-EBB996093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DF60E5-0C31-F94E-9667-BD792F0A2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3037F-3BE6-2809-BB9E-B44E0888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C0D-49D2-4B13-A1C1-26D7DF0F78F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546446-D3C7-6C0A-BD8D-31054BB1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38310-5798-FF84-593A-186F42138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AEA0D-467E-4D4E-B8EF-CE67011E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28BB2E-684E-9E1C-3538-7A089FE3A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583DC-6307-0820-672D-3B7A86569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A5454-D849-CF1E-A4AA-B8E97EC16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33C0D-49D2-4B13-A1C1-26D7DF0F78F1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D82BC-BF71-D37A-A9CA-A940F3492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D9CD4-68EB-AC35-AF80-14F173863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AEA0D-467E-4D4E-B8EF-CE67011E4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86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A0CA6E-9264-BA46-BFA5-E22A76E42D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81A740-AF18-3546-8642-37928209984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51415" y="6317902"/>
            <a:ext cx="341439" cy="341439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11654846" y="6465497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33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933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9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10277856" y="6461336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933" smtClean="0"/>
              <a:pPr/>
              <a:t>2/2/2026</a:t>
            </a:fld>
            <a:endParaRPr lang="en-US" sz="933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515600" cy="890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6684"/>
            <a:ext cx="10515600" cy="43497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160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04792" indent="-294210" algn="l" defTabSz="1219170" rtl="0" eaLnBrk="1" latinLnBrk="0" hangingPunct="1">
        <a:lnSpc>
          <a:spcPct val="100000"/>
        </a:lnSpc>
        <a:spcBef>
          <a:spcPts val="800"/>
        </a:spcBef>
        <a:buClr>
          <a:schemeClr val="bg1"/>
        </a:buClr>
        <a:buFont typeface="Arial" panose="020B0604020202020204" pitchFamily="34" charset="0"/>
        <a:buChar char="•"/>
        <a:tabLst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11702" indent="-306910" algn="l" defTabSz="1219170" rtl="0" eaLnBrk="1" latinLnBrk="0" hangingPunct="1">
        <a:lnSpc>
          <a:spcPct val="90000"/>
        </a:lnSpc>
        <a:spcBef>
          <a:spcPts val="667"/>
        </a:spcBef>
        <a:buClr>
          <a:schemeClr val="bg1"/>
        </a:buClr>
        <a:buSzPct val="100000"/>
        <a:buFont typeface="System Font Regular"/>
        <a:buChar char="-"/>
        <a:tabLst/>
        <a:defRPr sz="2133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6494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bg1"/>
        </a:buClr>
        <a:buFont typeface="Wingdings" pitchFamily="2" charset="2"/>
        <a:buChar char="§"/>
        <a:tabLst/>
        <a:defRPr sz="1867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23403" indent="-306910" algn="l" defTabSz="1219170" rtl="0" eaLnBrk="1" latinLnBrk="0" hangingPunct="1">
        <a:lnSpc>
          <a:spcPct val="90000"/>
        </a:lnSpc>
        <a:spcBef>
          <a:spcPts val="667"/>
        </a:spcBef>
        <a:buClr>
          <a:schemeClr val="bg1"/>
        </a:buClr>
        <a:buSzPct val="100000"/>
        <a:buFont typeface="STIXGeneral-Regular" pitchFamily="2" charset="2"/>
        <a:buChar char="⎯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Wingdings" pitchFamily="2" charset="2"/>
        <a:buChar char="q"/>
        <a:defRPr sz="2133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815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775E5-2FF2-CD83-C432-4BC2E4B75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A8BE1-D43B-BA76-2E6F-7596272E4D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Beyond Deimos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6899E3-9C86-6245-FBEE-99433E84A52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" y="1368867"/>
            <a:ext cx="4972050" cy="3875484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THETA </a:t>
            </a:r>
          </a:p>
          <a:p>
            <a:r>
              <a:rPr lang="en-US" dirty="0"/>
              <a:t>NOVA</a:t>
            </a:r>
          </a:p>
        </p:txBody>
      </p:sp>
      <p:pic>
        <p:nvPicPr>
          <p:cNvPr id="6" name="Picture 5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161E0FF8-35EC-B12F-BAD2-B3C216B6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238" y="2340994"/>
            <a:ext cx="6234846" cy="41620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EC65C1-408D-5608-763C-A95739B6A86B}"/>
              </a:ext>
            </a:extLst>
          </p:cNvPr>
          <p:cNvSpPr txBox="1"/>
          <p:nvPr/>
        </p:nvSpPr>
        <p:spPr>
          <a:xfrm>
            <a:off x="4649739" y="460926"/>
            <a:ext cx="70473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dirty="0"/>
              <a:t>Kairos Power collaboration to explore absorber worth and mixed moderator for TRISO shipments (poly, borated poly, stainless steel)</a:t>
            </a:r>
          </a:p>
        </p:txBody>
      </p:sp>
    </p:spTree>
    <p:extLst>
      <p:ext uri="{BB962C8B-B14F-4D97-AF65-F5344CB8AC3E}">
        <p14:creationId xmlns:p14="http://schemas.microsoft.com/office/powerpoint/2010/main" val="2628652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FCB19-4C98-D12E-4461-9F3282D4E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8CCBD-7F5B-BE17-61E0-DE9FCCC81B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Beyond Deimos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7FFE6-9976-0B6D-3C85-45BDC400CE0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" y="1368867"/>
            <a:ext cx="4972050" cy="3875484"/>
          </a:xfrm>
        </p:spPr>
        <p:txBody>
          <a:bodyPr/>
          <a:lstStyle/>
          <a:p>
            <a:r>
              <a:rPr lang="en-US" dirty="0"/>
              <a:t>THETA </a:t>
            </a:r>
          </a:p>
          <a:p>
            <a:r>
              <a:rPr lang="en-US" dirty="0">
                <a:solidFill>
                  <a:schemeClr val="accent6"/>
                </a:solidFill>
              </a:rPr>
              <a:t>NOVA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6F3E5-F1E9-6034-62F0-6DF89C1C00D5}"/>
              </a:ext>
            </a:extLst>
          </p:cNvPr>
          <p:cNvSpPr txBox="1"/>
          <p:nvPr/>
        </p:nvSpPr>
        <p:spPr>
          <a:xfrm>
            <a:off x="4649739" y="460926"/>
            <a:ext cx="70473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dirty="0"/>
              <a:t>Valar Atomics collaboration for reactor physics and control rod worth – first commercially provided inner core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89EA1E-565E-4926-D64E-C30825B17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24" y="2382982"/>
            <a:ext cx="6199344" cy="413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881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A5A23-C583-1B42-5F49-6C537DD25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AAF72-4447-A672-9F8B-F9284E032C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432180"/>
            <a:ext cx="10968072" cy="892208"/>
          </a:xfrm>
        </p:spPr>
        <p:txBody>
          <a:bodyPr/>
          <a:lstStyle/>
          <a:p>
            <a:r>
              <a:rPr lang="en-US" dirty="0"/>
              <a:t>Safeguard Applications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1F20F-FC79-5F45-F3AB-0EC427A85B4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" y="1156430"/>
            <a:ext cx="5116945" cy="3875484"/>
          </a:xfrm>
        </p:spPr>
        <p:txBody>
          <a:bodyPr/>
          <a:lstStyle/>
          <a:p>
            <a:r>
              <a:rPr lang="en-US" dirty="0"/>
              <a:t>Several avenues of research are ongoing with Deimos Testbed, measured gamma and neutron characteristics with in-core and ex-core detectors</a:t>
            </a:r>
          </a:p>
          <a:p>
            <a:r>
              <a:rPr lang="en-US" dirty="0"/>
              <a:t>Several projects for subcritical measurements to verifying fuel diversion in-progress of sponsor submission </a:t>
            </a:r>
          </a:p>
          <a:p>
            <a:pPr lvl="1"/>
            <a:r>
              <a:rPr lang="en-US" dirty="0"/>
              <a:t>Advanced Reactor International Safeguards Engagement (ARISE) work for data analysis of previous measurements</a:t>
            </a:r>
          </a:p>
        </p:txBody>
      </p:sp>
      <p:pic>
        <p:nvPicPr>
          <p:cNvPr id="9" name="Picture 8" descr="A picture containing indoor&#10;&#10;AI-generated content may be incorrect.">
            <a:extLst>
              <a:ext uri="{FF2B5EF4-FFF2-40B4-BE49-F238E27FC236}">
                <a16:creationId xmlns:a16="http://schemas.microsoft.com/office/drawing/2014/main" id="{1FD64BDB-5B49-B47D-D800-D59DF9834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41035" y="2317639"/>
            <a:ext cx="4124036" cy="2753013"/>
          </a:xfrm>
          <a:prstGeom prst="rect">
            <a:avLst/>
          </a:prstGeom>
        </p:spPr>
      </p:pic>
      <p:pic>
        <p:nvPicPr>
          <p:cNvPr id="11" name="Picture 10" descr="A picture containing indoor, device, miller&#10;&#10;AI-generated content may be incorrect.">
            <a:extLst>
              <a:ext uri="{FF2B5EF4-FFF2-40B4-BE49-F238E27FC236}">
                <a16:creationId xmlns:a16="http://schemas.microsoft.com/office/drawing/2014/main" id="{83139F02-0C7A-2C29-E8F7-149D736E2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46962" y="2360798"/>
            <a:ext cx="3994727" cy="26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1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D2CC25-0C60-F5C8-ED55-A217A60D2B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Deimos is sensitive to graphite, beryllium, and uranium 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44467-E0EA-34CC-0779-C13AD5DB09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Nuclear Data Applications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45F02-D7C1-FB8D-3ABE-5BCA4256E2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" y="2011681"/>
            <a:ext cx="5620619" cy="3875484"/>
          </a:xfrm>
        </p:spPr>
        <p:txBody>
          <a:bodyPr/>
          <a:lstStyle/>
          <a:p>
            <a:r>
              <a:rPr lang="en-US" dirty="0"/>
              <a:t>Graphite TSLs show significant impact to calculations</a:t>
            </a:r>
          </a:p>
          <a:p>
            <a:pPr lvl="1"/>
            <a:r>
              <a:rPr lang="en-US" dirty="0"/>
              <a:t>15-20 </a:t>
            </a:r>
            <a:r>
              <a:rPr lang="en-US" dirty="0" err="1"/>
              <a:t>pcm</a:t>
            </a:r>
            <a:r>
              <a:rPr lang="en-US" dirty="0"/>
              <a:t>/ % porosity for Deimos</a:t>
            </a:r>
          </a:p>
          <a:p>
            <a:r>
              <a:rPr lang="en-US" dirty="0"/>
              <a:t>Beryllium photo-neutrons are visible post shutdown</a:t>
            </a:r>
          </a:p>
        </p:txBody>
      </p:sp>
      <p:pic>
        <p:nvPicPr>
          <p:cNvPr id="5" name="Picture 4" descr="Graphical user interface&#10;&#10;AI-generated content may be incorrect.">
            <a:extLst>
              <a:ext uri="{FF2B5EF4-FFF2-40B4-BE49-F238E27FC236}">
                <a16:creationId xmlns:a16="http://schemas.microsoft.com/office/drawing/2014/main" id="{D98D0D6F-904D-7B2F-5B44-36AC0DBB0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19" y="2011681"/>
            <a:ext cx="5620619" cy="437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72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868E33-BB5D-0F87-1605-EE6DE6EA10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Deimos is Here to Meet Safeguard and Advanced Reactor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9BB4A-A55D-152E-491B-8BAA700290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67B17D-C278-CFEC-BE62-62F0C6B09C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Heated and room-temp experiments of HALEU TRISO in graphite moderator</a:t>
            </a:r>
          </a:p>
          <a:p>
            <a:r>
              <a:rPr lang="en-US" dirty="0"/>
              <a:t>Benchmark of original configurations enroute to ICSBEP</a:t>
            </a:r>
          </a:p>
          <a:p>
            <a:r>
              <a:rPr lang="en-US" dirty="0"/>
              <a:t>Interest from commercial companies for experiments on Deimos/alternate platforms</a:t>
            </a:r>
          </a:p>
          <a:p>
            <a:r>
              <a:rPr lang="en-US" dirty="0"/>
              <a:t>NCERC TRISO fuel and Deimos platform provide testbed for material diversion and nuclear data validation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978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38C46C-4548-377F-75D3-77F2FBEB00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Thank you to all sponsors!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DE14A-D24F-59E0-E578-B551DB8E7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6BA73-04AB-71E9-A771-233FEF7BBE8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/>
              <a:t>	This work was supported by the DOE/NRC Criticality Safety for Commercial-Scale HALEU for Fuel Cycle and Transportation (DNCSH) project, a collaboration between United States Department of Energy (DOE) and the Nuclear Regulatory Commission (NRC), a component of the Office of Nuclear Energy’s HALEU Availability Program.</a:t>
            </a:r>
          </a:p>
          <a:p>
            <a:pPr marL="0" indent="0">
              <a:buNone/>
            </a:pPr>
            <a:r>
              <a:rPr lang="en-US" sz="1800" dirty="0"/>
              <a:t>	The Deimos experiment design was supported by the US Department of Energy through the Los Alamos National Laboratory and the Laboratory Directed Research &amp; Development “Next Generation Small Nuclear Reactors”, 20220084DR.</a:t>
            </a:r>
          </a:p>
          <a:p>
            <a:pPr marL="0" indent="0">
              <a:buNone/>
            </a:pPr>
            <a:r>
              <a:rPr lang="en-US" sz="1800" dirty="0"/>
              <a:t>	NCERC is supported by the DOE Nuclear Criticality Safety Program, funded and managed by the National Nuclear Security Administration for the Department of Energy.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89EE5F-83A3-D9FB-D2E9-4EE46C0FB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714" y="4664820"/>
            <a:ext cx="2286000" cy="1056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D92F73-A5A9-F6C5-4E11-897D9E96D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107" y="4239312"/>
            <a:ext cx="2064953" cy="1907836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B4B8F1-5BF7-253F-6A7C-60C6BD0A6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2" y="4157214"/>
            <a:ext cx="1959773" cy="1959773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451CFFD2-9083-1C4D-F3C0-7E0F1B615F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795" y="4533877"/>
            <a:ext cx="1736724" cy="123017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860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998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895F5E5-11C7-244B-97AC-DBA569AA0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1869599"/>
            <a:ext cx="8883651" cy="1559401"/>
          </a:xfrm>
        </p:spPr>
        <p:txBody>
          <a:bodyPr>
            <a:normAutofit/>
          </a:bodyPr>
          <a:lstStyle/>
          <a:p>
            <a:r>
              <a:rPr lang="en-US" b="0" i="0" u="none" strike="noStrike" baseline="0" dirty="0">
                <a:latin typeface="CIDFont+F2"/>
              </a:rPr>
              <a:t>The Deimos Testbed</a:t>
            </a:r>
            <a:endParaRPr lang="en-US" dirty="0"/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3D4B9028-6B0D-974D-9068-0A9279DE8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3571536"/>
            <a:ext cx="5107093" cy="646853"/>
          </a:xfrm>
        </p:spPr>
        <p:txBody>
          <a:bodyPr>
            <a:normAutofit/>
          </a:bodyPr>
          <a:lstStyle/>
          <a:p>
            <a:r>
              <a:rPr lang="en-US" dirty="0"/>
              <a:t>Peter Brain, T. Cutler, K. Stolte,  A. </a:t>
            </a:r>
            <a:r>
              <a:rPr lang="en-US" dirty="0" err="1"/>
              <a:t>Terricabras</a:t>
            </a:r>
            <a:r>
              <a:rPr lang="en-US" dirty="0"/>
              <a:t>, N. Thompson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308CD6F-94BE-4B40-A8E9-2DDBDAD074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4768850"/>
            <a:ext cx="3719118" cy="7513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February 9 – 12 2026</a:t>
            </a:r>
          </a:p>
          <a:p>
            <a:r>
              <a:rPr lang="en-US" dirty="0"/>
              <a:t>WANDA 2026</a:t>
            </a:r>
          </a:p>
          <a:p>
            <a:r>
              <a:rPr lang="en-US" dirty="0"/>
              <a:t>Arlington, VA, USA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47B3-D7BF-9F84-DEE8-49A58A05B6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LA-UR-26-20890</a:t>
            </a:r>
          </a:p>
        </p:txBody>
      </p:sp>
    </p:spTree>
    <p:extLst>
      <p:ext uri="{BB962C8B-B14F-4D97-AF65-F5344CB8AC3E}">
        <p14:creationId xmlns:p14="http://schemas.microsoft.com/office/powerpoint/2010/main" val="2623624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1540E8-112F-41AA-11DC-9A371D32C1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Advanced Reactor Testbed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011101-19ED-0D33-B7A2-7E8665477A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Deimos Experiment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F261A8C-A4C7-1EDB-2303-7F7652B83F06}"/>
              </a:ext>
            </a:extLst>
          </p:cNvPr>
          <p:cNvSpPr txBox="1">
            <a:spLocks/>
          </p:cNvSpPr>
          <p:nvPr/>
        </p:nvSpPr>
        <p:spPr>
          <a:xfrm>
            <a:off x="463550" y="1104900"/>
            <a:ext cx="10515600" cy="54768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62ADDA6-77FF-521C-E647-91F41A2D8400}"/>
              </a:ext>
            </a:extLst>
          </p:cNvPr>
          <p:cNvSpPr txBox="1">
            <a:spLocks/>
          </p:cNvSpPr>
          <p:nvPr/>
        </p:nvSpPr>
        <p:spPr>
          <a:xfrm>
            <a:off x="609600" y="1974260"/>
            <a:ext cx="6962466" cy="41100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Los Alamos National Laboratory (LANL) Laboratory Directed Research and Development (LDRD) for advanced reactor testbed performed at National Criticality Experiments Research Center (NCERC) in 2024</a:t>
            </a:r>
          </a:p>
          <a:p>
            <a:r>
              <a:rPr lang="en-US" sz="2400" dirty="0"/>
              <a:t>Graphite-moderated, beryllium reflected, HALEU </a:t>
            </a:r>
            <a:r>
              <a:rPr lang="en-US" sz="2400" dirty="0" err="1"/>
              <a:t>TRi</a:t>
            </a:r>
            <a:r>
              <a:rPr lang="en-US" sz="2400" dirty="0"/>
              <a:t>-structural </a:t>
            </a:r>
            <a:r>
              <a:rPr lang="en-US" sz="2400" dirty="0" err="1"/>
              <a:t>ISOtropic</a:t>
            </a:r>
            <a:r>
              <a:rPr lang="en-US" sz="2400" dirty="0"/>
              <a:t> (TRISO) critical assembly</a:t>
            </a:r>
          </a:p>
          <a:p>
            <a:r>
              <a:rPr lang="en-US" sz="2400" dirty="0"/>
              <a:t>Utilizes fuel from the Compact Nuclear Power Source (CNPS) experiments from LANL circa 1990s</a:t>
            </a:r>
          </a:p>
          <a:p>
            <a:endParaRPr lang="en-US" sz="2400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47252DC-256D-75A4-2C3C-E9526CA23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322" y="872268"/>
            <a:ext cx="3467400" cy="51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27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94496-A844-CBE8-A6E5-C697C966E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21EA3A-0FEA-45EA-6747-62EA9824E1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599" y="1282663"/>
            <a:ext cx="10968073" cy="3631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Advanced Reactor Testbed Targeting Thermal Spectra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48793-A5A6-843B-C46D-9A064D9AE7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Deimos Experiment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98834-5CDF-9CBD-10C2-EA9F780E1BAA}"/>
              </a:ext>
            </a:extLst>
          </p:cNvPr>
          <p:cNvSpPr txBox="1">
            <a:spLocks/>
          </p:cNvSpPr>
          <p:nvPr/>
        </p:nvSpPr>
        <p:spPr>
          <a:xfrm>
            <a:off x="463550" y="1104900"/>
            <a:ext cx="10515600" cy="547688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C0B632-A535-C6FF-FBE9-810AEBB2939B}"/>
              </a:ext>
            </a:extLst>
          </p:cNvPr>
          <p:cNvSpPr txBox="1">
            <a:spLocks/>
          </p:cNvSpPr>
          <p:nvPr/>
        </p:nvSpPr>
        <p:spPr>
          <a:xfrm>
            <a:off x="609598" y="1643062"/>
            <a:ext cx="10744200" cy="41100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Deimos is a 3’ graphite cube, two-region core, the inner 21” cylinder controls remote criticality and outer core provides much of the fuel.  </a:t>
            </a:r>
          </a:p>
          <a:p>
            <a:r>
              <a:rPr lang="en-US" sz="2400" dirty="0"/>
              <a:t>Reflected by 6”+ of Be metal, the reflector is made of 1,000+ pieces of Be. </a:t>
            </a:r>
          </a:p>
          <a:p>
            <a:endParaRPr lang="en-US" sz="2400" dirty="0"/>
          </a:p>
        </p:txBody>
      </p:sp>
      <p:pic>
        <p:nvPicPr>
          <p:cNvPr id="5" name="Picture 4" descr="A person in yellow protective gear pushing a metal object&#10;&#10;Description automatically generated">
            <a:extLst>
              <a:ext uri="{FF2B5EF4-FFF2-40B4-BE49-F238E27FC236}">
                <a16:creationId xmlns:a16="http://schemas.microsoft.com/office/drawing/2014/main" id="{13959896-0B1B-8C21-03F8-63A503C2B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43" y="2841338"/>
            <a:ext cx="5110593" cy="3407062"/>
          </a:xfrm>
          <a:prstGeom prst="rect">
            <a:avLst/>
          </a:prstGeom>
        </p:spPr>
      </p:pic>
      <p:pic>
        <p:nvPicPr>
          <p:cNvPr id="4" name="Picture 3" descr="A picture containing indoor, cluttered&#10;&#10;AI-generated content may be incorrect.">
            <a:extLst>
              <a:ext uri="{FF2B5EF4-FFF2-40B4-BE49-F238E27FC236}">
                <a16:creationId xmlns:a16="http://schemas.microsoft.com/office/drawing/2014/main" id="{546CDE1C-7F8F-16F6-67CA-9290433CC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81" y="2841338"/>
            <a:ext cx="4490209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99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61B155-1362-A79B-A276-7D80E1545C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788C4-C601-D968-81AB-723354037F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73D84-2301-3741-9452-CEE4ADDDA8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indoor, metal&#10;&#10;AI-generated content may be incorrect.">
            <a:extLst>
              <a:ext uri="{FF2B5EF4-FFF2-40B4-BE49-F238E27FC236}">
                <a16:creationId xmlns:a16="http://schemas.microsoft.com/office/drawing/2014/main" id="{E3CA544E-5538-ABFF-B7CC-F25AA4BDD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6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CE4F08-1A74-3821-280F-41E63B476A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Hot and Cold Critical Capabilities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9423C-5B50-9AB2-C11B-AC2188EB9B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Deimos Experimental Setup</a:t>
            </a:r>
          </a:p>
        </p:txBody>
      </p:sp>
      <p:pic>
        <p:nvPicPr>
          <p:cNvPr id="5" name="Content Placeholder 4" descr="A picture containing indoor, cluttered&#10;&#10;AI-generated content may be incorrect.">
            <a:extLst>
              <a:ext uri="{FF2B5EF4-FFF2-40B4-BE49-F238E27FC236}">
                <a16:creationId xmlns:a16="http://schemas.microsoft.com/office/drawing/2014/main" id="{85029EC0-732D-CC4D-0D6E-CF8621277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586" y="4094059"/>
            <a:ext cx="4419119" cy="247987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F275D0-2E86-24DC-D86B-6EFCAB6199DA}"/>
              </a:ext>
            </a:extLst>
          </p:cNvPr>
          <p:cNvSpPr txBox="1">
            <a:spLocks noGrp="1"/>
          </p:cNvSpPr>
          <p:nvPr>
            <p:ph type="body" sz="quarter" idx="19"/>
          </p:nvPr>
        </p:nvSpPr>
        <p:spPr>
          <a:xfrm>
            <a:off x="609600" y="1887176"/>
            <a:ext cx="5948218" cy="4944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Both heated and unheated experiments performed (up to </a:t>
            </a:r>
            <a:r>
              <a:rPr lang="en-US" dirty="0"/>
              <a:t>11</a:t>
            </a:r>
            <a:r>
              <a:rPr lang="en-US" sz="2800" dirty="0"/>
              <a:t>0  ̊C)</a:t>
            </a:r>
          </a:p>
          <a:p>
            <a:pPr marL="285750" indent="-285750"/>
            <a:r>
              <a:rPr lang="en-US" dirty="0"/>
              <a:t>DOE/NRC Collaboration for Criticality Safety Support for Commercial-Scale HALEU Fuel Cycles and Transportation (DNCSH) funded benchmarking of unheated core </a:t>
            </a:r>
          </a:p>
          <a:p>
            <a:pPr marL="285750" indent="-285750"/>
            <a:r>
              <a:rPr lang="en-US" sz="2800" dirty="0"/>
              <a:t>5 critical configurations + 2 reproduction measurements (swap fuel cups) and 1 reconfiguration measurement (full core rebuild) </a:t>
            </a:r>
          </a:p>
        </p:txBody>
      </p:sp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0649301D-890B-ED9F-817F-A521B200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216071" y="729829"/>
            <a:ext cx="3839801" cy="256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53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F2FA83-B6D2-8960-9A40-F6E1569E51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ED862-0F66-BC4E-D695-1EA5E1C8B3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HALEU Fuel at NCERC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2DD90-5FA4-5320-0F60-CCB115AE94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B6C085-18DB-3C5A-A91C-7A7EEA953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104" y="1529971"/>
            <a:ext cx="2564028" cy="2952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DB73BE-12C6-8FEB-D29E-752DBC4DA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577" y="1702433"/>
            <a:ext cx="4443945" cy="253687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8E41E0-F0F3-D674-AE2C-FD0ED15523A3}"/>
              </a:ext>
            </a:extLst>
          </p:cNvPr>
          <p:cNvSpPr txBox="1">
            <a:spLocks/>
          </p:cNvSpPr>
          <p:nvPr/>
        </p:nvSpPr>
        <p:spPr>
          <a:xfrm>
            <a:off x="203200" y="4462371"/>
            <a:ext cx="3655029" cy="11933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TRISO particles are comprised of </a:t>
            </a:r>
            <a:br>
              <a:rPr lang="en-US" sz="1800" dirty="0"/>
            </a:br>
            <a:r>
              <a:rPr lang="en-US" sz="1800" dirty="0"/>
              <a:t>5 concentric layers</a:t>
            </a:r>
          </a:p>
          <a:p>
            <a:r>
              <a:rPr lang="en-US" sz="1800" dirty="0"/>
              <a:t>Innermost fuel kernel is 0.5 mm</a:t>
            </a:r>
            <a:br>
              <a:rPr lang="en-US" sz="1800" dirty="0"/>
            </a:br>
            <a:r>
              <a:rPr lang="en-US" sz="1800" dirty="0"/>
              <a:t>in diameter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311616-E790-FBE7-D814-63154B83BFE6}"/>
              </a:ext>
            </a:extLst>
          </p:cNvPr>
          <p:cNvSpPr txBox="1">
            <a:spLocks/>
          </p:cNvSpPr>
          <p:nvPr/>
        </p:nvSpPr>
        <p:spPr>
          <a:xfrm>
            <a:off x="3726409" y="4693843"/>
            <a:ext cx="3488168" cy="11933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~11,500 TRISO particles are placed into a green graphite matrix and fired to form compact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FED22F-5574-852E-E2BC-4A8A603C903C}"/>
              </a:ext>
            </a:extLst>
          </p:cNvPr>
          <p:cNvSpPr txBox="1">
            <a:spLocks/>
          </p:cNvSpPr>
          <p:nvPr/>
        </p:nvSpPr>
        <p:spPr>
          <a:xfrm>
            <a:off x="7261280" y="4482488"/>
            <a:ext cx="5358618" cy="1193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19 CNPS compacts are then stacked into a fuel</a:t>
            </a:r>
            <a:br>
              <a:rPr lang="en-US" sz="1800" dirty="0"/>
            </a:br>
            <a:r>
              <a:rPr lang="en-US" sz="1800" dirty="0"/>
              <a:t>cup (fuel rod) made of graphite</a:t>
            </a:r>
          </a:p>
          <a:p>
            <a:r>
              <a:rPr lang="en-US" sz="1800" dirty="0"/>
              <a:t>These cups serve as the discrete fuel for Deimos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405EBE-3B89-5363-B5B8-6E11AFEACEB9}"/>
              </a:ext>
            </a:extLst>
          </p:cNvPr>
          <p:cNvSpPr txBox="1"/>
          <p:nvPr/>
        </p:nvSpPr>
        <p:spPr>
          <a:xfrm>
            <a:off x="609600" y="1142973"/>
            <a:ext cx="11194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NCERC has HALEU material found nowhere else in the world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7F1990-35A4-578F-A509-97BC216D2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14" y="1553796"/>
            <a:ext cx="3289676" cy="270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5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95983E-EB0F-0802-B84D-EB07630EDC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599" y="1398573"/>
            <a:ext cx="10968073" cy="3631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Internal LANL collaboration with LEFFF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6FA88-A5E5-32BB-5C96-DB7D7C5557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CNPS Fuel Required New Data for Benchmarking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90FCE-CE44-0563-A52D-E8E3ACF2864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" y="1851146"/>
            <a:ext cx="10968072" cy="3875484"/>
          </a:xfrm>
        </p:spPr>
        <p:txBody>
          <a:bodyPr/>
          <a:lstStyle/>
          <a:p>
            <a:r>
              <a:rPr lang="en-US" dirty="0"/>
              <a:t>CT scans show that almost all particles</a:t>
            </a:r>
          </a:p>
          <a:p>
            <a:pPr lvl="1"/>
            <a:r>
              <a:rPr lang="en-US" dirty="0"/>
              <a:t>Are not perfectly spherical</a:t>
            </a:r>
          </a:p>
          <a:p>
            <a:pPr lvl="1"/>
            <a:r>
              <a:rPr lang="en-US" dirty="0"/>
              <a:t>Can give direct packing fraction measurement</a:t>
            </a:r>
          </a:p>
          <a:p>
            <a:r>
              <a:rPr lang="en-US" dirty="0"/>
              <a:t>Average dimensions fall within previous </a:t>
            </a:r>
            <a:br>
              <a:rPr lang="en-US" dirty="0"/>
            </a:br>
            <a:r>
              <a:rPr lang="en-US" dirty="0"/>
              <a:t>literature (no major surprises) </a:t>
            </a:r>
          </a:p>
          <a:p>
            <a:endParaRPr lang="en-US" dirty="0"/>
          </a:p>
        </p:txBody>
      </p:sp>
      <p:pic>
        <p:nvPicPr>
          <p:cNvPr id="6" name="CNPS1-2.mp4">
            <a:hlinkClick r:id="" action="ppaction://media"/>
            <a:extLst>
              <a:ext uri="{FF2B5EF4-FFF2-40B4-BE49-F238E27FC236}">
                <a16:creationId xmlns:a16="http://schemas.microsoft.com/office/drawing/2014/main" id="{8145467B-B6D5-DE22-34D5-C349C788B6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5716" y="2066925"/>
            <a:ext cx="3913852" cy="3913852"/>
          </a:xfrm>
          <a:prstGeom prst="rect">
            <a:avLst/>
          </a:prstGeom>
        </p:spPr>
      </p:pic>
      <p:pic>
        <p:nvPicPr>
          <p:cNvPr id="7" name="Picture 6" descr="A black and white circle with white dots&#10;&#10;Description automatically generated">
            <a:extLst>
              <a:ext uri="{FF2B5EF4-FFF2-40B4-BE49-F238E27FC236}">
                <a16:creationId xmlns:a16="http://schemas.microsoft.com/office/drawing/2014/main" id="{56800E4B-5BB1-3198-1CD9-8C8FCFF4B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"/>
                    </a14:imgEffect>
                    <a14:imgEffect>
                      <a14:brightnessContrast bright="2000" contrast="5000"/>
                    </a14:imgEffect>
                  </a14:imgLayer>
                </a14:imgProps>
              </a:ext>
            </a:extLst>
          </a:blip>
          <a:srcRect l="18326" r="23002"/>
          <a:stretch/>
        </p:blipFill>
        <p:spPr>
          <a:xfrm>
            <a:off x="1410949" y="4305300"/>
            <a:ext cx="2039196" cy="2062480"/>
          </a:xfrm>
          <a:prstGeom prst="rect">
            <a:avLst/>
          </a:prstGeom>
        </p:spPr>
      </p:pic>
      <p:pic>
        <p:nvPicPr>
          <p:cNvPr id="8" name="Picture 7" descr="A black and white circle with white dots&#10;&#10;Description automatically generated">
            <a:extLst>
              <a:ext uri="{FF2B5EF4-FFF2-40B4-BE49-F238E27FC236}">
                <a16:creationId xmlns:a16="http://schemas.microsoft.com/office/drawing/2014/main" id="{419A75A7-58A5-85FD-923A-58E7EB053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"/>
                    </a14:imgEffect>
                    <a14:imgEffect>
                      <a14:brightnessContrast bright="2000" contrast="5000"/>
                    </a14:imgEffect>
                  </a14:imgLayer>
                </a14:imgProps>
              </a:ext>
            </a:extLst>
          </a:blip>
          <a:srcRect l="41441" t="40814" r="36643" b="25839"/>
          <a:stretch/>
        </p:blipFill>
        <p:spPr>
          <a:xfrm>
            <a:off x="3581575" y="4565240"/>
            <a:ext cx="2415522" cy="218116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B417822-B765-DEAB-B107-0F717542876B}"/>
              </a:ext>
            </a:extLst>
          </p:cNvPr>
          <p:cNvSpPr/>
          <p:nvPr/>
        </p:nvSpPr>
        <p:spPr>
          <a:xfrm>
            <a:off x="2181957" y="5113705"/>
            <a:ext cx="828354" cy="71989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9F9ECA-273D-CE3A-9A9C-383061594323}"/>
              </a:ext>
            </a:extLst>
          </p:cNvPr>
          <p:cNvCxnSpPr/>
          <p:nvPr/>
        </p:nvCxnSpPr>
        <p:spPr>
          <a:xfrm flipV="1">
            <a:off x="3010311" y="4565240"/>
            <a:ext cx="571264" cy="548465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7E24C47-D09E-F394-12A3-2C6513607BA4}"/>
              </a:ext>
            </a:extLst>
          </p:cNvPr>
          <p:cNvCxnSpPr/>
          <p:nvPr/>
        </p:nvCxnSpPr>
        <p:spPr>
          <a:xfrm>
            <a:off x="3010311" y="5833603"/>
            <a:ext cx="571264" cy="912806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9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A0AD2-5E87-9BC9-B6AB-1BD8E0C63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3CCDC-81A0-871C-B593-F3053083F5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Beyond Deimos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84371-EA3A-A4BD-671D-33930B2EF2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" y="1368867"/>
            <a:ext cx="4972050" cy="3875484"/>
          </a:xfrm>
        </p:spPr>
        <p:txBody>
          <a:bodyPr/>
          <a:lstStyle/>
          <a:p>
            <a:r>
              <a:rPr lang="en-US" dirty="0"/>
              <a:t>THETA </a:t>
            </a:r>
          </a:p>
          <a:p>
            <a:r>
              <a:rPr lang="en-US" dirty="0"/>
              <a:t>NOVA</a:t>
            </a:r>
          </a:p>
        </p:txBody>
      </p:sp>
      <p:pic>
        <p:nvPicPr>
          <p:cNvPr id="10" name="Picture 9" descr="A picture containing construction, equipment, miller&#10;&#10;AI-generated content may be incorrect.">
            <a:extLst>
              <a:ext uri="{FF2B5EF4-FFF2-40B4-BE49-F238E27FC236}">
                <a16:creationId xmlns:a16="http://schemas.microsoft.com/office/drawing/2014/main" id="{94A49E5A-6818-5457-35C1-03CE1789C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90850" y="1139961"/>
            <a:ext cx="6857999" cy="45780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064283-CAEF-C200-EF1B-AD11978CCEFA}"/>
              </a:ext>
            </a:extLst>
          </p:cNvPr>
          <p:cNvSpPr txBox="1"/>
          <p:nvPr/>
        </p:nvSpPr>
        <p:spPr>
          <a:xfrm>
            <a:off x="9209829" y="1055704"/>
            <a:ext cx="25916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Deimos was executed in FY24 and taken apart. However, it’s been rebuilt for several experiments, thereby achieving its testbed purpose</a:t>
            </a:r>
          </a:p>
        </p:txBody>
      </p:sp>
    </p:spTree>
    <p:extLst>
      <p:ext uri="{BB962C8B-B14F-4D97-AF65-F5344CB8AC3E}">
        <p14:creationId xmlns:p14="http://schemas.microsoft.com/office/powerpoint/2010/main" val="3697440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60910EB7072642A2728E9998A410E1" ma:contentTypeVersion="5" ma:contentTypeDescription="Create a new document." ma:contentTypeScope="" ma:versionID="a7d3e74c5cb812eba640f1138806222b">
  <xsd:schema xmlns:xsd="http://www.w3.org/2001/XMLSchema" xmlns:xs="http://www.w3.org/2001/XMLSchema" xmlns:p="http://schemas.microsoft.com/office/2006/metadata/properties" xmlns:ns3="7b57556a-4cb4-46f3-a5b4-55a495d33b29" xmlns:ns4="0fabd32b-63d8-4759-b9c3-cbc00cc2a239" targetNamespace="http://schemas.microsoft.com/office/2006/metadata/properties" ma:root="true" ma:fieldsID="819fa21b4dafa282317d4ed63393477f" ns3:_="" ns4:_="">
    <xsd:import namespace="7b57556a-4cb4-46f3-a5b4-55a495d33b29"/>
    <xsd:import namespace="0fabd32b-63d8-4759-b9c3-cbc00cc2a23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7556a-4cb4-46f3-a5b4-55a495d33b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abd32b-63d8-4759-b9c3-cbc00cc2a23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A8FBFC-9F82-481E-8F9E-98F19D1C06E8}">
  <ds:schemaRefs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0fabd32b-63d8-4759-b9c3-cbc00cc2a239"/>
    <ds:schemaRef ds:uri="http://schemas.openxmlformats.org/package/2006/metadata/core-properties"/>
    <ds:schemaRef ds:uri="7b57556a-4cb4-46f3-a5b4-55a495d33b29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7BFC14F7-F2EE-4156-B5FD-6C52781C9B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57556a-4cb4-46f3-a5b4-55a495d33b29"/>
    <ds:schemaRef ds:uri="0fabd32b-63d8-4759-b9c3-cbc00cc2a2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969A6C-D771-4D32-B8CD-DB08F5B79B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BRAIN_Summer_Summary</Template>
  <TotalTime>73530</TotalTime>
  <Words>688</Words>
  <Application>Microsoft Office PowerPoint</Application>
  <PresentationFormat>Widescreen</PresentationFormat>
  <Paragraphs>71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Acumin Pro</vt:lpstr>
      <vt:lpstr>Arial</vt:lpstr>
      <vt:lpstr>Calibri</vt:lpstr>
      <vt:lpstr>Calibri Light</vt:lpstr>
      <vt:lpstr>CIDFont+F2</vt:lpstr>
      <vt:lpstr>STIXGeneral-Regular</vt:lpstr>
      <vt:lpstr>System Font Regular</vt:lpstr>
      <vt:lpstr>Wingdings</vt:lpstr>
      <vt:lpstr>Office Theme</vt:lpstr>
      <vt:lpstr>Custom Design</vt:lpstr>
      <vt:lpstr>PowerPoint Presentation</vt:lpstr>
      <vt:lpstr>The Deimos Testbed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Brain, Peter Jacob</dc:creator>
  <cp:lastModifiedBy>Brain, Peter Jacob</cp:lastModifiedBy>
  <cp:revision>995</cp:revision>
  <dcterms:created xsi:type="dcterms:W3CDTF">2022-08-11T15:31:56Z</dcterms:created>
  <dcterms:modified xsi:type="dcterms:W3CDTF">2026-02-07T15:26:32Z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0x0101006360910EB7072642A2728E9998A410E1</vt:lpwstr>
  </property>
</Properties>
</file>