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7" r:id="rId2"/>
    <p:sldMasterId id="2147483713" r:id="rId3"/>
  </p:sldMasterIdLst>
  <p:notesMasterIdLst>
    <p:notesMasterId r:id="rId25"/>
  </p:notesMasterIdLst>
  <p:sldIdLst>
    <p:sldId id="256" r:id="rId4"/>
    <p:sldId id="3868" r:id="rId5"/>
    <p:sldId id="1325" r:id="rId6"/>
    <p:sldId id="3822" r:id="rId7"/>
    <p:sldId id="3823" r:id="rId8"/>
    <p:sldId id="3810" r:id="rId9"/>
    <p:sldId id="3825" r:id="rId10"/>
    <p:sldId id="3826" r:id="rId11"/>
    <p:sldId id="3847" r:id="rId12"/>
    <p:sldId id="3848" r:id="rId13"/>
    <p:sldId id="3849" r:id="rId14"/>
    <p:sldId id="3850" r:id="rId15"/>
    <p:sldId id="804" r:id="rId16"/>
    <p:sldId id="3790" r:id="rId17"/>
    <p:sldId id="3792" r:id="rId18"/>
    <p:sldId id="3794" r:id="rId19"/>
    <p:sldId id="3869" r:id="rId20"/>
    <p:sldId id="1394" r:id="rId21"/>
    <p:sldId id="1277" r:id="rId22"/>
    <p:sldId id="817" r:id="rId23"/>
    <p:sldId id="3845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6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/>
    <p:restoredTop sz="94658"/>
  </p:normalViewPr>
  <p:slideViewPr>
    <p:cSldViewPr snapToGrid="0" showGuides="1">
      <p:cViewPr varScale="1">
        <p:scale>
          <a:sx n="119" d="100"/>
          <a:sy n="119" d="100"/>
        </p:scale>
        <p:origin x="442" y="67"/>
      </p:cViewPr>
      <p:guideLst>
        <p:guide pos="39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70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51B2D-8B53-F842-85C8-79563F24CCA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37472-F350-E648-BF73-5FBCC1A16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1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37472-F350-E648-BF73-5FBCC1A166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8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700088"/>
            <a:ext cx="6156325" cy="3463925"/>
          </a:xfrm>
          <a:solidFill>
            <a:srgbClr val="729FCF"/>
          </a:solidFill>
          <a:ln w="25400">
            <a:solidFill>
              <a:srgbClr val="3465AF"/>
            </a:solidFill>
          </a:ln>
        </p:spPr>
      </p:sp>
      <p:sp>
        <p:nvSpPr>
          <p:cNvPr id="5529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695008" y="4387136"/>
            <a:ext cx="5560060" cy="2790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82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1D990-63B8-1F11-1A9B-94C4DB01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42C07-E06A-6396-FFD0-870E79D3E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36D9D-4328-6941-1E90-0D481C7E01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DF9EC-E040-5758-16CD-4E8932F64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5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91515A-EAD4-63CF-BCF2-0A9038DAD5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37788" y="4520759"/>
            <a:ext cx="3451139" cy="641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EE491A-3898-EE30-E2D2-1A594B7F0F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3553" y="4706759"/>
            <a:ext cx="2301685" cy="2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400889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225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99D750F-0E37-2F3A-B70C-1ED76C84D4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21" r="621"/>
          <a:stretch/>
        </p:blipFill>
        <p:spPr>
          <a:xfrm>
            <a:off x="776976" y="1857835"/>
            <a:ext cx="7586291" cy="142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3F283D8-8F3A-73E8-8012-B4CB181FDF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21" r="621"/>
          <a:stretch/>
        </p:blipFill>
        <p:spPr>
          <a:xfrm>
            <a:off x="457200" y="2080843"/>
            <a:ext cx="5285431" cy="994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DE822-592B-9AEE-B48D-2C750D5035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823098" y="2170503"/>
            <a:ext cx="2813755" cy="8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5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61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EBC2-ECBC-4C99-8766-F068AA5AA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6925" y="4905375"/>
            <a:ext cx="776605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Guy Savard                ATLAS Mission              2017 ATLAS Operation Review        </a:t>
            </a:r>
          </a:p>
        </p:txBody>
      </p:sp>
    </p:spTree>
    <p:extLst>
      <p:ext uri="{BB962C8B-B14F-4D97-AF65-F5344CB8AC3E}">
        <p14:creationId xmlns:p14="http://schemas.microsoft.com/office/powerpoint/2010/main" val="3877513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C56C5-9B6B-4FB3-8C06-60F4C44AD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796925" y="4905377"/>
            <a:ext cx="7766050" cy="238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18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3637AB-C8E8-094C-AF0A-9FAF6F877A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37788" y="192665"/>
            <a:ext cx="3451139" cy="641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8346FB-96EA-9350-7B41-5AD518097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553" y="4706759"/>
            <a:ext cx="2301685" cy="2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539" y="4807733"/>
            <a:ext cx="802115" cy="29266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"/>
          <p:cNvSpPr/>
          <p:nvPr/>
        </p:nvSpPr>
        <p:spPr>
          <a:xfrm>
            <a:off x="0" y="0"/>
            <a:ext cx="237146" cy="5143500"/>
          </a:xfrm>
          <a:prstGeom prst="rect">
            <a:avLst/>
          </a:prstGeom>
          <a:solidFill>
            <a:srgbClr val="0082CA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lvl="2" indent="114300" algn="l">
              <a:defRPr sz="6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250"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1897" y="4865959"/>
            <a:ext cx="214802" cy="218008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409020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47840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8765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82CA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1" y="108417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7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3D2A3-E316-5B4D-B559-0EBDF6B13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681478"/>
            <a:ext cx="9144000" cy="2057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378" y="2394943"/>
            <a:ext cx="9144378" cy="77131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378" y="4737717"/>
            <a:ext cx="9144000" cy="40866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423844"/>
            <a:ext cx="8229600" cy="1085682"/>
          </a:xfrm>
        </p:spPr>
        <p:txBody>
          <a:bodyPr anchor="b" anchorCtr="0"/>
          <a:lstStyle>
            <a:lvl1pPr>
              <a:lnSpc>
                <a:spcPts val="2850"/>
              </a:lnSpc>
              <a:defRPr sz="27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1518647"/>
            <a:ext cx="5629274" cy="277416"/>
          </a:xfrm>
        </p:spPr>
        <p:txBody>
          <a:bodyPr>
            <a:noAutofit/>
          </a:bodyPr>
          <a:lstStyle>
            <a:lvl1pPr>
              <a:lnSpc>
                <a:spcPts val="1650"/>
              </a:lnSpc>
              <a:buNone/>
              <a:defRPr sz="15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6" y="4812000"/>
            <a:ext cx="4503614" cy="3465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342900" rtl="0" eaLnBrk="1" latinLnBrk="0" hangingPunct="1">
              <a:lnSpc>
                <a:spcPct val="90000"/>
              </a:lnSpc>
              <a:spcAft>
                <a:spcPts val="225"/>
              </a:spcAft>
            </a:pPr>
            <a:r>
              <a:rPr lang="en-US" sz="6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LLNL-PRES-XXXXXX</a:t>
            </a:r>
          </a:p>
          <a:p>
            <a:pPr marL="0" algn="l" defTabSz="342900" rtl="0" eaLnBrk="1" latinLnBrk="0" hangingPunct="1">
              <a:lnSpc>
                <a:spcPct val="90000"/>
              </a:lnSpc>
              <a:spcAft>
                <a:spcPts val="225"/>
              </a:spcAft>
            </a:pPr>
            <a:r>
              <a:rPr lang="en-US" sz="525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525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525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525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525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264" y="4835124"/>
            <a:ext cx="1399032" cy="23600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8466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2322536"/>
            <a:ext cx="4572000" cy="358379"/>
          </a:xfrm>
        </p:spPr>
        <p:txBody>
          <a:bodyPr rIns="182880" anchor="b" anchorCtr="0">
            <a:noAutofit/>
          </a:bodyPr>
          <a:lstStyle>
            <a:lvl1pPr marL="42863" indent="0" algn="r">
              <a:spcBef>
                <a:spcPts val="0"/>
              </a:spcBef>
              <a:buNone/>
              <a:defRPr sz="1200" b="0"/>
            </a:lvl1pPr>
            <a:lvl2pPr marL="257175" indent="0" algn="r">
              <a:buNone/>
              <a:defRPr sz="1200" b="0"/>
            </a:lvl2pPr>
            <a:lvl3pPr marL="471488" indent="0" algn="r">
              <a:buNone/>
              <a:defRPr sz="1200" b="0"/>
            </a:lvl3pPr>
            <a:lvl4pPr marL="642938" indent="0" algn="r">
              <a:buNone/>
              <a:defRPr sz="1200" b="0"/>
            </a:lvl4pPr>
            <a:lvl5pPr marL="814388" indent="0" algn="r">
              <a:buNone/>
              <a:defRPr sz="12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74428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11310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64636"/>
            <a:ext cx="8229600" cy="756578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62839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29430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03949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53802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6178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" y="6"/>
            <a:ext cx="9143999" cy="921680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175022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5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3" r="7262" b="14537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1" y="0"/>
            <a:ext cx="8840471" cy="4488688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8FF5965-117C-E83A-7AA6-27D19CE61C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537788" y="4520759"/>
            <a:ext cx="3451139" cy="641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CA62CB-7514-A9D0-4EAD-6737590459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3553" y="4706759"/>
            <a:ext cx="2301685" cy="2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6178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81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085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4078115"/>
            <a:ext cx="2702052" cy="4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14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1904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430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2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78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729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6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8330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74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0580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4799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4332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49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6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9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6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2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258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36469-7B7B-460E-84D4-002720F5C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4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0550F-46F1-174C-8681-B21192036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D4C7-8C94-A742-BC33-EAAA75566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6075" y="1050132"/>
            <a:ext cx="3879850" cy="22467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41A28D-264D-004B-900D-D8BBE8444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8325" y="1050132"/>
            <a:ext cx="3881438" cy="22467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D3EEC-D352-D142-8DAD-1FB0EE22C79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4A3EEE0-2F31-FF45-B4D0-9B5B98423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164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6332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472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32737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image" Target="../media/image17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image" Target="../media/image16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3B76D5-5625-7C95-4EE7-45D9C541CF3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7250581" y="4788369"/>
            <a:ext cx="1652658" cy="307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A021B-E239-C845-5209-615A9B87D1E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63550" y="4827893"/>
            <a:ext cx="1499616" cy="1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0" r:id="rId3"/>
    <p:sldLayoutId id="2147483662" r:id="rId4"/>
    <p:sldLayoutId id="2147483668" r:id="rId5"/>
    <p:sldLayoutId id="2147483671" r:id="rId6"/>
    <p:sldLayoutId id="2147483678" r:id="rId7"/>
    <p:sldLayoutId id="2147483682" r:id="rId8"/>
    <p:sldLayoutId id="2147483679" r:id="rId9"/>
    <p:sldLayoutId id="2147483683" r:id="rId10"/>
    <p:sldLayoutId id="2147483680" r:id="rId11"/>
    <p:sldLayoutId id="2147483681" r:id="rId12"/>
    <p:sldLayoutId id="2147483684" r:id="rId13"/>
    <p:sldLayoutId id="2147483674" r:id="rId14"/>
    <p:sldLayoutId id="2147483673" r:id="rId15"/>
    <p:sldLayoutId id="2147483685" r:id="rId16"/>
    <p:sldLayoutId id="2147483686" r:id="rId17"/>
    <p:sldLayoutId id="2147483688" r:id="rId18"/>
    <p:sldLayoutId id="2147483695" r:id="rId19"/>
    <p:sldLayoutId id="2147483743" r:id="rId20"/>
    <p:sldLayoutId id="2147483744" r:id="rId21"/>
    <p:sldLayoutId id="2147483745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C35EA4"/>
          </p15:clr>
        </p15:guide>
        <p15:guide id="2" orient="horz" pos="1620" userDrawn="1">
          <p15:clr>
            <a:srgbClr val="C35EA4"/>
          </p15:clr>
        </p15:guide>
        <p15:guide id="3" pos="144" userDrawn="1">
          <p15:clr>
            <a:srgbClr val="C35EA4"/>
          </p15:clr>
        </p15:guide>
        <p15:guide id="4" pos="288" userDrawn="1">
          <p15:clr>
            <a:srgbClr val="C35EA4"/>
          </p15:clr>
        </p15:guide>
        <p15:guide id="5" orient="horz" pos="576" userDrawn="1">
          <p15:clr>
            <a:srgbClr val="C35EA4"/>
          </p15:clr>
        </p15:guide>
        <p15:guide id="6" orient="horz" pos="2964" userDrawn="1">
          <p15:clr>
            <a:srgbClr val="C35EA4"/>
          </p15:clr>
        </p15:guide>
        <p15:guide id="7" pos="5568" userDrawn="1">
          <p15:clr>
            <a:srgbClr val="C35EA4"/>
          </p15:clr>
        </p15:guide>
        <p15:guide id="8" orient="horz" pos="902" userDrawn="1">
          <p15:clr>
            <a:srgbClr val="C35EA4"/>
          </p15:clr>
        </p15:guide>
        <p15:guide id="9" orient="horz" pos="780" userDrawn="1">
          <p15:clr>
            <a:srgbClr val="C35EA4"/>
          </p15:clr>
        </p15:guide>
        <p15:guide id="10" orient="horz" pos="150" userDrawn="1">
          <p15:clr>
            <a:srgbClr val="C35EA4"/>
          </p15:clr>
        </p15:guide>
        <p15:guide id="11" orient="horz" pos="3132" userDrawn="1">
          <p15:clr>
            <a:srgbClr val="C35EA4"/>
          </p15:clr>
        </p15:guide>
        <p15:guide id="12" orient="horz" pos="104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766310"/>
            <a:ext cx="9144000" cy="377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35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90909-6878-E44E-9AA0-07880FBE8AE0}"/>
              </a:ext>
            </a:extLst>
          </p:cNvPr>
          <p:cNvPicPr>
            <a:picLocks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" y="4869014"/>
            <a:ext cx="2057400" cy="21259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1143"/>
            <a:ext cx="8229600" cy="36801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4766310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 dirty="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5" y="4802445"/>
            <a:ext cx="317877" cy="341060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7" y="5023990"/>
            <a:ext cx="873871" cy="6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450" dirty="0">
                <a:latin typeface="Arial"/>
                <a:cs typeface="Arial"/>
              </a:rPr>
              <a:t>LLNL-PRES-XXXXXX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5102"/>
            <a:ext cx="8229600" cy="75438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6057" y="950366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311BD-8720-D040-927F-1192591CB67C}"/>
              </a:ext>
            </a:extLst>
          </p:cNvPr>
          <p:cNvPicPr>
            <a:picLocks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8011" y="4834890"/>
            <a:ext cx="733806" cy="2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9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4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4313" indent="-171450" algn="l" rtl="0" eaLnBrk="1" latinLnBrk="0" hangingPunct="1">
        <a:spcBef>
          <a:spcPts val="135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18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71488" indent="-214313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00075" indent="-128588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1525" indent="-128588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42975" indent="-128588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900113" algn="l"/>
        </a:tabLst>
        <a:defRPr kumimoji="0" lang="en-US" sz="12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0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30A2F86-ECD1-A581-DFF3-C87E5E834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Applied Nuclear Data Capabilities at ATLAS/</a:t>
            </a:r>
            <a:r>
              <a:rPr lang="en-US" cap="none" dirty="0" err="1"/>
              <a:t>nuCARIBU</a:t>
            </a:r>
            <a:endParaRPr lang="en-US" cap="none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215303D1-241A-B9D1-6B87-F1A5CEAB61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611" b="106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" name="Subtitle 19">
            <a:extLst>
              <a:ext uri="{FF2B5EF4-FFF2-40B4-BE49-F238E27FC236}">
                <a16:creationId xmlns:a16="http://schemas.microsoft.com/office/drawing/2014/main" id="{864DD5D9-1D69-E1F5-63C4-F56D131C6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736" y="128070"/>
            <a:ext cx="4221264" cy="670943"/>
          </a:xfrm>
        </p:spPr>
        <p:txBody>
          <a:bodyPr/>
          <a:lstStyle/>
          <a:p>
            <a:r>
              <a:rPr lang="en-US" dirty="0"/>
              <a:t>Workshop for Applied Nuclear Data Activities (WANDA) 2026</a:t>
            </a:r>
          </a:p>
          <a:p>
            <a:pPr>
              <a:spcBef>
                <a:spcPts val="300"/>
              </a:spcBef>
            </a:pPr>
            <a:r>
              <a:rPr lang="en-US" cap="none" dirty="0"/>
              <a:t>February 12, 2026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5E6B250-A288-0132-5CC6-85AFB8956D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Guy Savard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4415896-6F7A-888C-2DEC-6A3C70CB75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ATLAS Scientific Director</a:t>
            </a:r>
          </a:p>
        </p:txBody>
      </p:sp>
    </p:spTree>
    <p:extLst>
      <p:ext uri="{BB962C8B-B14F-4D97-AF65-F5344CB8AC3E}">
        <p14:creationId xmlns:p14="http://schemas.microsoft.com/office/powerpoint/2010/main" val="1779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3A5F3-476C-D84E-6EBA-E6E87330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>
            <a:extLst>
              <a:ext uri="{FF2B5EF4-FFF2-40B4-BE49-F238E27FC236}">
                <a16:creationId xmlns:a16="http://schemas.microsoft.com/office/drawing/2014/main" id="{72C515B7-78DB-2CFD-5F2E-5C52D088BD3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3232" y="4865958"/>
            <a:ext cx="150683" cy="2180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10</a:t>
            </a:fld>
            <a:endParaRPr kern="0"/>
          </a:p>
        </p:txBody>
      </p:sp>
      <p:sp>
        <p:nvSpPr>
          <p:cNvPr id="66" name="HELIOS @ ATLAS, nuclear fission">
            <a:extLst>
              <a:ext uri="{FF2B5EF4-FFF2-40B4-BE49-F238E27FC236}">
                <a16:creationId xmlns:a16="http://schemas.microsoft.com/office/drawing/2014/main" id="{A4F4A8BB-AEFE-9AA7-A196-26F1A4E9A7B4}"/>
              </a:ext>
            </a:extLst>
          </p:cNvPr>
          <p:cNvSpPr txBox="1"/>
          <p:nvPr/>
        </p:nvSpPr>
        <p:spPr>
          <a:xfrm>
            <a:off x="381000" y="93111"/>
            <a:ext cx="8382000" cy="44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>
              <a:defRPr sz="70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defTabSz="309563" hangingPunct="0"/>
            <a:r>
              <a:rPr sz="2625" kern="0">
                <a:solidFill>
                  <a:srgbClr val="000000"/>
                </a:solidFill>
              </a:rPr>
              <a:t>HELIOS @ ATLAS, nuclear fission</a:t>
            </a:r>
          </a:p>
        </p:txBody>
      </p:sp>
      <p:sp>
        <p:nvSpPr>
          <p:cNvPr id="67" name="A new approach to fission studies, test case proves promising ... significant scope for upgrades">
            <a:extLst>
              <a:ext uri="{FF2B5EF4-FFF2-40B4-BE49-F238E27FC236}">
                <a16:creationId xmlns:a16="http://schemas.microsoft.com/office/drawing/2014/main" id="{9E6B2D0A-193D-FC78-426A-AE3AA8A730F1}"/>
              </a:ext>
            </a:extLst>
          </p:cNvPr>
          <p:cNvSpPr txBox="1"/>
          <p:nvPr/>
        </p:nvSpPr>
        <p:spPr>
          <a:xfrm>
            <a:off x="381000" y="577342"/>
            <a:ext cx="8526029" cy="26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457200">
              <a:defRPr sz="4000" b="1">
                <a:solidFill>
                  <a:srgbClr val="0082CA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defTabSz="171450" hangingPunct="0"/>
            <a:r>
              <a:rPr sz="1500" kern="0"/>
              <a:t>A new approach to fission studies, test case proves promising ... significant scope for upgrades</a:t>
            </a:r>
          </a:p>
        </p:txBody>
      </p:sp>
      <p:grpSp>
        <p:nvGrpSpPr>
          <p:cNvPr id="70" name="Screenshot 2023-05-22 at 11.10.41.png">
            <a:extLst>
              <a:ext uri="{FF2B5EF4-FFF2-40B4-BE49-F238E27FC236}">
                <a16:creationId xmlns:a16="http://schemas.microsoft.com/office/drawing/2014/main" id="{D14213B5-022F-1EB9-3379-EF589C38740B}"/>
              </a:ext>
            </a:extLst>
          </p:cNvPr>
          <p:cNvGrpSpPr/>
          <p:nvPr/>
        </p:nvGrpSpPr>
        <p:grpSpPr>
          <a:xfrm>
            <a:off x="1506820" y="845691"/>
            <a:ext cx="6274387" cy="3891374"/>
            <a:chOff x="0" y="0"/>
            <a:chExt cx="16731698" cy="10376996"/>
          </a:xfrm>
        </p:grpSpPr>
        <p:pic>
          <p:nvPicPr>
            <p:cNvPr id="69" name="Screenshot 2023-05-22 at 11.10.41.png" descr="Screenshot 2023-05-22 at 11.10.41.png">
              <a:extLst>
                <a:ext uri="{FF2B5EF4-FFF2-40B4-BE49-F238E27FC236}">
                  <a16:creationId xmlns:a16="http://schemas.microsoft.com/office/drawing/2014/main" id="{C5A778FE-22B9-5281-E8AF-0907D1851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6477699" cy="100467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8" name="Screenshot 2023-05-22 at 11.10.41.png" descr="Screenshot 2023-05-22 at 11.10.41.png">
              <a:extLst>
                <a:ext uri="{FF2B5EF4-FFF2-40B4-BE49-F238E27FC236}">
                  <a16:creationId xmlns:a16="http://schemas.microsoft.com/office/drawing/2014/main" id="{B2E08A50-9CFF-BA82-6027-CCA30F71177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731699" cy="10376997"/>
            </a:xfrm>
            <a:prstGeom prst="rect">
              <a:avLst/>
            </a:prstGeom>
            <a:effectLst/>
          </p:spPr>
        </p:pic>
      </p:grpSp>
      <p:sp>
        <p:nvSpPr>
          <p:cNvPr id="71" name="S. A. Bennett et al., Phys. Rev. Lett. 130, 202501 (2023)">
            <a:extLst>
              <a:ext uri="{FF2B5EF4-FFF2-40B4-BE49-F238E27FC236}">
                <a16:creationId xmlns:a16="http://schemas.microsoft.com/office/drawing/2014/main" id="{433BC1C7-187B-6802-33BE-B55028450CEF}"/>
              </a:ext>
            </a:extLst>
          </p:cNvPr>
          <p:cNvSpPr txBox="1"/>
          <p:nvPr/>
        </p:nvSpPr>
        <p:spPr>
          <a:xfrm>
            <a:off x="383381" y="4877121"/>
            <a:ext cx="7622922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>
              <a:defRPr sz="2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defTabSz="309563" hangingPunct="0"/>
            <a:r>
              <a:rPr sz="750" kern="0">
                <a:solidFill>
                  <a:srgbClr val="000000"/>
                </a:solidFill>
              </a:rPr>
              <a:t>S. A. Bennett et al., Phys. Rev. Lett. 130, 202501 (2023)</a:t>
            </a:r>
          </a:p>
        </p:txBody>
      </p:sp>
    </p:spTree>
    <p:extLst>
      <p:ext uri="{BB962C8B-B14F-4D97-AF65-F5344CB8AC3E}">
        <p14:creationId xmlns:p14="http://schemas.microsoft.com/office/powerpoint/2010/main" val="342845863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35222-A42A-0393-2BBC-C4790E928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018CE-266A-1530-83F3-518A1752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91447"/>
            <a:ext cx="8779612" cy="746522"/>
          </a:xfrm>
        </p:spPr>
        <p:txBody>
          <a:bodyPr/>
          <a:lstStyle/>
          <a:p>
            <a:r>
              <a:rPr lang="en-US" cap="none" baseline="30000" dirty="0"/>
              <a:t>169</a:t>
            </a:r>
            <a:r>
              <a:rPr lang="en-US" cap="none" dirty="0"/>
              <a:t>Tm(</a:t>
            </a:r>
            <a:r>
              <a:rPr lang="en-US" cap="none" dirty="0" err="1"/>
              <a:t>p,p</a:t>
            </a:r>
            <a:r>
              <a:rPr lang="en-US" cap="none" dirty="0"/>
              <a:t>`) for </a:t>
            </a:r>
            <a:r>
              <a:rPr lang="en-US" cap="none" baseline="30000" dirty="0"/>
              <a:t>168</a:t>
            </a:r>
            <a:r>
              <a:rPr lang="en-US" cap="none" dirty="0"/>
              <a:t>Tm(</a:t>
            </a:r>
            <a:r>
              <a:rPr lang="en-US" cap="none" dirty="0" err="1"/>
              <a:t>n,</a:t>
            </a:r>
            <a:r>
              <a:rPr lang="en-US" cap="none" dirty="0" err="1">
                <a:latin typeface="Symbol" pitchFamily="2" charset="2"/>
              </a:rPr>
              <a:t>g</a:t>
            </a:r>
            <a:r>
              <a:rPr lang="en-US" cap="none" dirty="0"/>
              <a:t>) … with GRETINA-ORRUBA</a:t>
            </a:r>
            <a:br>
              <a:rPr lang="en-US" cap="none" dirty="0"/>
            </a:br>
            <a:endParaRPr lang="en-US" sz="1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AF174-E4AC-8027-985B-015C55C9A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25" y="1077516"/>
            <a:ext cx="4195627" cy="3661149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Monoisotopic elements (such as </a:t>
            </a:r>
            <a:r>
              <a:rPr lang="en-US" sz="2100" baseline="30000" dirty="0"/>
              <a:t>169</a:t>
            </a:r>
            <a:r>
              <a:rPr lang="en-US" sz="2100" dirty="0"/>
              <a:t>Tm) were sometimes used to assess the neutron environments in UGTs.</a:t>
            </a:r>
          </a:p>
          <a:p>
            <a:r>
              <a:rPr lang="en-US" sz="2100" dirty="0"/>
              <a:t>Constraining </a:t>
            </a:r>
            <a:r>
              <a:rPr lang="en-US" sz="2100" baseline="30000" dirty="0"/>
              <a:t>168</a:t>
            </a:r>
            <a:r>
              <a:rPr lang="en-US" sz="2100" dirty="0"/>
              <a:t>Tm(</a:t>
            </a:r>
            <a:r>
              <a:rPr lang="en-US" sz="2100" dirty="0" err="1"/>
              <a:t>n,</a:t>
            </a:r>
            <a:r>
              <a:rPr lang="en-US" sz="2100" dirty="0" err="1">
                <a:latin typeface="Symbol" pitchFamily="2" charset="2"/>
              </a:rPr>
              <a:t>g</a:t>
            </a:r>
            <a:r>
              <a:rPr lang="en-US" sz="2100" dirty="0"/>
              <a:t>), which was the goal of this experiment, will inform calculations of the thermal neutron spectrum.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2EC02-BE98-7844-6B6B-1067F5760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010" y="2690126"/>
            <a:ext cx="3549512" cy="1917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EFD303-5203-80E1-E922-260209B17C78}"/>
              </a:ext>
            </a:extLst>
          </p:cNvPr>
          <p:cNvSpPr txBox="1"/>
          <p:nvPr/>
        </p:nvSpPr>
        <p:spPr>
          <a:xfrm>
            <a:off x="2963339" y="4804390"/>
            <a:ext cx="30766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Courtesy of R. Ghimire and A. Ratkiewicz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5AE610-7149-EC0B-354B-A8FB48731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010" y="837969"/>
            <a:ext cx="3549512" cy="178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1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8101-7B42-4D17-3E9F-72C3DE62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43" y="110331"/>
            <a:ext cx="8382000" cy="746522"/>
          </a:xfrm>
        </p:spPr>
        <p:txBody>
          <a:bodyPr/>
          <a:lstStyle/>
          <a:p>
            <a:r>
              <a:rPr lang="en-US" cap="none" dirty="0"/>
              <a:t>(</a:t>
            </a:r>
            <a:r>
              <a:rPr lang="en-US" cap="none" dirty="0" err="1"/>
              <a:t>n,</a:t>
            </a:r>
            <a:r>
              <a:rPr lang="en-US" cap="none" dirty="0" err="1">
                <a:latin typeface="Symbol" panose="05050102010706020507" pitchFamily="18" charset="2"/>
              </a:rPr>
              <a:t>g</a:t>
            </a:r>
            <a:r>
              <a:rPr lang="en-US" cap="none" dirty="0"/>
              <a:t>) rate on n-rich isotopes constrained via beta-Oslo method using Sun at CARIBU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5A25D9-3ECA-EAAE-0EE4-B122234C4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204" y="1438584"/>
            <a:ext cx="3924516" cy="2944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9AB0E9-29EC-CAAB-F164-34AF29578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720" y="856853"/>
            <a:ext cx="2389680" cy="3803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B30157-B2E1-7451-EC0D-C89454AD4063}"/>
              </a:ext>
            </a:extLst>
          </p:cNvPr>
          <p:cNvSpPr txBox="1"/>
          <p:nvPr/>
        </p:nvSpPr>
        <p:spPr>
          <a:xfrm>
            <a:off x="4254976" y="4618851"/>
            <a:ext cx="4193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A. Spyrou et al. Phys. Rev. Lett. 132, 202701 (2024)</a:t>
            </a:r>
          </a:p>
        </p:txBody>
      </p:sp>
    </p:spTree>
    <p:extLst>
      <p:ext uri="{BB962C8B-B14F-4D97-AF65-F5344CB8AC3E}">
        <p14:creationId xmlns:p14="http://schemas.microsoft.com/office/powerpoint/2010/main" val="1703134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162" y="259753"/>
            <a:ext cx="6279676" cy="466283"/>
          </a:xfrm>
        </p:spPr>
        <p:txBody>
          <a:bodyPr/>
          <a:lstStyle/>
          <a:p>
            <a:r>
              <a:rPr lang="en-US" sz="1800" dirty="0"/>
              <a:t>(</a:t>
            </a:r>
            <a:r>
              <a:rPr lang="en-US" sz="1800" cap="none" dirty="0"/>
              <a:t>nu)CARIBU mass/isotope/isomer selection</a:t>
            </a:r>
            <a:br>
              <a:rPr lang="en-US" sz="1350" cap="none" dirty="0"/>
            </a:br>
            <a:r>
              <a:rPr lang="en-US" sz="1350" cap="none" dirty="0">
                <a:solidFill>
                  <a:schemeClr val="accent5">
                    <a:lumMod val="75000"/>
                  </a:schemeClr>
                </a:solidFill>
              </a:rPr>
              <a:t>Californium rare isotope breeder upgrade</a:t>
            </a:r>
            <a:endParaRPr lang="en-US" sz="135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DFFF07-0621-4E2B-BFE9-99302CAB4C60}"/>
              </a:ext>
            </a:extLst>
          </p:cNvPr>
          <p:cNvSpPr txBox="1">
            <a:spLocks/>
          </p:cNvSpPr>
          <p:nvPr/>
        </p:nvSpPr>
        <p:spPr>
          <a:xfrm>
            <a:off x="2088917" y="1203673"/>
            <a:ext cx="4436269" cy="559222"/>
          </a:xfrm>
          <a:prstGeom prst="rect">
            <a:avLst/>
          </a:prstGeom>
        </p:spPr>
        <p:txBody>
          <a:bodyPr vert="horz" lIns="38576" tIns="19289" rIns="38576" bIns="19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j-ea"/>
                <a:cs typeface="Nirmala UI" panose="020B0502040204020203" pitchFamily="34" charset="0"/>
              </a:defRPr>
            </a:lvl1pPr>
          </a:lstStyle>
          <a:p>
            <a:endParaRPr lang="en-US" sz="1856" dirty="0">
              <a:solidFill>
                <a:srgbClr val="FF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0884C6-CF56-4B54-AA4C-CF4E12D98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421" y="1761825"/>
            <a:ext cx="3901827" cy="19810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74F7747-4D89-41CD-A03F-46A1A6F07C53}"/>
              </a:ext>
            </a:extLst>
          </p:cNvPr>
          <p:cNvGrpSpPr/>
          <p:nvPr/>
        </p:nvGrpSpPr>
        <p:grpSpPr>
          <a:xfrm>
            <a:off x="2060752" y="1878916"/>
            <a:ext cx="985966" cy="1653905"/>
            <a:chOff x="279876" y="2085163"/>
            <a:chExt cx="2330622" cy="39094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4F5858C-FEDC-4892-8911-90022E27E97A}"/>
                </a:ext>
              </a:extLst>
            </p:cNvPr>
            <p:cNvGrpSpPr/>
            <p:nvPr/>
          </p:nvGrpSpPr>
          <p:grpSpPr>
            <a:xfrm>
              <a:off x="2175636" y="2736347"/>
              <a:ext cx="434862" cy="1325122"/>
              <a:chOff x="2191192" y="2484891"/>
              <a:chExt cx="434862" cy="132512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CA9B4EF-B56E-493E-A7E4-2BC3AA70EC57}"/>
                  </a:ext>
                </a:extLst>
              </p:cNvPr>
              <p:cNvSpPr/>
              <p:nvPr/>
            </p:nvSpPr>
            <p:spPr>
              <a:xfrm>
                <a:off x="2191192" y="2484891"/>
                <a:ext cx="432140" cy="132512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8E21E15-DBA5-4C57-AA42-E5B6D6320D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1714" y="2484891"/>
                <a:ext cx="434340" cy="12939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9C1BF46-6E6F-41C3-9B7E-C34E738B682D}"/>
                  </a:ext>
                </a:extLst>
              </p:cNvPr>
              <p:cNvCxnSpPr/>
              <p:nvPr/>
            </p:nvCxnSpPr>
            <p:spPr>
              <a:xfrm flipV="1">
                <a:off x="2191192" y="2484891"/>
                <a:ext cx="418732" cy="13251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9952422-2D52-46D2-B14C-62DB15E30389}"/>
                </a:ext>
              </a:extLst>
            </p:cNvPr>
            <p:cNvGrpSpPr/>
            <p:nvPr/>
          </p:nvGrpSpPr>
          <p:grpSpPr>
            <a:xfrm>
              <a:off x="1151028" y="2736347"/>
              <a:ext cx="434862" cy="1325122"/>
              <a:chOff x="929653" y="2484891"/>
              <a:chExt cx="434862" cy="132512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AAF3564-8B45-4F46-AED9-05A6C49D7877}"/>
                  </a:ext>
                </a:extLst>
              </p:cNvPr>
              <p:cNvSpPr/>
              <p:nvPr/>
            </p:nvSpPr>
            <p:spPr>
              <a:xfrm>
                <a:off x="929653" y="2484891"/>
                <a:ext cx="432140" cy="132512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6417235-9A6D-4E3F-81FD-6DFEDE12D0E6}"/>
                  </a:ext>
                </a:extLst>
              </p:cNvPr>
              <p:cNvCxnSpPr/>
              <p:nvPr/>
            </p:nvCxnSpPr>
            <p:spPr>
              <a:xfrm>
                <a:off x="930175" y="2484891"/>
                <a:ext cx="434340" cy="12939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FC4C0F6-0827-40A2-8220-E1BCBB87BB01}"/>
                  </a:ext>
                </a:extLst>
              </p:cNvPr>
              <p:cNvCxnSpPr/>
              <p:nvPr/>
            </p:nvCxnSpPr>
            <p:spPr>
              <a:xfrm flipV="1">
                <a:off x="929653" y="2484891"/>
                <a:ext cx="418732" cy="132512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20A13E-9351-4E41-A60E-EEF1C3A858D6}"/>
                </a:ext>
              </a:extLst>
            </p:cNvPr>
            <p:cNvGrpSpPr/>
            <p:nvPr/>
          </p:nvGrpSpPr>
          <p:grpSpPr>
            <a:xfrm>
              <a:off x="1752032" y="4533300"/>
              <a:ext cx="224377" cy="596293"/>
              <a:chOff x="1400354" y="4341222"/>
              <a:chExt cx="224377" cy="59629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F16A933-3580-4BAC-B04E-A3BA03B42786}"/>
                  </a:ext>
                </a:extLst>
              </p:cNvPr>
              <p:cNvSpPr/>
              <p:nvPr/>
            </p:nvSpPr>
            <p:spPr>
              <a:xfrm>
                <a:off x="1576559" y="4341222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5E444D4-45DD-45BD-83FA-E722B616FFC4}"/>
                  </a:ext>
                </a:extLst>
              </p:cNvPr>
              <p:cNvSpPr/>
              <p:nvPr/>
            </p:nvSpPr>
            <p:spPr>
              <a:xfrm>
                <a:off x="1579012" y="4550772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B714D02-AEBD-4E29-BE2D-5FD8821764D8}"/>
                  </a:ext>
                </a:extLst>
              </p:cNvPr>
              <p:cNvSpPr/>
              <p:nvPr/>
            </p:nvSpPr>
            <p:spPr>
              <a:xfrm>
                <a:off x="1576558" y="4772415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B103927-9D31-4713-869D-2322F0314E78}"/>
                  </a:ext>
                </a:extLst>
              </p:cNvPr>
              <p:cNvSpPr/>
              <p:nvPr/>
            </p:nvSpPr>
            <p:spPr>
              <a:xfrm>
                <a:off x="1400355" y="4341222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9DA28D0-A58D-475E-A680-A6A30C896F8A}"/>
                  </a:ext>
                </a:extLst>
              </p:cNvPr>
              <p:cNvSpPr/>
              <p:nvPr/>
            </p:nvSpPr>
            <p:spPr>
              <a:xfrm>
                <a:off x="1402808" y="4550772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455343B-60FE-4EDA-A7D3-916E31DD3941}"/>
                  </a:ext>
                </a:extLst>
              </p:cNvPr>
              <p:cNvSpPr/>
              <p:nvPr/>
            </p:nvSpPr>
            <p:spPr>
              <a:xfrm>
                <a:off x="1400354" y="4772415"/>
                <a:ext cx="45719" cy="1651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6BBADA2-3FA4-4A43-A65F-410176940BC8}"/>
                </a:ext>
              </a:extLst>
            </p:cNvPr>
            <p:cNvGrpSpPr/>
            <p:nvPr/>
          </p:nvGrpSpPr>
          <p:grpSpPr>
            <a:xfrm>
              <a:off x="1772097" y="5327781"/>
              <a:ext cx="674360" cy="666877"/>
              <a:chOff x="1430665" y="5689472"/>
              <a:chExt cx="674360" cy="666877"/>
            </a:xfrm>
          </p:grpSpPr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3677540D-3C81-4A23-9DBA-D77D84206A43}"/>
                  </a:ext>
                </a:extLst>
              </p:cNvPr>
              <p:cNvSpPr/>
              <p:nvPr/>
            </p:nvSpPr>
            <p:spPr>
              <a:xfrm rot="10800000">
                <a:off x="1430665" y="5689472"/>
                <a:ext cx="674360" cy="666877"/>
              </a:xfrm>
              <a:prstGeom prst="arc">
                <a:avLst/>
              </a:prstGeom>
              <a:noFill/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6D971558-4F9C-463B-BE9D-5BCA640D286A}"/>
                  </a:ext>
                </a:extLst>
              </p:cNvPr>
              <p:cNvSpPr/>
              <p:nvPr/>
            </p:nvSpPr>
            <p:spPr>
              <a:xfrm rot="10800000">
                <a:off x="1645137" y="5809112"/>
                <a:ext cx="364667" cy="309966"/>
              </a:xfrm>
              <a:prstGeom prst="arc">
                <a:avLst/>
              </a:prstGeom>
              <a:noFill/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DD0DA6-52D0-4EFC-91A3-A82F96A683C1}"/>
                </a:ext>
              </a:extLst>
            </p:cNvPr>
            <p:cNvGrpSpPr/>
            <p:nvPr/>
          </p:nvGrpSpPr>
          <p:grpSpPr>
            <a:xfrm>
              <a:off x="1554563" y="2090252"/>
              <a:ext cx="614340" cy="335932"/>
              <a:chOff x="1180677" y="1875639"/>
              <a:chExt cx="614340" cy="335932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93ACD29B-1B27-44BA-BB84-D6FCF914421E}"/>
                  </a:ext>
                </a:extLst>
              </p:cNvPr>
              <p:cNvSpPr/>
              <p:nvPr/>
            </p:nvSpPr>
            <p:spPr>
              <a:xfrm>
                <a:off x="1180677" y="1875639"/>
                <a:ext cx="614340" cy="225745"/>
              </a:xfrm>
              <a:prstGeom prst="triangl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726A897-CD8B-4614-9028-67AD7219817E}"/>
                  </a:ext>
                </a:extLst>
              </p:cNvPr>
              <p:cNvSpPr/>
              <p:nvPr/>
            </p:nvSpPr>
            <p:spPr>
              <a:xfrm>
                <a:off x="1180677" y="2112208"/>
                <a:ext cx="614340" cy="4571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5924180-D0CE-4B37-B80E-FD45B27D17B1}"/>
                  </a:ext>
                </a:extLst>
              </p:cNvPr>
              <p:cNvSpPr/>
              <p:nvPr/>
            </p:nvSpPr>
            <p:spPr>
              <a:xfrm>
                <a:off x="1180677" y="2165852"/>
                <a:ext cx="614340" cy="4571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0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53F1CA-1F11-4339-81D3-0F248E368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0133" y="3088224"/>
              <a:ext cx="695901" cy="695901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052870-0C19-4E73-9C11-AFA157FB52A9}"/>
                </a:ext>
              </a:extLst>
            </p:cNvPr>
            <p:cNvCxnSpPr/>
            <p:nvPr/>
          </p:nvCxnSpPr>
          <p:spPr>
            <a:xfrm>
              <a:off x="1951095" y="3697381"/>
              <a:ext cx="0" cy="66574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9C7D1B2-7244-462A-A2E2-E86807439DB7}"/>
                </a:ext>
              </a:extLst>
            </p:cNvPr>
            <p:cNvCxnSpPr/>
            <p:nvPr/>
          </p:nvCxnSpPr>
          <p:spPr>
            <a:xfrm>
              <a:off x="1777345" y="3697382"/>
              <a:ext cx="0" cy="66574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1416AC9-FD74-41B7-AB4A-AF69D3D0D768}"/>
                </a:ext>
              </a:extLst>
            </p:cNvPr>
            <p:cNvCxnSpPr>
              <a:cxnSpLocks/>
            </p:cNvCxnSpPr>
            <p:nvPr/>
          </p:nvCxnSpPr>
          <p:spPr>
            <a:xfrm>
              <a:off x="1932772" y="2779118"/>
              <a:ext cx="0" cy="51276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13A1CA-2198-4DF6-BDFC-D612DFDA0E76}"/>
                </a:ext>
              </a:extLst>
            </p:cNvPr>
            <p:cNvCxnSpPr>
              <a:cxnSpLocks/>
            </p:cNvCxnSpPr>
            <p:nvPr/>
          </p:nvCxnSpPr>
          <p:spPr>
            <a:xfrm>
              <a:off x="1789108" y="2779118"/>
              <a:ext cx="0" cy="51276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095515E-7E11-4B26-BED5-890C983C7DB7}"/>
                </a:ext>
              </a:extLst>
            </p:cNvPr>
            <p:cNvCxnSpPr>
              <a:cxnSpLocks/>
            </p:cNvCxnSpPr>
            <p:nvPr/>
          </p:nvCxnSpPr>
          <p:spPr>
            <a:xfrm>
              <a:off x="1930689" y="2604320"/>
              <a:ext cx="0" cy="15653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F04E07C-A881-4155-8065-9FBC8D7A6B6F}"/>
                </a:ext>
              </a:extLst>
            </p:cNvPr>
            <p:cNvCxnSpPr>
              <a:cxnSpLocks/>
            </p:cNvCxnSpPr>
            <p:nvPr/>
          </p:nvCxnSpPr>
          <p:spPr>
            <a:xfrm>
              <a:off x="1789108" y="2604320"/>
              <a:ext cx="0" cy="15653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42EB3E7-250B-4379-BF68-D6A5F05AF394}"/>
                </a:ext>
              </a:extLst>
            </p:cNvPr>
            <p:cNvCxnSpPr>
              <a:cxnSpLocks/>
            </p:cNvCxnSpPr>
            <p:nvPr/>
          </p:nvCxnSpPr>
          <p:spPr>
            <a:xfrm>
              <a:off x="1789108" y="2508781"/>
              <a:ext cx="0" cy="7713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6F7A280-E46F-4C74-A4AE-010C6AB05761}"/>
                </a:ext>
              </a:extLst>
            </p:cNvPr>
            <p:cNvCxnSpPr>
              <a:cxnSpLocks/>
            </p:cNvCxnSpPr>
            <p:nvPr/>
          </p:nvCxnSpPr>
          <p:spPr>
            <a:xfrm>
              <a:off x="1930689" y="2508780"/>
              <a:ext cx="0" cy="7713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9217B61-659B-4A0E-8164-360EE0ADD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494" y="5129593"/>
              <a:ext cx="0" cy="43006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5473F8-4E1D-45C9-ACDF-E2F02B9BFC5E}"/>
                </a:ext>
              </a:extLst>
            </p:cNvPr>
            <p:cNvSpPr/>
            <p:nvPr/>
          </p:nvSpPr>
          <p:spPr>
            <a:xfrm>
              <a:off x="1841808" y="4807107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29196D-DFC5-403C-806E-E1E0CCEC66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5241" y="3636368"/>
              <a:ext cx="0" cy="896933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EA0CED1-0021-4DB6-BA53-510E9F89F8AD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H="1" flipV="1">
              <a:off x="1861733" y="2426184"/>
              <a:ext cx="3508" cy="814386"/>
            </a:xfrm>
            <a:prstGeom prst="straightConnector1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09AF19A-FE4D-4CEE-A137-322A70BC8CE6}"/>
                </a:ext>
              </a:extLst>
            </p:cNvPr>
            <p:cNvSpPr/>
            <p:nvPr/>
          </p:nvSpPr>
          <p:spPr>
            <a:xfrm>
              <a:off x="1841808" y="3435210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AEB25F-F734-4391-AE2B-F4DF64522F02}"/>
                </a:ext>
              </a:extLst>
            </p:cNvPr>
            <p:cNvSpPr txBox="1"/>
            <p:nvPr/>
          </p:nvSpPr>
          <p:spPr>
            <a:xfrm>
              <a:off x="359623" y="4687722"/>
              <a:ext cx="1398646" cy="586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6" dirty="0"/>
                <a:t>RFQ prep trap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7B8F06-4757-4F5E-8267-A666D20524D5}"/>
                </a:ext>
              </a:extLst>
            </p:cNvPr>
            <p:cNvSpPr txBox="1"/>
            <p:nvPr/>
          </p:nvSpPr>
          <p:spPr>
            <a:xfrm>
              <a:off x="279876" y="3152467"/>
              <a:ext cx="908645" cy="770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6" dirty="0"/>
                <a:t>Penning </a:t>
              </a:r>
            </a:p>
            <a:p>
              <a:r>
                <a:rPr lang="en-US" sz="506" dirty="0"/>
                <a:t>trap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B0AE52-D62A-4D62-8E27-656FCC774E3C}"/>
                </a:ext>
              </a:extLst>
            </p:cNvPr>
            <p:cNvSpPr txBox="1"/>
            <p:nvPr/>
          </p:nvSpPr>
          <p:spPr>
            <a:xfrm>
              <a:off x="359623" y="2085163"/>
              <a:ext cx="1085743" cy="770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6" dirty="0"/>
                <a:t>Position-sensitive MCP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41B5032-270D-4613-A300-70B14DA37244}"/>
              </a:ext>
            </a:extLst>
          </p:cNvPr>
          <p:cNvSpPr txBox="1"/>
          <p:nvPr/>
        </p:nvSpPr>
        <p:spPr>
          <a:xfrm>
            <a:off x="3848582" y="2350793"/>
            <a:ext cx="461747" cy="352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aseline="30000" dirty="0"/>
              <a:t>252</a:t>
            </a:r>
            <a:r>
              <a:rPr lang="en-US" sz="1013" dirty="0"/>
              <a:t>Cf</a:t>
            </a:r>
          </a:p>
          <a:p>
            <a:r>
              <a:rPr lang="en-US" sz="1013" baseline="30000" dirty="0"/>
              <a:t>~0.5 Ci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41E9247-3491-4486-BA0F-D471710CE783}"/>
              </a:ext>
            </a:extLst>
          </p:cNvPr>
          <p:cNvSpPr/>
          <p:nvPr/>
        </p:nvSpPr>
        <p:spPr>
          <a:xfrm>
            <a:off x="4115974" y="2032465"/>
            <a:ext cx="58815" cy="588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634D9F7-D8D4-4502-AC87-16D485262964}"/>
              </a:ext>
            </a:extLst>
          </p:cNvPr>
          <p:cNvCxnSpPr>
            <a:cxnSpLocks/>
          </p:cNvCxnSpPr>
          <p:nvPr/>
        </p:nvCxnSpPr>
        <p:spPr>
          <a:xfrm flipV="1">
            <a:off x="4042938" y="2117006"/>
            <a:ext cx="73037" cy="260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02E6B0C-E602-422C-AD19-F99361912AA0}"/>
              </a:ext>
            </a:extLst>
          </p:cNvPr>
          <p:cNvSpPr txBox="1"/>
          <p:nvPr/>
        </p:nvSpPr>
        <p:spPr>
          <a:xfrm>
            <a:off x="5272126" y="2608590"/>
            <a:ext cx="1061807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" dirty="0">
                <a:solidFill>
                  <a:schemeClr val="tx2"/>
                </a:solidFill>
                <a:highlight>
                  <a:srgbClr val="FFFF00"/>
                </a:highlight>
              </a:rPr>
              <a:t>R = m/</a:t>
            </a:r>
            <a:r>
              <a:rPr lang="el-GR" sz="760" dirty="0">
                <a:solidFill>
                  <a:schemeClr val="tx2"/>
                </a:solidFill>
                <a:highlight>
                  <a:srgbClr val="FFFF00"/>
                </a:highlight>
              </a:rPr>
              <a:t>Δ</a:t>
            </a:r>
            <a:r>
              <a:rPr lang="en-US" sz="760" dirty="0">
                <a:solidFill>
                  <a:schemeClr val="tx2"/>
                </a:solidFill>
                <a:highlight>
                  <a:srgbClr val="FFFF00"/>
                </a:highlight>
              </a:rPr>
              <a:t>m ~ 10,000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BE9588E-4114-4B31-BBAF-0D3BEB280C5B}"/>
              </a:ext>
            </a:extLst>
          </p:cNvPr>
          <p:cNvSpPr txBox="1"/>
          <p:nvPr/>
        </p:nvSpPr>
        <p:spPr>
          <a:xfrm>
            <a:off x="3704035" y="3581870"/>
            <a:ext cx="1061807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" dirty="0">
                <a:solidFill>
                  <a:schemeClr val="tx2"/>
                </a:solidFill>
                <a:highlight>
                  <a:srgbClr val="FFFF00"/>
                </a:highlight>
              </a:rPr>
              <a:t>R ~ 100,000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32D883-E797-4FA2-9BD1-9762CB5F3E9C}"/>
              </a:ext>
            </a:extLst>
          </p:cNvPr>
          <p:cNvSpPr txBox="1"/>
          <p:nvPr/>
        </p:nvSpPr>
        <p:spPr>
          <a:xfrm>
            <a:off x="2060753" y="2173176"/>
            <a:ext cx="1163528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0" dirty="0">
                <a:solidFill>
                  <a:schemeClr val="tx2"/>
                </a:solidFill>
                <a:highlight>
                  <a:srgbClr val="FFFF00"/>
                </a:highlight>
              </a:rPr>
              <a:t>R ~ 20,000,000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5F50B39-754B-4F96-9174-DD00FDC13557}"/>
              </a:ext>
            </a:extLst>
          </p:cNvPr>
          <p:cNvGrpSpPr/>
          <p:nvPr/>
        </p:nvGrpSpPr>
        <p:grpSpPr>
          <a:xfrm>
            <a:off x="2693216" y="1096918"/>
            <a:ext cx="3744120" cy="2893219"/>
            <a:chOff x="1502105" y="-62838"/>
            <a:chExt cx="8874950" cy="6858000"/>
          </a:xfrm>
        </p:grpSpPr>
        <p:sp>
          <p:nvSpPr>
            <p:cNvPr id="56" name="Rectangle: Rounded Corners 59">
              <a:extLst>
                <a:ext uri="{FF2B5EF4-FFF2-40B4-BE49-F238E27FC236}">
                  <a16:creationId xmlns:a16="http://schemas.microsoft.com/office/drawing/2014/main" id="{8DCD0AA9-390C-45F4-B60E-22824A8BE8FB}"/>
                </a:ext>
              </a:extLst>
            </p:cNvPr>
            <p:cNvSpPr/>
            <p:nvPr/>
          </p:nvSpPr>
          <p:spPr>
            <a:xfrm>
              <a:off x="1546513" y="365125"/>
              <a:ext cx="8830542" cy="61049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0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5750B77-5B86-430F-BCED-AD57DEDE7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105" y="-62838"/>
              <a:ext cx="85725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0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425" y="797422"/>
            <a:ext cx="4709757" cy="413933"/>
          </a:xfrm>
        </p:spPr>
        <p:txBody>
          <a:bodyPr/>
          <a:lstStyle/>
          <a:p>
            <a:r>
              <a:rPr lang="en-US" dirty="0"/>
              <a:t>PI-ICR mass separation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447E1-D9E5-4F69-87FA-FDD02BADC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81" y="1491623"/>
            <a:ext cx="2315103" cy="23151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A78BF8-F931-44D7-883A-7232BA141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935" y="1491623"/>
            <a:ext cx="2700953" cy="2315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5ECA00-547F-4A7F-BAC9-40904702E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81" y="1491623"/>
            <a:ext cx="2315103" cy="2315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9A93D-4195-4861-A631-7E4E75266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934" y="1491623"/>
            <a:ext cx="2700953" cy="2315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F3D84-ECBD-4ABC-9587-C0003A499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81" y="1491623"/>
            <a:ext cx="2315103" cy="2315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68414-BCFF-4CB0-8A9D-FAB77EB9DD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933" y="1491623"/>
            <a:ext cx="2700953" cy="2315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BE1414-F733-457E-BDBE-EC9DF602E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81" y="1491623"/>
            <a:ext cx="2315103" cy="2315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BF2F56-3C81-4A96-975D-B5DB0CD51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932" y="1491623"/>
            <a:ext cx="2700953" cy="23151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38A83-C1A2-4FB1-8B2C-7748A76BA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80" y="1491623"/>
            <a:ext cx="2315103" cy="2315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85E8BC-F0EC-4898-B857-EEAB3F4B5F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932" y="1491623"/>
            <a:ext cx="2700953" cy="2315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490D07-6D47-4736-A882-99D2835C63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504" y="1322254"/>
            <a:ext cx="1597234" cy="24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162" y="151059"/>
            <a:ext cx="6279676" cy="466283"/>
          </a:xfrm>
        </p:spPr>
        <p:txBody>
          <a:bodyPr/>
          <a:lstStyle/>
          <a:p>
            <a:r>
              <a:rPr lang="en-US" sz="1800" cap="none" dirty="0"/>
              <a:t>Ion counting Isomer measurements: fission yield, excitation energy, ….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766" y="1220624"/>
            <a:ext cx="1662422" cy="14586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15863" y="1005964"/>
            <a:ext cx="1721831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aseline="30000" dirty="0"/>
              <a:t>156</a:t>
            </a:r>
            <a:r>
              <a:rPr lang="en-US" sz="1013" dirty="0"/>
              <a:t>Pm , </a:t>
            </a:r>
            <a:r>
              <a:rPr lang="en-US" sz="1013" dirty="0" err="1"/>
              <a:t>Tacc</a:t>
            </a:r>
            <a:r>
              <a:rPr lang="en-US" sz="1013" dirty="0"/>
              <a:t> = 234.705 </a:t>
            </a:r>
            <a:r>
              <a:rPr lang="en-US" sz="1013" dirty="0" err="1"/>
              <a:t>ms</a:t>
            </a:r>
            <a:endParaRPr lang="en-US" sz="1013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322" y="1198756"/>
            <a:ext cx="1709354" cy="150239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01662" y="1012875"/>
            <a:ext cx="175232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aseline="30000" dirty="0"/>
              <a:t>162</a:t>
            </a:r>
            <a:r>
              <a:rPr lang="en-US" sz="1013" dirty="0"/>
              <a:t>Tb, </a:t>
            </a:r>
            <a:r>
              <a:rPr lang="en-US" sz="1013" dirty="0" err="1"/>
              <a:t>Tacc</a:t>
            </a:r>
            <a:r>
              <a:rPr lang="en-US" sz="1013" dirty="0"/>
              <a:t> = 125.241ms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810" y="1197827"/>
            <a:ext cx="1688404" cy="14814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70751" y="1015277"/>
            <a:ext cx="1611126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aseline="30000" dirty="0"/>
              <a:t>168</a:t>
            </a:r>
            <a:r>
              <a:rPr lang="en-US" sz="1013" dirty="0"/>
              <a:t>Tb, </a:t>
            </a:r>
            <a:r>
              <a:rPr lang="en-US" sz="1013" dirty="0" err="1"/>
              <a:t>Tacc</a:t>
            </a:r>
            <a:r>
              <a:rPr lang="en-US" sz="1013" dirty="0"/>
              <a:t> = 234.247ms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918" y="2826918"/>
            <a:ext cx="1602055" cy="999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874" y="2825558"/>
            <a:ext cx="1593461" cy="1007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3150" y="2825559"/>
            <a:ext cx="1644076" cy="997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962AFA-B033-AEB5-FE2B-4F643CB7FEE0}"/>
              </a:ext>
            </a:extLst>
          </p:cNvPr>
          <p:cNvSpPr txBox="1"/>
          <p:nvPr/>
        </p:nvSpPr>
        <p:spPr>
          <a:xfrm>
            <a:off x="1882457" y="4082175"/>
            <a:ext cx="5379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number of results related to the influence of these isomers on nuclear structure and astrophysics (</a:t>
            </a:r>
            <a:r>
              <a:rPr lang="en-US" sz="1200" dirty="0" err="1"/>
              <a:t>astromers</a:t>
            </a:r>
            <a:r>
              <a:rPr lang="en-US" sz="1200" dirty="0"/>
              <a:t>) have already been published … a big compilation of </a:t>
            </a:r>
            <a:r>
              <a:rPr lang="en-US" sz="1200" baseline="30000" dirty="0"/>
              <a:t>252</a:t>
            </a:r>
            <a:r>
              <a:rPr lang="en-US" sz="1200" dirty="0"/>
              <a:t>Cf fission isomeric yield is coming.</a:t>
            </a:r>
          </a:p>
        </p:txBody>
      </p:sp>
    </p:spTree>
    <p:extLst>
      <p:ext uri="{BB962C8B-B14F-4D97-AF65-F5344CB8AC3E}">
        <p14:creationId xmlns:p14="http://schemas.microsoft.com/office/powerpoint/2010/main" val="394376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850A-0BB3-C1AC-6C27-20CA7078A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044" y="151059"/>
            <a:ext cx="5672137" cy="424160"/>
          </a:xfrm>
        </p:spPr>
        <p:txBody>
          <a:bodyPr/>
          <a:lstStyle/>
          <a:p>
            <a:r>
              <a:rPr lang="en-US" sz="1800" cap="none" dirty="0"/>
              <a:t>Ion counting for fission yield: use shorter excitation ( ~ 4 </a:t>
            </a:r>
            <a:r>
              <a:rPr lang="en-US" sz="1800" cap="none" dirty="0" err="1"/>
              <a:t>ms</a:t>
            </a:r>
            <a:r>
              <a:rPr lang="en-US" sz="1800" cap="none" dirty="0"/>
              <a:t>) and probe various angles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833942-3CDD-491F-D243-21E115B81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8413" y="757856"/>
            <a:ext cx="2286568" cy="16176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6D7A4-3C28-B088-0B9F-20DD7D3D8D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>
                <a:solidFill>
                  <a:srgbClr val="FFFFFF">
                    <a:lumMod val="50000"/>
                  </a:srgbClr>
                </a:solidFill>
                <a:latin typeface="Arial"/>
              </a:rPr>
              <a:pPr>
                <a:defRPr/>
              </a:pPr>
              <a:t>16</a:t>
            </a:fld>
            <a:endParaRPr lang="en-US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8EC0A-FE5D-353E-7F87-C855D8030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696" y="757855"/>
            <a:ext cx="2286569" cy="161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9AFA9-943B-3E6A-C7B2-3A9358C87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12" y="2981414"/>
            <a:ext cx="2286569" cy="1617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D5A16C-E4E3-DF34-EBB0-527A15798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696" y="2981415"/>
            <a:ext cx="2307779" cy="1632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544B34-FCFD-E985-1D52-9ACD60E5EDD7}"/>
              </a:ext>
            </a:extLst>
          </p:cNvPr>
          <p:cNvSpPr txBox="1"/>
          <p:nvPr/>
        </p:nvSpPr>
        <p:spPr>
          <a:xfrm>
            <a:off x="2227682" y="2375543"/>
            <a:ext cx="87669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 err="1"/>
              <a:t>T</a:t>
            </a:r>
            <a:r>
              <a:rPr lang="en-US" sz="825" baseline="-25000" dirty="0" err="1"/>
              <a:t>acc</a:t>
            </a:r>
            <a:r>
              <a:rPr lang="en-US" sz="825" dirty="0"/>
              <a:t> =4.212 </a:t>
            </a:r>
            <a:r>
              <a:rPr lang="en-US" sz="825" dirty="0" err="1"/>
              <a:t>ms</a:t>
            </a:r>
            <a:endParaRPr lang="en-US" sz="825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AA1F7-D54D-3A20-5B53-72B6826FEC59}"/>
              </a:ext>
            </a:extLst>
          </p:cNvPr>
          <p:cNvSpPr txBox="1"/>
          <p:nvPr/>
        </p:nvSpPr>
        <p:spPr>
          <a:xfrm>
            <a:off x="6554504" y="2418685"/>
            <a:ext cx="87669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 err="1"/>
              <a:t>T</a:t>
            </a:r>
            <a:r>
              <a:rPr lang="en-US" sz="825" baseline="-25000" dirty="0" err="1"/>
              <a:t>acc</a:t>
            </a:r>
            <a:r>
              <a:rPr lang="en-US" sz="825" dirty="0"/>
              <a:t> =4.232 </a:t>
            </a:r>
            <a:r>
              <a:rPr lang="en-US" sz="825" dirty="0" err="1"/>
              <a:t>ms</a:t>
            </a:r>
            <a:endParaRPr lang="en-US" sz="82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85DA3-287E-4BB8-4718-1BFE47458E18}"/>
              </a:ext>
            </a:extLst>
          </p:cNvPr>
          <p:cNvSpPr txBox="1"/>
          <p:nvPr/>
        </p:nvSpPr>
        <p:spPr>
          <a:xfrm>
            <a:off x="2227682" y="4661818"/>
            <a:ext cx="87669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 err="1"/>
              <a:t>T</a:t>
            </a:r>
            <a:r>
              <a:rPr lang="en-US" sz="825" baseline="-25000" dirty="0" err="1"/>
              <a:t>acc</a:t>
            </a:r>
            <a:r>
              <a:rPr lang="en-US" sz="825" dirty="0"/>
              <a:t> =4.242 </a:t>
            </a:r>
            <a:r>
              <a:rPr lang="en-US" sz="825" dirty="0" err="1"/>
              <a:t>ms</a:t>
            </a:r>
            <a:endParaRPr lang="en-US" sz="82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9597BE-5D54-4F3D-2863-54CF33168948}"/>
              </a:ext>
            </a:extLst>
          </p:cNvPr>
          <p:cNvSpPr txBox="1"/>
          <p:nvPr/>
        </p:nvSpPr>
        <p:spPr>
          <a:xfrm>
            <a:off x="6554504" y="4661818"/>
            <a:ext cx="87669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 err="1"/>
              <a:t>T</a:t>
            </a:r>
            <a:r>
              <a:rPr lang="en-US" sz="825" baseline="-25000" dirty="0" err="1"/>
              <a:t>acc</a:t>
            </a:r>
            <a:r>
              <a:rPr lang="en-US" sz="825" dirty="0"/>
              <a:t> =4.252 </a:t>
            </a:r>
            <a:r>
              <a:rPr lang="en-US" sz="825" dirty="0" err="1"/>
              <a:t>ms</a:t>
            </a:r>
            <a:endParaRPr lang="en-US" sz="82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E561F9-2BBA-4475-82FC-9B157F058A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773"/>
          <a:stretch/>
        </p:blipFill>
        <p:spPr>
          <a:xfrm>
            <a:off x="3417515" y="1896296"/>
            <a:ext cx="2476594" cy="146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98F16D-2E01-14FC-24F8-52B5629E7B2F}"/>
              </a:ext>
            </a:extLst>
          </p:cNvPr>
          <p:cNvSpPr txBox="1"/>
          <p:nvPr/>
        </p:nvSpPr>
        <p:spPr>
          <a:xfrm>
            <a:off x="4133654" y="3455059"/>
            <a:ext cx="87669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5" dirty="0"/>
              <a:t>clustering algorithm</a:t>
            </a:r>
          </a:p>
        </p:txBody>
      </p:sp>
    </p:spTree>
    <p:extLst>
      <p:ext uri="{BB962C8B-B14F-4D97-AF65-F5344CB8AC3E}">
        <p14:creationId xmlns:p14="http://schemas.microsoft.com/office/powerpoint/2010/main" val="572372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15208-4738-8453-7CD0-180F6175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614"/>
            <a:ext cx="8382000" cy="746522"/>
          </a:xfrm>
        </p:spPr>
        <p:txBody>
          <a:bodyPr/>
          <a:lstStyle/>
          <a:p>
            <a:r>
              <a:rPr lang="en-US" cap="none" baseline="30000" dirty="0"/>
              <a:t>252</a:t>
            </a:r>
            <a:r>
              <a:rPr lang="en-US" cap="none" dirty="0"/>
              <a:t>Cf fission fragment distribution … heavy peak</a:t>
            </a:r>
            <a:br>
              <a:rPr lang="en-US" cap="none" dirty="0"/>
            </a:br>
            <a:endParaRPr lang="en-US" cap="none" dirty="0"/>
          </a:p>
        </p:txBody>
      </p:sp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34B27CED-2CB0-9DD0-D22D-54CCB45A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3" r="6341"/>
          <a:stretch>
            <a:fillRect/>
          </a:stretch>
        </p:blipFill>
        <p:spPr>
          <a:xfrm>
            <a:off x="4649274" y="1508191"/>
            <a:ext cx="4226023" cy="2825035"/>
          </a:xfrm>
          <a:prstGeom prst="rect">
            <a:avLst/>
          </a:prstGeom>
        </p:spPr>
      </p:pic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618DF77B-46D8-BC37-A660-6B3C766600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28" r="7425"/>
          <a:stretch>
            <a:fillRect/>
          </a:stretch>
        </p:blipFill>
        <p:spPr>
          <a:xfrm>
            <a:off x="457200" y="1508191"/>
            <a:ext cx="4192074" cy="285020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62AB0-E826-582F-63A4-7E4DFD67B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0983"/>
            <a:ext cx="7315200" cy="3269742"/>
          </a:xfrm>
        </p:spPr>
        <p:txBody>
          <a:bodyPr/>
          <a:lstStyle/>
          <a:p>
            <a:r>
              <a:rPr lang="en-US" dirty="0"/>
              <a:t>Analysis of heavy peak completed for 1+ and 2+ ions</a:t>
            </a:r>
          </a:p>
          <a:p>
            <a:r>
              <a:rPr lang="en-US" dirty="0"/>
              <a:t>2+ ions measured with Penning trap and MR-TOF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Preparing for similar measurements on neutron-induced fission of </a:t>
            </a:r>
            <a:r>
              <a:rPr lang="en-US" baseline="30000" dirty="0"/>
              <a:t>235</a:t>
            </a:r>
            <a:r>
              <a:rPr lang="en-US" dirty="0"/>
              <a:t>U</a:t>
            </a:r>
          </a:p>
        </p:txBody>
      </p:sp>
      <p:pic>
        <p:nvPicPr>
          <p:cNvPr id="8" name="Picture 7" descr="Diagram, histogram">
            <a:extLst>
              <a:ext uri="{FF2B5EF4-FFF2-40B4-BE49-F238E27FC236}">
                <a16:creationId xmlns:a16="http://schemas.microsoft.com/office/drawing/2014/main" id="{3FA86A71-06C1-1807-501B-666B16449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790" y="644670"/>
            <a:ext cx="1897902" cy="111798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7F3196-6BDA-E289-56E8-B0FBB2EC886F}"/>
              </a:ext>
            </a:extLst>
          </p:cNvPr>
          <p:cNvCxnSpPr/>
          <p:nvPr/>
        </p:nvCxnSpPr>
        <p:spPr>
          <a:xfrm flipV="1">
            <a:off x="5791200" y="1239982"/>
            <a:ext cx="741218" cy="10390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5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45FB-4483-F1E8-2E8B-4469729EC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82" y="79556"/>
            <a:ext cx="8372901" cy="430833"/>
          </a:xfrm>
        </p:spPr>
        <p:txBody>
          <a:bodyPr/>
          <a:lstStyle/>
          <a:p>
            <a:r>
              <a:rPr lang="en-US" sz="2400" cap="none" dirty="0"/>
              <a:t>Excited States in </a:t>
            </a:r>
            <a:r>
              <a:rPr lang="en-US" sz="2400" cap="none" baseline="30000" dirty="0"/>
              <a:t>100</a:t>
            </a:r>
            <a:r>
              <a:rPr lang="en-US" sz="2400" cap="none" dirty="0"/>
              <a:t>Zr from </a:t>
            </a:r>
            <a:r>
              <a:rPr lang="en-US" sz="2400" cap="none" dirty="0">
                <a:latin typeface="Symbol" pitchFamily="2" charset="2"/>
              </a:rPr>
              <a:t>b</a:t>
            </a:r>
            <a:r>
              <a:rPr lang="en-US" sz="2400" cap="none" dirty="0"/>
              <a:t> decay of </a:t>
            </a:r>
            <a:r>
              <a:rPr lang="en-US" sz="2400" cap="none" baseline="30000" dirty="0"/>
              <a:t>100</a:t>
            </a:r>
            <a:r>
              <a:rPr lang="en-US" sz="2400" cap="none" dirty="0"/>
              <a:t>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727DD-76F8-B356-D3D6-040BF76E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36469-7B7B-460E-84D4-002720F5C6B9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C545D7-38C5-616F-20BB-DDFC9D71D640}"/>
              </a:ext>
            </a:extLst>
          </p:cNvPr>
          <p:cNvGrpSpPr>
            <a:grpSpLocks noChangeAspect="1"/>
          </p:cNvGrpSpPr>
          <p:nvPr/>
        </p:nvGrpSpPr>
        <p:grpSpPr>
          <a:xfrm>
            <a:off x="815206" y="672500"/>
            <a:ext cx="3100392" cy="2370594"/>
            <a:chOff x="5629499" y="592938"/>
            <a:chExt cx="4429131" cy="338656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32B727-2F48-ED86-13CD-C4E34005A031}"/>
                </a:ext>
              </a:extLst>
            </p:cNvPr>
            <p:cNvGrpSpPr/>
            <p:nvPr/>
          </p:nvGrpSpPr>
          <p:grpSpPr>
            <a:xfrm>
              <a:off x="5629499" y="592938"/>
              <a:ext cx="4041969" cy="2983535"/>
              <a:chOff x="5629499" y="592938"/>
              <a:chExt cx="4041969" cy="2983535"/>
            </a:xfrm>
          </p:grpSpPr>
          <p:pic>
            <p:nvPicPr>
              <p:cNvPr id="14" name="2.png" descr="2.png">
                <a:extLst>
                  <a:ext uri="{FF2B5EF4-FFF2-40B4-BE49-F238E27FC236}">
                    <a16:creationId xmlns:a16="http://schemas.microsoft.com/office/drawing/2014/main" id="{DC55C815-3409-1747-8E83-DB7BFE838D51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9499" y="592938"/>
                <a:ext cx="4003447" cy="2983535"/>
              </a:xfrm>
              <a:prstGeom prst="rect">
                <a:avLst/>
              </a:prstGeom>
              <a:effectLst>
                <a:outerShdw blurRad="190500" dist="8455" dir="5400000" rotWithShape="0">
                  <a:srgbClr val="D783FF"/>
                </a:outerShdw>
              </a:effectLst>
            </p:spPr>
          </p:pic>
          <p:sp>
            <p:nvSpPr>
              <p:cNvPr id="15" name="X-Array">
                <a:extLst>
                  <a:ext uri="{FF2B5EF4-FFF2-40B4-BE49-F238E27FC236}">
                    <a16:creationId xmlns:a16="http://schemas.microsoft.com/office/drawing/2014/main" id="{75A95D47-59A7-36F1-D345-1F544FB9B4FF}"/>
                  </a:ext>
                </a:extLst>
              </p:cNvPr>
              <p:cNvSpPr txBox="1"/>
              <p:nvPr/>
            </p:nvSpPr>
            <p:spPr>
              <a:xfrm>
                <a:off x="5668022" y="650092"/>
                <a:ext cx="2220685" cy="3332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spcBef>
                    <a:spcPts val="400"/>
                  </a:spcBef>
                  <a:defRPr b="1">
                    <a:solidFill>
                      <a:srgbClr val="FFFB00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0"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B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Gammasphere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B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Area 1">
                <a:extLst>
                  <a:ext uri="{FF2B5EF4-FFF2-40B4-BE49-F238E27FC236}">
                    <a16:creationId xmlns:a16="http://schemas.microsoft.com/office/drawing/2014/main" id="{5D910DA8-DAA1-164B-A416-0D79FE3FD490}"/>
                  </a:ext>
                </a:extLst>
              </p:cNvPr>
              <p:cNvSpPr txBox="1"/>
              <p:nvPr/>
            </p:nvSpPr>
            <p:spPr>
              <a:xfrm>
                <a:off x="8626440" y="676342"/>
                <a:ext cx="1045028" cy="3332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>
                  <a:spcBef>
                    <a:spcPts val="400"/>
                  </a:spcBef>
                  <a:defRPr b="1">
                    <a:solidFill>
                      <a:srgbClr val="FFFB00"/>
                    </a:solidFill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0"/>
                </a:pPr>
                <a:r>
                  <a:rPr kumimoji="0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B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Area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B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</a:t>
                </a:r>
                <a:endPara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B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3" name="7.png" descr="7.png">
              <a:extLst>
                <a:ext uri="{FF2B5EF4-FFF2-40B4-BE49-F238E27FC236}">
                  <a16:creationId xmlns:a16="http://schemas.microsoft.com/office/drawing/2014/main" id="{4F77A119-2677-DC4A-5B6F-BC8BF48E0AF2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4467" y="2529592"/>
              <a:ext cx="2114163" cy="1449909"/>
            </a:xfrm>
            <a:prstGeom prst="rect">
              <a:avLst/>
            </a:prstGeom>
            <a:effectLst>
              <a:outerShdw blurRad="190500" dist="8455" dir="5400000" rotWithShape="0">
                <a:srgbClr val="D783FF"/>
              </a:outerShdw>
            </a:effec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A43F79-62AD-5C2E-891D-86A503532C4B}"/>
              </a:ext>
            </a:extLst>
          </p:cNvPr>
          <p:cNvSpPr txBox="1"/>
          <p:nvPr/>
        </p:nvSpPr>
        <p:spPr>
          <a:xfrm>
            <a:off x="242523" y="3101423"/>
            <a:ext cx="4434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Gammasphere configured for beta decay studies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Moving tape station (LSU)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Beta counter – HEART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xagonal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ray for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riggering)</a:t>
            </a:r>
          </a:p>
        </p:txBody>
      </p:sp>
      <p:grpSp>
        <p:nvGrpSpPr>
          <p:cNvPr id="18" name="Group">
            <a:extLst>
              <a:ext uri="{FF2B5EF4-FFF2-40B4-BE49-F238E27FC236}">
                <a16:creationId xmlns:a16="http://schemas.microsoft.com/office/drawing/2014/main" id="{F5E70511-AE70-1209-470C-36F42C5B5F86}"/>
              </a:ext>
            </a:extLst>
          </p:cNvPr>
          <p:cNvGrpSpPr/>
          <p:nvPr/>
        </p:nvGrpSpPr>
        <p:grpSpPr>
          <a:xfrm>
            <a:off x="1519120" y="3842301"/>
            <a:ext cx="2269129" cy="865227"/>
            <a:chOff x="0" y="0"/>
            <a:chExt cx="3016863" cy="1505735"/>
          </a:xfrm>
        </p:grpSpPr>
        <p:pic>
          <p:nvPicPr>
            <p:cNvPr id="19" name="Image" descr="Image">
              <a:extLst>
                <a:ext uri="{FF2B5EF4-FFF2-40B4-BE49-F238E27FC236}">
                  <a16:creationId xmlns:a16="http://schemas.microsoft.com/office/drawing/2014/main" id="{5B576BCC-A2BD-003A-2E27-2B737C901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16864" cy="1505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Line">
              <a:extLst>
                <a:ext uri="{FF2B5EF4-FFF2-40B4-BE49-F238E27FC236}">
                  <a16:creationId xmlns:a16="http://schemas.microsoft.com/office/drawing/2014/main" id="{37A5488C-C1D8-249D-ED70-F94451E63AF8}"/>
                </a:ext>
              </a:extLst>
            </p:cNvPr>
            <p:cNvSpPr/>
            <p:nvPr/>
          </p:nvSpPr>
          <p:spPr>
            <a:xfrm flipV="1">
              <a:off x="2902205" y="17672"/>
              <a:ext cx="1" cy="147039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FAD904BA-3D6B-32DD-6D62-D4938CD7F00D}"/>
                </a:ext>
              </a:extLst>
            </p:cNvPr>
            <p:cNvSpPr/>
            <p:nvPr/>
          </p:nvSpPr>
          <p:spPr>
            <a:xfrm flipV="1">
              <a:off x="1508432" y="0"/>
              <a:ext cx="1" cy="142240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DD2D9A23-8316-DE62-15A4-551F1766943F}"/>
                </a:ext>
              </a:extLst>
            </p:cNvPr>
            <p:cNvSpPr/>
            <p:nvPr/>
          </p:nvSpPr>
          <p:spPr>
            <a:xfrm flipV="1">
              <a:off x="86768" y="-1"/>
              <a:ext cx="1" cy="1422403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rowth">
              <a:extLst>
                <a:ext uri="{FF2B5EF4-FFF2-40B4-BE49-F238E27FC236}">
                  <a16:creationId xmlns:a16="http://schemas.microsoft.com/office/drawing/2014/main" id="{3088F63C-22D4-6C1E-7225-0CC6C94A0768}"/>
                </a:ext>
              </a:extLst>
            </p:cNvPr>
            <p:cNvSpPr txBox="1"/>
            <p:nvPr/>
          </p:nvSpPr>
          <p:spPr>
            <a:xfrm>
              <a:off x="498914" y="869094"/>
              <a:ext cx="867218" cy="4235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growth</a:t>
              </a:r>
            </a:p>
          </p:txBody>
        </p:sp>
        <p:sp>
          <p:nvSpPr>
            <p:cNvPr id="24" name="decay">
              <a:extLst>
                <a:ext uri="{FF2B5EF4-FFF2-40B4-BE49-F238E27FC236}">
                  <a16:creationId xmlns:a16="http://schemas.microsoft.com/office/drawing/2014/main" id="{03EE4AD0-0D66-675C-F818-19D0F0B40FA1}"/>
                </a:ext>
              </a:extLst>
            </p:cNvPr>
            <p:cNvSpPr txBox="1"/>
            <p:nvPr/>
          </p:nvSpPr>
          <p:spPr>
            <a:xfrm>
              <a:off x="1933688" y="176381"/>
              <a:ext cx="803224" cy="38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748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decay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3CD5A2C-84BA-3FAE-FC40-3B55D675F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746" y="2711702"/>
            <a:ext cx="2379060" cy="17516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373CEE-9C73-7D5A-545D-81D8B55C1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144" y="2706083"/>
            <a:ext cx="2274941" cy="18790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51F635-2E23-B4D6-0C20-6131740C0351}"/>
              </a:ext>
            </a:extLst>
          </p:cNvPr>
          <p:cNvSpPr txBox="1"/>
          <p:nvPr/>
        </p:nvSpPr>
        <p:spPr>
          <a:xfrm>
            <a:off x="6500116" y="2482224"/>
            <a:ext cx="1052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752EA1-3E19-E037-542C-A25D5FD8B1A7}"/>
              </a:ext>
            </a:extLst>
          </p:cNvPr>
          <p:cNvSpPr txBox="1"/>
          <p:nvPr/>
        </p:nvSpPr>
        <p:spPr>
          <a:xfrm>
            <a:off x="4588033" y="4515429"/>
            <a:ext cx="45640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J. Wu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et 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., Phys. Rev. C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109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, 024314 (2024)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D2A5BC-43F9-0022-319A-347820429992}"/>
              </a:ext>
            </a:extLst>
          </p:cNvPr>
          <p:cNvSpPr txBox="1"/>
          <p:nvPr/>
        </p:nvSpPr>
        <p:spPr>
          <a:xfrm>
            <a:off x="4316271" y="755868"/>
            <a:ext cx="46938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isotopes from CARIBU transported to Gammasphere target position and implanted on moving tape.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-beta coincidences recorded during decay period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&gt;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Level structure determined from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g-g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coincidences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Spins of levels determined from angular correlation analysis. </a:t>
            </a:r>
          </a:p>
        </p:txBody>
      </p:sp>
    </p:spTree>
    <p:extLst>
      <p:ext uri="{BB962C8B-B14F-4D97-AF65-F5344CB8AC3E}">
        <p14:creationId xmlns:p14="http://schemas.microsoft.com/office/powerpoint/2010/main" val="724377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B03B4-506B-3F4D-A2D2-9EDD83A0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54" y="19550"/>
            <a:ext cx="8372901" cy="460899"/>
          </a:xfrm>
        </p:spPr>
        <p:txBody>
          <a:bodyPr/>
          <a:lstStyle/>
          <a:p>
            <a:r>
              <a:rPr lang="en-US" sz="2400" dirty="0">
                <a:solidFill>
                  <a:schemeClr val="tx2"/>
                </a:solidFill>
              </a:rPr>
              <a:t>Beta Decay Factory in Area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101AA8-1CE3-1540-B27B-EAD71EB70A9E}"/>
              </a:ext>
            </a:extLst>
          </p:cNvPr>
          <p:cNvSpPr txBox="1"/>
          <p:nvPr/>
        </p:nvSpPr>
        <p:spPr>
          <a:xfrm>
            <a:off x="3299664" y="447991"/>
            <a:ext cx="2996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Saturn/X-Array Upgrades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0A65A-EAAD-524F-8B61-61DFD0AEC5ED}"/>
              </a:ext>
            </a:extLst>
          </p:cNvPr>
          <p:cNvSpPr txBox="1"/>
          <p:nvPr/>
        </p:nvSpPr>
        <p:spPr>
          <a:xfrm>
            <a:off x="6339550" y="432701"/>
            <a:ext cx="2306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Beta Decay Factory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882EC-3918-914D-B5B0-717B49C6CCD7}"/>
              </a:ext>
            </a:extLst>
          </p:cNvPr>
          <p:cNvSpPr txBox="1"/>
          <p:nvPr/>
        </p:nvSpPr>
        <p:spPr>
          <a:xfrm>
            <a:off x="3189215" y="829518"/>
            <a:ext cx="2719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09" marR="0" lvl="0" indent="-1762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LaBr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measure lifetimes – 2 rings, 15 1”x1” crystals each ring.</a:t>
            </a:r>
          </a:p>
          <a:p>
            <a:pPr marL="176209" marR="0" lvl="0" indent="-1762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Conversion electron measurements utilizing Laces (LSU)</a:t>
            </a:r>
          </a:p>
          <a:p>
            <a:pPr marL="176209" marR="0" lvl="0" indent="-17620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1-2 BEGe detectors for low-energy gamma-ray and x-ray detection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353B1-4ECA-0240-BB19-C95A59DC7085}"/>
              </a:ext>
            </a:extLst>
          </p:cNvPr>
          <p:cNvSpPr txBox="1"/>
          <p:nvPr/>
        </p:nvSpPr>
        <p:spPr>
          <a:xfrm>
            <a:off x="6135973" y="723506"/>
            <a:ext cx="29284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297" marR="0" lvl="0" indent="-11429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Gammasphere upgrade project allows for relocation of device to Area 1.</a:t>
            </a:r>
          </a:p>
          <a:p>
            <a:pPr marL="114297" marR="0" lvl="0" indent="-11429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nuCARIBU, we estimate 2 orders of magnitude increase in implanted ions.</a:t>
            </a:r>
          </a:p>
          <a:p>
            <a:pPr marL="114297" marR="0" lvl="0" indent="-11429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Gammasphere gives multi-fold coincidences, total gamma-ray energy, angular correlations, for spin, parity, mixing rations.</a:t>
            </a:r>
          </a:p>
          <a:p>
            <a:pPr marL="114297" marR="0" lvl="0" indent="-11429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X-Array – lifetimes (LaBr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), low-energy gamma detections (BEGe), conversion electron measurement (LACES). </a:t>
            </a:r>
          </a:p>
          <a:p>
            <a:pPr marL="114297" marR="0" lvl="0" indent="-11429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Campaign of six months to measure 30-50 parent decays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65AA94-8751-E14B-8143-869BCCA024E2}"/>
              </a:ext>
            </a:extLst>
          </p:cNvPr>
          <p:cNvCxnSpPr>
            <a:cxnSpLocks/>
          </p:cNvCxnSpPr>
          <p:nvPr/>
        </p:nvCxnSpPr>
        <p:spPr>
          <a:xfrm>
            <a:off x="3099661" y="812239"/>
            <a:ext cx="0" cy="40915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E0E568-F1A1-214F-81E6-0A89A2C042B2}"/>
              </a:ext>
            </a:extLst>
          </p:cNvPr>
          <p:cNvCxnSpPr>
            <a:cxnSpLocks/>
          </p:cNvCxnSpPr>
          <p:nvPr/>
        </p:nvCxnSpPr>
        <p:spPr>
          <a:xfrm>
            <a:off x="6108550" y="781461"/>
            <a:ext cx="0" cy="4122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121C6A-A45C-4B4E-9404-D7FC2A349734}"/>
              </a:ext>
            </a:extLst>
          </p:cNvPr>
          <p:cNvSpPr txBox="1"/>
          <p:nvPr/>
        </p:nvSpPr>
        <p:spPr>
          <a:xfrm>
            <a:off x="273247" y="447991"/>
            <a:ext cx="29963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Gammasphere Decay Station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52EED-383C-A64A-88C4-A2D10EBF80AE}"/>
              </a:ext>
            </a:extLst>
          </p:cNvPr>
          <p:cNvSpPr/>
          <p:nvPr/>
        </p:nvSpPr>
        <p:spPr>
          <a:xfrm>
            <a:off x="174355" y="781460"/>
            <a:ext cx="30466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b-g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coincidences for proper feeding intensities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g-g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g-g-g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level structure determination and spin assignments from angular correlations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Reduced summing and crystal to crystal scattering (in contrast to X-Array)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Calorimetry provides information on excitation energy on event-by-event basis (Ge + BGO)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Gammasphere electronics upgrade provides 3 copies of Ge central contact @ 4, 8 and 20 MeV full range</a:t>
            </a:r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1EC50958-4309-9D47-AD07-DCAFBE5902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22" t="-3787"/>
          <a:stretch/>
        </p:blipFill>
        <p:spPr>
          <a:xfrm>
            <a:off x="6086344" y="3454030"/>
            <a:ext cx="2883303" cy="1402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2A652-F274-5542-92C9-D1428CAA5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212" y="2415286"/>
            <a:ext cx="2601021" cy="13134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908D84-66B9-C745-AA0C-3B34AB3D57B0}"/>
              </a:ext>
            </a:extLst>
          </p:cNvPr>
          <p:cNvSpPr txBox="1"/>
          <p:nvPr/>
        </p:nvSpPr>
        <p:spPr>
          <a:xfrm>
            <a:off x="3221000" y="2214513"/>
            <a:ext cx="270200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Si(Li) detector system to couple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X-Array decay station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F0D845-4FED-F743-837B-95636C2BB2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70" y="3901306"/>
            <a:ext cx="2801634" cy="92146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F7B8BAE-8173-2E47-AB8A-02A4A7DA3D2B}"/>
              </a:ext>
            </a:extLst>
          </p:cNvPr>
          <p:cNvSpPr txBox="1"/>
          <p:nvPr/>
        </p:nvSpPr>
        <p:spPr>
          <a:xfrm>
            <a:off x="517706" y="3459117"/>
            <a:ext cx="2359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g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ray angular correlations following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beta decay with Gammasphere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C05BBC-BC24-7C48-8D15-43D01209878E}"/>
              </a:ext>
            </a:extLst>
          </p:cNvPr>
          <p:cNvSpPr txBox="1"/>
          <p:nvPr/>
        </p:nvSpPr>
        <p:spPr>
          <a:xfrm>
            <a:off x="6769231" y="3315532"/>
            <a:ext cx="1317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Area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71635D-6D67-5E42-82F6-33B8D9577D07}"/>
              </a:ext>
            </a:extLst>
          </p:cNvPr>
          <p:cNvSpPr txBox="1"/>
          <p:nvPr/>
        </p:nvSpPr>
        <p:spPr>
          <a:xfrm>
            <a:off x="6398343" y="4146596"/>
            <a:ext cx="664636" cy="430887"/>
          </a:xfrm>
          <a:prstGeom prst="rect">
            <a:avLst/>
          </a:prstGeom>
          <a:solidFill>
            <a:srgbClr val="FFC000"/>
          </a:solidFill>
        </p:spPr>
        <p:txBody>
          <a:bodyPr wrap="square" tIns="137160" bIns="13716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X-Array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39150A6-8717-5749-AF77-BCD77ED6D6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302" y="3728759"/>
            <a:ext cx="1910710" cy="12062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594D41-03B0-5148-B5D9-2BD5B9EA9C44}"/>
              </a:ext>
            </a:extLst>
          </p:cNvPr>
          <p:cNvSpPr txBox="1"/>
          <p:nvPr/>
        </p:nvSpPr>
        <p:spPr>
          <a:xfrm>
            <a:off x="3269918" y="3950256"/>
            <a:ext cx="7086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LaBr3 Ring @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60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X-Array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025B79-9771-D84F-8A3B-C7A26EF924E0}"/>
              </a:ext>
            </a:extLst>
          </p:cNvPr>
          <p:cNvSpPr txBox="1"/>
          <p:nvPr/>
        </p:nvSpPr>
        <p:spPr>
          <a:xfrm>
            <a:off x="7441457" y="4238928"/>
            <a:ext cx="445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9E485-85FC-294D-BDB3-4BB43D28D8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AAC5A-9C4F-4278-920D-DF2BAB5957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2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48943F-3BE5-C283-3E6C-6D06173C9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90" y="1059432"/>
            <a:ext cx="7728559" cy="3795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279676" cy="418605"/>
          </a:xfrm>
        </p:spPr>
        <p:txBody>
          <a:bodyPr/>
          <a:lstStyle/>
          <a:p>
            <a:r>
              <a:rPr lang="en-US" dirty="0"/>
              <a:t>ATLAS/CARIBU facility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865960" y="1375172"/>
            <a:ext cx="1704975" cy="1208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350">
              <a:solidFill>
                <a:srgbClr val="404040"/>
              </a:solidFill>
            </a:endParaRPr>
          </a:p>
        </p:txBody>
      </p:sp>
      <p:sp>
        <p:nvSpPr>
          <p:cNvPr id="10" name="Rectangle 10"/>
          <p:cNvSpPr txBox="1">
            <a:spLocks noChangeArrowheads="1"/>
          </p:cNvSpPr>
          <p:nvPr/>
        </p:nvSpPr>
        <p:spPr bwMode="auto">
          <a:xfrm>
            <a:off x="463088" y="503389"/>
            <a:ext cx="7028973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sz="1200" b="1" kern="0" dirty="0"/>
              <a:t>Stable beams at </a:t>
            </a:r>
            <a:r>
              <a:rPr lang="en-US" altLang="en-US" sz="1200" b="1" kern="0" dirty="0">
                <a:solidFill>
                  <a:srgbClr val="0082CA"/>
                </a:solidFill>
              </a:rPr>
              <a:t>high intensity </a:t>
            </a:r>
            <a:r>
              <a:rPr lang="en-US" altLang="en-US" sz="1200" b="1" kern="0" dirty="0"/>
              <a:t>and energy up to 10-20 MeV/u</a:t>
            </a:r>
          </a:p>
          <a:p>
            <a:pPr>
              <a:defRPr/>
            </a:pPr>
            <a:r>
              <a:rPr lang="en-US" altLang="en-US" sz="1200" b="1" kern="0" dirty="0"/>
              <a:t>Light in-flight radioactive beams with </a:t>
            </a:r>
            <a:r>
              <a:rPr lang="en-US" altLang="en-US" sz="1200" b="1" kern="0" dirty="0">
                <a:solidFill>
                  <a:srgbClr val="0082CA"/>
                </a:solidFill>
              </a:rPr>
              <a:t>RAISOR</a:t>
            </a:r>
          </a:p>
          <a:p>
            <a:pPr lvl="1">
              <a:defRPr/>
            </a:pPr>
            <a:r>
              <a:rPr lang="en-US" altLang="en-US" sz="1200" b="1" i="1" kern="0" dirty="0"/>
              <a:t>light beams, no chemical limitations, close to stability, acceptable beam properties</a:t>
            </a:r>
          </a:p>
          <a:p>
            <a:pPr>
              <a:defRPr/>
            </a:pPr>
            <a:r>
              <a:rPr lang="en-US" altLang="en-US" sz="1200" b="1" kern="0" dirty="0">
                <a:solidFill>
                  <a:srgbClr val="0082CA"/>
                </a:solidFill>
              </a:rPr>
              <a:t>(nu)CARIBU beams</a:t>
            </a:r>
          </a:p>
          <a:p>
            <a:pPr lvl="1">
              <a:defRPr/>
            </a:pPr>
            <a:r>
              <a:rPr lang="en-US" altLang="en-US" sz="1200" b="1" i="1" kern="0" dirty="0"/>
              <a:t>heavy n-rich from Cf fission </a:t>
            </a:r>
            <a:r>
              <a:rPr lang="en-US" altLang="en-US" sz="1200" b="1" i="1" kern="0" dirty="0">
                <a:solidFill>
                  <a:srgbClr val="0070C0"/>
                </a:solidFill>
              </a:rPr>
              <a:t>neutron-induced fission</a:t>
            </a:r>
            <a:r>
              <a:rPr lang="en-US" altLang="en-US" sz="1200" b="1" i="1" kern="0" dirty="0"/>
              <a:t>, no chemical limitations, low intensity, ATLAS beam quality, energies up to 15 MeV/u</a:t>
            </a:r>
          </a:p>
          <a:p>
            <a:pPr>
              <a:defRPr/>
            </a:pPr>
            <a:r>
              <a:rPr lang="en-US" altLang="en-US" sz="1200" b="1" kern="0" dirty="0"/>
              <a:t>State-of-the-art instrumentation for Coulomb barrier and low-energy experiments</a:t>
            </a:r>
          </a:p>
          <a:p>
            <a:pPr>
              <a:defRPr/>
            </a:pPr>
            <a:r>
              <a:rPr lang="en-US" altLang="en-US" sz="1200" b="1" kern="0" dirty="0"/>
              <a:t>Operating ~6000 hrs/yr (+ 2000 hrs/yr (nu)CARIBU stand alone) at &gt; 90% efficiency</a:t>
            </a:r>
          </a:p>
          <a:p>
            <a:pPr lvl="1">
              <a:defRPr/>
            </a:pPr>
            <a:r>
              <a:rPr lang="en-US" altLang="en-US" sz="1200" b="1" kern="0" dirty="0"/>
              <a:t>Common PAC for ATLAS and (nu)CARIBU</a:t>
            </a:r>
          </a:p>
          <a:p>
            <a:pPr lvl="1">
              <a:defRPr/>
            </a:pPr>
            <a:r>
              <a:rPr lang="en-US" altLang="en-US" sz="1200" b="1" kern="0" dirty="0"/>
              <a:t>350-450 “single users” per year performing experiments at ATLAS                   </a:t>
            </a:r>
          </a:p>
        </p:txBody>
      </p:sp>
      <p:sp>
        <p:nvSpPr>
          <p:cNvPr id="11" name="Slide Number Placeholder 6"/>
          <p:cNvSpPr txBox="1">
            <a:spLocks/>
          </p:cNvSpPr>
          <p:nvPr/>
        </p:nvSpPr>
        <p:spPr>
          <a:xfrm>
            <a:off x="7600951" y="4906566"/>
            <a:ext cx="288131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34290" rIns="0" bIns="0" rtlCol="0" anchor="b"/>
          <a:lstStyle>
            <a:defPPr>
              <a:defRPr lang="en-US"/>
            </a:defPPr>
            <a:lvl1pPr marL="0" algn="ctr" defTabSz="914400" rtl="0" eaLnBrk="0" latin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 sz="1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5227664-C2AD-471E-BEC0-E3ADFCF2A406}" type="slidenum">
              <a:rPr lang="en-US" altLang="en-US" sz="750"/>
              <a:pPr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75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767227-10FE-DA12-E2C3-E20D8F914040}"/>
              </a:ext>
            </a:extLst>
          </p:cNvPr>
          <p:cNvCxnSpPr/>
          <p:nvPr/>
        </p:nvCxnSpPr>
        <p:spPr>
          <a:xfrm flipV="1">
            <a:off x="2607733" y="1456267"/>
            <a:ext cx="684107" cy="115146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AB2D5C-8A74-654A-5CE6-F515DCF013CA}"/>
              </a:ext>
            </a:extLst>
          </p:cNvPr>
          <p:cNvCxnSpPr>
            <a:cxnSpLocks/>
          </p:cNvCxnSpPr>
          <p:nvPr/>
        </p:nvCxnSpPr>
        <p:spPr>
          <a:xfrm>
            <a:off x="2607733" y="1456267"/>
            <a:ext cx="684107" cy="115146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886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11365" y="258878"/>
            <a:ext cx="5932460" cy="6429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575" dirty="0"/>
              <a:t>Growing application program at ATLAS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0D914C-C324-4D2C-963C-0F45F3021089}"/>
              </a:ext>
            </a:extLst>
          </p:cNvPr>
          <p:cNvSpPr txBox="1">
            <a:spLocks/>
          </p:cNvSpPr>
          <p:nvPr/>
        </p:nvSpPr>
        <p:spPr>
          <a:xfrm>
            <a:off x="423193" y="593683"/>
            <a:ext cx="7164424" cy="2634527"/>
          </a:xfrm>
          <a:prstGeom prst="rect">
            <a:avLst/>
          </a:prstGeom>
        </p:spPr>
        <p:txBody>
          <a:bodyPr vert="horz" lIns="30861" tIns="51435" rtlCol="0">
            <a:noAutofit/>
          </a:bodyPr>
          <a:lstStyle>
            <a:lvl1pPr marL="400050" indent="-280988" algn="l" rtl="0" eaLnBrk="1" latinLnBrk="0" hangingPunct="1">
              <a:spcBef>
                <a:spcPts val="1200"/>
              </a:spcBef>
              <a:spcAft>
                <a:spcPts val="600"/>
              </a:spcAft>
              <a:buClr>
                <a:srgbClr val="0D5097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273050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85850" indent="-40163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90000"/>
              <a:buFont typeface="Lucida Grande"/>
              <a:buChar char="—"/>
              <a:defRPr kumimoji="0"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144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Lucida Grande"/>
              <a:buChar char="–"/>
              <a:defRPr kumimoji="0"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3050" indent="-242888" algn="l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Arial"/>
              <a:buChar char="•"/>
              <a:defRPr kumimoji="0" lang="en-US" sz="1800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Enabled by</a:t>
            </a:r>
          </a:p>
          <a:p>
            <a:pPr lvl="1"/>
            <a:r>
              <a:rPr lang="en-US" sz="1200" b="1" dirty="0"/>
              <a:t>Variety of clean mass separated beams: stable, long-lived isotopes, short-lived fission fragments … at required energies</a:t>
            </a:r>
          </a:p>
          <a:p>
            <a:pPr lvl="1"/>
            <a:r>
              <a:rPr lang="en-US" sz="1200" b="1" dirty="0"/>
              <a:t>Broad suite of state-of-the-art equipment … both in-house (HELIOS, CPT, </a:t>
            </a:r>
            <a:r>
              <a:rPr lang="en-US" sz="1200" b="1" dirty="0" err="1"/>
              <a:t>Gammasphere</a:t>
            </a:r>
            <a:r>
              <a:rPr lang="en-US" sz="1200" b="1" dirty="0"/>
              <a:t>) and from the community (MTAS, SUN, GODDESS, GRETINA, …)</a:t>
            </a:r>
          </a:p>
          <a:p>
            <a:pPr lvl="1"/>
            <a:r>
              <a:rPr lang="en-US" sz="1200" b="1" dirty="0"/>
              <a:t>Beamtime and PAC (with applied/</a:t>
            </a:r>
            <a:r>
              <a:rPr lang="en-US" sz="1200" b="1"/>
              <a:t>data expertise)</a:t>
            </a:r>
            <a:endParaRPr lang="en-US" sz="1200" b="1" dirty="0"/>
          </a:p>
          <a:p>
            <a:pPr marL="412750" lvl="1" indent="0">
              <a:buNone/>
            </a:pPr>
            <a:endParaRPr lang="en-US" sz="1200" b="1" dirty="0"/>
          </a:p>
          <a:p>
            <a:r>
              <a:rPr lang="en-US" sz="1200" b="1" dirty="0"/>
              <a:t>Could only show some of the capabilities in the limited time but these programs can contributes significantly to the application field</a:t>
            </a:r>
          </a:p>
          <a:p>
            <a:pPr lvl="2"/>
            <a:r>
              <a:rPr lang="en-US" sz="1200" b="1" dirty="0"/>
              <a:t>Decay properties of short-lived isotopes for safeguard, medical, energy, …  applications</a:t>
            </a:r>
          </a:p>
          <a:p>
            <a:pPr lvl="2"/>
            <a:r>
              <a:rPr lang="en-US" sz="1200" b="1" dirty="0"/>
              <a:t>Fission fragment distribution … now with n-induced fission</a:t>
            </a:r>
          </a:p>
          <a:p>
            <a:pPr lvl="2"/>
            <a:r>
              <a:rPr lang="en-US" sz="1200" b="1" dirty="0"/>
              <a:t>Putting constraints on (</a:t>
            </a:r>
            <a:r>
              <a:rPr lang="en-US" sz="1200" b="1" dirty="0" err="1"/>
              <a:t>n,</a:t>
            </a:r>
            <a:r>
              <a:rPr lang="en-US" sz="1200" b="1" dirty="0" err="1">
                <a:latin typeface="Symbol" panose="05050102010706020507" pitchFamily="18" charset="2"/>
              </a:rPr>
              <a:t>g</a:t>
            </a:r>
            <a:r>
              <a:rPr lang="en-US" sz="1200" b="1" dirty="0"/>
              <a:t>) rates on short-lived isotopes</a:t>
            </a:r>
          </a:p>
          <a:p>
            <a:pPr lvl="2"/>
            <a:r>
              <a:rPr lang="en-US" sz="1200" b="1" dirty="0"/>
              <a:t>Fission barrier determination</a:t>
            </a:r>
          </a:p>
          <a:p>
            <a:pPr lvl="2"/>
            <a:r>
              <a:rPr lang="en-US" sz="1200" b="1" dirty="0"/>
              <a:t>…</a:t>
            </a:r>
            <a:br>
              <a:rPr lang="en-US" sz="1200" b="1" dirty="0"/>
            </a:br>
            <a:endParaRPr lang="en-US" sz="1200" b="1" dirty="0"/>
          </a:p>
          <a:p>
            <a:pPr marL="119062" indent="0">
              <a:buNone/>
            </a:pPr>
            <a:endParaRPr lang="en-US" sz="1200" b="1" dirty="0"/>
          </a:p>
          <a:p>
            <a:endParaRPr lang="en-US" sz="1200" b="1" dirty="0"/>
          </a:p>
          <a:p>
            <a:endParaRPr lang="en-US" sz="1100" b="1" dirty="0"/>
          </a:p>
          <a:p>
            <a:pPr marL="89297" indent="0">
              <a:buNone/>
            </a:pPr>
            <a:endParaRPr lang="en-US" sz="1200" b="1" dirty="0"/>
          </a:p>
          <a:p>
            <a:r>
              <a:rPr lang="en-US" sz="1200" b="1" dirty="0"/>
              <a:t>We are finishing the analysis of the isomer ratio yield and independent fission product yield for spontaneous fission of </a:t>
            </a:r>
            <a:r>
              <a:rPr lang="en-US" sz="1200" b="1" baseline="30000" dirty="0"/>
              <a:t>252</a:t>
            </a:r>
            <a:r>
              <a:rPr lang="en-US" sz="1200" b="1" dirty="0"/>
              <a:t>Cf. </a:t>
            </a:r>
          </a:p>
          <a:p>
            <a:r>
              <a:rPr lang="en-US" sz="1200" b="1" dirty="0"/>
              <a:t>We have tested using only the MRTOF for next measurements and demonstrated that the two approaches agree. </a:t>
            </a:r>
          </a:p>
          <a:p>
            <a:r>
              <a:rPr lang="en-US" sz="1200" b="1" dirty="0"/>
              <a:t>Preparing to shift to </a:t>
            </a:r>
            <a:r>
              <a:rPr lang="en-US" sz="1200" b="1" dirty="0" err="1"/>
              <a:t>nuCARIBU</a:t>
            </a:r>
            <a:r>
              <a:rPr lang="en-US" sz="1200" b="1" dirty="0"/>
              <a:t> where we can use the same technique to look at FPY for thermal neutron induced fission on </a:t>
            </a:r>
            <a:r>
              <a:rPr lang="en-US" sz="1200" b="1" baseline="30000" dirty="0"/>
              <a:t>235</a:t>
            </a:r>
            <a:r>
              <a:rPr lang="en-US" sz="1200" b="1" dirty="0"/>
              <a:t>U and </a:t>
            </a:r>
            <a:r>
              <a:rPr lang="en-US" sz="1200" b="1" baseline="30000" dirty="0"/>
              <a:t>239</a:t>
            </a:r>
            <a:r>
              <a:rPr lang="en-US" sz="1200" b="1" dirty="0"/>
              <a:t>Pu.  This will allow </a:t>
            </a:r>
            <a:r>
              <a:rPr lang="en-US" sz="1200" b="1" dirty="0">
                <a:solidFill>
                  <a:schemeClr val="tx2"/>
                </a:solidFill>
              </a:rPr>
              <a:t>direct</a:t>
            </a:r>
            <a:r>
              <a:rPr lang="en-US" sz="1200" b="1" dirty="0"/>
              <a:t> measurements on n-induced fission fragments with sub-second lifetime … those are critical for a number of applications and have only been determined indirectly so far.</a:t>
            </a:r>
            <a:endParaRPr lang="en-US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4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2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417910" indent="-160735" eaLnBrk="0" hangingPunct="0">
              <a:spcBef>
                <a:spcPct val="20000"/>
              </a:spcBef>
              <a:buClr>
                <a:srgbClr val="1F497D"/>
              </a:buClr>
              <a:buChar char="–"/>
              <a:defRPr sz="900">
                <a:solidFill>
                  <a:schemeClr val="tx1"/>
                </a:solidFill>
                <a:latin typeface="Calibri" pitchFamily="34" charset="0"/>
              </a:defRPr>
            </a:lvl2pPr>
            <a:lvl3pPr marL="642938" indent="-128588" eaLnBrk="0" hangingPunct="0">
              <a:spcBef>
                <a:spcPct val="20000"/>
              </a:spcBef>
              <a:buClr>
                <a:srgbClr val="1F497D"/>
              </a:buClr>
              <a:buChar char="•"/>
              <a:defRPr sz="788">
                <a:solidFill>
                  <a:schemeClr val="tx1"/>
                </a:solidFill>
                <a:latin typeface="Calibri" pitchFamily="34" charset="0"/>
              </a:defRPr>
            </a:lvl3pPr>
            <a:lvl4pPr marL="900113" indent="-128588" eaLnBrk="0" hangingPunct="0">
              <a:spcBef>
                <a:spcPct val="20000"/>
              </a:spcBef>
              <a:buClr>
                <a:srgbClr val="1F497D"/>
              </a:buClr>
              <a:buChar char="–"/>
              <a:defRPr sz="788">
                <a:solidFill>
                  <a:schemeClr val="tx1"/>
                </a:solidFill>
                <a:latin typeface="Calibri" pitchFamily="34" charset="0"/>
              </a:defRPr>
            </a:lvl4pPr>
            <a:lvl5pPr marL="1157288" indent="-128588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1103798-0FA4-4CDF-8C7B-90A5D7756616}" type="slidenum">
              <a:rPr lang="en-US" altLang="en-US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528033" y="345714"/>
            <a:ext cx="8075053" cy="2472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/>
              <a:t>ATLAS stable and long-lived beams</a:t>
            </a:r>
          </a:p>
        </p:txBody>
      </p:sp>
      <p:sp>
        <p:nvSpPr>
          <p:cNvPr id="36" name="Rectangle 10"/>
          <p:cNvSpPr txBox="1">
            <a:spLocks noChangeArrowheads="1"/>
          </p:cNvSpPr>
          <p:nvPr/>
        </p:nvSpPr>
        <p:spPr>
          <a:xfrm>
            <a:off x="613905" y="709684"/>
            <a:ext cx="7255085" cy="1079600"/>
          </a:xfrm>
          <a:prstGeom prst="rect">
            <a:avLst/>
          </a:prstGeom>
        </p:spPr>
        <p:txBody>
          <a:bodyPr vert="horz" lIns="0" tIns="0" rIns="0" bIns="25718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400" b="1" dirty="0"/>
              <a:t>Wide variety of “primary” beams</a:t>
            </a:r>
          </a:p>
          <a:p>
            <a:pPr lvl="1"/>
            <a:r>
              <a:rPr lang="en-US" altLang="en-US" sz="1400" dirty="0"/>
              <a:t>Stable beams from protons to Uranium </a:t>
            </a:r>
          </a:p>
          <a:p>
            <a:pPr lvl="1"/>
            <a:r>
              <a:rPr lang="en-US" altLang="en-US" sz="1400" dirty="0"/>
              <a:t>some long-lived beams (</a:t>
            </a:r>
            <a:r>
              <a:rPr lang="en-US" altLang="en-US" sz="1400" baseline="30000" dirty="0"/>
              <a:t>14</a:t>
            </a:r>
            <a:r>
              <a:rPr lang="en-US" altLang="en-US" sz="1400" dirty="0"/>
              <a:t>C, </a:t>
            </a:r>
            <a:r>
              <a:rPr lang="en-US" altLang="en-US" sz="1400" baseline="30000" dirty="0"/>
              <a:t>85</a:t>
            </a:r>
            <a:r>
              <a:rPr lang="en-US" altLang="en-US" sz="1400" dirty="0"/>
              <a:t>Kr, </a:t>
            </a:r>
            <a:r>
              <a:rPr lang="en-US" altLang="en-US" sz="1400" baseline="30000" dirty="0"/>
              <a:t>223</a:t>
            </a:r>
            <a:r>
              <a:rPr lang="en-US" altLang="en-US" sz="1400" dirty="0"/>
              <a:t>Ra, …)</a:t>
            </a:r>
          </a:p>
          <a:p>
            <a:pPr marL="284162" lvl="1" indent="0">
              <a:buNone/>
            </a:pPr>
            <a:endParaRPr lang="en-US" altLang="en-US" sz="1400" b="1" dirty="0"/>
          </a:p>
          <a:p>
            <a:r>
              <a:rPr lang="en-US" altLang="en-US" sz="1400" b="1" dirty="0"/>
              <a:t>Intensity up to a few </a:t>
            </a:r>
            <a:r>
              <a:rPr lang="en-US" altLang="en-US" sz="1400" b="1" dirty="0" err="1"/>
              <a:t>p</a:t>
            </a:r>
            <a:r>
              <a:rPr lang="en-US" altLang="en-US" sz="1400" b="1" dirty="0" err="1">
                <a:latin typeface="Symbol" pitchFamily="18" charset="2"/>
              </a:rPr>
              <a:t>m</a:t>
            </a:r>
            <a:r>
              <a:rPr lang="en-US" altLang="en-US" sz="1400" b="1" dirty="0" err="1"/>
              <a:t>A</a:t>
            </a:r>
            <a:r>
              <a:rPr lang="en-US" altLang="en-US" sz="1400" b="1" dirty="0"/>
              <a:t>, limited by ion source performance and radiation safety</a:t>
            </a:r>
          </a:p>
          <a:p>
            <a:pPr marL="0" indent="0">
              <a:buNone/>
            </a:pPr>
            <a:endParaRPr lang="en-US" altLang="en-US" sz="1400" b="1" dirty="0"/>
          </a:p>
          <a:p>
            <a:r>
              <a:rPr lang="en-US" altLang="en-US" sz="1400" b="1" dirty="0"/>
              <a:t>Excellent timing properties</a:t>
            </a:r>
          </a:p>
          <a:p>
            <a:pPr lvl="1"/>
            <a:r>
              <a:rPr lang="en-US" altLang="en-US" sz="1400" dirty="0"/>
              <a:t>Pulse separation of 82 ns or n X 82 ns with n=1, 2, 3, …</a:t>
            </a:r>
          </a:p>
          <a:p>
            <a:pPr lvl="1"/>
            <a:r>
              <a:rPr lang="en-US" altLang="en-US" sz="1400" dirty="0"/>
              <a:t>Pulse timing down to ~100 </a:t>
            </a:r>
            <a:r>
              <a:rPr lang="en-US" altLang="en-US" sz="1400" dirty="0" err="1"/>
              <a:t>ps</a:t>
            </a:r>
            <a:r>
              <a:rPr lang="en-US" altLang="en-US" sz="1400" dirty="0"/>
              <a:t> depending on beam and target location</a:t>
            </a:r>
          </a:p>
          <a:p>
            <a:pPr marL="284162" lvl="1" indent="0">
              <a:buNone/>
            </a:pPr>
            <a:endParaRPr lang="en-US" altLang="en-US" sz="1400" b="1" dirty="0"/>
          </a:p>
          <a:p>
            <a:r>
              <a:rPr lang="en-US" altLang="en-US" sz="1400" b="1" dirty="0"/>
              <a:t>Energy range from ~ 0.5 MeV/u up to 10-20 MeV/u depending on mass</a:t>
            </a:r>
          </a:p>
          <a:p>
            <a:endParaRPr lang="en-US" altLang="en-US" sz="1400" b="1" dirty="0"/>
          </a:p>
          <a:p>
            <a:r>
              <a:rPr lang="en-US" altLang="en-US" sz="1400" b="1" dirty="0"/>
              <a:t>Recent expansion of safety envelope with new SAD and ASE</a:t>
            </a:r>
          </a:p>
          <a:p>
            <a:pPr lvl="1"/>
            <a:r>
              <a:rPr lang="en-US" altLang="en-US" sz="1400" dirty="0">
                <a:solidFill>
                  <a:srgbClr val="0070C0"/>
                </a:solidFill>
              </a:rPr>
              <a:t>Maximum allowed proton beam energy raised to 25 MeV</a:t>
            </a:r>
          </a:p>
          <a:p>
            <a:pPr lvl="1"/>
            <a:r>
              <a:rPr lang="en-US" altLang="en-US" sz="1400" dirty="0">
                <a:solidFill>
                  <a:srgbClr val="0070C0"/>
                </a:solidFill>
              </a:rPr>
              <a:t>Deuterium and </a:t>
            </a:r>
            <a:r>
              <a:rPr lang="en-US" altLang="en-US" sz="1400" dirty="0">
                <a:solidFill>
                  <a:srgbClr val="FF0000"/>
                </a:solidFill>
              </a:rPr>
              <a:t>tritium </a:t>
            </a:r>
            <a:r>
              <a:rPr lang="en-US" altLang="en-US" sz="1400" dirty="0">
                <a:solidFill>
                  <a:srgbClr val="0070C0"/>
                </a:solidFill>
              </a:rPr>
              <a:t>beams now available</a:t>
            </a:r>
          </a:p>
          <a:p>
            <a:pPr lvl="1"/>
            <a:r>
              <a:rPr lang="en-US" altLang="en-US" sz="1400" dirty="0">
                <a:solidFill>
                  <a:srgbClr val="0070C0"/>
                </a:solidFill>
              </a:rPr>
              <a:t>Maximum allowed radiation potential increased</a:t>
            </a:r>
            <a:endParaRPr lang="en-US" altLang="en-US" sz="1400" b="1" dirty="0">
              <a:solidFill>
                <a:srgbClr val="0070C0"/>
              </a:solidFill>
            </a:endParaRPr>
          </a:p>
          <a:p>
            <a:pPr marL="514350" lvl="2" indent="0">
              <a:buNone/>
            </a:pPr>
            <a:endParaRPr lang="en-US" altLang="en-US" sz="1400" b="1" dirty="0"/>
          </a:p>
          <a:p>
            <a:pPr marL="514350" lvl="2" indent="0">
              <a:buNone/>
            </a:pPr>
            <a:endParaRPr lang="en-US" altLang="en-US" sz="1400" b="1" dirty="0"/>
          </a:p>
          <a:p>
            <a:pPr lvl="1"/>
            <a:endParaRPr lang="en-US" alt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904217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150" y="807151"/>
            <a:ext cx="3414808" cy="170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2"/>
          <p:cNvSpPr>
            <a:spLocks noGrp="1"/>
          </p:cNvSpPr>
          <p:nvPr>
            <p:ph type="title"/>
          </p:nvPr>
        </p:nvSpPr>
        <p:spPr>
          <a:xfrm>
            <a:off x="920204" y="404426"/>
            <a:ext cx="5618876" cy="221599"/>
          </a:xfrm>
        </p:spPr>
        <p:txBody>
          <a:bodyPr wrap="square">
            <a:spAutoFit/>
          </a:bodyPr>
          <a:lstStyle/>
          <a:p>
            <a:pPr>
              <a:buSzPct val="45000"/>
              <a:buFont typeface="StarSymbol"/>
              <a:buNone/>
            </a:pPr>
            <a:r>
              <a:rPr lang="en-US" altLang="en-US" sz="1600" cap="none" dirty="0"/>
              <a:t>RAISOR: Light In-Flight Radioactive Beams </a:t>
            </a:r>
          </a:p>
        </p:txBody>
      </p:sp>
      <p:sp>
        <p:nvSpPr>
          <p:cNvPr id="39946" name="Slide Number Placeholder 18"/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417910" indent="-160735" eaLnBrk="0" hangingPunct="0">
              <a:spcBef>
                <a:spcPct val="20000"/>
              </a:spcBef>
              <a:buClr>
                <a:srgbClr val="1F497D"/>
              </a:buClr>
              <a:buChar char="–"/>
              <a:defRPr sz="900">
                <a:solidFill>
                  <a:schemeClr val="tx1"/>
                </a:solidFill>
                <a:latin typeface="Calibri" pitchFamily="34" charset="0"/>
              </a:defRPr>
            </a:lvl2pPr>
            <a:lvl3pPr marL="642938" indent="-128588" eaLnBrk="0" hangingPunct="0">
              <a:spcBef>
                <a:spcPct val="20000"/>
              </a:spcBef>
              <a:buClr>
                <a:srgbClr val="1F497D"/>
              </a:buClr>
              <a:buChar char="•"/>
              <a:defRPr sz="788">
                <a:solidFill>
                  <a:schemeClr val="tx1"/>
                </a:solidFill>
                <a:latin typeface="Calibri" pitchFamily="34" charset="0"/>
              </a:defRPr>
            </a:lvl3pPr>
            <a:lvl4pPr marL="900113" indent="-128588" eaLnBrk="0" hangingPunct="0">
              <a:spcBef>
                <a:spcPct val="20000"/>
              </a:spcBef>
              <a:buClr>
                <a:srgbClr val="1F497D"/>
              </a:buClr>
              <a:buChar char="–"/>
              <a:defRPr sz="788">
                <a:solidFill>
                  <a:schemeClr val="tx1"/>
                </a:solidFill>
                <a:latin typeface="Calibri" pitchFamily="34" charset="0"/>
              </a:defRPr>
            </a:lvl4pPr>
            <a:lvl5pPr marL="1157288" indent="-128588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E9DD5301-A07A-48CB-9B0C-777FE39C88A6}" type="slidenum">
              <a:rPr lang="en-US" altLang="en-US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591" y="824895"/>
            <a:ext cx="2134337" cy="160264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387266" y="824895"/>
            <a:ext cx="2331732" cy="1602644"/>
            <a:chOff x="6071733" y="3282896"/>
            <a:chExt cx="1859750" cy="1204616"/>
          </a:xfrm>
        </p:grpSpPr>
        <p:grpSp>
          <p:nvGrpSpPr>
            <p:cNvPr id="39942" name="Group 6"/>
            <p:cNvGrpSpPr>
              <a:grpSpLocks/>
            </p:cNvGrpSpPr>
            <p:nvPr/>
          </p:nvGrpSpPr>
          <p:grpSpPr bwMode="auto">
            <a:xfrm>
              <a:off x="6157749" y="3348183"/>
              <a:ext cx="1689497" cy="1095673"/>
              <a:chOff x="6120720" y="4490025"/>
              <a:chExt cx="3619439" cy="2644200"/>
            </a:xfrm>
          </p:grpSpPr>
          <p:pic>
            <p:nvPicPr>
              <p:cNvPr id="39948" name="Picture 7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4962" r="166" b="29955"/>
              <a:stretch>
                <a:fillRect/>
              </a:stretch>
            </p:blipFill>
            <p:spPr bwMode="auto">
              <a:xfrm>
                <a:off x="6161760" y="4490025"/>
                <a:ext cx="3537360" cy="264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949" name="Picture 8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0720" y="5953426"/>
                <a:ext cx="663120" cy="2653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9"/>
              <p:cNvSpPr/>
              <p:nvPr/>
            </p:nvSpPr>
            <p:spPr>
              <a:xfrm>
                <a:off x="7115492" y="5140839"/>
                <a:ext cx="457212" cy="18102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9000">
                <a:solidFill>
                  <a:srgbClr val="660066"/>
                </a:solidFill>
                <a:prstDash val="solid"/>
              </a:ln>
            </p:spPr>
            <p:txBody>
              <a:bodyPr wrap="none" lIns="53055" tIns="27743" rIns="53055" bIns="27743" anchor="ctr" compatLnSpc="0"/>
              <a:lstStyle/>
              <a:p>
                <a:pPr hangingPunct="0">
                  <a:defRPr/>
                </a:pPr>
                <a:endParaRPr lang="en-US" sz="900">
                  <a:latin typeface="Liberation Sans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8980688" y="6017928"/>
                <a:ext cx="549038" cy="27368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9000">
                <a:solidFill>
                  <a:srgbClr val="660066"/>
                </a:solidFill>
                <a:prstDash val="solid"/>
              </a:ln>
            </p:spPr>
            <p:txBody>
              <a:bodyPr wrap="none" lIns="53055" tIns="27743" rIns="53055" bIns="27743" anchor="ctr" compatLnSpc="0"/>
              <a:lstStyle/>
              <a:p>
                <a:pPr hangingPunct="0">
                  <a:defRPr/>
                </a:pPr>
                <a:endParaRPr lang="en-US" sz="900">
                  <a:latin typeface="Liberation Sans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7335489" y="4490025"/>
                <a:ext cx="914425" cy="521513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9000">
                <a:solidFill>
                  <a:srgbClr val="0066CC"/>
                </a:solidFill>
                <a:prstDash val="solid"/>
              </a:ln>
            </p:spPr>
            <p:txBody>
              <a:bodyPr wrap="none" lIns="53055" tIns="27743" rIns="53055" bIns="27743" anchor="ctr" compatLnSpc="0"/>
              <a:lstStyle/>
              <a:p>
                <a:pPr hangingPunct="0">
                  <a:defRPr/>
                </a:pPr>
                <a:endParaRPr lang="en-US" sz="900">
                  <a:latin typeface="Liberation Sans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8816168" y="5561066"/>
                <a:ext cx="923991" cy="340492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9000">
                <a:solidFill>
                  <a:srgbClr val="0066CC"/>
                </a:solidFill>
                <a:prstDash val="solid"/>
              </a:ln>
            </p:spPr>
            <p:txBody>
              <a:bodyPr wrap="none" lIns="53055" tIns="27743" rIns="53055" bIns="27743" anchor="ctr" compatLnSpc="0"/>
              <a:lstStyle/>
              <a:p>
                <a:pPr hangingPunct="0">
                  <a:defRPr/>
                </a:pPr>
                <a:endParaRPr lang="en-US" sz="900">
                  <a:latin typeface="Liberation Sans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8339826" y="6640728"/>
                <a:ext cx="824512" cy="38574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9000">
                <a:solidFill>
                  <a:srgbClr val="0066CC"/>
                </a:solidFill>
                <a:prstDash val="solid"/>
              </a:ln>
            </p:spPr>
            <p:txBody>
              <a:bodyPr wrap="none" lIns="53055" tIns="27743" rIns="53055" bIns="27743" anchor="ctr" compatLnSpc="0"/>
              <a:lstStyle/>
              <a:p>
                <a:pPr hangingPunct="0">
                  <a:defRPr/>
                </a:pPr>
                <a:endParaRPr lang="en-US" sz="900">
                  <a:latin typeface="Liberation Sans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526282" y="5621407"/>
                <a:ext cx="892395" cy="2634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none" lIns="50625" tIns="25313" rIns="50625" bIns="25313" compatLnSpc="0">
                <a:spAutoFit/>
              </a:bodyPr>
              <a:lstStyle/>
              <a:p>
                <a:pPr hangingPunct="0">
                  <a:defRPr/>
                </a:pPr>
                <a:r>
                  <a:rPr lang="en-US" sz="394" b="1">
                    <a:solidFill>
                      <a:srgbClr val="3399FF"/>
                    </a:solidFill>
                    <a:latin typeface="Open Serif" pitchFamily="18"/>
                    <a:ea typeface="Droid Sans Fallback" pitchFamily="2"/>
                    <a:cs typeface="FreeSans" pitchFamily="2"/>
                  </a:rPr>
                  <a:t>Multi-Purpose</a:t>
                </a: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6560715" y="5578306"/>
                <a:ext cx="954598" cy="25213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9000">
                <a:solidFill>
                  <a:srgbClr val="0066CC"/>
                </a:solidFill>
                <a:prstDash val="solid"/>
              </a:ln>
            </p:spPr>
            <p:txBody>
              <a:bodyPr wrap="none" lIns="53055" tIns="27743" rIns="53055" bIns="27743" anchor="ctr" compatLnSpc="0"/>
              <a:lstStyle/>
              <a:p>
                <a:pPr hangingPunct="0">
                  <a:defRPr/>
                </a:pPr>
                <a:endParaRPr lang="en-US" sz="900">
                  <a:latin typeface="Liberation Sans" pitchFamily="18"/>
                  <a:ea typeface="Droid Sans Fallback" pitchFamily="2"/>
                  <a:cs typeface="FreeSans" pitchFamily="2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6141080" y="3282896"/>
              <a:ext cx="1790403" cy="120461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657" tIns="23329" rIns="46657" bIns="23329" anchor="ctr"/>
            <a:lstStyle/>
            <a:p>
              <a:pPr algn="ctr">
                <a:defRPr/>
              </a:pPr>
              <a:endParaRPr lang="en-US" sz="1013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170744" y="3937162"/>
              <a:ext cx="299946" cy="1426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071733" y="3925512"/>
              <a:ext cx="6959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i="1" dirty="0"/>
                <a:t>RAISOR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115530-CF48-8646-3D39-18D99E6C3B0B}"/>
              </a:ext>
            </a:extLst>
          </p:cNvPr>
          <p:cNvSpPr txBox="1"/>
          <p:nvPr/>
        </p:nvSpPr>
        <p:spPr>
          <a:xfrm>
            <a:off x="553792" y="2888065"/>
            <a:ext cx="4091200" cy="190899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marL="173038" indent="-173038" defTabSz="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kern="1200" baseline="0" dirty="0">
                <a:solidFill>
                  <a:schemeClr val="tx1">
                    <a:lumMod val="50000"/>
                  </a:schemeClr>
                </a:solidFill>
              </a:rPr>
              <a:t>Ideal energies for direct reaction studies (</a:t>
            </a:r>
            <a:r>
              <a:rPr lang="en-US" sz="1400" kern="1200" baseline="0" dirty="0">
                <a:solidFill>
                  <a:srgbClr val="0070C0"/>
                </a:solidFill>
              </a:rPr>
              <a:t>5-15 MeV/u</a:t>
            </a:r>
            <a:r>
              <a:rPr lang="en-US" sz="1400" kern="1200" baseline="0" dirty="0">
                <a:solidFill>
                  <a:schemeClr val="tx1">
                    <a:lumMod val="50000"/>
                  </a:schemeClr>
                </a:solidFill>
              </a:rPr>
              <a:t>), including negative </a:t>
            </a:r>
            <a:r>
              <a:rPr lang="en-US" sz="1400" i="1" kern="1200" baseline="0" dirty="0">
                <a:solidFill>
                  <a:schemeClr val="tx1">
                    <a:lumMod val="50000"/>
                  </a:schemeClr>
                </a:solidFill>
              </a:rPr>
              <a:t>Q</a:t>
            </a:r>
            <a:r>
              <a:rPr lang="en-US" sz="1400" kern="1200" baseline="0" dirty="0">
                <a:solidFill>
                  <a:schemeClr val="tx1">
                    <a:lumMod val="50000"/>
                  </a:schemeClr>
                </a:solidFill>
              </a:rPr>
              <a:t>-value reactions</a:t>
            </a:r>
          </a:p>
          <a:p>
            <a:pPr marL="173038" indent="-173038" defTabSz="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kern="1200" baseline="0" dirty="0">
                <a:solidFill>
                  <a:schemeClr val="tx1">
                    <a:lumMod val="50000"/>
                  </a:schemeClr>
                </a:solidFill>
              </a:rPr>
              <a:t>RIB production is close to instrumentation making very short-lived beams (few 100 ns) available for reaction studies (including </a:t>
            </a:r>
            <a:r>
              <a:rPr lang="en-US" sz="1400" kern="1200" baseline="0" dirty="0">
                <a:solidFill>
                  <a:srgbClr val="0070C0"/>
                </a:solidFill>
              </a:rPr>
              <a:t>isomers</a:t>
            </a:r>
            <a:r>
              <a:rPr lang="en-US" sz="1400" kern="1200" baseline="0" dirty="0">
                <a:solidFill>
                  <a:schemeClr val="tx1">
                    <a:lumMod val="50000"/>
                  </a:schemeClr>
                </a:solidFill>
              </a:rPr>
              <a:t>). </a:t>
            </a:r>
          </a:p>
          <a:p>
            <a:pPr marL="173038" indent="-173038" defTabSz="457200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kern="1200" baseline="0" dirty="0">
                <a:solidFill>
                  <a:schemeClr val="tx1">
                    <a:lumMod val="50000"/>
                  </a:schemeClr>
                </a:solidFill>
              </a:rPr>
              <a:t>Major programs are direct-reaction studies with HELIOS (inc. AT-TPC) and reactions relevant to nuclear astrophysics with MUSIC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06DB8E-B05F-AE8E-6A04-7C86EFA37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6834" y="3077462"/>
            <a:ext cx="2116367" cy="1683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AC7203-270C-848C-1FBC-0C07A32E3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4479" y="2906338"/>
            <a:ext cx="1411183" cy="192610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CA6A27-D044-D944-9D25-231C4B5547D6}"/>
              </a:ext>
            </a:extLst>
          </p:cNvPr>
          <p:cNvCxnSpPr/>
          <p:nvPr/>
        </p:nvCxnSpPr>
        <p:spPr>
          <a:xfrm>
            <a:off x="5898524" y="1754062"/>
            <a:ext cx="984678" cy="212413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3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9014" y="1339464"/>
            <a:ext cx="2723109" cy="3136106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</a:pPr>
            <a:r>
              <a:rPr lang="en-US" altLang="en-US" sz="1000" b="1" dirty="0"/>
              <a:t>Main components of CARIBU</a:t>
            </a:r>
          </a:p>
          <a:p>
            <a:r>
              <a:rPr lang="en-US" altLang="en-US" sz="1000" b="1" dirty="0">
                <a:solidFill>
                  <a:srgbClr val="00CC00"/>
                </a:solidFill>
              </a:rPr>
              <a:t>PRODUCTION</a:t>
            </a:r>
            <a:r>
              <a:rPr lang="en-US" altLang="en-US" sz="1000" b="1" dirty="0"/>
              <a:t>: “ion source” is </a:t>
            </a:r>
            <a:r>
              <a:rPr lang="en-US" altLang="en-US" sz="1000" b="1" baseline="30000" dirty="0"/>
              <a:t>252</a:t>
            </a:r>
            <a:r>
              <a:rPr lang="en-US" altLang="en-US" sz="1000" b="1" dirty="0"/>
              <a:t>Cf source inside gas catcher </a:t>
            </a:r>
          </a:p>
          <a:p>
            <a:pPr lvl="2"/>
            <a:r>
              <a:rPr lang="en-US" altLang="en-US" sz="1000" b="1" dirty="0"/>
              <a:t>Thermalizes fission fragments</a:t>
            </a:r>
          </a:p>
          <a:p>
            <a:pPr lvl="2"/>
            <a:r>
              <a:rPr lang="en-US" altLang="en-US" sz="1000" b="1" dirty="0"/>
              <a:t>Extracts all species quickly</a:t>
            </a:r>
          </a:p>
          <a:p>
            <a:pPr lvl="2"/>
            <a:r>
              <a:rPr lang="en-US" altLang="en-US" sz="1000" b="1" dirty="0"/>
              <a:t>Forms low emittance beam</a:t>
            </a:r>
          </a:p>
          <a:p>
            <a:pPr lvl="2"/>
            <a:endParaRPr lang="en-US" altLang="en-US" sz="1000" b="1" dirty="0"/>
          </a:p>
          <a:p>
            <a:r>
              <a:rPr lang="en-US" altLang="en-US" sz="1000" b="1" dirty="0">
                <a:solidFill>
                  <a:srgbClr val="00CC00"/>
                </a:solidFill>
              </a:rPr>
              <a:t>SELECTION</a:t>
            </a:r>
            <a:r>
              <a:rPr lang="en-US" altLang="en-US" sz="1000" b="1" dirty="0"/>
              <a:t>: Isobar separator and MR-TOF</a:t>
            </a:r>
          </a:p>
          <a:p>
            <a:pPr lvl="2"/>
            <a:r>
              <a:rPr lang="en-US" altLang="en-US" sz="1000" b="1" dirty="0"/>
              <a:t>Purifies beam</a:t>
            </a:r>
          </a:p>
          <a:p>
            <a:pPr lvl="2"/>
            <a:endParaRPr lang="en-US" altLang="en-US" sz="1000" b="1" dirty="0"/>
          </a:p>
          <a:p>
            <a:r>
              <a:rPr lang="en-US" altLang="en-US" sz="1000" b="1" dirty="0">
                <a:solidFill>
                  <a:srgbClr val="00CC00"/>
                </a:solidFill>
              </a:rPr>
              <a:t>DELIVERY</a:t>
            </a:r>
            <a:r>
              <a:rPr lang="en-US" altLang="en-US" sz="1000" b="1" dirty="0"/>
              <a:t>: beamlines and preparation</a:t>
            </a:r>
          </a:p>
          <a:p>
            <a:pPr lvl="2"/>
            <a:r>
              <a:rPr lang="en-US" altLang="en-US" sz="1000" b="1" dirty="0"/>
              <a:t>Low-energy buncher and beamlines</a:t>
            </a:r>
          </a:p>
          <a:p>
            <a:pPr lvl="2"/>
            <a:r>
              <a:rPr lang="en-US" altLang="en-US" sz="1000" b="1" dirty="0"/>
              <a:t>Charge breeder to Increase charge state for post-acceleration</a:t>
            </a:r>
          </a:p>
          <a:p>
            <a:pPr lvl="2"/>
            <a:r>
              <a:rPr lang="en-US" altLang="en-US" sz="1000" b="1" dirty="0"/>
              <a:t>Post-accelerator ATLAS and weak-beam diagnostics  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>
          <a:xfrm>
            <a:off x="909363" y="127422"/>
            <a:ext cx="6496066" cy="641267"/>
          </a:xfrm>
        </p:spPr>
        <p:txBody>
          <a:bodyPr/>
          <a:lstStyle/>
          <a:p>
            <a:pPr algn="ctr"/>
            <a:r>
              <a:rPr lang="en-US" altLang="en-US" sz="2400" cap="none" dirty="0"/>
              <a:t>Neutron-rich beam source for ATLAS: </a:t>
            </a:r>
            <a:r>
              <a:rPr lang="en-US" altLang="en-US" sz="2400" cap="none" dirty="0" err="1"/>
              <a:t>nuCARIBU</a:t>
            </a:r>
            <a:r>
              <a:rPr lang="en-US" altLang="en-US" sz="2400" cap="none" dirty="0"/>
              <a:t> “front end” layout</a:t>
            </a:r>
          </a:p>
        </p:txBody>
      </p:sp>
      <p:sp>
        <p:nvSpPr>
          <p:cNvPr id="513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417910" indent="-160735" eaLnBrk="0" hangingPunct="0">
              <a:spcBef>
                <a:spcPct val="20000"/>
              </a:spcBef>
              <a:buClr>
                <a:srgbClr val="1F497D"/>
              </a:buClr>
              <a:buChar char="–"/>
              <a:defRPr sz="900">
                <a:solidFill>
                  <a:schemeClr val="tx1"/>
                </a:solidFill>
                <a:latin typeface="Calibri" pitchFamily="34" charset="0"/>
              </a:defRPr>
            </a:lvl2pPr>
            <a:lvl3pPr marL="642938" indent="-128588" eaLnBrk="0" hangingPunct="0">
              <a:spcBef>
                <a:spcPct val="20000"/>
              </a:spcBef>
              <a:buClr>
                <a:srgbClr val="1F497D"/>
              </a:buClr>
              <a:buChar char="•"/>
              <a:defRPr sz="788">
                <a:solidFill>
                  <a:schemeClr val="tx1"/>
                </a:solidFill>
                <a:latin typeface="Calibri" pitchFamily="34" charset="0"/>
              </a:defRPr>
            </a:lvl3pPr>
            <a:lvl4pPr marL="900113" indent="-128588" eaLnBrk="0" hangingPunct="0">
              <a:spcBef>
                <a:spcPct val="20000"/>
              </a:spcBef>
              <a:buClr>
                <a:srgbClr val="1F497D"/>
              </a:buClr>
              <a:buChar char="–"/>
              <a:defRPr sz="788">
                <a:solidFill>
                  <a:schemeClr val="tx1"/>
                </a:solidFill>
                <a:latin typeface="Calibri" pitchFamily="34" charset="0"/>
              </a:defRPr>
            </a:lvl4pPr>
            <a:lvl5pPr marL="1157288" indent="-128588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788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1103798-0FA4-4CDF-8C7B-90A5D7756616}" type="slidenum">
              <a:rPr lang="en-US" altLang="en-US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/>
          </a:p>
        </p:txBody>
      </p:sp>
      <p:grpSp>
        <p:nvGrpSpPr>
          <p:cNvPr id="5132" name="Group 11"/>
          <p:cNvGrpSpPr>
            <a:grpSpLocks/>
          </p:cNvGrpSpPr>
          <p:nvPr/>
        </p:nvGrpSpPr>
        <p:grpSpPr bwMode="auto">
          <a:xfrm>
            <a:off x="5343211" y="2428253"/>
            <a:ext cx="496491" cy="119658"/>
            <a:chOff x="3716" y="1448"/>
            <a:chExt cx="556" cy="134"/>
          </a:xfrm>
        </p:grpSpPr>
        <p:sp>
          <p:nvSpPr>
            <p:cNvPr id="5146" name="Line 12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47" name="Line 13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48" name="Line 14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49" name="Line 15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50" name="Line 16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51" name="Line 17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52" name="Line 18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53" name="Line 19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</p:grpSp>
      <p:grpSp>
        <p:nvGrpSpPr>
          <p:cNvPr id="5133" name="Group 20"/>
          <p:cNvGrpSpPr>
            <a:grpSpLocks/>
          </p:cNvGrpSpPr>
          <p:nvPr/>
        </p:nvGrpSpPr>
        <p:grpSpPr bwMode="auto">
          <a:xfrm flipV="1">
            <a:off x="5343211" y="2551482"/>
            <a:ext cx="496491" cy="119658"/>
            <a:chOff x="3716" y="1448"/>
            <a:chExt cx="556" cy="134"/>
          </a:xfrm>
        </p:grpSpPr>
        <p:sp>
          <p:nvSpPr>
            <p:cNvPr id="5138" name="Line 21"/>
            <p:cNvSpPr>
              <a:spLocks noChangeShapeType="1"/>
            </p:cNvSpPr>
            <p:nvPr/>
          </p:nvSpPr>
          <p:spPr bwMode="auto">
            <a:xfrm flipV="1">
              <a:off x="4056" y="1526"/>
              <a:ext cx="0" cy="44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39" name="Line 22"/>
            <p:cNvSpPr>
              <a:spLocks noChangeShapeType="1"/>
            </p:cNvSpPr>
            <p:nvPr/>
          </p:nvSpPr>
          <p:spPr bwMode="auto">
            <a:xfrm flipV="1">
              <a:off x="4056" y="1524"/>
              <a:ext cx="160" cy="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40" name="Line 23"/>
            <p:cNvSpPr>
              <a:spLocks noChangeShapeType="1"/>
            </p:cNvSpPr>
            <p:nvPr/>
          </p:nvSpPr>
          <p:spPr bwMode="auto">
            <a:xfrm>
              <a:off x="4218" y="1524"/>
              <a:ext cx="54" cy="52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41" name="Line 24"/>
            <p:cNvSpPr>
              <a:spLocks noChangeShapeType="1"/>
            </p:cNvSpPr>
            <p:nvPr/>
          </p:nvSpPr>
          <p:spPr bwMode="auto">
            <a:xfrm flipH="1">
              <a:off x="3984" y="1570"/>
              <a:ext cx="72" cy="0"/>
            </a:xfrm>
            <a:prstGeom prst="line">
              <a:avLst/>
            </a:prstGeom>
            <a:noFill/>
            <a:ln w="19050">
              <a:solidFill>
                <a:srgbClr val="EC008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42" name="Line 25"/>
            <p:cNvSpPr>
              <a:spLocks noChangeShapeType="1"/>
            </p:cNvSpPr>
            <p:nvPr/>
          </p:nvSpPr>
          <p:spPr bwMode="auto">
            <a:xfrm flipV="1">
              <a:off x="3982" y="1448"/>
              <a:ext cx="0" cy="12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43" name="Line 26"/>
            <p:cNvSpPr>
              <a:spLocks noChangeShapeType="1"/>
            </p:cNvSpPr>
            <p:nvPr/>
          </p:nvSpPr>
          <p:spPr bwMode="auto">
            <a:xfrm flipH="1">
              <a:off x="3718" y="144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44" name="Line 27"/>
            <p:cNvSpPr>
              <a:spLocks noChangeShapeType="1"/>
            </p:cNvSpPr>
            <p:nvPr/>
          </p:nvSpPr>
          <p:spPr bwMode="auto">
            <a:xfrm>
              <a:off x="3716" y="1448"/>
              <a:ext cx="0" cy="13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5145" name="Line 28"/>
            <p:cNvSpPr>
              <a:spLocks noChangeShapeType="1"/>
            </p:cNvSpPr>
            <p:nvPr/>
          </p:nvSpPr>
          <p:spPr bwMode="auto">
            <a:xfrm flipH="1">
              <a:off x="3716" y="1568"/>
              <a:ext cx="264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</p:grpSp>
      <p:sp>
        <p:nvSpPr>
          <p:cNvPr id="5134" name="AutoShape 29"/>
          <p:cNvSpPr>
            <a:spLocks noChangeArrowheads="1"/>
          </p:cNvSpPr>
          <p:nvPr/>
        </p:nvSpPr>
        <p:spPr bwMode="auto">
          <a:xfrm>
            <a:off x="5593242" y="2538088"/>
            <a:ext cx="59829" cy="24110"/>
          </a:xfrm>
          <a:prstGeom prst="roundRect">
            <a:avLst>
              <a:gd name="adj" fmla="val 16667"/>
            </a:avLst>
          </a:prstGeom>
          <a:solidFill>
            <a:srgbClr val="2E3192"/>
          </a:solidFill>
          <a:ln w="9525">
            <a:solidFill>
              <a:srgbClr val="2E319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13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0"/>
          <a:stretch/>
        </p:blipFill>
        <p:spPr bwMode="auto">
          <a:xfrm>
            <a:off x="3405985" y="2185032"/>
            <a:ext cx="2767529" cy="165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80620" y="2763995"/>
            <a:ext cx="164713" cy="481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125148" y="2833812"/>
            <a:ext cx="48819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125148" y="2783743"/>
            <a:ext cx="0" cy="500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112290" y="2772417"/>
            <a:ext cx="25717" cy="2571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/>
          <p:cNvSpPr/>
          <p:nvPr/>
        </p:nvSpPr>
        <p:spPr>
          <a:xfrm>
            <a:off x="4583428" y="2798134"/>
            <a:ext cx="59829" cy="25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Oval 39"/>
          <p:cNvSpPr/>
          <p:nvPr/>
        </p:nvSpPr>
        <p:spPr>
          <a:xfrm>
            <a:off x="4110420" y="2820953"/>
            <a:ext cx="25717" cy="2571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" name="Oval 40"/>
          <p:cNvSpPr/>
          <p:nvPr/>
        </p:nvSpPr>
        <p:spPr>
          <a:xfrm>
            <a:off x="4604860" y="2815387"/>
            <a:ext cx="25717" cy="2571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Oval 41"/>
          <p:cNvSpPr/>
          <p:nvPr/>
        </p:nvSpPr>
        <p:spPr>
          <a:xfrm>
            <a:off x="4604860" y="2770884"/>
            <a:ext cx="25717" cy="2571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7" name="Rounded Rectangle 46"/>
          <p:cNvSpPr/>
          <p:nvPr/>
        </p:nvSpPr>
        <p:spPr>
          <a:xfrm>
            <a:off x="4404427" y="2762206"/>
            <a:ext cx="164713" cy="48137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rgbClr val="0082C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126" name="Line 5"/>
          <p:cNvSpPr>
            <a:spLocks noChangeShapeType="1"/>
          </p:cNvSpPr>
          <p:nvPr/>
        </p:nvSpPr>
        <p:spPr bwMode="auto">
          <a:xfrm>
            <a:off x="3632599" y="1561848"/>
            <a:ext cx="462056" cy="734869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013"/>
          </a:p>
        </p:txBody>
      </p:sp>
      <p:grpSp>
        <p:nvGrpSpPr>
          <p:cNvPr id="10" name="Group 9"/>
          <p:cNvGrpSpPr/>
          <p:nvPr/>
        </p:nvGrpSpPr>
        <p:grpSpPr>
          <a:xfrm>
            <a:off x="3228844" y="2487935"/>
            <a:ext cx="1431605" cy="304709"/>
            <a:chOff x="2663825" y="2838448"/>
            <a:chExt cx="3786187" cy="670124"/>
          </a:xfrm>
        </p:grpSpPr>
        <p:sp>
          <p:nvSpPr>
            <p:cNvPr id="5128" name="Line 7"/>
            <p:cNvSpPr>
              <a:spLocks noChangeShapeType="1"/>
            </p:cNvSpPr>
            <p:nvPr/>
          </p:nvSpPr>
          <p:spPr bwMode="auto">
            <a:xfrm flipV="1">
              <a:off x="2663825" y="2838448"/>
              <a:ext cx="3786187" cy="47942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1013"/>
            </a:p>
          </p:txBody>
        </p:sp>
        <p:sp>
          <p:nvSpPr>
            <p:cNvPr id="45" name="Line 7"/>
            <p:cNvSpPr>
              <a:spLocks noChangeShapeType="1"/>
            </p:cNvSpPr>
            <p:nvPr/>
          </p:nvSpPr>
          <p:spPr bwMode="auto">
            <a:xfrm>
              <a:off x="5108823" y="3030542"/>
              <a:ext cx="286772" cy="47803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 sz="1013"/>
            </a:p>
          </p:txBody>
        </p:sp>
      </p:grpSp>
      <p:sp>
        <p:nvSpPr>
          <p:cNvPr id="5135" name="Line 30"/>
          <p:cNvSpPr>
            <a:spLocks noChangeShapeType="1"/>
          </p:cNvSpPr>
          <p:nvPr/>
        </p:nvSpPr>
        <p:spPr bwMode="auto">
          <a:xfrm flipV="1">
            <a:off x="3304451" y="3518608"/>
            <a:ext cx="1548377" cy="32811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013"/>
          </a:p>
        </p:txBody>
      </p:sp>
      <p:grpSp>
        <p:nvGrpSpPr>
          <p:cNvPr id="12" name="Group 11"/>
          <p:cNvGrpSpPr/>
          <p:nvPr/>
        </p:nvGrpSpPr>
        <p:grpSpPr>
          <a:xfrm>
            <a:off x="4094655" y="1146589"/>
            <a:ext cx="3996120" cy="3230972"/>
            <a:chOff x="3792692" y="830729"/>
            <a:chExt cx="5328160" cy="4307962"/>
          </a:xfrm>
        </p:grpSpPr>
        <p:pic>
          <p:nvPicPr>
            <p:cNvPr id="44" name="Picture 43" descr="A picture containing indoor, table, kitchen, commercial&#10;&#10;Description automatically generated">
              <a:extLst>
                <a:ext uri="{FF2B5EF4-FFF2-40B4-BE49-F238E27FC236}">
                  <a16:creationId xmlns:a16="http://schemas.microsoft.com/office/drawing/2014/main" id="{E642D4E8-2FDA-4E8D-90A1-9C2D3449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7877" y="830729"/>
              <a:ext cx="2542975" cy="1692565"/>
            </a:xfrm>
            <a:prstGeom prst="rect">
              <a:avLst/>
            </a:prstGeom>
          </p:spPr>
        </p:pic>
        <p:pic>
          <p:nvPicPr>
            <p:cNvPr id="46" name="Picture 2" descr="C:\Users\ostroumov\Documents\CARIBU-EBIS\Integration to ATLAS\COMMISSIONING\31563D12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4804" y="3190336"/>
              <a:ext cx="2690513" cy="1790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6935277" y="2357104"/>
              <a:ext cx="1865095" cy="3077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Commissioned in 2020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880760" y="4830915"/>
              <a:ext cx="1853604" cy="3077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Commissioned in 2017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2692" y="855654"/>
              <a:ext cx="2571233" cy="1265047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4191485" y="1967652"/>
              <a:ext cx="1895495" cy="3077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Commissioned in 2012</a:t>
              </a:r>
            </a:p>
          </p:txBody>
        </p:sp>
      </p:grpSp>
      <p:sp>
        <p:nvSpPr>
          <p:cNvPr id="5127" name="Line 6"/>
          <p:cNvSpPr>
            <a:spLocks noChangeShapeType="1"/>
          </p:cNvSpPr>
          <p:nvPr/>
        </p:nvSpPr>
        <p:spPr bwMode="auto">
          <a:xfrm flipH="1">
            <a:off x="3352123" y="1561847"/>
            <a:ext cx="280475" cy="7692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013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444D91-25F9-C805-3DD9-5518C874461A}"/>
              </a:ext>
            </a:extLst>
          </p:cNvPr>
          <p:cNvGrpSpPr/>
          <p:nvPr/>
        </p:nvGrpSpPr>
        <p:grpSpPr>
          <a:xfrm>
            <a:off x="2467814" y="1081966"/>
            <a:ext cx="1187425" cy="604594"/>
            <a:chOff x="2467814" y="1081966"/>
            <a:chExt cx="1187425" cy="6045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6D8CC4B-3EF0-006E-FE8A-82D1A300A2E3}"/>
                </a:ext>
              </a:extLst>
            </p:cNvPr>
            <p:cNvSpPr txBox="1"/>
            <p:nvPr/>
          </p:nvSpPr>
          <p:spPr>
            <a:xfrm>
              <a:off x="2467814" y="1081966"/>
              <a:ext cx="1187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FF0000"/>
                  </a:solidFill>
                </a:rPr>
                <a:t>n-induced fission of </a:t>
              </a:r>
              <a:r>
                <a:rPr lang="en-US" sz="1000" baseline="30000" dirty="0">
                  <a:solidFill>
                    <a:srgbClr val="FF0000"/>
                  </a:solidFill>
                </a:rPr>
                <a:t>235</a:t>
              </a:r>
              <a:r>
                <a:rPr lang="en-US" sz="1000" dirty="0">
                  <a:solidFill>
                    <a:srgbClr val="FF0000"/>
                  </a:solidFill>
                </a:rPr>
                <a:t>U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A5E53EA-2BF0-3316-293D-572E0870CD35}"/>
                </a:ext>
              </a:extLst>
            </p:cNvPr>
            <p:cNvCxnSpPr/>
            <p:nvPr/>
          </p:nvCxnSpPr>
          <p:spPr>
            <a:xfrm flipV="1">
              <a:off x="2817707" y="1408853"/>
              <a:ext cx="101600" cy="22992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EB00C0A-C5E8-5CFB-982E-5F82271C5B67}"/>
                </a:ext>
              </a:extLst>
            </p:cNvPr>
            <p:cNvCxnSpPr/>
            <p:nvPr/>
          </p:nvCxnSpPr>
          <p:spPr>
            <a:xfrm>
              <a:off x="2540000" y="1638775"/>
              <a:ext cx="568960" cy="477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494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>
            <a:extLst>
              <a:ext uri="{FF2B5EF4-FFF2-40B4-BE49-F238E27FC236}">
                <a16:creationId xmlns:a16="http://schemas.microsoft.com/office/drawing/2014/main" id="{64942F17-28DE-E930-5C48-AAD933AF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57" y="85545"/>
            <a:ext cx="6279676" cy="466283"/>
          </a:xfrm>
        </p:spPr>
        <p:txBody>
          <a:bodyPr anchor="ctr">
            <a:normAutofit/>
          </a:bodyPr>
          <a:lstStyle/>
          <a:p>
            <a:r>
              <a:rPr lang="en-US" i="1" cap="none" err="1"/>
              <a:t>nuCARIBU</a:t>
            </a:r>
            <a:r>
              <a:rPr lang="en-US" i="1" cap="none"/>
              <a:t> (neutron-induced fission)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A1797C-A5C3-2A57-A629-46DD3FBF5194}"/>
              </a:ext>
            </a:extLst>
          </p:cNvPr>
          <p:cNvSpPr txBox="1"/>
          <p:nvPr/>
        </p:nvSpPr>
        <p:spPr>
          <a:xfrm>
            <a:off x="357185" y="666962"/>
            <a:ext cx="3611804" cy="2487812"/>
          </a:xfrm>
          <a:prstGeom prst="rect">
            <a:avLst/>
          </a:prstGeom>
        </p:spPr>
        <p:txBody>
          <a:bodyPr vert="horz" lIns="0" tIns="0" rIns="0" bIns="34290" rtlCol="0">
            <a:noAutofit/>
          </a:bodyPr>
          <a:lstStyle/>
          <a:p>
            <a:pPr marL="129779" marR="0" lvl="0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Move from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C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spontaneous fission of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82C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C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neutron-induced fission of actinides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(starting with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U)</a:t>
            </a:r>
          </a:p>
          <a:p>
            <a:pPr marL="472679" marR="0" lvl="1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Higher yield</a:t>
            </a:r>
          </a:p>
          <a:p>
            <a:pPr marL="472679" marR="0" lvl="1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Easier to maintain and operate (neutron source based on p-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 reaction)</a:t>
            </a:r>
          </a:p>
          <a:p>
            <a:pPr marL="342900" marR="0" lvl="1" indent="0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29779" marR="0" lvl="0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Serving all areas of ATLAS</a:t>
            </a:r>
          </a:p>
          <a:p>
            <a:pPr marL="472679" marR="0" lvl="1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seven low-energy beam lines in area 1</a:t>
            </a:r>
          </a:p>
          <a:p>
            <a:pPr marL="472679" marR="0" lvl="1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~6 MeV/u beams in area 2</a:t>
            </a:r>
          </a:p>
          <a:p>
            <a:pPr marL="472679" marR="0" lvl="1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 to ~10 MeV/u beams in areas 3 &amp; 4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29779" marR="0" lvl="0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Major programs for reaccelerated beams in Coulomb excitation (GS and GRETINA and in the future Clarion), with MUSIC for r/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-process, and with the AT-TPC and HELIOS for direct reaction studies and resonant elastic scattering</a:t>
            </a:r>
          </a:p>
          <a:p>
            <a:pPr marL="129779" marR="0" lvl="0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29779" marR="0" lvl="0" indent="-129779" algn="l" defTabSz="3429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Major programs for low-energy beams in mass measurements, decay and laser spectroscopy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D15DEB-0432-2314-1905-9A8FD8A35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559" y="980735"/>
            <a:ext cx="4359156" cy="1725405"/>
          </a:xfrm>
          <a:prstGeom prst="rect">
            <a:avLst/>
          </a:prstGeom>
        </p:spPr>
      </p:pic>
      <p:pic>
        <p:nvPicPr>
          <p:cNvPr id="4" name="Picture 3" descr="A large machine in a factory">
            <a:extLst>
              <a:ext uri="{FF2B5EF4-FFF2-40B4-BE49-F238E27FC236}">
                <a16:creationId xmlns:a16="http://schemas.microsoft.com/office/drawing/2014/main" id="{01AC163A-D8E6-2B23-A59E-C8B6EF222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49" t="1409" r="14381" b="29184"/>
          <a:stretch/>
        </p:blipFill>
        <p:spPr>
          <a:xfrm rot="5400000">
            <a:off x="3870142" y="3300245"/>
            <a:ext cx="1667574" cy="1228739"/>
          </a:xfrm>
          <a:prstGeom prst="rect">
            <a:avLst/>
          </a:prstGeom>
        </p:spPr>
      </p:pic>
      <p:pic>
        <p:nvPicPr>
          <p:cNvPr id="9" name="Picture 8" descr="A close up of a round object&#10;&#10;Description automatically generated">
            <a:extLst>
              <a:ext uri="{FF2B5EF4-FFF2-40B4-BE49-F238E27FC236}">
                <a16:creationId xmlns:a16="http://schemas.microsoft.com/office/drawing/2014/main" id="{C70F2DB7-7086-F68B-6AE9-127FBD4C62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0" t="2106" r="26994" b="3384"/>
          <a:stretch/>
        </p:blipFill>
        <p:spPr>
          <a:xfrm rot="5400000">
            <a:off x="7709177" y="2637052"/>
            <a:ext cx="1350737" cy="1352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7A0BB2-E2E3-4DDD-D1A4-2614FF4E5B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705" y="4350057"/>
            <a:ext cx="1226813" cy="707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80CF87-4921-8CD8-B834-31EF20F21D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280" y="4003644"/>
            <a:ext cx="1336530" cy="836375"/>
          </a:xfrm>
          <a:prstGeom prst="rect">
            <a:avLst/>
          </a:prstGeom>
        </p:spPr>
      </p:pic>
      <p:pic>
        <p:nvPicPr>
          <p:cNvPr id="8" name="Picture 7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1EE6D910-0D75-A787-B4BC-B823744E0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9130" y="2553062"/>
            <a:ext cx="2320813" cy="1740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6F3C06-47FB-821C-5F34-0BFAE8F385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4953" y="32296"/>
            <a:ext cx="1051948" cy="117831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033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5AF9B8F-D93E-5225-D2C9-723A8177B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49" y="824552"/>
            <a:ext cx="6661835" cy="3271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310" y="205979"/>
            <a:ext cx="8328660" cy="303815"/>
          </a:xfrm>
        </p:spPr>
        <p:txBody>
          <a:bodyPr/>
          <a:lstStyle/>
          <a:p>
            <a:r>
              <a:rPr lang="en-US" dirty="0"/>
              <a:t>Distribution of experimental equipment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1C56C5-9B6B-4FB3-8C06-60F4C44AD43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rot="-2495578">
            <a:off x="4556821" y="3005733"/>
            <a:ext cx="241994" cy="714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51434" tIns="25717" rIns="51434" bIns="25717" anchor="ctr"/>
          <a:lstStyle>
            <a:lvl1pPr defTabSz="912813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013">
              <a:solidFill>
                <a:srgbClr val="404040"/>
              </a:solidFill>
            </a:endParaRPr>
          </a:p>
        </p:txBody>
      </p: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1445838" y="1608247"/>
            <a:ext cx="933152" cy="1562695"/>
            <a:chOff x="-76" y="719"/>
            <a:chExt cx="1045" cy="1750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384" y="1728"/>
              <a:ext cx="178" cy="74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04"/>
              <a:ext cx="624" cy="624"/>
            </a:xfrm>
            <a:prstGeom prst="rect">
              <a:avLst/>
            </a:prstGeom>
            <a:noFill/>
            <a:ln w="25400" algn="ctr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-76" y="719"/>
              <a:ext cx="1045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 eaLnBrk="0" hangingPunct="0">
                <a:spcBef>
                  <a:spcPct val="20000"/>
                </a:spcBef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 eaLnBrk="0" hangingPunct="0">
                <a:spcBef>
                  <a:spcPct val="20000"/>
                </a:spcBef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 eaLnBrk="0" hangingPunct="0">
                <a:spcBef>
                  <a:spcPct val="20000"/>
                </a:spcBef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900" b="1" dirty="0">
                  <a:solidFill>
                    <a:srgbClr val="1F497D"/>
                  </a:solidFill>
                </a:rPr>
                <a:t>CPT mass spectrometer</a:t>
              </a:r>
            </a:p>
          </p:txBody>
        </p:sp>
      </p:grpSp>
      <p:pic>
        <p:nvPicPr>
          <p:cNvPr id="16" name="Picture 41" descr="frame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541" y="2449960"/>
            <a:ext cx="595610" cy="79385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42"/>
          <p:cNvSpPr>
            <a:spLocks noChangeShapeType="1"/>
          </p:cNvSpPr>
          <p:nvPr/>
        </p:nvSpPr>
        <p:spPr bwMode="auto">
          <a:xfrm flipH="1">
            <a:off x="3476204" y="2815076"/>
            <a:ext cx="669794" cy="584796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8" name="Text Box 43"/>
          <p:cNvSpPr txBox="1">
            <a:spLocks noChangeArrowheads="1"/>
          </p:cNvSpPr>
          <p:nvPr/>
        </p:nvSpPr>
        <p:spPr bwMode="auto">
          <a:xfrm>
            <a:off x="4264492" y="2275312"/>
            <a:ext cx="5143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750" b="1" dirty="0">
                <a:solidFill>
                  <a:srgbClr val="1F497D"/>
                </a:solidFill>
              </a:rPr>
              <a:t>X-array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3414713" y="2287787"/>
            <a:ext cx="5143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675">
                <a:solidFill>
                  <a:srgbClr val="FF0000"/>
                </a:solidFill>
              </a:rPr>
              <a:t>Laser  Lab</a:t>
            </a:r>
          </a:p>
        </p:txBody>
      </p:sp>
      <p:grpSp>
        <p:nvGrpSpPr>
          <p:cNvPr id="32" name="Group 48"/>
          <p:cNvGrpSpPr>
            <a:grpSpLocks/>
          </p:cNvGrpSpPr>
          <p:nvPr/>
        </p:nvGrpSpPr>
        <p:grpSpPr bwMode="auto">
          <a:xfrm>
            <a:off x="6907572" y="2532709"/>
            <a:ext cx="1007269" cy="1038523"/>
            <a:chOff x="4752" y="1968"/>
            <a:chExt cx="1128" cy="1163"/>
          </a:xfrm>
        </p:grpSpPr>
        <p:pic>
          <p:nvPicPr>
            <p:cNvPr id="33" name="Picture 4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2142"/>
              <a:ext cx="720" cy="492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Line 46"/>
            <p:cNvSpPr>
              <a:spLocks noChangeShapeType="1"/>
            </p:cNvSpPr>
            <p:nvPr/>
          </p:nvSpPr>
          <p:spPr bwMode="auto">
            <a:xfrm flipH="1" flipV="1">
              <a:off x="4752" y="1968"/>
              <a:ext cx="192" cy="192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" name="Text Box 47"/>
            <p:cNvSpPr txBox="1">
              <a:spLocks noChangeArrowheads="1"/>
            </p:cNvSpPr>
            <p:nvPr/>
          </p:nvSpPr>
          <p:spPr bwMode="auto">
            <a:xfrm>
              <a:off x="4767" y="2640"/>
              <a:ext cx="1113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 eaLnBrk="0" hangingPunct="0">
                <a:spcBef>
                  <a:spcPct val="20000"/>
                </a:spcBef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 eaLnBrk="0" hangingPunct="0">
                <a:spcBef>
                  <a:spcPct val="20000"/>
                </a:spcBef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 eaLnBrk="0" hangingPunct="0">
                <a:spcBef>
                  <a:spcPct val="20000"/>
                </a:spcBef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750" b="1" dirty="0">
                  <a:solidFill>
                    <a:srgbClr val="1F497D"/>
                  </a:solidFill>
                </a:rPr>
                <a:t>Si-array (Ludwig) and </a:t>
              </a:r>
              <a:r>
                <a:rPr lang="en-US" altLang="en-US" sz="750" b="1" dirty="0" err="1">
                  <a:solidFill>
                    <a:srgbClr val="1F497D"/>
                  </a:solidFill>
                </a:rPr>
                <a:t>Enge</a:t>
              </a:r>
              <a:r>
                <a:rPr lang="en-US" altLang="en-US" sz="750" b="1" dirty="0">
                  <a:solidFill>
                    <a:srgbClr val="1F497D"/>
                  </a:solidFill>
                </a:rPr>
                <a:t> spectrometer</a:t>
              </a:r>
            </a:p>
          </p:txBody>
        </p:sp>
      </p:grpSp>
      <p:grpSp>
        <p:nvGrpSpPr>
          <p:cNvPr id="38" name="Group 28"/>
          <p:cNvGrpSpPr>
            <a:grpSpLocks/>
          </p:cNvGrpSpPr>
          <p:nvPr/>
        </p:nvGrpSpPr>
        <p:grpSpPr bwMode="auto">
          <a:xfrm>
            <a:off x="4872037" y="3557748"/>
            <a:ext cx="985838" cy="1223367"/>
            <a:chOff x="2784" y="2976"/>
            <a:chExt cx="1104" cy="1370"/>
          </a:xfrm>
        </p:grpSpPr>
        <p:sp>
          <p:nvSpPr>
            <p:cNvPr id="39" name="Line 12"/>
            <p:cNvSpPr>
              <a:spLocks noChangeShapeType="1"/>
            </p:cNvSpPr>
            <p:nvPr/>
          </p:nvSpPr>
          <p:spPr bwMode="auto">
            <a:xfrm flipV="1">
              <a:off x="3360" y="2976"/>
              <a:ext cx="192" cy="48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13"/>
            </a:p>
          </p:txBody>
        </p:sp>
        <p:pic>
          <p:nvPicPr>
            <p:cNvPr id="40" name="Picture 323" descr="PICT01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408"/>
              <a:ext cx="772" cy="579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Box 25"/>
            <p:cNvSpPr txBox="1">
              <a:spLocks noChangeArrowheads="1"/>
            </p:cNvSpPr>
            <p:nvPr/>
          </p:nvSpPr>
          <p:spPr bwMode="auto">
            <a:xfrm>
              <a:off x="2784" y="3984"/>
              <a:ext cx="1104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 eaLnBrk="0" hangingPunct="0">
                <a:spcBef>
                  <a:spcPct val="20000"/>
                </a:spcBef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2813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912813" eaLnBrk="0" hangingPunct="0">
                <a:spcBef>
                  <a:spcPct val="20000"/>
                </a:spcBef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912813" eaLnBrk="0" hangingPunct="0">
                <a:spcBef>
                  <a:spcPct val="20000"/>
                </a:spcBef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912813" eaLnBrk="0" hangingPunct="0">
                <a:spcBef>
                  <a:spcPct val="20000"/>
                </a:spcBef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750" b="1" dirty="0">
                  <a:solidFill>
                    <a:srgbClr val="1F497D"/>
                  </a:solidFill>
                </a:rPr>
                <a:t>Beta decay Paul trap</a:t>
              </a:r>
            </a:p>
          </p:txBody>
        </p:sp>
      </p:grp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1285167" y="4129455"/>
            <a:ext cx="2919816" cy="536684"/>
          </a:xfrm>
          <a:prstGeom prst="rect">
            <a:avLst/>
          </a:prstGeom>
          <a:solidFill>
            <a:srgbClr val="CCFF66"/>
          </a:solidFill>
          <a:ln w="9525" algn="ctr">
            <a:solidFill>
              <a:srgbClr val="5C0426"/>
            </a:solidFill>
            <a:miter lim="800000"/>
            <a:headEnd/>
            <a:tailEnd/>
          </a:ln>
        </p:spPr>
        <p:txBody>
          <a:bodyPr wrap="square" lIns="51434" tIns="25717" rIns="51434" bIns="25717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50" dirty="0">
                <a:solidFill>
                  <a:srgbClr val="5C0426"/>
                </a:solidFill>
              </a:rPr>
              <a:t>+ outside instruments playing an increasingly important role: GRETINA, CHICO-II, HERCULES, GODDESS, VANDLE, MTAS, SUN, AT-TPC ….</a:t>
            </a:r>
          </a:p>
        </p:txBody>
      </p:sp>
      <p:pic>
        <p:nvPicPr>
          <p:cNvPr id="44" name="Picture 11" descr="cut-thr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8029" y="1531928"/>
            <a:ext cx="857250" cy="643831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5145279" y="1874828"/>
            <a:ext cx="1223367" cy="857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4204983" y="1360478"/>
            <a:ext cx="1068883" cy="2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750" b="1" dirty="0">
                <a:solidFill>
                  <a:srgbClr val="1F497D"/>
                </a:solidFill>
              </a:rPr>
              <a:t>HELIOS spectrometer</a:t>
            </a:r>
          </a:p>
        </p:txBody>
      </p:sp>
      <p:pic>
        <p:nvPicPr>
          <p:cNvPr id="52" name="Picture 6" descr="Fragment Mass Analyz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6133" y="831799"/>
            <a:ext cx="525066" cy="430411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Line 38"/>
          <p:cNvSpPr>
            <a:spLocks noChangeShapeType="1"/>
          </p:cNvSpPr>
          <p:nvPr/>
        </p:nvSpPr>
        <p:spPr bwMode="auto">
          <a:xfrm flipH="1">
            <a:off x="7251858" y="1260424"/>
            <a:ext cx="171450" cy="21431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4" name="Text Box 39"/>
          <p:cNvSpPr txBox="1">
            <a:spLocks noChangeArrowheads="1"/>
          </p:cNvSpPr>
          <p:nvPr/>
        </p:nvSpPr>
        <p:spPr bwMode="auto">
          <a:xfrm>
            <a:off x="7257216" y="668386"/>
            <a:ext cx="433983" cy="2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750" b="1" dirty="0">
                <a:solidFill>
                  <a:srgbClr val="1F497D"/>
                </a:solidFill>
              </a:rPr>
              <a:t>FMA</a:t>
            </a:r>
          </a:p>
        </p:txBody>
      </p:sp>
      <p:sp>
        <p:nvSpPr>
          <p:cNvPr id="58" name="Text Box 43"/>
          <p:cNvSpPr txBox="1">
            <a:spLocks noChangeArrowheads="1"/>
          </p:cNvSpPr>
          <p:nvPr/>
        </p:nvSpPr>
        <p:spPr bwMode="auto">
          <a:xfrm>
            <a:off x="5440844" y="593720"/>
            <a:ext cx="14982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900" b="1" dirty="0">
                <a:solidFill>
                  <a:srgbClr val="00609C"/>
                </a:solidFill>
              </a:rPr>
              <a:t>GAMMASPHERE/GRETINA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800" y="2911311"/>
            <a:ext cx="755579" cy="755579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</a:ln>
        </p:spPr>
      </p:pic>
      <p:sp>
        <p:nvSpPr>
          <p:cNvPr id="61" name="Text Box 25"/>
          <p:cNvSpPr txBox="1">
            <a:spLocks noChangeArrowheads="1"/>
          </p:cNvSpPr>
          <p:nvPr/>
        </p:nvSpPr>
        <p:spPr bwMode="auto">
          <a:xfrm>
            <a:off x="6050322" y="3673956"/>
            <a:ext cx="942975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675" b="1" dirty="0">
                <a:solidFill>
                  <a:srgbClr val="1F497D"/>
                </a:solidFill>
              </a:rPr>
              <a:t>MUSIC</a:t>
            </a:r>
          </a:p>
        </p:txBody>
      </p:sp>
      <p:sp>
        <p:nvSpPr>
          <p:cNvPr id="62" name="Line 42"/>
          <p:cNvSpPr>
            <a:spLocks noChangeShapeType="1"/>
          </p:cNvSpPr>
          <p:nvPr/>
        </p:nvSpPr>
        <p:spPr bwMode="auto">
          <a:xfrm flipV="1">
            <a:off x="6609695" y="2460073"/>
            <a:ext cx="119130" cy="4512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" name="Rectangle 3"/>
          <p:cNvSpPr/>
          <p:nvPr/>
        </p:nvSpPr>
        <p:spPr>
          <a:xfrm>
            <a:off x="3313355" y="2223877"/>
            <a:ext cx="646439" cy="38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E5A3B-B679-4460-B6C5-1F343B6A69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7288" y="1804709"/>
            <a:ext cx="719405" cy="537620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4ADA5-62DD-4B30-B642-7A8BD44388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8289" y="792052"/>
            <a:ext cx="1223368" cy="664250"/>
          </a:xfrm>
          <a:prstGeom prst="rect">
            <a:avLst/>
          </a:prstGeom>
        </p:spPr>
      </p:pic>
      <p:sp>
        <p:nvSpPr>
          <p:cNvPr id="64" name="Line 21">
            <a:extLst>
              <a:ext uri="{FF2B5EF4-FFF2-40B4-BE49-F238E27FC236}">
                <a16:creationId xmlns:a16="http://schemas.microsoft.com/office/drawing/2014/main" id="{5B3D8343-CA0D-47B2-9C0F-3E96B3128B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6079" y="1456303"/>
            <a:ext cx="422211" cy="29287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5" name="Line 42">
            <a:extLst>
              <a:ext uri="{FF2B5EF4-FFF2-40B4-BE49-F238E27FC236}">
                <a16:creationId xmlns:a16="http://schemas.microsoft.com/office/drawing/2014/main" id="{27EAF3C2-4CC8-4F18-86FF-CCA2F65A03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7625" y="2331887"/>
            <a:ext cx="181298" cy="53613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66" name="Text Box 25">
            <a:extLst>
              <a:ext uri="{FF2B5EF4-FFF2-40B4-BE49-F238E27FC236}">
                <a16:creationId xmlns:a16="http://schemas.microsoft.com/office/drawing/2014/main" id="{214DD28C-236C-4E8B-AB2F-9381CF210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041" y="1345559"/>
            <a:ext cx="12573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ct val="20000"/>
              </a:spcBef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itchFamily="34" charset="0"/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b="1" dirty="0">
                <a:solidFill>
                  <a:srgbClr val="1F497D"/>
                </a:solidFill>
              </a:rPr>
              <a:t>Laser spectroscopy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D8AA5A1-6ED1-42B5-89B1-8E0C0CCD7E7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803" y="1578686"/>
            <a:ext cx="1161951" cy="753201"/>
          </a:xfrm>
          <a:prstGeom prst="rect">
            <a:avLst/>
          </a:prstGeom>
        </p:spPr>
      </p:pic>
      <p:sp>
        <p:nvSpPr>
          <p:cNvPr id="9" name="Line 38">
            <a:extLst>
              <a:ext uri="{FF2B5EF4-FFF2-40B4-BE49-F238E27FC236}">
                <a16:creationId xmlns:a16="http://schemas.microsoft.com/office/drawing/2014/main" id="{33FD5DB4-37BC-565C-AE07-96E73E88E7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18600" y="2052665"/>
            <a:ext cx="433983" cy="3713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3740822-03E7-931B-F415-C6DEE0FA5457}"/>
              </a:ext>
            </a:extLst>
          </p:cNvPr>
          <p:cNvSpPr/>
          <p:nvPr/>
        </p:nvSpPr>
        <p:spPr>
          <a:xfrm>
            <a:off x="1887794" y="2208950"/>
            <a:ext cx="4151671" cy="475256"/>
          </a:xfrm>
          <a:custGeom>
            <a:avLst/>
            <a:gdLst>
              <a:gd name="connsiteX0" fmla="*/ 0 w 4151671"/>
              <a:gd name="connsiteY0" fmla="*/ 475256 h 475256"/>
              <a:gd name="connsiteX1" fmla="*/ 2455606 w 4151671"/>
              <a:gd name="connsiteY1" fmla="*/ 69676 h 475256"/>
              <a:gd name="connsiteX2" fmla="*/ 4151671 w 4151671"/>
              <a:gd name="connsiteY2" fmla="*/ 3308 h 47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1671" h="475256">
                <a:moveTo>
                  <a:pt x="0" y="475256"/>
                </a:moveTo>
                <a:cubicBezTo>
                  <a:pt x="881830" y="311795"/>
                  <a:pt x="1763661" y="148334"/>
                  <a:pt x="2455606" y="69676"/>
                </a:cubicBezTo>
                <a:cubicBezTo>
                  <a:pt x="3147551" y="-8982"/>
                  <a:pt x="3649611" y="-2837"/>
                  <a:pt x="4151671" y="3308"/>
                </a:cubicBezTo>
              </a:path>
            </a:pathLst>
          </a:custGeom>
          <a:noFill/>
          <a:ln w="12700">
            <a:solidFill>
              <a:schemeClr val="tx2"/>
            </a:solidFill>
            <a:prstDash val="dash"/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5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-320202"/>
            <a:ext cx="8229600" cy="857250"/>
          </a:xfrm>
        </p:spPr>
        <p:txBody>
          <a:bodyPr/>
          <a:lstStyle/>
          <a:p>
            <a:r>
              <a:rPr lang="en-US" sz="2400" dirty="0"/>
              <a:t>additional equipment capabilities</a:t>
            </a:r>
          </a:p>
        </p:txBody>
      </p:sp>
      <p:pic>
        <p:nvPicPr>
          <p:cNvPr id="5" name="Online Image Placeholder 4"/>
          <p:cNvPicPr>
            <a:picLocks noGrp="1" noChangeAspect="1"/>
          </p:cNvPicPr>
          <p:nvPr>
            <p:ph type="clipArt"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53" y="898830"/>
            <a:ext cx="2823411" cy="1588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106" y="898830"/>
            <a:ext cx="2208291" cy="1472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632" y="2770710"/>
            <a:ext cx="2580097" cy="156248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971B4CA-10E3-46E4-BBE5-E967EEAF752F}"/>
              </a:ext>
            </a:extLst>
          </p:cNvPr>
          <p:cNvSpPr txBox="1">
            <a:spLocks/>
          </p:cNvSpPr>
          <p:nvPr/>
        </p:nvSpPr>
        <p:spPr>
          <a:xfrm>
            <a:off x="370573" y="580403"/>
            <a:ext cx="8372901" cy="3747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Significant impact of community devices</a:t>
            </a:r>
            <a:endParaRPr lang="en-US" sz="1600" b="1" dirty="0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3546" y="2486998"/>
            <a:ext cx="1533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2">
                    <a:lumMod val="75000"/>
                  </a:schemeClr>
                </a:solidFill>
              </a:rPr>
              <a:t>CHICO2 + GRETINA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2683" y="4397446"/>
            <a:ext cx="7138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2">
                    <a:lumMod val="75000"/>
                  </a:schemeClr>
                </a:solidFill>
              </a:rPr>
              <a:t>MTAS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6790" y="2371024"/>
            <a:ext cx="23710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2">
                    <a:lumMod val="75000"/>
                  </a:schemeClr>
                </a:solidFill>
              </a:rPr>
              <a:t>ORRUBA/GODDESS + GRETINA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8771" y="4475751"/>
            <a:ext cx="54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tx2">
                    <a:lumMod val="75000"/>
                  </a:schemeClr>
                </a:solidFill>
              </a:rPr>
              <a:t>SUN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30804" y="955189"/>
            <a:ext cx="2688302" cy="21236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Local equipment continually improved for higher efficiency and rate capability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Extended stays by state-of-the-art community devices for focused physics campaigns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Versatile DAQ infrastructure to merge signals from visiting devices with local equipment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37" t="52374" r="24807" b="14980"/>
          <a:stretch/>
        </p:blipFill>
        <p:spPr>
          <a:xfrm>
            <a:off x="401053" y="2910441"/>
            <a:ext cx="2834596" cy="1468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D22797-EE95-5F5A-E155-FCC7C962D1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034" y="3098086"/>
            <a:ext cx="1534061" cy="20454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A29DFB-74E0-F828-6BD0-89C35EC674F8}"/>
              </a:ext>
            </a:extLst>
          </p:cNvPr>
          <p:cNvSpPr txBox="1"/>
          <p:nvPr/>
        </p:nvSpPr>
        <p:spPr>
          <a:xfrm>
            <a:off x="5206079" y="3675709"/>
            <a:ext cx="713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tx2">
                    <a:lumMod val="75000"/>
                  </a:schemeClr>
                </a:solidFill>
              </a:rPr>
              <a:t>AT-TPC + HELIOS</a:t>
            </a:r>
          </a:p>
        </p:txBody>
      </p:sp>
    </p:spTree>
    <p:extLst>
      <p:ext uri="{BB962C8B-B14F-4D97-AF65-F5344CB8AC3E}">
        <p14:creationId xmlns:p14="http://schemas.microsoft.com/office/powerpoint/2010/main" val="3335413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3CA30-492E-3DB2-207F-C17AEB164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>
            <a:extLst>
              <a:ext uri="{FF2B5EF4-FFF2-40B4-BE49-F238E27FC236}">
                <a16:creationId xmlns:a16="http://schemas.microsoft.com/office/drawing/2014/main" id="{89A65CA8-64DD-A7C2-CC46-CD66C28CF59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43232" y="4865958"/>
            <a:ext cx="150683" cy="21800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ctr" defTabSz="309563" hangingPunct="0"/>
            <a:fld id="{86CB4B4D-7CA3-9044-876B-883B54F8677D}" type="slidenum">
              <a:rPr kern="0"/>
              <a:pPr algn="ctr" defTabSz="309563" hangingPunct="0"/>
              <a:t>9</a:t>
            </a:fld>
            <a:endParaRPr kern="0"/>
          </a:p>
        </p:txBody>
      </p:sp>
      <p:pic>
        <p:nvPicPr>
          <p:cNvPr id="52" name="Image" descr="Image">
            <a:extLst>
              <a:ext uri="{FF2B5EF4-FFF2-40B4-BE49-F238E27FC236}">
                <a16:creationId xmlns:a16="http://schemas.microsoft.com/office/drawing/2014/main" id="{90871EE5-87B9-72E5-C74D-006EE640B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01" y="961661"/>
            <a:ext cx="8541599" cy="34463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" name="Image">
            <a:extLst>
              <a:ext uri="{FF2B5EF4-FFF2-40B4-BE49-F238E27FC236}">
                <a16:creationId xmlns:a16="http://schemas.microsoft.com/office/drawing/2014/main" id="{7B4D9385-33AF-FC98-7165-58859FCB05F0}"/>
              </a:ext>
            </a:extLst>
          </p:cNvPr>
          <p:cNvGrpSpPr/>
          <p:nvPr/>
        </p:nvGrpSpPr>
        <p:grpSpPr>
          <a:xfrm>
            <a:off x="810474" y="2417321"/>
            <a:ext cx="3218019" cy="2531981"/>
            <a:chOff x="0" y="0"/>
            <a:chExt cx="8581383" cy="6751947"/>
          </a:xfrm>
        </p:grpSpPr>
        <p:pic>
          <p:nvPicPr>
            <p:cNvPr id="54" name="Image" descr="Image">
              <a:extLst>
                <a:ext uri="{FF2B5EF4-FFF2-40B4-BE49-F238E27FC236}">
                  <a16:creationId xmlns:a16="http://schemas.microsoft.com/office/drawing/2014/main" id="{B8F5F191-9E3F-E2C9-E563-C8C7AAD57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939" r="8939"/>
            <a:stretch>
              <a:fillRect/>
            </a:stretch>
          </p:blipFill>
          <p:spPr>
            <a:xfrm>
              <a:off x="127000" y="88900"/>
              <a:ext cx="8327383" cy="64217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" name="Image" descr="Image">
              <a:extLst>
                <a:ext uri="{FF2B5EF4-FFF2-40B4-BE49-F238E27FC236}">
                  <a16:creationId xmlns:a16="http://schemas.microsoft.com/office/drawing/2014/main" id="{A60BA53C-90B3-9ABA-FA01-F62D0D3427B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8581385" cy="6751948"/>
            </a:xfrm>
            <a:prstGeom prst="rect">
              <a:avLst/>
            </a:prstGeom>
            <a:effectLst/>
          </p:spPr>
        </p:pic>
      </p:grpSp>
      <p:sp>
        <p:nvSpPr>
          <p:cNvPr id="56" name="~100% intrinsic,…">
            <a:extLst>
              <a:ext uri="{FF2B5EF4-FFF2-40B4-BE49-F238E27FC236}">
                <a16:creationId xmlns:a16="http://schemas.microsoft.com/office/drawing/2014/main" id="{E47401B6-FFED-BC67-FE14-22F0622B366E}"/>
              </a:ext>
            </a:extLst>
          </p:cNvPr>
          <p:cNvSpPr txBox="1"/>
          <p:nvPr/>
        </p:nvSpPr>
        <p:spPr>
          <a:xfrm>
            <a:off x="4145322" y="3399682"/>
            <a:ext cx="1854400" cy="807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marL="0" lvl="1" defTabSz="683121" hangingPunct="0">
              <a:spcBef>
                <a:spcPts val="338"/>
              </a:spcBef>
              <a:defRPr sz="4000"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5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~100% intrinsic, </a:t>
            </a:r>
          </a:p>
          <a:p>
            <a:pPr marL="0" lvl="1" defTabSz="683121" hangingPunct="0">
              <a:spcBef>
                <a:spcPts val="338"/>
              </a:spcBef>
              <a:defRPr sz="4000"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5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~10% fragment, </a:t>
            </a:r>
          </a:p>
          <a:p>
            <a:pPr marL="0" lvl="1" defTabSz="683121" hangingPunct="0">
              <a:spcBef>
                <a:spcPts val="338"/>
              </a:spcBef>
              <a:defRPr sz="4000">
                <a:uFill>
                  <a:solidFill>
                    <a:srgbClr val="000000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500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venir Next Regular"/>
                <a:sym typeface="Avenir Next Regular"/>
              </a:rPr>
              <a:t>~1% heavy and light</a:t>
            </a:r>
          </a:p>
        </p:txBody>
      </p:sp>
      <p:sp>
        <p:nvSpPr>
          <p:cNvPr id="60" name="Connection Line">
            <a:extLst>
              <a:ext uri="{FF2B5EF4-FFF2-40B4-BE49-F238E27FC236}">
                <a16:creationId xmlns:a16="http://schemas.microsoft.com/office/drawing/2014/main" id="{F920349B-CFCE-DC5F-40C2-5DCC347B8268}"/>
              </a:ext>
            </a:extLst>
          </p:cNvPr>
          <p:cNvSpPr/>
          <p:nvPr/>
        </p:nvSpPr>
        <p:spPr>
          <a:xfrm>
            <a:off x="6001397" y="3976475"/>
            <a:ext cx="1152908" cy="191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710" extrusionOk="0">
                <a:moveTo>
                  <a:pt x="0" y="9640"/>
                </a:moveTo>
                <a:cubicBezTo>
                  <a:pt x="6825" y="21600"/>
                  <a:pt x="14025" y="18387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pPr algn="ctr" defTabSz="309563" hangingPunct="0"/>
            <a:endParaRPr sz="1875" kern="0">
              <a:solidFill>
                <a:srgbClr val="000000"/>
              </a:solidFill>
              <a:latin typeface="Helvetica Light"/>
              <a:sym typeface="Helvetica Light"/>
            </a:endParaRPr>
          </a:p>
        </p:txBody>
      </p:sp>
      <p:sp>
        <p:nvSpPr>
          <p:cNvPr id="58" name="HELIOS @ ATLAS, nuclear fission">
            <a:extLst>
              <a:ext uri="{FF2B5EF4-FFF2-40B4-BE49-F238E27FC236}">
                <a16:creationId xmlns:a16="http://schemas.microsoft.com/office/drawing/2014/main" id="{9A0BD58C-DAE2-1769-D151-4B4755E775E2}"/>
              </a:ext>
            </a:extLst>
          </p:cNvPr>
          <p:cNvSpPr txBox="1"/>
          <p:nvPr/>
        </p:nvSpPr>
        <p:spPr>
          <a:xfrm>
            <a:off x="381000" y="93111"/>
            <a:ext cx="8382000" cy="44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>
              <a:defRPr sz="7000" b="1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defTabSz="309563" hangingPunct="0"/>
            <a:r>
              <a:rPr sz="2625" kern="0">
                <a:solidFill>
                  <a:srgbClr val="000000"/>
                </a:solidFill>
              </a:rPr>
              <a:t>HELIOS @ ATLAS, nuclear fission</a:t>
            </a:r>
          </a:p>
        </p:txBody>
      </p:sp>
      <p:sp>
        <p:nvSpPr>
          <p:cNvPr id="59" name="A new approach to fission studies, test case proves promising ... significant scope for upgrades">
            <a:extLst>
              <a:ext uri="{FF2B5EF4-FFF2-40B4-BE49-F238E27FC236}">
                <a16:creationId xmlns:a16="http://schemas.microsoft.com/office/drawing/2014/main" id="{973D0CCD-4202-B498-8085-AF4F670A261C}"/>
              </a:ext>
            </a:extLst>
          </p:cNvPr>
          <p:cNvSpPr txBox="1"/>
          <p:nvPr/>
        </p:nvSpPr>
        <p:spPr>
          <a:xfrm>
            <a:off x="381000" y="577342"/>
            <a:ext cx="8526029" cy="26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l" defTabSz="457200">
              <a:defRPr sz="4000" b="1">
                <a:solidFill>
                  <a:srgbClr val="0082CA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defTabSz="171450" hangingPunct="0"/>
            <a:r>
              <a:rPr sz="1500" kern="0"/>
              <a:t>A new approach to fission studies, test case proves promising ... significant scope for upgrades</a:t>
            </a:r>
          </a:p>
        </p:txBody>
      </p:sp>
    </p:spTree>
    <p:extLst>
      <p:ext uri="{BB962C8B-B14F-4D97-AF65-F5344CB8AC3E}">
        <p14:creationId xmlns:p14="http://schemas.microsoft.com/office/powerpoint/2010/main" val="3030723280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9802"/>
  <p:tag name="ORIGINALWIDTH" val="1045.369"/>
  <p:tag name="LATEXADDIN" val="\documentclass{article}&#10;\usepackage{amsmath}&#10;\usepackage{color}&#10;\pagestyle{empty}&#10;\begin{document}&#10;&#10;\color{black}&#10;$&#10;\nu_c = \frac{\phi_{tot}}{2\pi t} = \frac{\phi_c + 2\pi N}{2\pi t}&#10;$&#10;&#10;&#10;\end{document}"/>
  <p:tag name="IGUANATEXSIZE" val="20"/>
  <p:tag name="IGUANATEXCURSOR" val="1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23DD85F-B243-2D4D-8DBD-10B280EDC88C}" vid="{0DAFE4B9-2043-D847-91EB-EFD6D7BA1D65}"/>
    </a:ext>
  </a:extLst>
</a:theme>
</file>

<file path=ppt/theme/theme3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1816</TotalTime>
  <Words>1567</Words>
  <Application>Microsoft Office PowerPoint</Application>
  <PresentationFormat>On-screen Show (16:9)</PresentationFormat>
  <Paragraphs>217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Avenir Next Regular</vt:lpstr>
      <vt:lpstr>Calibri</vt:lpstr>
      <vt:lpstr>Helvetica Light</vt:lpstr>
      <vt:lpstr>Liberation Sans</vt:lpstr>
      <vt:lpstr>Lucida Grande</vt:lpstr>
      <vt:lpstr>Open Serif</vt:lpstr>
      <vt:lpstr>StarSymbol</vt:lpstr>
      <vt:lpstr>Symbol</vt:lpstr>
      <vt:lpstr>System Font Regular</vt:lpstr>
      <vt:lpstr>Wingdings</vt:lpstr>
      <vt:lpstr>Wingdings 2</vt:lpstr>
      <vt:lpstr>Office Theme</vt:lpstr>
      <vt:lpstr>2015_PPT_UNC_V7.06 (1)</vt:lpstr>
      <vt:lpstr>presentation_16x9</vt:lpstr>
      <vt:lpstr>Applied Nuclear Data Capabilities at ATLAS/nuCARIBU</vt:lpstr>
      <vt:lpstr>ATLAS/CARIBU facility</vt:lpstr>
      <vt:lpstr>PowerPoint Presentation</vt:lpstr>
      <vt:lpstr>RAISOR: Light In-Flight Radioactive Beams </vt:lpstr>
      <vt:lpstr>Neutron-rich beam source for ATLAS: nuCARIBU “front end” layout</vt:lpstr>
      <vt:lpstr>nuCARIBU (neutron-induced fission)</vt:lpstr>
      <vt:lpstr>Distribution of experimental equipment</vt:lpstr>
      <vt:lpstr>additional equipment capabilities</vt:lpstr>
      <vt:lpstr>PowerPoint Presentation</vt:lpstr>
      <vt:lpstr>PowerPoint Presentation</vt:lpstr>
      <vt:lpstr>169Tm(p,p`) for 168Tm(n,g) … with GRETINA-ORRUBA </vt:lpstr>
      <vt:lpstr>(n,g) rate on n-rich isotopes constrained via beta-Oslo method using Sun at CARIBU</vt:lpstr>
      <vt:lpstr>(nu)CARIBU mass/isotope/isomer selection Californium rare isotope breeder upgrade</vt:lpstr>
      <vt:lpstr>PI-ICR mass separation </vt:lpstr>
      <vt:lpstr>Ion counting Isomer measurements: fission yield, excitation energy, ….</vt:lpstr>
      <vt:lpstr>Ion counting for fission yield: use shorter excitation ( ~ 4 ms) and probe various angles</vt:lpstr>
      <vt:lpstr>252Cf fission fragment distribution … heavy peak </vt:lpstr>
      <vt:lpstr>Excited States in 100Zr from b decay of 100Y</vt:lpstr>
      <vt:lpstr>Beta Decay Factory in Area 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Soroko, Sonya</dc:creator>
  <cp:lastModifiedBy>Savard, Guy</cp:lastModifiedBy>
  <cp:revision>139</cp:revision>
  <dcterms:created xsi:type="dcterms:W3CDTF">2024-02-05T17:42:20Z</dcterms:created>
  <dcterms:modified xsi:type="dcterms:W3CDTF">2026-02-11T13:11:21Z</dcterms:modified>
</cp:coreProperties>
</file>