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96" r:id="rId2"/>
    <p:sldId id="309" r:id="rId3"/>
    <p:sldId id="311" r:id="rId4"/>
    <p:sldId id="315" r:id="rId5"/>
    <p:sldId id="318" r:id="rId6"/>
    <p:sldId id="317" r:id="rId7"/>
    <p:sldId id="1740" r:id="rId8"/>
    <p:sldId id="787" r:id="rId9"/>
    <p:sldId id="786" r:id="rId10"/>
    <p:sldId id="1741" r:id="rId11"/>
    <p:sldId id="1739" r:id="rId12"/>
    <p:sldId id="788" r:id="rId13"/>
    <p:sldId id="31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8" orient="horz" pos="4320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3666A"/>
    <a:srgbClr val="313C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5" autoAdjust="0"/>
    <p:restoredTop sz="85714" autoAdjust="0"/>
  </p:normalViewPr>
  <p:slideViewPr>
    <p:cSldViewPr snapToGrid="0" snapToObjects="1" showGuides="1">
      <p:cViewPr varScale="1">
        <p:scale>
          <a:sx n="97" d="100"/>
          <a:sy n="97" d="100"/>
        </p:scale>
        <p:origin x="570" y="42"/>
      </p:cViewPr>
      <p:guideLst>
        <p:guide pos="3840"/>
        <p:guide orient="horz" pos="432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D39A6-77E7-444E-A642-9A63D17658CA}" type="datetimeFigureOut">
              <a:rPr lang="en-US" smtClean="0"/>
              <a:t>2/11/2026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23C63-8C3D-434D-B393-CC73251942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6181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E984D-96FD-2C4B-AC84-701CA62C147F}" type="datetimeFigureOut">
              <a:rPr lang="en-US" smtClean="0"/>
              <a:t>2/11/2026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DD09A-A7EA-F240-8C4A-3FAABB2D80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1134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DD09A-A7EA-F240-8C4A-3FAABB2D807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456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>
          <a:extLst>
            <a:ext uri="{FF2B5EF4-FFF2-40B4-BE49-F238E27FC236}">
              <a16:creationId xmlns:a16="http://schemas.microsoft.com/office/drawing/2014/main" id="{D076FA22-1350-8728-3EB2-8440EDD6B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6393324427_0_166:notes">
            <a:extLst>
              <a:ext uri="{FF2B5EF4-FFF2-40B4-BE49-F238E27FC236}">
                <a16:creationId xmlns:a16="http://schemas.microsoft.com/office/drawing/2014/main" id="{4805F3AC-B163-79CB-B370-6C0CDFF3C7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6393324427_0_166:notes">
            <a:extLst>
              <a:ext uri="{FF2B5EF4-FFF2-40B4-BE49-F238E27FC236}">
                <a16:creationId xmlns:a16="http://schemas.microsoft.com/office/drawing/2014/main" id="{6235FB49-B11F-D1D8-B706-BD9B459CEB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3620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>
          <a:extLst>
            <a:ext uri="{FF2B5EF4-FFF2-40B4-BE49-F238E27FC236}">
              <a16:creationId xmlns:a16="http://schemas.microsoft.com/office/drawing/2014/main" id="{E2E71426-1F27-8C99-88D4-A7E7C4548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6393324427_0_166:notes">
            <a:extLst>
              <a:ext uri="{FF2B5EF4-FFF2-40B4-BE49-F238E27FC236}">
                <a16:creationId xmlns:a16="http://schemas.microsoft.com/office/drawing/2014/main" id="{6C0FBD21-1A42-4E45-579F-632826A537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6393324427_0_166:notes">
            <a:extLst>
              <a:ext uri="{FF2B5EF4-FFF2-40B4-BE49-F238E27FC236}">
                <a16:creationId xmlns:a16="http://schemas.microsoft.com/office/drawing/2014/main" id="{2ED5207A-046A-21E2-A2E5-E4547344C6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736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DD09A-A7EA-F240-8C4A-3FAABB2D807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476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DD09A-A7EA-F240-8C4A-3FAABB2D807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329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Color Background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09" y="1134598"/>
            <a:ext cx="10968914" cy="2422759"/>
          </a:xfrm>
        </p:spPr>
        <p:txBody>
          <a:bodyPr anchor="b" anchorCtr="0">
            <a:no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309" y="3886201"/>
            <a:ext cx="10968907" cy="1092083"/>
          </a:xfrm>
        </p:spPr>
        <p:txBody>
          <a:bodyPr>
            <a:noAutofit/>
          </a:bodyPr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10309" y="5327650"/>
            <a:ext cx="10968907" cy="520700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3" name="Picture 152" descr="DOE_Office_Science_white.png">
            <a:extLst>
              <a:ext uri="{FF2B5EF4-FFF2-40B4-BE49-F238E27FC236}">
                <a16:creationId xmlns:a16="http://schemas.microsoft.com/office/drawing/2014/main" id="{4327B12B-9E2F-EA47-9B79-D54BD52AFA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692" y="406400"/>
            <a:ext cx="1769532" cy="588347"/>
          </a:xfrm>
          <a:prstGeom prst="rect">
            <a:avLst/>
          </a:prstGeom>
        </p:spPr>
      </p:pic>
      <p:pic>
        <p:nvPicPr>
          <p:cNvPr id="155" name="Picture 154" descr="A close up of a sign&#10;&#10;Description automatically generated">
            <a:extLst>
              <a:ext uri="{FF2B5EF4-FFF2-40B4-BE49-F238E27FC236}">
                <a16:creationId xmlns:a16="http://schemas.microsoft.com/office/drawing/2014/main" id="{9C7CFF29-BDD8-8C48-BBAA-96D01327FD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9360" y="406400"/>
            <a:ext cx="3200400" cy="81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76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16102"/>
            <a:ext cx="3520837" cy="4261104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1" name="Content Placeholder 2"/>
          <p:cNvSpPr>
            <a:spLocks noGrp="1"/>
          </p:cNvSpPr>
          <p:nvPr>
            <p:ph idx="11"/>
          </p:nvPr>
        </p:nvSpPr>
        <p:spPr>
          <a:xfrm>
            <a:off x="4329867" y="1816102"/>
            <a:ext cx="3520837" cy="42618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3" name="Content Placeholder 2"/>
          <p:cNvSpPr>
            <a:spLocks noGrp="1"/>
          </p:cNvSpPr>
          <p:nvPr>
            <p:ph idx="12"/>
          </p:nvPr>
        </p:nvSpPr>
        <p:spPr>
          <a:xfrm>
            <a:off x="8058383" y="1816102"/>
            <a:ext cx="3520837" cy="42618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76" name="Straight Connector 275"/>
          <p:cNvCxnSpPr/>
          <p:nvPr userDrawn="1"/>
        </p:nvCxnSpPr>
        <p:spPr>
          <a:xfrm>
            <a:off x="610308" y="6873248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 userDrawn="1"/>
        </p:nvCxnSpPr>
        <p:spPr>
          <a:xfrm>
            <a:off x="11579225" y="6873248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8" name="Group 277"/>
          <p:cNvGrpSpPr/>
          <p:nvPr userDrawn="1"/>
        </p:nvGrpSpPr>
        <p:grpSpPr>
          <a:xfrm>
            <a:off x="10648211" y="6873248"/>
            <a:ext cx="203200" cy="122115"/>
            <a:chOff x="7983415" y="6582508"/>
            <a:chExt cx="152400" cy="486507"/>
          </a:xfrm>
        </p:grpSpPr>
        <p:cxnSp>
          <p:nvCxnSpPr>
            <p:cNvPr id="309" name="Straight Connector 30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9" name="Group 278"/>
          <p:cNvGrpSpPr/>
          <p:nvPr userDrawn="1"/>
        </p:nvGrpSpPr>
        <p:grpSpPr>
          <a:xfrm>
            <a:off x="9717201" y="6873248"/>
            <a:ext cx="203200" cy="122115"/>
            <a:chOff x="7983415" y="6582508"/>
            <a:chExt cx="152400" cy="486507"/>
          </a:xfrm>
        </p:grpSpPr>
        <p:cxnSp>
          <p:nvCxnSpPr>
            <p:cNvPr id="307" name="Straight Connector 30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0" name="Group 279"/>
          <p:cNvGrpSpPr/>
          <p:nvPr userDrawn="1"/>
        </p:nvGrpSpPr>
        <p:grpSpPr>
          <a:xfrm>
            <a:off x="8786192" y="6873248"/>
            <a:ext cx="203200" cy="122115"/>
            <a:chOff x="7983415" y="6582508"/>
            <a:chExt cx="152400" cy="486507"/>
          </a:xfrm>
        </p:grpSpPr>
        <p:cxnSp>
          <p:nvCxnSpPr>
            <p:cNvPr id="305" name="Straight Connector 30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1" name="Group 280"/>
          <p:cNvGrpSpPr/>
          <p:nvPr userDrawn="1"/>
        </p:nvGrpSpPr>
        <p:grpSpPr>
          <a:xfrm>
            <a:off x="7855183" y="6873248"/>
            <a:ext cx="203200" cy="122115"/>
            <a:chOff x="7983415" y="6582508"/>
            <a:chExt cx="152400" cy="486507"/>
          </a:xfrm>
        </p:grpSpPr>
        <p:cxnSp>
          <p:nvCxnSpPr>
            <p:cNvPr id="303" name="Straight Connector 30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/>
          <p:cNvGrpSpPr/>
          <p:nvPr userDrawn="1"/>
        </p:nvGrpSpPr>
        <p:grpSpPr>
          <a:xfrm>
            <a:off x="6924173" y="6873248"/>
            <a:ext cx="203200" cy="122115"/>
            <a:chOff x="7983415" y="6582508"/>
            <a:chExt cx="152400" cy="486507"/>
          </a:xfrm>
        </p:grpSpPr>
        <p:cxnSp>
          <p:nvCxnSpPr>
            <p:cNvPr id="301" name="Straight Connector 30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3" name="Group 282"/>
          <p:cNvGrpSpPr/>
          <p:nvPr userDrawn="1"/>
        </p:nvGrpSpPr>
        <p:grpSpPr>
          <a:xfrm>
            <a:off x="5993164" y="6873248"/>
            <a:ext cx="203200" cy="122115"/>
            <a:chOff x="7983415" y="6582508"/>
            <a:chExt cx="152400" cy="486507"/>
          </a:xfrm>
        </p:grpSpPr>
        <p:cxnSp>
          <p:nvCxnSpPr>
            <p:cNvPr id="299" name="Straight Connector 29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Group 283"/>
          <p:cNvGrpSpPr/>
          <p:nvPr userDrawn="1"/>
        </p:nvGrpSpPr>
        <p:grpSpPr>
          <a:xfrm>
            <a:off x="5062155" y="6873248"/>
            <a:ext cx="203200" cy="122115"/>
            <a:chOff x="7983415" y="6582508"/>
            <a:chExt cx="152400" cy="486507"/>
          </a:xfrm>
        </p:grpSpPr>
        <p:cxnSp>
          <p:nvCxnSpPr>
            <p:cNvPr id="297" name="Straight Connector 29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Group 284"/>
          <p:cNvGrpSpPr/>
          <p:nvPr userDrawn="1"/>
        </p:nvGrpSpPr>
        <p:grpSpPr>
          <a:xfrm>
            <a:off x="4131145" y="6873248"/>
            <a:ext cx="203200" cy="122115"/>
            <a:chOff x="7983415" y="6582508"/>
            <a:chExt cx="152400" cy="486507"/>
          </a:xfrm>
        </p:grpSpPr>
        <p:cxnSp>
          <p:nvCxnSpPr>
            <p:cNvPr id="295" name="Straight Connector 29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6" name="Group 285"/>
          <p:cNvGrpSpPr/>
          <p:nvPr userDrawn="1"/>
        </p:nvGrpSpPr>
        <p:grpSpPr>
          <a:xfrm>
            <a:off x="3200136" y="6873248"/>
            <a:ext cx="203200" cy="122115"/>
            <a:chOff x="7983415" y="6582508"/>
            <a:chExt cx="152400" cy="486507"/>
          </a:xfrm>
        </p:grpSpPr>
        <p:cxnSp>
          <p:nvCxnSpPr>
            <p:cNvPr id="293" name="Straight Connector 29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7" name="Group 286"/>
          <p:cNvGrpSpPr/>
          <p:nvPr userDrawn="1"/>
        </p:nvGrpSpPr>
        <p:grpSpPr>
          <a:xfrm>
            <a:off x="2269127" y="6873248"/>
            <a:ext cx="203200" cy="122115"/>
            <a:chOff x="7983415" y="6582508"/>
            <a:chExt cx="152400" cy="486507"/>
          </a:xfrm>
        </p:grpSpPr>
        <p:cxnSp>
          <p:nvCxnSpPr>
            <p:cNvPr id="291" name="Straight Connector 29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8" name="Group 287"/>
          <p:cNvGrpSpPr/>
          <p:nvPr userDrawn="1"/>
        </p:nvGrpSpPr>
        <p:grpSpPr>
          <a:xfrm>
            <a:off x="1338117" y="6873248"/>
            <a:ext cx="203200" cy="122115"/>
            <a:chOff x="7983415" y="6582508"/>
            <a:chExt cx="152400" cy="486507"/>
          </a:xfrm>
        </p:grpSpPr>
        <p:cxnSp>
          <p:nvCxnSpPr>
            <p:cNvPr id="289" name="Straight Connector 28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1" name="Straight Connector 240"/>
          <p:cNvCxnSpPr/>
          <p:nvPr userDrawn="1"/>
        </p:nvCxnSpPr>
        <p:spPr>
          <a:xfrm rot="5400000">
            <a:off x="-120356" y="372597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2" name="Group 241"/>
          <p:cNvGrpSpPr/>
          <p:nvPr userDrawn="1"/>
        </p:nvGrpSpPr>
        <p:grpSpPr>
          <a:xfrm rot="5400000">
            <a:off x="-196556" y="5920357"/>
            <a:ext cx="152400" cy="162820"/>
            <a:chOff x="7983415" y="6582508"/>
            <a:chExt cx="152400" cy="486507"/>
          </a:xfrm>
        </p:grpSpPr>
        <p:cxnSp>
          <p:nvCxnSpPr>
            <p:cNvPr id="274" name="Straight Connector 27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3" name="Group 242"/>
          <p:cNvGrpSpPr/>
          <p:nvPr userDrawn="1"/>
        </p:nvGrpSpPr>
        <p:grpSpPr>
          <a:xfrm rot="5400000">
            <a:off x="-196556" y="5446715"/>
            <a:ext cx="152400" cy="162820"/>
            <a:chOff x="7983415" y="6582508"/>
            <a:chExt cx="152400" cy="486507"/>
          </a:xfrm>
        </p:grpSpPr>
        <p:cxnSp>
          <p:nvCxnSpPr>
            <p:cNvPr id="272" name="Straight Connector 27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Group 243"/>
          <p:cNvGrpSpPr/>
          <p:nvPr userDrawn="1"/>
        </p:nvGrpSpPr>
        <p:grpSpPr>
          <a:xfrm rot="5400000">
            <a:off x="-196556" y="4973073"/>
            <a:ext cx="152400" cy="162820"/>
            <a:chOff x="7983415" y="6582508"/>
            <a:chExt cx="152400" cy="486507"/>
          </a:xfrm>
        </p:grpSpPr>
        <p:cxnSp>
          <p:nvCxnSpPr>
            <p:cNvPr id="270" name="Straight Connector 26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/>
          <p:cNvGrpSpPr/>
          <p:nvPr userDrawn="1"/>
        </p:nvGrpSpPr>
        <p:grpSpPr>
          <a:xfrm rot="5400000">
            <a:off x="-196556" y="4499431"/>
            <a:ext cx="152400" cy="162820"/>
            <a:chOff x="7983415" y="6582508"/>
            <a:chExt cx="152400" cy="486507"/>
          </a:xfrm>
        </p:grpSpPr>
        <p:cxnSp>
          <p:nvCxnSpPr>
            <p:cNvPr id="268" name="Straight Connector 26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6" name="Group 245"/>
          <p:cNvGrpSpPr/>
          <p:nvPr userDrawn="1"/>
        </p:nvGrpSpPr>
        <p:grpSpPr>
          <a:xfrm rot="5400000">
            <a:off x="-196556" y="4025789"/>
            <a:ext cx="152400" cy="162820"/>
            <a:chOff x="7983415" y="6582508"/>
            <a:chExt cx="152400" cy="486507"/>
          </a:xfrm>
        </p:grpSpPr>
        <p:cxnSp>
          <p:nvCxnSpPr>
            <p:cNvPr id="266" name="Straight Connector 26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7" name="Group 246"/>
          <p:cNvGrpSpPr/>
          <p:nvPr userDrawn="1"/>
        </p:nvGrpSpPr>
        <p:grpSpPr>
          <a:xfrm rot="5400000">
            <a:off x="-196556" y="3552147"/>
            <a:ext cx="152400" cy="162820"/>
            <a:chOff x="7983415" y="6582508"/>
            <a:chExt cx="152400" cy="486507"/>
          </a:xfrm>
        </p:grpSpPr>
        <p:cxnSp>
          <p:nvCxnSpPr>
            <p:cNvPr id="264" name="Straight Connector 26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8" name="Group 247"/>
          <p:cNvGrpSpPr/>
          <p:nvPr userDrawn="1"/>
        </p:nvGrpSpPr>
        <p:grpSpPr>
          <a:xfrm rot="5400000">
            <a:off x="-196556" y="3078505"/>
            <a:ext cx="152400" cy="162820"/>
            <a:chOff x="7983415" y="6582508"/>
            <a:chExt cx="152400" cy="486507"/>
          </a:xfrm>
        </p:grpSpPr>
        <p:cxnSp>
          <p:nvCxnSpPr>
            <p:cNvPr id="262" name="Straight Connector 26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9" name="Group 248"/>
          <p:cNvGrpSpPr/>
          <p:nvPr userDrawn="1"/>
        </p:nvGrpSpPr>
        <p:grpSpPr>
          <a:xfrm rot="5400000">
            <a:off x="-196556" y="2604863"/>
            <a:ext cx="152400" cy="162820"/>
            <a:chOff x="7983415" y="6582508"/>
            <a:chExt cx="152400" cy="486507"/>
          </a:xfrm>
        </p:grpSpPr>
        <p:cxnSp>
          <p:nvCxnSpPr>
            <p:cNvPr id="260" name="Straight Connector 25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" name="Group 249"/>
          <p:cNvGrpSpPr/>
          <p:nvPr userDrawn="1"/>
        </p:nvGrpSpPr>
        <p:grpSpPr>
          <a:xfrm rot="5400000">
            <a:off x="-196556" y="2131221"/>
            <a:ext cx="152400" cy="162820"/>
            <a:chOff x="7983415" y="6582508"/>
            <a:chExt cx="152400" cy="486507"/>
          </a:xfrm>
        </p:grpSpPr>
        <p:cxnSp>
          <p:nvCxnSpPr>
            <p:cNvPr id="258" name="Straight Connector 25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1" name="Group 250"/>
          <p:cNvGrpSpPr/>
          <p:nvPr userDrawn="1"/>
        </p:nvGrpSpPr>
        <p:grpSpPr>
          <a:xfrm rot="5400000">
            <a:off x="-196556" y="1657579"/>
            <a:ext cx="152400" cy="162820"/>
            <a:chOff x="7983415" y="6582508"/>
            <a:chExt cx="152400" cy="486507"/>
          </a:xfrm>
        </p:grpSpPr>
        <p:cxnSp>
          <p:nvCxnSpPr>
            <p:cNvPr id="256" name="Straight Connector 25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2" name="Group 251"/>
          <p:cNvGrpSpPr/>
          <p:nvPr userDrawn="1"/>
        </p:nvGrpSpPr>
        <p:grpSpPr>
          <a:xfrm rot="5400000">
            <a:off x="-196556" y="976988"/>
            <a:ext cx="152400" cy="162820"/>
            <a:chOff x="7983415" y="6582508"/>
            <a:chExt cx="152400" cy="486507"/>
          </a:xfrm>
        </p:grpSpPr>
        <p:cxnSp>
          <p:nvCxnSpPr>
            <p:cNvPr id="254" name="Straight Connector 25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3" name="Straight Connector 252"/>
          <p:cNvCxnSpPr/>
          <p:nvPr userDrawn="1"/>
        </p:nvCxnSpPr>
        <p:spPr>
          <a:xfrm rot="5400000">
            <a:off x="-120356" y="6317802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 userDrawn="1"/>
        </p:nvCxnSpPr>
        <p:spPr>
          <a:xfrm rot="5400000">
            <a:off x="12303388" y="372597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7" name="Group 206"/>
          <p:cNvGrpSpPr/>
          <p:nvPr userDrawn="1"/>
        </p:nvGrpSpPr>
        <p:grpSpPr>
          <a:xfrm rot="5400000">
            <a:off x="12227188" y="5920357"/>
            <a:ext cx="152400" cy="162820"/>
            <a:chOff x="7983415" y="6582508"/>
            <a:chExt cx="152400" cy="486507"/>
          </a:xfrm>
        </p:grpSpPr>
        <p:cxnSp>
          <p:nvCxnSpPr>
            <p:cNvPr id="239" name="Straight Connector 23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 userDrawn="1"/>
        </p:nvGrpSpPr>
        <p:grpSpPr>
          <a:xfrm rot="5400000">
            <a:off x="12227188" y="5446715"/>
            <a:ext cx="152400" cy="162820"/>
            <a:chOff x="7983415" y="6582508"/>
            <a:chExt cx="152400" cy="486507"/>
          </a:xfrm>
        </p:grpSpPr>
        <p:cxnSp>
          <p:nvCxnSpPr>
            <p:cNvPr id="237" name="Straight Connector 23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9" name="Group 208"/>
          <p:cNvGrpSpPr/>
          <p:nvPr userDrawn="1"/>
        </p:nvGrpSpPr>
        <p:grpSpPr>
          <a:xfrm rot="5400000">
            <a:off x="12227188" y="4973073"/>
            <a:ext cx="152400" cy="162820"/>
            <a:chOff x="7983415" y="6582508"/>
            <a:chExt cx="152400" cy="486507"/>
          </a:xfrm>
        </p:grpSpPr>
        <p:cxnSp>
          <p:nvCxnSpPr>
            <p:cNvPr id="235" name="Straight Connector 23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/>
          <p:cNvGrpSpPr/>
          <p:nvPr userDrawn="1"/>
        </p:nvGrpSpPr>
        <p:grpSpPr>
          <a:xfrm rot="5400000">
            <a:off x="12227188" y="4499431"/>
            <a:ext cx="152400" cy="162820"/>
            <a:chOff x="7983415" y="6582508"/>
            <a:chExt cx="152400" cy="486507"/>
          </a:xfrm>
        </p:grpSpPr>
        <p:cxnSp>
          <p:nvCxnSpPr>
            <p:cNvPr id="233" name="Straight Connector 23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Group 210"/>
          <p:cNvGrpSpPr/>
          <p:nvPr userDrawn="1"/>
        </p:nvGrpSpPr>
        <p:grpSpPr>
          <a:xfrm rot="5400000">
            <a:off x="12227188" y="4025789"/>
            <a:ext cx="152400" cy="162820"/>
            <a:chOff x="7983415" y="6582508"/>
            <a:chExt cx="152400" cy="486507"/>
          </a:xfrm>
        </p:grpSpPr>
        <p:cxnSp>
          <p:nvCxnSpPr>
            <p:cNvPr id="231" name="Straight Connector 23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/>
          <p:cNvGrpSpPr/>
          <p:nvPr userDrawn="1"/>
        </p:nvGrpSpPr>
        <p:grpSpPr>
          <a:xfrm rot="5400000">
            <a:off x="12227188" y="3552147"/>
            <a:ext cx="152400" cy="162820"/>
            <a:chOff x="7983415" y="6582508"/>
            <a:chExt cx="152400" cy="486507"/>
          </a:xfrm>
        </p:grpSpPr>
        <p:cxnSp>
          <p:nvCxnSpPr>
            <p:cNvPr id="229" name="Straight Connector 22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212"/>
          <p:cNvGrpSpPr/>
          <p:nvPr userDrawn="1"/>
        </p:nvGrpSpPr>
        <p:grpSpPr>
          <a:xfrm rot="5400000">
            <a:off x="12227188" y="3078505"/>
            <a:ext cx="152400" cy="162820"/>
            <a:chOff x="7983415" y="6582508"/>
            <a:chExt cx="152400" cy="486507"/>
          </a:xfrm>
        </p:grpSpPr>
        <p:cxnSp>
          <p:nvCxnSpPr>
            <p:cNvPr id="227" name="Straight Connector 22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Group 213"/>
          <p:cNvGrpSpPr/>
          <p:nvPr userDrawn="1"/>
        </p:nvGrpSpPr>
        <p:grpSpPr>
          <a:xfrm rot="5400000">
            <a:off x="12227188" y="2604863"/>
            <a:ext cx="152400" cy="162820"/>
            <a:chOff x="7983415" y="6582508"/>
            <a:chExt cx="152400" cy="486507"/>
          </a:xfrm>
        </p:grpSpPr>
        <p:cxnSp>
          <p:nvCxnSpPr>
            <p:cNvPr id="225" name="Straight Connector 22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" name="Group 214"/>
          <p:cNvGrpSpPr/>
          <p:nvPr userDrawn="1"/>
        </p:nvGrpSpPr>
        <p:grpSpPr>
          <a:xfrm rot="5400000">
            <a:off x="12227188" y="2131221"/>
            <a:ext cx="152400" cy="162820"/>
            <a:chOff x="7983415" y="6582508"/>
            <a:chExt cx="152400" cy="486507"/>
          </a:xfrm>
        </p:grpSpPr>
        <p:cxnSp>
          <p:nvCxnSpPr>
            <p:cNvPr id="223" name="Straight Connector 22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6" name="Group 215"/>
          <p:cNvGrpSpPr/>
          <p:nvPr userDrawn="1"/>
        </p:nvGrpSpPr>
        <p:grpSpPr>
          <a:xfrm rot="5400000">
            <a:off x="12227188" y="1657579"/>
            <a:ext cx="152400" cy="162820"/>
            <a:chOff x="7983415" y="6582508"/>
            <a:chExt cx="152400" cy="486507"/>
          </a:xfrm>
        </p:grpSpPr>
        <p:cxnSp>
          <p:nvCxnSpPr>
            <p:cNvPr id="221" name="Straight Connector 22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7" name="Group 216"/>
          <p:cNvGrpSpPr/>
          <p:nvPr userDrawn="1"/>
        </p:nvGrpSpPr>
        <p:grpSpPr>
          <a:xfrm rot="5400000">
            <a:off x="12227188" y="976988"/>
            <a:ext cx="152400" cy="162820"/>
            <a:chOff x="7983415" y="6582508"/>
            <a:chExt cx="152400" cy="486507"/>
          </a:xfrm>
        </p:grpSpPr>
        <p:cxnSp>
          <p:nvCxnSpPr>
            <p:cNvPr id="219" name="Straight Connector 21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8" name="Straight Connector 217"/>
          <p:cNvCxnSpPr/>
          <p:nvPr userDrawn="1"/>
        </p:nvCxnSpPr>
        <p:spPr>
          <a:xfrm rot="5400000">
            <a:off x="12303388" y="6317802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 userDrawn="1"/>
        </p:nvCxnSpPr>
        <p:spPr>
          <a:xfrm>
            <a:off x="610308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 userDrawn="1"/>
        </p:nvCxnSpPr>
        <p:spPr>
          <a:xfrm>
            <a:off x="11579225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/>
          <p:cNvGrpSpPr/>
          <p:nvPr userDrawn="1"/>
        </p:nvGrpSpPr>
        <p:grpSpPr>
          <a:xfrm>
            <a:off x="10648211" y="-141165"/>
            <a:ext cx="203200" cy="122115"/>
            <a:chOff x="7983415" y="6582508"/>
            <a:chExt cx="152400" cy="486507"/>
          </a:xfrm>
        </p:grpSpPr>
        <p:cxnSp>
          <p:nvCxnSpPr>
            <p:cNvPr id="204" name="Straight Connector 20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" name="Group 173"/>
          <p:cNvGrpSpPr/>
          <p:nvPr userDrawn="1"/>
        </p:nvGrpSpPr>
        <p:grpSpPr>
          <a:xfrm>
            <a:off x="9717201" y="-141165"/>
            <a:ext cx="203200" cy="122115"/>
            <a:chOff x="7983415" y="6582508"/>
            <a:chExt cx="152400" cy="486507"/>
          </a:xfrm>
        </p:grpSpPr>
        <p:cxnSp>
          <p:nvCxnSpPr>
            <p:cNvPr id="202" name="Straight Connector 20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oup 174"/>
          <p:cNvGrpSpPr/>
          <p:nvPr userDrawn="1"/>
        </p:nvGrpSpPr>
        <p:grpSpPr>
          <a:xfrm>
            <a:off x="8786192" y="-141165"/>
            <a:ext cx="203200" cy="122115"/>
            <a:chOff x="7983415" y="6582508"/>
            <a:chExt cx="152400" cy="486507"/>
          </a:xfrm>
        </p:grpSpPr>
        <p:cxnSp>
          <p:nvCxnSpPr>
            <p:cNvPr id="200" name="Straight Connector 19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oup 175"/>
          <p:cNvGrpSpPr/>
          <p:nvPr userDrawn="1"/>
        </p:nvGrpSpPr>
        <p:grpSpPr>
          <a:xfrm>
            <a:off x="7855183" y="-141165"/>
            <a:ext cx="203200" cy="122115"/>
            <a:chOff x="7983415" y="6582508"/>
            <a:chExt cx="152400" cy="486507"/>
          </a:xfrm>
        </p:grpSpPr>
        <p:cxnSp>
          <p:nvCxnSpPr>
            <p:cNvPr id="198" name="Straight Connector 19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oup 176"/>
          <p:cNvGrpSpPr/>
          <p:nvPr userDrawn="1"/>
        </p:nvGrpSpPr>
        <p:grpSpPr>
          <a:xfrm>
            <a:off x="6924173" y="-141165"/>
            <a:ext cx="203200" cy="122115"/>
            <a:chOff x="7983415" y="6582508"/>
            <a:chExt cx="152400" cy="486507"/>
          </a:xfrm>
        </p:grpSpPr>
        <p:cxnSp>
          <p:nvCxnSpPr>
            <p:cNvPr id="196" name="Straight Connector 19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 userDrawn="1"/>
        </p:nvGrpSpPr>
        <p:grpSpPr>
          <a:xfrm>
            <a:off x="5993164" y="-141165"/>
            <a:ext cx="203200" cy="122115"/>
            <a:chOff x="7983415" y="6582508"/>
            <a:chExt cx="152400" cy="486507"/>
          </a:xfrm>
        </p:grpSpPr>
        <p:cxnSp>
          <p:nvCxnSpPr>
            <p:cNvPr id="194" name="Straight Connector 19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/>
          <p:nvPr userDrawn="1"/>
        </p:nvGrpSpPr>
        <p:grpSpPr>
          <a:xfrm>
            <a:off x="5062155" y="-141165"/>
            <a:ext cx="203200" cy="122115"/>
            <a:chOff x="7983415" y="6582508"/>
            <a:chExt cx="152400" cy="486507"/>
          </a:xfrm>
        </p:grpSpPr>
        <p:cxnSp>
          <p:nvCxnSpPr>
            <p:cNvPr id="192" name="Straight Connector 19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 userDrawn="1"/>
        </p:nvGrpSpPr>
        <p:grpSpPr>
          <a:xfrm>
            <a:off x="4131145" y="-141165"/>
            <a:ext cx="203200" cy="122115"/>
            <a:chOff x="7983415" y="6582508"/>
            <a:chExt cx="152400" cy="486507"/>
          </a:xfrm>
        </p:grpSpPr>
        <p:cxnSp>
          <p:nvCxnSpPr>
            <p:cNvPr id="190" name="Straight Connector 18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 userDrawn="1"/>
        </p:nvGrpSpPr>
        <p:grpSpPr>
          <a:xfrm>
            <a:off x="3200136" y="-141165"/>
            <a:ext cx="203200" cy="122115"/>
            <a:chOff x="7983415" y="6582508"/>
            <a:chExt cx="152400" cy="486507"/>
          </a:xfrm>
        </p:grpSpPr>
        <p:cxnSp>
          <p:nvCxnSpPr>
            <p:cNvPr id="188" name="Straight Connector 18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 userDrawn="1"/>
        </p:nvGrpSpPr>
        <p:grpSpPr>
          <a:xfrm>
            <a:off x="2269127" y="-141165"/>
            <a:ext cx="203200" cy="122115"/>
            <a:chOff x="7983415" y="6582508"/>
            <a:chExt cx="152400" cy="486507"/>
          </a:xfrm>
        </p:grpSpPr>
        <p:cxnSp>
          <p:nvCxnSpPr>
            <p:cNvPr id="186" name="Straight Connector 18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/>
          <p:cNvGrpSpPr/>
          <p:nvPr userDrawn="1"/>
        </p:nvGrpSpPr>
        <p:grpSpPr>
          <a:xfrm>
            <a:off x="1338117" y="-141165"/>
            <a:ext cx="203200" cy="122115"/>
            <a:chOff x="7983415" y="6582508"/>
            <a:chExt cx="152400" cy="486507"/>
          </a:xfrm>
        </p:grpSpPr>
        <p:cxnSp>
          <p:nvCxnSpPr>
            <p:cNvPr id="184" name="Straight Connector 18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24BA17-B5CF-3E4B-ACD3-60C5AA7536A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123A2B9-6131-7A40-8142-F2709585E636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AFB5CC-E55D-8245-8B64-7577EF58BD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5ACEE-C45C-DF42-B5FB-48F6EF28303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76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11"/>
          </p:nvPr>
        </p:nvSpPr>
        <p:spPr>
          <a:xfrm>
            <a:off x="33815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7" name="Content Placeholder 2"/>
          <p:cNvSpPr>
            <a:spLocks noGrp="1"/>
          </p:cNvSpPr>
          <p:nvPr>
            <p:ph idx="12"/>
          </p:nvPr>
        </p:nvSpPr>
        <p:spPr>
          <a:xfrm>
            <a:off x="61870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idx="13"/>
          </p:nvPr>
        </p:nvSpPr>
        <p:spPr>
          <a:xfrm>
            <a:off x="8992573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grpSp>
        <p:nvGrpSpPr>
          <p:cNvPr id="169" name="Group 16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70" name="Group 16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79" name="Straight Connector 27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oup 28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Group 28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1" name="Group 29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44" name="Straight Connector 24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6" name="Straight Connector 25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09" name="Straight Connector 20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0" name="Group 20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 21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Group 21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Group 21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1" name="Straight Connector 22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74" name="Straight Connector 17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Group 17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6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F150E8-6E0B-F14F-B8C9-1C9859261E2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7860A00-8FA4-9D40-8EC4-25F248320587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4A70B-EF2B-EC40-96A3-DFF7EEFD6B1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7D8143-091E-944B-8ACD-1F19D50F881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536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tabLst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9" name="Content Placeholder 2"/>
          <p:cNvSpPr>
            <a:spLocks noGrp="1"/>
          </p:cNvSpPr>
          <p:nvPr>
            <p:ph idx="11"/>
          </p:nvPr>
        </p:nvSpPr>
        <p:spPr>
          <a:xfrm>
            <a:off x="2819055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1" name="Content Placeholder 2"/>
          <p:cNvSpPr>
            <a:spLocks noGrp="1"/>
          </p:cNvSpPr>
          <p:nvPr>
            <p:ph idx="12"/>
          </p:nvPr>
        </p:nvSpPr>
        <p:spPr>
          <a:xfrm>
            <a:off x="5062038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2" name="Content Placeholder 2"/>
          <p:cNvSpPr>
            <a:spLocks noGrp="1"/>
          </p:cNvSpPr>
          <p:nvPr>
            <p:ph idx="13"/>
          </p:nvPr>
        </p:nvSpPr>
        <p:spPr>
          <a:xfrm>
            <a:off x="7305021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3" name="Content Placeholder 2"/>
          <p:cNvSpPr>
            <a:spLocks noGrp="1"/>
          </p:cNvSpPr>
          <p:nvPr>
            <p:ph idx="14"/>
          </p:nvPr>
        </p:nvSpPr>
        <p:spPr>
          <a:xfrm>
            <a:off x="9548003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9" name="Group 17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80" name="Group 17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89" name="Straight Connector 28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1" name="Group 29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2" name="Straight Connector 3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2" name="Group 29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0" name="Straight Connector 31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Straight Connector 32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3" name="Group 29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8" name="Straight Connector 31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4" name="Group 29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6" name="Straight Connector 3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Straight Connector 3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5" name="Group 29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4" name="Straight Connector 3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Straight Connector 3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6" name="Group 29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7" name="Group 29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8" name="Group 29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9" name="Group 29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0" name="Group 29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1" name="Group 30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1" name="Group 18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54" name="Straight Connector 25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7" name="Straight Connector 2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6" name="Group 25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5" name="Straight Connector 28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7" name="Group 25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3" name="Straight Connector 28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8" name="Group 25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1" name="Straight Connector 2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Straight Connector 2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9" name="Group 25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9" name="Straight Connector 2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Straight Connector 2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0" name="Group 25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1" name="Group 26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2" name="Group 26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3" name="Group 26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4" name="Group 26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5" name="Group 26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6" name="Straight Connector 26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2" name="Group 18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19" name="Straight Connector 21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2" name="Straight Connector 25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Connector 25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1" name="Group 22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0" name="Straight Connector 2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2" name="Group 22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8" name="Straight Connector 2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3" name="Group 22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6" name="Straight Connector 2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" name="Group 22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4" name="Straight Connector 2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5" name="Group 22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6" name="Group 22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7" name="Group 22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8" name="Group 22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9" name="Group 22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0" name="Group 22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1" name="Straight Connector 23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3" name="Group 18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84" name="Straight Connector 18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6" name="Group 18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7" name="Straight Connector 21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18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5" name="Straight Connector 2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8" name="Group 18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3" name="Straight Connector 2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9" name="Group 18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1" name="Straight Connector 2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0" name="Group 18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9" name="Straight Connector 2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" name="Group 19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2" name="Group 19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3" name="Group 19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4" name="Group 19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5" name="Group 19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" name="Group 19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5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AED857-2620-2448-B0AC-4E16D916711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8713B3D1-7B81-2645-BC84-2B7397D5AC93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8ABD5-FC8E-264F-A51A-A9A998F6110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373FF-1443-3646-BE53-30C874D1903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211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pli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325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11"/>
          </p:nvPr>
        </p:nvSpPr>
        <p:spPr>
          <a:xfrm>
            <a:off x="3367354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7" name="Content Placeholder 2"/>
          <p:cNvSpPr>
            <a:spLocks noGrp="1"/>
          </p:cNvSpPr>
          <p:nvPr>
            <p:ph idx="12"/>
          </p:nvPr>
        </p:nvSpPr>
        <p:spPr>
          <a:xfrm>
            <a:off x="6160384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idx="13"/>
          </p:nvPr>
        </p:nvSpPr>
        <p:spPr>
          <a:xfrm>
            <a:off x="8956588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69" name="Group 16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70" name="Group 16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79" name="Straight Connector 27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oup 28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Group 28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1" name="Group 29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44" name="Straight Connector 24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6" name="Straight Connector 25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09" name="Straight Connector 20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0" name="Group 20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 21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Group 21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Group 21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1" name="Straight Connector 22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74" name="Straight Connector 17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Group 17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5" name="Content Placeholder 2"/>
          <p:cNvSpPr>
            <a:spLocks noGrp="1"/>
          </p:cNvSpPr>
          <p:nvPr>
            <p:ph idx="14"/>
          </p:nvPr>
        </p:nvSpPr>
        <p:spPr>
          <a:xfrm>
            <a:off x="574326" y="4114800"/>
            <a:ext cx="2586650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6" name="Content Placeholder 2"/>
          <p:cNvSpPr>
            <a:spLocks noGrp="1"/>
          </p:cNvSpPr>
          <p:nvPr>
            <p:ph idx="15"/>
          </p:nvPr>
        </p:nvSpPr>
        <p:spPr>
          <a:xfrm>
            <a:off x="3367354" y="4114800"/>
            <a:ext cx="2586650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7" name="Content Placeholder 2"/>
          <p:cNvSpPr>
            <a:spLocks noGrp="1"/>
          </p:cNvSpPr>
          <p:nvPr>
            <p:ph idx="16"/>
          </p:nvPr>
        </p:nvSpPr>
        <p:spPr>
          <a:xfrm>
            <a:off x="6160384" y="4114800"/>
            <a:ext cx="2586651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8" name="Content Placeholder 2"/>
          <p:cNvSpPr>
            <a:spLocks noGrp="1"/>
          </p:cNvSpPr>
          <p:nvPr>
            <p:ph idx="17"/>
          </p:nvPr>
        </p:nvSpPr>
        <p:spPr>
          <a:xfrm>
            <a:off x="8953415" y="4114800"/>
            <a:ext cx="2593001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9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0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573617" y="1055688"/>
            <a:ext cx="10972799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CF3D4-9550-2B4C-A2D9-F1BC3FA46D3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E04403A-0C23-C244-918E-37A28C2A21A6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B7AD2-42B3-D040-89FB-9532814301A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07830B-F58C-2C4F-B2DA-7715A3F4916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964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66E923-E749-6F4A-B825-3967AA21C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3DF7-FB29-2149-BC6C-92A6B41C54D7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10A5FC-5DFA-414E-8083-0049CCCD2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25894-79D7-5644-B9F6-84C19E2C8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227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B8D2A51-DE47-3D41-9C30-741E5FFC5B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E73C4A5-E23A-C247-8441-863BA23CEE18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4C15E74-FDF0-0C47-9617-826C96ABE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9106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Presentation Title | BERKELEY LAB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A80D3C9-DAFC-4C4B-8A7A-ED0AD7665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770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273050"/>
            <a:ext cx="4011084" cy="1162050"/>
          </a:xfr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2000"/>
            </a:lvl4pPr>
            <a:lvl5pPr>
              <a:buClr>
                <a:schemeClr val="accent2"/>
              </a:buCl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072" y="1435101"/>
            <a:ext cx="4011084" cy="46910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2C352D-1A0F-1243-A3B1-6EF8CE39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91BBA-8849-CF40-8281-9189FAA8CA31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89BF0E-F1BB-0D4C-8BF2-7A7BEDDB0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84B3DD-8252-394C-9787-06EBDE1B2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25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273051"/>
            <a:ext cx="6815667" cy="5853113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2000"/>
            </a:lvl4pPr>
            <a:lvl5pPr>
              <a:buClr>
                <a:schemeClr val="accent2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3"/>
          </p:nvPr>
        </p:nvSpPr>
        <p:spPr>
          <a:xfrm>
            <a:off x="7574882" y="1435101"/>
            <a:ext cx="4011084" cy="46910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562613" y="273050"/>
            <a:ext cx="4011084" cy="1162050"/>
          </a:xfr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739326-CBBD-354B-8291-E65C4D3669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21D717-8677-EB48-960B-7B5E07665226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4268BF-1FD3-4B47-A983-1B740D12BA6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895CD-C1AB-B94A-8F36-56EB9A9244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707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415600" y="359292"/>
            <a:ext cx="113608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1"/>
          </p:nvPr>
        </p:nvSpPr>
        <p:spPr>
          <a:xfrm>
            <a:off x="415600" y="1264250"/>
            <a:ext cx="11360800" cy="46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57175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800" lvl="1" indent="-257175" rtl="0">
              <a:spcBef>
                <a:spcPts val="1200"/>
              </a:spcBef>
              <a:spcAft>
                <a:spcPts val="0"/>
              </a:spcAft>
              <a:buSzPts val="1800"/>
              <a:buChar char="○"/>
              <a:defRPr/>
            </a:lvl2pPr>
            <a:lvl3pPr marL="1028700" lvl="2" indent="-257175" rtl="0">
              <a:spcBef>
                <a:spcPts val="1200"/>
              </a:spcBef>
              <a:spcAft>
                <a:spcPts val="0"/>
              </a:spcAft>
              <a:buSzPts val="1800"/>
              <a:buChar char="■"/>
              <a:defRPr/>
            </a:lvl3pPr>
            <a:lvl4pPr marL="1371600" lvl="3" indent="-257175" rtl="0"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4pPr>
            <a:lvl5pPr marL="1714500" lvl="4" indent="-257175" rtl="0">
              <a:spcBef>
                <a:spcPts val="1200"/>
              </a:spcBef>
              <a:spcAft>
                <a:spcPts val="0"/>
              </a:spcAft>
              <a:buSzPts val="1800"/>
              <a:buChar char="○"/>
              <a:defRPr/>
            </a:lvl5pPr>
            <a:lvl6pPr marL="2057400" lvl="5" indent="-257175" rtl="0">
              <a:spcBef>
                <a:spcPts val="1200"/>
              </a:spcBef>
              <a:spcAft>
                <a:spcPts val="0"/>
              </a:spcAft>
              <a:buSzPts val="1800"/>
              <a:buChar char="■"/>
              <a:defRPr/>
            </a:lvl6pPr>
            <a:lvl7pPr marL="2400300" lvl="6" indent="-257175" rtl="0"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7pPr>
            <a:lvl8pPr marL="2743200" lvl="7" indent="-257175" rtl="0">
              <a:spcBef>
                <a:spcPts val="1200"/>
              </a:spcBef>
              <a:spcAft>
                <a:spcPts val="0"/>
              </a:spcAft>
              <a:buSzPts val="1800"/>
              <a:buChar char="○"/>
              <a:defRPr/>
            </a:lvl8pPr>
            <a:lvl9pPr marL="3086100" lvl="8" indent="-257175" rtl="0">
              <a:spcBef>
                <a:spcPts val="1200"/>
              </a:spcBef>
              <a:spcAft>
                <a:spcPts val="12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0755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Dark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09" y="1134598"/>
            <a:ext cx="10968914" cy="2422759"/>
          </a:xfrm>
        </p:spPr>
        <p:txBody>
          <a:bodyPr anchor="b" anchorCtr="0">
            <a:no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309" y="3886201"/>
            <a:ext cx="10968907" cy="1092083"/>
          </a:xfrm>
        </p:spPr>
        <p:txBody>
          <a:bodyPr>
            <a:noAutofit/>
          </a:bodyPr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10309" y="5327650"/>
            <a:ext cx="10968907" cy="520700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3" name="Picture 152" descr="DOE_Office_Science_white.png">
            <a:extLst>
              <a:ext uri="{FF2B5EF4-FFF2-40B4-BE49-F238E27FC236}">
                <a16:creationId xmlns:a16="http://schemas.microsoft.com/office/drawing/2014/main" id="{4327B12B-9E2F-EA47-9B79-D54BD52AFA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692" y="408349"/>
            <a:ext cx="1769532" cy="588347"/>
          </a:xfrm>
          <a:prstGeom prst="rect">
            <a:avLst/>
          </a:prstGeom>
        </p:spPr>
      </p:pic>
      <p:pic>
        <p:nvPicPr>
          <p:cNvPr id="156" name="Picture 15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7DB3F6-A168-E141-AC49-F54F3BED4F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0149" y="323748"/>
            <a:ext cx="3200400" cy="7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05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059" y="1784905"/>
            <a:ext cx="10968916" cy="809919"/>
          </a:xfrm>
        </p:spPr>
        <p:txBody>
          <a:bodyPr anchor="b" anchorCtr="0">
            <a:noAutofit/>
          </a:bodyPr>
          <a:lstStyle>
            <a:lvl1pPr algn="ctr">
              <a:defRPr sz="54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059" y="2762473"/>
            <a:ext cx="10968916" cy="357392"/>
          </a:xfrm>
        </p:spPr>
        <p:txBody>
          <a:bodyPr>
            <a:noAutofit/>
          </a:bodyPr>
          <a:lstStyle>
            <a:lvl1pPr marL="0" indent="0" algn="ctr" fontAlgn="ctr">
              <a:buNone/>
              <a:defRPr b="0" i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07059" y="3289385"/>
            <a:ext cx="10968916" cy="267972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5" name="Picture Placeholder 154">
            <a:extLst>
              <a:ext uri="{FF2B5EF4-FFF2-40B4-BE49-F238E27FC236}">
                <a16:creationId xmlns:a16="http://schemas.microsoft.com/office/drawing/2014/main" id="{DDEDD069-6DED-8E45-89A4-F1AB098B03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3709988"/>
            <a:ext cx="12192000" cy="31480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53" name="Picture 152" descr="A close up of a sign&#10;&#10;Description automatically generated">
            <a:extLst>
              <a:ext uri="{FF2B5EF4-FFF2-40B4-BE49-F238E27FC236}">
                <a16:creationId xmlns:a16="http://schemas.microsoft.com/office/drawing/2014/main" id="{4595E5C9-9D1D-E54F-A7EF-4D59140D6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360" y="406400"/>
            <a:ext cx="3200400" cy="817306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F9D89F58-FCB2-A04E-B6D9-68B5328B7F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0112" y="411480"/>
            <a:ext cx="1773936" cy="57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12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457200"/>
            <a:ext cx="10972799" cy="1143001"/>
          </a:xfrm>
        </p:spPr>
        <p:txBody>
          <a:bodyPr wrap="square" anchor="t" anchorCtr="0"/>
          <a:lstStyle>
            <a:lvl1pPr>
              <a:defRPr b="1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600201"/>
            <a:ext cx="10972800" cy="450849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 marL="457200" indent="-228600">
              <a:spcBef>
                <a:spcPts val="380"/>
              </a:spcBef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2pPr>
            <a:lvl3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3pPr>
            <a:lvl4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4pPr>
            <a:lvl5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DF37F-4300-7446-B86E-A122B61CB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F3B32-0FD6-654A-8A3E-5A7632837DD7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918A5-5A9E-D242-856A-C2A607D6B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2" y="6356350"/>
            <a:ext cx="9106596" cy="365125"/>
          </a:xfrm>
        </p:spPr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4CE0EE-5B5A-6145-8847-32783B91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41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 anchor="t" anchorCtr="0"/>
          <a:lstStyle>
            <a:lvl1pPr>
              <a:defRPr sz="3200" b="1" i="0" cap="none" baseline="0">
                <a:solidFill>
                  <a:srgbClr val="313C5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616" y="1600201"/>
            <a:ext cx="11008784" cy="449579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36816" cy="457200"/>
          </a:xfrm>
        </p:spPr>
        <p:txBody>
          <a:bodyPr anchor="b" anchorCtr="0"/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0BA4C-AA60-9A4D-B29D-E83B8846A52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5D97717-E7DB-4548-B51C-0A9B0A443C8D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7DFF5C0-BDA8-E348-A773-C9C0C69FB33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C9A09C0-DCA8-BA45-84BB-3CD9C9C7BF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59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1864177"/>
            <a:ext cx="10963079" cy="1362075"/>
          </a:xfrm>
        </p:spPr>
        <p:txBody>
          <a:bodyPr anchor="b" anchorCtr="0">
            <a:noAutofit/>
          </a:bodyPr>
          <a:lstStyle>
            <a:lvl1pPr algn="ctr">
              <a:defRPr sz="5400" b="1" i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3667126"/>
            <a:ext cx="10963079" cy="97589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76072" y="5083895"/>
            <a:ext cx="10963079" cy="1268528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600"/>
              </a:spcAft>
              <a:buNone/>
              <a:defRPr sz="1100" b="0" i="0" baseline="0">
                <a:solidFill>
                  <a:schemeClr val="tx1"/>
                </a:solidFill>
                <a:latin typeface="+mn-lt"/>
              </a:defRPr>
            </a:lvl1pPr>
            <a:lvl2pPr>
              <a:defRPr sz="1100" b="0" i="0">
                <a:solidFill>
                  <a:schemeClr val="tx2"/>
                </a:solidFill>
                <a:latin typeface="+mj-lt"/>
              </a:defRPr>
            </a:lvl2pPr>
            <a:lvl3pPr>
              <a:defRPr sz="1100" b="0" i="0">
                <a:solidFill>
                  <a:schemeClr val="tx2"/>
                </a:solidFill>
                <a:latin typeface="+mj-lt"/>
              </a:defRPr>
            </a:lvl3pPr>
            <a:lvl4pPr>
              <a:defRPr sz="1100" b="0" i="0">
                <a:solidFill>
                  <a:schemeClr val="tx2"/>
                </a:solidFill>
                <a:latin typeface="+mj-lt"/>
              </a:defRPr>
            </a:lvl4pPr>
            <a:lvl5pPr>
              <a:defRPr sz="1100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14460" y="4931494"/>
            <a:ext cx="10963080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F82B9-A148-A84F-BCA0-4034A3A8ADD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354AC63-4A8D-5543-89A9-AD12D81EF8E4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8C270-EE72-E643-86F3-6BAB5A74ED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3693B-CF22-D144-AFDE-69A55E26739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300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1828800"/>
            <a:ext cx="10963079" cy="1362075"/>
          </a:xfrm>
        </p:spPr>
        <p:txBody>
          <a:bodyPr anchor="b" anchorCtr="0">
            <a:noAutofit/>
          </a:bodyPr>
          <a:lstStyle>
            <a:lvl1pPr algn="ctr">
              <a:defRPr sz="5400" b="1" i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3657600"/>
            <a:ext cx="10963079" cy="97589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76072" y="5029200"/>
            <a:ext cx="10972091" cy="1268528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600"/>
              </a:spcAft>
              <a:buNone/>
              <a:defRPr sz="1100" b="1" i="0" baseline="0">
                <a:solidFill>
                  <a:schemeClr val="bg1"/>
                </a:solidFill>
                <a:latin typeface="+mn-lt"/>
              </a:defRPr>
            </a:lvl1pPr>
            <a:lvl2pPr>
              <a:defRPr sz="1100" b="0" i="0">
                <a:solidFill>
                  <a:schemeClr val="tx2"/>
                </a:solidFill>
                <a:latin typeface="+mj-lt"/>
              </a:defRPr>
            </a:lvl2pPr>
            <a:lvl3pPr>
              <a:defRPr sz="1100" b="0" i="0">
                <a:solidFill>
                  <a:schemeClr val="tx2"/>
                </a:solidFill>
                <a:latin typeface="+mj-lt"/>
              </a:defRPr>
            </a:lvl3pPr>
            <a:lvl4pPr>
              <a:defRPr sz="1100" b="0" i="0">
                <a:solidFill>
                  <a:schemeClr val="tx2"/>
                </a:solidFill>
                <a:latin typeface="+mj-lt"/>
              </a:defRPr>
            </a:lvl4pPr>
            <a:lvl5pPr>
              <a:defRPr sz="1100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F621C-FC7B-AA4C-B773-C53AB56AC87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D577A38-EABE-D745-9C5B-75C05AD201BD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43C85-676B-9E43-8411-B3C29E7186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ABA0E-5CEB-3C4C-9288-67AEEFBD80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481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72" y="1600201"/>
            <a:ext cx="5384800" cy="4525963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defRPr sz="1800"/>
            </a:lvl1pPr>
            <a:lvl2pPr marL="457200" indent="-228600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defRPr sz="1800"/>
            </a:lvl2pPr>
            <a:lvl3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3pPr>
            <a:lvl4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defRPr sz="1800"/>
            </a:lvl1pPr>
            <a:lvl2pPr marL="457200" indent="-228600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defRPr sz="1800"/>
            </a:lvl2pPr>
            <a:lvl3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3pPr>
            <a:lvl4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6071" y="457200"/>
            <a:ext cx="10972800" cy="548640"/>
          </a:xfrm>
        </p:spPr>
        <p:txBody>
          <a:bodyPr anchor="t" anchorCtr="0"/>
          <a:lstStyle>
            <a:lvl1pPr>
              <a:defRPr b="1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40A2F8-98C2-AE42-B80E-AFF286D6121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588A2A4-5926-E149-AF4C-031E0D7AB879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7AB93-9FC2-8D44-AEE3-C8AC366C69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F648286-D5F1-064D-8702-CBF91A24FE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422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535113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072" y="2174875"/>
            <a:ext cx="5386917" cy="3951288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8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8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1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1146CC-68D8-2B43-ADE3-CACFD52C8D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EBCEF84-5672-7F43-91A8-8C5591694022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9013A-C358-3C4E-9648-7384DB887B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68AB6F-7C5E-1842-B488-5444DE400A7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967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72" y="454005"/>
            <a:ext cx="10972800" cy="11461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7" name="Straight Connector 116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9" name="Group 118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" name="Group 119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0" name="Straight Connector 1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2" name="Straight Connector 81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3" name="Group 82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5" name="Straight Connector 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4" name="Straight Connector 93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0" name="Straight Connector 5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7938E-2D20-FF4F-8096-2B3063A648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C487824-C1D1-1643-8250-16208E32767F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5B255-25BE-C14D-9125-BA628753C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Presentation Title | BERKELEY 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ED084-B76C-A64D-B9EC-DB4B52A93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153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7" r:id="rId3"/>
    <p:sldLayoutId id="2147483650" r:id="rId4"/>
    <p:sldLayoutId id="2147483658" r:id="rId5"/>
    <p:sldLayoutId id="2147483651" r:id="rId6"/>
    <p:sldLayoutId id="2147483664" r:id="rId7"/>
    <p:sldLayoutId id="2147483652" r:id="rId8"/>
    <p:sldLayoutId id="2147483653" r:id="rId9"/>
    <p:sldLayoutId id="2147483660" r:id="rId10"/>
    <p:sldLayoutId id="2147483661" r:id="rId11"/>
    <p:sldLayoutId id="2147483662" r:id="rId12"/>
    <p:sldLayoutId id="2147483663" r:id="rId13"/>
    <p:sldLayoutId id="2147483654" r:id="rId14"/>
    <p:sldLayoutId id="2147483655" r:id="rId15"/>
    <p:sldLayoutId id="2147483656" r:id="rId16"/>
    <p:sldLayoutId id="2147483659" r:id="rId17"/>
    <p:sldLayoutId id="2147483666" r:id="rId18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457200" rtl="0" eaLnBrk="1" latinLnBrk="0" hangingPunct="1">
        <a:lnSpc>
          <a:spcPct val="110000"/>
        </a:lnSpc>
        <a:spcBef>
          <a:spcPts val="800"/>
        </a:spcBef>
        <a:buClr>
          <a:schemeClr val="accent2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lnSpc>
          <a:spcPct val="110000"/>
        </a:lnSpc>
        <a:spcBef>
          <a:spcPts val="400"/>
        </a:spcBef>
        <a:buClr>
          <a:schemeClr val="accent2"/>
        </a:buClr>
        <a:buFont typeface="Arial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457200" rtl="0" eaLnBrk="1" latinLnBrk="0" hangingPunct="1">
        <a:spcBef>
          <a:spcPts val="400"/>
        </a:spcBef>
        <a:buClr>
          <a:schemeClr val="accent2"/>
        </a:buClr>
        <a:buSzPct val="85000"/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2813" indent="-225425" algn="l" defTabSz="457200" rtl="0" eaLnBrk="1" latinLnBrk="0" hangingPunct="1">
        <a:spcBef>
          <a:spcPts val="400"/>
        </a:spcBef>
        <a:buClr>
          <a:schemeClr val="accent2"/>
        </a:buClr>
        <a:buSzPct val="85000"/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39825" indent="-227013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967/jnumed.116.186825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9B50A73-266E-0B44-8939-0C5227C837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LBNL Nuclear Data Measurements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1D5773DE-2A24-5A46-A359-5B3DCC6AF4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T.A. Laplace et al. </a:t>
            </a:r>
          </a:p>
          <a:p>
            <a:r>
              <a:rPr lang="en-US" dirty="0"/>
              <a:t>Department of Nuclear Engineering, University of California, Berkeley</a:t>
            </a:r>
          </a:p>
          <a:p>
            <a:r>
              <a:rPr lang="en-US" dirty="0"/>
              <a:t>Nuclear Science Division, Lawrence Berkeley National Laboratory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68280EC-F1DA-5A41-8676-D21640BF15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WANDA 2026</a:t>
            </a:r>
          </a:p>
        </p:txBody>
      </p:sp>
    </p:spTree>
    <p:extLst>
      <p:ext uri="{BB962C8B-B14F-4D97-AF65-F5344CB8AC3E}">
        <p14:creationId xmlns:p14="http://schemas.microsoft.com/office/powerpoint/2010/main" val="2410227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1ED7A45F-37C3-D6F2-984B-D6E0F191AD1C}"/>
              </a:ext>
            </a:extLst>
          </p:cNvPr>
          <p:cNvGrpSpPr/>
          <p:nvPr/>
        </p:nvGrpSpPr>
        <p:grpSpPr>
          <a:xfrm rot="10800000" flipV="1">
            <a:off x="7007469" y="2470038"/>
            <a:ext cx="1058868" cy="269064"/>
            <a:chOff x="5292913" y="3669977"/>
            <a:chExt cx="2728185" cy="304873"/>
          </a:xfrm>
        </p:grpSpPr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087F2FDF-17E6-A71B-A795-9FA49DF88C7D}"/>
                </a:ext>
              </a:extLst>
            </p:cNvPr>
            <p:cNvSpPr/>
            <p:nvPr/>
          </p:nvSpPr>
          <p:spPr bwMode="auto">
            <a:xfrm>
              <a:off x="5292913" y="3692352"/>
              <a:ext cx="260195" cy="282498"/>
            </a:xfrm>
            <a:prstGeom prst="arc">
              <a:avLst/>
            </a:prstGeom>
            <a:noFill/>
            <a:ln w="476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dirty="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78EBD57E-6F00-2050-E85E-89F95F4DF839}"/>
                </a:ext>
              </a:extLst>
            </p:cNvPr>
            <p:cNvSpPr/>
            <p:nvPr/>
          </p:nvSpPr>
          <p:spPr bwMode="auto">
            <a:xfrm rot="10800000">
              <a:off x="5553108" y="3669977"/>
              <a:ext cx="260195" cy="282498"/>
            </a:xfrm>
            <a:prstGeom prst="arc">
              <a:avLst/>
            </a:prstGeom>
            <a:noFill/>
            <a:ln w="476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dirty="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4A434BE-3BC5-DDFD-D701-178E2295B8A9}"/>
                </a:ext>
              </a:extLst>
            </p:cNvPr>
            <p:cNvGrpSpPr/>
            <p:nvPr/>
          </p:nvGrpSpPr>
          <p:grpSpPr>
            <a:xfrm flipV="1">
              <a:off x="5540496" y="3669977"/>
              <a:ext cx="520390" cy="304873"/>
              <a:chOff x="5984488" y="3657527"/>
              <a:chExt cx="520390" cy="304873"/>
            </a:xfrm>
          </p:grpSpPr>
          <p:sp>
            <p:nvSpPr>
              <p:cNvPr id="59" name="Arc 58">
                <a:extLst>
                  <a:ext uri="{FF2B5EF4-FFF2-40B4-BE49-F238E27FC236}">
                    <a16:creationId xmlns:a16="http://schemas.microsoft.com/office/drawing/2014/main" id="{5BE6C13B-7946-6798-49D2-A9B2E0F987EB}"/>
                  </a:ext>
                </a:extLst>
              </p:cNvPr>
              <p:cNvSpPr/>
              <p:nvPr/>
            </p:nvSpPr>
            <p:spPr bwMode="auto">
              <a:xfrm>
                <a:off x="5984488" y="3679902"/>
                <a:ext cx="260195" cy="282498"/>
              </a:xfrm>
              <a:prstGeom prst="arc">
                <a:avLst/>
              </a:prstGeom>
              <a:noFill/>
              <a:ln w="476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dirty="0"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" name="Arc 59">
                <a:extLst>
                  <a:ext uri="{FF2B5EF4-FFF2-40B4-BE49-F238E27FC236}">
                    <a16:creationId xmlns:a16="http://schemas.microsoft.com/office/drawing/2014/main" id="{33A9DB97-4C44-E853-671D-1E8C27A7DC7A}"/>
                  </a:ext>
                </a:extLst>
              </p:cNvPr>
              <p:cNvSpPr/>
              <p:nvPr/>
            </p:nvSpPr>
            <p:spPr bwMode="auto">
              <a:xfrm rot="10800000">
                <a:off x="6244683" y="3657527"/>
                <a:ext cx="260195" cy="282498"/>
              </a:xfrm>
              <a:prstGeom prst="arc">
                <a:avLst/>
              </a:prstGeom>
              <a:noFill/>
              <a:ln w="476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dirty="0"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F44CD9E-BE53-5C8D-3903-D28298114ECC}"/>
                </a:ext>
              </a:extLst>
            </p:cNvPr>
            <p:cNvGrpSpPr/>
            <p:nvPr/>
          </p:nvGrpSpPr>
          <p:grpSpPr>
            <a:xfrm>
              <a:off x="5788129" y="3669977"/>
              <a:ext cx="767973" cy="304873"/>
              <a:chOff x="5984488" y="3657527"/>
              <a:chExt cx="767973" cy="304873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9B549625-676B-6150-C52A-56C9EAEECB45}"/>
                  </a:ext>
                </a:extLst>
              </p:cNvPr>
              <p:cNvGrpSpPr/>
              <p:nvPr/>
            </p:nvGrpSpPr>
            <p:grpSpPr>
              <a:xfrm>
                <a:off x="5984488" y="3657527"/>
                <a:ext cx="520390" cy="304873"/>
                <a:chOff x="5984488" y="3657527"/>
                <a:chExt cx="520390" cy="304873"/>
              </a:xfrm>
            </p:grpSpPr>
            <p:sp>
              <p:nvSpPr>
                <p:cNvPr id="57" name="Arc 56">
                  <a:extLst>
                    <a:ext uri="{FF2B5EF4-FFF2-40B4-BE49-F238E27FC236}">
                      <a16:creationId xmlns:a16="http://schemas.microsoft.com/office/drawing/2014/main" id="{DA7A42F7-16A8-DD55-7CCE-D016E077812E}"/>
                    </a:ext>
                  </a:extLst>
                </p:cNvPr>
                <p:cNvSpPr/>
                <p:nvPr/>
              </p:nvSpPr>
              <p:spPr bwMode="auto">
                <a:xfrm>
                  <a:off x="5984488" y="3679902"/>
                  <a:ext cx="260195" cy="282498"/>
                </a:xfrm>
                <a:prstGeom prst="arc">
                  <a:avLst/>
                </a:prstGeom>
                <a:noFill/>
                <a:ln w="476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dirty="0"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8" name="Arc 57">
                  <a:extLst>
                    <a:ext uri="{FF2B5EF4-FFF2-40B4-BE49-F238E27FC236}">
                      <a16:creationId xmlns:a16="http://schemas.microsoft.com/office/drawing/2014/main" id="{8AD14E05-16E7-3628-388A-75A685AAC2DE}"/>
                    </a:ext>
                  </a:extLst>
                </p:cNvPr>
                <p:cNvSpPr/>
                <p:nvPr/>
              </p:nvSpPr>
              <p:spPr bwMode="auto">
                <a:xfrm rot="10800000">
                  <a:off x="6244683" y="3657527"/>
                  <a:ext cx="260195" cy="282498"/>
                </a:xfrm>
                <a:prstGeom prst="arc">
                  <a:avLst/>
                </a:prstGeom>
                <a:noFill/>
                <a:ln w="476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dirty="0"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2CABE8D3-45F0-6537-0AF2-BE6CF46B2DD9}"/>
                  </a:ext>
                </a:extLst>
              </p:cNvPr>
              <p:cNvGrpSpPr/>
              <p:nvPr/>
            </p:nvGrpSpPr>
            <p:grpSpPr>
              <a:xfrm flipV="1">
                <a:off x="6232071" y="3657527"/>
                <a:ext cx="520390" cy="304873"/>
                <a:chOff x="5984488" y="3657527"/>
                <a:chExt cx="520390" cy="304873"/>
              </a:xfrm>
            </p:grpSpPr>
            <p:sp>
              <p:nvSpPr>
                <p:cNvPr id="55" name="Arc 54">
                  <a:extLst>
                    <a:ext uri="{FF2B5EF4-FFF2-40B4-BE49-F238E27FC236}">
                      <a16:creationId xmlns:a16="http://schemas.microsoft.com/office/drawing/2014/main" id="{38EA5ABB-FD23-65DD-59E9-CAB38F0B5099}"/>
                    </a:ext>
                  </a:extLst>
                </p:cNvPr>
                <p:cNvSpPr/>
                <p:nvPr/>
              </p:nvSpPr>
              <p:spPr bwMode="auto">
                <a:xfrm>
                  <a:off x="5984488" y="3679902"/>
                  <a:ext cx="260195" cy="282498"/>
                </a:xfrm>
                <a:prstGeom prst="arc">
                  <a:avLst/>
                </a:prstGeom>
                <a:noFill/>
                <a:ln w="476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dirty="0"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6" name="Arc 55">
                  <a:extLst>
                    <a:ext uri="{FF2B5EF4-FFF2-40B4-BE49-F238E27FC236}">
                      <a16:creationId xmlns:a16="http://schemas.microsoft.com/office/drawing/2014/main" id="{548324E6-B20C-B4CF-9B83-AF4C9B3A0CA7}"/>
                    </a:ext>
                  </a:extLst>
                </p:cNvPr>
                <p:cNvSpPr/>
                <p:nvPr/>
              </p:nvSpPr>
              <p:spPr bwMode="auto">
                <a:xfrm rot="10800000">
                  <a:off x="6244683" y="3657527"/>
                  <a:ext cx="260195" cy="282498"/>
                </a:xfrm>
                <a:prstGeom prst="arc">
                  <a:avLst/>
                </a:prstGeom>
                <a:noFill/>
                <a:ln w="476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dirty="0"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A3A1DB0-B52A-FDA8-A5FA-9F276DB000DE}"/>
                </a:ext>
              </a:extLst>
            </p:cNvPr>
            <p:cNvGrpSpPr/>
            <p:nvPr/>
          </p:nvGrpSpPr>
          <p:grpSpPr>
            <a:xfrm>
              <a:off x="6287418" y="3669977"/>
              <a:ext cx="767973" cy="304873"/>
              <a:chOff x="5984488" y="3657527"/>
              <a:chExt cx="767973" cy="304873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9C4D1B54-D7DC-9A5D-A5C5-172733878B42}"/>
                  </a:ext>
                </a:extLst>
              </p:cNvPr>
              <p:cNvGrpSpPr/>
              <p:nvPr/>
            </p:nvGrpSpPr>
            <p:grpSpPr>
              <a:xfrm>
                <a:off x="5984488" y="3657527"/>
                <a:ext cx="520390" cy="304873"/>
                <a:chOff x="5984488" y="3657527"/>
                <a:chExt cx="520390" cy="304873"/>
              </a:xfrm>
            </p:grpSpPr>
            <p:sp>
              <p:nvSpPr>
                <p:cNvPr id="51" name="Arc 50">
                  <a:extLst>
                    <a:ext uri="{FF2B5EF4-FFF2-40B4-BE49-F238E27FC236}">
                      <a16:creationId xmlns:a16="http://schemas.microsoft.com/office/drawing/2014/main" id="{3F47B2F2-76C6-746E-B5DE-5DEA1BCAAA2A}"/>
                    </a:ext>
                  </a:extLst>
                </p:cNvPr>
                <p:cNvSpPr/>
                <p:nvPr/>
              </p:nvSpPr>
              <p:spPr bwMode="auto">
                <a:xfrm>
                  <a:off x="5984488" y="3679902"/>
                  <a:ext cx="260195" cy="282498"/>
                </a:xfrm>
                <a:prstGeom prst="arc">
                  <a:avLst/>
                </a:prstGeom>
                <a:noFill/>
                <a:ln w="476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dirty="0"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2" name="Arc 51">
                  <a:extLst>
                    <a:ext uri="{FF2B5EF4-FFF2-40B4-BE49-F238E27FC236}">
                      <a16:creationId xmlns:a16="http://schemas.microsoft.com/office/drawing/2014/main" id="{5884B6AE-C389-D8FE-10E2-1296B4DEF901}"/>
                    </a:ext>
                  </a:extLst>
                </p:cNvPr>
                <p:cNvSpPr/>
                <p:nvPr/>
              </p:nvSpPr>
              <p:spPr bwMode="auto">
                <a:xfrm rot="10800000">
                  <a:off x="6244683" y="3657527"/>
                  <a:ext cx="260195" cy="282498"/>
                </a:xfrm>
                <a:prstGeom prst="arc">
                  <a:avLst/>
                </a:prstGeom>
                <a:noFill/>
                <a:ln w="476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dirty="0"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34035114-270C-17BE-193D-530A468D9267}"/>
                  </a:ext>
                </a:extLst>
              </p:cNvPr>
              <p:cNvGrpSpPr/>
              <p:nvPr/>
            </p:nvGrpSpPr>
            <p:grpSpPr>
              <a:xfrm flipV="1">
                <a:off x="6232071" y="3657527"/>
                <a:ext cx="520390" cy="304873"/>
                <a:chOff x="5984488" y="3657527"/>
                <a:chExt cx="520390" cy="304873"/>
              </a:xfrm>
            </p:grpSpPr>
            <p:sp>
              <p:nvSpPr>
                <p:cNvPr id="49" name="Arc 48">
                  <a:extLst>
                    <a:ext uri="{FF2B5EF4-FFF2-40B4-BE49-F238E27FC236}">
                      <a16:creationId xmlns:a16="http://schemas.microsoft.com/office/drawing/2014/main" id="{8FD1F282-CA08-16AD-B0B3-E66287D5CAE7}"/>
                    </a:ext>
                  </a:extLst>
                </p:cNvPr>
                <p:cNvSpPr/>
                <p:nvPr/>
              </p:nvSpPr>
              <p:spPr bwMode="auto">
                <a:xfrm>
                  <a:off x="5984488" y="3679902"/>
                  <a:ext cx="260195" cy="282498"/>
                </a:xfrm>
                <a:prstGeom prst="arc">
                  <a:avLst/>
                </a:prstGeom>
                <a:noFill/>
                <a:ln w="476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dirty="0"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0" name="Arc 49">
                  <a:extLst>
                    <a:ext uri="{FF2B5EF4-FFF2-40B4-BE49-F238E27FC236}">
                      <a16:creationId xmlns:a16="http://schemas.microsoft.com/office/drawing/2014/main" id="{BB11FAD5-1992-599A-435E-3FD36BE942B7}"/>
                    </a:ext>
                  </a:extLst>
                </p:cNvPr>
                <p:cNvSpPr/>
                <p:nvPr/>
              </p:nvSpPr>
              <p:spPr bwMode="auto">
                <a:xfrm rot="10800000">
                  <a:off x="6244683" y="3657527"/>
                  <a:ext cx="260195" cy="282498"/>
                </a:xfrm>
                <a:prstGeom prst="arc">
                  <a:avLst/>
                </a:prstGeom>
                <a:noFill/>
                <a:ln w="476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dirty="0"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185770B-C289-C5E6-30DF-AC4E8BE672ED}"/>
                </a:ext>
              </a:extLst>
            </p:cNvPr>
            <p:cNvGrpSpPr/>
            <p:nvPr/>
          </p:nvGrpSpPr>
          <p:grpSpPr>
            <a:xfrm>
              <a:off x="6782634" y="3669977"/>
              <a:ext cx="767973" cy="304873"/>
              <a:chOff x="5984488" y="3657527"/>
              <a:chExt cx="767973" cy="304873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22C37B1-ADDF-8BAE-6ECE-FDF6349CDF75}"/>
                  </a:ext>
                </a:extLst>
              </p:cNvPr>
              <p:cNvGrpSpPr/>
              <p:nvPr/>
            </p:nvGrpSpPr>
            <p:grpSpPr>
              <a:xfrm>
                <a:off x="5984488" y="3657527"/>
                <a:ext cx="520390" cy="304873"/>
                <a:chOff x="5984488" y="3657527"/>
                <a:chExt cx="520390" cy="304873"/>
              </a:xfrm>
            </p:grpSpPr>
            <p:sp>
              <p:nvSpPr>
                <p:cNvPr id="45" name="Arc 44">
                  <a:extLst>
                    <a:ext uri="{FF2B5EF4-FFF2-40B4-BE49-F238E27FC236}">
                      <a16:creationId xmlns:a16="http://schemas.microsoft.com/office/drawing/2014/main" id="{9D4D3986-27B1-5B9C-F8E3-A41ADAF0E3EC}"/>
                    </a:ext>
                  </a:extLst>
                </p:cNvPr>
                <p:cNvSpPr/>
                <p:nvPr/>
              </p:nvSpPr>
              <p:spPr bwMode="auto">
                <a:xfrm>
                  <a:off x="5984488" y="3679902"/>
                  <a:ext cx="260195" cy="282498"/>
                </a:xfrm>
                <a:prstGeom prst="arc">
                  <a:avLst/>
                </a:prstGeom>
                <a:noFill/>
                <a:ln w="476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dirty="0"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6" name="Arc 45">
                  <a:extLst>
                    <a:ext uri="{FF2B5EF4-FFF2-40B4-BE49-F238E27FC236}">
                      <a16:creationId xmlns:a16="http://schemas.microsoft.com/office/drawing/2014/main" id="{ED4F0040-2DEA-C5AE-498D-2346ABFC4C71}"/>
                    </a:ext>
                  </a:extLst>
                </p:cNvPr>
                <p:cNvSpPr/>
                <p:nvPr/>
              </p:nvSpPr>
              <p:spPr bwMode="auto">
                <a:xfrm rot="10800000">
                  <a:off x="6244683" y="3657527"/>
                  <a:ext cx="260195" cy="282498"/>
                </a:xfrm>
                <a:prstGeom prst="arc">
                  <a:avLst/>
                </a:prstGeom>
                <a:noFill/>
                <a:ln w="476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dirty="0"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8DA43FFA-1061-91C2-A66B-A391758C253A}"/>
                  </a:ext>
                </a:extLst>
              </p:cNvPr>
              <p:cNvGrpSpPr/>
              <p:nvPr/>
            </p:nvGrpSpPr>
            <p:grpSpPr>
              <a:xfrm flipV="1">
                <a:off x="6232071" y="3657527"/>
                <a:ext cx="520390" cy="304873"/>
                <a:chOff x="5984488" y="3657527"/>
                <a:chExt cx="520390" cy="304873"/>
              </a:xfrm>
            </p:grpSpPr>
            <p:sp>
              <p:nvSpPr>
                <p:cNvPr id="43" name="Arc 42">
                  <a:extLst>
                    <a:ext uri="{FF2B5EF4-FFF2-40B4-BE49-F238E27FC236}">
                      <a16:creationId xmlns:a16="http://schemas.microsoft.com/office/drawing/2014/main" id="{6966DD9C-F62A-827F-C0F0-8EA7D0FCB574}"/>
                    </a:ext>
                  </a:extLst>
                </p:cNvPr>
                <p:cNvSpPr/>
                <p:nvPr/>
              </p:nvSpPr>
              <p:spPr bwMode="auto">
                <a:xfrm>
                  <a:off x="5984488" y="3679902"/>
                  <a:ext cx="260195" cy="282498"/>
                </a:xfrm>
                <a:prstGeom prst="arc">
                  <a:avLst/>
                </a:prstGeom>
                <a:noFill/>
                <a:ln w="476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dirty="0"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4" name="Arc 43">
                  <a:extLst>
                    <a:ext uri="{FF2B5EF4-FFF2-40B4-BE49-F238E27FC236}">
                      <a16:creationId xmlns:a16="http://schemas.microsoft.com/office/drawing/2014/main" id="{DE739BFC-4279-7FA0-5E5F-AAE9D7C1B693}"/>
                    </a:ext>
                  </a:extLst>
                </p:cNvPr>
                <p:cNvSpPr/>
                <p:nvPr/>
              </p:nvSpPr>
              <p:spPr bwMode="auto">
                <a:xfrm rot="10800000">
                  <a:off x="6244683" y="3657527"/>
                  <a:ext cx="260195" cy="282498"/>
                </a:xfrm>
                <a:prstGeom prst="arc">
                  <a:avLst/>
                </a:prstGeom>
                <a:noFill/>
                <a:ln w="476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dirty="0"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</p:grpSp>
        <p:sp>
          <p:nvSpPr>
            <p:cNvPr id="39" name="Arc 38">
              <a:extLst>
                <a:ext uri="{FF2B5EF4-FFF2-40B4-BE49-F238E27FC236}">
                  <a16:creationId xmlns:a16="http://schemas.microsoft.com/office/drawing/2014/main" id="{1A02403C-03A3-24AB-41ED-A1372AD4996A}"/>
                </a:ext>
              </a:extLst>
            </p:cNvPr>
            <p:cNvSpPr/>
            <p:nvPr/>
          </p:nvSpPr>
          <p:spPr bwMode="auto">
            <a:xfrm>
              <a:off x="7286400" y="3692352"/>
              <a:ext cx="260195" cy="282498"/>
            </a:xfrm>
            <a:prstGeom prst="arc">
              <a:avLst/>
            </a:prstGeom>
            <a:noFill/>
            <a:ln w="476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dirty="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D06B037D-3862-D371-288C-8ED760E68ACA}"/>
                </a:ext>
              </a:extLst>
            </p:cNvPr>
            <p:cNvCxnSpPr>
              <a:cxnSpLocks/>
            </p:cNvCxnSpPr>
            <p:nvPr/>
          </p:nvCxnSpPr>
          <p:spPr bwMode="auto">
            <a:xfrm rot="10800000" flipH="1" flipV="1">
              <a:off x="7546592" y="3820014"/>
              <a:ext cx="474506" cy="0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med"/>
            </a:ln>
            <a:effectLst/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84A00EE-7F6E-C4C3-FD5F-5A4973B17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36" y="160637"/>
            <a:ext cx="11720946" cy="548640"/>
          </a:xfrm>
        </p:spPr>
        <p:txBody>
          <a:bodyPr/>
          <a:lstStyle/>
          <a:p>
            <a:r>
              <a:rPr lang="en-US" dirty="0"/>
              <a:t>We’ve performed (p/d/n,x) isotope production cross section &amp; decay measurements with LANL, BNL &amp; Jülich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2471F-6F1E-78F9-73BB-4E4AAE09964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C156E98D-0FD9-50BD-773E-F3F7F5CB9194}"/>
              </a:ext>
            </a:extLst>
          </p:cNvPr>
          <p:cNvSpPr/>
          <p:nvPr/>
        </p:nvSpPr>
        <p:spPr bwMode="auto">
          <a:xfrm>
            <a:off x="8548413" y="1713128"/>
            <a:ext cx="469731" cy="1509941"/>
          </a:xfrm>
          <a:prstGeom prst="cube">
            <a:avLst>
              <a:gd name="adj" fmla="val 93667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0" tIns="182880" rIns="914400" bIns="18288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36576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BB777071-40AF-DC5A-E28A-67ABA0224446}"/>
              </a:ext>
            </a:extLst>
          </p:cNvPr>
          <p:cNvSpPr/>
          <p:nvPr/>
        </p:nvSpPr>
        <p:spPr bwMode="auto">
          <a:xfrm>
            <a:off x="8740560" y="1714289"/>
            <a:ext cx="469731" cy="1509941"/>
          </a:xfrm>
          <a:prstGeom prst="cube">
            <a:avLst>
              <a:gd name="adj" fmla="val 93667"/>
            </a:avLst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0" tIns="182880" rIns="914400" bIns="18288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36576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A5251EAE-6431-C0AD-40A1-2D98EB616AF2}"/>
              </a:ext>
            </a:extLst>
          </p:cNvPr>
          <p:cNvSpPr/>
          <p:nvPr/>
        </p:nvSpPr>
        <p:spPr bwMode="auto">
          <a:xfrm>
            <a:off x="8941916" y="1738311"/>
            <a:ext cx="469731" cy="1509941"/>
          </a:xfrm>
          <a:prstGeom prst="cube">
            <a:avLst>
              <a:gd name="adj" fmla="val 93667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0" tIns="182880" rIns="914400" bIns="18288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36576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E1060994-4645-B007-B180-1CC2A3016461}"/>
              </a:ext>
            </a:extLst>
          </p:cNvPr>
          <p:cNvSpPr/>
          <p:nvPr/>
        </p:nvSpPr>
        <p:spPr bwMode="auto">
          <a:xfrm>
            <a:off x="9234376" y="1714289"/>
            <a:ext cx="469730" cy="1500779"/>
          </a:xfrm>
          <a:prstGeom prst="cube">
            <a:avLst>
              <a:gd name="adj" fmla="val 77592"/>
            </a:avLst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0" tIns="182880" rIns="914400" bIns="18288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36576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F4F78D2C-B915-CD61-05B0-F902DB0FDAF0}"/>
              </a:ext>
            </a:extLst>
          </p:cNvPr>
          <p:cNvSpPr/>
          <p:nvPr/>
        </p:nvSpPr>
        <p:spPr bwMode="auto">
          <a:xfrm>
            <a:off x="9495165" y="1713128"/>
            <a:ext cx="469731" cy="1509941"/>
          </a:xfrm>
          <a:prstGeom prst="cube">
            <a:avLst>
              <a:gd name="adj" fmla="val 93667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0" tIns="182880" rIns="914400" bIns="18288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36576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D59F1539-91AD-9968-C182-D609DEC4349C}"/>
              </a:ext>
            </a:extLst>
          </p:cNvPr>
          <p:cNvSpPr/>
          <p:nvPr/>
        </p:nvSpPr>
        <p:spPr bwMode="auto">
          <a:xfrm>
            <a:off x="9687312" y="1714289"/>
            <a:ext cx="469731" cy="1509941"/>
          </a:xfrm>
          <a:prstGeom prst="cube">
            <a:avLst>
              <a:gd name="adj" fmla="val 93667"/>
            </a:avLst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0" tIns="182880" rIns="914400" bIns="18288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36576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040BB7E7-2692-8321-BA57-4E72383D06C1}"/>
              </a:ext>
            </a:extLst>
          </p:cNvPr>
          <p:cNvSpPr/>
          <p:nvPr/>
        </p:nvSpPr>
        <p:spPr bwMode="auto">
          <a:xfrm>
            <a:off x="9888669" y="1738311"/>
            <a:ext cx="469731" cy="1509941"/>
          </a:xfrm>
          <a:prstGeom prst="cube">
            <a:avLst>
              <a:gd name="adj" fmla="val 93667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0" tIns="182880" rIns="914400" bIns="18288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36576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9DD8C5A0-E98C-C89B-46C5-3F8581A16AB0}"/>
              </a:ext>
            </a:extLst>
          </p:cNvPr>
          <p:cNvSpPr/>
          <p:nvPr/>
        </p:nvSpPr>
        <p:spPr bwMode="auto">
          <a:xfrm>
            <a:off x="10131932" y="1733965"/>
            <a:ext cx="469730" cy="1500779"/>
          </a:xfrm>
          <a:prstGeom prst="cube">
            <a:avLst>
              <a:gd name="adj" fmla="val 77592"/>
            </a:avLst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0" tIns="182880" rIns="914400" bIns="18288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36576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556822D5-85A3-9223-DA23-C257666D5EB1}"/>
              </a:ext>
            </a:extLst>
          </p:cNvPr>
          <p:cNvSpPr/>
          <p:nvPr/>
        </p:nvSpPr>
        <p:spPr bwMode="auto">
          <a:xfrm>
            <a:off x="10392721" y="1732804"/>
            <a:ext cx="469731" cy="1509941"/>
          </a:xfrm>
          <a:prstGeom prst="cube">
            <a:avLst>
              <a:gd name="adj" fmla="val 93667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0" tIns="182880" rIns="914400" bIns="18288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36576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28F4D0D4-1256-6C3D-0AF0-9FD54F7AE9F4}"/>
              </a:ext>
            </a:extLst>
          </p:cNvPr>
          <p:cNvSpPr/>
          <p:nvPr/>
        </p:nvSpPr>
        <p:spPr bwMode="auto">
          <a:xfrm>
            <a:off x="10584868" y="1733965"/>
            <a:ext cx="469731" cy="1509941"/>
          </a:xfrm>
          <a:prstGeom prst="cube">
            <a:avLst>
              <a:gd name="adj" fmla="val 93667"/>
            </a:avLst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0" tIns="182880" rIns="914400" bIns="18288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36576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43CFD04E-6DAF-B1C5-4798-AE0248E585C5}"/>
              </a:ext>
            </a:extLst>
          </p:cNvPr>
          <p:cNvSpPr/>
          <p:nvPr/>
        </p:nvSpPr>
        <p:spPr bwMode="auto">
          <a:xfrm>
            <a:off x="10786225" y="1757987"/>
            <a:ext cx="469731" cy="1509941"/>
          </a:xfrm>
          <a:prstGeom prst="cube">
            <a:avLst>
              <a:gd name="adj" fmla="val 93667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0" tIns="182880" rIns="914400" bIns="18288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36576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61832AC-04D1-E5AD-08C8-0D4DDBABE4F4}"/>
              </a:ext>
            </a:extLst>
          </p:cNvPr>
          <p:cNvGrpSpPr/>
          <p:nvPr/>
        </p:nvGrpSpPr>
        <p:grpSpPr>
          <a:xfrm>
            <a:off x="11020418" y="2075153"/>
            <a:ext cx="996213" cy="364310"/>
            <a:chOff x="7674175" y="2154666"/>
            <a:chExt cx="996213" cy="36431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B7A878B-9FC1-9EAA-6C6C-47F54EEB1C17}"/>
                </a:ext>
              </a:extLst>
            </p:cNvPr>
            <p:cNvSpPr txBox="1"/>
            <p:nvPr/>
          </p:nvSpPr>
          <p:spPr>
            <a:xfrm>
              <a:off x="7949704" y="2154666"/>
              <a:ext cx="720684" cy="3555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Beam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FB4A246-B38F-7983-1C4E-5250ED06165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674175" y="2510194"/>
              <a:ext cx="911497" cy="8782"/>
            </a:xfrm>
            <a:prstGeom prst="straightConnector1">
              <a:avLst/>
            </a:prstGeom>
            <a:solidFill>
              <a:schemeClr val="bg1"/>
            </a:solidFill>
            <a:ln w="857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1BC6EF0-7960-977D-7474-16A69A347504}"/>
              </a:ext>
            </a:extLst>
          </p:cNvPr>
          <p:cNvSpPr txBox="1"/>
          <p:nvPr/>
        </p:nvSpPr>
        <p:spPr>
          <a:xfrm>
            <a:off x="10099946" y="1190653"/>
            <a:ext cx="125386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 Degraders </a:t>
            </a:r>
          </a:p>
        </p:txBody>
      </p:sp>
      <p:cxnSp>
        <p:nvCxnSpPr>
          <p:cNvPr id="23" name="Curved Connector 22">
            <a:extLst>
              <a:ext uri="{FF2B5EF4-FFF2-40B4-BE49-F238E27FC236}">
                <a16:creationId xmlns:a16="http://schemas.microsoft.com/office/drawing/2014/main" id="{ADA0ECAF-2D11-54F0-13B3-0AF51957A42A}"/>
              </a:ext>
            </a:extLst>
          </p:cNvPr>
          <p:cNvCxnSpPr>
            <a:cxnSpLocks/>
            <a:stCxn id="22" idx="2"/>
            <a:endCxn id="11" idx="0"/>
          </p:cNvCxnSpPr>
          <p:nvPr/>
        </p:nvCxnSpPr>
        <p:spPr bwMode="auto">
          <a:xfrm rot="5400000">
            <a:off x="10081250" y="1068657"/>
            <a:ext cx="215859" cy="1075404"/>
          </a:xfrm>
          <a:prstGeom prst="curvedConnector3">
            <a:avLst>
              <a:gd name="adj1" fmla="val 50000"/>
            </a:avLst>
          </a:prstGeom>
          <a:solidFill>
            <a:schemeClr val="bg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51AB314A-6AA7-C6E0-0224-CDD95063F606}"/>
              </a:ext>
            </a:extLst>
          </p:cNvPr>
          <p:cNvCxnSpPr>
            <a:cxnSpLocks/>
            <a:stCxn id="22" idx="2"/>
            <a:endCxn id="15" idx="0"/>
          </p:cNvCxnSpPr>
          <p:nvPr/>
        </p:nvCxnSpPr>
        <p:spPr bwMode="auto">
          <a:xfrm rot="5400000">
            <a:off x="10520190" y="1527273"/>
            <a:ext cx="235535" cy="177848"/>
          </a:xfrm>
          <a:prstGeom prst="curvedConnector3">
            <a:avLst>
              <a:gd name="adj1" fmla="val 50000"/>
            </a:avLst>
          </a:prstGeom>
          <a:solidFill>
            <a:schemeClr val="bg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17B0560-1FCF-3B10-413E-F4565C4713B4}"/>
              </a:ext>
            </a:extLst>
          </p:cNvPr>
          <p:cNvSpPr txBox="1"/>
          <p:nvPr/>
        </p:nvSpPr>
        <p:spPr>
          <a:xfrm>
            <a:off x="9244581" y="3458807"/>
            <a:ext cx="131792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Foil of Interest</a:t>
            </a:r>
          </a:p>
        </p:txBody>
      </p: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147E1BE9-EF5B-1306-8AA9-5109B7997D10}"/>
              </a:ext>
            </a:extLst>
          </p:cNvPr>
          <p:cNvCxnSpPr>
            <a:cxnSpLocks/>
            <a:stCxn id="25" idx="1"/>
            <a:endCxn id="10" idx="3"/>
          </p:cNvCxnSpPr>
          <p:nvPr/>
        </p:nvCxnSpPr>
        <p:spPr bwMode="auto">
          <a:xfrm rot="10800000">
            <a:off x="8956791" y="3248252"/>
            <a:ext cx="287791" cy="364444"/>
          </a:xfrm>
          <a:prstGeom prst="curvedConnector2">
            <a:avLst/>
          </a:prstGeom>
          <a:solidFill>
            <a:schemeClr val="bg1"/>
          </a:solidFill>
          <a:ln w="44450" cap="flat" cmpd="sng" algn="ctr">
            <a:solidFill>
              <a:srgbClr val="4F81BD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F220C65A-42DB-CBE7-F9E9-9CFAED71B8CB}"/>
              </a:ext>
            </a:extLst>
          </p:cNvPr>
          <p:cNvCxnSpPr>
            <a:cxnSpLocks/>
            <a:stCxn id="25" idx="0"/>
            <a:endCxn id="14" idx="3"/>
          </p:cNvCxnSpPr>
          <p:nvPr/>
        </p:nvCxnSpPr>
        <p:spPr bwMode="auto">
          <a:xfrm rot="16200000" flipV="1">
            <a:off x="9798267" y="3353529"/>
            <a:ext cx="210555" cy="1"/>
          </a:xfrm>
          <a:prstGeom prst="curvedConnector3">
            <a:avLst>
              <a:gd name="adj1" fmla="val 50000"/>
            </a:avLst>
          </a:prstGeom>
          <a:solidFill>
            <a:schemeClr val="bg1"/>
          </a:solidFill>
          <a:ln w="44450" cap="flat" cmpd="sng" algn="ctr">
            <a:solidFill>
              <a:srgbClr val="4F81BD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4B59F53A-642C-AC6C-85AF-6741361F1F59}"/>
              </a:ext>
            </a:extLst>
          </p:cNvPr>
          <p:cNvCxnSpPr>
            <a:cxnSpLocks/>
            <a:stCxn id="25" idx="3"/>
            <a:endCxn id="18" idx="3"/>
          </p:cNvCxnSpPr>
          <p:nvPr/>
        </p:nvCxnSpPr>
        <p:spPr bwMode="auto">
          <a:xfrm flipV="1">
            <a:off x="10562506" y="3267928"/>
            <a:ext cx="238593" cy="344768"/>
          </a:xfrm>
          <a:prstGeom prst="curvedConnector2">
            <a:avLst/>
          </a:prstGeom>
          <a:solidFill>
            <a:schemeClr val="bg1"/>
          </a:solidFill>
          <a:ln w="44450" cap="flat" cmpd="sng" algn="ctr">
            <a:solidFill>
              <a:srgbClr val="4F81BD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1BB12F8-30AB-BF92-3BED-516701F3658F}"/>
              </a:ext>
            </a:extLst>
          </p:cNvPr>
          <p:cNvSpPr txBox="1"/>
          <p:nvPr/>
        </p:nvSpPr>
        <p:spPr>
          <a:xfrm>
            <a:off x="8263054" y="1305320"/>
            <a:ext cx="1424258" cy="35552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Monitor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Foils</a:t>
            </a: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5BD43824-F854-4A15-34FB-9B655796194B}"/>
              </a:ext>
            </a:extLst>
          </p:cNvPr>
          <p:cNvCxnSpPr>
            <a:cxnSpLocks/>
            <a:endCxn id="8" idx="1"/>
          </p:cNvCxnSpPr>
          <p:nvPr/>
        </p:nvCxnSpPr>
        <p:spPr bwMode="auto">
          <a:xfrm rot="5400000">
            <a:off x="8337594" y="1801107"/>
            <a:ext cx="577698" cy="126311"/>
          </a:xfrm>
          <a:prstGeom prst="curvedConnector3">
            <a:avLst>
              <a:gd name="adj1" fmla="val 50000"/>
            </a:avLst>
          </a:prstGeom>
          <a:solidFill>
            <a:schemeClr val="bg1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Curved Connector 30">
            <a:extLst>
              <a:ext uri="{FF2B5EF4-FFF2-40B4-BE49-F238E27FC236}">
                <a16:creationId xmlns:a16="http://schemas.microsoft.com/office/drawing/2014/main" id="{AD3EE383-99EC-5522-6070-451DB5202C3E}"/>
              </a:ext>
            </a:extLst>
          </p:cNvPr>
          <p:cNvCxnSpPr>
            <a:cxnSpLocks/>
            <a:endCxn id="9" idx="0"/>
          </p:cNvCxnSpPr>
          <p:nvPr/>
        </p:nvCxnSpPr>
        <p:spPr bwMode="auto">
          <a:xfrm rot="16200000" flipH="1">
            <a:off x="9111544" y="1630415"/>
            <a:ext cx="149749" cy="17998"/>
          </a:xfrm>
          <a:prstGeom prst="curvedConnector3">
            <a:avLst>
              <a:gd name="adj1" fmla="val 50000"/>
            </a:avLst>
          </a:prstGeom>
          <a:solidFill>
            <a:schemeClr val="bg1"/>
          </a:solidFill>
          <a:ln w="444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0B1E4B7-9972-5B8C-0408-893D8B042ACC}"/>
              </a:ext>
            </a:extLst>
          </p:cNvPr>
          <p:cNvGrpSpPr/>
          <p:nvPr/>
        </p:nvGrpSpPr>
        <p:grpSpPr>
          <a:xfrm>
            <a:off x="6097046" y="1466086"/>
            <a:ext cx="928459" cy="1512958"/>
            <a:chOff x="429045" y="1342042"/>
            <a:chExt cx="928459" cy="1512958"/>
          </a:xfrm>
        </p:grpSpPr>
        <p:sp>
          <p:nvSpPr>
            <p:cNvPr id="62" name="Trapezoid 61">
              <a:extLst>
                <a:ext uri="{FF2B5EF4-FFF2-40B4-BE49-F238E27FC236}">
                  <a16:creationId xmlns:a16="http://schemas.microsoft.com/office/drawing/2014/main" id="{9B1C2D77-5F47-6C9F-8459-1E6138F233A2}"/>
                </a:ext>
              </a:extLst>
            </p:cNvPr>
            <p:cNvSpPr/>
            <p:nvPr/>
          </p:nvSpPr>
          <p:spPr bwMode="auto">
            <a:xfrm rot="5400000">
              <a:off x="476410" y="2016128"/>
              <a:ext cx="813434" cy="864309"/>
            </a:xfrm>
            <a:prstGeom prst="trapezoid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9963D3D-F83F-4600-877D-5C7389DC3DB7}"/>
                </a:ext>
              </a:extLst>
            </p:cNvPr>
            <p:cNvSpPr txBox="1"/>
            <p:nvPr/>
          </p:nvSpPr>
          <p:spPr>
            <a:xfrm>
              <a:off x="429045" y="1342042"/>
              <a:ext cx="9284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Symbol" pitchFamily="2" charset="2"/>
                  <a:cs typeface="Times New Roman" panose="02020603050405020304" pitchFamily="18" charset="0"/>
                </a:rPr>
                <a:t>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-ray </a:t>
              </a:r>
            </a:p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detector</a:t>
              </a:r>
            </a:p>
          </p:txBody>
        </p:sp>
      </p:grpSp>
      <p:grpSp>
        <p:nvGrpSpPr>
          <p:cNvPr id="64" name="Google Shape;30;p6">
            <a:extLst>
              <a:ext uri="{FF2B5EF4-FFF2-40B4-BE49-F238E27FC236}">
                <a16:creationId xmlns:a16="http://schemas.microsoft.com/office/drawing/2014/main" id="{9EA8B2EE-BCC0-1037-66E4-959A316EB819}"/>
              </a:ext>
            </a:extLst>
          </p:cNvPr>
          <p:cNvGrpSpPr/>
          <p:nvPr/>
        </p:nvGrpSpPr>
        <p:grpSpPr>
          <a:xfrm>
            <a:off x="7289067" y="3667137"/>
            <a:ext cx="4157109" cy="2642244"/>
            <a:chOff x="6333371" y="1107801"/>
            <a:chExt cx="4706872" cy="2991671"/>
          </a:xfrm>
        </p:grpSpPr>
        <p:pic>
          <p:nvPicPr>
            <p:cNvPr id="65" name="Google Shape;31;p6" descr="A close up of a logo&#10;&#10;Description automatically generated">
              <a:extLst>
                <a:ext uri="{FF2B5EF4-FFF2-40B4-BE49-F238E27FC236}">
                  <a16:creationId xmlns:a16="http://schemas.microsoft.com/office/drawing/2014/main" id="{96F5336F-700B-04B4-A82E-0F95701A0FAC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333371" y="1353097"/>
              <a:ext cx="4706872" cy="2746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" name="Google Shape;32;p6">
              <a:extLst>
                <a:ext uri="{FF2B5EF4-FFF2-40B4-BE49-F238E27FC236}">
                  <a16:creationId xmlns:a16="http://schemas.microsoft.com/office/drawing/2014/main" id="{9F30EFA6-3A6F-0FBF-1069-5C1D86CA2A91}"/>
                </a:ext>
              </a:extLst>
            </p:cNvPr>
            <p:cNvSpPr/>
            <p:nvPr/>
          </p:nvSpPr>
          <p:spPr>
            <a:xfrm>
              <a:off x="6908706" y="1107801"/>
              <a:ext cx="3556200" cy="21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550" tIns="30275" rIns="60550" bIns="302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9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Prostate : </a:t>
              </a:r>
              <a:r>
                <a:rPr lang="en-US" sz="883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Müller, Cristina </a:t>
              </a:r>
              <a:r>
                <a:rPr lang="en-US" sz="883" b="0" i="1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et al., </a:t>
              </a:r>
              <a:r>
                <a:rPr lang="en-US" sz="883" b="0" i="0" u="sng" strike="noStrike" cap="none" dirty="0">
                  <a:solidFill>
                    <a:schemeClr val="hlink"/>
                  </a:solidFill>
                  <a:latin typeface="Times New Roman"/>
                  <a:ea typeface="Times New Roman"/>
                  <a:cs typeface="Times New Roman"/>
                  <a:sym typeface="Times New Roman"/>
                  <a:hlinkClick r:id="rId3"/>
                </a:rPr>
                <a:t>JNM 58. 91S-96xaS (2017)</a:t>
              </a:r>
              <a:endParaRPr sz="883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aphicFrame>
        <p:nvGraphicFramePr>
          <p:cNvPr id="67" name="Table 66">
            <a:extLst>
              <a:ext uri="{FF2B5EF4-FFF2-40B4-BE49-F238E27FC236}">
                <a16:creationId xmlns:a16="http://schemas.microsoft.com/office/drawing/2014/main" id="{23AEFAC2-8ABF-0BC0-7269-ACCBD273FA7E}"/>
              </a:ext>
            </a:extLst>
          </p:cNvPr>
          <p:cNvGraphicFramePr>
            <a:graphicFrameLocks noGrp="1"/>
          </p:cNvGraphicFramePr>
          <p:nvPr/>
        </p:nvGraphicFramePr>
        <p:xfrm>
          <a:off x="283779" y="1368189"/>
          <a:ext cx="5658281" cy="2595880"/>
        </p:xfrm>
        <a:graphic>
          <a:graphicData uri="http://schemas.openxmlformats.org/drawingml/2006/table">
            <a:tbl>
              <a:tblPr firstRow="1" bandRow="1"/>
              <a:tblGrid>
                <a:gridCol w="1082566">
                  <a:extLst>
                    <a:ext uri="{9D8B030D-6E8A-4147-A177-3AD203B41FA5}">
                      <a16:colId xmlns:a16="http://schemas.microsoft.com/office/drawing/2014/main" val="2816753196"/>
                    </a:ext>
                  </a:extLst>
                </a:gridCol>
                <a:gridCol w="1872682">
                  <a:extLst>
                    <a:ext uri="{9D8B030D-6E8A-4147-A177-3AD203B41FA5}">
                      <a16:colId xmlns:a16="http://schemas.microsoft.com/office/drawing/2014/main" val="2310506921"/>
                    </a:ext>
                  </a:extLst>
                </a:gridCol>
                <a:gridCol w="1436394">
                  <a:extLst>
                    <a:ext uri="{9D8B030D-6E8A-4147-A177-3AD203B41FA5}">
                      <a16:colId xmlns:a16="http://schemas.microsoft.com/office/drawing/2014/main" val="153456703"/>
                    </a:ext>
                  </a:extLst>
                </a:gridCol>
                <a:gridCol w="1266639">
                  <a:extLst>
                    <a:ext uri="{9D8B030D-6E8A-4147-A177-3AD203B41FA5}">
                      <a16:colId xmlns:a16="http://schemas.microsoft.com/office/drawing/2014/main" val="17875807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Isotope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Isotope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4262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Morrell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Ge/</a:t>
                      </a:r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792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Morrell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Se/</a:t>
                      </a:r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58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Fe,Cu,Ti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Voyles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193m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Ekeberg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265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Chapman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Np/</a:t>
                      </a:r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Fassbender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318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Uddin, Martinsen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117m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Sn/</a:t>
                      </a:r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119m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Apgar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934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82,83,84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Basunia, Uddin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Pb, </a:t>
                      </a:r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Pd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Y.H. Lee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129895"/>
                  </a:ext>
                </a:extLst>
              </a:tr>
            </a:tbl>
          </a:graphicData>
        </a:graphic>
      </p:graphicFrame>
      <p:sp>
        <p:nvSpPr>
          <p:cNvPr id="70" name="TextBox 69">
            <a:extLst>
              <a:ext uri="{FF2B5EF4-FFF2-40B4-BE49-F238E27FC236}">
                <a16:creationId xmlns:a16="http://schemas.microsoft.com/office/drawing/2014/main" id="{A2A11EE9-C48B-69B2-B635-C4E3CC0D009C}"/>
              </a:ext>
            </a:extLst>
          </p:cNvPr>
          <p:cNvSpPr txBox="1"/>
          <p:nvPr/>
        </p:nvSpPr>
        <p:spPr>
          <a:xfrm>
            <a:off x="12351026" y="6626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282FFCE-0746-D0FD-0763-210D66BA8EBD}"/>
              </a:ext>
            </a:extLst>
          </p:cNvPr>
          <p:cNvSpPr txBox="1"/>
          <p:nvPr/>
        </p:nvSpPr>
        <p:spPr>
          <a:xfrm>
            <a:off x="378372" y="4183117"/>
            <a:ext cx="5759669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Hundreds of excitation functions have been measured and used to tune reaction modeling with results published in PRC, NIM, EPJ, Rad. Acta…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D7BABE6-4431-018A-04F3-B0EC01A91E4D}"/>
              </a:ext>
            </a:extLst>
          </p:cNvPr>
          <p:cNvSpPr txBox="1"/>
          <p:nvPr/>
        </p:nvSpPr>
        <p:spPr>
          <a:xfrm>
            <a:off x="404648" y="5260427"/>
            <a:ext cx="5759669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Including both </a:t>
            </a:r>
            <a:r>
              <a:rPr lang="en-US" b="1" i="1" baseline="30000" dirty="0"/>
              <a:t>225</a:t>
            </a:r>
            <a:r>
              <a:rPr lang="en-US" b="1" i="1" dirty="0"/>
              <a:t>Ac for which produced these impressive results AND the </a:t>
            </a:r>
            <a:r>
              <a:rPr lang="en-US" b="1" i="1" baseline="30000" dirty="0"/>
              <a:t>68</a:t>
            </a:r>
            <a:r>
              <a:rPr lang="en-US" b="1" i="1" dirty="0"/>
              <a:t>Ga used to produce these images!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80CF686-83EA-1828-045F-53BCFD7C9AAB}"/>
              </a:ext>
            </a:extLst>
          </p:cNvPr>
          <p:cNvSpPr/>
          <p:nvPr/>
        </p:nvSpPr>
        <p:spPr>
          <a:xfrm>
            <a:off x="263951" y="1715678"/>
            <a:ext cx="5656082" cy="405353"/>
          </a:xfrm>
          <a:prstGeom prst="rect">
            <a:avLst/>
          </a:prstGeom>
          <a:noFill/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3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95 0.00371 L -0.19739 -0.0004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72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2" grpId="0" animBg="1"/>
      <p:bldP spid="73" grpId="0" animBg="1"/>
      <p:bldP spid="7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15770-CE5B-9754-E071-B6DADA3E0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A557DC-3F9B-BF8E-CB80-AA7A34486E7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3076057" y="6613091"/>
            <a:ext cx="708868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BE6227D-6FEA-C527-1CBA-70318A1A97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2" t="16884" r="58729" b="58566"/>
          <a:stretch/>
        </p:blipFill>
        <p:spPr>
          <a:xfrm>
            <a:off x="2105838" y="2501862"/>
            <a:ext cx="1384939" cy="1182415"/>
          </a:xfrm>
          <a:prstGeom prst="rect">
            <a:avLst/>
          </a:prstGeom>
          <a:ln>
            <a:noFill/>
          </a:ln>
        </p:spPr>
      </p:pic>
      <p:grpSp>
        <p:nvGrpSpPr>
          <p:cNvPr id="150" name="Group 149">
            <a:extLst>
              <a:ext uri="{FF2B5EF4-FFF2-40B4-BE49-F238E27FC236}">
                <a16:creationId xmlns:a16="http://schemas.microsoft.com/office/drawing/2014/main" id="{F28B2660-7628-E018-E449-9E2577738E52}"/>
              </a:ext>
            </a:extLst>
          </p:cNvPr>
          <p:cNvGrpSpPr/>
          <p:nvPr/>
        </p:nvGrpSpPr>
        <p:grpSpPr>
          <a:xfrm>
            <a:off x="3444252" y="3000042"/>
            <a:ext cx="1749720" cy="461665"/>
            <a:chOff x="3883637" y="3000046"/>
            <a:chExt cx="1749720" cy="461666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825B3BF-32EE-A9B3-418E-C48392B505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83637" y="3028772"/>
              <a:ext cx="1749720" cy="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2B75D85-343B-67D3-0753-745F16C33AE7}"/>
                </a:ext>
              </a:extLst>
            </p:cNvPr>
            <p:cNvSpPr txBox="1"/>
            <p:nvPr/>
          </p:nvSpPr>
          <p:spPr>
            <a:xfrm>
              <a:off x="4098472" y="3000046"/>
              <a:ext cx="1149674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 beam</a:t>
              </a: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9D513936-07B6-CAEE-9B88-8C51986A50D4}"/>
              </a:ext>
            </a:extLst>
          </p:cNvPr>
          <p:cNvGrpSpPr/>
          <p:nvPr/>
        </p:nvGrpSpPr>
        <p:grpSpPr>
          <a:xfrm>
            <a:off x="262237" y="1066800"/>
            <a:ext cx="2899637" cy="2523342"/>
            <a:chOff x="701622" y="1066800"/>
            <a:chExt cx="2899636" cy="252334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3FAADFF-957D-E0DD-3E3C-27947ED9A5D3}"/>
                </a:ext>
              </a:extLst>
            </p:cNvPr>
            <p:cNvSpPr txBox="1"/>
            <p:nvPr/>
          </p:nvSpPr>
          <p:spPr>
            <a:xfrm>
              <a:off x="701622" y="2389812"/>
              <a:ext cx="1269898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Tagged </a:t>
              </a:r>
            </a:p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Neutron </a:t>
              </a:r>
            </a:p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Cone</a:t>
              </a:r>
            </a:p>
          </p:txBody>
        </p:sp>
        <p:sp>
          <p:nvSpPr>
            <p:cNvPr id="47" name="Trapezoid 46">
              <a:extLst>
                <a:ext uri="{FF2B5EF4-FFF2-40B4-BE49-F238E27FC236}">
                  <a16:creationId xmlns:a16="http://schemas.microsoft.com/office/drawing/2014/main" id="{B4E37F03-5124-6B56-4ADB-86676CC4AB5D}"/>
                </a:ext>
              </a:extLst>
            </p:cNvPr>
            <p:cNvSpPr/>
            <p:nvPr/>
          </p:nvSpPr>
          <p:spPr>
            <a:xfrm rot="10800000">
              <a:off x="2737658" y="1066800"/>
              <a:ext cx="863600" cy="1948873"/>
            </a:xfrm>
            <a:prstGeom prst="trapezoid">
              <a:avLst>
                <a:gd name="adj" fmla="val 43823"/>
              </a:avLst>
            </a:prstGeom>
            <a:gradFill>
              <a:gsLst>
                <a:gs pos="0">
                  <a:schemeClr val="accent3">
                    <a:lumMod val="75000"/>
                  </a:schemeClr>
                </a:gs>
                <a:gs pos="100000">
                  <a:srgbClr val="FFFF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cxnSp>
          <p:nvCxnSpPr>
            <p:cNvPr id="52" name="Curved Connector 51">
              <a:extLst>
                <a:ext uri="{FF2B5EF4-FFF2-40B4-BE49-F238E27FC236}">
                  <a16:creationId xmlns:a16="http://schemas.microsoft.com/office/drawing/2014/main" id="{51BC5B45-0333-7DD1-4038-66C8E0527884}"/>
                </a:ext>
              </a:extLst>
            </p:cNvPr>
            <p:cNvCxnSpPr>
              <a:cxnSpLocks/>
              <a:stCxn id="33" idx="3"/>
              <a:endCxn id="47" idx="3"/>
            </p:cNvCxnSpPr>
            <p:nvPr/>
          </p:nvCxnSpPr>
          <p:spPr>
            <a:xfrm flipV="1">
              <a:off x="1971520" y="2041237"/>
              <a:ext cx="955367" cy="948741"/>
            </a:xfrm>
            <a:prstGeom prst="curvedConnector3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8491074C-BBF5-1C65-250E-99873473947D}"/>
              </a:ext>
            </a:extLst>
          </p:cNvPr>
          <p:cNvGrpSpPr/>
          <p:nvPr/>
        </p:nvGrpSpPr>
        <p:grpSpPr>
          <a:xfrm>
            <a:off x="2668641" y="1387868"/>
            <a:ext cx="2402123" cy="1200329"/>
            <a:chOff x="3138507" y="1387867"/>
            <a:chExt cx="2402122" cy="1200328"/>
          </a:xfrm>
        </p:grpSpPr>
        <p:grpSp>
          <p:nvGrpSpPr>
            <p:cNvPr id="56" name="Google Shape;766;p20">
              <a:extLst>
                <a:ext uri="{FF2B5EF4-FFF2-40B4-BE49-F238E27FC236}">
                  <a16:creationId xmlns:a16="http://schemas.microsoft.com/office/drawing/2014/main" id="{1EFAE584-2B25-CBCF-A6EB-833846E9655E}"/>
                </a:ext>
              </a:extLst>
            </p:cNvPr>
            <p:cNvGrpSpPr/>
            <p:nvPr/>
          </p:nvGrpSpPr>
          <p:grpSpPr>
            <a:xfrm rot="10800000" flipH="1" flipV="1">
              <a:off x="3138507" y="1532499"/>
              <a:ext cx="1461431" cy="223591"/>
              <a:chOff x="5292913" y="3669875"/>
              <a:chExt cx="2753974" cy="305077"/>
            </a:xfrm>
          </p:grpSpPr>
          <p:sp>
            <p:nvSpPr>
              <p:cNvPr id="115" name="Google Shape;767;p20">
                <a:extLst>
                  <a:ext uri="{FF2B5EF4-FFF2-40B4-BE49-F238E27FC236}">
                    <a16:creationId xmlns:a16="http://schemas.microsoft.com/office/drawing/2014/main" id="{4DD5F622-192B-0DF7-29CE-F3C4C1392520}"/>
                  </a:ext>
                </a:extLst>
              </p:cNvPr>
              <p:cNvSpPr/>
              <p:nvPr/>
            </p:nvSpPr>
            <p:spPr>
              <a:xfrm>
                <a:off x="5292913" y="3692352"/>
                <a:ext cx="260100" cy="2826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476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3200"/>
                </a:pPr>
                <a:endParaRPr sz="3200" dirty="0">
                  <a:solidFill>
                    <a:schemeClr val="dk1"/>
                  </a:solidFill>
                </a:endParaRPr>
              </a:p>
            </p:txBody>
          </p:sp>
          <p:sp>
            <p:nvSpPr>
              <p:cNvPr id="116" name="Google Shape;768;p20">
                <a:extLst>
                  <a:ext uri="{FF2B5EF4-FFF2-40B4-BE49-F238E27FC236}">
                    <a16:creationId xmlns:a16="http://schemas.microsoft.com/office/drawing/2014/main" id="{6F652079-5925-491D-ABF7-C99D148CE9E5}"/>
                  </a:ext>
                </a:extLst>
              </p:cNvPr>
              <p:cNvSpPr/>
              <p:nvPr/>
            </p:nvSpPr>
            <p:spPr>
              <a:xfrm rot="10800000">
                <a:off x="5553203" y="3669875"/>
                <a:ext cx="260100" cy="2826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476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3200"/>
                </a:pPr>
                <a:endParaRPr sz="3200" dirty="0">
                  <a:solidFill>
                    <a:schemeClr val="dk1"/>
                  </a:solidFill>
                </a:endParaRPr>
              </a:p>
            </p:txBody>
          </p:sp>
          <p:grpSp>
            <p:nvGrpSpPr>
              <p:cNvPr id="117" name="Google Shape;769;p20">
                <a:extLst>
                  <a:ext uri="{FF2B5EF4-FFF2-40B4-BE49-F238E27FC236}">
                    <a16:creationId xmlns:a16="http://schemas.microsoft.com/office/drawing/2014/main" id="{2550FE1B-CE0C-0A01-C0EB-C3128639FB04}"/>
                  </a:ext>
                </a:extLst>
              </p:cNvPr>
              <p:cNvGrpSpPr/>
              <p:nvPr/>
            </p:nvGrpSpPr>
            <p:grpSpPr>
              <a:xfrm rot="10800000" flipH="1">
                <a:off x="5540496" y="3669875"/>
                <a:ext cx="520390" cy="305077"/>
                <a:chOff x="5984488" y="3657425"/>
                <a:chExt cx="520390" cy="305077"/>
              </a:xfrm>
            </p:grpSpPr>
            <p:sp>
              <p:nvSpPr>
                <p:cNvPr id="141" name="Google Shape;770;p20">
                  <a:extLst>
                    <a:ext uri="{FF2B5EF4-FFF2-40B4-BE49-F238E27FC236}">
                      <a16:creationId xmlns:a16="http://schemas.microsoft.com/office/drawing/2014/main" id="{2565C73A-B1BA-A3C9-053B-67E90AB0CA75}"/>
                    </a:ext>
                  </a:extLst>
                </p:cNvPr>
                <p:cNvSpPr/>
                <p:nvPr/>
              </p:nvSpPr>
              <p:spPr>
                <a:xfrm>
                  <a:off x="5984488" y="3679902"/>
                  <a:ext cx="260100" cy="2826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476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>
                    <a:buClr>
                      <a:schemeClr val="dk1"/>
                    </a:buClr>
                    <a:buSzPts val="3200"/>
                  </a:pPr>
                  <a:endParaRPr sz="3200" dirty="0">
                    <a:solidFill>
                      <a:schemeClr val="dk1"/>
                    </a:solidFill>
                  </a:endParaRPr>
                </a:p>
              </p:txBody>
            </p:sp>
            <p:sp>
              <p:nvSpPr>
                <p:cNvPr id="142" name="Google Shape;771;p20">
                  <a:extLst>
                    <a:ext uri="{FF2B5EF4-FFF2-40B4-BE49-F238E27FC236}">
                      <a16:creationId xmlns:a16="http://schemas.microsoft.com/office/drawing/2014/main" id="{BF8F2A56-3DD7-EA86-AE38-B1995C24C53C}"/>
                    </a:ext>
                  </a:extLst>
                </p:cNvPr>
                <p:cNvSpPr/>
                <p:nvPr/>
              </p:nvSpPr>
              <p:spPr>
                <a:xfrm rot="10800000">
                  <a:off x="6244778" y="3657425"/>
                  <a:ext cx="260100" cy="2826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476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>
                    <a:buClr>
                      <a:schemeClr val="dk1"/>
                    </a:buClr>
                    <a:buSzPts val="3200"/>
                  </a:pPr>
                  <a:endParaRPr sz="3200" dirty="0">
                    <a:solidFill>
                      <a:schemeClr val="dk1"/>
                    </a:solidFill>
                  </a:endParaRPr>
                </a:p>
              </p:txBody>
            </p:sp>
          </p:grpSp>
          <p:grpSp>
            <p:nvGrpSpPr>
              <p:cNvPr id="118" name="Google Shape;772;p20">
                <a:extLst>
                  <a:ext uri="{FF2B5EF4-FFF2-40B4-BE49-F238E27FC236}">
                    <a16:creationId xmlns:a16="http://schemas.microsoft.com/office/drawing/2014/main" id="{A16EE4C7-1479-39A8-D467-82D76D4B9F98}"/>
                  </a:ext>
                </a:extLst>
              </p:cNvPr>
              <p:cNvGrpSpPr/>
              <p:nvPr/>
            </p:nvGrpSpPr>
            <p:grpSpPr>
              <a:xfrm>
                <a:off x="5788129" y="3669875"/>
                <a:ext cx="767973" cy="305077"/>
                <a:chOff x="5984488" y="3657425"/>
                <a:chExt cx="767973" cy="305077"/>
              </a:xfrm>
            </p:grpSpPr>
            <p:grpSp>
              <p:nvGrpSpPr>
                <p:cNvPr id="135" name="Google Shape;773;p20">
                  <a:extLst>
                    <a:ext uri="{FF2B5EF4-FFF2-40B4-BE49-F238E27FC236}">
                      <a16:creationId xmlns:a16="http://schemas.microsoft.com/office/drawing/2014/main" id="{1E6FCDB4-9E06-4F41-62D8-261186F77040}"/>
                    </a:ext>
                  </a:extLst>
                </p:cNvPr>
                <p:cNvGrpSpPr/>
                <p:nvPr/>
              </p:nvGrpSpPr>
              <p:grpSpPr>
                <a:xfrm>
                  <a:off x="5984488" y="3657425"/>
                  <a:ext cx="520390" cy="305077"/>
                  <a:chOff x="5984488" y="3657425"/>
                  <a:chExt cx="520390" cy="305077"/>
                </a:xfrm>
              </p:grpSpPr>
              <p:sp>
                <p:nvSpPr>
                  <p:cNvPr id="139" name="Google Shape;774;p20">
                    <a:extLst>
                      <a:ext uri="{FF2B5EF4-FFF2-40B4-BE49-F238E27FC236}">
                        <a16:creationId xmlns:a16="http://schemas.microsoft.com/office/drawing/2014/main" id="{213C977E-D362-AC1F-DFB6-6A1868E778AE}"/>
                      </a:ext>
                    </a:extLst>
                  </p:cNvPr>
                  <p:cNvSpPr/>
                  <p:nvPr/>
                </p:nvSpPr>
                <p:spPr>
                  <a:xfrm>
                    <a:off x="5984488" y="3679902"/>
                    <a:ext cx="260100" cy="282600"/>
                  </a:xfrm>
                  <a:prstGeom prst="arc">
                    <a:avLst>
                      <a:gd name="adj1" fmla="val 16200000"/>
                      <a:gd name="adj2" fmla="val 0"/>
                    </a:avLst>
                  </a:prstGeom>
                  <a:noFill/>
                  <a:ln w="47625" cap="flat" cmpd="sng">
                    <a:solidFill>
                      <a:srgbClr val="FF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>
                      <a:buClr>
                        <a:schemeClr val="dk1"/>
                      </a:buClr>
                      <a:buSzPts val="3200"/>
                    </a:pPr>
                    <a:endParaRPr sz="3200" dirty="0">
                      <a:solidFill>
                        <a:schemeClr val="dk1"/>
                      </a:solidFill>
                    </a:endParaRPr>
                  </a:p>
                </p:txBody>
              </p:sp>
              <p:sp>
                <p:nvSpPr>
                  <p:cNvPr id="140" name="Google Shape;775;p20">
                    <a:extLst>
                      <a:ext uri="{FF2B5EF4-FFF2-40B4-BE49-F238E27FC236}">
                        <a16:creationId xmlns:a16="http://schemas.microsoft.com/office/drawing/2014/main" id="{4B881F2F-FDE0-DA25-4265-C0E6C283B159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6244778" y="3657425"/>
                    <a:ext cx="260100" cy="282600"/>
                  </a:xfrm>
                  <a:prstGeom prst="arc">
                    <a:avLst>
                      <a:gd name="adj1" fmla="val 16200000"/>
                      <a:gd name="adj2" fmla="val 0"/>
                    </a:avLst>
                  </a:prstGeom>
                  <a:noFill/>
                  <a:ln w="47625" cap="flat" cmpd="sng">
                    <a:solidFill>
                      <a:srgbClr val="FF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>
                      <a:buClr>
                        <a:schemeClr val="dk1"/>
                      </a:buClr>
                      <a:buSzPts val="3200"/>
                    </a:pPr>
                    <a:endParaRPr sz="3200" dirty="0">
                      <a:solidFill>
                        <a:schemeClr val="dk1"/>
                      </a:solidFill>
                    </a:endParaRPr>
                  </a:p>
                </p:txBody>
              </p:sp>
            </p:grpSp>
            <p:grpSp>
              <p:nvGrpSpPr>
                <p:cNvPr id="136" name="Google Shape;776;p20">
                  <a:extLst>
                    <a:ext uri="{FF2B5EF4-FFF2-40B4-BE49-F238E27FC236}">
                      <a16:creationId xmlns:a16="http://schemas.microsoft.com/office/drawing/2014/main" id="{97454FED-F2B0-B8BD-5428-AEEAAE9478A6}"/>
                    </a:ext>
                  </a:extLst>
                </p:cNvPr>
                <p:cNvGrpSpPr/>
                <p:nvPr/>
              </p:nvGrpSpPr>
              <p:grpSpPr>
                <a:xfrm rot="10800000" flipH="1">
                  <a:off x="6232071" y="3657425"/>
                  <a:ext cx="520390" cy="305077"/>
                  <a:chOff x="5984488" y="3657425"/>
                  <a:chExt cx="520390" cy="305077"/>
                </a:xfrm>
              </p:grpSpPr>
              <p:sp>
                <p:nvSpPr>
                  <p:cNvPr id="137" name="Google Shape;777;p20">
                    <a:extLst>
                      <a:ext uri="{FF2B5EF4-FFF2-40B4-BE49-F238E27FC236}">
                        <a16:creationId xmlns:a16="http://schemas.microsoft.com/office/drawing/2014/main" id="{DF69B462-D34F-0540-D3E0-69CD8E1C0015}"/>
                      </a:ext>
                    </a:extLst>
                  </p:cNvPr>
                  <p:cNvSpPr/>
                  <p:nvPr/>
                </p:nvSpPr>
                <p:spPr>
                  <a:xfrm>
                    <a:off x="5984488" y="3679902"/>
                    <a:ext cx="260100" cy="282600"/>
                  </a:xfrm>
                  <a:prstGeom prst="arc">
                    <a:avLst>
                      <a:gd name="adj1" fmla="val 16200000"/>
                      <a:gd name="adj2" fmla="val 0"/>
                    </a:avLst>
                  </a:prstGeom>
                  <a:noFill/>
                  <a:ln w="47625" cap="flat" cmpd="sng">
                    <a:solidFill>
                      <a:srgbClr val="FF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>
                      <a:buClr>
                        <a:schemeClr val="dk1"/>
                      </a:buClr>
                      <a:buSzPts val="3200"/>
                    </a:pPr>
                    <a:endParaRPr sz="3200" dirty="0">
                      <a:solidFill>
                        <a:schemeClr val="dk1"/>
                      </a:solidFill>
                    </a:endParaRPr>
                  </a:p>
                </p:txBody>
              </p:sp>
              <p:sp>
                <p:nvSpPr>
                  <p:cNvPr id="138" name="Google Shape;778;p20">
                    <a:extLst>
                      <a:ext uri="{FF2B5EF4-FFF2-40B4-BE49-F238E27FC236}">
                        <a16:creationId xmlns:a16="http://schemas.microsoft.com/office/drawing/2014/main" id="{0B8EA9F7-842B-ABC1-7A92-5734BE4A938B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6244778" y="3657425"/>
                    <a:ext cx="260100" cy="282600"/>
                  </a:xfrm>
                  <a:prstGeom prst="arc">
                    <a:avLst>
                      <a:gd name="adj1" fmla="val 16200000"/>
                      <a:gd name="adj2" fmla="val 0"/>
                    </a:avLst>
                  </a:prstGeom>
                  <a:noFill/>
                  <a:ln w="47625" cap="flat" cmpd="sng">
                    <a:solidFill>
                      <a:srgbClr val="FF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>
                      <a:buClr>
                        <a:schemeClr val="dk1"/>
                      </a:buClr>
                      <a:buSzPts val="3200"/>
                    </a:pPr>
                    <a:endParaRPr sz="3200" dirty="0">
                      <a:solidFill>
                        <a:schemeClr val="dk1"/>
                      </a:solidFill>
                    </a:endParaRPr>
                  </a:p>
                </p:txBody>
              </p:sp>
            </p:grpSp>
          </p:grpSp>
          <p:grpSp>
            <p:nvGrpSpPr>
              <p:cNvPr id="119" name="Google Shape;779;p20">
                <a:extLst>
                  <a:ext uri="{FF2B5EF4-FFF2-40B4-BE49-F238E27FC236}">
                    <a16:creationId xmlns:a16="http://schemas.microsoft.com/office/drawing/2014/main" id="{56E564D7-1CAB-F0FB-C891-961F8992AC36}"/>
                  </a:ext>
                </a:extLst>
              </p:cNvPr>
              <p:cNvGrpSpPr/>
              <p:nvPr/>
            </p:nvGrpSpPr>
            <p:grpSpPr>
              <a:xfrm>
                <a:off x="6287418" y="3669875"/>
                <a:ext cx="767973" cy="305077"/>
                <a:chOff x="5984488" y="3657425"/>
                <a:chExt cx="767973" cy="305077"/>
              </a:xfrm>
            </p:grpSpPr>
            <p:grpSp>
              <p:nvGrpSpPr>
                <p:cNvPr id="129" name="Google Shape;780;p20">
                  <a:extLst>
                    <a:ext uri="{FF2B5EF4-FFF2-40B4-BE49-F238E27FC236}">
                      <a16:creationId xmlns:a16="http://schemas.microsoft.com/office/drawing/2014/main" id="{B1FDD2CB-0DBB-A0A6-99E3-2F62604E1503}"/>
                    </a:ext>
                  </a:extLst>
                </p:cNvPr>
                <p:cNvGrpSpPr/>
                <p:nvPr/>
              </p:nvGrpSpPr>
              <p:grpSpPr>
                <a:xfrm>
                  <a:off x="5984488" y="3657425"/>
                  <a:ext cx="520390" cy="305077"/>
                  <a:chOff x="5984488" y="3657425"/>
                  <a:chExt cx="520390" cy="305077"/>
                </a:xfrm>
              </p:grpSpPr>
              <p:sp>
                <p:nvSpPr>
                  <p:cNvPr id="133" name="Google Shape;781;p20">
                    <a:extLst>
                      <a:ext uri="{FF2B5EF4-FFF2-40B4-BE49-F238E27FC236}">
                        <a16:creationId xmlns:a16="http://schemas.microsoft.com/office/drawing/2014/main" id="{79EBA050-B37B-0913-A6CD-A7FA779221CE}"/>
                      </a:ext>
                    </a:extLst>
                  </p:cNvPr>
                  <p:cNvSpPr/>
                  <p:nvPr/>
                </p:nvSpPr>
                <p:spPr>
                  <a:xfrm>
                    <a:off x="5984488" y="3679902"/>
                    <a:ext cx="260100" cy="282600"/>
                  </a:xfrm>
                  <a:prstGeom prst="arc">
                    <a:avLst>
                      <a:gd name="adj1" fmla="val 16200000"/>
                      <a:gd name="adj2" fmla="val 0"/>
                    </a:avLst>
                  </a:prstGeom>
                  <a:noFill/>
                  <a:ln w="47625" cap="flat" cmpd="sng">
                    <a:solidFill>
                      <a:srgbClr val="FF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>
                      <a:buClr>
                        <a:schemeClr val="dk1"/>
                      </a:buClr>
                      <a:buSzPts val="3200"/>
                    </a:pPr>
                    <a:endParaRPr sz="3200" dirty="0">
                      <a:solidFill>
                        <a:schemeClr val="dk1"/>
                      </a:solidFill>
                    </a:endParaRPr>
                  </a:p>
                </p:txBody>
              </p:sp>
              <p:sp>
                <p:nvSpPr>
                  <p:cNvPr id="134" name="Google Shape;782;p20">
                    <a:extLst>
                      <a:ext uri="{FF2B5EF4-FFF2-40B4-BE49-F238E27FC236}">
                        <a16:creationId xmlns:a16="http://schemas.microsoft.com/office/drawing/2014/main" id="{91236477-B63E-3CF1-FE79-6070D9FF2260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6244778" y="3657425"/>
                    <a:ext cx="260100" cy="282600"/>
                  </a:xfrm>
                  <a:prstGeom prst="arc">
                    <a:avLst>
                      <a:gd name="adj1" fmla="val 16200000"/>
                      <a:gd name="adj2" fmla="val 0"/>
                    </a:avLst>
                  </a:prstGeom>
                  <a:noFill/>
                  <a:ln w="47625" cap="flat" cmpd="sng">
                    <a:solidFill>
                      <a:srgbClr val="FF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>
                      <a:buClr>
                        <a:schemeClr val="dk1"/>
                      </a:buClr>
                      <a:buSzPts val="3200"/>
                    </a:pPr>
                    <a:endParaRPr sz="3200" dirty="0">
                      <a:solidFill>
                        <a:schemeClr val="dk1"/>
                      </a:solidFill>
                    </a:endParaRPr>
                  </a:p>
                </p:txBody>
              </p:sp>
            </p:grpSp>
            <p:grpSp>
              <p:nvGrpSpPr>
                <p:cNvPr id="130" name="Google Shape;783;p20">
                  <a:extLst>
                    <a:ext uri="{FF2B5EF4-FFF2-40B4-BE49-F238E27FC236}">
                      <a16:creationId xmlns:a16="http://schemas.microsoft.com/office/drawing/2014/main" id="{669D4F47-B61E-189D-890A-4DCFF99F938C}"/>
                    </a:ext>
                  </a:extLst>
                </p:cNvPr>
                <p:cNvGrpSpPr/>
                <p:nvPr/>
              </p:nvGrpSpPr>
              <p:grpSpPr>
                <a:xfrm rot="10800000" flipH="1">
                  <a:off x="6232071" y="3657425"/>
                  <a:ext cx="520390" cy="305077"/>
                  <a:chOff x="5984488" y="3657425"/>
                  <a:chExt cx="520390" cy="305077"/>
                </a:xfrm>
              </p:grpSpPr>
              <p:sp>
                <p:nvSpPr>
                  <p:cNvPr id="131" name="Google Shape;784;p20">
                    <a:extLst>
                      <a:ext uri="{FF2B5EF4-FFF2-40B4-BE49-F238E27FC236}">
                        <a16:creationId xmlns:a16="http://schemas.microsoft.com/office/drawing/2014/main" id="{93CD3012-858F-2B0B-949B-F59BF2AC7919}"/>
                      </a:ext>
                    </a:extLst>
                  </p:cNvPr>
                  <p:cNvSpPr/>
                  <p:nvPr/>
                </p:nvSpPr>
                <p:spPr>
                  <a:xfrm>
                    <a:off x="5984488" y="3679902"/>
                    <a:ext cx="260100" cy="282600"/>
                  </a:xfrm>
                  <a:prstGeom prst="arc">
                    <a:avLst>
                      <a:gd name="adj1" fmla="val 16200000"/>
                      <a:gd name="adj2" fmla="val 0"/>
                    </a:avLst>
                  </a:prstGeom>
                  <a:noFill/>
                  <a:ln w="47625" cap="flat" cmpd="sng">
                    <a:solidFill>
                      <a:srgbClr val="FF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>
                      <a:buClr>
                        <a:schemeClr val="dk1"/>
                      </a:buClr>
                      <a:buSzPts val="3200"/>
                    </a:pPr>
                    <a:endParaRPr sz="3200" dirty="0">
                      <a:solidFill>
                        <a:schemeClr val="dk1"/>
                      </a:solidFill>
                    </a:endParaRPr>
                  </a:p>
                </p:txBody>
              </p:sp>
              <p:sp>
                <p:nvSpPr>
                  <p:cNvPr id="132" name="Google Shape;785;p20">
                    <a:extLst>
                      <a:ext uri="{FF2B5EF4-FFF2-40B4-BE49-F238E27FC236}">
                        <a16:creationId xmlns:a16="http://schemas.microsoft.com/office/drawing/2014/main" id="{12486D6F-D193-468B-C1A2-5B9FBAE41E50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6244778" y="3657425"/>
                    <a:ext cx="260100" cy="282600"/>
                  </a:xfrm>
                  <a:prstGeom prst="arc">
                    <a:avLst>
                      <a:gd name="adj1" fmla="val 16200000"/>
                      <a:gd name="adj2" fmla="val 0"/>
                    </a:avLst>
                  </a:prstGeom>
                  <a:noFill/>
                  <a:ln w="47625" cap="flat" cmpd="sng">
                    <a:solidFill>
                      <a:srgbClr val="FF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>
                      <a:buClr>
                        <a:schemeClr val="dk1"/>
                      </a:buClr>
                      <a:buSzPts val="3200"/>
                    </a:pPr>
                    <a:endParaRPr sz="3200" dirty="0">
                      <a:solidFill>
                        <a:schemeClr val="dk1"/>
                      </a:solidFill>
                    </a:endParaRPr>
                  </a:p>
                </p:txBody>
              </p:sp>
            </p:grpSp>
          </p:grpSp>
          <p:grpSp>
            <p:nvGrpSpPr>
              <p:cNvPr id="120" name="Google Shape;786;p20">
                <a:extLst>
                  <a:ext uri="{FF2B5EF4-FFF2-40B4-BE49-F238E27FC236}">
                    <a16:creationId xmlns:a16="http://schemas.microsoft.com/office/drawing/2014/main" id="{84F38ED7-DA13-B38E-780B-506FB8DD04DB}"/>
                  </a:ext>
                </a:extLst>
              </p:cNvPr>
              <p:cNvGrpSpPr/>
              <p:nvPr/>
            </p:nvGrpSpPr>
            <p:grpSpPr>
              <a:xfrm>
                <a:off x="6782634" y="3669875"/>
                <a:ext cx="767973" cy="305077"/>
                <a:chOff x="5984488" y="3657425"/>
                <a:chExt cx="767973" cy="305077"/>
              </a:xfrm>
            </p:grpSpPr>
            <p:grpSp>
              <p:nvGrpSpPr>
                <p:cNvPr id="123" name="Google Shape;787;p20">
                  <a:extLst>
                    <a:ext uri="{FF2B5EF4-FFF2-40B4-BE49-F238E27FC236}">
                      <a16:creationId xmlns:a16="http://schemas.microsoft.com/office/drawing/2014/main" id="{C3CF14F7-46AF-31BD-C1AF-8B4E5B1D8CE9}"/>
                    </a:ext>
                  </a:extLst>
                </p:cNvPr>
                <p:cNvGrpSpPr/>
                <p:nvPr/>
              </p:nvGrpSpPr>
              <p:grpSpPr>
                <a:xfrm>
                  <a:off x="5984488" y="3657425"/>
                  <a:ext cx="520390" cy="305077"/>
                  <a:chOff x="5984488" y="3657425"/>
                  <a:chExt cx="520390" cy="305077"/>
                </a:xfrm>
              </p:grpSpPr>
              <p:sp>
                <p:nvSpPr>
                  <p:cNvPr id="127" name="Google Shape;788;p20">
                    <a:extLst>
                      <a:ext uri="{FF2B5EF4-FFF2-40B4-BE49-F238E27FC236}">
                        <a16:creationId xmlns:a16="http://schemas.microsoft.com/office/drawing/2014/main" id="{994E97C6-7959-2F20-77E0-82E9DD0C9DA8}"/>
                      </a:ext>
                    </a:extLst>
                  </p:cNvPr>
                  <p:cNvSpPr/>
                  <p:nvPr/>
                </p:nvSpPr>
                <p:spPr>
                  <a:xfrm>
                    <a:off x="5984488" y="3679902"/>
                    <a:ext cx="260100" cy="282600"/>
                  </a:xfrm>
                  <a:prstGeom prst="arc">
                    <a:avLst>
                      <a:gd name="adj1" fmla="val 16200000"/>
                      <a:gd name="adj2" fmla="val 0"/>
                    </a:avLst>
                  </a:prstGeom>
                  <a:noFill/>
                  <a:ln w="47625" cap="flat" cmpd="sng">
                    <a:solidFill>
                      <a:srgbClr val="FF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>
                      <a:buClr>
                        <a:schemeClr val="dk1"/>
                      </a:buClr>
                      <a:buSzPts val="3200"/>
                    </a:pPr>
                    <a:endParaRPr sz="3200" dirty="0">
                      <a:solidFill>
                        <a:schemeClr val="dk1"/>
                      </a:solidFill>
                    </a:endParaRPr>
                  </a:p>
                </p:txBody>
              </p:sp>
              <p:sp>
                <p:nvSpPr>
                  <p:cNvPr id="128" name="Google Shape;789;p20">
                    <a:extLst>
                      <a:ext uri="{FF2B5EF4-FFF2-40B4-BE49-F238E27FC236}">
                        <a16:creationId xmlns:a16="http://schemas.microsoft.com/office/drawing/2014/main" id="{221106C1-4D39-4A81-599D-1C5201CD4538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6244778" y="3657425"/>
                    <a:ext cx="260100" cy="282600"/>
                  </a:xfrm>
                  <a:prstGeom prst="arc">
                    <a:avLst>
                      <a:gd name="adj1" fmla="val 16200000"/>
                      <a:gd name="adj2" fmla="val 0"/>
                    </a:avLst>
                  </a:prstGeom>
                  <a:noFill/>
                  <a:ln w="47625" cap="flat" cmpd="sng">
                    <a:solidFill>
                      <a:srgbClr val="FF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>
                      <a:buClr>
                        <a:schemeClr val="dk1"/>
                      </a:buClr>
                      <a:buSzPts val="3200"/>
                    </a:pPr>
                    <a:endParaRPr sz="3200" dirty="0">
                      <a:solidFill>
                        <a:schemeClr val="dk1"/>
                      </a:solidFill>
                    </a:endParaRPr>
                  </a:p>
                </p:txBody>
              </p:sp>
            </p:grpSp>
            <p:grpSp>
              <p:nvGrpSpPr>
                <p:cNvPr id="124" name="Google Shape;790;p20">
                  <a:extLst>
                    <a:ext uri="{FF2B5EF4-FFF2-40B4-BE49-F238E27FC236}">
                      <a16:creationId xmlns:a16="http://schemas.microsoft.com/office/drawing/2014/main" id="{0D54D5C8-2823-1245-8D6A-2DEA977F86AF}"/>
                    </a:ext>
                  </a:extLst>
                </p:cNvPr>
                <p:cNvGrpSpPr/>
                <p:nvPr/>
              </p:nvGrpSpPr>
              <p:grpSpPr>
                <a:xfrm rot="10800000" flipH="1">
                  <a:off x="6232071" y="3657425"/>
                  <a:ext cx="520390" cy="305077"/>
                  <a:chOff x="5984488" y="3657425"/>
                  <a:chExt cx="520390" cy="305077"/>
                </a:xfrm>
              </p:grpSpPr>
              <p:sp>
                <p:nvSpPr>
                  <p:cNvPr id="125" name="Google Shape;791;p20">
                    <a:extLst>
                      <a:ext uri="{FF2B5EF4-FFF2-40B4-BE49-F238E27FC236}">
                        <a16:creationId xmlns:a16="http://schemas.microsoft.com/office/drawing/2014/main" id="{5FF4F398-C5B0-2289-D6EB-AE3659DE31CA}"/>
                      </a:ext>
                    </a:extLst>
                  </p:cNvPr>
                  <p:cNvSpPr/>
                  <p:nvPr/>
                </p:nvSpPr>
                <p:spPr>
                  <a:xfrm>
                    <a:off x="5984488" y="3679902"/>
                    <a:ext cx="260100" cy="282600"/>
                  </a:xfrm>
                  <a:prstGeom prst="arc">
                    <a:avLst>
                      <a:gd name="adj1" fmla="val 16200000"/>
                      <a:gd name="adj2" fmla="val 0"/>
                    </a:avLst>
                  </a:prstGeom>
                  <a:noFill/>
                  <a:ln w="47625" cap="flat" cmpd="sng">
                    <a:solidFill>
                      <a:srgbClr val="FF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>
                      <a:buClr>
                        <a:schemeClr val="dk1"/>
                      </a:buClr>
                      <a:buSzPts val="3200"/>
                    </a:pPr>
                    <a:endParaRPr sz="3200" dirty="0">
                      <a:solidFill>
                        <a:schemeClr val="dk1"/>
                      </a:solidFill>
                    </a:endParaRPr>
                  </a:p>
                </p:txBody>
              </p:sp>
              <p:sp>
                <p:nvSpPr>
                  <p:cNvPr id="126" name="Google Shape;792;p20">
                    <a:extLst>
                      <a:ext uri="{FF2B5EF4-FFF2-40B4-BE49-F238E27FC236}">
                        <a16:creationId xmlns:a16="http://schemas.microsoft.com/office/drawing/2014/main" id="{FEFB490A-1916-E07A-6A64-C8BDDED7B1E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6244778" y="3657425"/>
                    <a:ext cx="260100" cy="282600"/>
                  </a:xfrm>
                  <a:prstGeom prst="arc">
                    <a:avLst>
                      <a:gd name="adj1" fmla="val 16200000"/>
                      <a:gd name="adj2" fmla="val 0"/>
                    </a:avLst>
                  </a:prstGeom>
                  <a:noFill/>
                  <a:ln w="47625" cap="flat" cmpd="sng">
                    <a:solidFill>
                      <a:srgbClr val="FF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>
                      <a:buClr>
                        <a:schemeClr val="dk1"/>
                      </a:buClr>
                      <a:buSzPts val="3200"/>
                    </a:pPr>
                    <a:endParaRPr sz="3200" dirty="0">
                      <a:solidFill>
                        <a:schemeClr val="dk1"/>
                      </a:solidFill>
                    </a:endParaRPr>
                  </a:p>
                </p:txBody>
              </p:sp>
            </p:grpSp>
          </p:grpSp>
          <p:sp>
            <p:nvSpPr>
              <p:cNvPr id="121" name="Google Shape;793;p20">
                <a:extLst>
                  <a:ext uri="{FF2B5EF4-FFF2-40B4-BE49-F238E27FC236}">
                    <a16:creationId xmlns:a16="http://schemas.microsoft.com/office/drawing/2014/main" id="{C82DA642-066F-4764-A4E2-1145C662226C}"/>
                  </a:ext>
                </a:extLst>
              </p:cNvPr>
              <p:cNvSpPr/>
              <p:nvPr/>
            </p:nvSpPr>
            <p:spPr>
              <a:xfrm>
                <a:off x="7286400" y="3692352"/>
                <a:ext cx="260100" cy="2826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476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3200"/>
                </a:pPr>
                <a:endParaRPr sz="3200" dirty="0">
                  <a:solidFill>
                    <a:schemeClr val="dk1"/>
                  </a:solidFill>
                </a:endParaRPr>
              </a:p>
            </p:txBody>
          </p:sp>
          <p:cxnSp>
            <p:nvCxnSpPr>
              <p:cNvPr id="122" name="Google Shape;794;p20">
                <a:extLst>
                  <a:ext uri="{FF2B5EF4-FFF2-40B4-BE49-F238E27FC236}">
                    <a16:creationId xmlns:a16="http://schemas.microsoft.com/office/drawing/2014/main" id="{F9AD640F-5727-6455-3797-516B4EC74EF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7796740" y="3552366"/>
                <a:ext cx="0" cy="500294"/>
              </a:xfrm>
              <a:prstGeom prst="straightConnector1">
                <a:avLst/>
              </a:prstGeom>
              <a:solidFill>
                <a:schemeClr val="accent1"/>
              </a:solidFill>
              <a:ln w="476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stealth" w="med" len="med"/>
              </a:ln>
            </p:spPr>
          </p:cxnSp>
        </p:grp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D1C5B230-F6E8-73ED-74F9-A8E00B56E634}"/>
                </a:ext>
              </a:extLst>
            </p:cNvPr>
            <p:cNvSpPr txBox="1"/>
            <p:nvPr/>
          </p:nvSpPr>
          <p:spPr>
            <a:xfrm>
              <a:off x="3779666" y="1387867"/>
              <a:ext cx="1760963" cy="12003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Symbol" pitchFamily="2" charset="2"/>
                  <a:cs typeface="Times New Roman" panose="02020603050405020304" pitchFamily="18" charset="0"/>
                </a:rPr>
                <a:t>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-ray, neutron detectors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EB4299C3-37D9-7D99-624F-3084F4B80597}"/>
              </a:ext>
            </a:extLst>
          </p:cNvPr>
          <p:cNvGrpSpPr/>
          <p:nvPr/>
        </p:nvGrpSpPr>
        <p:grpSpPr>
          <a:xfrm>
            <a:off x="546465" y="1221333"/>
            <a:ext cx="2218305" cy="766118"/>
            <a:chOff x="985850" y="1221334"/>
            <a:chExt cx="2218305" cy="766119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76F43A6-0BFB-48D3-0A68-AE40FFE89F7B}"/>
                </a:ext>
              </a:extLst>
            </p:cNvPr>
            <p:cNvSpPr/>
            <p:nvPr/>
          </p:nvSpPr>
          <p:spPr>
            <a:xfrm rot="18957207">
              <a:off x="3130015" y="1221334"/>
              <a:ext cx="74140" cy="766119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99C5D3D-3B70-3FB1-6947-0922F13044CB}"/>
                </a:ext>
              </a:extLst>
            </p:cNvPr>
            <p:cNvSpPr txBox="1"/>
            <p:nvPr/>
          </p:nvSpPr>
          <p:spPr>
            <a:xfrm>
              <a:off x="985850" y="1390501"/>
              <a:ext cx="1106392" cy="4616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Sample</a:t>
              </a:r>
            </a:p>
          </p:txBody>
        </p:sp>
        <p:cxnSp>
          <p:nvCxnSpPr>
            <p:cNvPr id="50" name="Curved Connector 49">
              <a:extLst>
                <a:ext uri="{FF2B5EF4-FFF2-40B4-BE49-F238E27FC236}">
                  <a16:creationId xmlns:a16="http://schemas.microsoft.com/office/drawing/2014/main" id="{A2E9D0EC-938D-69ED-159F-48A208E93CF7}"/>
                </a:ext>
              </a:extLst>
            </p:cNvPr>
            <p:cNvCxnSpPr>
              <a:cxnSpLocks/>
              <a:stCxn id="48" idx="3"/>
              <a:endCxn id="45" idx="1"/>
            </p:cNvCxnSpPr>
            <p:nvPr/>
          </p:nvCxnSpPr>
          <p:spPr>
            <a:xfrm>
              <a:off x="2092242" y="1621335"/>
              <a:ext cx="1048198" cy="8832"/>
            </a:xfrm>
            <a:prstGeom prst="curvedConnector3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BA9BF1B-90B4-7C52-2AA4-9C8C90B1B991}"/>
              </a:ext>
            </a:extLst>
          </p:cNvPr>
          <p:cNvGrpSpPr/>
          <p:nvPr/>
        </p:nvGrpSpPr>
        <p:grpSpPr>
          <a:xfrm>
            <a:off x="2142833" y="2993901"/>
            <a:ext cx="588948" cy="636947"/>
            <a:chOff x="-23014937" y="4687536"/>
            <a:chExt cx="1864189" cy="1038580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72FB0BF-6B29-89CD-5DB6-65C6B040FD73}"/>
                </a:ext>
              </a:extLst>
            </p:cNvPr>
            <p:cNvCxnSpPr>
              <a:cxnSpLocks/>
            </p:cNvCxnSpPr>
            <p:nvPr/>
          </p:nvCxnSpPr>
          <p:spPr>
            <a:xfrm>
              <a:off x="-21150748" y="4787967"/>
              <a:ext cx="0" cy="938149"/>
            </a:xfrm>
            <a:prstGeom prst="straightConnector1">
              <a:avLst/>
            </a:prstGeom>
            <a:ln w="69850">
              <a:solidFill>
                <a:schemeClr val="bg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817C78E-DA64-E284-CCE7-31E032ED09EA}"/>
                </a:ext>
              </a:extLst>
            </p:cNvPr>
            <p:cNvSpPr txBox="1"/>
            <p:nvPr/>
          </p:nvSpPr>
          <p:spPr>
            <a:xfrm>
              <a:off x="-23014937" y="4687536"/>
              <a:ext cx="1406502" cy="95351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Symbol" pitchFamily="2" charset="2"/>
                  <a:cs typeface="Times New Roman" panose="02020603050405020304" pitchFamily="18" charset="0"/>
                </a:rPr>
                <a:t>a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CDAC8B76-E87B-B8D6-8378-07576C8388A4}"/>
              </a:ext>
            </a:extLst>
          </p:cNvPr>
          <p:cNvSpPr/>
          <p:nvPr/>
        </p:nvSpPr>
        <p:spPr>
          <a:xfrm>
            <a:off x="1722662" y="3690112"/>
            <a:ext cx="2097024" cy="45516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Scintillator/PMT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6F71730-9622-3D44-73F3-E7604BDE1ADD}"/>
              </a:ext>
            </a:extLst>
          </p:cNvPr>
          <p:cNvGrpSpPr/>
          <p:nvPr/>
        </p:nvGrpSpPr>
        <p:grpSpPr>
          <a:xfrm>
            <a:off x="9042537" y="4467916"/>
            <a:ext cx="1555127" cy="1289537"/>
            <a:chOff x="2946535" y="4009294"/>
            <a:chExt cx="1555127" cy="1289537"/>
          </a:xfrm>
        </p:grpSpPr>
        <p:sp>
          <p:nvSpPr>
            <p:cNvPr id="63" name="Arc 62">
              <a:extLst>
                <a:ext uri="{FF2B5EF4-FFF2-40B4-BE49-F238E27FC236}">
                  <a16:creationId xmlns:a16="http://schemas.microsoft.com/office/drawing/2014/main" id="{6AA7EEE5-BCBA-31B4-BA41-308C5B80E472}"/>
                </a:ext>
              </a:extLst>
            </p:cNvPr>
            <p:cNvSpPr/>
            <p:nvPr/>
          </p:nvSpPr>
          <p:spPr>
            <a:xfrm rot="18545161">
              <a:off x="3305909" y="4103078"/>
              <a:ext cx="1289537" cy="1101969"/>
            </a:xfrm>
            <a:prstGeom prst="arc">
              <a:avLst>
                <a:gd name="adj1" fmla="val 16200000"/>
                <a:gd name="adj2" fmla="val 1647617"/>
              </a:avLst>
            </a:prstGeom>
            <a:ln w="76200">
              <a:solidFill>
                <a:schemeClr val="bg1"/>
              </a:solidFill>
              <a:headEnd type="stealth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05A8864-A9FE-428A-7A54-9A918611F70C}"/>
                </a:ext>
              </a:extLst>
            </p:cNvPr>
            <p:cNvSpPr txBox="1"/>
            <p:nvPr/>
          </p:nvSpPr>
          <p:spPr>
            <a:xfrm>
              <a:off x="2946535" y="4213840"/>
              <a:ext cx="8306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45°</a:t>
              </a:r>
            </a:p>
          </p:txBody>
        </p:sp>
      </p:grp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2D89840D-1A01-75FE-A007-922B5ACCFFEE}"/>
              </a:ext>
            </a:extLst>
          </p:cNvPr>
          <p:cNvCxnSpPr>
            <a:cxnSpLocks/>
          </p:cNvCxnSpPr>
          <p:nvPr/>
        </p:nvCxnSpPr>
        <p:spPr>
          <a:xfrm>
            <a:off x="9059919" y="3622236"/>
            <a:ext cx="1703031" cy="638726"/>
          </a:xfrm>
          <a:prstGeom prst="straightConnector1">
            <a:avLst/>
          </a:prstGeom>
          <a:ln w="69850">
            <a:solidFill>
              <a:schemeClr val="bg1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8" name="Picture 77" descr="A machine with a piece of metal&#10;&#10;AI-generated content may be incorrect.">
            <a:extLst>
              <a:ext uri="{FF2B5EF4-FFF2-40B4-BE49-F238E27FC236}">
                <a16:creationId xmlns:a16="http://schemas.microsoft.com/office/drawing/2014/main" id="{5DD97A20-AE2F-8E72-CB65-78695A5E04D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5622831" y="980820"/>
            <a:ext cx="2009892" cy="221460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EA64797C-9C14-3D59-B9C8-003DF35DD04F}"/>
              </a:ext>
            </a:extLst>
          </p:cNvPr>
          <p:cNvSpPr txBox="1"/>
          <p:nvPr/>
        </p:nvSpPr>
        <p:spPr>
          <a:xfrm>
            <a:off x="5561511" y="2846895"/>
            <a:ext cx="2193775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Tagged neutron port in borated poly “doghouse”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D6EC1C-7FA1-BA70-2B98-FFC0E9597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140663" y="4145280"/>
            <a:ext cx="1462131" cy="15688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9481F3-D89E-8331-5F17-B7A8C52A52CE}"/>
              </a:ext>
            </a:extLst>
          </p:cNvPr>
          <p:cNvSpPr txBox="1"/>
          <p:nvPr/>
        </p:nvSpPr>
        <p:spPr>
          <a:xfrm>
            <a:off x="7735081" y="6490103"/>
            <a:ext cx="4618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Nexus removed from doghouse and rotated 45°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4CB870-E2E7-5E3B-672F-D72F8C5A890D}"/>
              </a:ext>
            </a:extLst>
          </p:cNvPr>
          <p:cNvSpPr txBox="1"/>
          <p:nvPr/>
        </p:nvSpPr>
        <p:spPr>
          <a:xfrm>
            <a:off x="110024" y="4268654"/>
            <a:ext cx="5694379" cy="336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HPGe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scintillator detectors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API capability provides accurate flux determination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Accurate mono-energetic measurement at 14.1 MeV, enabling independent normalization/comparison for other measurements like GENESIS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6" name="Picture 5" descr="A room with several machines and wires&#10;&#10;AI-generated content may be incorrect.">
            <a:extLst>
              <a:ext uri="{FF2B5EF4-FFF2-40B4-BE49-F238E27FC236}">
                <a16:creationId xmlns:a16="http://schemas.microsoft.com/office/drawing/2014/main" id="{39FEBE4C-F1AF-F7C7-B161-28BE5F4CE98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7717457" y="2181474"/>
            <a:ext cx="5426365" cy="334635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FBB09DE-44F8-6013-5EDB-F5D5B5828DD7}"/>
              </a:ext>
            </a:extLst>
          </p:cNvPr>
          <p:cNvSpPr txBox="1"/>
          <p:nvPr/>
        </p:nvSpPr>
        <p:spPr>
          <a:xfrm>
            <a:off x="10710922" y="5318793"/>
            <a:ext cx="1362873" cy="92333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ZnO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scintillator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solidFill>
                  <a:schemeClr val="bg1"/>
                </a:solidFill>
                <a:latin typeface="Symbol" pitchFamily="2" charset="2"/>
                <a:cs typeface="Times New Roman" panose="02020603050405020304" pitchFamily="18" charset="0"/>
              </a:rPr>
              <a:t>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-detector) 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A5FEFDA-1E75-831D-F494-72F3A5FA899C}"/>
              </a:ext>
            </a:extLst>
          </p:cNvPr>
          <p:cNvCxnSpPr>
            <a:cxnSpLocks/>
          </p:cNvCxnSpPr>
          <p:nvPr/>
        </p:nvCxnSpPr>
        <p:spPr>
          <a:xfrm flipH="1" flipV="1">
            <a:off x="10787388" y="4672462"/>
            <a:ext cx="177992" cy="755126"/>
          </a:xfrm>
          <a:prstGeom prst="straightConnector1">
            <a:avLst/>
          </a:prstGeom>
          <a:ln w="63500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1E04291-3CE8-57E3-AF77-3697BFB3D026}"/>
              </a:ext>
            </a:extLst>
          </p:cNvPr>
          <p:cNvGrpSpPr/>
          <p:nvPr/>
        </p:nvGrpSpPr>
        <p:grpSpPr>
          <a:xfrm>
            <a:off x="8796485" y="4601398"/>
            <a:ext cx="1555127" cy="1289537"/>
            <a:chOff x="2946535" y="4009294"/>
            <a:chExt cx="1555127" cy="1289537"/>
          </a:xfrm>
        </p:grpSpPr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210FA913-C3CA-F2DC-A4FA-3672C04A187A}"/>
                </a:ext>
              </a:extLst>
            </p:cNvPr>
            <p:cNvSpPr/>
            <p:nvPr/>
          </p:nvSpPr>
          <p:spPr>
            <a:xfrm rot="18545161">
              <a:off x="3305909" y="4103078"/>
              <a:ext cx="1289537" cy="1101969"/>
            </a:xfrm>
            <a:prstGeom prst="arc">
              <a:avLst>
                <a:gd name="adj1" fmla="val 16200000"/>
                <a:gd name="adj2" fmla="val 1647617"/>
              </a:avLst>
            </a:prstGeom>
            <a:ln w="76200">
              <a:solidFill>
                <a:schemeClr val="bg1"/>
              </a:solidFill>
              <a:headEnd type="stealth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591BE57-65DD-3646-17F4-D9513A422DBD}"/>
                </a:ext>
              </a:extLst>
            </p:cNvPr>
            <p:cNvSpPr txBox="1"/>
            <p:nvPr/>
          </p:nvSpPr>
          <p:spPr>
            <a:xfrm>
              <a:off x="2946535" y="4213840"/>
              <a:ext cx="8306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45°</a:t>
              </a: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9B9969E-1C92-6F6A-9553-F49F221C9DDA}"/>
              </a:ext>
            </a:extLst>
          </p:cNvPr>
          <p:cNvCxnSpPr>
            <a:cxnSpLocks/>
          </p:cNvCxnSpPr>
          <p:nvPr/>
        </p:nvCxnSpPr>
        <p:spPr>
          <a:xfrm>
            <a:off x="8813867" y="3755718"/>
            <a:ext cx="1703031" cy="638726"/>
          </a:xfrm>
          <a:prstGeom prst="straightConnector1">
            <a:avLst/>
          </a:prstGeom>
          <a:ln w="69850">
            <a:solidFill>
              <a:schemeClr val="bg1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3D8259-405F-9178-D8CB-94316900CF5A}"/>
              </a:ext>
            </a:extLst>
          </p:cNvPr>
          <p:cNvGrpSpPr/>
          <p:nvPr/>
        </p:nvGrpSpPr>
        <p:grpSpPr>
          <a:xfrm>
            <a:off x="7184013" y="4214895"/>
            <a:ext cx="2650241" cy="1318513"/>
            <a:chOff x="1134771" y="4122445"/>
            <a:chExt cx="2650241" cy="131851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2D00573-3D4E-209E-E400-D917EEA35035}"/>
                </a:ext>
              </a:extLst>
            </p:cNvPr>
            <p:cNvSpPr txBox="1"/>
            <p:nvPr/>
          </p:nvSpPr>
          <p:spPr>
            <a:xfrm>
              <a:off x="1134771" y="5071626"/>
              <a:ext cx="1015278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 Target 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71B9390-05D7-5CCE-6E47-5FFB7FC9A0B6}"/>
                </a:ext>
              </a:extLst>
            </p:cNvPr>
            <p:cNvCxnSpPr>
              <a:cxnSpLocks/>
              <a:stCxn id="25" idx="3"/>
              <a:endCxn id="24" idx="1"/>
            </p:cNvCxnSpPr>
            <p:nvPr/>
          </p:nvCxnSpPr>
          <p:spPr>
            <a:xfrm flipV="1">
              <a:off x="2150049" y="4122445"/>
              <a:ext cx="1634963" cy="1133847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5-Point Star 23">
            <a:extLst>
              <a:ext uri="{FF2B5EF4-FFF2-40B4-BE49-F238E27FC236}">
                <a16:creationId xmlns:a16="http://schemas.microsoft.com/office/drawing/2014/main" id="{2E362B3E-9EFE-5347-3074-72CC19CBCCF0}"/>
              </a:ext>
            </a:extLst>
          </p:cNvPr>
          <p:cNvSpPr/>
          <p:nvPr/>
        </p:nvSpPr>
        <p:spPr>
          <a:xfrm>
            <a:off x="9834254" y="4092049"/>
            <a:ext cx="321617" cy="321617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A784E3B-BD2A-F806-2B46-3CEB686DB47F}"/>
              </a:ext>
            </a:extLst>
          </p:cNvPr>
          <p:cNvGrpSpPr/>
          <p:nvPr/>
        </p:nvGrpSpPr>
        <p:grpSpPr>
          <a:xfrm>
            <a:off x="7664011" y="1651737"/>
            <a:ext cx="3024127" cy="1142186"/>
            <a:chOff x="-1686576" y="4263096"/>
            <a:chExt cx="3024127" cy="114218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585160A-D6CE-21C8-DA96-A4D981D41FD0}"/>
                </a:ext>
              </a:extLst>
            </p:cNvPr>
            <p:cNvSpPr txBox="1"/>
            <p:nvPr/>
          </p:nvSpPr>
          <p:spPr>
            <a:xfrm>
              <a:off x="-1686576" y="4263096"/>
              <a:ext cx="1127233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Sheilding</a:t>
              </a:r>
              <a:r>
                <a:rPr lang="en-US" u="sng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083D7FA-12C2-087F-90FA-5AEE683D532E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>
              <a:off x="-559343" y="4447762"/>
              <a:ext cx="1896894" cy="957520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88F9368-01A2-4A6D-51E7-2513458FD602}"/>
              </a:ext>
            </a:extLst>
          </p:cNvPr>
          <p:cNvGrpSpPr/>
          <p:nvPr/>
        </p:nvGrpSpPr>
        <p:grpSpPr>
          <a:xfrm>
            <a:off x="6499801" y="5941829"/>
            <a:ext cx="3334453" cy="671262"/>
            <a:chOff x="-1769933" y="4238165"/>
            <a:chExt cx="3334453" cy="67126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756E841-E495-F12C-026D-1B9C70237602}"/>
                </a:ext>
              </a:extLst>
            </p:cNvPr>
            <p:cNvSpPr txBox="1"/>
            <p:nvPr/>
          </p:nvSpPr>
          <p:spPr>
            <a:xfrm>
              <a:off x="-1769933" y="4263096"/>
              <a:ext cx="1293944" cy="646331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Microwave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focusing  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3BCEB83-7ECC-12BE-4BDD-9A8E83CBAE77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 flipV="1">
              <a:off x="-475989" y="4238165"/>
              <a:ext cx="2040509" cy="348097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D7963B6B-DCAE-CCE8-129E-480E80C80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190" y="164203"/>
            <a:ext cx="10972800" cy="54864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NEXUS (Neutron Experiments Under Soda)</a:t>
            </a:r>
            <a:b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Pursuing research and innovation in neutron interaction studies, medical isotopes, and nuclear data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386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AA5AC-93A2-40AD-A7E6-38A70F4EA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9715D-F9EA-738C-1CB1-4B1957076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Stopping Power Measurements</a:t>
            </a:r>
            <a:br>
              <a:rPr lang="en-US" b="0" dirty="0"/>
            </a:br>
            <a:br>
              <a:rPr lang="en-US" dirty="0"/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8FCB5-88D3-6A7D-831B-CE6976D652F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96EAA8F-3433-3564-3BC1-01976115F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430" y="776177"/>
            <a:ext cx="3386870" cy="492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BEB66C-26D3-9DEF-2551-978FF7F72824}"/>
              </a:ext>
            </a:extLst>
          </p:cNvPr>
          <p:cNvSpPr txBox="1"/>
          <p:nvPr/>
        </p:nvSpPr>
        <p:spPr>
          <a:xfrm>
            <a:off x="8665430" y="5774046"/>
            <a:ext cx="41214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30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Ions available in 10 MeV/u Cocktail beam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5F16F0-36D8-C3C1-8795-5FE87264FF57}"/>
              </a:ext>
            </a:extLst>
          </p:cNvPr>
          <p:cNvSpPr txBox="1"/>
          <p:nvPr/>
        </p:nvSpPr>
        <p:spPr>
          <a:xfrm>
            <a:off x="245350" y="1136844"/>
            <a:ext cx="789575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88” Cyclotron cocktail beams - variety of heavy ions to switch between on demand.</a:t>
            </a:r>
          </a:p>
          <a:p>
            <a:r>
              <a:rPr lang="en-US" sz="1600" dirty="0"/>
              <a:t>10, 16, 20 MeV/u variants with degrader foils to lower energy →  can efficiently gather stopping power data at many energies for many ions</a:t>
            </a:r>
          </a:p>
          <a:p>
            <a:br>
              <a:rPr lang="en-US" sz="1600" dirty="0"/>
            </a:b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6F4EEB-6870-4D0C-A67D-F1867363E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86" y="1944968"/>
            <a:ext cx="7128387" cy="14076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8302042-2001-6F92-C53F-77E5A41BE658}"/>
              </a:ext>
            </a:extLst>
          </p:cNvPr>
          <p:cNvSpPr txBox="1"/>
          <p:nvPr/>
        </p:nvSpPr>
        <p:spPr>
          <a:xfrm>
            <a:off x="0" y="3467480"/>
            <a:ext cx="8995743" cy="1641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Aft>
                <a:spcPts val="1000"/>
              </a:spcAft>
              <a:buNone/>
            </a:pPr>
            <a:r>
              <a:rPr lang="en-US" sz="1600" b="0" i="0" u="none" strike="noStrike" dirty="0">
                <a:solidFill>
                  <a:srgbClr val="00303C"/>
                </a:solidFill>
                <a:effectLst/>
                <a:latin typeface="Arial" panose="020B0604020202020204" pitchFamily="34" charset="0"/>
              </a:rPr>
              <a:t>Time-of-flight energy measurement w/ movable scintillator. Particle arrival time distributions measured at two locations. Distributions compared to find phase delay.</a:t>
            </a:r>
            <a:endParaRPr lang="en-US" sz="1600" b="0" dirty="0">
              <a:effectLst/>
            </a:endParaRPr>
          </a:p>
          <a:p>
            <a:pPr rtl="0">
              <a:spcAft>
                <a:spcPts val="1000"/>
              </a:spcAft>
              <a:buNone/>
            </a:pPr>
            <a:r>
              <a:rPr lang="en-US" sz="1600" b="0" i="0" u="none" strike="noStrike" dirty="0">
                <a:solidFill>
                  <a:srgbClr val="00303C"/>
                </a:solidFill>
                <a:effectLst/>
                <a:latin typeface="Arial" panose="020B0604020202020204" pitchFamily="34" charset="0"/>
              </a:rPr>
              <a:t>Energies measured w/ &amp; w/o target foil to determine energy loss</a:t>
            </a:r>
            <a:endParaRPr lang="en-US" sz="1600" b="0" dirty="0">
              <a:effectLst/>
            </a:endParaRPr>
          </a:p>
          <a:p>
            <a:pPr>
              <a:buNone/>
            </a:pPr>
            <a:br>
              <a:rPr lang="en-US" b="0" dirty="0">
                <a:effectLst/>
              </a:rPr>
            </a:b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B2ED7DF-BC75-D7A6-BD33-B28D0E1D0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80805"/>
            <a:ext cx="8521995" cy="222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72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F4651-E572-1E79-925F-D17861AE6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99" y="1445343"/>
            <a:ext cx="10972800" cy="548640"/>
          </a:xfrm>
        </p:spPr>
        <p:txBody>
          <a:bodyPr/>
          <a:lstStyle/>
          <a:p>
            <a:pPr algn="ctr"/>
            <a:r>
              <a:rPr lang="en-US" sz="4000" dirty="0"/>
              <a:t>Thank you!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6A708-9AB3-2DD5-2E36-FA464F1F16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C19D22-3538-97F4-9276-9BCBA0F7839A}"/>
              </a:ext>
            </a:extLst>
          </p:cNvPr>
          <p:cNvSpPr txBox="1"/>
          <p:nvPr/>
        </p:nvSpPr>
        <p:spPr>
          <a:xfrm>
            <a:off x="242835" y="2943626"/>
            <a:ext cx="1170633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This work was performed under the auspices of the U.S. Department of Energy by Lawrence Berkeley National Laboratory under Contract No. DE-AC02-05CH11231 and Lawrence Livermore National Laboratory under Contract No. DE-AC52-07NA27344. This work was supported in part by the U.S. Department of Energy National Nuclear Security Administration through the Nuclear Science and Security Consortium under Awards No. DE-NA0003180 and No. DE-NA0003996, and by the NNSA Office of Defense Nuclear Nonproliferation R&amp;D through the LB23-GammaProdXSwithGENESIS-PD3Ob project, the NNSA Stockpile Stewardship Academic Alliance.</a:t>
            </a:r>
          </a:p>
          <a:p>
            <a:pPr lvl="0"/>
            <a:r>
              <a:rPr lang="en-US" sz="1800" dirty="0">
                <a:solidFill>
                  <a:schemeClr val="tx1"/>
                </a:solidFill>
              </a:rPr>
              <a:t>The initial development of the GENESIS array was supported by DOE-NE under the NEAMS and NEUP programs. Beamtime was supported by DOE/SC-NP Through the U.S. Nuclear Data Program. </a:t>
            </a:r>
          </a:p>
          <a:p>
            <a:pPr lvl="0"/>
            <a:r>
              <a:rPr lang="en-US" dirty="0"/>
              <a:t>Development of a high flux fast neutron source is supported by the </a:t>
            </a:r>
            <a:r>
              <a:rPr lang="en-US" dirty="0">
                <a:cs typeface="Times New Roman" panose="02020603050405020304" pitchFamily="18" charset="0"/>
              </a:rPr>
              <a:t>Missile Defense Agency.</a:t>
            </a:r>
            <a:endParaRPr lang="en-US" sz="1800" dirty="0">
              <a:solidFill>
                <a:schemeClr val="tx1"/>
              </a:solidFill>
            </a:endParaRPr>
          </a:p>
          <a:p>
            <a:pPr lvl="0"/>
            <a:r>
              <a:rPr lang="en-US" dirty="0"/>
              <a:t>Isotope production cross sections are supported by the Isotope Program within the U.S. Department of Energy’s Office of Science.</a:t>
            </a:r>
            <a:endParaRPr lang="en-US" sz="1800" dirty="0">
              <a:solidFill>
                <a:schemeClr val="tx1"/>
              </a:solidFill>
            </a:endParaRPr>
          </a:p>
          <a:p>
            <a:pPr lvl="0"/>
            <a:r>
              <a:rPr lang="en-US" dirty="0"/>
              <a:t>The development of the DT-API capability is supported by the University of California, Berkeley.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9" name="Shape 9">
            <a:extLst>
              <a:ext uri="{FF2B5EF4-FFF2-40B4-BE49-F238E27FC236}">
                <a16:creationId xmlns:a16="http://schemas.microsoft.com/office/drawing/2014/main" id="{60DE55C9-8E3C-D501-A0C0-89521F8EFCE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039626" y="154740"/>
            <a:ext cx="854296" cy="857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A blue and white logo&#10;&#10;Description automatically generated">
            <a:extLst>
              <a:ext uri="{FF2B5EF4-FFF2-40B4-BE49-F238E27FC236}">
                <a16:creationId xmlns:a16="http://schemas.microsoft.com/office/drawing/2014/main" id="{9542FAB7-C036-24FC-2A7E-BA71CC2AE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5817" y="167431"/>
            <a:ext cx="1105594" cy="83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36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87D18-9F08-DB18-3CFB-55A1DEA3B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88-Inch Cyclotron at LBNL</a:t>
            </a:r>
          </a:p>
        </p:txBody>
      </p:sp>
      <p:pic>
        <p:nvPicPr>
          <p:cNvPr id="8" name="Content Placeholder 7" descr="A map of a cave&#10;&#10;AI-generated content may be incorrect.">
            <a:extLst>
              <a:ext uri="{FF2B5EF4-FFF2-40B4-BE49-F238E27FC236}">
                <a16:creationId xmlns:a16="http://schemas.microsoft.com/office/drawing/2014/main" id="{FA253B62-AE31-3349-894E-38509A7774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70422" y="1185705"/>
            <a:ext cx="8921578" cy="52946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0DE-EDA4-B2E6-135A-CD31AD7864C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86DF465-C6E9-0686-988F-BCAA565B1A58}"/>
              </a:ext>
            </a:extLst>
          </p:cNvPr>
          <p:cNvSpPr txBox="1">
            <a:spLocks/>
          </p:cNvSpPr>
          <p:nvPr/>
        </p:nvSpPr>
        <p:spPr>
          <a:xfrm>
            <a:off x="463084" y="1359041"/>
            <a:ext cx="2883017" cy="4495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5425" indent="-225425" algn="l" defTabSz="4572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2"/>
              </a:buClr>
              <a:buFont typeface="Arial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27013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813" indent="-225425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9825" indent="-227013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K=140 sector focused cyclotron</a:t>
            </a:r>
          </a:p>
          <a:p>
            <a:endParaRPr lang="en-US" dirty="0"/>
          </a:p>
          <a:p>
            <a:r>
              <a:rPr lang="en-US" dirty="0"/>
              <a:t>Up to ~ 55 MeV protons/deuterons</a:t>
            </a:r>
          </a:p>
          <a:p>
            <a:endParaRPr lang="en-US" dirty="0"/>
          </a:p>
          <a:p>
            <a:r>
              <a:rPr lang="en-US" dirty="0"/>
              <a:t>Ion beams up to U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Neutron beams using thick target deuteron breakup</a:t>
            </a:r>
          </a:p>
        </p:txBody>
      </p:sp>
    </p:spTree>
    <p:extLst>
      <p:ext uri="{BB962C8B-B14F-4D97-AF65-F5344CB8AC3E}">
        <p14:creationId xmlns:p14="http://schemas.microsoft.com/office/powerpoint/2010/main" val="4037111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F9C8D-8DEC-A9F8-1C8F-489A7CDE8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Cave 5 / GENESIS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165179-62B9-4612-33CB-492D057D318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26" name="Picture 2" descr="A video game with a wire and a machine&#10;&#10;Description automatically generated with medium confidence">
            <a:extLst>
              <a:ext uri="{FF2B5EF4-FFF2-40B4-BE49-F238E27FC236}">
                <a16:creationId xmlns:a16="http://schemas.microsoft.com/office/drawing/2014/main" id="{84C9FA2D-EA59-CDD1-6C54-3C4116B56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570" y="376237"/>
            <a:ext cx="8963025" cy="610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F2C304-D9C1-3956-F70A-7889AB8E796C}"/>
              </a:ext>
            </a:extLst>
          </p:cNvPr>
          <p:cNvSpPr txBox="1"/>
          <p:nvPr/>
        </p:nvSpPr>
        <p:spPr>
          <a:xfrm>
            <a:off x="494881" y="1175831"/>
            <a:ext cx="629529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effectLst/>
                <a:latin typeface="Arial" panose="020B0604020202020204" pitchFamily="34" charset="0"/>
              </a:rPr>
              <a:t> Deuteron beams ranging from ~14-55 MeV used for neutron production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effectLst/>
                <a:latin typeface="Arial" panose="020B0604020202020204" pitchFamily="34" charset="0"/>
              </a:rPr>
              <a:t> Pulse Period of 100~170 ns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effectLst/>
                <a:latin typeface="Arial" panose="020B0604020202020204" pitchFamily="34" charset="0"/>
              </a:rPr>
              <a:t> Pulse widths of ~5 ns @ 25 MeV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effectLst/>
                <a:latin typeface="Arial" panose="020B0604020202020204" pitchFamily="34" charset="0"/>
              </a:rPr>
              <a:t> 10</a:t>
            </a:r>
            <a:r>
              <a:rPr lang="en-US" sz="1800" b="0" i="0" u="none" strike="noStrike" baseline="30000" dirty="0">
                <a:effectLst/>
                <a:latin typeface="Arial" panose="020B0604020202020204" pitchFamily="34" charset="0"/>
              </a:rPr>
              <a:t>6</a:t>
            </a:r>
            <a:r>
              <a:rPr lang="en-US" sz="1800" b="0" i="0" u="none" strike="noStrike" dirty="0">
                <a:effectLst/>
                <a:latin typeface="Arial" panose="020B0604020202020204" pitchFamily="34" charset="0"/>
              </a:rPr>
              <a:t> n/cm</a:t>
            </a:r>
            <a:r>
              <a:rPr lang="en-US" sz="1800" b="0" i="0" u="none" strike="noStrike" baseline="30000" dirty="0">
                <a:effectLst/>
                <a:latin typeface="Arial" panose="020B0604020202020204" pitchFamily="34" charset="0"/>
              </a:rPr>
              <a:t>2</a:t>
            </a:r>
            <a:r>
              <a:rPr lang="en-US" sz="1800" b="0" i="0" u="none" strike="noStrike" dirty="0">
                <a:effectLst/>
                <a:latin typeface="Arial" panose="020B0604020202020204" pitchFamily="34" charset="0"/>
              </a:rPr>
              <a:t>/s at GENESIS target (~7 m downstream)</a:t>
            </a:r>
          </a:p>
        </p:txBody>
      </p:sp>
    </p:spTree>
    <p:extLst>
      <p:ext uri="{BB962C8B-B14F-4D97-AF65-F5344CB8AC3E}">
        <p14:creationId xmlns:p14="http://schemas.microsoft.com/office/powerpoint/2010/main" val="4276778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F19B4-84DA-EBCC-700E-F8BE32BA6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 beam characterization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55009-1B9F-7C34-7C59-6DEDC08C57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E12A2A24-251A-78A6-80EF-1BF618587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845" y="2222610"/>
            <a:ext cx="3117418" cy="415784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ECADA16-F907-30BB-9B4C-DA266153DC93}"/>
              </a:ext>
            </a:extLst>
          </p:cNvPr>
          <p:cNvCxnSpPr/>
          <p:nvPr/>
        </p:nvCxnSpPr>
        <p:spPr>
          <a:xfrm flipV="1">
            <a:off x="5614631" y="3587261"/>
            <a:ext cx="1215850" cy="582805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50E62DA-3ECB-2D46-16C5-713D11FC4969}"/>
              </a:ext>
            </a:extLst>
          </p:cNvPr>
          <p:cNvCxnSpPr>
            <a:cxnSpLocks/>
          </p:cNvCxnSpPr>
          <p:nvPr/>
        </p:nvCxnSpPr>
        <p:spPr>
          <a:xfrm flipV="1">
            <a:off x="4174293" y="4301530"/>
            <a:ext cx="1251881" cy="1063451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39CA8354-3EBF-5EFF-10F1-B52E85073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97297"/>
            <a:ext cx="4174293" cy="265912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82D2882-5CF1-192B-BCE8-B77BD64D7290}"/>
              </a:ext>
            </a:extLst>
          </p:cNvPr>
          <p:cNvSpPr txBox="1"/>
          <p:nvPr/>
        </p:nvSpPr>
        <p:spPr>
          <a:xfrm>
            <a:off x="540441" y="2009322"/>
            <a:ext cx="29918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en-US" sz="1800" b="0" i="0" u="none" strike="noStrike" dirty="0">
                <a:effectLst/>
                <a:latin typeface="Arial" panose="020B0604020202020204" pitchFamily="34" charset="0"/>
              </a:rPr>
              <a:t>Spatial distribution using scintillator on 2D stage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EE066B-32AA-EE30-A1CE-DFB9E651D309}"/>
              </a:ext>
            </a:extLst>
          </p:cNvPr>
          <p:cNvSpPr txBox="1"/>
          <p:nvPr/>
        </p:nvSpPr>
        <p:spPr>
          <a:xfrm>
            <a:off x="4679400" y="1701908"/>
            <a:ext cx="73503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en-US" sz="1800" b="0" i="0" u="none" strike="noStrike" dirty="0">
                <a:effectLst/>
                <a:latin typeface="Arial" panose="020B0604020202020204" pitchFamily="34" charset="0"/>
              </a:rPr>
              <a:t>Flux and energy distribution </a:t>
            </a:r>
            <a:r>
              <a:rPr lang="en-US" dirty="0">
                <a:latin typeface="Arial" panose="020B0604020202020204" pitchFamily="34" charset="0"/>
              </a:rPr>
              <a:t>using </a:t>
            </a:r>
            <a:r>
              <a:rPr lang="en-US" dirty="0" err="1">
                <a:latin typeface="Arial" panose="020B0604020202020204" pitchFamily="34" charset="0"/>
              </a:rPr>
              <a:t>sTOF</a:t>
            </a:r>
            <a:r>
              <a:rPr lang="en-US" dirty="0">
                <a:latin typeface="Arial" panose="020B0604020202020204" pitchFamily="34" charset="0"/>
              </a:rPr>
              <a:t>, validated using foil activation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207E5A-93F5-C1F9-1127-E9E127F2D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77" y="2410460"/>
            <a:ext cx="4257291" cy="2880489"/>
          </a:xfrm>
          <a:prstGeom prst="rect">
            <a:avLst/>
          </a:prstGeom>
        </p:spPr>
      </p:pic>
      <p:sp>
        <p:nvSpPr>
          <p:cNvPr id="4" name="Google Shape;1021;p6">
            <a:extLst>
              <a:ext uri="{FF2B5EF4-FFF2-40B4-BE49-F238E27FC236}">
                <a16:creationId xmlns:a16="http://schemas.microsoft.com/office/drawing/2014/main" id="{AFD34574-E2B6-0B6D-C64A-DC22072C340E}"/>
              </a:ext>
            </a:extLst>
          </p:cNvPr>
          <p:cNvSpPr txBox="1"/>
          <p:nvPr/>
        </p:nvSpPr>
        <p:spPr>
          <a:xfrm>
            <a:off x="8564669" y="5230100"/>
            <a:ext cx="3240944" cy="400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2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 MeV deuterons on C</a:t>
            </a:r>
          </a:p>
        </p:txBody>
      </p:sp>
    </p:spTree>
    <p:extLst>
      <p:ext uri="{BB962C8B-B14F-4D97-AF65-F5344CB8AC3E}">
        <p14:creationId xmlns:p14="http://schemas.microsoft.com/office/powerpoint/2010/main" val="2323743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5096A-3320-2D8B-DBC0-D192BE357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87045-A1D5-9D53-5866-9C46545A5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GENESIS measurements of (</a:t>
            </a:r>
            <a:r>
              <a:rPr lang="en-US" dirty="0" err="1"/>
              <a:t>n,x</a:t>
            </a:r>
            <a:r>
              <a:rPr lang="el-GR" dirty="0"/>
              <a:t>γ</a:t>
            </a:r>
            <a:r>
              <a:rPr lang="en-US" dirty="0"/>
              <a:t>) reactions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7DD4E-057B-4C55-AF19-D5A25DB09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616" y="1642907"/>
            <a:ext cx="5073558" cy="460317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Modular array can be quickly re-configured</a:t>
            </a:r>
          </a:p>
          <a:p>
            <a:pPr>
              <a:buFontTx/>
              <a:buChar char="-"/>
            </a:pPr>
            <a:r>
              <a:rPr lang="en-US" dirty="0"/>
              <a:t>7 mechanically cooled </a:t>
            </a:r>
            <a:r>
              <a:rPr lang="en-US" dirty="0" err="1"/>
              <a:t>HPGe</a:t>
            </a:r>
            <a:r>
              <a:rPr lang="en-US" dirty="0"/>
              <a:t> (30% and 50%)</a:t>
            </a:r>
          </a:p>
          <a:p>
            <a:pPr>
              <a:buFontTx/>
              <a:buChar char="-"/>
            </a:pPr>
            <a:r>
              <a:rPr lang="en-US" dirty="0"/>
              <a:t>26 PSD-capable liquid scintillators grouped at specific angles (2-inch cylinders)</a:t>
            </a:r>
          </a:p>
          <a:p>
            <a:pPr>
              <a:buFontTx/>
              <a:buChar char="-"/>
            </a:pPr>
            <a:r>
              <a:rPr lang="en-US" dirty="0"/>
              <a:t>Full array modeled in Geant4. </a:t>
            </a:r>
            <a:br>
              <a:rPr lang="en-US" dirty="0"/>
            </a:br>
            <a:r>
              <a:rPr lang="en-US" dirty="0"/>
              <a:t>Simulation validated with gamma-ray sources and Cf-252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26808-76B3-B7F3-D904-BBF973C78D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75878CD-902D-5908-DA20-8C13DED1D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716" y="1623001"/>
            <a:ext cx="6138629" cy="460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841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B7D7C-98D5-F791-B381-E1442EE90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20367-25F6-BC53-54AF-3346F646E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GENESIS results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F7059-09FE-56E6-2981-E65B5D05631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CD5F66-0F7B-B87B-9594-AB63EED805E5}"/>
              </a:ext>
            </a:extLst>
          </p:cNvPr>
          <p:cNvSpPr txBox="1"/>
          <p:nvPr/>
        </p:nvSpPr>
        <p:spPr>
          <a:xfrm>
            <a:off x="494881" y="1175831"/>
            <a:ext cx="62952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069C5BE-69D6-4405-D0E4-AD623A36D2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298575"/>
              </p:ext>
            </p:extLst>
          </p:nvPr>
        </p:nvGraphicFramePr>
        <p:xfrm>
          <a:off x="200967" y="1348598"/>
          <a:ext cx="7325248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7243">
                  <a:extLst>
                    <a:ext uri="{9D8B030D-6E8A-4147-A177-3AD203B41FA5}">
                      <a16:colId xmlns:a16="http://schemas.microsoft.com/office/drawing/2014/main" val="2109067993"/>
                    </a:ext>
                  </a:extLst>
                </a:gridCol>
                <a:gridCol w="3509762">
                  <a:extLst>
                    <a:ext uri="{9D8B030D-6E8A-4147-A177-3AD203B41FA5}">
                      <a16:colId xmlns:a16="http://schemas.microsoft.com/office/drawing/2014/main" val="3056472990"/>
                    </a:ext>
                  </a:extLst>
                </a:gridCol>
                <a:gridCol w="2588243">
                  <a:extLst>
                    <a:ext uri="{9D8B030D-6E8A-4147-A177-3AD203B41FA5}">
                      <a16:colId xmlns:a16="http://schemas.microsoft.com/office/drawing/2014/main" val="3365227032"/>
                    </a:ext>
                  </a:extLst>
                </a:gridCol>
              </a:tblGrid>
              <a:tr h="313774">
                <a:tc>
                  <a:txBody>
                    <a:bodyPr/>
                    <a:lstStyle/>
                    <a:p>
                      <a:r>
                        <a:rPr lang="en-US" dirty="0"/>
                        <a:t>Isotope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Supported by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1444552"/>
                  </a:ext>
                </a:extLst>
              </a:tr>
              <a:tr h="541583">
                <a:tc>
                  <a:txBody>
                    <a:bodyPr/>
                    <a:lstStyle/>
                    <a:p>
                      <a:r>
                        <a:rPr lang="en-US" dirty="0"/>
                        <a:t>C-12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Gordon, J. M., et al. </a:t>
                      </a:r>
                      <a:b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Phys. Rev. 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111 (2025)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NA-22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6660230"/>
                  </a:ext>
                </a:extLst>
              </a:tr>
              <a:tr h="541583">
                <a:tc>
                  <a:txBody>
                    <a:bodyPr/>
                    <a:lstStyle/>
                    <a:p>
                      <a:r>
                        <a:rPr lang="en-US" dirty="0"/>
                        <a:t>Na-23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Gordon, J. M., et al. </a:t>
                      </a:r>
                      <a:b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be submitted to </a:t>
                      </a:r>
                      <a:r>
                        <a:rPr lang="en-US" sz="18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Phys. Rev. 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NA-22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403934"/>
                  </a:ext>
                </a:extLst>
              </a:tr>
              <a:tr h="313774">
                <a:tc>
                  <a:txBody>
                    <a:bodyPr/>
                    <a:lstStyle/>
                    <a:p>
                      <a:r>
                        <a:rPr lang="en-US" dirty="0"/>
                        <a:t>Si-28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Beam time March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NA-22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9669051"/>
                  </a:ext>
                </a:extLst>
              </a:tr>
              <a:tr h="541583">
                <a:tc>
                  <a:txBody>
                    <a:bodyPr/>
                    <a:lstStyle/>
                    <a:p>
                      <a:r>
                        <a:rPr lang="en-US" dirty="0"/>
                        <a:t>Cl-35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Nagel, T. S.</a:t>
                      </a:r>
                      <a:br>
                        <a:rPr lang="en-US" dirty="0"/>
                      </a:br>
                      <a:r>
                        <a:rPr lang="en-US" dirty="0"/>
                        <a:t>PhD thesis (2024)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DOE-NEUP </a:t>
                      </a:r>
                      <a:r>
                        <a:rPr lang="en-US">
                          <a:solidFill>
                            <a:schemeClr val="tx1"/>
                          </a:solidFill>
                        </a:rPr>
                        <a:t>&amp; NA-22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483066"/>
                  </a:ext>
                </a:extLst>
              </a:tr>
              <a:tr h="541583">
                <a:tc>
                  <a:txBody>
                    <a:bodyPr/>
                    <a:lstStyle/>
                    <a:p>
                      <a:r>
                        <a:rPr lang="en-US" dirty="0"/>
                        <a:t>Fe-56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Gordon, J. M., et al. </a:t>
                      </a:r>
                      <a:b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accepted in Phys. Rev. 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DOE-NE, NA-113 &amp; NA-22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8636489"/>
                  </a:ext>
                </a:extLst>
              </a:tr>
              <a:tr h="313774">
                <a:tc>
                  <a:txBody>
                    <a:bodyPr/>
                    <a:lstStyle/>
                    <a:p>
                      <a:r>
                        <a:rPr lang="en-US" dirty="0"/>
                        <a:t>Nb-93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Analysis in progress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SSAA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1417668"/>
                  </a:ext>
                </a:extLst>
              </a:tr>
              <a:tr h="313774">
                <a:tc>
                  <a:txBody>
                    <a:bodyPr/>
                    <a:lstStyle/>
                    <a:p>
                      <a:r>
                        <a:rPr lang="en-US" dirty="0"/>
                        <a:t>Bi-207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Analysis in progress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SSAA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8312996"/>
                  </a:ext>
                </a:extLst>
              </a:tr>
              <a:tr h="313774">
                <a:tc>
                  <a:txBody>
                    <a:bodyPr/>
                    <a:lstStyle/>
                    <a:p>
                      <a:r>
                        <a:rPr lang="en-US" dirty="0"/>
                        <a:t>U-238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Analysis in progress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DOE-NE, SSAA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644892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48CBA11-FEA0-9BFD-389C-85C49CE634E7}"/>
              </a:ext>
            </a:extLst>
          </p:cNvPr>
          <p:cNvSpPr txBox="1"/>
          <p:nvPr/>
        </p:nvSpPr>
        <p:spPr>
          <a:xfrm>
            <a:off x="8219552" y="5016281"/>
            <a:ext cx="3660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b="0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12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C(n,n’</a:t>
            </a:r>
            <a:r>
              <a:rPr lang="en-US" sz="1800" b="0" i="0" u="none" strike="noStrike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el-G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γ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cross section</a:t>
            </a:r>
          </a:p>
          <a:p>
            <a:pPr algn="ctr" rtl="0" fontAlgn="base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Gordon et al. PRC 111 (2025)</a:t>
            </a:r>
          </a:p>
        </p:txBody>
      </p:sp>
      <p:pic>
        <p:nvPicPr>
          <p:cNvPr id="7" name="Picture 6" descr="A graph of energy and energy&#10;&#10;AI-generated content may be incorrect.">
            <a:extLst>
              <a:ext uri="{FF2B5EF4-FFF2-40B4-BE49-F238E27FC236}">
                <a16:creationId xmlns:a16="http://schemas.microsoft.com/office/drawing/2014/main" id="{448F0192-1E8C-9C4F-64E4-4D01BB7FB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553" y="2018592"/>
            <a:ext cx="4517265" cy="295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05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3C8B5-F7D7-CE77-BFF4-DD1CE285E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 detector response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A3A70-919B-F0A8-70C9-D07BAABCD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616" y="3361211"/>
            <a:ext cx="6396026" cy="2734789"/>
          </a:xfrm>
        </p:spPr>
        <p:txBody>
          <a:bodyPr/>
          <a:lstStyle/>
          <a:p>
            <a:r>
              <a:rPr lang="en-US" sz="1800" dirty="0"/>
              <a:t>Double TOF method developed at LBNL to measure particle specific light output in organic materials (proton &amp; carbon)</a:t>
            </a:r>
          </a:p>
          <a:p>
            <a:r>
              <a:rPr lang="en-US" sz="1800" dirty="0"/>
              <a:t>Model independent method, no bias from multiple scatters</a:t>
            </a:r>
          </a:p>
          <a:p>
            <a:r>
              <a:rPr lang="en-US" sz="1800" dirty="0"/>
              <a:t>Results are also available at scintillator.lbl.gov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5F925-72F2-D16E-8734-A9F9109EE81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9306C9E-13C1-8C93-1384-96E1BBED4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737" y="3250717"/>
            <a:ext cx="4528788" cy="30683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73E752-B222-E84F-0BAA-96A3E75C5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9851"/>
            <a:ext cx="12192000" cy="1910866"/>
          </a:xfrm>
          <a:prstGeom prst="rect">
            <a:avLst/>
          </a:prstGeom>
        </p:spPr>
      </p:pic>
      <p:sp>
        <p:nvSpPr>
          <p:cNvPr id="20" name="Rectangle 19" descr=" 21">
            <a:extLst>
              <a:ext uri="{FF2B5EF4-FFF2-40B4-BE49-F238E27FC236}">
                <a16:creationId xmlns:a16="http://schemas.microsoft.com/office/drawing/2014/main" id="{0FFAC8D7-CE87-002E-CB31-05EB2BEC2DF6}"/>
              </a:ext>
            </a:extLst>
          </p:cNvPr>
          <p:cNvSpPr/>
          <p:nvPr/>
        </p:nvSpPr>
        <p:spPr>
          <a:xfrm>
            <a:off x="266874" y="6105122"/>
            <a:ext cx="82291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i="1" dirty="0">
                <a:solidFill>
                  <a:prstClr val="black"/>
                </a:solidFill>
                <a:latin typeface="Avenir Book" panose="02000503020000020003"/>
                <a:cs typeface="+mn-cs"/>
              </a:rPr>
              <a:t>J.A. Brown, B.L. Goldblum, et al. Journal of Applied Physics 124, (2018)</a:t>
            </a:r>
          </a:p>
        </p:txBody>
      </p:sp>
      <p:sp>
        <p:nvSpPr>
          <p:cNvPr id="21" name="Rectangle 20" descr=" 20">
            <a:extLst>
              <a:ext uri="{FF2B5EF4-FFF2-40B4-BE49-F238E27FC236}">
                <a16:creationId xmlns:a16="http://schemas.microsoft.com/office/drawing/2014/main" id="{82DF310A-A0F2-C613-C219-639FB7B68893}"/>
              </a:ext>
            </a:extLst>
          </p:cNvPr>
          <p:cNvSpPr/>
          <p:nvPr/>
        </p:nvSpPr>
        <p:spPr>
          <a:xfrm>
            <a:off x="266872" y="5868281"/>
            <a:ext cx="4457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i="1" dirty="0">
                <a:solidFill>
                  <a:prstClr val="black"/>
                </a:solidFill>
                <a:latin typeface="Avenir Book" panose="02000503020000020003"/>
                <a:cs typeface="+mn-cs"/>
              </a:rPr>
              <a:t>J.A. Brown, PhD Thesis, UC Berkeley (2017)</a:t>
            </a:r>
          </a:p>
        </p:txBody>
      </p:sp>
      <p:sp>
        <p:nvSpPr>
          <p:cNvPr id="22" name="Rectangle 21" descr=" 21">
            <a:extLst>
              <a:ext uri="{FF2B5EF4-FFF2-40B4-BE49-F238E27FC236}">
                <a16:creationId xmlns:a16="http://schemas.microsoft.com/office/drawing/2014/main" id="{CB9325AB-15F3-0DD3-50FA-E4896BC699E6}"/>
              </a:ext>
            </a:extLst>
          </p:cNvPr>
          <p:cNvSpPr/>
          <p:nvPr/>
        </p:nvSpPr>
        <p:spPr>
          <a:xfrm>
            <a:off x="257059" y="6341963"/>
            <a:ext cx="82291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prstClr val="black"/>
                </a:solidFill>
                <a:latin typeface="Avenir Book" panose="02000503020000020003"/>
                <a:cs typeface="+mn-cs"/>
              </a:rPr>
              <a:t>T.A. Laplace, B.L. Goldblum,  et al., Phys. Rev. C 104, (2021)</a:t>
            </a:r>
          </a:p>
        </p:txBody>
      </p:sp>
    </p:spTree>
    <p:extLst>
      <p:ext uri="{BB962C8B-B14F-4D97-AF65-F5344CB8AC3E}">
        <p14:creationId xmlns:p14="http://schemas.microsoft.com/office/powerpoint/2010/main" val="3194884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>
          <a:extLst>
            <a:ext uri="{FF2B5EF4-FFF2-40B4-BE49-F238E27FC236}">
              <a16:creationId xmlns:a16="http://schemas.microsoft.com/office/drawing/2014/main" id="{A7544FB3-3904-5093-516A-2F99DD670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99C2E7-EF40-8F95-A13E-A324C4C6C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Cave 0: Intense </a:t>
            </a:r>
            <a:r>
              <a:rPr lang="en-US" dirty="0">
                <a:cs typeface="Times New Roman" panose="02020603050405020304" pitchFamily="18" charset="0"/>
              </a:rPr>
              <a:t>Fast-Neutron Source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 descr="A person standing in a room&#10;&#10;Description automatically generated">
            <a:extLst>
              <a:ext uri="{FF2B5EF4-FFF2-40B4-BE49-F238E27FC236}">
                <a16:creationId xmlns:a16="http://schemas.microsoft.com/office/drawing/2014/main" id="{E5F00BAB-E70D-547A-41CD-4B462924106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05" r="22014" b="17201"/>
          <a:stretch>
            <a:fillRect/>
          </a:stretch>
        </p:blipFill>
        <p:spPr>
          <a:xfrm>
            <a:off x="8446792" y="1103748"/>
            <a:ext cx="3329608" cy="552086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9" name="Google Shape;324;p48">
            <a:extLst>
              <a:ext uri="{FF2B5EF4-FFF2-40B4-BE49-F238E27FC236}">
                <a16:creationId xmlns:a16="http://schemas.microsoft.com/office/drawing/2014/main" id="{9BD13460-9F4E-691A-328F-123FF0E98F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73618" y="1557172"/>
            <a:ext cx="7394725" cy="374365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457200" indent="-342900">
              <a:spcAft>
                <a:spcPts val="600"/>
              </a:spcAft>
            </a:pPr>
            <a:r>
              <a:rPr lang="en" dirty="0">
                <a:latin typeface="+mj-lt"/>
                <a:cs typeface="Times New Roman" panose="02020603050405020304" pitchFamily="18" charset="0"/>
              </a:rPr>
              <a:t>In addition to GENESIS, LBNL possesses a second fast-neutron source, capable of operating at high neutron fluxes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Arial"/>
              <a:buChar char="●"/>
            </a:pPr>
            <a:r>
              <a:rPr lang="en" dirty="0">
                <a:latin typeface="+mj-lt"/>
                <a:cs typeface="Times New Roman" panose="02020603050405020304" pitchFamily="18" charset="0"/>
              </a:rPr>
              <a:t>Current capability: </a:t>
            </a:r>
            <a:r>
              <a:rPr lang="el-GR" dirty="0">
                <a:latin typeface="+mj-lt"/>
                <a:cs typeface="Times New Roman" panose="02020603050405020304" pitchFamily="18" charset="0"/>
              </a:rPr>
              <a:t>Φ</a:t>
            </a:r>
            <a:r>
              <a:rPr lang="en" dirty="0">
                <a:latin typeface="+mj-lt"/>
                <a:cs typeface="Times New Roman" panose="02020603050405020304" pitchFamily="18" charset="0"/>
              </a:rPr>
              <a:t> ≲ 10</a:t>
            </a:r>
            <a:r>
              <a:rPr lang="en" baseline="30000" dirty="0">
                <a:latin typeface="+mj-lt"/>
                <a:cs typeface="Times New Roman" panose="02020603050405020304" pitchFamily="18" charset="0"/>
              </a:rPr>
              <a:t>12</a:t>
            </a:r>
            <a:r>
              <a:rPr lang="en" dirty="0">
                <a:latin typeface="+mj-lt"/>
                <a:cs typeface="Times New Roman" panose="02020603050405020304" pitchFamily="18" charset="0"/>
              </a:rPr>
              <a:t> n/cm</a:t>
            </a:r>
            <a:r>
              <a:rPr lang="en" baseline="30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en" dirty="0">
                <a:latin typeface="+mj-lt"/>
                <a:cs typeface="Times New Roman" panose="02020603050405020304" pitchFamily="18" charset="0"/>
              </a:rPr>
              <a:t>/s, providing fluences relevant to fusion research with beam times on the order of hours</a:t>
            </a:r>
          </a:p>
          <a:p>
            <a:pPr marL="457200" indent="-342900">
              <a:spcAft>
                <a:spcPts val="600"/>
              </a:spcAft>
            </a:pPr>
            <a:r>
              <a:rPr lang="en" dirty="0">
                <a:latin typeface="+mj-lt"/>
                <a:cs typeface="Times New Roman" panose="02020603050405020304" pitchFamily="18" charset="0"/>
              </a:rPr>
              <a:t>The source, located in Cave 0 of the 88-Inch Cyclotron, can be used thick-target activation, materials damage, and other integral measurements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Char char="●"/>
            </a:pPr>
            <a:r>
              <a:rPr lang="en" dirty="0">
                <a:latin typeface="+mj-lt"/>
                <a:cs typeface="Times New Roman" panose="02020603050405020304" pitchFamily="18" charset="0"/>
              </a:rPr>
              <a:t>Recently employed for NIF-STARFIRE optics irradiation and neutron single-event effects testing of electronics</a:t>
            </a:r>
          </a:p>
          <a:p>
            <a:pPr marL="457200" indent="-342900">
              <a:spcAft>
                <a:spcPts val="600"/>
              </a:spcAft>
            </a:pPr>
            <a:endParaRPr lang="en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C20159-40E7-8D3C-D085-DED234EF6192}"/>
              </a:ext>
            </a:extLst>
          </p:cNvPr>
          <p:cNvSpPr txBox="1"/>
          <p:nvPr/>
        </p:nvSpPr>
        <p:spPr>
          <a:xfrm>
            <a:off x="1989574" y="5911454"/>
            <a:ext cx="62833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342900" algn="r">
              <a:spcAft>
                <a:spcPts val="600"/>
              </a:spcAft>
            </a:pPr>
            <a:r>
              <a:rPr lang="en-US" dirty="0">
                <a:latin typeface="+mj-lt"/>
                <a:ea typeface="Bitter"/>
                <a:cs typeface="Times New Roman" panose="02020603050405020304" pitchFamily="18" charset="0"/>
                <a:sym typeface="Bitter"/>
              </a:rPr>
              <a:t>Existing TTDB target with cooling plate installed for continuous beam operation in Cave 0 shown at right </a:t>
            </a:r>
            <a:r>
              <a:rPr lang="en-US" dirty="0">
                <a:latin typeface="+mj-lt"/>
                <a:ea typeface="Bitter"/>
                <a:cs typeface="Times New Roman" panose="02020603050405020304" pitchFamily="18" charset="0"/>
                <a:sym typeface="Wingdings" pitchFamily="2" charset="2"/>
              </a:rPr>
              <a:t> </a:t>
            </a:r>
            <a:endParaRPr lang="en-US" dirty="0">
              <a:latin typeface="+mj-lt"/>
              <a:ea typeface="Bitter"/>
              <a:cs typeface="Times New Roman" panose="02020603050405020304" pitchFamily="18" charset="0"/>
              <a:sym typeface="Bitter"/>
            </a:endParaRPr>
          </a:p>
        </p:txBody>
      </p:sp>
    </p:spTree>
    <p:extLst>
      <p:ext uri="{BB962C8B-B14F-4D97-AF65-F5344CB8AC3E}">
        <p14:creationId xmlns:p14="http://schemas.microsoft.com/office/powerpoint/2010/main" val="192447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>
          <a:extLst>
            <a:ext uri="{FF2B5EF4-FFF2-40B4-BE49-F238E27FC236}">
              <a16:creationId xmlns:a16="http://schemas.microsoft.com/office/drawing/2014/main" id="{3F71D7F3-69ED-793B-F2E8-498046B35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324;p48">
            <a:extLst>
              <a:ext uri="{FF2B5EF4-FFF2-40B4-BE49-F238E27FC236}">
                <a16:creationId xmlns:a16="http://schemas.microsoft.com/office/drawing/2014/main" id="{1B6562DF-E05C-43C8-B7B3-3059EFEED9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1087" y="1099941"/>
            <a:ext cx="7350978" cy="539876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457200" indent="-342900">
              <a:spcAft>
                <a:spcPts val="600"/>
              </a:spcAft>
            </a:pPr>
            <a:r>
              <a:rPr lang="en" sz="1800" dirty="0">
                <a:cs typeface="Times New Roman" panose="02020603050405020304" pitchFamily="18" charset="0"/>
              </a:rPr>
              <a:t>Thick-target deuteron breakup (TTDB) neutron spectra can be tailored based on the deuteron energy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Char char="●"/>
            </a:pPr>
            <a:r>
              <a:rPr lang="en-US" sz="1800" dirty="0">
                <a:ea typeface="Bitter"/>
                <a:cs typeface="Times New Roman" panose="02020603050405020304" pitchFamily="18" charset="0"/>
                <a:sym typeface="Bitter"/>
              </a:rPr>
              <a:t>Neutron energies range from ~8 to 40 MeV, with spectra (shown in plot at right) dependent on the incident deuteron energy and angle relative to the beam</a:t>
            </a:r>
            <a:r>
              <a:rPr lang="en-US" sz="1800" baseline="30000" dirty="0">
                <a:ea typeface="Bitter"/>
                <a:cs typeface="Times New Roman" panose="02020603050405020304" pitchFamily="18" charset="0"/>
                <a:sym typeface="Bitter"/>
              </a:rPr>
              <a:t>1</a:t>
            </a:r>
          </a:p>
          <a:p>
            <a:pPr marL="800100" lvl="2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800"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" sz="1800">
                <a:cs typeface="Times New Roman" panose="02020603050405020304" pitchFamily="18" charset="0"/>
              </a:rPr>
              <a:t>E</a:t>
            </a:r>
            <a:r>
              <a:rPr lang="en" sz="1800" dirty="0">
                <a:cs typeface="Times New Roman" panose="02020603050405020304" pitchFamily="18" charset="0"/>
              </a:rPr>
              <a:t>.g., </a:t>
            </a:r>
            <a:r>
              <a:rPr lang="en" sz="1800" i="1" dirty="0">
                <a:cs typeface="Times New Roman" panose="02020603050405020304" pitchFamily="18" charset="0"/>
              </a:rPr>
              <a:t>E</a:t>
            </a:r>
            <a:r>
              <a:rPr lang="en" sz="1800" i="1" baseline="-25000" dirty="0">
                <a:cs typeface="Times New Roman" panose="02020603050405020304" pitchFamily="18" charset="0"/>
              </a:rPr>
              <a:t>d </a:t>
            </a:r>
            <a:r>
              <a:rPr lang="en" sz="1800" dirty="0">
                <a:cs typeface="Times New Roman" panose="02020603050405020304" pitchFamily="18" charset="0"/>
              </a:rPr>
              <a:t>= 33 MeV produces a forward (0°) neutron spectrum at peaked at ~</a:t>
            </a:r>
            <a:r>
              <a:rPr lang="en" sz="1800">
                <a:cs typeface="Times New Roman" panose="02020603050405020304" pitchFamily="18" charset="0"/>
              </a:rPr>
              <a:t>14 MeV</a:t>
            </a:r>
          </a:p>
          <a:p>
            <a:pPr marL="800100" lvl="2" indent="0">
              <a:spcBef>
                <a:spcPts val="0"/>
              </a:spcBef>
              <a:spcAft>
                <a:spcPts val="600"/>
              </a:spcAft>
              <a:buNone/>
            </a:pPr>
            <a:endParaRPr lang="en" sz="1800" dirty="0">
              <a:cs typeface="Times New Roman" panose="02020603050405020304" pitchFamily="18" charset="0"/>
            </a:endParaRPr>
          </a:p>
          <a:p>
            <a:pPr marL="457200" indent="-342900">
              <a:spcAft>
                <a:spcPts val="600"/>
              </a:spcAft>
            </a:pPr>
            <a:r>
              <a:rPr lang="en" sz="1800" dirty="0">
                <a:cs typeface="Times New Roman" panose="02020603050405020304" pitchFamily="18" charset="0"/>
              </a:rPr>
              <a:t>Neutron beam has been characterized using both time-of-flight and foil activation methods</a:t>
            </a:r>
          </a:p>
        </p:txBody>
      </p:sp>
      <p:sp>
        <p:nvSpPr>
          <p:cNvPr id="4" name="Google Shape;336;p49">
            <a:extLst>
              <a:ext uri="{FF2B5EF4-FFF2-40B4-BE49-F238E27FC236}">
                <a16:creationId xmlns:a16="http://schemas.microsoft.com/office/drawing/2014/main" id="{1535C52E-EA2A-E9B6-514C-CD035055F943}"/>
              </a:ext>
            </a:extLst>
          </p:cNvPr>
          <p:cNvSpPr txBox="1"/>
          <p:nvPr/>
        </p:nvSpPr>
        <p:spPr>
          <a:xfrm>
            <a:off x="7385484" y="3345070"/>
            <a:ext cx="2437691" cy="455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endParaRPr lang="en-US" dirty="0">
              <a:latin typeface="Times New Roman" panose="02020603050405020304" pitchFamily="18" charset="0"/>
              <a:ea typeface="Bitter"/>
              <a:cs typeface="Times New Roman" panose="02020603050405020304" pitchFamily="18" charset="0"/>
              <a:sym typeface="Bitter"/>
            </a:endParaRPr>
          </a:p>
        </p:txBody>
      </p:sp>
      <p:pic>
        <p:nvPicPr>
          <p:cNvPr id="6" name="Picture 5" descr="A graph of a number of electrons&#10;&#10;AI-generated content may be incorrect.">
            <a:extLst>
              <a:ext uri="{FF2B5EF4-FFF2-40B4-BE49-F238E27FC236}">
                <a16:creationId xmlns:a16="http://schemas.microsoft.com/office/drawing/2014/main" id="{F003FB70-E0EA-E24B-23E9-DB478CCAC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9838" y="938696"/>
            <a:ext cx="3175000" cy="2336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6AC680-2749-2F56-08F4-3EA3E6CE29F4}"/>
              </a:ext>
            </a:extLst>
          </p:cNvPr>
          <p:cNvSpPr txBox="1"/>
          <p:nvPr/>
        </p:nvSpPr>
        <p:spPr>
          <a:xfrm>
            <a:off x="5251173" y="6450497"/>
            <a:ext cx="5148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1. J. Morrell et al.,” Secondary neutron production from thick target deuteron breakup,” Phys. Rev. C 108, 024616 (2023).  https://</a:t>
            </a:r>
            <a:r>
              <a:rPr lang="en-US" sz="1000" dirty="0" err="1">
                <a:solidFill>
                  <a:srgbClr val="000000"/>
                </a:solidFill>
              </a:rPr>
              <a:t>doi.org</a:t>
            </a:r>
            <a:r>
              <a:rPr lang="en-US" sz="1000" dirty="0">
                <a:solidFill>
                  <a:srgbClr val="000000"/>
                </a:solidFill>
              </a:rPr>
              <a:t>/10.1103/PhysRevC.108.024616 </a:t>
            </a:r>
          </a:p>
        </p:txBody>
      </p:sp>
      <p:pic>
        <p:nvPicPr>
          <p:cNvPr id="13" name="Picture 12" descr="A hand holding a metal object&#10;&#10;AI-generated content may be incorrect.">
            <a:extLst>
              <a:ext uri="{FF2B5EF4-FFF2-40B4-BE49-F238E27FC236}">
                <a16:creationId xmlns:a16="http://schemas.microsoft.com/office/drawing/2014/main" id="{E7CAFE1C-2860-9DEB-43C1-2169A05955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855" b="3902"/>
          <a:stretch>
            <a:fillRect/>
          </a:stretch>
        </p:blipFill>
        <p:spPr>
          <a:xfrm>
            <a:off x="8361511" y="3377111"/>
            <a:ext cx="2923327" cy="29717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52D3B7F-3BD9-6FB3-4996-5B52F8D0841E}"/>
              </a:ext>
            </a:extLst>
          </p:cNvPr>
          <p:cNvSpPr txBox="1"/>
          <p:nvPr/>
        </p:nvSpPr>
        <p:spPr>
          <a:xfrm>
            <a:off x="643095" y="5226063"/>
            <a:ext cx="70121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342900" algn="r">
              <a:spcAft>
                <a:spcPts val="600"/>
              </a:spcAft>
            </a:pPr>
            <a:r>
              <a:rPr lang="en" dirty="0">
                <a:latin typeface="+mj-lt"/>
                <a:cs typeface="Times New Roman" panose="02020603050405020304" pitchFamily="18" charset="0"/>
              </a:rPr>
              <a:t>A new beryllium target, which should provide the capability to increase flux to </a:t>
            </a:r>
            <a:r>
              <a:rPr lang="el-GR" dirty="0">
                <a:latin typeface="+mj-lt"/>
                <a:cs typeface="Times New Roman" panose="02020603050405020304" pitchFamily="18" charset="0"/>
              </a:rPr>
              <a:t>Φ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" dirty="0">
                <a:latin typeface="+mj-lt"/>
                <a:cs typeface="Times New Roman" panose="02020603050405020304" pitchFamily="18" charset="0"/>
              </a:rPr>
              <a:t>≈ 10</a:t>
            </a:r>
            <a:r>
              <a:rPr lang="en" baseline="30000" dirty="0">
                <a:latin typeface="+mj-lt"/>
                <a:cs typeface="Times New Roman" panose="02020603050405020304" pitchFamily="18" charset="0"/>
              </a:rPr>
              <a:t>14</a:t>
            </a:r>
            <a:r>
              <a:rPr lang="en" dirty="0">
                <a:latin typeface="+mj-lt"/>
                <a:cs typeface="Times New Roman" panose="02020603050405020304" pitchFamily="18" charset="0"/>
              </a:rPr>
              <a:t> n/cm</a:t>
            </a:r>
            <a:r>
              <a:rPr lang="en" baseline="30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en" dirty="0">
                <a:latin typeface="+mj-lt"/>
                <a:cs typeface="Times New Roman" panose="02020603050405020304" pitchFamily="18" charset="0"/>
              </a:rPr>
              <a:t>/s while reducing the </a:t>
            </a:r>
            <a:r>
              <a:rPr lang="el-GR" dirty="0">
                <a:latin typeface="+mj-lt"/>
                <a:cs typeface="Times New Roman" panose="02020603050405020304" pitchFamily="18" charset="0"/>
              </a:rPr>
              <a:t>γ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-ray dose, is under development with funding from the Missile Defense Agency </a:t>
            </a:r>
            <a:r>
              <a:rPr lang="en-US" dirty="0">
                <a:latin typeface="+mj-lt"/>
                <a:cs typeface="Times New Roman" panose="02020603050405020304" pitchFamily="18" charset="0"/>
                <a:sym typeface="Wingdings" pitchFamily="2" charset="2"/>
              </a:rPr>
              <a:t></a:t>
            </a:r>
            <a:endParaRPr lang="en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F5CA35-A567-1F7F-75ED-D747C9A4B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Cave 0: Intense </a:t>
            </a:r>
            <a:r>
              <a:rPr lang="en-US" dirty="0">
                <a:cs typeface="Times New Roman" panose="02020603050405020304" pitchFamily="18" charset="0"/>
              </a:rPr>
              <a:t>Fast-Neutron Source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750878"/>
      </p:ext>
    </p:extLst>
  </p:cSld>
  <p:clrMapOvr>
    <a:masterClrMapping/>
  </p:clrMapOvr>
</p:sld>
</file>

<file path=ppt/theme/theme1.xml><?xml version="1.0" encoding="utf-8"?>
<a:theme xmlns:a="http://schemas.openxmlformats.org/drawingml/2006/main" name="Berkeley Lab Wide PPT Theme">
  <a:themeElements>
    <a:clrScheme name="2020 LBNL Color Theme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55D1"/>
      </a:hlink>
      <a:folHlink>
        <a:srgbClr val="6633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BNL_PPT_WideNew_Template_2020" id="{C6E9C8EA-3D6B-A14A-A256-FF0550AA0259}" vid="{02A6AE1C-0421-BE4C-A2DB-37E0776A5C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LBNL_PPT_WideNew_Template_2020</Template>
  <TotalTime>5363</TotalTime>
  <Words>1240</Words>
  <Application>Microsoft Office PowerPoint</Application>
  <PresentationFormat>Widescreen</PresentationFormat>
  <Paragraphs>167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Avenir Book</vt:lpstr>
      <vt:lpstr>Bitter</vt:lpstr>
      <vt:lpstr>Calibri</vt:lpstr>
      <vt:lpstr>Symbol</vt:lpstr>
      <vt:lpstr>Tahoma</vt:lpstr>
      <vt:lpstr>Times New Roman</vt:lpstr>
      <vt:lpstr>Berkeley Lab Wide PPT Theme</vt:lpstr>
      <vt:lpstr>LBNL Nuclear Data Measurements</vt:lpstr>
      <vt:lpstr>The 88-Inch Cyclotron at LBNL</vt:lpstr>
      <vt:lpstr>Cave 5 / GENESIS</vt:lpstr>
      <vt:lpstr>Neutron beam characterization</vt:lpstr>
      <vt:lpstr>GENESIS measurements of (n,xγ) reactions</vt:lpstr>
      <vt:lpstr>GENESIS results</vt:lpstr>
      <vt:lpstr>Neutron detector response </vt:lpstr>
      <vt:lpstr>Cave 0: Intense Fast-Neutron Source </vt:lpstr>
      <vt:lpstr>Cave 0: Intense Fast-Neutron Source </vt:lpstr>
      <vt:lpstr>We’ve performed (p/d/n,x) isotope production cross section &amp; decay measurements with LANL, BNL &amp; Jülich </vt:lpstr>
      <vt:lpstr>NEXUS (Neutron Experiments Under Soda) Pursuing research and innovation in neutron interaction studies, medical isotopes, and nuclear data</vt:lpstr>
      <vt:lpstr>Stopping Power Measurements  </vt:lpstr>
      <vt:lpstr>Thank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Thibault Laplace</dc:creator>
  <cp:keywords/>
  <dc:description/>
  <cp:lastModifiedBy>thibault.laplace@outlook.com</cp:lastModifiedBy>
  <cp:revision>24</cp:revision>
  <dcterms:created xsi:type="dcterms:W3CDTF">2026-02-03T18:29:15Z</dcterms:created>
  <dcterms:modified xsi:type="dcterms:W3CDTF">2026-02-11T15:12:48Z</dcterms:modified>
  <cp:category/>
</cp:coreProperties>
</file>