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8" r:id="rId2"/>
    <p:sldId id="345" r:id="rId3"/>
    <p:sldId id="260" r:id="rId4"/>
    <p:sldId id="265" r:id="rId5"/>
    <p:sldId id="268" r:id="rId6"/>
    <p:sldId id="270" r:id="rId7"/>
    <p:sldId id="266" r:id="rId8"/>
    <p:sldId id="331" r:id="rId9"/>
    <p:sldId id="335" r:id="rId10"/>
    <p:sldId id="287" r:id="rId11"/>
    <p:sldId id="325" r:id="rId12"/>
    <p:sldId id="355" r:id="rId13"/>
    <p:sldId id="360" r:id="rId14"/>
    <p:sldId id="338" r:id="rId15"/>
    <p:sldId id="358" r:id="rId16"/>
    <p:sldId id="361" r:id="rId17"/>
    <p:sldId id="317" r:id="rId18"/>
    <p:sldId id="318" r:id="rId19"/>
    <p:sldId id="339" r:id="rId20"/>
    <p:sldId id="263" r:id="rId21"/>
    <p:sldId id="262" r:id="rId22"/>
    <p:sldId id="271" r:id="rId23"/>
    <p:sldId id="273" r:id="rId24"/>
    <p:sldId id="272" r:id="rId25"/>
    <p:sldId id="284" r:id="rId26"/>
    <p:sldId id="322" r:id="rId27"/>
    <p:sldId id="324" r:id="rId28"/>
    <p:sldId id="304" r:id="rId29"/>
    <p:sldId id="306" r:id="rId30"/>
    <p:sldId id="307" r:id="rId31"/>
    <p:sldId id="311" r:id="rId32"/>
    <p:sldId id="356" r:id="rId33"/>
    <p:sldId id="341" r:id="rId34"/>
    <p:sldId id="342" r:id="rId35"/>
    <p:sldId id="347" r:id="rId36"/>
    <p:sldId id="326" r:id="rId37"/>
    <p:sldId id="348" r:id="rId38"/>
    <p:sldId id="328" r:id="rId39"/>
    <p:sldId id="350" r:id="rId40"/>
    <p:sldId id="332" r:id="rId41"/>
    <p:sldId id="320" r:id="rId42"/>
    <p:sldId id="340" r:id="rId43"/>
    <p:sldId id="33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8200"/>
    <a:srgbClr val="FFFFFF"/>
    <a:srgbClr val="B9A57A"/>
    <a:srgbClr val="F89A7C"/>
    <a:srgbClr val="E28E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06" autoAdjust="0"/>
    <p:restoredTop sz="78517" autoAdjust="0"/>
  </p:normalViewPr>
  <p:slideViewPr>
    <p:cSldViewPr snapToGrid="0">
      <p:cViewPr varScale="1">
        <p:scale>
          <a:sx n="99" d="100"/>
          <a:sy n="99" d="100"/>
        </p:scale>
        <p:origin x="6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5C6740-BAFB-4991-A5B5-9902AE4E971D}"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5A7359-15E1-4BC0-B892-87B8ABF8242B}" type="slidenum">
              <a:rPr lang="en-US" smtClean="0"/>
              <a:t>‹#›</a:t>
            </a:fld>
            <a:endParaRPr lang="en-US"/>
          </a:p>
        </p:txBody>
      </p:sp>
    </p:spTree>
    <p:extLst>
      <p:ext uri="{BB962C8B-B14F-4D97-AF65-F5344CB8AC3E}">
        <p14:creationId xmlns:p14="http://schemas.microsoft.com/office/powerpoint/2010/main" val="3420692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1</a:t>
            </a:fld>
            <a:endParaRPr lang="en-US" dirty="0"/>
          </a:p>
        </p:txBody>
      </p:sp>
    </p:spTree>
    <p:extLst>
      <p:ext uri="{BB962C8B-B14F-4D97-AF65-F5344CB8AC3E}">
        <p14:creationId xmlns:p14="http://schemas.microsoft.com/office/powerpoint/2010/main" val="2896197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Radioactive isotope of hydrogen</a:t>
            </a:r>
          </a:p>
          <a:p>
            <a:r>
              <a:rPr lang="en-US" dirty="0"/>
              <a:t>If tritium is present in a material containing hydrogen, the tritium atom will exchange with the hydrogen atom, forming a tritiated version of the material</a:t>
            </a:r>
          </a:p>
          <a:p>
            <a:r>
              <a:rPr lang="en-US" dirty="0"/>
              <a:t>Internal exposure can mess with DNA and RNA causing genetic consequences</a:t>
            </a:r>
          </a:p>
          <a:p>
            <a:r>
              <a:rPr lang="en-US" dirty="0"/>
              <a:t>Interlock and </a:t>
            </a:r>
            <a:r>
              <a:rPr lang="en-US" dirty="0" err="1"/>
              <a:t>ppe</a:t>
            </a:r>
            <a:r>
              <a:rPr lang="en-US" dirty="0"/>
              <a:t> are important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1-2 week biological half-life, and can be flushed by drinking a lot of excess fluids</a:t>
            </a:r>
          </a:p>
          <a:p>
            <a:endParaRPr lang="en-US" dirty="0"/>
          </a:p>
          <a:p>
            <a:r>
              <a:rPr lang="en-US" b="0" i="0" dirty="0">
                <a:effectLst/>
                <a:latin typeface="Arial" panose="020B0604020202020204" pitchFamily="34" charset="0"/>
              </a:rPr>
              <a:t>The decay-β will, however induce the emission of Bremsstrahlung X-rays, mostly from</a:t>
            </a:r>
            <a:br>
              <a:rPr lang="en-US" dirty="0"/>
            </a:br>
            <a:r>
              <a:rPr lang="en-US" b="0" i="0" dirty="0">
                <a:effectLst/>
                <a:latin typeface="Arial" panose="020B0604020202020204" pitchFamily="34" charset="0"/>
              </a:rPr>
              <a:t>the titanium atoms surrounding tritium. Here, the spectrum will show a prominent peak at the Kα-energy</a:t>
            </a:r>
            <a:br>
              <a:rPr lang="en-US" dirty="0"/>
            </a:br>
            <a:r>
              <a:rPr lang="en-US" b="0" i="0" dirty="0">
                <a:effectLst/>
                <a:latin typeface="Arial" panose="020B0604020202020204" pitchFamily="34" charset="0"/>
              </a:rPr>
              <a:t>of titanium, 4.8 keV, which, is easy to shield by protective equipment.</a:t>
            </a:r>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3</a:t>
            </a:fld>
            <a:endParaRPr lang="en-US"/>
          </a:p>
        </p:txBody>
      </p:sp>
    </p:spTree>
    <p:extLst>
      <p:ext uri="{BB962C8B-B14F-4D97-AF65-F5344CB8AC3E}">
        <p14:creationId xmlns:p14="http://schemas.microsoft.com/office/powerpoint/2010/main" val="28050355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4</a:t>
            </a:fld>
            <a:endParaRPr lang="en-US"/>
          </a:p>
        </p:txBody>
      </p:sp>
    </p:spTree>
    <p:extLst>
      <p:ext uri="{BB962C8B-B14F-4D97-AF65-F5344CB8AC3E}">
        <p14:creationId xmlns:p14="http://schemas.microsoft.com/office/powerpoint/2010/main" val="3581077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Cs res is heated until Cs vapor is formed</a:t>
            </a:r>
          </a:p>
          <a:p>
            <a:r>
              <a:rPr lang="en-US" dirty="0"/>
              <a:t>The cathode is cooled and the ionizer is heated</a:t>
            </a:r>
          </a:p>
          <a:p>
            <a:r>
              <a:rPr lang="en-US" dirty="0"/>
              <a:t>Some Cs condenses onto the cooled cathode and some is ionized by the hot surface</a:t>
            </a:r>
          </a:p>
          <a:p>
            <a:r>
              <a:rPr lang="en-US" dirty="0"/>
              <a:t>+Cs accelerates towards the cathode, sputtering material on impact</a:t>
            </a:r>
          </a:p>
          <a:p>
            <a:endParaRPr lang="en-US" dirty="0"/>
          </a:p>
          <a:p>
            <a:r>
              <a:rPr lang="en-US" dirty="0"/>
              <a:t>Some materials will preferentially sputter neutral or + particles which will pick up electrons as they pass through the condensed Cs produced a negatively charged beam</a:t>
            </a:r>
          </a:p>
        </p:txBody>
      </p:sp>
      <p:sp>
        <p:nvSpPr>
          <p:cNvPr id="4" name="Slide Number Placeholder 3"/>
          <p:cNvSpPr>
            <a:spLocks noGrp="1"/>
          </p:cNvSpPr>
          <p:nvPr>
            <p:ph type="sldNum" sz="quarter" idx="5"/>
          </p:nvPr>
        </p:nvSpPr>
        <p:spPr/>
        <p:txBody>
          <a:bodyPr/>
          <a:lstStyle/>
          <a:p>
            <a:fld id="{5C5A7359-15E1-4BC0-B892-87B8ABF8242B}" type="slidenum">
              <a:rPr lang="en-US" smtClean="0"/>
              <a:t>5</a:t>
            </a:fld>
            <a:endParaRPr lang="en-US"/>
          </a:p>
        </p:txBody>
      </p:sp>
    </p:spTree>
    <p:extLst>
      <p:ext uri="{BB962C8B-B14F-4D97-AF65-F5344CB8AC3E}">
        <p14:creationId xmlns:p14="http://schemas.microsoft.com/office/powerpoint/2010/main" val="170205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Arial" panose="020B0604020202020204" pitchFamily="34" charset="0"/>
              </a:rPr>
              <a:t>The total activity of 3000 hours of 20 </a:t>
            </a:r>
            <a:r>
              <a:rPr lang="en-US" b="0" i="0" dirty="0" err="1">
                <a:effectLst/>
                <a:latin typeface="Arial" panose="020B0604020202020204" pitchFamily="34" charset="0"/>
              </a:rPr>
              <a:t>nA</a:t>
            </a:r>
            <a:r>
              <a:rPr lang="en-US" b="0" i="0" dirty="0">
                <a:effectLst/>
                <a:latin typeface="Arial" panose="020B0604020202020204" pitchFamily="34" charset="0"/>
              </a:rPr>
              <a:t> tritium beam corresponds to 70 </a:t>
            </a:r>
            <a:r>
              <a:rPr lang="en-US" b="0" i="0" dirty="0" err="1">
                <a:effectLst/>
                <a:latin typeface="Arial" panose="020B0604020202020204" pitchFamily="34" charset="0"/>
              </a:rPr>
              <a:t>mCi</a:t>
            </a:r>
            <a:r>
              <a:rPr lang="en-US" b="0" i="0" dirty="0">
                <a:effectLst/>
                <a:latin typeface="Arial" panose="020B0604020202020204" pitchFamily="34" charset="0"/>
              </a:rPr>
              <a:t> of activity in the beam</a:t>
            </a:r>
            <a:br>
              <a:rPr lang="en-US" dirty="0"/>
            </a:br>
            <a:r>
              <a:rPr lang="en-US" b="0" i="0" dirty="0">
                <a:effectLst/>
                <a:latin typeface="Arial" panose="020B0604020202020204" pitchFamily="34" charset="0"/>
              </a:rPr>
              <a:t>particles themselves.</a:t>
            </a:r>
          </a:p>
          <a:p>
            <a:r>
              <a:rPr lang="en-US" b="0" i="0" dirty="0">
                <a:effectLst/>
                <a:latin typeface="Arial" panose="020B0604020202020204" pitchFamily="34" charset="0"/>
              </a:rPr>
              <a:t> This activity will mostly be deposited at the beam stop of the experimental setup</a:t>
            </a:r>
            <a:br>
              <a:rPr lang="en-US" dirty="0"/>
            </a:br>
            <a:r>
              <a:rPr lang="en-US" b="0" i="0" dirty="0">
                <a:effectLst/>
                <a:latin typeface="Arial" panose="020B0604020202020204" pitchFamily="34" charset="0"/>
              </a:rPr>
              <a:t>and implanted at significant depths in the material, e.g. to 0.7 mm depth in </a:t>
            </a:r>
            <a:r>
              <a:rPr lang="en-US" b="0" i="0" dirty="0" err="1">
                <a:effectLst/>
                <a:latin typeface="Arial" panose="020B0604020202020204" pitchFamily="34" charset="0"/>
              </a:rPr>
              <a:t>Tantanlum</a:t>
            </a:r>
            <a:r>
              <a:rPr lang="en-US" b="0" i="0" dirty="0">
                <a:effectLst/>
                <a:latin typeface="Arial" panose="020B0604020202020204" pitchFamily="34" charset="0"/>
              </a:rPr>
              <a:t> when delivered at</a:t>
            </a:r>
            <a:br>
              <a:rPr lang="en-US" dirty="0"/>
            </a:br>
            <a:r>
              <a:rPr lang="en-US" b="0" i="0" dirty="0">
                <a:effectLst/>
                <a:latin typeface="Arial" panose="020B0604020202020204" pitchFamily="34" charset="0"/>
              </a:rPr>
              <a:t>the typical 16 MeV energy. From those implantation depths, essentially all Bremsstrahlung X-rays will be</a:t>
            </a:r>
            <a:br>
              <a:rPr lang="en-US" dirty="0"/>
            </a:br>
            <a:r>
              <a:rPr lang="en-US" b="0" i="0" dirty="0">
                <a:effectLst/>
                <a:latin typeface="Arial" panose="020B0604020202020204" pitchFamily="34" charset="0"/>
              </a:rPr>
              <a:t>absorbed by the Tantalum material</a:t>
            </a:r>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7</a:t>
            </a:fld>
            <a:endParaRPr lang="en-US"/>
          </a:p>
        </p:txBody>
      </p:sp>
    </p:spTree>
    <p:extLst>
      <p:ext uri="{BB962C8B-B14F-4D97-AF65-F5344CB8AC3E}">
        <p14:creationId xmlns:p14="http://schemas.microsoft.com/office/powerpoint/2010/main" val="2350825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From this commissioning experience, we realized that we would not be able to proceed with decommissioning the source as planned because once in contact with air, all stainless-steel surfaces would release a substantial amount of tritium.</a:t>
            </a:r>
          </a:p>
          <a:p>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12</a:t>
            </a:fld>
            <a:endParaRPr lang="en-US"/>
          </a:p>
        </p:txBody>
      </p:sp>
    </p:spTree>
    <p:extLst>
      <p:ext uri="{BB962C8B-B14F-4D97-AF65-F5344CB8AC3E}">
        <p14:creationId xmlns:p14="http://schemas.microsoft.com/office/powerpoint/2010/main" val="36673584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0EE85-F274-98D1-9151-ED35B658B1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04D63B-4D0D-5945-FE6B-DFA6E92217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A8C218-9B67-93B0-70DA-A0A4377763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8EE175-0098-7BB8-8A97-C8C88E11457E}"/>
              </a:ext>
            </a:extLst>
          </p:cNvPr>
          <p:cNvSpPr>
            <a:spLocks noGrp="1"/>
          </p:cNvSpPr>
          <p:nvPr>
            <p:ph type="sldNum" sz="quarter" idx="5"/>
          </p:nvPr>
        </p:nvSpPr>
        <p:spPr/>
        <p:txBody>
          <a:bodyPr/>
          <a:lstStyle/>
          <a:p>
            <a:fld id="{5C5A7359-15E1-4BC0-B892-87B8ABF8242B}" type="slidenum">
              <a:rPr lang="en-US" smtClean="0"/>
              <a:t>13</a:t>
            </a:fld>
            <a:endParaRPr lang="en-US"/>
          </a:p>
        </p:txBody>
      </p:sp>
    </p:spTree>
    <p:extLst>
      <p:ext uri="{BB962C8B-B14F-4D97-AF65-F5344CB8AC3E}">
        <p14:creationId xmlns:p14="http://schemas.microsoft.com/office/powerpoint/2010/main" val="2857857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Maybe mention our previous plan of removing the liner, but do to the most recent commissioning attempt we decided to dispose of the entire thing</a:t>
            </a:r>
          </a:p>
        </p:txBody>
      </p:sp>
      <p:sp>
        <p:nvSpPr>
          <p:cNvPr id="4" name="Slide Number Placeholder 3"/>
          <p:cNvSpPr>
            <a:spLocks noGrp="1"/>
          </p:cNvSpPr>
          <p:nvPr>
            <p:ph type="sldNum" sz="quarter" idx="5"/>
          </p:nvPr>
        </p:nvSpPr>
        <p:spPr/>
        <p:txBody>
          <a:bodyPr/>
          <a:lstStyle/>
          <a:p>
            <a:fld id="{5C5A7359-15E1-4BC0-B892-87B8ABF8242B}" type="slidenum">
              <a:rPr lang="en-US" smtClean="0"/>
              <a:t>14</a:t>
            </a:fld>
            <a:endParaRPr lang="en-US"/>
          </a:p>
        </p:txBody>
      </p:sp>
    </p:spTree>
    <p:extLst>
      <p:ext uri="{BB962C8B-B14F-4D97-AF65-F5344CB8AC3E}">
        <p14:creationId xmlns:p14="http://schemas.microsoft.com/office/powerpoint/2010/main" val="10486886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15</a:t>
            </a:fld>
            <a:endParaRPr lang="en-US"/>
          </a:p>
        </p:txBody>
      </p:sp>
    </p:spTree>
    <p:extLst>
      <p:ext uri="{BB962C8B-B14F-4D97-AF65-F5344CB8AC3E}">
        <p14:creationId xmlns:p14="http://schemas.microsoft.com/office/powerpoint/2010/main" val="1091959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Their vacuum system consisted of two Titanium sublimation pumps, one directly after the source and one after the inflector magnet. Titanium sublimation pumps are useful in running tritium beams because they are exhaustless. They operate by running a high current through a titanium filament until the titanium sublimates and condenses onto the wall of the chamber. This titanium will then react with the residual gasses within the chamber thus reducing the pressure. An ion getter pump was also coupled to the system to pump the remaining gasses such as argon.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Titanium sublimation temperature = 1300 deg 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600 hours of operation</a:t>
            </a:r>
          </a:p>
          <a:p>
            <a:endParaRPr lang="en-US" dirty="0"/>
          </a:p>
          <a:p>
            <a:r>
              <a:rPr lang="en-US" dirty="0"/>
              <a:t>Titanium insert wrapped with indium foil (to melt and lock the two pieces together) with an aluminum jacket</a:t>
            </a:r>
          </a:p>
          <a:p>
            <a:endParaRPr lang="en-US" dirty="0"/>
          </a:p>
          <a:p>
            <a:r>
              <a:rPr lang="en-US" dirty="0"/>
              <a:t>The concept of the FSU triton source was derived from the one at the University of Penn</a:t>
            </a:r>
          </a:p>
        </p:txBody>
      </p:sp>
      <p:sp>
        <p:nvSpPr>
          <p:cNvPr id="4" name="Slide Number Placeholder 3"/>
          <p:cNvSpPr>
            <a:spLocks noGrp="1"/>
          </p:cNvSpPr>
          <p:nvPr>
            <p:ph type="sldNum" sz="quarter" idx="5"/>
          </p:nvPr>
        </p:nvSpPr>
        <p:spPr/>
        <p:txBody>
          <a:bodyPr/>
          <a:lstStyle/>
          <a:p>
            <a:fld id="{5C5A7359-15E1-4BC0-B892-87B8ABF8242B}" type="slidenum">
              <a:rPr lang="en-US" smtClean="0"/>
              <a:t>20</a:t>
            </a:fld>
            <a:endParaRPr lang="en-US"/>
          </a:p>
        </p:txBody>
      </p:sp>
    </p:spTree>
    <p:extLst>
      <p:ext uri="{BB962C8B-B14F-4D97-AF65-F5344CB8AC3E}">
        <p14:creationId xmlns:p14="http://schemas.microsoft.com/office/powerpoint/2010/main" val="41487110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Cathode changes are pneumatically operated, allowing for less breaks in the vacuum</a:t>
            </a:r>
          </a:p>
        </p:txBody>
      </p:sp>
      <p:sp>
        <p:nvSpPr>
          <p:cNvPr id="4" name="Slide Number Placeholder 3"/>
          <p:cNvSpPr>
            <a:spLocks noGrp="1"/>
          </p:cNvSpPr>
          <p:nvPr>
            <p:ph type="sldNum" sz="quarter" idx="5"/>
          </p:nvPr>
        </p:nvSpPr>
        <p:spPr/>
        <p:txBody>
          <a:bodyPr/>
          <a:lstStyle/>
          <a:p>
            <a:fld id="{5C5A7359-15E1-4BC0-B892-87B8ABF8242B}" type="slidenum">
              <a:rPr lang="en-US" smtClean="0"/>
              <a:t>22</a:t>
            </a:fld>
            <a:endParaRPr lang="en-US"/>
          </a:p>
        </p:txBody>
      </p:sp>
    </p:spTree>
    <p:extLst>
      <p:ext uri="{BB962C8B-B14F-4D97-AF65-F5344CB8AC3E}">
        <p14:creationId xmlns:p14="http://schemas.microsoft.com/office/powerpoint/2010/main" val="3936478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effectLst/>
                <a:latin typeface="Arial" panose="020B0604020202020204" pitchFamily="34" charset="0"/>
              </a:rPr>
              <a:t>a number of optical and operational elements, namely an Immersion lens, Ionizer, Extractor and </a:t>
            </a:r>
            <a:r>
              <a:rPr lang="en-US" b="0" i="0" dirty="0" err="1">
                <a:effectLst/>
                <a:latin typeface="Arial" panose="020B0604020202020204" pitchFamily="34" charset="0"/>
              </a:rPr>
              <a:t>Einzel</a:t>
            </a:r>
            <a:r>
              <a:rPr lang="en-US" b="0" i="0" dirty="0">
                <a:effectLst/>
                <a:latin typeface="Arial" panose="020B0604020202020204" pitchFamily="34" charset="0"/>
              </a:rPr>
              <a:t> lens for initial beam</a:t>
            </a:r>
            <a:br>
              <a:rPr lang="en-US" dirty="0"/>
            </a:br>
            <a:r>
              <a:rPr lang="en-US" b="0" i="0" dirty="0">
                <a:effectLst/>
                <a:latin typeface="Arial" panose="020B0604020202020204" pitchFamily="34" charset="0"/>
              </a:rPr>
              <a:t>extraction. </a:t>
            </a:r>
          </a:p>
          <a:p>
            <a:br>
              <a:rPr lang="en-US" dirty="0"/>
            </a:br>
            <a:r>
              <a:rPr lang="en-US" b="0" i="0" dirty="0">
                <a:effectLst/>
                <a:latin typeface="Arial" panose="020B0604020202020204" pitchFamily="34" charset="0"/>
              </a:rPr>
              <a:t>The Cathode, Immersion Lens, and </a:t>
            </a:r>
            <a:r>
              <a:rPr lang="en-US" b="0" i="0" dirty="0" err="1">
                <a:effectLst/>
                <a:latin typeface="Arial" panose="020B0604020202020204" pitchFamily="34" charset="0"/>
              </a:rPr>
              <a:t>Einzel</a:t>
            </a:r>
            <a:r>
              <a:rPr lang="en-US" b="0" i="0" dirty="0">
                <a:effectLst/>
                <a:latin typeface="Arial" panose="020B0604020202020204" pitchFamily="34" charset="0"/>
              </a:rPr>
              <a:t> lens are powered by Spellman SLM10N300 high voltage</a:t>
            </a:r>
            <a:br>
              <a:rPr lang="en-US" dirty="0"/>
            </a:br>
            <a:r>
              <a:rPr lang="en-US" b="0" i="0" dirty="0">
                <a:effectLst/>
                <a:latin typeface="Arial" panose="020B0604020202020204" pitchFamily="34" charset="0"/>
              </a:rPr>
              <a:t>power supplies while the Extractor is powered by a SLM10P300 power supply. These power supplies are</a:t>
            </a:r>
            <a:br>
              <a:rPr lang="en-US" dirty="0"/>
            </a:br>
            <a:r>
              <a:rPr lang="en-US" b="0" i="0" dirty="0">
                <a:effectLst/>
                <a:latin typeface="Arial" panose="020B0604020202020204" pitchFamily="34" charset="0"/>
              </a:rPr>
              <a:t>located above the source and controlled by knobs that reach outside the cage</a:t>
            </a:r>
          </a:p>
          <a:p>
            <a:endParaRPr lang="en-US" b="0" i="0" dirty="0">
              <a:effectLst/>
              <a:latin typeface="Arial" panose="020B0604020202020204" pitchFamily="34" charset="0"/>
            </a:endParaRPr>
          </a:p>
          <a:p>
            <a:r>
              <a:rPr lang="en-US" b="0" i="0" dirty="0">
                <a:effectLst/>
                <a:latin typeface="Arial" panose="020B0604020202020204" pitchFamily="34" charset="0"/>
              </a:rPr>
              <a:t>The Boiler is monitored by a thermocouple and heated by a band heater that is connected to 120 V AC</a:t>
            </a:r>
            <a:br>
              <a:rPr lang="en-US" dirty="0"/>
            </a:br>
            <a:r>
              <a:rPr lang="en-US" b="0" i="0" dirty="0">
                <a:effectLst/>
                <a:latin typeface="Arial" panose="020B0604020202020204" pitchFamily="34" charset="0"/>
              </a:rPr>
              <a:t>and set by a </a:t>
            </a:r>
            <a:r>
              <a:rPr lang="en-US" b="0" i="0" dirty="0" err="1">
                <a:effectLst/>
                <a:latin typeface="Arial" panose="020B0604020202020204" pitchFamily="34" charset="0"/>
              </a:rPr>
              <a:t>variac</a:t>
            </a:r>
            <a:r>
              <a:rPr lang="en-US" b="0" i="0" dirty="0">
                <a:effectLst/>
                <a:latin typeface="Arial" panose="020B0604020202020204" pitchFamily="34" charset="0"/>
              </a:rPr>
              <a:t> controller. The ionizer is powered by DC power supply. Every supply that is located</a:t>
            </a:r>
            <a:br>
              <a:rPr lang="en-US" dirty="0"/>
            </a:br>
            <a:r>
              <a:rPr lang="en-US" b="0" i="0" dirty="0">
                <a:effectLst/>
                <a:latin typeface="Arial" panose="020B0604020202020204" pitchFamily="34" charset="0"/>
              </a:rPr>
              <a:t>above the source uses the second level platform as local “ground” reference, whose potential is defined</a:t>
            </a:r>
            <a:br>
              <a:rPr lang="en-US" dirty="0"/>
            </a:br>
            <a:r>
              <a:rPr lang="en-US" b="0" i="0" dirty="0">
                <a:effectLst/>
                <a:latin typeface="Arial" panose="020B0604020202020204" pitchFamily="34" charset="0"/>
              </a:rPr>
              <a:t>relative to the lower platform through the Extractor power supply</a:t>
            </a:r>
          </a:p>
          <a:p>
            <a:endParaRPr lang="en-US" b="0" i="0"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Arial" panose="020B0604020202020204" pitchFamily="34" charset="0"/>
              </a:rPr>
              <a:t>The immersion lens serves to focus the cesium ions onto the material to be sputtered; the</a:t>
            </a:r>
            <a:br>
              <a:rPr lang="en-US" dirty="0"/>
            </a:br>
            <a:r>
              <a:rPr lang="en-US" b="0" i="0" dirty="0">
                <a:effectLst/>
                <a:latin typeface="Arial" panose="020B0604020202020204" pitchFamily="34" charset="0"/>
              </a:rPr>
              <a:t>ionizer is the heating element ionizing the cesium beam; the extractor provides the initial voltage gap for</a:t>
            </a:r>
            <a:br>
              <a:rPr lang="en-US" dirty="0"/>
            </a:br>
            <a:r>
              <a:rPr lang="en-US" b="0" i="0" dirty="0">
                <a:effectLst/>
                <a:latin typeface="Arial" panose="020B0604020202020204" pitchFamily="34" charset="0"/>
              </a:rPr>
              <a:t>the negative ions to begin their acceleration.</a:t>
            </a:r>
          </a:p>
          <a:p>
            <a:endParaRPr lang="en-US" b="0" i="0" dirty="0">
              <a:effectLst/>
              <a:latin typeface="Arial" panose="020B0604020202020204" pitchFamily="34" charset="0"/>
            </a:endParaRPr>
          </a:p>
          <a:p>
            <a:endParaRPr lang="en-US" b="0" i="0" dirty="0">
              <a:effectLst/>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23</a:t>
            </a:fld>
            <a:endParaRPr lang="en-US"/>
          </a:p>
        </p:txBody>
      </p:sp>
    </p:spTree>
    <p:extLst>
      <p:ext uri="{BB962C8B-B14F-4D97-AF65-F5344CB8AC3E}">
        <p14:creationId xmlns:p14="http://schemas.microsoft.com/office/powerpoint/2010/main" val="38135871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Coolant for cooling the source and cathodes</a:t>
            </a:r>
          </a:p>
        </p:txBody>
      </p:sp>
      <p:sp>
        <p:nvSpPr>
          <p:cNvPr id="4" name="Slide Number Placeholder 3"/>
          <p:cNvSpPr>
            <a:spLocks noGrp="1"/>
          </p:cNvSpPr>
          <p:nvPr>
            <p:ph type="sldNum" sz="quarter" idx="5"/>
          </p:nvPr>
        </p:nvSpPr>
        <p:spPr/>
        <p:txBody>
          <a:bodyPr/>
          <a:lstStyle/>
          <a:p>
            <a:fld id="{5C5A7359-15E1-4BC0-B892-87B8ABF8242B}" type="slidenum">
              <a:rPr lang="en-US" smtClean="0"/>
              <a:t>24</a:t>
            </a:fld>
            <a:endParaRPr lang="en-US"/>
          </a:p>
        </p:txBody>
      </p:sp>
    </p:spTree>
    <p:extLst>
      <p:ext uri="{BB962C8B-B14F-4D97-AF65-F5344CB8AC3E}">
        <p14:creationId xmlns:p14="http://schemas.microsoft.com/office/powerpoint/2010/main" val="29919517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CFM = cubic feet per minute</a:t>
            </a:r>
          </a:p>
          <a:p>
            <a:r>
              <a:rPr lang="en-US" dirty="0"/>
              <a:t>FPM = feet per minute</a:t>
            </a:r>
          </a:p>
          <a:p>
            <a:r>
              <a:rPr lang="en-US" b="0" i="0" dirty="0">
                <a:effectLst/>
                <a:latin typeface="Arial" panose="020B0604020202020204" pitchFamily="34" charset="0"/>
              </a:rPr>
              <a:t>We aim to limit the activity released to the environment from</a:t>
            </a:r>
            <a:br>
              <a:rPr lang="en-US" dirty="0"/>
            </a:br>
            <a:r>
              <a:rPr lang="en-US" b="0" i="0" dirty="0">
                <a:effectLst/>
                <a:latin typeface="Arial" panose="020B0604020202020204" pitchFamily="34" charset="0"/>
              </a:rPr>
              <a:t>tritium-source operation to less than 200μCi per year</a:t>
            </a:r>
            <a:endParaRPr lang="en-US" dirty="0"/>
          </a:p>
        </p:txBody>
      </p:sp>
      <p:sp>
        <p:nvSpPr>
          <p:cNvPr id="4" name="Slide Number Placeholder 3"/>
          <p:cNvSpPr>
            <a:spLocks noGrp="1"/>
          </p:cNvSpPr>
          <p:nvPr>
            <p:ph type="sldNum" sz="quarter" idx="5"/>
          </p:nvPr>
        </p:nvSpPr>
        <p:spPr/>
        <p:txBody>
          <a:bodyPr/>
          <a:lstStyle/>
          <a:p>
            <a:fld id="{5C5A7359-15E1-4BC0-B892-87B8ABF8242B}" type="slidenum">
              <a:rPr lang="en-US" smtClean="0"/>
              <a:t>25</a:t>
            </a:fld>
            <a:endParaRPr lang="en-US"/>
          </a:p>
        </p:txBody>
      </p:sp>
    </p:spTree>
    <p:extLst>
      <p:ext uri="{BB962C8B-B14F-4D97-AF65-F5344CB8AC3E}">
        <p14:creationId xmlns:p14="http://schemas.microsoft.com/office/powerpoint/2010/main" val="2749444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any gaseous tritium makes it past the two TSP, the exhaust of the roughing pump is also sent to the </a:t>
            </a:r>
            <a:r>
              <a:rPr lang="en-US" dirty="0" err="1"/>
              <a:t>fumehood</a:t>
            </a:r>
            <a:endParaRPr lang="en-US" dirty="0"/>
          </a:p>
          <a:p>
            <a:r>
              <a:rPr lang="en-US" dirty="0"/>
              <a:t>1 </a:t>
            </a:r>
            <a:r>
              <a:rPr lang="en-US" dirty="0" err="1"/>
              <a:t>uC</a:t>
            </a:r>
            <a:r>
              <a:rPr lang="en-US" dirty="0"/>
              <a:t>/m3 </a:t>
            </a:r>
          </a:p>
          <a:p>
            <a:r>
              <a:rPr lang="en-US" dirty="0"/>
              <a:t>Another monitor at sensitive to 0.1 </a:t>
            </a:r>
            <a:r>
              <a:rPr lang="en-US" dirty="0" err="1"/>
              <a:t>uC</a:t>
            </a:r>
            <a:r>
              <a:rPr lang="en-US" dirty="0"/>
              <a:t>/m3</a:t>
            </a:r>
          </a:p>
        </p:txBody>
      </p:sp>
      <p:sp>
        <p:nvSpPr>
          <p:cNvPr id="4" name="Slide Number Placeholder 3"/>
          <p:cNvSpPr>
            <a:spLocks noGrp="1"/>
          </p:cNvSpPr>
          <p:nvPr>
            <p:ph type="sldNum" sz="quarter" idx="5"/>
          </p:nvPr>
        </p:nvSpPr>
        <p:spPr/>
        <p:txBody>
          <a:bodyPr/>
          <a:lstStyle/>
          <a:p>
            <a:fld id="{5C5A7359-15E1-4BC0-B892-87B8ABF8242B}" type="slidenum">
              <a:rPr lang="en-US" smtClean="0"/>
              <a:t>26</a:t>
            </a:fld>
            <a:endParaRPr lang="en-US"/>
          </a:p>
        </p:txBody>
      </p:sp>
    </p:spTree>
    <p:extLst>
      <p:ext uri="{BB962C8B-B14F-4D97-AF65-F5344CB8AC3E}">
        <p14:creationId xmlns:p14="http://schemas.microsoft.com/office/powerpoint/2010/main" val="100483002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11.png"/><Relationship Id="rId12"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75603-0D30-BB83-5961-3181D741B0A3}"/>
              </a:ext>
            </a:extLst>
          </p:cNvPr>
          <p:cNvSpPr>
            <a:spLocks noGrp="1"/>
          </p:cNvSpPr>
          <p:nvPr>
            <p:ph type="ctrTitle"/>
          </p:nvPr>
        </p:nvSpPr>
        <p:spPr>
          <a:xfrm>
            <a:off x="1524000" y="1122363"/>
            <a:ext cx="9144000" cy="2387600"/>
          </a:xfrm>
        </p:spPr>
        <p:txBody>
          <a:bodyPr anchor="b"/>
          <a:lstStyle>
            <a:lvl1pPr algn="ctr">
              <a:defRPr sz="6000" b="1"/>
            </a:lvl1pPr>
          </a:lstStyle>
          <a:p>
            <a:r>
              <a:rPr lang="en-US" dirty="0"/>
              <a:t>Click to edit Master title style</a:t>
            </a:r>
          </a:p>
        </p:txBody>
      </p:sp>
      <p:sp>
        <p:nvSpPr>
          <p:cNvPr id="3" name="Subtitle 2">
            <a:extLst>
              <a:ext uri="{FF2B5EF4-FFF2-40B4-BE49-F238E27FC236}">
                <a16:creationId xmlns:a16="http://schemas.microsoft.com/office/drawing/2014/main" id="{833429B9-7932-1E94-0990-D2ACDEC873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59BB11F-CD59-27A3-EEC7-0328529C2B36}"/>
              </a:ext>
            </a:extLst>
          </p:cNvPr>
          <p:cNvSpPr>
            <a:spLocks noGrp="1"/>
          </p:cNvSpPr>
          <p:nvPr>
            <p:ph type="dt" sz="half" idx="10"/>
          </p:nvPr>
        </p:nvSpPr>
        <p:spPr/>
        <p:txBody>
          <a:bodyPr/>
          <a:lstStyle/>
          <a:p>
            <a:fld id="{3095D7BF-2A51-4E9F-B1AB-0509FD47C07C}" type="datetime1">
              <a:rPr lang="en-US" smtClean="0"/>
              <a:t>2/6/2026</a:t>
            </a:fld>
            <a:endParaRPr lang="en-US" dirty="0"/>
          </a:p>
        </p:txBody>
      </p:sp>
      <p:sp>
        <p:nvSpPr>
          <p:cNvPr id="5" name="Footer Placeholder 4">
            <a:extLst>
              <a:ext uri="{FF2B5EF4-FFF2-40B4-BE49-F238E27FC236}">
                <a16:creationId xmlns:a16="http://schemas.microsoft.com/office/drawing/2014/main" id="{33C70CC3-2B22-4EB7-F94C-DAC7371CEC95}"/>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6CCE851A-D692-DFFF-2B70-4982B97BABFC}"/>
              </a:ext>
            </a:extLst>
          </p:cNvPr>
          <p:cNvSpPr>
            <a:spLocks noGrp="1"/>
          </p:cNvSpPr>
          <p:nvPr>
            <p:ph type="sldNum" sz="quarter" idx="12"/>
          </p:nvPr>
        </p:nvSpPr>
        <p:spPr/>
        <p:txBody>
          <a:bodyPr/>
          <a:lstStyle/>
          <a:p>
            <a:fld id="{1553A78C-1EFA-40C5-80E5-1A6DBBA13F4F}" type="slidenum">
              <a:rPr lang="en-US" smtClean="0"/>
              <a:t>‹#›</a:t>
            </a:fld>
            <a:endParaRPr lang="en-US"/>
          </a:p>
        </p:txBody>
      </p:sp>
      <p:grpSp>
        <p:nvGrpSpPr>
          <p:cNvPr id="33" name="Group 32">
            <a:extLst>
              <a:ext uri="{FF2B5EF4-FFF2-40B4-BE49-F238E27FC236}">
                <a16:creationId xmlns:a16="http://schemas.microsoft.com/office/drawing/2014/main" id="{30E20447-AF21-F40E-34E5-BF68A3184942}"/>
              </a:ext>
            </a:extLst>
          </p:cNvPr>
          <p:cNvGrpSpPr/>
          <p:nvPr userDrawn="1"/>
        </p:nvGrpSpPr>
        <p:grpSpPr>
          <a:xfrm>
            <a:off x="0" y="-2785"/>
            <a:ext cx="12192000" cy="834501"/>
            <a:chOff x="0" y="-2785"/>
            <a:chExt cx="12192000" cy="834501"/>
          </a:xfrm>
        </p:grpSpPr>
        <p:sp>
          <p:nvSpPr>
            <p:cNvPr id="34" name="Rectangle 33">
              <a:extLst>
                <a:ext uri="{FF2B5EF4-FFF2-40B4-BE49-F238E27FC236}">
                  <a16:creationId xmlns:a16="http://schemas.microsoft.com/office/drawing/2014/main" id="{1ACD533C-1C35-E817-267B-6D3D0AD29561}"/>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 name="Picture 34" descr="A black and white sign with white letters&#10;&#10;Description automatically generated">
              <a:extLst>
                <a:ext uri="{FF2B5EF4-FFF2-40B4-BE49-F238E27FC236}">
                  <a16:creationId xmlns:a16="http://schemas.microsoft.com/office/drawing/2014/main" id="{EF1E08B5-8951-2DE0-C56B-2F844D68CE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99291" y="159044"/>
              <a:ext cx="2353588" cy="548640"/>
            </a:xfrm>
            <a:prstGeom prst="rect">
              <a:avLst/>
            </a:prstGeom>
          </p:spPr>
        </p:pic>
        <p:pic>
          <p:nvPicPr>
            <p:cNvPr id="36" name="Picture 35" descr="A black and gold logo&#10;&#10;Description automatically generated">
              <a:extLst>
                <a:ext uri="{FF2B5EF4-FFF2-40B4-BE49-F238E27FC236}">
                  <a16:creationId xmlns:a16="http://schemas.microsoft.com/office/drawing/2014/main" id="{4A5EAD18-49AD-6043-48F3-9BFBF2B1B715}"/>
                </a:ext>
              </a:extLst>
            </p:cNvPr>
            <p:cNvPicPr>
              <a:picLocks noChangeAspect="1"/>
            </p:cNvPicPr>
            <p:nvPr userDrawn="1"/>
          </p:nvPicPr>
          <p:blipFill>
            <a:blip r:embed="rId3">
              <a:extLst>
                <a:ext uri="{28A0092B-C50C-407E-A947-70E740481C1C}">
                  <a14:useLocalDpi xmlns:a14="http://schemas.microsoft.com/office/drawing/2010/main" val="0"/>
                </a:ext>
              </a:extLst>
            </a:blip>
            <a:srcRect l="4689" t="16561" r="4292" b="13681"/>
            <a:stretch/>
          </p:blipFill>
          <p:spPr>
            <a:xfrm>
              <a:off x="37655" y="159044"/>
              <a:ext cx="3168340" cy="548640"/>
            </a:xfrm>
            <a:prstGeom prst="rect">
              <a:avLst/>
            </a:prstGeom>
          </p:spPr>
        </p:pic>
      </p:grpSp>
      <p:pic>
        <p:nvPicPr>
          <p:cNvPr id="7" name="Picture 6" descr="A symbol of a atom with a circle and a circle with a circle in the center&#10;&#10;Description automatically generated with medium confidence">
            <a:extLst>
              <a:ext uri="{FF2B5EF4-FFF2-40B4-BE49-F238E27FC236}">
                <a16:creationId xmlns:a16="http://schemas.microsoft.com/office/drawing/2014/main" id="{5E0294B4-CCD6-8D4D-62FC-3F1F7CB5BE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8" name="Picture 7" descr="A blue and black logo&#10;&#10;Description automatically generated">
            <a:extLst>
              <a:ext uri="{FF2B5EF4-FFF2-40B4-BE49-F238E27FC236}">
                <a16:creationId xmlns:a16="http://schemas.microsoft.com/office/drawing/2014/main" id="{80A8D99D-0DEF-983D-5719-997CF397A61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spTree>
    <p:extLst>
      <p:ext uri="{BB962C8B-B14F-4D97-AF65-F5344CB8AC3E}">
        <p14:creationId xmlns:p14="http://schemas.microsoft.com/office/powerpoint/2010/main" val="2924023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3D93C-0D50-8117-84A4-0A317D7ED560}"/>
              </a:ext>
            </a:extLst>
          </p:cNvPr>
          <p:cNvSpPr>
            <a:spLocks noGrp="1"/>
          </p:cNvSpPr>
          <p:nvPr userDrawn="1">
            <p:ph type="title"/>
          </p:nvPr>
        </p:nvSpPr>
        <p:spPr>
          <a:xfrm>
            <a:off x="838200" y="828932"/>
            <a:ext cx="10515600" cy="861756"/>
          </a:xfrm>
        </p:spPr>
        <p:txBody>
          <a:bodyPr/>
          <a:lstStyle>
            <a:lvl1pPr>
              <a:defRPr b="1"/>
            </a:lvl1pPr>
          </a:lstStyle>
          <a:p>
            <a:r>
              <a:rPr lang="en-US" dirty="0"/>
              <a:t>Click to edit Master title style</a:t>
            </a:r>
          </a:p>
        </p:txBody>
      </p:sp>
      <p:sp>
        <p:nvSpPr>
          <p:cNvPr id="3" name="Content Placeholder 2">
            <a:extLst>
              <a:ext uri="{FF2B5EF4-FFF2-40B4-BE49-F238E27FC236}">
                <a16:creationId xmlns:a16="http://schemas.microsoft.com/office/drawing/2014/main" id="{F8DC7E25-B237-F5C1-C283-44701EEAAF3E}"/>
              </a:ext>
            </a:extLst>
          </p:cNvPr>
          <p:cNvSpPr>
            <a:spLocks noGrp="1"/>
          </p:cNvSpPr>
          <p:nvPr userDrawn="1">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2B5C5F9-7208-334A-14F5-B943859EB85B}"/>
              </a:ext>
            </a:extLst>
          </p:cNvPr>
          <p:cNvSpPr>
            <a:spLocks noGrp="1"/>
          </p:cNvSpPr>
          <p:nvPr userDrawn="1">
            <p:ph type="dt" sz="half" idx="10"/>
          </p:nvPr>
        </p:nvSpPr>
        <p:spPr/>
        <p:txBody>
          <a:bodyPr/>
          <a:lstStyle/>
          <a:p>
            <a:fld id="{47DED089-BD84-44F4-9798-06C9B3428748}" type="datetime1">
              <a:rPr lang="en-US" smtClean="0"/>
              <a:t>2/6/2026</a:t>
            </a:fld>
            <a:endParaRPr lang="en-US"/>
          </a:p>
        </p:txBody>
      </p:sp>
      <p:sp>
        <p:nvSpPr>
          <p:cNvPr id="5" name="Footer Placeholder 4">
            <a:extLst>
              <a:ext uri="{FF2B5EF4-FFF2-40B4-BE49-F238E27FC236}">
                <a16:creationId xmlns:a16="http://schemas.microsoft.com/office/drawing/2014/main" id="{DF3DE578-0C7F-1E99-CE96-6E7EEA9FC883}"/>
              </a:ext>
            </a:extLst>
          </p:cNvPr>
          <p:cNvSpPr>
            <a:spLocks noGrp="1"/>
          </p:cNvSpPr>
          <p:nvPr userDrawn="1">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DB32D481-D9CA-6741-9F86-3B4DA4FA8588}"/>
              </a:ext>
            </a:extLst>
          </p:cNvPr>
          <p:cNvSpPr>
            <a:spLocks noGrp="1"/>
          </p:cNvSpPr>
          <p:nvPr userDrawn="1">
            <p:ph type="sldNum" sz="quarter" idx="12"/>
          </p:nvPr>
        </p:nvSpPr>
        <p:spPr/>
        <p:txBody>
          <a:bodyPr/>
          <a:lstStyle/>
          <a:p>
            <a:fld id="{1553A78C-1EFA-40C5-80E5-1A6DBBA13F4F}" type="slidenum">
              <a:rPr lang="en-US" smtClean="0"/>
              <a:t>‹#›</a:t>
            </a:fld>
            <a:endParaRPr lang="en-US"/>
          </a:p>
        </p:txBody>
      </p:sp>
      <p:grpSp>
        <p:nvGrpSpPr>
          <p:cNvPr id="22" name="Group 21">
            <a:extLst>
              <a:ext uri="{FF2B5EF4-FFF2-40B4-BE49-F238E27FC236}">
                <a16:creationId xmlns:a16="http://schemas.microsoft.com/office/drawing/2014/main" id="{9705050A-1065-C6FB-9196-0C2970B6B688}"/>
              </a:ext>
            </a:extLst>
          </p:cNvPr>
          <p:cNvGrpSpPr/>
          <p:nvPr userDrawn="1"/>
        </p:nvGrpSpPr>
        <p:grpSpPr>
          <a:xfrm>
            <a:off x="0" y="-2785"/>
            <a:ext cx="12192000" cy="834501"/>
            <a:chOff x="0" y="-2785"/>
            <a:chExt cx="12192000" cy="834501"/>
          </a:xfrm>
        </p:grpSpPr>
        <p:sp>
          <p:nvSpPr>
            <p:cNvPr id="16" name="Rectangle 15">
              <a:extLst>
                <a:ext uri="{FF2B5EF4-FFF2-40B4-BE49-F238E27FC236}">
                  <a16:creationId xmlns:a16="http://schemas.microsoft.com/office/drawing/2014/main" id="{802BF458-C046-AA4C-5F94-9A74F8C68E52}"/>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A black and white sign with white letters&#10;&#10;Description automatically generated">
              <a:extLst>
                <a:ext uri="{FF2B5EF4-FFF2-40B4-BE49-F238E27FC236}">
                  <a16:creationId xmlns:a16="http://schemas.microsoft.com/office/drawing/2014/main" id="{4D4AA0CF-444B-882A-220C-CC105AB178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1" name="Picture 20" descr="A black and gold logo&#10;&#10;Description automatically generated">
              <a:extLst>
                <a:ext uri="{FF2B5EF4-FFF2-40B4-BE49-F238E27FC236}">
                  <a16:creationId xmlns:a16="http://schemas.microsoft.com/office/drawing/2014/main" id="{5FDA0C26-110D-3B64-3FBB-B9C6D5A28F41}"/>
                </a:ext>
              </a:extLst>
            </p:cNvPr>
            <p:cNvPicPr>
              <a:picLocks noChangeAspect="1"/>
            </p:cNvPicPr>
            <p:nvPr userDrawn="1"/>
          </p:nvPicPr>
          <p:blipFill>
            <a:blip r:embed="rId3">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pic>
        <p:nvPicPr>
          <p:cNvPr id="15" name="Picture 14" descr="A symbol of a atom with a circle and a circle with a circle in the center&#10;&#10;Description automatically generated with medium confidence">
            <a:extLst>
              <a:ext uri="{FF2B5EF4-FFF2-40B4-BE49-F238E27FC236}">
                <a16:creationId xmlns:a16="http://schemas.microsoft.com/office/drawing/2014/main" id="{6908382F-845D-447A-8688-95BA01C4AB0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17" name="Picture 16" descr="A blue and black logo&#10;&#10;Description automatically generated">
            <a:extLst>
              <a:ext uri="{FF2B5EF4-FFF2-40B4-BE49-F238E27FC236}">
                <a16:creationId xmlns:a16="http://schemas.microsoft.com/office/drawing/2014/main" id="{A79CCF40-5554-89D9-8CE8-72E1353FECB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spTree>
    <p:extLst>
      <p:ext uri="{BB962C8B-B14F-4D97-AF65-F5344CB8AC3E}">
        <p14:creationId xmlns:p14="http://schemas.microsoft.com/office/powerpoint/2010/main" val="1830759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57679-9C0A-7AB5-7842-8E62F612284A}"/>
              </a:ext>
            </a:extLst>
          </p:cNvPr>
          <p:cNvSpPr>
            <a:spLocks noGrp="1"/>
          </p:cNvSpPr>
          <p:nvPr>
            <p:ph type="title"/>
          </p:nvPr>
        </p:nvSpPr>
        <p:spPr>
          <a:xfrm>
            <a:off x="187794" y="1576388"/>
            <a:ext cx="10515600" cy="3438524"/>
          </a:xfrm>
        </p:spPr>
        <p:txBody>
          <a:bodyPr anchor="b"/>
          <a:lstStyle>
            <a:lvl1pPr>
              <a:defRPr sz="6000" b="1">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FA18BD5-F484-50AE-E617-DE21CF2EE6DC}"/>
              </a:ext>
            </a:extLst>
          </p:cNvPr>
          <p:cNvSpPr>
            <a:spLocks noGrp="1"/>
          </p:cNvSpPr>
          <p:nvPr>
            <p:ph type="body" idx="1"/>
          </p:nvPr>
        </p:nvSpPr>
        <p:spPr>
          <a:xfrm>
            <a:off x="187794" y="5414962"/>
            <a:ext cx="10515600" cy="941388"/>
          </a:xfrm>
        </p:spPr>
        <p:txBody>
          <a:bodyPr/>
          <a:lstStyle>
            <a:lvl1pPr marL="0" indent="0">
              <a:buNone/>
              <a:defRPr sz="2400">
                <a:solidFill>
                  <a:schemeClr val="accent4"/>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63998018-B33E-7478-AF3F-79692367EBB5}"/>
              </a:ext>
            </a:extLst>
          </p:cNvPr>
          <p:cNvSpPr>
            <a:spLocks noGrp="1"/>
          </p:cNvSpPr>
          <p:nvPr>
            <p:ph type="dt" sz="half" idx="10"/>
          </p:nvPr>
        </p:nvSpPr>
        <p:spPr/>
        <p:txBody>
          <a:bodyPr/>
          <a:lstStyle/>
          <a:p>
            <a:fld id="{6F258853-ECEA-40D1-83CB-EA5869AB4F23}" type="datetime1">
              <a:rPr lang="en-US" smtClean="0"/>
              <a:t>2/6/2026</a:t>
            </a:fld>
            <a:endParaRPr lang="en-US" dirty="0"/>
          </a:p>
        </p:txBody>
      </p:sp>
      <p:sp>
        <p:nvSpPr>
          <p:cNvPr id="5" name="Footer Placeholder 4">
            <a:extLst>
              <a:ext uri="{FF2B5EF4-FFF2-40B4-BE49-F238E27FC236}">
                <a16:creationId xmlns:a16="http://schemas.microsoft.com/office/drawing/2014/main" id="{F61CBF1B-94F6-ACC4-D00E-EB6F29D383E6}"/>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E3BF52DE-367F-061D-D7D2-9E930C04F49F}"/>
              </a:ext>
            </a:extLst>
          </p:cNvPr>
          <p:cNvSpPr>
            <a:spLocks noGrp="1"/>
          </p:cNvSpPr>
          <p:nvPr>
            <p:ph type="sldNum" sz="quarter" idx="12"/>
          </p:nvPr>
        </p:nvSpPr>
        <p:spPr/>
        <p:txBody>
          <a:bodyPr/>
          <a:lstStyle/>
          <a:p>
            <a:fld id="{1553A78C-1EFA-40C5-80E5-1A6DBBA13F4F}" type="slidenum">
              <a:rPr lang="en-US" smtClean="0"/>
              <a:t>‹#›</a:t>
            </a:fld>
            <a:endParaRPr lang="en-US"/>
          </a:p>
        </p:txBody>
      </p:sp>
      <p:pic>
        <p:nvPicPr>
          <p:cNvPr id="8" name="Picture 7" descr="A logo with text and flames&#10;&#10;Description automatically generated" hidden="1">
            <a:extLst>
              <a:ext uri="{FF2B5EF4-FFF2-40B4-BE49-F238E27FC236}">
                <a16:creationId xmlns:a16="http://schemas.microsoft.com/office/drawing/2014/main" id="{9AC0D468-918D-BD37-476F-C9B01C6D5211}"/>
              </a:ext>
            </a:extLst>
          </p:cNvPr>
          <p:cNvPicPr>
            <a:picLocks noChangeAspect="1"/>
          </p:cNvPicPr>
          <p:nvPr userDrawn="1"/>
        </p:nvPicPr>
        <p:blipFill>
          <a:blip r:embed="rId2">
            <a:alphaModFix amt="15000"/>
            <a:extLst>
              <a:ext uri="{28A0092B-C50C-407E-A947-70E740481C1C}">
                <a14:useLocalDpi xmlns:a14="http://schemas.microsoft.com/office/drawing/2010/main" val="0"/>
              </a:ext>
            </a:extLst>
          </a:blip>
          <a:stretch>
            <a:fillRect/>
          </a:stretch>
        </p:blipFill>
        <p:spPr>
          <a:xfrm>
            <a:off x="-2392553" y="-2323070"/>
            <a:ext cx="8065616" cy="8065616"/>
          </a:xfrm>
          <a:prstGeom prst="rect">
            <a:avLst/>
          </a:prstGeom>
        </p:spPr>
      </p:pic>
      <p:grpSp>
        <p:nvGrpSpPr>
          <p:cNvPr id="67" name="Group 66">
            <a:extLst>
              <a:ext uri="{FF2B5EF4-FFF2-40B4-BE49-F238E27FC236}">
                <a16:creationId xmlns:a16="http://schemas.microsoft.com/office/drawing/2014/main" id="{FC4CA0EF-2E0F-3FF7-1176-E0929FE1F976}"/>
              </a:ext>
            </a:extLst>
          </p:cNvPr>
          <p:cNvGrpSpPr>
            <a:grpSpLocks noChangeAspect="1"/>
          </p:cNvGrpSpPr>
          <p:nvPr userDrawn="1"/>
        </p:nvGrpSpPr>
        <p:grpSpPr>
          <a:xfrm>
            <a:off x="3338623" y="-1295729"/>
            <a:ext cx="9592801" cy="8527567"/>
            <a:chOff x="4157904" y="-1064968"/>
            <a:chExt cx="8759098" cy="7786443"/>
          </a:xfrm>
        </p:grpSpPr>
        <p:grpSp>
          <p:nvGrpSpPr>
            <p:cNvPr id="66" name="Group 65">
              <a:extLst>
                <a:ext uri="{FF2B5EF4-FFF2-40B4-BE49-F238E27FC236}">
                  <a16:creationId xmlns:a16="http://schemas.microsoft.com/office/drawing/2014/main" id="{9EED4187-43A5-5E07-DC8C-F746E6B2E5CC}"/>
                </a:ext>
              </a:extLst>
            </p:cNvPr>
            <p:cNvGrpSpPr/>
            <p:nvPr userDrawn="1"/>
          </p:nvGrpSpPr>
          <p:grpSpPr>
            <a:xfrm>
              <a:off x="4157904" y="-1064968"/>
              <a:ext cx="7990992" cy="7786443"/>
              <a:chOff x="4157904" y="-1064968"/>
              <a:chExt cx="7990992" cy="7786443"/>
            </a:xfrm>
          </p:grpSpPr>
          <p:sp>
            <p:nvSpPr>
              <p:cNvPr id="46" name="Freeform: Shape 45" hidden="1">
                <a:extLst>
                  <a:ext uri="{FF2B5EF4-FFF2-40B4-BE49-F238E27FC236}">
                    <a16:creationId xmlns:a16="http://schemas.microsoft.com/office/drawing/2014/main" id="{7ECF4FE1-3DA7-35FF-058A-C4514D9E02CB}"/>
                  </a:ext>
                </a:extLst>
              </p:cNvPr>
              <p:cNvSpPr/>
              <p:nvPr userDrawn="1"/>
            </p:nvSpPr>
            <p:spPr>
              <a:xfrm>
                <a:off x="4372392" y="-1064968"/>
                <a:ext cx="7135102" cy="6249790"/>
              </a:xfrm>
              <a:custGeom>
                <a:avLst/>
                <a:gdLst>
                  <a:gd name="connsiteX0" fmla="*/ 3200400 w 5865368"/>
                  <a:gd name="connsiteY0" fmla="*/ 0 h 5137603"/>
                  <a:gd name="connsiteX1" fmla="*/ 5854222 w 5865368"/>
                  <a:gd name="connsiteY1" fmla="*/ 1411026 h 5137603"/>
                  <a:gd name="connsiteX2" fmla="*/ 5865368 w 5865368"/>
                  <a:gd name="connsiteY2" fmla="*/ 1429372 h 5137603"/>
                  <a:gd name="connsiteX3" fmla="*/ 657122 w 5865368"/>
                  <a:gd name="connsiteY3" fmla="*/ 5137603 h 5137603"/>
                  <a:gd name="connsiteX4" fmla="*/ 546578 w 5865368"/>
                  <a:gd name="connsiteY4" fmla="*/ 4989774 h 5137603"/>
                  <a:gd name="connsiteX5" fmla="*/ 0 w 5865368"/>
                  <a:gd name="connsiteY5" fmla="*/ 3200400 h 5137603"/>
                  <a:gd name="connsiteX6" fmla="*/ 3200400 w 5865368"/>
                  <a:gd name="connsiteY6" fmla="*/ 0 h 5137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65368" h="5137603">
                    <a:moveTo>
                      <a:pt x="3200400" y="0"/>
                    </a:moveTo>
                    <a:cubicBezTo>
                      <a:pt x="4305108" y="0"/>
                      <a:pt x="5279087" y="559714"/>
                      <a:pt x="5854222" y="1411026"/>
                    </a:cubicBezTo>
                    <a:lnTo>
                      <a:pt x="5865368" y="1429372"/>
                    </a:lnTo>
                    <a:lnTo>
                      <a:pt x="657122" y="5137603"/>
                    </a:lnTo>
                    <a:lnTo>
                      <a:pt x="546578" y="4989774"/>
                    </a:lnTo>
                    <a:cubicBezTo>
                      <a:pt x="201497" y="4478987"/>
                      <a:pt x="0" y="3863225"/>
                      <a:pt x="0" y="3200400"/>
                    </a:cubicBezTo>
                    <a:cubicBezTo>
                      <a:pt x="0" y="1432868"/>
                      <a:pt x="1432868" y="0"/>
                      <a:pt x="3200400" y="0"/>
                    </a:cubicBezTo>
                    <a:close/>
                  </a:path>
                </a:pathLst>
              </a:custGeom>
              <a:noFill/>
              <a:ln w="76200">
                <a:solidFill>
                  <a:schemeClr val="accent6">
                    <a:alpha val="14000"/>
                  </a:schemeClr>
                </a:solidFill>
              </a:ln>
            </p:spPr>
            <p:style>
              <a:lnRef idx="2">
                <a:schemeClr val="accent6"/>
              </a:lnRef>
              <a:fillRef idx="1">
                <a:schemeClr val="lt1"/>
              </a:fillRef>
              <a:effectRef idx="0">
                <a:schemeClr val="accent6"/>
              </a:effectRef>
              <a:fontRef idx="minor">
                <a:schemeClr val="dk1"/>
              </a:fontRef>
            </p:style>
            <p:txBody>
              <a:bodyPr wrap="square" rtlCol="0" anchor="ctr">
                <a:noAutofit/>
              </a:bodyPr>
              <a:lstStyle/>
              <a:p>
                <a:pPr algn="ctr"/>
                <a:endParaRPr lang="en-US" dirty="0">
                  <a:ln>
                    <a:solidFill>
                      <a:schemeClr val="bg1"/>
                    </a:solidFill>
                  </a:ln>
                </a:endParaRPr>
              </a:p>
            </p:txBody>
          </p:sp>
          <p:sp>
            <p:nvSpPr>
              <p:cNvPr id="39" name="Freeform: Shape 38" hidden="1">
                <a:extLst>
                  <a:ext uri="{FF2B5EF4-FFF2-40B4-BE49-F238E27FC236}">
                    <a16:creationId xmlns:a16="http://schemas.microsoft.com/office/drawing/2014/main" id="{603F1DF4-F10B-82E7-9274-6089C78EE2EA}"/>
                  </a:ext>
                </a:extLst>
              </p:cNvPr>
              <p:cNvSpPr/>
              <p:nvPr userDrawn="1"/>
            </p:nvSpPr>
            <p:spPr>
              <a:xfrm>
                <a:off x="5442764" y="1048842"/>
                <a:ext cx="6706132" cy="5672633"/>
              </a:xfrm>
              <a:custGeom>
                <a:avLst/>
                <a:gdLst>
                  <a:gd name="connsiteX0" fmla="*/ 5156691 w 5512735"/>
                  <a:gd name="connsiteY0" fmla="*/ 0 h 4663154"/>
                  <a:gd name="connsiteX1" fmla="*/ 5261232 w 5512735"/>
                  <a:gd name="connsiteY1" fmla="*/ 217014 h 4663154"/>
                  <a:gd name="connsiteX2" fmla="*/ 5512735 w 5512735"/>
                  <a:gd name="connsiteY2" fmla="*/ 1462754 h 4663154"/>
                  <a:gd name="connsiteX3" fmla="*/ 2312335 w 5512735"/>
                  <a:gd name="connsiteY3" fmla="*/ 4663154 h 4663154"/>
                  <a:gd name="connsiteX4" fmla="*/ 49311 w 5512735"/>
                  <a:gd name="connsiteY4" fmla="*/ 3725779 h 4663154"/>
                  <a:gd name="connsiteX5" fmla="*/ 0 w 5512735"/>
                  <a:gd name="connsiteY5" fmla="*/ 3671524 h 4663154"/>
                  <a:gd name="connsiteX6" fmla="*/ 5156691 w 5512735"/>
                  <a:gd name="connsiteY6" fmla="*/ 0 h 466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12735" h="4663154">
                    <a:moveTo>
                      <a:pt x="5156691" y="0"/>
                    </a:moveTo>
                    <a:lnTo>
                      <a:pt x="5261232" y="217014"/>
                    </a:lnTo>
                    <a:cubicBezTo>
                      <a:pt x="5423181" y="599905"/>
                      <a:pt x="5512735" y="1020871"/>
                      <a:pt x="5512735" y="1462754"/>
                    </a:cubicBezTo>
                    <a:cubicBezTo>
                      <a:pt x="5512735" y="3230286"/>
                      <a:pt x="4079867" y="4663154"/>
                      <a:pt x="2312335" y="4663154"/>
                    </a:cubicBezTo>
                    <a:cubicBezTo>
                      <a:pt x="1428569" y="4663154"/>
                      <a:pt x="628469" y="4304937"/>
                      <a:pt x="49311" y="3725779"/>
                    </a:cubicBezTo>
                    <a:lnTo>
                      <a:pt x="0" y="3671524"/>
                    </a:lnTo>
                    <a:lnTo>
                      <a:pt x="5156691" y="0"/>
                    </a:lnTo>
                    <a:close/>
                  </a:path>
                </a:pathLst>
              </a:custGeom>
              <a:noFill/>
              <a:ln w="76200">
                <a:solidFill>
                  <a:srgbClr val="FFFFFF">
                    <a:alpha val="15000"/>
                  </a:srgbClr>
                </a:solidFill>
              </a:ln>
            </p:spPr>
            <p:style>
              <a:lnRef idx="2">
                <a:schemeClr val="accent1"/>
              </a:lnRef>
              <a:fillRef idx="1">
                <a:schemeClr val="lt1"/>
              </a:fillRef>
              <a:effectRef idx="0">
                <a:schemeClr val="accent1"/>
              </a:effectRef>
              <a:fontRef idx="minor">
                <a:schemeClr val="dk1"/>
              </a:fontRef>
            </p:style>
            <p:txBody>
              <a:bodyPr wrap="square" rtlCol="0" anchor="ctr">
                <a:noAutofit/>
              </a:bodyPr>
              <a:lstStyle/>
              <a:p>
                <a:pPr algn="ctr"/>
                <a:endParaRPr lang="en-US">
                  <a:ln>
                    <a:solidFill>
                      <a:schemeClr val="bg1"/>
                    </a:solidFill>
                  </a:ln>
                </a:endParaRPr>
              </a:p>
            </p:txBody>
          </p:sp>
          <p:pic>
            <p:nvPicPr>
              <p:cNvPr id="26" name="Picture 25" descr="A white text on a black background&#10;&#10;Description automatically generated">
                <a:extLst>
                  <a:ext uri="{FF2B5EF4-FFF2-40B4-BE49-F238E27FC236}">
                    <a16:creationId xmlns:a16="http://schemas.microsoft.com/office/drawing/2014/main" id="{3ECBE9D4-EDFE-40B3-2D63-DEB2B7629220}"/>
                  </a:ext>
                </a:extLst>
              </p:cNvPr>
              <p:cNvPicPr>
                <a:picLocks noChangeAspect="1"/>
              </p:cNvPicPr>
              <p:nvPr userDrawn="1"/>
            </p:nvPicPr>
            <p:blipFill>
              <a:blip r:embed="rId3">
                <a:alphaModFix amt="37000"/>
                <a:extLst>
                  <a:ext uri="{28A0092B-C50C-407E-A947-70E740481C1C}">
                    <a14:useLocalDpi xmlns:a14="http://schemas.microsoft.com/office/drawing/2010/main" val="0"/>
                  </a:ext>
                </a:extLst>
              </a:blip>
              <a:srcRect l="11593" t="22272" r="10415" b="20615"/>
              <a:stretch/>
            </p:blipFill>
            <p:spPr>
              <a:xfrm>
                <a:off x="4157904" y="305950"/>
                <a:ext cx="5526887" cy="2522302"/>
              </a:xfrm>
              <a:custGeom>
                <a:avLst/>
                <a:gdLst>
                  <a:gd name="connsiteX0" fmla="*/ 4681380 w 4681380"/>
                  <a:gd name="connsiteY0" fmla="*/ 1939770 h 2136438"/>
                  <a:gd name="connsiteX1" fmla="*/ 4681380 w 4681380"/>
                  <a:gd name="connsiteY1" fmla="*/ 2136438 h 2136438"/>
                  <a:gd name="connsiteX2" fmla="*/ 4405158 w 4681380"/>
                  <a:gd name="connsiteY2" fmla="*/ 2136438 h 2136438"/>
                  <a:gd name="connsiteX3" fmla="*/ 0 w 4681380"/>
                  <a:gd name="connsiteY3" fmla="*/ 0 h 2136438"/>
                  <a:gd name="connsiteX4" fmla="*/ 4681380 w 4681380"/>
                  <a:gd name="connsiteY4" fmla="*/ 0 h 2136438"/>
                  <a:gd name="connsiteX5" fmla="*/ 4681380 w 4681380"/>
                  <a:gd name="connsiteY5" fmla="*/ 1289907 h 2136438"/>
                  <a:gd name="connsiteX6" fmla="*/ 3492419 w 4681380"/>
                  <a:gd name="connsiteY6" fmla="*/ 2136438 h 2136438"/>
                  <a:gd name="connsiteX7" fmla="*/ 0 w 4681380"/>
                  <a:gd name="connsiteY7" fmla="*/ 2136438 h 2136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81380" h="2136438">
                    <a:moveTo>
                      <a:pt x="4681380" y="1939770"/>
                    </a:moveTo>
                    <a:lnTo>
                      <a:pt x="4681380" y="2136438"/>
                    </a:lnTo>
                    <a:lnTo>
                      <a:pt x="4405158" y="2136438"/>
                    </a:lnTo>
                    <a:close/>
                    <a:moveTo>
                      <a:pt x="0" y="0"/>
                    </a:moveTo>
                    <a:lnTo>
                      <a:pt x="4681380" y="0"/>
                    </a:lnTo>
                    <a:lnTo>
                      <a:pt x="4681380" y="1289907"/>
                    </a:lnTo>
                    <a:lnTo>
                      <a:pt x="3492419" y="2136438"/>
                    </a:lnTo>
                    <a:lnTo>
                      <a:pt x="0" y="2136438"/>
                    </a:lnTo>
                    <a:close/>
                  </a:path>
                </a:pathLst>
              </a:custGeom>
            </p:spPr>
          </p:pic>
          <p:pic>
            <p:nvPicPr>
              <p:cNvPr id="24" name="Picture 23" descr="A orange letter t on a black background&#10;&#10;Description automatically generated">
                <a:extLst>
                  <a:ext uri="{FF2B5EF4-FFF2-40B4-BE49-F238E27FC236}">
                    <a16:creationId xmlns:a16="http://schemas.microsoft.com/office/drawing/2014/main" id="{2E720377-3690-AD14-5390-C4AC39E85FD8}"/>
                  </a:ext>
                </a:extLst>
              </p:cNvPr>
              <p:cNvPicPr>
                <a:picLocks noChangeAspect="1"/>
              </p:cNvPicPr>
              <p:nvPr userDrawn="1"/>
            </p:nvPicPr>
            <p:blipFill>
              <a:blip r:embed="rId4">
                <a:biLevel thresh="50000"/>
                <a:alphaModFix amt="37000"/>
                <a:extLst>
                  <a:ext uri="{28A0092B-C50C-407E-A947-70E740481C1C}">
                    <a14:useLocalDpi xmlns:a14="http://schemas.microsoft.com/office/drawing/2010/main" val="0"/>
                  </a:ext>
                </a:extLst>
              </a:blip>
              <a:srcRect/>
              <a:stretch>
                <a:fillRect/>
              </a:stretch>
            </p:blipFill>
            <p:spPr>
              <a:xfrm>
                <a:off x="8521839" y="2790903"/>
                <a:ext cx="3443996" cy="3443996"/>
              </a:xfrm>
              <a:custGeom>
                <a:avLst/>
                <a:gdLst>
                  <a:gd name="connsiteX0" fmla="*/ 758178 w 2831116"/>
                  <a:gd name="connsiteY0" fmla="*/ 0 h 2831116"/>
                  <a:gd name="connsiteX1" fmla="*/ 2831116 w 2831116"/>
                  <a:gd name="connsiteY1" fmla="*/ 0 h 2831116"/>
                  <a:gd name="connsiteX2" fmla="*/ 2831116 w 2831116"/>
                  <a:gd name="connsiteY2" fmla="*/ 2831116 h 2831116"/>
                  <a:gd name="connsiteX3" fmla="*/ 0 w 2831116"/>
                  <a:gd name="connsiteY3" fmla="*/ 2831116 h 2831116"/>
                  <a:gd name="connsiteX4" fmla="*/ 0 w 2831116"/>
                  <a:gd name="connsiteY4" fmla="*/ 539817 h 2831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1116" h="2831116">
                    <a:moveTo>
                      <a:pt x="758178" y="0"/>
                    </a:moveTo>
                    <a:lnTo>
                      <a:pt x="2831116" y="0"/>
                    </a:lnTo>
                    <a:lnTo>
                      <a:pt x="2831116" y="2831116"/>
                    </a:lnTo>
                    <a:lnTo>
                      <a:pt x="0" y="2831116"/>
                    </a:lnTo>
                    <a:lnTo>
                      <a:pt x="0" y="539817"/>
                    </a:lnTo>
                    <a:close/>
                  </a:path>
                </a:pathLst>
              </a:custGeom>
            </p:spPr>
          </p:pic>
        </p:grpSp>
        <p:sp>
          <p:nvSpPr>
            <p:cNvPr id="65" name="Rectangle 64">
              <a:extLst>
                <a:ext uri="{FF2B5EF4-FFF2-40B4-BE49-F238E27FC236}">
                  <a16:creationId xmlns:a16="http://schemas.microsoft.com/office/drawing/2014/main" id="{CB1D35B0-C0B4-46A7-1002-4A1C7479EE3B}"/>
                </a:ext>
              </a:extLst>
            </p:cNvPr>
            <p:cNvSpPr/>
            <p:nvPr userDrawn="1"/>
          </p:nvSpPr>
          <p:spPr>
            <a:xfrm rot="19464296">
              <a:off x="6571531" y="2078808"/>
              <a:ext cx="6345471" cy="182880"/>
            </a:xfrm>
            <a:prstGeom prst="rect">
              <a:avLst/>
            </a:prstGeom>
            <a:gradFill flip="none" rotWithShape="1">
              <a:gsLst>
                <a:gs pos="26000">
                  <a:schemeClr val="accent3"/>
                </a:gs>
                <a:gs pos="0">
                  <a:schemeClr val="tx1"/>
                </a:gs>
                <a:gs pos="62000">
                  <a:srgbClr val="B15225"/>
                </a:gs>
                <a:gs pos="100000">
                  <a:schemeClr val="accent1"/>
                </a:gs>
              </a:gsLst>
              <a:lin ang="0" scaled="1"/>
              <a:tileRect/>
            </a:gradFill>
            <a:ln>
              <a:noFill/>
            </a:ln>
            <a:effectLst>
              <a:softEdge rad="3175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15095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1F52C-A3C8-2563-B4F6-BD78D3CCDBD1}"/>
              </a:ext>
            </a:extLst>
          </p:cNvPr>
          <p:cNvSpPr>
            <a:spLocks noGrp="1"/>
          </p:cNvSpPr>
          <p:nvPr>
            <p:ph type="title"/>
          </p:nvPr>
        </p:nvSpPr>
        <p:spPr>
          <a:xfrm>
            <a:off x="838200" y="828932"/>
            <a:ext cx="10515600" cy="861756"/>
          </a:xfrm>
        </p:spPr>
        <p:txBody>
          <a:bodyPr/>
          <a:lstStyle>
            <a:lvl1pPr>
              <a:defRPr b="1"/>
            </a:lvl1pPr>
          </a:lstStyle>
          <a:p>
            <a:r>
              <a:rPr lang="en-US" dirty="0"/>
              <a:t>Click to edit Master title style</a:t>
            </a:r>
          </a:p>
        </p:txBody>
      </p:sp>
      <p:sp>
        <p:nvSpPr>
          <p:cNvPr id="3" name="Content Placeholder 2">
            <a:extLst>
              <a:ext uri="{FF2B5EF4-FFF2-40B4-BE49-F238E27FC236}">
                <a16:creationId xmlns:a16="http://schemas.microsoft.com/office/drawing/2014/main" id="{6C971FA3-CF0A-FC9A-9C7F-DA6244B6F5A2}"/>
              </a:ext>
            </a:extLst>
          </p:cNvPr>
          <p:cNvSpPr>
            <a:spLocks noGrp="1"/>
          </p:cNvSpPr>
          <p:nvPr>
            <p:ph sz="half" idx="1"/>
          </p:nvPr>
        </p:nvSpPr>
        <p:spPr>
          <a:xfrm>
            <a:off x="838200" y="1825625"/>
            <a:ext cx="5181600" cy="435133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867CC31-54D5-B08D-AFCF-61CDEEEFF702}"/>
              </a:ext>
            </a:extLst>
          </p:cNvPr>
          <p:cNvSpPr>
            <a:spLocks noGrp="1"/>
          </p:cNvSpPr>
          <p:nvPr>
            <p:ph sz="half" idx="2"/>
          </p:nvPr>
        </p:nvSpPr>
        <p:spPr>
          <a:xfrm>
            <a:off x="6172200" y="1825625"/>
            <a:ext cx="5181600" cy="435133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6052E47E-D24F-6E64-82FD-FD6903A14E5B}"/>
              </a:ext>
            </a:extLst>
          </p:cNvPr>
          <p:cNvSpPr>
            <a:spLocks noGrp="1"/>
          </p:cNvSpPr>
          <p:nvPr>
            <p:ph type="dt" sz="half" idx="10"/>
          </p:nvPr>
        </p:nvSpPr>
        <p:spPr/>
        <p:txBody>
          <a:bodyPr/>
          <a:lstStyle/>
          <a:p>
            <a:fld id="{8CAAF2CB-C412-47B8-A65F-1EE12BA30EA3}" type="datetime1">
              <a:rPr lang="en-US" smtClean="0"/>
              <a:t>2/6/2026</a:t>
            </a:fld>
            <a:endParaRPr lang="en-US"/>
          </a:p>
        </p:txBody>
      </p:sp>
      <p:sp>
        <p:nvSpPr>
          <p:cNvPr id="6" name="Footer Placeholder 5">
            <a:extLst>
              <a:ext uri="{FF2B5EF4-FFF2-40B4-BE49-F238E27FC236}">
                <a16:creationId xmlns:a16="http://schemas.microsoft.com/office/drawing/2014/main" id="{17364620-E4F3-C76A-891D-D850C229B56D}"/>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2F729717-7D86-9324-66D3-8DE0B602C144}"/>
              </a:ext>
            </a:extLst>
          </p:cNvPr>
          <p:cNvSpPr>
            <a:spLocks noGrp="1"/>
          </p:cNvSpPr>
          <p:nvPr>
            <p:ph type="sldNum" sz="quarter" idx="12"/>
          </p:nvPr>
        </p:nvSpPr>
        <p:spPr/>
        <p:txBody>
          <a:bodyPr/>
          <a:lstStyle/>
          <a:p>
            <a:fld id="{1553A78C-1EFA-40C5-80E5-1A6DBBA13F4F}" type="slidenum">
              <a:rPr lang="en-US" smtClean="0"/>
              <a:t>‹#›</a:t>
            </a:fld>
            <a:endParaRPr lang="en-US"/>
          </a:p>
        </p:txBody>
      </p:sp>
      <p:pic>
        <p:nvPicPr>
          <p:cNvPr id="8" name="Picture 7" descr="A symbol of a atom with a circle and a circle with a circle in the center&#10;&#10;Description automatically generated with medium confidence">
            <a:extLst>
              <a:ext uri="{FF2B5EF4-FFF2-40B4-BE49-F238E27FC236}">
                <a16:creationId xmlns:a16="http://schemas.microsoft.com/office/drawing/2014/main" id="{279E8CD5-E9BC-A213-297C-914D1050409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9" name="Picture 8" descr="A blue and black logo&#10;&#10;Description automatically generated">
            <a:extLst>
              <a:ext uri="{FF2B5EF4-FFF2-40B4-BE49-F238E27FC236}">
                <a16:creationId xmlns:a16="http://schemas.microsoft.com/office/drawing/2014/main" id="{10C767C1-2FFA-67FD-012C-E5A00E00178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grpSp>
        <p:nvGrpSpPr>
          <p:cNvPr id="21" name="Group 20">
            <a:extLst>
              <a:ext uri="{FF2B5EF4-FFF2-40B4-BE49-F238E27FC236}">
                <a16:creationId xmlns:a16="http://schemas.microsoft.com/office/drawing/2014/main" id="{D4321E57-9972-25E1-30EB-68D8ECB990D8}"/>
              </a:ext>
            </a:extLst>
          </p:cNvPr>
          <p:cNvGrpSpPr/>
          <p:nvPr userDrawn="1"/>
        </p:nvGrpSpPr>
        <p:grpSpPr>
          <a:xfrm>
            <a:off x="0" y="-2785"/>
            <a:ext cx="12192000" cy="834501"/>
            <a:chOff x="0" y="-2785"/>
            <a:chExt cx="12192000" cy="834501"/>
          </a:xfrm>
        </p:grpSpPr>
        <p:sp>
          <p:nvSpPr>
            <p:cNvPr id="22" name="Rectangle 21">
              <a:extLst>
                <a:ext uri="{FF2B5EF4-FFF2-40B4-BE49-F238E27FC236}">
                  <a16:creationId xmlns:a16="http://schemas.microsoft.com/office/drawing/2014/main" id="{950CE703-A27B-D4D0-BCFF-3C6DB036FD60}"/>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black and white sign with white letters&#10;&#10;Description automatically generated">
              <a:extLst>
                <a:ext uri="{FF2B5EF4-FFF2-40B4-BE49-F238E27FC236}">
                  <a16:creationId xmlns:a16="http://schemas.microsoft.com/office/drawing/2014/main" id="{D9F2D191-43DF-919D-89E1-3A7E1B6A92C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4" name="Picture 23" descr="A black and gold logo&#10;&#10;Description automatically generated">
              <a:extLst>
                <a:ext uri="{FF2B5EF4-FFF2-40B4-BE49-F238E27FC236}">
                  <a16:creationId xmlns:a16="http://schemas.microsoft.com/office/drawing/2014/main" id="{419AD76D-348C-8460-B778-6B934B424268}"/>
                </a:ext>
              </a:extLst>
            </p:cNvPr>
            <p:cNvPicPr>
              <a:picLocks noChangeAspect="1"/>
            </p:cNvPicPr>
            <p:nvPr userDrawn="1"/>
          </p:nvPicPr>
          <p:blipFill>
            <a:blip r:embed="rId5">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spTree>
    <p:extLst>
      <p:ext uri="{BB962C8B-B14F-4D97-AF65-F5344CB8AC3E}">
        <p14:creationId xmlns:p14="http://schemas.microsoft.com/office/powerpoint/2010/main" val="1590644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C752A-B69E-D0B6-9C48-B806BDFD8BFF}"/>
              </a:ext>
            </a:extLst>
          </p:cNvPr>
          <p:cNvSpPr>
            <a:spLocks noGrp="1"/>
          </p:cNvSpPr>
          <p:nvPr>
            <p:ph type="title"/>
          </p:nvPr>
        </p:nvSpPr>
        <p:spPr>
          <a:xfrm>
            <a:off x="839788" y="837286"/>
            <a:ext cx="10515600" cy="853402"/>
          </a:xfrm>
        </p:spPr>
        <p:txBody>
          <a:bodyPr/>
          <a:lstStyle>
            <a:lvl1pPr>
              <a:defRPr b="1"/>
            </a:lvl1pPr>
          </a:lstStyle>
          <a:p>
            <a:r>
              <a:rPr lang="en-US" dirty="0"/>
              <a:t>Click to edit Master title style</a:t>
            </a:r>
          </a:p>
        </p:txBody>
      </p:sp>
      <p:sp>
        <p:nvSpPr>
          <p:cNvPr id="3" name="Text Placeholder 2">
            <a:extLst>
              <a:ext uri="{FF2B5EF4-FFF2-40B4-BE49-F238E27FC236}">
                <a16:creationId xmlns:a16="http://schemas.microsoft.com/office/drawing/2014/main" id="{F7F7382B-5450-FCC4-A2BF-D61732D69F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73A71B4-EFF4-7A0D-DCF0-42634BA3074B}"/>
              </a:ext>
            </a:extLst>
          </p:cNvPr>
          <p:cNvSpPr>
            <a:spLocks noGrp="1"/>
          </p:cNvSpPr>
          <p:nvPr>
            <p:ph sz="half" idx="2"/>
          </p:nvPr>
        </p:nvSpPr>
        <p:spPr>
          <a:xfrm>
            <a:off x="839788" y="2505075"/>
            <a:ext cx="5157787" cy="368458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F954A97F-2132-66DB-A069-837416ACDE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199216-056D-83CF-5C98-73FB547346F1}"/>
              </a:ext>
            </a:extLst>
          </p:cNvPr>
          <p:cNvSpPr>
            <a:spLocks noGrp="1"/>
          </p:cNvSpPr>
          <p:nvPr>
            <p:ph sz="quarter" idx="4"/>
          </p:nvPr>
        </p:nvSpPr>
        <p:spPr>
          <a:xfrm>
            <a:off x="6172200" y="2505075"/>
            <a:ext cx="5183188" cy="368458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9F6D0580-8457-9C18-34EE-EA0A713594C8}"/>
              </a:ext>
            </a:extLst>
          </p:cNvPr>
          <p:cNvSpPr>
            <a:spLocks noGrp="1"/>
          </p:cNvSpPr>
          <p:nvPr>
            <p:ph type="dt" sz="half" idx="10"/>
          </p:nvPr>
        </p:nvSpPr>
        <p:spPr/>
        <p:txBody>
          <a:bodyPr/>
          <a:lstStyle/>
          <a:p>
            <a:fld id="{75E96DAB-B414-4121-BB31-BB65CDCDC7AD}" type="datetime1">
              <a:rPr lang="en-US" smtClean="0"/>
              <a:t>2/6/2026</a:t>
            </a:fld>
            <a:endParaRPr lang="en-US"/>
          </a:p>
        </p:txBody>
      </p:sp>
      <p:sp>
        <p:nvSpPr>
          <p:cNvPr id="8" name="Footer Placeholder 7">
            <a:extLst>
              <a:ext uri="{FF2B5EF4-FFF2-40B4-BE49-F238E27FC236}">
                <a16:creationId xmlns:a16="http://schemas.microsoft.com/office/drawing/2014/main" id="{D785CFF0-FE02-36A3-1434-545A3B03DE7C}"/>
              </a:ext>
            </a:extLst>
          </p:cNvPr>
          <p:cNvSpPr>
            <a:spLocks noGrp="1"/>
          </p:cNvSpPr>
          <p:nvPr>
            <p:ph type="ftr" sz="quarter" idx="11"/>
          </p:nvPr>
        </p:nvSpPr>
        <p:spPr/>
        <p:txBody>
          <a:bodyPr/>
          <a:lstStyle/>
          <a:p>
            <a:r>
              <a:rPr lang="en-US"/>
              <a:t>WANDA 2026</a:t>
            </a:r>
          </a:p>
        </p:txBody>
      </p:sp>
      <p:sp>
        <p:nvSpPr>
          <p:cNvPr id="9" name="Slide Number Placeholder 8">
            <a:extLst>
              <a:ext uri="{FF2B5EF4-FFF2-40B4-BE49-F238E27FC236}">
                <a16:creationId xmlns:a16="http://schemas.microsoft.com/office/drawing/2014/main" id="{BB41220E-9EC2-E4CC-1B9F-F1852815F3CD}"/>
              </a:ext>
            </a:extLst>
          </p:cNvPr>
          <p:cNvSpPr>
            <a:spLocks noGrp="1"/>
          </p:cNvSpPr>
          <p:nvPr>
            <p:ph type="sldNum" sz="quarter" idx="12"/>
          </p:nvPr>
        </p:nvSpPr>
        <p:spPr/>
        <p:txBody>
          <a:bodyPr/>
          <a:lstStyle/>
          <a:p>
            <a:fld id="{1553A78C-1EFA-40C5-80E5-1A6DBBA13F4F}" type="slidenum">
              <a:rPr lang="en-US" smtClean="0"/>
              <a:t>‹#›</a:t>
            </a:fld>
            <a:endParaRPr lang="en-US"/>
          </a:p>
        </p:txBody>
      </p:sp>
      <p:grpSp>
        <p:nvGrpSpPr>
          <p:cNvPr id="23" name="Group 22">
            <a:extLst>
              <a:ext uri="{FF2B5EF4-FFF2-40B4-BE49-F238E27FC236}">
                <a16:creationId xmlns:a16="http://schemas.microsoft.com/office/drawing/2014/main" id="{1E3A1A7B-2A43-4D96-969B-7208F47865A6}"/>
              </a:ext>
            </a:extLst>
          </p:cNvPr>
          <p:cNvGrpSpPr/>
          <p:nvPr userDrawn="1"/>
        </p:nvGrpSpPr>
        <p:grpSpPr>
          <a:xfrm>
            <a:off x="0" y="-2785"/>
            <a:ext cx="12192000" cy="834501"/>
            <a:chOff x="0" y="-2785"/>
            <a:chExt cx="12192000" cy="834501"/>
          </a:xfrm>
        </p:grpSpPr>
        <p:sp>
          <p:nvSpPr>
            <p:cNvPr id="24" name="Rectangle 23">
              <a:extLst>
                <a:ext uri="{FF2B5EF4-FFF2-40B4-BE49-F238E27FC236}">
                  <a16:creationId xmlns:a16="http://schemas.microsoft.com/office/drawing/2014/main" id="{849CE848-E39E-142E-27EB-1200D627B192}"/>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descr="A black and white sign with white letters&#10;&#10;Description automatically generated">
              <a:extLst>
                <a:ext uri="{FF2B5EF4-FFF2-40B4-BE49-F238E27FC236}">
                  <a16:creationId xmlns:a16="http://schemas.microsoft.com/office/drawing/2014/main" id="{FF1A405E-7F1E-4821-7B2F-D406EA26B8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6" name="Picture 25" descr="A black and gold logo&#10;&#10;Description automatically generated">
              <a:extLst>
                <a:ext uri="{FF2B5EF4-FFF2-40B4-BE49-F238E27FC236}">
                  <a16:creationId xmlns:a16="http://schemas.microsoft.com/office/drawing/2014/main" id="{0884FF0A-363C-24F2-47E8-463D9FD35570}"/>
                </a:ext>
              </a:extLst>
            </p:cNvPr>
            <p:cNvPicPr>
              <a:picLocks noChangeAspect="1"/>
            </p:cNvPicPr>
            <p:nvPr userDrawn="1"/>
          </p:nvPicPr>
          <p:blipFill>
            <a:blip r:embed="rId3">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pic>
        <p:nvPicPr>
          <p:cNvPr id="18" name="Picture 17" descr="A symbol of a atom with a circle and a circle with a circle in the center&#10;&#10;Description automatically generated with medium confidence">
            <a:extLst>
              <a:ext uri="{FF2B5EF4-FFF2-40B4-BE49-F238E27FC236}">
                <a16:creationId xmlns:a16="http://schemas.microsoft.com/office/drawing/2014/main" id="{30BC4350-73D1-D817-FE6B-D58ECE47755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19" name="Picture 18" descr="A blue and black logo&#10;&#10;Description automatically generated">
            <a:extLst>
              <a:ext uri="{FF2B5EF4-FFF2-40B4-BE49-F238E27FC236}">
                <a16:creationId xmlns:a16="http://schemas.microsoft.com/office/drawing/2014/main" id="{4F61C3B9-9739-0702-6ED6-3BB4F1B6897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spTree>
    <p:extLst>
      <p:ext uri="{BB962C8B-B14F-4D97-AF65-F5344CB8AC3E}">
        <p14:creationId xmlns:p14="http://schemas.microsoft.com/office/powerpoint/2010/main" val="1870457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3795E-612E-A4F8-44D3-C45ADAD82902}"/>
              </a:ext>
            </a:extLst>
          </p:cNvPr>
          <p:cNvSpPr>
            <a:spLocks noGrp="1"/>
          </p:cNvSpPr>
          <p:nvPr>
            <p:ph type="title"/>
          </p:nvPr>
        </p:nvSpPr>
        <p:spPr>
          <a:xfrm>
            <a:off x="838200" y="828932"/>
            <a:ext cx="10515600" cy="861756"/>
          </a:xfrm>
        </p:spPr>
        <p:txBody>
          <a:bodyPr/>
          <a:lstStyle>
            <a:lvl1pPr>
              <a:defRPr b="1"/>
            </a:lvl1pPr>
          </a:lstStyle>
          <a:p>
            <a:r>
              <a:rPr lang="en-US" dirty="0"/>
              <a:t>Click to edit Master title style</a:t>
            </a:r>
          </a:p>
        </p:txBody>
      </p:sp>
      <p:sp>
        <p:nvSpPr>
          <p:cNvPr id="3" name="Date Placeholder 2">
            <a:extLst>
              <a:ext uri="{FF2B5EF4-FFF2-40B4-BE49-F238E27FC236}">
                <a16:creationId xmlns:a16="http://schemas.microsoft.com/office/drawing/2014/main" id="{5108B80A-593F-FDD8-EB47-75BB2427E2EB}"/>
              </a:ext>
            </a:extLst>
          </p:cNvPr>
          <p:cNvSpPr>
            <a:spLocks noGrp="1"/>
          </p:cNvSpPr>
          <p:nvPr>
            <p:ph type="dt" sz="half" idx="10"/>
          </p:nvPr>
        </p:nvSpPr>
        <p:spPr/>
        <p:txBody>
          <a:bodyPr/>
          <a:lstStyle/>
          <a:p>
            <a:fld id="{E993F658-ADED-4620-8A9E-04EE155360B8}" type="datetime1">
              <a:rPr lang="en-US" smtClean="0"/>
              <a:t>2/6/2026</a:t>
            </a:fld>
            <a:endParaRPr lang="en-US"/>
          </a:p>
        </p:txBody>
      </p:sp>
      <p:sp>
        <p:nvSpPr>
          <p:cNvPr id="4" name="Footer Placeholder 3">
            <a:extLst>
              <a:ext uri="{FF2B5EF4-FFF2-40B4-BE49-F238E27FC236}">
                <a16:creationId xmlns:a16="http://schemas.microsoft.com/office/drawing/2014/main" id="{44636C89-D270-C3F3-EC73-E60CEC49AB84}"/>
              </a:ext>
            </a:extLst>
          </p:cNvPr>
          <p:cNvSpPr>
            <a:spLocks noGrp="1"/>
          </p:cNvSpPr>
          <p:nvPr>
            <p:ph type="ftr" sz="quarter" idx="11"/>
          </p:nvPr>
        </p:nvSpPr>
        <p:spPr/>
        <p:txBody>
          <a:bodyPr/>
          <a:lstStyle/>
          <a:p>
            <a:r>
              <a:rPr lang="en-US"/>
              <a:t>WANDA 2026</a:t>
            </a:r>
          </a:p>
        </p:txBody>
      </p:sp>
      <p:sp>
        <p:nvSpPr>
          <p:cNvPr id="5" name="Slide Number Placeholder 4">
            <a:extLst>
              <a:ext uri="{FF2B5EF4-FFF2-40B4-BE49-F238E27FC236}">
                <a16:creationId xmlns:a16="http://schemas.microsoft.com/office/drawing/2014/main" id="{288E9684-1532-3279-378C-AAD3DC79CF2B}"/>
              </a:ext>
            </a:extLst>
          </p:cNvPr>
          <p:cNvSpPr>
            <a:spLocks noGrp="1"/>
          </p:cNvSpPr>
          <p:nvPr>
            <p:ph type="sldNum" sz="quarter" idx="12"/>
          </p:nvPr>
        </p:nvSpPr>
        <p:spPr/>
        <p:txBody>
          <a:bodyPr/>
          <a:lstStyle/>
          <a:p>
            <a:fld id="{1553A78C-1EFA-40C5-80E5-1A6DBBA13F4F}" type="slidenum">
              <a:rPr lang="en-US" smtClean="0"/>
              <a:t>‹#›</a:t>
            </a:fld>
            <a:endParaRPr lang="en-US"/>
          </a:p>
        </p:txBody>
      </p:sp>
      <p:grpSp>
        <p:nvGrpSpPr>
          <p:cNvPr id="19" name="Group 18">
            <a:extLst>
              <a:ext uri="{FF2B5EF4-FFF2-40B4-BE49-F238E27FC236}">
                <a16:creationId xmlns:a16="http://schemas.microsoft.com/office/drawing/2014/main" id="{521C978C-5F09-89DA-F1F9-752554738191}"/>
              </a:ext>
            </a:extLst>
          </p:cNvPr>
          <p:cNvGrpSpPr/>
          <p:nvPr userDrawn="1"/>
        </p:nvGrpSpPr>
        <p:grpSpPr>
          <a:xfrm>
            <a:off x="0" y="-2785"/>
            <a:ext cx="12192000" cy="834501"/>
            <a:chOff x="0" y="-2785"/>
            <a:chExt cx="12192000" cy="834501"/>
          </a:xfrm>
        </p:grpSpPr>
        <p:sp>
          <p:nvSpPr>
            <p:cNvPr id="20" name="Rectangle 19">
              <a:extLst>
                <a:ext uri="{FF2B5EF4-FFF2-40B4-BE49-F238E27FC236}">
                  <a16:creationId xmlns:a16="http://schemas.microsoft.com/office/drawing/2014/main" id="{CE9DA24D-450B-A8EE-D7BE-80F5B91CAB75}"/>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A black and white sign with white letters&#10;&#10;Description automatically generated">
              <a:extLst>
                <a:ext uri="{FF2B5EF4-FFF2-40B4-BE49-F238E27FC236}">
                  <a16:creationId xmlns:a16="http://schemas.microsoft.com/office/drawing/2014/main" id="{5984F9CA-009D-D646-2F96-88017C2D280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2" name="Picture 21" descr="A black and gold logo&#10;&#10;Description automatically generated">
              <a:extLst>
                <a:ext uri="{FF2B5EF4-FFF2-40B4-BE49-F238E27FC236}">
                  <a16:creationId xmlns:a16="http://schemas.microsoft.com/office/drawing/2014/main" id="{129DF29A-5D82-970E-9B98-65C8E093AA11}"/>
                </a:ext>
              </a:extLst>
            </p:cNvPr>
            <p:cNvPicPr>
              <a:picLocks noChangeAspect="1"/>
            </p:cNvPicPr>
            <p:nvPr userDrawn="1"/>
          </p:nvPicPr>
          <p:blipFill>
            <a:blip r:embed="rId3">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pic>
        <p:nvPicPr>
          <p:cNvPr id="14" name="Picture 13" descr="A symbol of a atom with a circle and a circle with a circle in the center&#10;&#10;Description automatically generated with medium confidence">
            <a:extLst>
              <a:ext uri="{FF2B5EF4-FFF2-40B4-BE49-F238E27FC236}">
                <a16:creationId xmlns:a16="http://schemas.microsoft.com/office/drawing/2014/main" id="{16919AFD-CE54-08D3-EBAA-DCA4F2C886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15" name="Picture 14" descr="A blue and black logo&#10;&#10;Description automatically generated">
            <a:extLst>
              <a:ext uri="{FF2B5EF4-FFF2-40B4-BE49-F238E27FC236}">
                <a16:creationId xmlns:a16="http://schemas.microsoft.com/office/drawing/2014/main" id="{E6C2F6CC-E487-A53B-2C35-9828652B06B0}"/>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spTree>
    <p:extLst>
      <p:ext uri="{BB962C8B-B14F-4D97-AF65-F5344CB8AC3E}">
        <p14:creationId xmlns:p14="http://schemas.microsoft.com/office/powerpoint/2010/main" val="3686573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400586-2F1D-DCBA-98A0-BE8A40A8528D}"/>
              </a:ext>
            </a:extLst>
          </p:cNvPr>
          <p:cNvSpPr>
            <a:spLocks noGrp="1"/>
          </p:cNvSpPr>
          <p:nvPr>
            <p:ph type="dt" sz="half" idx="10"/>
          </p:nvPr>
        </p:nvSpPr>
        <p:spPr/>
        <p:txBody>
          <a:bodyPr/>
          <a:lstStyle/>
          <a:p>
            <a:fld id="{BAA6EA95-FA3F-4FE8-A9DC-5D6AC40BEAFB}" type="datetime1">
              <a:rPr lang="en-US" smtClean="0"/>
              <a:t>2/6/2026</a:t>
            </a:fld>
            <a:endParaRPr lang="en-US"/>
          </a:p>
        </p:txBody>
      </p:sp>
      <p:sp>
        <p:nvSpPr>
          <p:cNvPr id="3" name="Footer Placeholder 2">
            <a:extLst>
              <a:ext uri="{FF2B5EF4-FFF2-40B4-BE49-F238E27FC236}">
                <a16:creationId xmlns:a16="http://schemas.microsoft.com/office/drawing/2014/main" id="{CA90F1CF-8F1C-E692-17E2-06CE5A8A91F3}"/>
              </a:ext>
            </a:extLst>
          </p:cNvPr>
          <p:cNvSpPr>
            <a:spLocks noGrp="1"/>
          </p:cNvSpPr>
          <p:nvPr>
            <p:ph type="ftr" sz="quarter" idx="11"/>
          </p:nvPr>
        </p:nvSpPr>
        <p:spPr/>
        <p:txBody>
          <a:bodyPr/>
          <a:lstStyle/>
          <a:p>
            <a:r>
              <a:rPr lang="en-US"/>
              <a:t>WANDA 2026</a:t>
            </a:r>
          </a:p>
        </p:txBody>
      </p:sp>
      <p:sp>
        <p:nvSpPr>
          <p:cNvPr id="4" name="Slide Number Placeholder 3">
            <a:extLst>
              <a:ext uri="{FF2B5EF4-FFF2-40B4-BE49-F238E27FC236}">
                <a16:creationId xmlns:a16="http://schemas.microsoft.com/office/drawing/2014/main" id="{EF872054-14B8-1C1A-E469-9F87825D92FD}"/>
              </a:ext>
            </a:extLst>
          </p:cNvPr>
          <p:cNvSpPr>
            <a:spLocks noGrp="1"/>
          </p:cNvSpPr>
          <p:nvPr>
            <p:ph type="sldNum" sz="quarter" idx="12"/>
          </p:nvPr>
        </p:nvSpPr>
        <p:spPr/>
        <p:txBody>
          <a:bodyPr/>
          <a:lstStyle/>
          <a:p>
            <a:fld id="{1553A78C-1EFA-40C5-80E5-1A6DBBA13F4F}" type="slidenum">
              <a:rPr lang="en-US" smtClean="0"/>
              <a:t>‹#›</a:t>
            </a:fld>
            <a:endParaRPr lang="en-US"/>
          </a:p>
        </p:txBody>
      </p:sp>
      <p:grpSp>
        <p:nvGrpSpPr>
          <p:cNvPr id="18" name="Group 17">
            <a:extLst>
              <a:ext uri="{FF2B5EF4-FFF2-40B4-BE49-F238E27FC236}">
                <a16:creationId xmlns:a16="http://schemas.microsoft.com/office/drawing/2014/main" id="{DBD4F0BC-584D-4C9B-17B4-3DACF6546067}"/>
              </a:ext>
            </a:extLst>
          </p:cNvPr>
          <p:cNvGrpSpPr/>
          <p:nvPr userDrawn="1"/>
        </p:nvGrpSpPr>
        <p:grpSpPr>
          <a:xfrm>
            <a:off x="0" y="-2785"/>
            <a:ext cx="12192000" cy="834501"/>
            <a:chOff x="0" y="-2785"/>
            <a:chExt cx="12192000" cy="834501"/>
          </a:xfrm>
        </p:grpSpPr>
        <p:sp>
          <p:nvSpPr>
            <p:cNvPr id="19" name="Rectangle 18">
              <a:extLst>
                <a:ext uri="{FF2B5EF4-FFF2-40B4-BE49-F238E27FC236}">
                  <a16:creationId xmlns:a16="http://schemas.microsoft.com/office/drawing/2014/main" id="{9AE14EC7-52C3-5842-C969-4D0E23EEC64F}"/>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black and white sign with white letters&#10;&#10;Description automatically generated">
              <a:extLst>
                <a:ext uri="{FF2B5EF4-FFF2-40B4-BE49-F238E27FC236}">
                  <a16:creationId xmlns:a16="http://schemas.microsoft.com/office/drawing/2014/main" id="{07DE5506-8E2F-8378-0BB3-F41555A9313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1" name="Picture 20" descr="A black and gold logo&#10;&#10;Description automatically generated">
              <a:extLst>
                <a:ext uri="{FF2B5EF4-FFF2-40B4-BE49-F238E27FC236}">
                  <a16:creationId xmlns:a16="http://schemas.microsoft.com/office/drawing/2014/main" id="{A2BBAAC7-664B-ACFE-1058-203DA0F23E4A}"/>
                </a:ext>
              </a:extLst>
            </p:cNvPr>
            <p:cNvPicPr>
              <a:picLocks noChangeAspect="1"/>
            </p:cNvPicPr>
            <p:nvPr userDrawn="1"/>
          </p:nvPicPr>
          <p:blipFill>
            <a:blip r:embed="rId3">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pic>
        <p:nvPicPr>
          <p:cNvPr id="13" name="Picture 12" descr="A symbol of a atom with a circle and a circle with a circle in the center&#10;&#10;Description automatically generated with medium confidence">
            <a:extLst>
              <a:ext uri="{FF2B5EF4-FFF2-40B4-BE49-F238E27FC236}">
                <a16:creationId xmlns:a16="http://schemas.microsoft.com/office/drawing/2014/main" id="{A4EAC337-6AA1-4FC7-F454-2072BCBA6FC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14" name="Picture 13" descr="A blue and black logo&#10;&#10;Description automatically generated">
            <a:extLst>
              <a:ext uri="{FF2B5EF4-FFF2-40B4-BE49-F238E27FC236}">
                <a16:creationId xmlns:a16="http://schemas.microsoft.com/office/drawing/2014/main" id="{C6FFB255-3812-7B2C-843D-0BA24BEBA5B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spTree>
    <p:extLst>
      <p:ext uri="{BB962C8B-B14F-4D97-AF65-F5344CB8AC3E}">
        <p14:creationId xmlns:p14="http://schemas.microsoft.com/office/powerpoint/2010/main" val="1968519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59310-06DB-A1EB-9442-7B22A569B63B}"/>
              </a:ext>
            </a:extLst>
          </p:cNvPr>
          <p:cNvSpPr>
            <a:spLocks noGrp="1"/>
          </p:cNvSpPr>
          <p:nvPr>
            <p:ph type="title"/>
          </p:nvPr>
        </p:nvSpPr>
        <p:spPr>
          <a:xfrm>
            <a:off x="839788" y="828932"/>
            <a:ext cx="3932237" cy="1228468"/>
          </a:xfrm>
        </p:spPr>
        <p:txBody>
          <a:bodyPr anchor="b"/>
          <a:lstStyle>
            <a:lvl1pPr>
              <a:defRPr sz="3200" b="1"/>
            </a:lvl1pPr>
          </a:lstStyle>
          <a:p>
            <a:r>
              <a:rPr lang="en-US" dirty="0"/>
              <a:t>Click to edit Master title style</a:t>
            </a:r>
          </a:p>
        </p:txBody>
      </p:sp>
      <p:sp>
        <p:nvSpPr>
          <p:cNvPr id="3" name="Content Placeholder 2">
            <a:extLst>
              <a:ext uri="{FF2B5EF4-FFF2-40B4-BE49-F238E27FC236}">
                <a16:creationId xmlns:a16="http://schemas.microsoft.com/office/drawing/2014/main" id="{9308425B-7B2A-CB2D-D3E0-B45F862DD94D}"/>
              </a:ext>
            </a:extLst>
          </p:cNvPr>
          <p:cNvSpPr>
            <a:spLocks noGrp="1"/>
          </p:cNvSpPr>
          <p:nvPr>
            <p:ph idx="1"/>
          </p:nvPr>
        </p:nvSpPr>
        <p:spPr>
          <a:xfrm>
            <a:off x="5183188" y="987425"/>
            <a:ext cx="6172200" cy="4873625"/>
          </a:xfrm>
        </p:spPr>
        <p:txBody>
          <a:bodyPr/>
          <a:lstStyle>
            <a:lvl1pPr>
              <a:lnSpc>
                <a:spcPct val="100000"/>
              </a:lnSpc>
              <a:defRPr sz="3200"/>
            </a:lvl1pPr>
            <a:lvl2pPr>
              <a:lnSpc>
                <a:spcPct val="100000"/>
              </a:lnSpc>
              <a:defRPr sz="2800"/>
            </a:lvl2pPr>
            <a:lvl3pPr>
              <a:lnSpc>
                <a:spcPct val="100000"/>
              </a:lnSpc>
              <a:defRPr sz="2400"/>
            </a:lvl3pPr>
            <a:lvl4pPr>
              <a:lnSpc>
                <a:spcPct val="100000"/>
              </a:lnSpc>
              <a:defRPr sz="2000"/>
            </a:lvl4pPr>
            <a:lvl5pPr>
              <a:lnSpc>
                <a:spcPct val="100000"/>
              </a:lnSpc>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A09BFF1-CCC8-2B93-B9E5-7990D7B74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6D22DB-70D7-7BB8-6537-6D81BBC867DE}"/>
              </a:ext>
            </a:extLst>
          </p:cNvPr>
          <p:cNvSpPr>
            <a:spLocks noGrp="1"/>
          </p:cNvSpPr>
          <p:nvPr>
            <p:ph type="dt" sz="half" idx="10"/>
          </p:nvPr>
        </p:nvSpPr>
        <p:spPr/>
        <p:txBody>
          <a:bodyPr/>
          <a:lstStyle/>
          <a:p>
            <a:fld id="{F1D25D77-194F-45F8-AF7E-15336CF71D30}" type="datetime1">
              <a:rPr lang="en-US" smtClean="0"/>
              <a:t>2/6/2026</a:t>
            </a:fld>
            <a:endParaRPr lang="en-US"/>
          </a:p>
        </p:txBody>
      </p:sp>
      <p:sp>
        <p:nvSpPr>
          <p:cNvPr id="6" name="Footer Placeholder 5">
            <a:extLst>
              <a:ext uri="{FF2B5EF4-FFF2-40B4-BE49-F238E27FC236}">
                <a16:creationId xmlns:a16="http://schemas.microsoft.com/office/drawing/2014/main" id="{CE9676BC-0555-FDC2-769E-FFF7E83FBB5D}"/>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8A6F3148-D834-E1CB-400F-61A905859D2A}"/>
              </a:ext>
            </a:extLst>
          </p:cNvPr>
          <p:cNvSpPr>
            <a:spLocks noGrp="1"/>
          </p:cNvSpPr>
          <p:nvPr>
            <p:ph type="sldNum" sz="quarter" idx="12"/>
          </p:nvPr>
        </p:nvSpPr>
        <p:spPr/>
        <p:txBody>
          <a:bodyPr/>
          <a:lstStyle/>
          <a:p>
            <a:fld id="{1553A78C-1EFA-40C5-80E5-1A6DBBA13F4F}" type="slidenum">
              <a:rPr lang="en-US" smtClean="0"/>
              <a:t>‹#›</a:t>
            </a:fld>
            <a:endParaRPr lang="en-US"/>
          </a:p>
        </p:txBody>
      </p:sp>
      <p:grpSp>
        <p:nvGrpSpPr>
          <p:cNvPr id="23" name="Group 22">
            <a:extLst>
              <a:ext uri="{FF2B5EF4-FFF2-40B4-BE49-F238E27FC236}">
                <a16:creationId xmlns:a16="http://schemas.microsoft.com/office/drawing/2014/main" id="{41FEC48B-F91A-0A94-CF6F-B3FD20B638B9}"/>
              </a:ext>
            </a:extLst>
          </p:cNvPr>
          <p:cNvGrpSpPr/>
          <p:nvPr userDrawn="1"/>
        </p:nvGrpSpPr>
        <p:grpSpPr>
          <a:xfrm>
            <a:off x="0" y="-2785"/>
            <a:ext cx="12192000" cy="834501"/>
            <a:chOff x="0" y="-2785"/>
            <a:chExt cx="12192000" cy="834501"/>
          </a:xfrm>
        </p:grpSpPr>
        <p:sp>
          <p:nvSpPr>
            <p:cNvPr id="24" name="Rectangle 23">
              <a:extLst>
                <a:ext uri="{FF2B5EF4-FFF2-40B4-BE49-F238E27FC236}">
                  <a16:creationId xmlns:a16="http://schemas.microsoft.com/office/drawing/2014/main" id="{6C446E48-F628-E378-B2FF-806982676879}"/>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descr="A black and white sign with white letters&#10;&#10;Description automatically generated">
              <a:extLst>
                <a:ext uri="{FF2B5EF4-FFF2-40B4-BE49-F238E27FC236}">
                  <a16:creationId xmlns:a16="http://schemas.microsoft.com/office/drawing/2014/main" id="{A1AF7848-BD14-0520-2098-5763ABEB4C2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6" name="Picture 25" descr="A black and gold logo&#10;&#10;Description automatically generated">
              <a:extLst>
                <a:ext uri="{FF2B5EF4-FFF2-40B4-BE49-F238E27FC236}">
                  <a16:creationId xmlns:a16="http://schemas.microsoft.com/office/drawing/2014/main" id="{D8DD6A5B-7F16-8A04-198A-C975424CC8AA}"/>
                </a:ext>
              </a:extLst>
            </p:cNvPr>
            <p:cNvPicPr>
              <a:picLocks noChangeAspect="1"/>
            </p:cNvPicPr>
            <p:nvPr userDrawn="1"/>
          </p:nvPicPr>
          <p:blipFill>
            <a:blip r:embed="rId3">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pic>
        <p:nvPicPr>
          <p:cNvPr id="10" name="Picture 9" descr="A symbol of a atom with a circle and a circle with a circle in the center&#10;&#10;Description automatically generated with medium confidence">
            <a:extLst>
              <a:ext uri="{FF2B5EF4-FFF2-40B4-BE49-F238E27FC236}">
                <a16:creationId xmlns:a16="http://schemas.microsoft.com/office/drawing/2014/main" id="{47F6DC83-5178-0805-640F-230A6021D5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11" name="Picture 10" descr="A blue and black logo&#10;&#10;Description automatically generated">
            <a:extLst>
              <a:ext uri="{FF2B5EF4-FFF2-40B4-BE49-F238E27FC236}">
                <a16:creationId xmlns:a16="http://schemas.microsoft.com/office/drawing/2014/main" id="{8DAF9682-435F-551B-5A1D-2F9D331C153E}"/>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spTree>
    <p:extLst>
      <p:ext uri="{BB962C8B-B14F-4D97-AF65-F5344CB8AC3E}">
        <p14:creationId xmlns:p14="http://schemas.microsoft.com/office/powerpoint/2010/main" val="901521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237B3-D6A3-6145-CACB-77BADB73E664}"/>
              </a:ext>
            </a:extLst>
          </p:cNvPr>
          <p:cNvSpPr>
            <a:spLocks noGrp="1"/>
          </p:cNvSpPr>
          <p:nvPr>
            <p:ph type="title"/>
          </p:nvPr>
        </p:nvSpPr>
        <p:spPr>
          <a:xfrm>
            <a:off x="839788" y="828932"/>
            <a:ext cx="3932237" cy="1228468"/>
          </a:xfrm>
        </p:spPr>
        <p:txBody>
          <a:bodyPr anchor="b"/>
          <a:lstStyle>
            <a:lvl1pPr>
              <a:defRPr sz="3200" b="1"/>
            </a:lvl1pPr>
          </a:lstStyle>
          <a:p>
            <a:r>
              <a:rPr lang="en-US" dirty="0"/>
              <a:t>Click to edit Master title style</a:t>
            </a:r>
          </a:p>
        </p:txBody>
      </p:sp>
      <p:sp>
        <p:nvSpPr>
          <p:cNvPr id="3" name="Picture Placeholder 2">
            <a:extLst>
              <a:ext uri="{FF2B5EF4-FFF2-40B4-BE49-F238E27FC236}">
                <a16:creationId xmlns:a16="http://schemas.microsoft.com/office/drawing/2014/main" id="{DA7B262E-0A2C-3E4C-3C7C-8D3E9C5EA1C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BE3CF36-6504-63F7-C89B-B052D0AD4A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1E5095-DA7B-8DB5-83C6-69491F988185}"/>
              </a:ext>
            </a:extLst>
          </p:cNvPr>
          <p:cNvSpPr>
            <a:spLocks noGrp="1"/>
          </p:cNvSpPr>
          <p:nvPr>
            <p:ph type="dt" sz="half" idx="10"/>
          </p:nvPr>
        </p:nvSpPr>
        <p:spPr/>
        <p:txBody>
          <a:bodyPr/>
          <a:lstStyle/>
          <a:p>
            <a:fld id="{8DCE1830-4DE6-4DBF-9562-08DECCEF24D7}" type="datetime1">
              <a:rPr lang="en-US" smtClean="0"/>
              <a:t>2/6/2026</a:t>
            </a:fld>
            <a:endParaRPr lang="en-US"/>
          </a:p>
        </p:txBody>
      </p:sp>
      <p:sp>
        <p:nvSpPr>
          <p:cNvPr id="6" name="Footer Placeholder 5">
            <a:extLst>
              <a:ext uri="{FF2B5EF4-FFF2-40B4-BE49-F238E27FC236}">
                <a16:creationId xmlns:a16="http://schemas.microsoft.com/office/drawing/2014/main" id="{FCD6F908-CC0E-A1C0-9723-DB620B094C9F}"/>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CD132DC4-AF7E-1B54-CE9B-732245D3C531}"/>
              </a:ext>
            </a:extLst>
          </p:cNvPr>
          <p:cNvSpPr>
            <a:spLocks noGrp="1"/>
          </p:cNvSpPr>
          <p:nvPr>
            <p:ph type="sldNum" sz="quarter" idx="12"/>
          </p:nvPr>
        </p:nvSpPr>
        <p:spPr/>
        <p:txBody>
          <a:bodyPr/>
          <a:lstStyle/>
          <a:p>
            <a:fld id="{1553A78C-1EFA-40C5-80E5-1A6DBBA13F4F}" type="slidenum">
              <a:rPr lang="en-US" smtClean="0"/>
              <a:t>‹#›</a:t>
            </a:fld>
            <a:endParaRPr lang="en-US"/>
          </a:p>
        </p:txBody>
      </p:sp>
      <p:grpSp>
        <p:nvGrpSpPr>
          <p:cNvPr id="21" name="Group 20">
            <a:extLst>
              <a:ext uri="{FF2B5EF4-FFF2-40B4-BE49-F238E27FC236}">
                <a16:creationId xmlns:a16="http://schemas.microsoft.com/office/drawing/2014/main" id="{574E5130-5D57-1803-2317-93293D0B6CD7}"/>
              </a:ext>
            </a:extLst>
          </p:cNvPr>
          <p:cNvGrpSpPr/>
          <p:nvPr userDrawn="1"/>
        </p:nvGrpSpPr>
        <p:grpSpPr>
          <a:xfrm>
            <a:off x="0" y="-2785"/>
            <a:ext cx="12192000" cy="834501"/>
            <a:chOff x="0" y="-2785"/>
            <a:chExt cx="12192000" cy="834501"/>
          </a:xfrm>
        </p:grpSpPr>
        <p:sp>
          <p:nvSpPr>
            <p:cNvPr id="22" name="Rectangle 21">
              <a:extLst>
                <a:ext uri="{FF2B5EF4-FFF2-40B4-BE49-F238E27FC236}">
                  <a16:creationId xmlns:a16="http://schemas.microsoft.com/office/drawing/2014/main" id="{E15DD7A0-7D66-95D4-BD40-7423A53675D7}"/>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black and white sign with white letters&#10;&#10;Description automatically generated">
              <a:extLst>
                <a:ext uri="{FF2B5EF4-FFF2-40B4-BE49-F238E27FC236}">
                  <a16:creationId xmlns:a16="http://schemas.microsoft.com/office/drawing/2014/main" id="{719247A9-1866-BE99-847D-8F67A5C0C7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4" name="Picture 23" descr="A black and gold logo&#10;&#10;Description automatically generated">
              <a:extLst>
                <a:ext uri="{FF2B5EF4-FFF2-40B4-BE49-F238E27FC236}">
                  <a16:creationId xmlns:a16="http://schemas.microsoft.com/office/drawing/2014/main" id="{280502D7-EC89-0C37-EFD2-6B6601850894}"/>
                </a:ext>
              </a:extLst>
            </p:cNvPr>
            <p:cNvPicPr>
              <a:picLocks noChangeAspect="1"/>
            </p:cNvPicPr>
            <p:nvPr userDrawn="1"/>
          </p:nvPicPr>
          <p:blipFill>
            <a:blip r:embed="rId3">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pic>
        <p:nvPicPr>
          <p:cNvPr id="16" name="Picture 15" descr="A symbol of a atom with a circle and a circle with a circle in the center&#10;&#10;Description automatically generated with medium confidence">
            <a:extLst>
              <a:ext uri="{FF2B5EF4-FFF2-40B4-BE49-F238E27FC236}">
                <a16:creationId xmlns:a16="http://schemas.microsoft.com/office/drawing/2014/main" id="{1FE9A9F4-4F03-F110-09A5-13C99B4AF26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995441" y="6310312"/>
            <a:ext cx="1629118" cy="457200"/>
          </a:xfrm>
          <a:prstGeom prst="rect">
            <a:avLst/>
          </a:prstGeom>
        </p:spPr>
      </p:pic>
      <p:pic>
        <p:nvPicPr>
          <p:cNvPr id="17" name="Picture 16" descr="A blue and black logo&#10;&#10;Description automatically generated">
            <a:extLst>
              <a:ext uri="{FF2B5EF4-FFF2-40B4-BE49-F238E27FC236}">
                <a16:creationId xmlns:a16="http://schemas.microsoft.com/office/drawing/2014/main" id="{8CF7EABE-92FE-DCB5-BC08-057C7D0D738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788942" y="6310312"/>
            <a:ext cx="1186116" cy="457200"/>
          </a:xfrm>
          <a:prstGeom prst="rect">
            <a:avLst/>
          </a:prstGeom>
        </p:spPr>
      </p:pic>
    </p:spTree>
    <p:extLst>
      <p:ext uri="{BB962C8B-B14F-4D97-AF65-F5344CB8AC3E}">
        <p14:creationId xmlns:p14="http://schemas.microsoft.com/office/powerpoint/2010/main" val="3592926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929AD-50F7-72E6-7897-D47E29FE11D2}"/>
              </a:ext>
            </a:extLst>
          </p:cNvPr>
          <p:cNvSpPr>
            <a:spLocks noGrp="1"/>
          </p:cNvSpPr>
          <p:nvPr>
            <p:ph type="title"/>
          </p:nvPr>
        </p:nvSpPr>
        <p:spPr>
          <a:xfrm>
            <a:off x="838200" y="837286"/>
            <a:ext cx="10515600" cy="853402"/>
          </a:xfrm>
        </p:spPr>
        <p:txBody>
          <a:bodyPr/>
          <a:lstStyle>
            <a:lvl1pPr>
              <a:defRPr b="1"/>
            </a:lvl1pPr>
          </a:lstStyle>
          <a:p>
            <a:r>
              <a:rPr lang="en-US" dirty="0"/>
              <a:t>Click to edit Master title style</a:t>
            </a:r>
          </a:p>
        </p:txBody>
      </p:sp>
      <p:sp>
        <p:nvSpPr>
          <p:cNvPr id="3" name="Vertical Text Placeholder 2">
            <a:extLst>
              <a:ext uri="{FF2B5EF4-FFF2-40B4-BE49-F238E27FC236}">
                <a16:creationId xmlns:a16="http://schemas.microsoft.com/office/drawing/2014/main" id="{7D5BE809-D526-0923-B10E-F8B1A321F93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4AD5D8F-DBF3-852C-D02B-C9263F2E0AF2}"/>
              </a:ext>
            </a:extLst>
          </p:cNvPr>
          <p:cNvSpPr>
            <a:spLocks noGrp="1"/>
          </p:cNvSpPr>
          <p:nvPr>
            <p:ph type="dt" sz="half" idx="10"/>
          </p:nvPr>
        </p:nvSpPr>
        <p:spPr/>
        <p:txBody>
          <a:bodyPr/>
          <a:lstStyle/>
          <a:p>
            <a:fld id="{67A87E76-7508-463B-B56A-97E82F77A2FC}" type="datetime1">
              <a:rPr lang="en-US" smtClean="0"/>
              <a:t>2/6/2026</a:t>
            </a:fld>
            <a:endParaRPr lang="en-US"/>
          </a:p>
        </p:txBody>
      </p:sp>
      <p:sp>
        <p:nvSpPr>
          <p:cNvPr id="5" name="Footer Placeholder 4">
            <a:extLst>
              <a:ext uri="{FF2B5EF4-FFF2-40B4-BE49-F238E27FC236}">
                <a16:creationId xmlns:a16="http://schemas.microsoft.com/office/drawing/2014/main" id="{85062183-BA3B-1E54-BA5E-4C9223F78230}"/>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7F8486BB-8A50-54E9-1AB1-9CA1E4E2F580}"/>
              </a:ext>
            </a:extLst>
          </p:cNvPr>
          <p:cNvSpPr>
            <a:spLocks noGrp="1"/>
          </p:cNvSpPr>
          <p:nvPr>
            <p:ph type="sldNum" sz="quarter" idx="12"/>
          </p:nvPr>
        </p:nvSpPr>
        <p:spPr/>
        <p:txBody>
          <a:bodyPr/>
          <a:lstStyle/>
          <a:p>
            <a:fld id="{1553A78C-1EFA-40C5-80E5-1A6DBBA13F4F}" type="slidenum">
              <a:rPr lang="en-US" smtClean="0"/>
              <a:t>‹#›</a:t>
            </a:fld>
            <a:endParaRPr lang="en-US"/>
          </a:p>
        </p:txBody>
      </p:sp>
      <p:pic>
        <p:nvPicPr>
          <p:cNvPr id="7" name="Picture 6" descr="A symbol of a atom with a circle and a circle with a circle in the center&#10;&#10;Description automatically generated with medium confidence">
            <a:extLst>
              <a:ext uri="{FF2B5EF4-FFF2-40B4-BE49-F238E27FC236}">
                <a16:creationId xmlns:a16="http://schemas.microsoft.com/office/drawing/2014/main" id="{71C27C24-6671-C403-9AC0-C75BE909BD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25486" y="6310312"/>
            <a:ext cx="1629118" cy="457200"/>
          </a:xfrm>
          <a:prstGeom prst="rect">
            <a:avLst/>
          </a:prstGeom>
        </p:spPr>
      </p:pic>
      <p:pic>
        <p:nvPicPr>
          <p:cNvPr id="8" name="Picture 7" descr="A blue and black logo&#10;&#10;Description automatically generated">
            <a:extLst>
              <a:ext uri="{FF2B5EF4-FFF2-40B4-BE49-F238E27FC236}">
                <a16:creationId xmlns:a16="http://schemas.microsoft.com/office/drawing/2014/main" id="{5FCDCC9C-A1C5-7D47-8869-A1DC73C4827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697978" y="6310312"/>
            <a:ext cx="1186116" cy="457200"/>
          </a:xfrm>
          <a:prstGeom prst="rect">
            <a:avLst/>
          </a:prstGeom>
        </p:spPr>
      </p:pic>
      <p:pic>
        <p:nvPicPr>
          <p:cNvPr id="9" name="Picture 8" descr="A red logo on a black background&#10;&#10;Description automatically generated">
            <a:extLst>
              <a:ext uri="{FF2B5EF4-FFF2-40B4-BE49-F238E27FC236}">
                <a16:creationId xmlns:a16="http://schemas.microsoft.com/office/drawing/2014/main" id="{624DABBE-0683-5765-66CB-503A9A0D1267}"/>
              </a:ext>
            </a:extLst>
          </p:cNvPr>
          <p:cNvPicPr>
            <a:picLocks noChangeAspect="1"/>
          </p:cNvPicPr>
          <p:nvPr userDrawn="1"/>
        </p:nvPicPr>
        <p:blipFill>
          <a:blip r:embed="rId4">
            <a:extLst>
              <a:ext uri="{28A0092B-C50C-407E-A947-70E740481C1C}">
                <a14:useLocalDpi xmlns:a14="http://schemas.microsoft.com/office/drawing/2010/main" val="0"/>
              </a:ext>
            </a:extLst>
          </a:blip>
          <a:srcRect l="9035" t="15363" r="8719" b="15631"/>
          <a:stretch/>
        </p:blipFill>
        <p:spPr>
          <a:xfrm>
            <a:off x="7402071" y="6378321"/>
            <a:ext cx="435935" cy="365760"/>
          </a:xfrm>
          <a:prstGeom prst="rect">
            <a:avLst/>
          </a:prstGeom>
        </p:spPr>
      </p:pic>
      <p:pic>
        <p:nvPicPr>
          <p:cNvPr id="10" name="Picture 9" descr="A close up of a logo&#10;&#10;Description automatically generated">
            <a:extLst>
              <a:ext uri="{FF2B5EF4-FFF2-40B4-BE49-F238E27FC236}">
                <a16:creationId xmlns:a16="http://schemas.microsoft.com/office/drawing/2014/main" id="{4D7FCC59-69FE-92B5-FC16-3B32BC33418E}"/>
              </a:ext>
            </a:extLst>
          </p:cNvPr>
          <p:cNvPicPr>
            <a:picLocks noChangeAspect="1"/>
          </p:cNvPicPr>
          <p:nvPr userDrawn="1"/>
        </p:nvPicPr>
        <p:blipFill>
          <a:blip r:embed="rId5">
            <a:extLst>
              <a:ext uri="{28A0092B-C50C-407E-A947-70E740481C1C}">
                <a14:useLocalDpi xmlns:a14="http://schemas.microsoft.com/office/drawing/2010/main" val="0"/>
              </a:ext>
            </a:extLst>
          </a:blip>
          <a:srcRect l="10132" t="19891" r="9935" b="19330"/>
          <a:stretch/>
        </p:blipFill>
        <p:spPr>
          <a:xfrm>
            <a:off x="7878436" y="6424041"/>
            <a:ext cx="603504" cy="274320"/>
          </a:xfrm>
          <a:prstGeom prst="rect">
            <a:avLst/>
          </a:prstGeom>
        </p:spPr>
      </p:pic>
      <p:pic>
        <p:nvPicPr>
          <p:cNvPr id="11" name="Picture 10" descr="A purple and yellow letter s&#10;&#10;Description automatically generated">
            <a:extLst>
              <a:ext uri="{FF2B5EF4-FFF2-40B4-BE49-F238E27FC236}">
                <a16:creationId xmlns:a16="http://schemas.microsoft.com/office/drawing/2014/main" id="{0A1BDFF6-C935-1516-3C75-DD98621D4912}"/>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8522370" y="6446901"/>
            <a:ext cx="685800" cy="228600"/>
          </a:xfrm>
          <a:prstGeom prst="rect">
            <a:avLst/>
          </a:prstGeom>
        </p:spPr>
      </p:pic>
      <p:pic>
        <p:nvPicPr>
          <p:cNvPr id="12" name="Picture 11" descr="A blue and black logo&#10;&#10;Description automatically generated">
            <a:extLst>
              <a:ext uri="{FF2B5EF4-FFF2-40B4-BE49-F238E27FC236}">
                <a16:creationId xmlns:a16="http://schemas.microsoft.com/office/drawing/2014/main" id="{858D0E66-9861-1DC3-2038-15130478E67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9248600" y="6378321"/>
            <a:ext cx="296954" cy="365760"/>
          </a:xfrm>
          <a:prstGeom prst="rect">
            <a:avLst/>
          </a:prstGeom>
        </p:spPr>
      </p:pic>
      <p:pic>
        <p:nvPicPr>
          <p:cNvPr id="13" name="Picture 12" descr="A orange letter t on a black background&#10;&#10;Description automatically generated">
            <a:extLst>
              <a:ext uri="{FF2B5EF4-FFF2-40B4-BE49-F238E27FC236}">
                <a16:creationId xmlns:a16="http://schemas.microsoft.com/office/drawing/2014/main" id="{4F025389-6B3F-28D1-1A76-7F0ADE36AC32}"/>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585984" y="6424041"/>
            <a:ext cx="274320" cy="274320"/>
          </a:xfrm>
          <a:prstGeom prst="rect">
            <a:avLst/>
          </a:prstGeom>
        </p:spPr>
      </p:pic>
      <p:pic>
        <p:nvPicPr>
          <p:cNvPr id="14" name="Picture 13" descr="A logo of a college football team&#10;&#10;Description automatically generated">
            <a:extLst>
              <a:ext uri="{FF2B5EF4-FFF2-40B4-BE49-F238E27FC236}">
                <a16:creationId xmlns:a16="http://schemas.microsoft.com/office/drawing/2014/main" id="{665E8BC6-69BF-5509-F058-5893929CED86}"/>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9900734" y="6424041"/>
            <a:ext cx="328727" cy="274320"/>
          </a:xfrm>
          <a:prstGeom prst="rect">
            <a:avLst/>
          </a:prstGeom>
        </p:spPr>
      </p:pic>
      <p:pic>
        <p:nvPicPr>
          <p:cNvPr id="19" name="Picture 18" descr="A purple and tan letter w&#10;&#10;Description automatically generated">
            <a:extLst>
              <a:ext uri="{FF2B5EF4-FFF2-40B4-BE49-F238E27FC236}">
                <a16:creationId xmlns:a16="http://schemas.microsoft.com/office/drawing/2014/main" id="{90003415-50C4-1B6F-AC91-026F4DDC952F}"/>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10269892" y="6424041"/>
            <a:ext cx="398108" cy="274320"/>
          </a:xfrm>
          <a:prstGeom prst="rect">
            <a:avLst/>
          </a:prstGeom>
        </p:spPr>
      </p:pic>
      <p:grpSp>
        <p:nvGrpSpPr>
          <p:cNvPr id="20" name="Group 19">
            <a:extLst>
              <a:ext uri="{FF2B5EF4-FFF2-40B4-BE49-F238E27FC236}">
                <a16:creationId xmlns:a16="http://schemas.microsoft.com/office/drawing/2014/main" id="{967AB5DA-8087-608E-A802-E98D32038BE9}"/>
              </a:ext>
            </a:extLst>
          </p:cNvPr>
          <p:cNvGrpSpPr/>
          <p:nvPr userDrawn="1"/>
        </p:nvGrpSpPr>
        <p:grpSpPr>
          <a:xfrm>
            <a:off x="0" y="-2785"/>
            <a:ext cx="12192000" cy="834501"/>
            <a:chOff x="0" y="-2785"/>
            <a:chExt cx="12192000" cy="834501"/>
          </a:xfrm>
        </p:grpSpPr>
        <p:sp>
          <p:nvSpPr>
            <p:cNvPr id="21" name="Rectangle 20">
              <a:extLst>
                <a:ext uri="{FF2B5EF4-FFF2-40B4-BE49-F238E27FC236}">
                  <a16:creationId xmlns:a16="http://schemas.microsoft.com/office/drawing/2014/main" id="{D392D059-7750-233D-D785-5B61F36E7071}"/>
                </a:ext>
              </a:extLst>
            </p:cNvPr>
            <p:cNvSpPr/>
            <p:nvPr userDrawn="1"/>
          </p:nvSpPr>
          <p:spPr>
            <a:xfrm>
              <a:off x="0" y="-2785"/>
              <a:ext cx="12192000" cy="834501"/>
            </a:xfrm>
            <a:prstGeom prst="rect">
              <a:avLst/>
            </a:prstGeom>
            <a:gradFill flip="none" rotWithShape="1">
              <a:gsLst>
                <a:gs pos="0">
                  <a:schemeClr val="accent3"/>
                </a:gs>
                <a:gs pos="50000">
                  <a:srgbClr val="B15225"/>
                </a:gs>
                <a:gs pos="100000">
                  <a:schemeClr val="accent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descr="A black and white sign with white letters&#10;&#10;Description automatically generated">
              <a:extLst>
                <a:ext uri="{FF2B5EF4-FFF2-40B4-BE49-F238E27FC236}">
                  <a16:creationId xmlns:a16="http://schemas.microsoft.com/office/drawing/2014/main" id="{EE114393-A9B9-F6CC-E60E-20194FA0D663}"/>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723144" y="159044"/>
              <a:ext cx="2353588" cy="548640"/>
            </a:xfrm>
            <a:prstGeom prst="rect">
              <a:avLst/>
            </a:prstGeom>
          </p:spPr>
        </p:pic>
        <p:pic>
          <p:nvPicPr>
            <p:cNvPr id="23" name="Picture 22" descr="A black and gold logo&#10;&#10;Description automatically generated">
              <a:extLst>
                <a:ext uri="{FF2B5EF4-FFF2-40B4-BE49-F238E27FC236}">
                  <a16:creationId xmlns:a16="http://schemas.microsoft.com/office/drawing/2014/main" id="{2ABBC117-F56B-FA8C-9A58-5B61E4CEC822}"/>
                </a:ext>
              </a:extLst>
            </p:cNvPr>
            <p:cNvPicPr>
              <a:picLocks noChangeAspect="1"/>
            </p:cNvPicPr>
            <p:nvPr userDrawn="1"/>
          </p:nvPicPr>
          <p:blipFill>
            <a:blip r:embed="rId12">
              <a:extLst>
                <a:ext uri="{28A0092B-C50C-407E-A947-70E740481C1C}">
                  <a14:useLocalDpi xmlns:a14="http://schemas.microsoft.com/office/drawing/2010/main" val="0"/>
                </a:ext>
              </a:extLst>
            </a:blip>
            <a:srcRect l="4689" t="16561" r="4292" b="13681"/>
            <a:stretch/>
          </p:blipFill>
          <p:spPr>
            <a:xfrm>
              <a:off x="21753" y="159044"/>
              <a:ext cx="3168340" cy="548640"/>
            </a:xfrm>
            <a:prstGeom prst="rect">
              <a:avLst/>
            </a:prstGeom>
          </p:spPr>
        </p:pic>
      </p:grpSp>
    </p:spTree>
    <p:extLst>
      <p:ext uri="{BB962C8B-B14F-4D97-AF65-F5344CB8AC3E}">
        <p14:creationId xmlns:p14="http://schemas.microsoft.com/office/powerpoint/2010/main" val="468627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FCA04D-ECCE-5988-8A39-A245EF19C2F5}"/>
              </a:ext>
            </a:extLst>
          </p:cNvPr>
          <p:cNvSpPr>
            <a:spLocks noGrp="1"/>
          </p:cNvSpPr>
          <p:nvPr>
            <p:ph type="title" orient="vert"/>
          </p:nvPr>
        </p:nvSpPr>
        <p:spPr>
          <a:xfrm>
            <a:off x="8724900" y="828931"/>
            <a:ext cx="2628900" cy="5348032"/>
          </a:xfrm>
        </p:spPr>
        <p:txBody>
          <a:bodyPr vert="eaVert"/>
          <a:lstStyle>
            <a:lvl1pPr>
              <a:defRPr b="1"/>
            </a:lvl1pPr>
          </a:lstStyle>
          <a:p>
            <a:r>
              <a:rPr lang="en-US" dirty="0"/>
              <a:t>Click to edit Master title style</a:t>
            </a:r>
          </a:p>
        </p:txBody>
      </p:sp>
      <p:sp>
        <p:nvSpPr>
          <p:cNvPr id="3" name="Vertical Text Placeholder 2">
            <a:extLst>
              <a:ext uri="{FF2B5EF4-FFF2-40B4-BE49-F238E27FC236}">
                <a16:creationId xmlns:a16="http://schemas.microsoft.com/office/drawing/2014/main" id="{91A93824-C9F1-F0AA-DF40-94221A4D4290}"/>
              </a:ext>
            </a:extLst>
          </p:cNvPr>
          <p:cNvSpPr>
            <a:spLocks noGrp="1"/>
          </p:cNvSpPr>
          <p:nvPr>
            <p:ph type="body" orient="vert" idx="1"/>
          </p:nvPr>
        </p:nvSpPr>
        <p:spPr>
          <a:xfrm>
            <a:off x="838200" y="828931"/>
            <a:ext cx="7734300" cy="534803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B1D664F-17D3-53FF-46FB-2170182B8410}"/>
              </a:ext>
            </a:extLst>
          </p:cNvPr>
          <p:cNvSpPr>
            <a:spLocks noGrp="1"/>
          </p:cNvSpPr>
          <p:nvPr>
            <p:ph type="dt" sz="half" idx="10"/>
          </p:nvPr>
        </p:nvSpPr>
        <p:spPr/>
        <p:txBody>
          <a:bodyPr/>
          <a:lstStyle/>
          <a:p>
            <a:fld id="{F9CFE850-684A-459D-82FA-7CD31EA0E2AE}" type="datetime1">
              <a:rPr lang="en-US" smtClean="0"/>
              <a:t>2/6/2026</a:t>
            </a:fld>
            <a:endParaRPr lang="en-US"/>
          </a:p>
        </p:txBody>
      </p:sp>
      <p:sp>
        <p:nvSpPr>
          <p:cNvPr id="5" name="Footer Placeholder 4">
            <a:extLst>
              <a:ext uri="{FF2B5EF4-FFF2-40B4-BE49-F238E27FC236}">
                <a16:creationId xmlns:a16="http://schemas.microsoft.com/office/drawing/2014/main" id="{AA386C22-DDF6-34F0-5840-A32269E7BDDD}"/>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13FE06FF-4BC9-6CBB-E726-460B14273DA1}"/>
              </a:ext>
            </a:extLst>
          </p:cNvPr>
          <p:cNvSpPr>
            <a:spLocks noGrp="1"/>
          </p:cNvSpPr>
          <p:nvPr>
            <p:ph type="sldNum" sz="quarter" idx="12"/>
          </p:nvPr>
        </p:nvSpPr>
        <p:spPr/>
        <p:txBody>
          <a:bodyPr/>
          <a:lstStyle/>
          <a:p>
            <a:fld id="{1553A78C-1EFA-40C5-80E5-1A6DBBA13F4F}" type="slidenum">
              <a:rPr lang="en-US" smtClean="0"/>
              <a:t>‹#›</a:t>
            </a:fld>
            <a:endParaRPr lang="en-US"/>
          </a:p>
        </p:txBody>
      </p:sp>
      <p:pic>
        <p:nvPicPr>
          <p:cNvPr id="7" name="Picture 6" descr="A symbol of a atom with a circle and a circle with a circle in the center&#10;&#10;Description automatically generated with medium confidence">
            <a:extLst>
              <a:ext uri="{FF2B5EF4-FFF2-40B4-BE49-F238E27FC236}">
                <a16:creationId xmlns:a16="http://schemas.microsoft.com/office/drawing/2014/main" id="{2526B8B5-3472-CBBB-429B-1F26129D318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25486" y="6310312"/>
            <a:ext cx="1629118" cy="457200"/>
          </a:xfrm>
          <a:prstGeom prst="rect">
            <a:avLst/>
          </a:prstGeom>
        </p:spPr>
      </p:pic>
      <p:pic>
        <p:nvPicPr>
          <p:cNvPr id="8" name="Picture 7" descr="A blue and black logo&#10;&#10;Description automatically generated">
            <a:extLst>
              <a:ext uri="{FF2B5EF4-FFF2-40B4-BE49-F238E27FC236}">
                <a16:creationId xmlns:a16="http://schemas.microsoft.com/office/drawing/2014/main" id="{EAD1AF16-4C3E-60A4-1A36-5183B3738A8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697978" y="6310312"/>
            <a:ext cx="1186116" cy="457200"/>
          </a:xfrm>
          <a:prstGeom prst="rect">
            <a:avLst/>
          </a:prstGeom>
        </p:spPr>
      </p:pic>
      <p:pic>
        <p:nvPicPr>
          <p:cNvPr id="9" name="Picture 8" descr="A red logo on a black background&#10;&#10;Description automatically generated">
            <a:extLst>
              <a:ext uri="{FF2B5EF4-FFF2-40B4-BE49-F238E27FC236}">
                <a16:creationId xmlns:a16="http://schemas.microsoft.com/office/drawing/2014/main" id="{3DA1F3A4-C843-D2BF-79D9-E6EEA4F6C01E}"/>
              </a:ext>
            </a:extLst>
          </p:cNvPr>
          <p:cNvPicPr>
            <a:picLocks noChangeAspect="1"/>
          </p:cNvPicPr>
          <p:nvPr userDrawn="1"/>
        </p:nvPicPr>
        <p:blipFill>
          <a:blip r:embed="rId4">
            <a:extLst>
              <a:ext uri="{28A0092B-C50C-407E-A947-70E740481C1C}">
                <a14:useLocalDpi xmlns:a14="http://schemas.microsoft.com/office/drawing/2010/main" val="0"/>
              </a:ext>
            </a:extLst>
          </a:blip>
          <a:srcRect l="9035" t="15363" r="8719" b="15631"/>
          <a:stretch/>
        </p:blipFill>
        <p:spPr>
          <a:xfrm>
            <a:off x="7402071" y="6378321"/>
            <a:ext cx="435935" cy="365760"/>
          </a:xfrm>
          <a:prstGeom prst="rect">
            <a:avLst/>
          </a:prstGeom>
        </p:spPr>
      </p:pic>
      <p:pic>
        <p:nvPicPr>
          <p:cNvPr id="10" name="Picture 9" descr="A close up of a logo&#10;&#10;Description automatically generated">
            <a:extLst>
              <a:ext uri="{FF2B5EF4-FFF2-40B4-BE49-F238E27FC236}">
                <a16:creationId xmlns:a16="http://schemas.microsoft.com/office/drawing/2014/main" id="{E47ED616-FE3E-5F05-50AC-D8372E1CC5F1}"/>
              </a:ext>
            </a:extLst>
          </p:cNvPr>
          <p:cNvPicPr>
            <a:picLocks noChangeAspect="1"/>
          </p:cNvPicPr>
          <p:nvPr userDrawn="1"/>
        </p:nvPicPr>
        <p:blipFill>
          <a:blip r:embed="rId5">
            <a:extLst>
              <a:ext uri="{28A0092B-C50C-407E-A947-70E740481C1C}">
                <a14:useLocalDpi xmlns:a14="http://schemas.microsoft.com/office/drawing/2010/main" val="0"/>
              </a:ext>
            </a:extLst>
          </a:blip>
          <a:srcRect l="10132" t="19891" r="9935" b="19330"/>
          <a:stretch/>
        </p:blipFill>
        <p:spPr>
          <a:xfrm>
            <a:off x="7878436" y="6424041"/>
            <a:ext cx="603504" cy="274320"/>
          </a:xfrm>
          <a:prstGeom prst="rect">
            <a:avLst/>
          </a:prstGeom>
        </p:spPr>
      </p:pic>
      <p:pic>
        <p:nvPicPr>
          <p:cNvPr id="11" name="Picture 10" descr="A purple and yellow letter s&#10;&#10;Description automatically generated">
            <a:extLst>
              <a:ext uri="{FF2B5EF4-FFF2-40B4-BE49-F238E27FC236}">
                <a16:creationId xmlns:a16="http://schemas.microsoft.com/office/drawing/2014/main" id="{B44C2A2C-CB2A-8C53-8908-B3495AEEED90}"/>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8522370" y="6446901"/>
            <a:ext cx="685800" cy="228600"/>
          </a:xfrm>
          <a:prstGeom prst="rect">
            <a:avLst/>
          </a:prstGeom>
        </p:spPr>
      </p:pic>
      <p:pic>
        <p:nvPicPr>
          <p:cNvPr id="12" name="Picture 11" descr="A blue and black logo&#10;&#10;Description automatically generated">
            <a:extLst>
              <a:ext uri="{FF2B5EF4-FFF2-40B4-BE49-F238E27FC236}">
                <a16:creationId xmlns:a16="http://schemas.microsoft.com/office/drawing/2014/main" id="{B7F379CC-3748-ECD6-45EE-5C5A5A04C7CF}"/>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9248600" y="6378321"/>
            <a:ext cx="296954" cy="365760"/>
          </a:xfrm>
          <a:prstGeom prst="rect">
            <a:avLst/>
          </a:prstGeom>
        </p:spPr>
      </p:pic>
      <p:pic>
        <p:nvPicPr>
          <p:cNvPr id="13" name="Picture 12" descr="A orange letter t on a black background&#10;&#10;Description automatically generated">
            <a:extLst>
              <a:ext uri="{FF2B5EF4-FFF2-40B4-BE49-F238E27FC236}">
                <a16:creationId xmlns:a16="http://schemas.microsoft.com/office/drawing/2014/main" id="{962029A8-C04B-68D5-3F88-BC68CAF0E5A5}"/>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9585984" y="6424041"/>
            <a:ext cx="274320" cy="274320"/>
          </a:xfrm>
          <a:prstGeom prst="rect">
            <a:avLst/>
          </a:prstGeom>
        </p:spPr>
      </p:pic>
      <p:pic>
        <p:nvPicPr>
          <p:cNvPr id="14" name="Picture 13" descr="A logo of a college football team&#10;&#10;Description automatically generated">
            <a:extLst>
              <a:ext uri="{FF2B5EF4-FFF2-40B4-BE49-F238E27FC236}">
                <a16:creationId xmlns:a16="http://schemas.microsoft.com/office/drawing/2014/main" id="{F066048A-4916-3F2C-8092-6F5C3F4F17CA}"/>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9900734" y="6424041"/>
            <a:ext cx="328727" cy="274320"/>
          </a:xfrm>
          <a:prstGeom prst="rect">
            <a:avLst/>
          </a:prstGeom>
        </p:spPr>
      </p:pic>
      <p:pic>
        <p:nvPicPr>
          <p:cNvPr id="19" name="Picture 18" descr="A purple and tan letter w&#10;&#10;Description automatically generated">
            <a:extLst>
              <a:ext uri="{FF2B5EF4-FFF2-40B4-BE49-F238E27FC236}">
                <a16:creationId xmlns:a16="http://schemas.microsoft.com/office/drawing/2014/main" id="{69BAE0E8-B2F6-E205-D45B-DBCCA44BB649}"/>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10269892" y="6424041"/>
            <a:ext cx="398108" cy="274320"/>
          </a:xfrm>
          <a:prstGeom prst="rect">
            <a:avLst/>
          </a:prstGeom>
        </p:spPr>
      </p:pic>
    </p:spTree>
    <p:extLst>
      <p:ext uri="{BB962C8B-B14F-4D97-AF65-F5344CB8AC3E}">
        <p14:creationId xmlns:p14="http://schemas.microsoft.com/office/powerpoint/2010/main" val="2470479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234220-BDA4-8459-15FE-8DEC0EE3C0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995EBA-081A-E0BD-7429-9BCDAF6CEB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E8F47FC-6E49-5FD6-CD0C-6FBBDDFBED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CF09B9D-6B20-4A8E-B682-5F9B0E8FEC90}" type="datetime1">
              <a:rPr lang="en-US" smtClean="0"/>
              <a:t>2/6/2026</a:t>
            </a:fld>
            <a:endParaRPr lang="en-US"/>
          </a:p>
        </p:txBody>
      </p:sp>
      <p:sp>
        <p:nvSpPr>
          <p:cNvPr id="5" name="Footer Placeholder 4">
            <a:extLst>
              <a:ext uri="{FF2B5EF4-FFF2-40B4-BE49-F238E27FC236}">
                <a16:creationId xmlns:a16="http://schemas.microsoft.com/office/drawing/2014/main" id="{7DE867CA-7368-90BE-CC57-FA4CA60F99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WANDA 2026</a:t>
            </a:r>
          </a:p>
        </p:txBody>
      </p:sp>
      <p:sp>
        <p:nvSpPr>
          <p:cNvPr id="6" name="Slide Number Placeholder 5">
            <a:extLst>
              <a:ext uri="{FF2B5EF4-FFF2-40B4-BE49-F238E27FC236}">
                <a16:creationId xmlns:a16="http://schemas.microsoft.com/office/drawing/2014/main" id="{E0F97019-1029-63C1-AD2F-538B873186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553A78C-1EFA-40C5-80E5-1A6DBBA13F4F}" type="slidenum">
              <a:rPr lang="en-US" smtClean="0"/>
              <a:t>‹#›</a:t>
            </a:fld>
            <a:endParaRPr lang="en-US"/>
          </a:p>
        </p:txBody>
      </p:sp>
    </p:spTree>
    <p:extLst>
      <p:ext uri="{BB962C8B-B14F-4D97-AF65-F5344CB8AC3E}">
        <p14:creationId xmlns:p14="http://schemas.microsoft.com/office/powerpoint/2010/main" val="2762816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27.jp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33.jpeg"/><Relationship Id="rId5" Type="http://schemas.openxmlformats.org/officeDocument/2006/relationships/image" Target="../media/image32.jpg"/><Relationship Id="rId4" Type="http://schemas.openxmlformats.org/officeDocument/2006/relationships/image" Target="../media/image31.jpg"/></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3.gif"/></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7.gif"/></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51.jpeg"/><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4.xml"/><Relationship Id="rId4" Type="http://schemas.openxmlformats.org/officeDocument/2006/relationships/image" Target="../media/image56.jp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7.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4.xml"/><Relationship Id="rId5" Type="http://schemas.openxmlformats.org/officeDocument/2006/relationships/image" Target="../media/image61.jpeg"/><Relationship Id="rId4" Type="http://schemas.openxmlformats.org/officeDocument/2006/relationships/image" Target="../media/image60.jpeg"/></Relationships>
</file>

<file path=ppt/slides/_rels/slide31.xml.rels><?xml version="1.0" encoding="UTF-8" standalone="yes"?>
<Relationships xmlns="http://schemas.openxmlformats.org/package/2006/relationships"><Relationship Id="rId2" Type="http://schemas.openxmlformats.org/officeDocument/2006/relationships/image" Target="../media/image62.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5.png"/><Relationship Id="rId1" Type="http://schemas.openxmlformats.org/officeDocument/2006/relationships/slideLayout" Target="../slideLayouts/slideLayout4.xml"/><Relationship Id="rId5" Type="http://schemas.openxmlformats.org/officeDocument/2006/relationships/image" Target="../media/image560.png"/><Relationship Id="rId4" Type="http://schemas.openxmlformats.org/officeDocument/2006/relationships/image" Target="../media/image68.png"/></Relationships>
</file>

<file path=ppt/slides/_rels/slide3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4.xml"/><Relationship Id="rId4" Type="http://schemas.openxmlformats.org/officeDocument/2006/relationships/image" Target="../media/image73.png"/></Relationships>
</file>

<file path=ppt/slides/_rels/slide3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570.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5.png"/><Relationship Id="rId1" Type="http://schemas.openxmlformats.org/officeDocument/2006/relationships/slideLayout" Target="../slideLayouts/slideLayout4.xml"/><Relationship Id="rId6" Type="http://schemas.openxmlformats.org/officeDocument/2006/relationships/image" Target="../media/image79.png"/><Relationship Id="rId5" Type="http://schemas.openxmlformats.org/officeDocument/2006/relationships/image" Target="../media/image75.jpeg"/><Relationship Id="rId4" Type="http://schemas.openxmlformats.org/officeDocument/2006/relationships/image" Target="../media/image7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10.png"/><Relationship Id="rId2" Type="http://schemas.openxmlformats.org/officeDocument/2006/relationships/image" Target="../media/image77.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7CC89-E774-6A13-F9CE-77E804CE45CA}"/>
              </a:ext>
            </a:extLst>
          </p:cNvPr>
          <p:cNvSpPr>
            <a:spLocks noGrp="1"/>
          </p:cNvSpPr>
          <p:nvPr>
            <p:ph type="title"/>
          </p:nvPr>
        </p:nvSpPr>
        <p:spPr>
          <a:xfrm>
            <a:off x="187794" y="1709738"/>
            <a:ext cx="11026775" cy="3438524"/>
          </a:xfrm>
        </p:spPr>
        <p:txBody>
          <a:bodyPr/>
          <a:lstStyle/>
          <a:p>
            <a:r>
              <a:rPr lang="en-US" dirty="0"/>
              <a:t>Triton Source at Florida State University</a:t>
            </a:r>
          </a:p>
        </p:txBody>
      </p:sp>
      <p:sp>
        <p:nvSpPr>
          <p:cNvPr id="3" name="Text Placeholder 2">
            <a:extLst>
              <a:ext uri="{FF2B5EF4-FFF2-40B4-BE49-F238E27FC236}">
                <a16:creationId xmlns:a16="http://schemas.microsoft.com/office/drawing/2014/main" id="{C8593FA9-2B59-2F98-C45F-E5868B8E0A55}"/>
              </a:ext>
            </a:extLst>
          </p:cNvPr>
          <p:cNvSpPr>
            <a:spLocks noGrp="1"/>
          </p:cNvSpPr>
          <p:nvPr>
            <p:ph type="body" idx="1"/>
          </p:nvPr>
        </p:nvSpPr>
        <p:spPr/>
        <p:txBody>
          <a:bodyPr/>
          <a:lstStyle/>
          <a:p>
            <a:r>
              <a:rPr lang="en-US" dirty="0"/>
              <a:t>Ashton Morelock</a:t>
            </a:r>
          </a:p>
        </p:txBody>
      </p:sp>
      <p:sp>
        <p:nvSpPr>
          <p:cNvPr id="4" name="Date Placeholder 3">
            <a:extLst>
              <a:ext uri="{FF2B5EF4-FFF2-40B4-BE49-F238E27FC236}">
                <a16:creationId xmlns:a16="http://schemas.microsoft.com/office/drawing/2014/main" id="{52E53FB5-60B0-89F8-2807-39DE081D8689}"/>
              </a:ext>
            </a:extLst>
          </p:cNvPr>
          <p:cNvSpPr>
            <a:spLocks noGrp="1"/>
          </p:cNvSpPr>
          <p:nvPr>
            <p:ph type="dt" sz="half" idx="10"/>
          </p:nvPr>
        </p:nvSpPr>
        <p:spPr/>
        <p:txBody>
          <a:bodyPr/>
          <a:lstStyle/>
          <a:p>
            <a:fld id="{261A5673-4120-49A6-9943-EC313E7EDC61}" type="datetime1">
              <a:rPr lang="en-US" smtClean="0"/>
              <a:t>2/6/2026</a:t>
            </a:fld>
            <a:endParaRPr lang="en-US" dirty="0"/>
          </a:p>
        </p:txBody>
      </p:sp>
      <p:sp>
        <p:nvSpPr>
          <p:cNvPr id="5" name="Footer Placeholder 4">
            <a:extLst>
              <a:ext uri="{FF2B5EF4-FFF2-40B4-BE49-F238E27FC236}">
                <a16:creationId xmlns:a16="http://schemas.microsoft.com/office/drawing/2014/main" id="{58DE4540-F8C9-DE15-BE4F-4F655BD93F9C}"/>
              </a:ext>
            </a:extLst>
          </p:cNvPr>
          <p:cNvSpPr>
            <a:spLocks noGrp="1"/>
          </p:cNvSpPr>
          <p:nvPr>
            <p:ph type="ftr" sz="quarter" idx="11"/>
          </p:nvPr>
        </p:nvSpPr>
        <p:spPr/>
        <p:txBody>
          <a:bodyPr/>
          <a:lstStyle/>
          <a:p>
            <a:r>
              <a:rPr lang="en-US"/>
              <a:t>WANDA 2026</a:t>
            </a:r>
            <a:endParaRPr lang="en-US" dirty="0"/>
          </a:p>
        </p:txBody>
      </p:sp>
      <p:sp>
        <p:nvSpPr>
          <p:cNvPr id="6" name="Slide Number Placeholder 5">
            <a:extLst>
              <a:ext uri="{FF2B5EF4-FFF2-40B4-BE49-F238E27FC236}">
                <a16:creationId xmlns:a16="http://schemas.microsoft.com/office/drawing/2014/main" id="{119C4836-0396-4A12-B28A-8487EE9738BF}"/>
              </a:ext>
            </a:extLst>
          </p:cNvPr>
          <p:cNvSpPr>
            <a:spLocks noGrp="1"/>
          </p:cNvSpPr>
          <p:nvPr>
            <p:ph type="sldNum" sz="quarter" idx="12"/>
          </p:nvPr>
        </p:nvSpPr>
        <p:spPr/>
        <p:txBody>
          <a:bodyPr/>
          <a:lstStyle/>
          <a:p>
            <a:fld id="{1553A78C-1EFA-40C5-80E5-1A6DBBA13F4F}" type="slidenum">
              <a:rPr lang="en-US" smtClean="0"/>
              <a:t>1</a:t>
            </a:fld>
            <a:endParaRPr lang="en-US" dirty="0"/>
          </a:p>
        </p:txBody>
      </p:sp>
    </p:spTree>
    <p:extLst>
      <p:ext uri="{BB962C8B-B14F-4D97-AF65-F5344CB8AC3E}">
        <p14:creationId xmlns:p14="http://schemas.microsoft.com/office/powerpoint/2010/main" val="1154647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4F197-CC87-56DD-1DEB-2517ACB707D1}"/>
              </a:ext>
            </a:extLst>
          </p:cNvPr>
          <p:cNvSpPr>
            <a:spLocks noGrp="1"/>
          </p:cNvSpPr>
          <p:nvPr>
            <p:ph type="title"/>
          </p:nvPr>
        </p:nvSpPr>
        <p:spPr/>
        <p:txBody>
          <a:bodyPr/>
          <a:lstStyle/>
          <a:p>
            <a:r>
              <a:rPr lang="en-US" b="1" dirty="0"/>
              <a:t>Introduction to Triton Beams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6B8F9B3-45C6-CF45-801F-37B37FAA4876}"/>
                  </a:ext>
                </a:extLst>
              </p:cNvPr>
              <p:cNvSpPr>
                <a:spLocks noGrp="1"/>
              </p:cNvSpPr>
              <p:nvPr>
                <p:ph idx="1"/>
              </p:nvPr>
            </p:nvSpPr>
            <p:spPr/>
            <p:txBody>
              <a:bodyPr>
                <a:normAutofit lnSpcReduction="10000"/>
              </a:bodyPr>
              <a:lstStyle/>
              <a:p>
                <a:pPr>
                  <a:lnSpc>
                    <a:spcPct val="120000"/>
                  </a:lnSpc>
                </a:pPr>
                <a:r>
                  <a:rPr lang="en-US" sz="2400" dirty="0"/>
                  <a:t>No (other) facility currently exists in the U.S. to produce pure, low energy (3-17 MeV) triton beams.</a:t>
                </a:r>
              </a:p>
              <a:p>
                <a:pPr lvl="1">
                  <a:lnSpc>
                    <a:spcPct val="120000"/>
                  </a:lnSpc>
                </a:pPr>
                <a:r>
                  <a:rPr lang="en-US" sz="1800" dirty="0"/>
                  <a:t>(</a:t>
                </a:r>
                <a:r>
                  <a:rPr lang="en-US" sz="1800" dirty="0" err="1"/>
                  <a:t>t,p</a:t>
                </a:r>
                <a:r>
                  <a:rPr lang="en-US" sz="1800" dirty="0"/>
                  <a:t>), (</a:t>
                </a:r>
                <a:r>
                  <a:rPr lang="en-US" sz="1800" dirty="0" err="1"/>
                  <a:t>t,n</a:t>
                </a:r>
                <a:r>
                  <a:rPr lang="en-US" sz="1800" dirty="0"/>
                  <a:t>), (t,α), (t,</a:t>
                </a:r>
                <a14:m>
                  <m:oMath xmlns:m="http://schemas.openxmlformats.org/officeDocument/2006/math">
                    <m:r>
                      <a:rPr lang="en-US" sz="1800" i="1" smtClean="0">
                        <a:latin typeface="Cambria Math" panose="02040503050406030204" pitchFamily="18" charset="0"/>
                      </a:rPr>
                      <m:t> </m:t>
                    </m:r>
                    <m:sSup>
                      <m:sSupPr>
                        <m:ctrlPr>
                          <a:rPr lang="en-US" sz="1800" i="1" smtClean="0">
                            <a:latin typeface="Cambria Math" panose="02040503050406030204" pitchFamily="18" charset="0"/>
                          </a:rPr>
                        </m:ctrlPr>
                      </m:sSupPr>
                      <m:e>
                        <m:r>
                          <a:rPr lang="en-US" sz="1800" b="0" i="1" smtClean="0">
                            <a:latin typeface="Cambria Math" panose="02040503050406030204" pitchFamily="18" charset="0"/>
                          </a:rPr>
                          <m:t> </m:t>
                        </m:r>
                      </m:e>
                      <m:sup>
                        <m:r>
                          <a:rPr lang="en-US" sz="1800" b="0" i="1" smtClean="0">
                            <a:latin typeface="Cambria Math" panose="02040503050406030204" pitchFamily="18" charset="0"/>
                          </a:rPr>
                          <m:t>3</m:t>
                        </m:r>
                      </m:sup>
                    </m:sSup>
                  </m:oMath>
                </a14:m>
                <a:r>
                  <a:rPr lang="en-US" sz="1800" dirty="0"/>
                  <a:t>He), </a:t>
                </a:r>
                <a:r>
                  <a:rPr lang="en-US" sz="1800" dirty="0" err="1"/>
                  <a:t>t+t</a:t>
                </a:r>
                <a:r>
                  <a:rPr lang="en-US" sz="1800" dirty="0"/>
                  <a:t> </a:t>
                </a:r>
              </a:p>
              <a:p>
                <a:pPr>
                  <a:lnSpc>
                    <a:spcPct val="120000"/>
                  </a:lnSpc>
                </a:pPr>
                <a:r>
                  <a:rPr lang="en-US" sz="2400" dirty="0"/>
                  <a:t>There are a significant number of nuclear reactions involving tritium that are crucial for Stockpile Stewardship, Nuclear Fusion, Nuclear Structure, and Nuclear Astrophysics. For many of these, the cross-sections and the distribution of reaction products are either unknown or uncertain.</a:t>
                </a:r>
              </a:p>
              <a:p>
                <a:pPr>
                  <a:lnSpc>
                    <a:spcPct val="120000"/>
                  </a:lnSpc>
                </a:pPr>
                <a:r>
                  <a:rPr lang="en-US" sz="2400" dirty="0"/>
                  <a:t>Tritium was successfully run in the past (UPenn and McMaster) using sputter (solid state) sources.</a:t>
                </a:r>
              </a:p>
            </p:txBody>
          </p:sp>
        </mc:Choice>
        <mc:Fallback xmlns="">
          <p:sp>
            <p:nvSpPr>
              <p:cNvPr id="3" name="Content Placeholder 2">
                <a:extLst>
                  <a:ext uri="{FF2B5EF4-FFF2-40B4-BE49-F238E27FC236}">
                    <a16:creationId xmlns:a16="http://schemas.microsoft.com/office/drawing/2014/main" id="{96B8F9B3-45C6-CF45-801F-37B37FAA4876}"/>
                  </a:ext>
                </a:extLst>
              </p:cNvPr>
              <p:cNvSpPr>
                <a:spLocks noGrp="1" noRot="1" noChangeAspect="1" noMove="1" noResize="1" noEditPoints="1" noAdjustHandles="1" noChangeArrowheads="1" noChangeShapeType="1" noTextEdit="1"/>
              </p:cNvSpPr>
              <p:nvPr>
                <p:ph idx="1"/>
              </p:nvPr>
            </p:nvSpPr>
            <p:spPr>
              <a:blipFill>
                <a:blip r:embed="rId2"/>
                <a:stretch>
                  <a:fillRect l="-812" t="-560" r="-1159" b="-2381"/>
                </a:stretch>
              </a:blipFill>
            </p:spPr>
            <p:txBody>
              <a:bodyPr/>
              <a:lstStyle/>
              <a:p>
                <a:r>
                  <a:rPr lang="en-US">
                    <a:noFill/>
                  </a:rPr>
                  <a:t> </a:t>
                </a:r>
              </a:p>
            </p:txBody>
          </p:sp>
        </mc:Fallback>
      </mc:AlternateContent>
      <p:sp>
        <p:nvSpPr>
          <p:cNvPr id="4" name="Date Placeholder 3">
            <a:extLst>
              <a:ext uri="{FF2B5EF4-FFF2-40B4-BE49-F238E27FC236}">
                <a16:creationId xmlns:a16="http://schemas.microsoft.com/office/drawing/2014/main" id="{15B317DA-DA7A-61F7-5E86-A2BB2316AF5A}"/>
              </a:ext>
            </a:extLst>
          </p:cNvPr>
          <p:cNvSpPr>
            <a:spLocks noGrp="1"/>
          </p:cNvSpPr>
          <p:nvPr>
            <p:ph type="dt" sz="half" idx="10"/>
          </p:nvPr>
        </p:nvSpPr>
        <p:spPr/>
        <p:txBody>
          <a:bodyPr/>
          <a:lstStyle/>
          <a:p>
            <a:fld id="{9A52AD1B-45EA-4662-B979-E4A9421E169B}" type="datetime1">
              <a:rPr lang="en-US" smtClean="0"/>
              <a:t>2/6/2026</a:t>
            </a:fld>
            <a:endParaRPr lang="en-US"/>
          </a:p>
        </p:txBody>
      </p:sp>
      <p:sp>
        <p:nvSpPr>
          <p:cNvPr id="5" name="Footer Placeholder 4">
            <a:extLst>
              <a:ext uri="{FF2B5EF4-FFF2-40B4-BE49-F238E27FC236}">
                <a16:creationId xmlns:a16="http://schemas.microsoft.com/office/drawing/2014/main" id="{EAA4DCD9-59B8-6870-282B-2BA28FD3294A}"/>
              </a:ext>
            </a:extLst>
          </p:cNvPr>
          <p:cNvSpPr>
            <a:spLocks noGrp="1"/>
          </p:cNvSpPr>
          <p:nvPr>
            <p:ph type="ftr" sz="quarter" idx="11"/>
          </p:nvPr>
        </p:nvSpPr>
        <p:spPr/>
        <p:txBody>
          <a:bodyPr/>
          <a:lstStyle/>
          <a:p>
            <a:r>
              <a:rPr lang="en-US"/>
              <a:t>WANDA 2026</a:t>
            </a:r>
            <a:endParaRPr lang="en-US" dirty="0"/>
          </a:p>
        </p:txBody>
      </p:sp>
      <p:sp>
        <p:nvSpPr>
          <p:cNvPr id="6" name="Slide Number Placeholder 5">
            <a:extLst>
              <a:ext uri="{FF2B5EF4-FFF2-40B4-BE49-F238E27FC236}">
                <a16:creationId xmlns:a16="http://schemas.microsoft.com/office/drawing/2014/main" id="{2299898B-5F58-7D5D-8328-56D840BA554F}"/>
              </a:ext>
            </a:extLst>
          </p:cNvPr>
          <p:cNvSpPr>
            <a:spLocks noGrp="1"/>
          </p:cNvSpPr>
          <p:nvPr>
            <p:ph type="sldNum" sz="quarter" idx="12"/>
          </p:nvPr>
        </p:nvSpPr>
        <p:spPr/>
        <p:txBody>
          <a:bodyPr/>
          <a:lstStyle/>
          <a:p>
            <a:fld id="{1553A78C-1EFA-40C5-80E5-1A6DBBA13F4F}" type="slidenum">
              <a:rPr lang="en-US" smtClean="0"/>
              <a:t>2</a:t>
            </a:fld>
            <a:endParaRPr lang="en-US" dirty="0"/>
          </a:p>
        </p:txBody>
      </p:sp>
    </p:spTree>
    <p:extLst>
      <p:ext uri="{BB962C8B-B14F-4D97-AF65-F5344CB8AC3E}">
        <p14:creationId xmlns:p14="http://schemas.microsoft.com/office/powerpoint/2010/main" val="3317851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372FB-1B13-BA8B-DC78-923FDF7FE85E}"/>
              </a:ext>
            </a:extLst>
          </p:cNvPr>
          <p:cNvSpPr>
            <a:spLocks noGrp="1"/>
          </p:cNvSpPr>
          <p:nvPr>
            <p:ph type="title"/>
          </p:nvPr>
        </p:nvSpPr>
        <p:spPr/>
        <p:txBody>
          <a:bodyPr/>
          <a:lstStyle/>
          <a:p>
            <a:r>
              <a:rPr lang="en-US" dirty="0"/>
              <a:t>Introduction to Triton Beams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019E62C-94D6-62DB-D1A8-514D5718C969}"/>
                  </a:ext>
                </a:extLst>
              </p:cNvPr>
              <p:cNvSpPr>
                <a:spLocks noGrp="1"/>
              </p:cNvSpPr>
              <p:nvPr>
                <p:ph sz="half" idx="1"/>
              </p:nvPr>
            </p:nvSpPr>
            <p:spPr>
              <a:xfrm>
                <a:off x="838199" y="1825625"/>
                <a:ext cx="5559437" cy="4351338"/>
              </a:xfrm>
            </p:spPr>
            <p:txBody>
              <a:bodyPr>
                <a:normAutofit/>
              </a:bodyPr>
              <a:lstStyle/>
              <a:p>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1/2</m:t>
                        </m:r>
                      </m:sub>
                    </m:sSub>
                  </m:oMath>
                </a14:m>
                <a:r>
                  <a:rPr lang="en-US" sz="2000" dirty="0"/>
                  <a:t> = 12.32 years</a:t>
                </a:r>
              </a:p>
              <a:p>
                <a14:m>
                  <m:oMath xmlns:m="http://schemas.openxmlformats.org/officeDocument/2006/math">
                    <m:sSup>
                      <m:sSupPr>
                        <m:ctrlPr>
                          <a:rPr lang="en-US" sz="2000" i="1" dirty="0">
                            <a:latin typeface="Cambria Math" panose="02040503050406030204" pitchFamily="18" charset="0"/>
                          </a:rPr>
                        </m:ctrlPr>
                      </m:sSupPr>
                      <m:e>
                        <m:r>
                          <a:rPr lang="en-US" sz="2000" i="1" dirty="0">
                            <a:latin typeface="Cambria Math" panose="02040503050406030204" pitchFamily="18" charset="0"/>
                          </a:rPr>
                          <m:t> </m:t>
                        </m:r>
                      </m:e>
                      <m:sup>
                        <m:r>
                          <a:rPr lang="en-US" sz="2000" i="1" dirty="0">
                            <a:latin typeface="Cambria Math" panose="02040503050406030204" pitchFamily="18" charset="0"/>
                          </a:rPr>
                          <m:t>3</m:t>
                        </m:r>
                      </m:sup>
                    </m:sSup>
                  </m:oMath>
                </a14:m>
                <a:r>
                  <a:rPr lang="en-US" sz="2000" dirty="0"/>
                  <a:t>H </a:t>
                </a:r>
                <a:r>
                  <a:rPr lang="en-US" sz="2000" dirty="0">
                    <a:latin typeface="Times New Roman" panose="02020603050405020304" pitchFamily="18" charset="0"/>
                    <a:cs typeface="Times New Roman" panose="02020603050405020304" pitchFamily="18" charset="0"/>
                  </a:rPr>
                  <a:t>→</a:t>
                </a:r>
                <a:r>
                  <a:rPr lang="en-US" sz="2000" dirty="0"/>
                  <a:t> </a:t>
                </a:r>
                <a14:m>
                  <m:oMath xmlns:m="http://schemas.openxmlformats.org/officeDocument/2006/math">
                    <m:sSup>
                      <m:sSupPr>
                        <m:ctrlPr>
                          <a:rPr lang="en-US" sz="2000" i="1" dirty="0">
                            <a:latin typeface="Cambria Math" panose="02040503050406030204" pitchFamily="18" charset="0"/>
                          </a:rPr>
                        </m:ctrlPr>
                      </m:sSupPr>
                      <m:e>
                        <m:r>
                          <a:rPr lang="en-US" sz="2000" i="1" dirty="0">
                            <a:latin typeface="Cambria Math" panose="02040503050406030204" pitchFamily="18" charset="0"/>
                          </a:rPr>
                          <m:t> </m:t>
                        </m:r>
                      </m:e>
                      <m:sup>
                        <m:r>
                          <a:rPr lang="en-US" sz="2000" i="1" dirty="0">
                            <a:latin typeface="Cambria Math" panose="02040503050406030204" pitchFamily="18" charset="0"/>
                          </a:rPr>
                          <m:t>3</m:t>
                        </m:r>
                      </m:sup>
                    </m:sSup>
                  </m:oMath>
                </a14:m>
                <a:r>
                  <a:rPr lang="en-US" sz="2000" dirty="0"/>
                  <a:t>He + </a:t>
                </a:r>
                <a14:m>
                  <m:oMath xmlns:m="http://schemas.openxmlformats.org/officeDocument/2006/math">
                    <m:sSup>
                      <m:sSupPr>
                        <m:ctrlPr>
                          <a:rPr lang="en-US" sz="2000" i="1">
                            <a:latin typeface="Cambria Math" panose="02040503050406030204" pitchFamily="18" charset="0"/>
                          </a:rPr>
                        </m:ctrlPr>
                      </m:sSupPr>
                      <m:e>
                        <m:r>
                          <a:rPr lang="en-US" sz="2000" i="1">
                            <a:latin typeface="Cambria Math" panose="02040503050406030204" pitchFamily="18" charset="0"/>
                          </a:rPr>
                          <m:t>𝑒</m:t>
                        </m:r>
                      </m:e>
                      <m:sup>
                        <m:r>
                          <a:rPr lang="en-US" sz="2000" i="1">
                            <a:latin typeface="Cambria Math" panose="02040503050406030204" pitchFamily="18" charset="0"/>
                          </a:rPr>
                          <m:t>−</m:t>
                        </m:r>
                      </m:sup>
                    </m:sSup>
                  </m:oMath>
                </a14:m>
                <a:r>
                  <a:rPr lang="en-US" sz="2000" dirty="0"/>
                  <a:t> + </a:t>
                </a: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 </m:t>
                        </m:r>
                        <m:acc>
                          <m:accPr>
                            <m:chr m:val="̅"/>
                            <m:ctrlPr>
                              <a:rPr lang="en-US" sz="2000" i="1">
                                <a:latin typeface="Cambria Math" panose="02040503050406030204" pitchFamily="18" charset="0"/>
                              </a:rPr>
                            </m:ctrlPr>
                          </m:accPr>
                          <m:e>
                            <m:r>
                              <m:rPr>
                                <m:sty m:val="p"/>
                              </m:rPr>
                              <a:rPr lang="el-GR" sz="2000" i="1">
                                <a:latin typeface="Cambria Math" panose="02040503050406030204" pitchFamily="18" charset="0"/>
                              </a:rPr>
                              <m:t>ν</m:t>
                            </m:r>
                          </m:e>
                        </m:acc>
                      </m:e>
                      <m:sub>
                        <m:r>
                          <a:rPr lang="en-US" sz="2000" i="1">
                            <a:latin typeface="Cambria Math" panose="02040503050406030204" pitchFamily="18" charset="0"/>
                          </a:rPr>
                          <m:t>𝑒</m:t>
                        </m:r>
                      </m:sub>
                    </m:sSub>
                  </m:oMath>
                </a14:m>
                <a:r>
                  <a:rPr lang="en-US" sz="2000" dirty="0"/>
                  <a:t> ; Q(</a:t>
                </a:r>
                <a14:m>
                  <m:oMath xmlns:m="http://schemas.openxmlformats.org/officeDocument/2006/math">
                    <m:sSup>
                      <m:sSupPr>
                        <m:ctrlPr>
                          <a:rPr lang="en-US" sz="2000" i="1" smtClean="0">
                            <a:latin typeface="Cambria Math" panose="02040503050406030204" pitchFamily="18" charset="0"/>
                          </a:rPr>
                        </m:ctrlPr>
                      </m:sSupPr>
                      <m:e>
                        <m:r>
                          <m:rPr>
                            <m:sty m:val="p"/>
                          </m:rPr>
                          <a:rPr lang="el-GR" sz="2000" i="1" smtClean="0">
                            <a:latin typeface="Cambria Math" panose="02040503050406030204" pitchFamily="18" charset="0"/>
                            <a:ea typeface="Cambria Math" panose="02040503050406030204" pitchFamily="18" charset="0"/>
                          </a:rPr>
                          <m:t>β</m:t>
                        </m:r>
                      </m:e>
                      <m:sup>
                        <m:r>
                          <a:rPr lang="en-US" sz="2000" b="0" i="1" smtClean="0">
                            <a:latin typeface="Cambria Math" panose="02040503050406030204" pitchFamily="18" charset="0"/>
                          </a:rPr>
                          <m:t>−</m:t>
                        </m:r>
                      </m:sup>
                    </m:sSup>
                  </m:oMath>
                </a14:m>
                <a:r>
                  <a:rPr lang="en-US" sz="2000" dirty="0"/>
                  <a:t>) = 18.6 keV</a:t>
                </a:r>
              </a:p>
              <a:p>
                <a:pPr lvl="1"/>
                <a:r>
                  <a:rPr lang="en-US" sz="1800" dirty="0"/>
                  <a:t>Travels less than 7 mm in air</a:t>
                </a:r>
              </a:p>
              <a:p>
                <a:pPr lvl="1"/>
                <a:r>
                  <a:rPr lang="en-US" sz="1800" dirty="0"/>
                  <a:t>Cannot penetrate dead layer of skin</a:t>
                </a:r>
              </a:p>
              <a:p>
                <a:pPr lvl="1"/>
                <a:r>
                  <a:rPr lang="en-US" sz="1800" dirty="0"/>
                  <a:t>Cannot penetrate clothing or gloves</a:t>
                </a:r>
              </a:p>
              <a:p>
                <a:r>
                  <a:rPr lang="en-US" sz="2000" dirty="0"/>
                  <a:t>Internal exposure </a:t>
                </a:r>
              </a:p>
              <a:p>
                <a:pPr lvl="1"/>
                <a:r>
                  <a:rPr lang="en-US" sz="1800" dirty="0"/>
                  <a:t>Inhalation </a:t>
                </a:r>
              </a:p>
              <a:p>
                <a:pPr lvl="1"/>
                <a:r>
                  <a:rPr lang="en-US" sz="1800" dirty="0"/>
                  <a:t>Absorption </a:t>
                </a:r>
              </a:p>
              <a:p>
                <a:pPr lvl="1"/>
                <a:r>
                  <a:rPr lang="en-US" sz="1800" dirty="0"/>
                  <a:t>Ingestion</a:t>
                </a:r>
              </a:p>
            </p:txBody>
          </p:sp>
        </mc:Choice>
        <mc:Fallback xmlns="">
          <p:sp>
            <p:nvSpPr>
              <p:cNvPr id="3" name="Content Placeholder 2">
                <a:extLst>
                  <a:ext uri="{FF2B5EF4-FFF2-40B4-BE49-F238E27FC236}">
                    <a16:creationId xmlns:a16="http://schemas.microsoft.com/office/drawing/2014/main" id="{F019E62C-94D6-62DB-D1A8-514D5718C969}"/>
                  </a:ext>
                </a:extLst>
              </p:cNvPr>
              <p:cNvSpPr>
                <a:spLocks noGrp="1" noRot="1" noChangeAspect="1" noMove="1" noResize="1" noEditPoints="1" noAdjustHandles="1" noChangeArrowheads="1" noChangeShapeType="1" noTextEdit="1"/>
              </p:cNvSpPr>
              <p:nvPr>
                <p:ph sz="half" idx="1"/>
              </p:nvPr>
            </p:nvSpPr>
            <p:spPr>
              <a:xfrm>
                <a:off x="838199" y="1825625"/>
                <a:ext cx="5559437" cy="4351338"/>
              </a:xfrm>
              <a:blipFill>
                <a:blip r:embed="rId3"/>
                <a:stretch>
                  <a:fillRect l="-877" t="-420"/>
                </a:stretch>
              </a:blipFill>
            </p:spPr>
            <p:txBody>
              <a:bodyPr/>
              <a:lstStyle/>
              <a:p>
                <a:r>
                  <a:rPr lang="en-US">
                    <a:noFill/>
                  </a:rPr>
                  <a:t> </a:t>
                </a:r>
              </a:p>
            </p:txBody>
          </p:sp>
        </mc:Fallback>
      </mc:AlternateContent>
      <p:sp>
        <p:nvSpPr>
          <p:cNvPr id="5" name="Date Placeholder 4">
            <a:extLst>
              <a:ext uri="{FF2B5EF4-FFF2-40B4-BE49-F238E27FC236}">
                <a16:creationId xmlns:a16="http://schemas.microsoft.com/office/drawing/2014/main" id="{24A71752-25C1-E7FA-7DE2-635626BA9835}"/>
              </a:ext>
            </a:extLst>
          </p:cNvPr>
          <p:cNvSpPr>
            <a:spLocks noGrp="1"/>
          </p:cNvSpPr>
          <p:nvPr>
            <p:ph type="dt" sz="half" idx="10"/>
          </p:nvPr>
        </p:nvSpPr>
        <p:spPr/>
        <p:txBody>
          <a:bodyPr/>
          <a:lstStyle/>
          <a:p>
            <a:fld id="{140E342D-06CB-43CD-922A-1341FB2DB550}" type="datetime1">
              <a:rPr lang="en-US" smtClean="0"/>
              <a:t>2/6/2026</a:t>
            </a:fld>
            <a:endParaRPr lang="en-US" dirty="0"/>
          </a:p>
        </p:txBody>
      </p:sp>
      <p:sp>
        <p:nvSpPr>
          <p:cNvPr id="6" name="Footer Placeholder 5">
            <a:extLst>
              <a:ext uri="{FF2B5EF4-FFF2-40B4-BE49-F238E27FC236}">
                <a16:creationId xmlns:a16="http://schemas.microsoft.com/office/drawing/2014/main" id="{391ABD91-376F-5AD5-696B-5C551907AF5C}"/>
              </a:ext>
            </a:extLst>
          </p:cNvPr>
          <p:cNvSpPr>
            <a:spLocks noGrp="1"/>
          </p:cNvSpPr>
          <p:nvPr>
            <p:ph type="ftr" sz="quarter" idx="11"/>
          </p:nvPr>
        </p:nvSpPr>
        <p:spPr/>
        <p:txBody>
          <a:bodyPr/>
          <a:lstStyle/>
          <a:p>
            <a:r>
              <a:rPr lang="en-US"/>
              <a:t>WANDA 2026</a:t>
            </a:r>
            <a:endParaRPr lang="en-US" dirty="0"/>
          </a:p>
        </p:txBody>
      </p:sp>
      <p:sp>
        <p:nvSpPr>
          <p:cNvPr id="7" name="Slide Number Placeholder 6">
            <a:extLst>
              <a:ext uri="{FF2B5EF4-FFF2-40B4-BE49-F238E27FC236}">
                <a16:creationId xmlns:a16="http://schemas.microsoft.com/office/drawing/2014/main" id="{F3E46F5D-D42E-8755-2A5B-DFC9BC77383B}"/>
              </a:ext>
            </a:extLst>
          </p:cNvPr>
          <p:cNvSpPr>
            <a:spLocks noGrp="1"/>
          </p:cNvSpPr>
          <p:nvPr>
            <p:ph type="sldNum" sz="quarter" idx="12"/>
          </p:nvPr>
        </p:nvSpPr>
        <p:spPr/>
        <p:txBody>
          <a:bodyPr/>
          <a:lstStyle/>
          <a:p>
            <a:fld id="{1553A78C-1EFA-40C5-80E5-1A6DBBA13F4F}" type="slidenum">
              <a:rPr lang="en-US" smtClean="0"/>
              <a:t>3</a:t>
            </a:fld>
            <a:endParaRPr lang="en-US" dirty="0"/>
          </a:p>
        </p:txBody>
      </p:sp>
      <p:grpSp>
        <p:nvGrpSpPr>
          <p:cNvPr id="64" name="Group 63">
            <a:extLst>
              <a:ext uri="{FF2B5EF4-FFF2-40B4-BE49-F238E27FC236}">
                <a16:creationId xmlns:a16="http://schemas.microsoft.com/office/drawing/2014/main" id="{F71F67F1-C677-40B5-AEE0-8F30173B4393}"/>
              </a:ext>
            </a:extLst>
          </p:cNvPr>
          <p:cNvGrpSpPr>
            <a:grpSpLocks noChangeAspect="1"/>
          </p:cNvGrpSpPr>
          <p:nvPr/>
        </p:nvGrpSpPr>
        <p:grpSpPr>
          <a:xfrm>
            <a:off x="7385743" y="1870075"/>
            <a:ext cx="3831986" cy="3835664"/>
            <a:chOff x="6993857" y="2468634"/>
            <a:chExt cx="2529588" cy="2532016"/>
          </a:xfrm>
        </p:grpSpPr>
        <p:sp>
          <p:nvSpPr>
            <p:cNvPr id="10" name="Rectangle 9">
              <a:extLst>
                <a:ext uri="{FF2B5EF4-FFF2-40B4-BE49-F238E27FC236}">
                  <a16:creationId xmlns:a16="http://schemas.microsoft.com/office/drawing/2014/main" id="{EE2278DB-DA90-1D72-C410-D0DE769BC502}"/>
                </a:ext>
              </a:extLst>
            </p:cNvPr>
            <p:cNvSpPr/>
            <p:nvPr/>
          </p:nvSpPr>
          <p:spPr>
            <a:xfrm>
              <a:off x="7626862" y="2468634"/>
              <a:ext cx="633004" cy="633004"/>
            </a:xfrm>
            <a:prstGeom prst="rect">
              <a:avLst/>
            </a:prstGeom>
            <a:solidFill>
              <a:srgbClr val="F89A7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EA06B346-DEAF-4A6B-EA79-E44ECE1645F2}"/>
                </a:ext>
              </a:extLst>
            </p:cNvPr>
            <p:cNvSpPr/>
            <p:nvPr/>
          </p:nvSpPr>
          <p:spPr>
            <a:xfrm>
              <a:off x="6995073" y="2468634"/>
              <a:ext cx="633004" cy="633004"/>
            </a:xfrm>
            <a:prstGeom prst="rect">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A8DF45FD-D5AC-4ECE-6957-1DDD2CDA3D9C}"/>
                </a:ext>
              </a:extLst>
            </p:cNvPr>
            <p:cNvSpPr/>
            <p:nvPr/>
          </p:nvSpPr>
          <p:spPr>
            <a:xfrm>
              <a:off x="8258652" y="2468634"/>
              <a:ext cx="633004" cy="633004"/>
            </a:xfrm>
            <a:prstGeom prst="rect">
              <a:avLst/>
            </a:prstGeom>
            <a:solidFill>
              <a:srgbClr val="F89A7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A5DC85A2-CC98-1FF8-EBBC-8B8BC89DF69C}"/>
                </a:ext>
              </a:extLst>
            </p:cNvPr>
            <p:cNvSpPr/>
            <p:nvPr/>
          </p:nvSpPr>
          <p:spPr>
            <a:xfrm>
              <a:off x="8890441" y="2468634"/>
              <a:ext cx="633004" cy="63300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1193FE3D-76AC-AE90-FB2D-C7521392747A}"/>
                </a:ext>
              </a:extLst>
            </p:cNvPr>
            <p:cNvSpPr/>
            <p:nvPr/>
          </p:nvSpPr>
          <p:spPr>
            <a:xfrm>
              <a:off x="7625647" y="3734642"/>
              <a:ext cx="633004" cy="63300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3173F69C-C9EA-4969-65EA-FF954D1EB1BB}"/>
                </a:ext>
              </a:extLst>
            </p:cNvPr>
            <p:cNvSpPr/>
            <p:nvPr/>
          </p:nvSpPr>
          <p:spPr>
            <a:xfrm>
              <a:off x="6993857" y="3734642"/>
              <a:ext cx="633004" cy="63300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D7720C9E-39B1-2FF3-8663-5C2E110A484B}"/>
                </a:ext>
              </a:extLst>
            </p:cNvPr>
            <p:cNvSpPr/>
            <p:nvPr/>
          </p:nvSpPr>
          <p:spPr>
            <a:xfrm>
              <a:off x="8257436" y="3734642"/>
              <a:ext cx="633004" cy="633004"/>
            </a:xfrm>
            <a:prstGeom prst="rect">
              <a:avLst/>
            </a:prstGeom>
            <a:solidFill>
              <a:schemeClr val="tx2">
                <a:lumMod val="90000"/>
                <a:lumOff val="1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767B9F55-C13F-D72E-BDD2-38CC9814BAE0}"/>
                </a:ext>
              </a:extLst>
            </p:cNvPr>
            <p:cNvSpPr/>
            <p:nvPr/>
          </p:nvSpPr>
          <p:spPr>
            <a:xfrm>
              <a:off x="8889226" y="3734642"/>
              <a:ext cx="633004" cy="633004"/>
            </a:xfrm>
            <a:prstGeom prst="rect">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1D4D1CE-BDC3-414C-A60A-14C3B37201D7}"/>
                </a:ext>
              </a:extLst>
            </p:cNvPr>
            <p:cNvSpPr/>
            <p:nvPr/>
          </p:nvSpPr>
          <p:spPr>
            <a:xfrm>
              <a:off x="7625647" y="4367646"/>
              <a:ext cx="633004" cy="633004"/>
            </a:xfrm>
            <a:prstGeom prst="rect">
              <a:avLst/>
            </a:prstGeom>
            <a:solidFill>
              <a:srgbClr val="00B0F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extBox 36">
              <a:extLst>
                <a:ext uri="{FF2B5EF4-FFF2-40B4-BE49-F238E27FC236}">
                  <a16:creationId xmlns:a16="http://schemas.microsoft.com/office/drawing/2014/main" id="{D7EB2462-AF2A-90B0-B217-B66802947BC0}"/>
                </a:ext>
              </a:extLst>
            </p:cNvPr>
            <p:cNvSpPr txBox="1"/>
            <p:nvPr/>
          </p:nvSpPr>
          <p:spPr>
            <a:xfrm>
              <a:off x="7037255" y="2646637"/>
              <a:ext cx="548640" cy="203171"/>
            </a:xfrm>
            <a:prstGeom prst="rect">
              <a:avLst/>
            </a:prstGeom>
            <a:noFill/>
          </p:spPr>
          <p:txBody>
            <a:bodyPr wrap="square" rtlCol="0">
              <a:spAutoFit/>
            </a:bodyPr>
            <a:lstStyle/>
            <a:p>
              <a:pPr algn="ctr"/>
              <a:r>
                <a:rPr lang="en-US" sz="1400" b="1" dirty="0"/>
                <a:t>3Li</a:t>
              </a:r>
              <a:endParaRPr lang="en-US" sz="1600" b="1" dirty="0"/>
            </a:p>
          </p:txBody>
        </p:sp>
        <p:sp>
          <p:nvSpPr>
            <p:cNvPr id="38" name="TextBox 37">
              <a:extLst>
                <a:ext uri="{FF2B5EF4-FFF2-40B4-BE49-F238E27FC236}">
                  <a16:creationId xmlns:a16="http://schemas.microsoft.com/office/drawing/2014/main" id="{C3C961BE-2116-CFB3-C64F-43B9ADD51724}"/>
                </a:ext>
              </a:extLst>
            </p:cNvPr>
            <p:cNvSpPr txBox="1"/>
            <p:nvPr/>
          </p:nvSpPr>
          <p:spPr>
            <a:xfrm>
              <a:off x="7669044" y="2646637"/>
              <a:ext cx="548640" cy="203171"/>
            </a:xfrm>
            <a:prstGeom prst="rect">
              <a:avLst/>
            </a:prstGeom>
            <a:noFill/>
          </p:spPr>
          <p:txBody>
            <a:bodyPr wrap="square" rtlCol="0">
              <a:spAutoFit/>
            </a:bodyPr>
            <a:lstStyle/>
            <a:p>
              <a:pPr algn="ctr"/>
              <a:r>
                <a:rPr lang="en-US" sz="1400" b="1" dirty="0"/>
                <a:t>4Li</a:t>
              </a:r>
              <a:endParaRPr lang="en-US" sz="1600" b="1" dirty="0"/>
            </a:p>
          </p:txBody>
        </p:sp>
        <p:sp>
          <p:nvSpPr>
            <p:cNvPr id="39" name="TextBox 38">
              <a:extLst>
                <a:ext uri="{FF2B5EF4-FFF2-40B4-BE49-F238E27FC236}">
                  <a16:creationId xmlns:a16="http://schemas.microsoft.com/office/drawing/2014/main" id="{4AAE6F5D-1AA3-D369-36C9-A4DB4C2C67E3}"/>
                </a:ext>
              </a:extLst>
            </p:cNvPr>
            <p:cNvSpPr txBox="1"/>
            <p:nvPr/>
          </p:nvSpPr>
          <p:spPr>
            <a:xfrm>
              <a:off x="8300834" y="2646637"/>
              <a:ext cx="548640" cy="203171"/>
            </a:xfrm>
            <a:prstGeom prst="rect">
              <a:avLst/>
            </a:prstGeom>
            <a:noFill/>
          </p:spPr>
          <p:txBody>
            <a:bodyPr wrap="square" rtlCol="0">
              <a:spAutoFit/>
            </a:bodyPr>
            <a:lstStyle/>
            <a:p>
              <a:pPr algn="ctr"/>
              <a:r>
                <a:rPr lang="en-US" sz="1400" b="1" dirty="0"/>
                <a:t>5Li</a:t>
              </a:r>
              <a:endParaRPr lang="en-US" sz="1600" b="1" dirty="0"/>
            </a:p>
          </p:txBody>
        </p:sp>
        <p:sp>
          <p:nvSpPr>
            <p:cNvPr id="40" name="TextBox 39">
              <a:extLst>
                <a:ext uri="{FF2B5EF4-FFF2-40B4-BE49-F238E27FC236}">
                  <a16:creationId xmlns:a16="http://schemas.microsoft.com/office/drawing/2014/main" id="{48A1C433-A5D1-E552-AFA3-3A7F94B57056}"/>
                </a:ext>
              </a:extLst>
            </p:cNvPr>
            <p:cNvSpPr txBox="1"/>
            <p:nvPr/>
          </p:nvSpPr>
          <p:spPr>
            <a:xfrm>
              <a:off x="8932623" y="2646637"/>
              <a:ext cx="548640" cy="203171"/>
            </a:xfrm>
            <a:prstGeom prst="rect">
              <a:avLst/>
            </a:prstGeom>
            <a:noFill/>
          </p:spPr>
          <p:txBody>
            <a:bodyPr wrap="square" rtlCol="0">
              <a:spAutoFit/>
            </a:bodyPr>
            <a:lstStyle/>
            <a:p>
              <a:pPr algn="ctr"/>
              <a:r>
                <a:rPr lang="en-US" sz="1400" b="1" dirty="0">
                  <a:solidFill>
                    <a:schemeClr val="bg1"/>
                  </a:solidFill>
                </a:rPr>
                <a:t>6Li</a:t>
              </a:r>
              <a:endParaRPr lang="en-US" sz="1600" b="1" dirty="0">
                <a:solidFill>
                  <a:schemeClr val="bg1"/>
                </a:solidFill>
              </a:endParaRPr>
            </a:p>
          </p:txBody>
        </p:sp>
        <p:sp>
          <p:nvSpPr>
            <p:cNvPr id="43" name="TextBox 42">
              <a:extLst>
                <a:ext uri="{FF2B5EF4-FFF2-40B4-BE49-F238E27FC236}">
                  <a16:creationId xmlns:a16="http://schemas.microsoft.com/office/drawing/2014/main" id="{9DD9D342-EE2C-3993-3E2E-960FB3519825}"/>
                </a:ext>
              </a:extLst>
            </p:cNvPr>
            <p:cNvSpPr txBox="1"/>
            <p:nvPr/>
          </p:nvSpPr>
          <p:spPr>
            <a:xfrm>
              <a:off x="7667829" y="3912645"/>
              <a:ext cx="548640" cy="203171"/>
            </a:xfrm>
            <a:prstGeom prst="rect">
              <a:avLst/>
            </a:prstGeom>
            <a:noFill/>
          </p:spPr>
          <p:txBody>
            <a:bodyPr wrap="square" rtlCol="0">
              <a:spAutoFit/>
            </a:bodyPr>
            <a:lstStyle/>
            <a:p>
              <a:pPr algn="ctr"/>
              <a:r>
                <a:rPr lang="en-US" sz="1400" b="1" dirty="0">
                  <a:solidFill>
                    <a:schemeClr val="bg1"/>
                  </a:solidFill>
                </a:rPr>
                <a:t>2H</a:t>
              </a:r>
              <a:endParaRPr lang="en-US" b="1" dirty="0">
                <a:solidFill>
                  <a:schemeClr val="bg1"/>
                </a:solidFill>
              </a:endParaRPr>
            </a:p>
          </p:txBody>
        </p:sp>
        <p:sp>
          <p:nvSpPr>
            <p:cNvPr id="44" name="TextBox 43">
              <a:extLst>
                <a:ext uri="{FF2B5EF4-FFF2-40B4-BE49-F238E27FC236}">
                  <a16:creationId xmlns:a16="http://schemas.microsoft.com/office/drawing/2014/main" id="{606E477B-0188-759D-3B00-420482217D76}"/>
                </a:ext>
              </a:extLst>
            </p:cNvPr>
            <p:cNvSpPr txBox="1"/>
            <p:nvPr/>
          </p:nvSpPr>
          <p:spPr>
            <a:xfrm>
              <a:off x="7036039" y="3912645"/>
              <a:ext cx="548640" cy="203171"/>
            </a:xfrm>
            <a:prstGeom prst="rect">
              <a:avLst/>
            </a:prstGeom>
            <a:noFill/>
          </p:spPr>
          <p:txBody>
            <a:bodyPr wrap="square" rtlCol="0">
              <a:spAutoFit/>
            </a:bodyPr>
            <a:lstStyle/>
            <a:p>
              <a:pPr algn="ctr"/>
              <a:r>
                <a:rPr lang="en-US" sz="1400" b="1" dirty="0">
                  <a:solidFill>
                    <a:schemeClr val="bg1"/>
                  </a:solidFill>
                </a:rPr>
                <a:t>1H</a:t>
              </a:r>
              <a:endParaRPr lang="en-US" sz="1600" b="1" dirty="0">
                <a:solidFill>
                  <a:schemeClr val="bg1"/>
                </a:solidFill>
              </a:endParaRPr>
            </a:p>
          </p:txBody>
        </p:sp>
        <p:sp>
          <p:nvSpPr>
            <p:cNvPr id="46" name="TextBox 45">
              <a:extLst>
                <a:ext uri="{FF2B5EF4-FFF2-40B4-BE49-F238E27FC236}">
                  <a16:creationId xmlns:a16="http://schemas.microsoft.com/office/drawing/2014/main" id="{0A4AA846-0F0A-C08F-C5CD-15C20BF27271}"/>
                </a:ext>
              </a:extLst>
            </p:cNvPr>
            <p:cNvSpPr txBox="1"/>
            <p:nvPr/>
          </p:nvSpPr>
          <p:spPr>
            <a:xfrm>
              <a:off x="8931408" y="3912645"/>
              <a:ext cx="548640" cy="203171"/>
            </a:xfrm>
            <a:prstGeom prst="rect">
              <a:avLst/>
            </a:prstGeom>
            <a:noFill/>
          </p:spPr>
          <p:txBody>
            <a:bodyPr wrap="square" rtlCol="0">
              <a:spAutoFit/>
            </a:bodyPr>
            <a:lstStyle/>
            <a:p>
              <a:pPr algn="ctr"/>
              <a:r>
                <a:rPr lang="en-US" sz="1400" b="1" dirty="0"/>
                <a:t>4H</a:t>
              </a:r>
              <a:endParaRPr lang="en-US" sz="1600" b="1" dirty="0"/>
            </a:p>
          </p:txBody>
        </p:sp>
        <p:sp>
          <p:nvSpPr>
            <p:cNvPr id="47" name="TextBox 46">
              <a:extLst>
                <a:ext uri="{FF2B5EF4-FFF2-40B4-BE49-F238E27FC236}">
                  <a16:creationId xmlns:a16="http://schemas.microsoft.com/office/drawing/2014/main" id="{1CBE4DCA-9349-11B4-600E-092B151347E7}"/>
                </a:ext>
              </a:extLst>
            </p:cNvPr>
            <p:cNvSpPr txBox="1"/>
            <p:nvPr/>
          </p:nvSpPr>
          <p:spPr>
            <a:xfrm>
              <a:off x="8299618" y="3912645"/>
              <a:ext cx="548640" cy="203171"/>
            </a:xfrm>
            <a:prstGeom prst="rect">
              <a:avLst/>
            </a:prstGeom>
            <a:noFill/>
          </p:spPr>
          <p:txBody>
            <a:bodyPr wrap="square" rtlCol="0">
              <a:spAutoFit/>
            </a:bodyPr>
            <a:lstStyle/>
            <a:p>
              <a:pPr algn="ctr"/>
              <a:r>
                <a:rPr lang="en-US" sz="1400" b="1" dirty="0"/>
                <a:t>3H</a:t>
              </a:r>
              <a:endParaRPr lang="en-US" sz="1600" b="1" dirty="0"/>
            </a:p>
          </p:txBody>
        </p:sp>
        <p:sp>
          <p:nvSpPr>
            <p:cNvPr id="48" name="TextBox 47">
              <a:extLst>
                <a:ext uri="{FF2B5EF4-FFF2-40B4-BE49-F238E27FC236}">
                  <a16:creationId xmlns:a16="http://schemas.microsoft.com/office/drawing/2014/main" id="{26B92BF3-DEB7-735A-FA8A-99BB340FB1BB}"/>
                </a:ext>
              </a:extLst>
            </p:cNvPr>
            <p:cNvSpPr txBox="1"/>
            <p:nvPr/>
          </p:nvSpPr>
          <p:spPr>
            <a:xfrm>
              <a:off x="7598267" y="4568732"/>
              <a:ext cx="687764" cy="203171"/>
            </a:xfrm>
            <a:prstGeom prst="rect">
              <a:avLst/>
            </a:prstGeom>
            <a:noFill/>
          </p:spPr>
          <p:txBody>
            <a:bodyPr wrap="square" rtlCol="0">
              <a:spAutoFit/>
            </a:bodyPr>
            <a:lstStyle/>
            <a:p>
              <a:pPr algn="ctr"/>
              <a:r>
                <a:rPr lang="en-US" sz="1400" b="1" dirty="0"/>
                <a:t>Neutron</a:t>
              </a:r>
            </a:p>
          </p:txBody>
        </p:sp>
        <p:sp>
          <p:nvSpPr>
            <p:cNvPr id="56" name="Rectangle 55">
              <a:extLst>
                <a:ext uri="{FF2B5EF4-FFF2-40B4-BE49-F238E27FC236}">
                  <a16:creationId xmlns:a16="http://schemas.microsoft.com/office/drawing/2014/main" id="{83A1F3F8-8027-D0ED-B568-722E2D87CCD0}"/>
                </a:ext>
              </a:extLst>
            </p:cNvPr>
            <p:cNvSpPr/>
            <p:nvPr/>
          </p:nvSpPr>
          <p:spPr>
            <a:xfrm>
              <a:off x="7625647" y="3101638"/>
              <a:ext cx="633004" cy="63300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extLst>
                <a:ext uri="{FF2B5EF4-FFF2-40B4-BE49-F238E27FC236}">
                  <a16:creationId xmlns:a16="http://schemas.microsoft.com/office/drawing/2014/main" id="{C3DFFB64-74ED-83BF-DE06-51A7C4078340}"/>
                </a:ext>
              </a:extLst>
            </p:cNvPr>
            <p:cNvSpPr/>
            <p:nvPr/>
          </p:nvSpPr>
          <p:spPr>
            <a:xfrm>
              <a:off x="8257437" y="3101638"/>
              <a:ext cx="633004" cy="633004"/>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AFFC12C5-3442-D691-3FE0-F813F2299F02}"/>
                </a:ext>
              </a:extLst>
            </p:cNvPr>
            <p:cNvSpPr/>
            <p:nvPr/>
          </p:nvSpPr>
          <p:spPr>
            <a:xfrm>
              <a:off x="8889226" y="3101638"/>
              <a:ext cx="633004" cy="633004"/>
            </a:xfrm>
            <a:prstGeom prst="rect">
              <a:avLst/>
            </a:prstGeom>
            <a:solidFill>
              <a:srgbClr val="F89A7C"/>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TextBox 60">
              <a:extLst>
                <a:ext uri="{FF2B5EF4-FFF2-40B4-BE49-F238E27FC236}">
                  <a16:creationId xmlns:a16="http://schemas.microsoft.com/office/drawing/2014/main" id="{77C943ED-7512-6400-B3CE-32D43D641856}"/>
                </a:ext>
              </a:extLst>
            </p:cNvPr>
            <p:cNvSpPr txBox="1"/>
            <p:nvPr/>
          </p:nvSpPr>
          <p:spPr>
            <a:xfrm>
              <a:off x="7667829" y="3279641"/>
              <a:ext cx="548640" cy="203171"/>
            </a:xfrm>
            <a:prstGeom prst="rect">
              <a:avLst/>
            </a:prstGeom>
            <a:noFill/>
          </p:spPr>
          <p:txBody>
            <a:bodyPr wrap="square" rtlCol="0">
              <a:spAutoFit/>
            </a:bodyPr>
            <a:lstStyle/>
            <a:p>
              <a:pPr algn="ctr"/>
              <a:r>
                <a:rPr lang="en-US" sz="1400" b="1" dirty="0">
                  <a:solidFill>
                    <a:schemeClr val="bg1"/>
                  </a:solidFill>
                </a:rPr>
                <a:t>3He</a:t>
              </a:r>
              <a:endParaRPr lang="en-US" sz="1200" b="1" dirty="0">
                <a:solidFill>
                  <a:schemeClr val="bg1"/>
                </a:solidFill>
              </a:endParaRPr>
            </a:p>
          </p:txBody>
        </p:sp>
        <p:sp>
          <p:nvSpPr>
            <p:cNvPr id="62" name="TextBox 61">
              <a:extLst>
                <a:ext uri="{FF2B5EF4-FFF2-40B4-BE49-F238E27FC236}">
                  <a16:creationId xmlns:a16="http://schemas.microsoft.com/office/drawing/2014/main" id="{C5525256-D50A-D692-0064-A99D43F02901}"/>
                </a:ext>
              </a:extLst>
            </p:cNvPr>
            <p:cNvSpPr txBox="1"/>
            <p:nvPr/>
          </p:nvSpPr>
          <p:spPr>
            <a:xfrm>
              <a:off x="8299619" y="3279641"/>
              <a:ext cx="548640" cy="203171"/>
            </a:xfrm>
            <a:prstGeom prst="rect">
              <a:avLst/>
            </a:prstGeom>
            <a:noFill/>
          </p:spPr>
          <p:txBody>
            <a:bodyPr wrap="square" rtlCol="0">
              <a:spAutoFit/>
            </a:bodyPr>
            <a:lstStyle/>
            <a:p>
              <a:pPr algn="ctr"/>
              <a:r>
                <a:rPr lang="en-US" sz="1400" b="1" dirty="0">
                  <a:solidFill>
                    <a:schemeClr val="bg1"/>
                  </a:solidFill>
                </a:rPr>
                <a:t>4He</a:t>
              </a:r>
              <a:endParaRPr lang="en-US" sz="1200" b="1" dirty="0">
                <a:solidFill>
                  <a:schemeClr val="bg1"/>
                </a:solidFill>
              </a:endParaRPr>
            </a:p>
          </p:txBody>
        </p:sp>
        <p:sp>
          <p:nvSpPr>
            <p:cNvPr id="63" name="TextBox 62">
              <a:extLst>
                <a:ext uri="{FF2B5EF4-FFF2-40B4-BE49-F238E27FC236}">
                  <a16:creationId xmlns:a16="http://schemas.microsoft.com/office/drawing/2014/main" id="{8192A91F-CDC9-5DA1-F7CD-2BF95F2350D1}"/>
                </a:ext>
              </a:extLst>
            </p:cNvPr>
            <p:cNvSpPr txBox="1"/>
            <p:nvPr/>
          </p:nvSpPr>
          <p:spPr>
            <a:xfrm>
              <a:off x="8931408" y="3279641"/>
              <a:ext cx="548640" cy="203171"/>
            </a:xfrm>
            <a:prstGeom prst="rect">
              <a:avLst/>
            </a:prstGeom>
            <a:noFill/>
          </p:spPr>
          <p:txBody>
            <a:bodyPr wrap="square" rtlCol="0">
              <a:spAutoFit/>
            </a:bodyPr>
            <a:lstStyle/>
            <a:p>
              <a:pPr algn="ctr"/>
              <a:r>
                <a:rPr lang="en-US" sz="1400" b="1" dirty="0"/>
                <a:t>5He</a:t>
              </a:r>
              <a:endParaRPr lang="en-US" sz="1200" b="1" dirty="0"/>
            </a:p>
          </p:txBody>
        </p:sp>
      </p:grpSp>
      <p:sp>
        <p:nvSpPr>
          <p:cNvPr id="65" name="Rectangle 64">
            <a:extLst>
              <a:ext uri="{FF2B5EF4-FFF2-40B4-BE49-F238E27FC236}">
                <a16:creationId xmlns:a16="http://schemas.microsoft.com/office/drawing/2014/main" id="{E5E70E62-97E0-48A4-1A94-25709444FDB7}"/>
              </a:ext>
            </a:extLst>
          </p:cNvPr>
          <p:cNvSpPr/>
          <p:nvPr/>
        </p:nvSpPr>
        <p:spPr>
          <a:xfrm>
            <a:off x="9284002" y="3764445"/>
            <a:ext cx="1005840" cy="1005840"/>
          </a:xfrm>
          <a:prstGeom prst="rect">
            <a:avLst/>
          </a:prstGeom>
          <a:noFill/>
          <a:ln w="762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7" name="Straight Arrow Connector 66">
            <a:extLst>
              <a:ext uri="{FF2B5EF4-FFF2-40B4-BE49-F238E27FC236}">
                <a16:creationId xmlns:a16="http://schemas.microsoft.com/office/drawing/2014/main" id="{E63879AF-5EE5-B6BF-5EFA-2115641E01E8}"/>
              </a:ext>
            </a:extLst>
          </p:cNvPr>
          <p:cNvCxnSpPr>
            <a:cxnSpLocks/>
          </p:cNvCxnSpPr>
          <p:nvPr/>
        </p:nvCxnSpPr>
        <p:spPr>
          <a:xfrm flipH="1" flipV="1">
            <a:off x="8986345" y="3479602"/>
            <a:ext cx="546538" cy="521692"/>
          </a:xfrm>
          <a:prstGeom prst="straightConnector1">
            <a:avLst/>
          </a:prstGeom>
          <a:ln w="76200">
            <a:solidFill>
              <a:srgbClr val="FFFF0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16701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diagram of a machine&#10;&#10;Description automatically generated">
            <a:extLst>
              <a:ext uri="{FF2B5EF4-FFF2-40B4-BE49-F238E27FC236}">
                <a16:creationId xmlns:a16="http://schemas.microsoft.com/office/drawing/2014/main" id="{AC81D97B-9E2F-40B0-F219-B24799EDA0F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057597" y="1870075"/>
            <a:ext cx="7106006" cy="3524163"/>
          </a:xfrm>
        </p:spPr>
      </p:pic>
      <p:sp>
        <p:nvSpPr>
          <p:cNvPr id="2" name="Title 1">
            <a:extLst>
              <a:ext uri="{FF2B5EF4-FFF2-40B4-BE49-F238E27FC236}">
                <a16:creationId xmlns:a16="http://schemas.microsoft.com/office/drawing/2014/main" id="{9151DEE9-77AA-E90E-75E4-979D2D0C1AD4}"/>
              </a:ext>
            </a:extLst>
          </p:cNvPr>
          <p:cNvSpPr>
            <a:spLocks noGrp="1"/>
          </p:cNvSpPr>
          <p:nvPr>
            <p:ph type="title"/>
          </p:nvPr>
        </p:nvSpPr>
        <p:spPr/>
        <p:txBody>
          <a:bodyPr/>
          <a:lstStyle/>
          <a:p>
            <a:r>
              <a:rPr lang="en-US" dirty="0"/>
              <a:t>Florida State University Tritium Source </a:t>
            </a:r>
          </a:p>
        </p:txBody>
      </p:sp>
      <p:sp>
        <p:nvSpPr>
          <p:cNvPr id="3" name="Content Placeholder 2">
            <a:extLst>
              <a:ext uri="{FF2B5EF4-FFF2-40B4-BE49-F238E27FC236}">
                <a16:creationId xmlns:a16="http://schemas.microsoft.com/office/drawing/2014/main" id="{E4610981-0AA5-90CF-AC68-41DE14E96FD2}"/>
              </a:ext>
            </a:extLst>
          </p:cNvPr>
          <p:cNvSpPr>
            <a:spLocks noGrp="1"/>
          </p:cNvSpPr>
          <p:nvPr>
            <p:ph sz="half" idx="1"/>
          </p:nvPr>
        </p:nvSpPr>
        <p:spPr>
          <a:xfrm>
            <a:off x="838200" y="1825625"/>
            <a:ext cx="4540624" cy="4351338"/>
          </a:xfrm>
        </p:spPr>
        <p:txBody>
          <a:bodyPr>
            <a:normAutofit fontScale="77500" lnSpcReduction="20000"/>
          </a:bodyPr>
          <a:lstStyle/>
          <a:p>
            <a:r>
              <a:rPr lang="en-US" dirty="0"/>
              <a:t>Multi-cathode SNICS source</a:t>
            </a:r>
          </a:p>
          <a:p>
            <a:r>
              <a:rPr lang="en-US" dirty="0"/>
              <a:t>Titanium sublimation pumps</a:t>
            </a:r>
          </a:p>
          <a:p>
            <a:pPr lvl="1"/>
            <a:r>
              <a:rPr lang="en-US" dirty="0"/>
              <a:t>1</a:t>
            </a:r>
            <a:r>
              <a:rPr lang="en-US" baseline="30000" dirty="0"/>
              <a:t>st</a:t>
            </a:r>
            <a:r>
              <a:rPr lang="en-US" dirty="0"/>
              <a:t>  on potential</a:t>
            </a:r>
          </a:p>
          <a:p>
            <a:pPr lvl="1"/>
            <a:r>
              <a:rPr lang="en-US" dirty="0"/>
              <a:t>2</a:t>
            </a:r>
            <a:r>
              <a:rPr lang="en-US" baseline="30000" dirty="0"/>
              <a:t>nd</a:t>
            </a:r>
            <a:r>
              <a:rPr lang="en-US" dirty="0"/>
              <a:t> before inflector magnet</a:t>
            </a:r>
          </a:p>
          <a:p>
            <a:r>
              <a:rPr lang="en-US" dirty="0"/>
              <a:t>Lower beam current: ~20 </a:t>
            </a:r>
            <a:r>
              <a:rPr lang="en-US" dirty="0" err="1"/>
              <a:t>nA</a:t>
            </a:r>
            <a:endParaRPr lang="en-US" dirty="0"/>
          </a:p>
          <a:p>
            <a:r>
              <a:rPr lang="en-US" dirty="0"/>
              <a:t>Higher transmission: &gt;98% through tandem</a:t>
            </a:r>
          </a:p>
          <a:p>
            <a:r>
              <a:rPr lang="en-US" dirty="0"/>
              <a:t>Further </a:t>
            </a:r>
            <a:r>
              <a:rPr lang="en-US" b="1" u="sng" dirty="0"/>
              <a:t>limit</a:t>
            </a:r>
            <a:r>
              <a:rPr lang="en-US" dirty="0"/>
              <a:t> and </a:t>
            </a:r>
            <a:r>
              <a:rPr lang="en-US" b="1" u="sng" dirty="0"/>
              <a:t>negate</a:t>
            </a:r>
            <a:r>
              <a:rPr lang="en-US" dirty="0"/>
              <a:t> any tritium contamination.</a:t>
            </a:r>
          </a:p>
          <a:p>
            <a:endParaRPr lang="en-US" dirty="0"/>
          </a:p>
        </p:txBody>
      </p:sp>
      <p:sp>
        <p:nvSpPr>
          <p:cNvPr id="5" name="Date Placeholder 4">
            <a:extLst>
              <a:ext uri="{FF2B5EF4-FFF2-40B4-BE49-F238E27FC236}">
                <a16:creationId xmlns:a16="http://schemas.microsoft.com/office/drawing/2014/main" id="{FA123AA3-58EA-773E-5CFA-408B8DA15F18}"/>
              </a:ext>
            </a:extLst>
          </p:cNvPr>
          <p:cNvSpPr>
            <a:spLocks noGrp="1"/>
          </p:cNvSpPr>
          <p:nvPr>
            <p:ph type="dt" sz="half" idx="10"/>
          </p:nvPr>
        </p:nvSpPr>
        <p:spPr/>
        <p:txBody>
          <a:bodyPr/>
          <a:lstStyle/>
          <a:p>
            <a:fld id="{477D519C-4505-4F15-BED2-6EE45DB15663}" type="datetime1">
              <a:rPr lang="en-US" smtClean="0"/>
              <a:t>2/6/2026</a:t>
            </a:fld>
            <a:endParaRPr lang="en-US" dirty="0"/>
          </a:p>
        </p:txBody>
      </p:sp>
      <p:sp>
        <p:nvSpPr>
          <p:cNvPr id="6" name="Footer Placeholder 5">
            <a:extLst>
              <a:ext uri="{FF2B5EF4-FFF2-40B4-BE49-F238E27FC236}">
                <a16:creationId xmlns:a16="http://schemas.microsoft.com/office/drawing/2014/main" id="{44073945-BCC9-D9B4-F96D-FAFCC006D95C}"/>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34810E29-13D0-CD83-EEF3-D0F73E69C58B}"/>
              </a:ext>
            </a:extLst>
          </p:cNvPr>
          <p:cNvSpPr>
            <a:spLocks noGrp="1"/>
          </p:cNvSpPr>
          <p:nvPr>
            <p:ph type="sldNum" sz="quarter" idx="12"/>
          </p:nvPr>
        </p:nvSpPr>
        <p:spPr/>
        <p:txBody>
          <a:bodyPr/>
          <a:lstStyle/>
          <a:p>
            <a:fld id="{1553A78C-1EFA-40C5-80E5-1A6DBBA13F4F}" type="slidenum">
              <a:rPr lang="en-US" smtClean="0"/>
              <a:t>4</a:t>
            </a:fld>
            <a:endParaRPr lang="en-US"/>
          </a:p>
        </p:txBody>
      </p:sp>
    </p:spTree>
    <p:extLst>
      <p:ext uri="{BB962C8B-B14F-4D97-AF65-F5344CB8AC3E}">
        <p14:creationId xmlns:p14="http://schemas.microsoft.com/office/powerpoint/2010/main" val="15833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D0BC6-699C-CC88-21B3-96CB147C07D3}"/>
              </a:ext>
            </a:extLst>
          </p:cNvPr>
          <p:cNvSpPr>
            <a:spLocks noGrp="1"/>
          </p:cNvSpPr>
          <p:nvPr>
            <p:ph type="title"/>
          </p:nvPr>
        </p:nvSpPr>
        <p:spPr/>
        <p:txBody>
          <a:bodyPr/>
          <a:lstStyle/>
          <a:p>
            <a:r>
              <a:rPr lang="en-US" dirty="0"/>
              <a:t>MC-SNICS</a:t>
            </a:r>
          </a:p>
        </p:txBody>
      </p:sp>
      <p:sp>
        <p:nvSpPr>
          <p:cNvPr id="3" name="Date Placeholder 2">
            <a:extLst>
              <a:ext uri="{FF2B5EF4-FFF2-40B4-BE49-F238E27FC236}">
                <a16:creationId xmlns:a16="http://schemas.microsoft.com/office/drawing/2014/main" id="{D85D00A4-00AB-B9A3-E13F-223553A7AB3F}"/>
              </a:ext>
            </a:extLst>
          </p:cNvPr>
          <p:cNvSpPr>
            <a:spLocks noGrp="1"/>
          </p:cNvSpPr>
          <p:nvPr>
            <p:ph type="dt" sz="half" idx="10"/>
          </p:nvPr>
        </p:nvSpPr>
        <p:spPr/>
        <p:txBody>
          <a:bodyPr/>
          <a:lstStyle/>
          <a:p>
            <a:fld id="{4FDAE367-6356-4254-AF93-9169DD54B203}" type="datetime1">
              <a:rPr lang="en-US" smtClean="0"/>
              <a:t>2/6/2026</a:t>
            </a:fld>
            <a:endParaRPr lang="en-US"/>
          </a:p>
        </p:txBody>
      </p:sp>
      <p:sp>
        <p:nvSpPr>
          <p:cNvPr id="4" name="Footer Placeholder 3">
            <a:extLst>
              <a:ext uri="{FF2B5EF4-FFF2-40B4-BE49-F238E27FC236}">
                <a16:creationId xmlns:a16="http://schemas.microsoft.com/office/drawing/2014/main" id="{7B2CD782-E071-AC35-91F4-273C14CB879A}"/>
              </a:ext>
            </a:extLst>
          </p:cNvPr>
          <p:cNvSpPr>
            <a:spLocks noGrp="1"/>
          </p:cNvSpPr>
          <p:nvPr>
            <p:ph type="ftr" sz="quarter" idx="11"/>
          </p:nvPr>
        </p:nvSpPr>
        <p:spPr/>
        <p:txBody>
          <a:bodyPr/>
          <a:lstStyle/>
          <a:p>
            <a:r>
              <a:rPr lang="en-US"/>
              <a:t>WANDA 2026</a:t>
            </a:r>
          </a:p>
        </p:txBody>
      </p:sp>
      <p:sp>
        <p:nvSpPr>
          <p:cNvPr id="5" name="Slide Number Placeholder 4">
            <a:extLst>
              <a:ext uri="{FF2B5EF4-FFF2-40B4-BE49-F238E27FC236}">
                <a16:creationId xmlns:a16="http://schemas.microsoft.com/office/drawing/2014/main" id="{7FF46735-8956-2262-3CDA-DA247909082D}"/>
              </a:ext>
            </a:extLst>
          </p:cNvPr>
          <p:cNvSpPr>
            <a:spLocks noGrp="1"/>
          </p:cNvSpPr>
          <p:nvPr>
            <p:ph type="sldNum" sz="quarter" idx="12"/>
          </p:nvPr>
        </p:nvSpPr>
        <p:spPr/>
        <p:txBody>
          <a:bodyPr/>
          <a:lstStyle/>
          <a:p>
            <a:fld id="{1553A78C-1EFA-40C5-80E5-1A6DBBA13F4F}" type="slidenum">
              <a:rPr lang="en-US" smtClean="0"/>
              <a:t>5</a:t>
            </a:fld>
            <a:endParaRPr lang="en-US"/>
          </a:p>
        </p:txBody>
      </p:sp>
      <p:pic>
        <p:nvPicPr>
          <p:cNvPr id="9" name="Picture 8" descr="Diagram of a diagram of a machine&#10;&#10;Description automatically generated with medium confidence">
            <a:extLst>
              <a:ext uri="{FF2B5EF4-FFF2-40B4-BE49-F238E27FC236}">
                <a16:creationId xmlns:a16="http://schemas.microsoft.com/office/drawing/2014/main" id="{67F22464-9FAA-9D02-8489-FE71478E99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065" y="1458120"/>
            <a:ext cx="5585971" cy="4831300"/>
          </a:xfrm>
          <a:prstGeom prst="rect">
            <a:avLst/>
          </a:prstGeom>
        </p:spPr>
      </p:pic>
      <p:pic>
        <p:nvPicPr>
          <p:cNvPr id="11" name="Picture 10" descr="A circular metal object with holes&#10;&#10;Description automatically generated">
            <a:extLst>
              <a:ext uri="{FF2B5EF4-FFF2-40B4-BE49-F238E27FC236}">
                <a16:creationId xmlns:a16="http://schemas.microsoft.com/office/drawing/2014/main" id="{5109E035-2FDA-B519-CFFF-5470DE860E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01994" y="922306"/>
            <a:ext cx="3960412" cy="5259922"/>
          </a:xfrm>
          <a:prstGeom prst="rect">
            <a:avLst/>
          </a:prstGeom>
          <a:effectLst>
            <a:outerShdw blurRad="63500" sx="102000" sy="102000" algn="ctr" rotWithShape="0">
              <a:prstClr val="black">
                <a:alpha val="40000"/>
              </a:prstClr>
            </a:outerShdw>
          </a:effectLst>
        </p:spPr>
      </p:pic>
      <p:pic>
        <p:nvPicPr>
          <p:cNvPr id="17" name="Picture 16" descr="A person holding a metal object&#10;&#10;Description automatically generated">
            <a:extLst>
              <a:ext uri="{FF2B5EF4-FFF2-40B4-BE49-F238E27FC236}">
                <a16:creationId xmlns:a16="http://schemas.microsoft.com/office/drawing/2014/main" id="{CBBB8765-04CD-BF68-C990-4021C29E91D8}"/>
              </a:ext>
            </a:extLst>
          </p:cNvPr>
          <p:cNvPicPr>
            <a:picLocks noChangeAspect="1"/>
          </p:cNvPicPr>
          <p:nvPr/>
        </p:nvPicPr>
        <p:blipFill>
          <a:blip r:embed="rId5">
            <a:extLst>
              <a:ext uri="{28A0092B-C50C-407E-A947-70E740481C1C}">
                <a14:useLocalDpi xmlns:a14="http://schemas.microsoft.com/office/drawing/2010/main" val="0"/>
              </a:ext>
            </a:extLst>
          </a:blip>
          <a:srcRect l="13483" t="31700" r="28079" b="24300"/>
          <a:stretch>
            <a:fillRect/>
          </a:stretch>
        </p:blipFill>
        <p:spPr>
          <a:xfrm>
            <a:off x="5593080" y="3338830"/>
            <a:ext cx="3017520" cy="3017520"/>
          </a:xfrm>
          <a:custGeom>
            <a:avLst/>
            <a:gdLst>
              <a:gd name="connsiteX0" fmla="*/ 1508760 w 3017520"/>
              <a:gd name="connsiteY0" fmla="*/ 0 h 3017520"/>
              <a:gd name="connsiteX1" fmla="*/ 3017520 w 3017520"/>
              <a:gd name="connsiteY1" fmla="*/ 1508760 h 3017520"/>
              <a:gd name="connsiteX2" fmla="*/ 1508760 w 3017520"/>
              <a:gd name="connsiteY2" fmla="*/ 3017520 h 3017520"/>
              <a:gd name="connsiteX3" fmla="*/ 0 w 3017520"/>
              <a:gd name="connsiteY3" fmla="*/ 1508760 h 3017520"/>
              <a:gd name="connsiteX4" fmla="*/ 1508760 w 3017520"/>
              <a:gd name="connsiteY4" fmla="*/ 0 h 3017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7520" h="3017520">
                <a:moveTo>
                  <a:pt x="1508760" y="0"/>
                </a:moveTo>
                <a:cubicBezTo>
                  <a:pt x="2342025" y="0"/>
                  <a:pt x="3017520" y="675495"/>
                  <a:pt x="3017520" y="1508760"/>
                </a:cubicBezTo>
                <a:cubicBezTo>
                  <a:pt x="3017520" y="2342025"/>
                  <a:pt x="2342025" y="3017520"/>
                  <a:pt x="1508760" y="3017520"/>
                </a:cubicBezTo>
                <a:cubicBezTo>
                  <a:pt x="675495" y="3017520"/>
                  <a:pt x="0" y="2342025"/>
                  <a:pt x="0" y="1508760"/>
                </a:cubicBezTo>
                <a:cubicBezTo>
                  <a:pt x="0" y="675495"/>
                  <a:pt x="675495" y="0"/>
                  <a:pt x="1508760" y="0"/>
                </a:cubicBezTo>
                <a:close/>
              </a:path>
            </a:pathLst>
          </a:cu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071479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30924-1CBE-1D1C-F0B4-52F9F67A7F09}"/>
              </a:ext>
            </a:extLst>
          </p:cNvPr>
          <p:cNvSpPr>
            <a:spLocks noGrp="1"/>
          </p:cNvSpPr>
          <p:nvPr>
            <p:ph type="title"/>
          </p:nvPr>
        </p:nvSpPr>
        <p:spPr/>
        <p:txBody>
          <a:bodyPr/>
          <a:lstStyle/>
          <a:p>
            <a:r>
              <a:rPr lang="en-US" dirty="0"/>
              <a:t>Cathodes</a:t>
            </a:r>
          </a:p>
        </p:txBody>
      </p:sp>
      <p:sp>
        <p:nvSpPr>
          <p:cNvPr id="3" name="Content Placeholder 2">
            <a:extLst>
              <a:ext uri="{FF2B5EF4-FFF2-40B4-BE49-F238E27FC236}">
                <a16:creationId xmlns:a16="http://schemas.microsoft.com/office/drawing/2014/main" id="{9AFB0F56-D3DA-69CA-7048-34B1A1DD0646}"/>
              </a:ext>
            </a:extLst>
          </p:cNvPr>
          <p:cNvSpPr>
            <a:spLocks noGrp="1"/>
          </p:cNvSpPr>
          <p:nvPr>
            <p:ph sz="half" idx="1"/>
          </p:nvPr>
        </p:nvSpPr>
        <p:spPr>
          <a:xfrm>
            <a:off x="838199" y="1825625"/>
            <a:ext cx="5374661" cy="4351338"/>
          </a:xfrm>
        </p:spPr>
        <p:txBody>
          <a:bodyPr>
            <a:normAutofit lnSpcReduction="10000"/>
          </a:bodyPr>
          <a:lstStyle/>
          <a:p>
            <a:pPr marL="285750" indent="-285750">
              <a:buFont typeface="Arial" panose="020B0604020202020204" pitchFamily="34" charset="0"/>
              <a:buChar char="•"/>
            </a:pPr>
            <a:r>
              <a:rPr lang="en-US" sz="2800" dirty="0"/>
              <a:t>9.5 mm x 6.5 mm tantalum Jacket</a:t>
            </a:r>
          </a:p>
          <a:p>
            <a:pPr marL="285750" indent="-285750">
              <a:buFont typeface="Arial" panose="020B0604020202020204" pitchFamily="34" charset="0"/>
              <a:buChar char="•"/>
            </a:pPr>
            <a:r>
              <a:rPr lang="en-US" sz="2800" dirty="0"/>
              <a:t>3 mm x 2 mm titanium insert</a:t>
            </a:r>
          </a:p>
          <a:p>
            <a:pPr marL="285750" indent="-285750">
              <a:buFont typeface="Arial" panose="020B0604020202020204" pitchFamily="34" charset="0"/>
              <a:buChar char="•"/>
            </a:pPr>
            <a:r>
              <a:rPr lang="en-US" sz="2800" dirty="0"/>
              <a:t>5 tritiated cathodes (outside vendor)</a:t>
            </a:r>
          </a:p>
          <a:p>
            <a:pPr marL="285750" indent="-285750">
              <a:buFont typeface="Arial" panose="020B0604020202020204" pitchFamily="34" charset="0"/>
              <a:buChar char="•"/>
            </a:pPr>
            <a:r>
              <a:rPr lang="en-US" dirty="0"/>
              <a:t>D</a:t>
            </a:r>
            <a:r>
              <a:rPr lang="en-US" sz="2800" dirty="0"/>
              <a:t>euterated cathodes (in house)</a:t>
            </a:r>
          </a:p>
          <a:p>
            <a:pPr marL="285750" indent="-285750">
              <a:buFont typeface="Arial" panose="020B0604020202020204" pitchFamily="34" charset="0"/>
              <a:buChar char="•"/>
            </a:pPr>
            <a:r>
              <a:rPr lang="en-US" sz="2800" dirty="0"/>
              <a:t>Up to 20 spots</a:t>
            </a:r>
          </a:p>
        </p:txBody>
      </p:sp>
      <p:sp>
        <p:nvSpPr>
          <p:cNvPr id="5" name="Date Placeholder 4">
            <a:extLst>
              <a:ext uri="{FF2B5EF4-FFF2-40B4-BE49-F238E27FC236}">
                <a16:creationId xmlns:a16="http://schemas.microsoft.com/office/drawing/2014/main" id="{87490BD2-D01F-476C-1389-37AA3605D0E0}"/>
              </a:ext>
            </a:extLst>
          </p:cNvPr>
          <p:cNvSpPr>
            <a:spLocks noGrp="1"/>
          </p:cNvSpPr>
          <p:nvPr>
            <p:ph type="dt" sz="half" idx="10"/>
          </p:nvPr>
        </p:nvSpPr>
        <p:spPr/>
        <p:txBody>
          <a:bodyPr/>
          <a:lstStyle/>
          <a:p>
            <a:fld id="{41B8DC62-D8A5-4BB8-ABF8-8744EA211C81}" type="datetime1">
              <a:rPr lang="en-US" smtClean="0"/>
              <a:t>2/6/2026</a:t>
            </a:fld>
            <a:endParaRPr lang="en-US"/>
          </a:p>
        </p:txBody>
      </p:sp>
      <p:sp>
        <p:nvSpPr>
          <p:cNvPr id="6" name="Footer Placeholder 5">
            <a:extLst>
              <a:ext uri="{FF2B5EF4-FFF2-40B4-BE49-F238E27FC236}">
                <a16:creationId xmlns:a16="http://schemas.microsoft.com/office/drawing/2014/main" id="{B6C42185-228B-9EEE-65C1-04EF96D6F1A5}"/>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685915F1-E5C0-F5C1-3751-860EF0DDCEA2}"/>
              </a:ext>
            </a:extLst>
          </p:cNvPr>
          <p:cNvSpPr>
            <a:spLocks noGrp="1"/>
          </p:cNvSpPr>
          <p:nvPr>
            <p:ph type="sldNum" sz="quarter" idx="12"/>
          </p:nvPr>
        </p:nvSpPr>
        <p:spPr/>
        <p:txBody>
          <a:bodyPr/>
          <a:lstStyle/>
          <a:p>
            <a:fld id="{1553A78C-1EFA-40C5-80E5-1A6DBBA13F4F}" type="slidenum">
              <a:rPr lang="en-US" smtClean="0"/>
              <a:t>6</a:t>
            </a:fld>
            <a:endParaRPr lang="en-US"/>
          </a:p>
        </p:txBody>
      </p:sp>
      <p:grpSp>
        <p:nvGrpSpPr>
          <p:cNvPr id="25" name="Group 24">
            <a:extLst>
              <a:ext uri="{FF2B5EF4-FFF2-40B4-BE49-F238E27FC236}">
                <a16:creationId xmlns:a16="http://schemas.microsoft.com/office/drawing/2014/main" id="{184256A7-B6F9-B9F5-28CE-DB4B51AFD63F}"/>
              </a:ext>
            </a:extLst>
          </p:cNvPr>
          <p:cNvGrpSpPr>
            <a:grpSpLocks noChangeAspect="1"/>
          </p:cNvGrpSpPr>
          <p:nvPr/>
        </p:nvGrpSpPr>
        <p:grpSpPr>
          <a:xfrm>
            <a:off x="6900676" y="1728515"/>
            <a:ext cx="1695567" cy="1838352"/>
            <a:chOff x="6463447" y="1530342"/>
            <a:chExt cx="2386039" cy="2586969"/>
          </a:xfrm>
        </p:grpSpPr>
        <p:pic>
          <p:nvPicPr>
            <p:cNvPr id="22" name="Content Placeholder 8" descr="A round metal object with a hole in the middle&#10;&#10;Description automatically generated">
              <a:extLst>
                <a:ext uri="{FF2B5EF4-FFF2-40B4-BE49-F238E27FC236}">
                  <a16:creationId xmlns:a16="http://schemas.microsoft.com/office/drawing/2014/main" id="{CDA659DE-4833-F1A4-9CC9-88F5FBCDB613}"/>
                </a:ext>
              </a:extLst>
            </p:cNvPr>
            <p:cNvPicPr>
              <a:picLocks noChangeAspect="1"/>
            </p:cNvPicPr>
            <p:nvPr/>
          </p:nvPicPr>
          <p:blipFill>
            <a:blip r:embed="rId2">
              <a:biLevel thresh="75000"/>
              <a:alphaModFix amt="37000"/>
              <a:extLst>
                <a:ext uri="{28A0092B-C50C-407E-A947-70E740481C1C}">
                  <a14:useLocalDpi xmlns:a14="http://schemas.microsoft.com/office/drawing/2010/main" val="0"/>
                </a:ext>
              </a:extLst>
            </a:blip>
            <a:stretch>
              <a:fillRect/>
            </a:stretch>
          </p:blipFill>
          <p:spPr>
            <a:xfrm>
              <a:off x="6463447" y="1530342"/>
              <a:ext cx="2386039" cy="2586969"/>
            </a:xfrm>
            <a:prstGeom prst="rect">
              <a:avLst/>
            </a:prstGeom>
            <a:effectLst>
              <a:softEdge rad="190500"/>
            </a:effectLst>
          </p:spPr>
        </p:pic>
        <p:pic>
          <p:nvPicPr>
            <p:cNvPr id="8" name="Content Placeholder 8" descr="A round metal object with a hole in the middle&#10;&#10;Description automatically generated">
              <a:extLst>
                <a:ext uri="{FF2B5EF4-FFF2-40B4-BE49-F238E27FC236}">
                  <a16:creationId xmlns:a16="http://schemas.microsoft.com/office/drawing/2014/main" id="{1233DC4F-D7CC-F133-426E-85EFDA7FB4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0705" y="1572455"/>
              <a:ext cx="2135339" cy="2315157"/>
            </a:xfrm>
            <a:prstGeom prst="rect">
              <a:avLst/>
            </a:prstGeom>
          </p:spPr>
        </p:pic>
      </p:grpSp>
      <p:grpSp>
        <p:nvGrpSpPr>
          <p:cNvPr id="26" name="Group 25">
            <a:extLst>
              <a:ext uri="{FF2B5EF4-FFF2-40B4-BE49-F238E27FC236}">
                <a16:creationId xmlns:a16="http://schemas.microsoft.com/office/drawing/2014/main" id="{D687FDF4-14EA-1C50-05E6-F4EF46474F30}"/>
              </a:ext>
            </a:extLst>
          </p:cNvPr>
          <p:cNvGrpSpPr>
            <a:grpSpLocks noChangeAspect="1"/>
          </p:cNvGrpSpPr>
          <p:nvPr/>
        </p:nvGrpSpPr>
        <p:grpSpPr>
          <a:xfrm>
            <a:off x="8538248" y="4122216"/>
            <a:ext cx="1625969" cy="1799253"/>
            <a:chOff x="8541996" y="3814235"/>
            <a:chExt cx="2447219" cy="2708025"/>
          </a:xfrm>
        </p:grpSpPr>
        <p:pic>
          <p:nvPicPr>
            <p:cNvPr id="24" name="Content Placeholder 10" descr="A close up of a metal object&#10;&#10;Description automatically generated">
              <a:extLst>
                <a:ext uri="{FF2B5EF4-FFF2-40B4-BE49-F238E27FC236}">
                  <a16:creationId xmlns:a16="http://schemas.microsoft.com/office/drawing/2014/main" id="{9AC06517-B325-A68D-4620-2381E3CEE8C1}"/>
                </a:ext>
              </a:extLst>
            </p:cNvPr>
            <p:cNvPicPr>
              <a:picLocks noChangeAspect="1"/>
            </p:cNvPicPr>
            <p:nvPr/>
          </p:nvPicPr>
          <p:blipFill>
            <a:blip r:embed="rId3">
              <a:alphaModFix amt="37000"/>
              <a:biLevel thresh="75000"/>
              <a:extLst>
                <a:ext uri="{28A0092B-C50C-407E-A947-70E740481C1C}">
                  <a14:useLocalDpi xmlns:a14="http://schemas.microsoft.com/office/drawing/2010/main" val="0"/>
                </a:ext>
              </a:extLst>
            </a:blip>
            <a:stretch>
              <a:fillRect/>
            </a:stretch>
          </p:blipFill>
          <p:spPr>
            <a:xfrm>
              <a:off x="8541996" y="3821085"/>
              <a:ext cx="2386039" cy="2701175"/>
            </a:xfrm>
            <a:prstGeom prst="rect">
              <a:avLst/>
            </a:prstGeom>
            <a:effectLst>
              <a:softEdge rad="190500"/>
            </a:effectLst>
          </p:spPr>
        </p:pic>
        <p:pic>
          <p:nvPicPr>
            <p:cNvPr id="9" name="Content Placeholder 10" descr="A close up of a metal object&#10;&#10;Description automatically generated">
              <a:extLst>
                <a:ext uri="{FF2B5EF4-FFF2-40B4-BE49-F238E27FC236}">
                  <a16:creationId xmlns:a16="http://schemas.microsoft.com/office/drawing/2014/main" id="{CE75A9CA-EBAC-F9C1-6C55-7A6600A84E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2022" y="3814235"/>
              <a:ext cx="2207193" cy="2498708"/>
            </a:xfrm>
            <a:prstGeom prst="rect">
              <a:avLst/>
            </a:prstGeom>
          </p:spPr>
        </p:pic>
      </p:grpSp>
      <p:pic>
        <p:nvPicPr>
          <p:cNvPr id="10" name="Picture 9">
            <a:extLst>
              <a:ext uri="{FF2B5EF4-FFF2-40B4-BE49-F238E27FC236}">
                <a16:creationId xmlns:a16="http://schemas.microsoft.com/office/drawing/2014/main" id="{FB593154-62D5-B247-BD30-C9826D410C6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0365">
            <a:off x="10892722" y="3459814"/>
            <a:ext cx="385080" cy="562810"/>
          </a:xfrm>
          <a:prstGeom prst="rect">
            <a:avLst/>
          </a:prstGeom>
        </p:spPr>
      </p:pic>
      <p:cxnSp>
        <p:nvCxnSpPr>
          <p:cNvPr id="11" name="Straight Arrow Connector 10">
            <a:extLst>
              <a:ext uri="{FF2B5EF4-FFF2-40B4-BE49-F238E27FC236}">
                <a16:creationId xmlns:a16="http://schemas.microsoft.com/office/drawing/2014/main" id="{F4C5CAF0-FDF0-6863-C576-1F1EC328C645}"/>
              </a:ext>
            </a:extLst>
          </p:cNvPr>
          <p:cNvCxnSpPr>
            <a:cxnSpLocks/>
          </p:cNvCxnSpPr>
          <p:nvPr/>
        </p:nvCxnSpPr>
        <p:spPr>
          <a:xfrm flipV="1">
            <a:off x="9493193" y="3858498"/>
            <a:ext cx="1286603" cy="653449"/>
          </a:xfrm>
          <a:prstGeom prst="straightConnector1">
            <a:avLst/>
          </a:prstGeom>
          <a:ln w="76200">
            <a:solidFill>
              <a:schemeClr val="accent4"/>
            </a:solidFill>
            <a:tailEnd type="triangle"/>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sp>
        <p:nvSpPr>
          <p:cNvPr id="31" name="TextBox 30">
            <a:extLst>
              <a:ext uri="{FF2B5EF4-FFF2-40B4-BE49-F238E27FC236}">
                <a16:creationId xmlns:a16="http://schemas.microsoft.com/office/drawing/2014/main" id="{B85EC904-BF32-F925-4908-7E344BF01AB7}"/>
              </a:ext>
            </a:extLst>
          </p:cNvPr>
          <p:cNvSpPr txBox="1"/>
          <p:nvPr/>
        </p:nvSpPr>
        <p:spPr>
          <a:xfrm>
            <a:off x="7281970" y="1225880"/>
            <a:ext cx="1083951" cy="369332"/>
          </a:xfrm>
          <a:prstGeom prst="rect">
            <a:avLst/>
          </a:prstGeom>
          <a:noFill/>
        </p:spPr>
        <p:txBody>
          <a:bodyPr wrap="none" rtlCol="0">
            <a:spAutoFit/>
          </a:bodyPr>
          <a:lstStyle/>
          <a:p>
            <a:r>
              <a:rPr lang="en-US" dirty="0"/>
              <a:t>6.5 mm</a:t>
            </a:r>
          </a:p>
        </p:txBody>
      </p:sp>
      <p:sp>
        <p:nvSpPr>
          <p:cNvPr id="32" name="TextBox 31">
            <a:extLst>
              <a:ext uri="{FF2B5EF4-FFF2-40B4-BE49-F238E27FC236}">
                <a16:creationId xmlns:a16="http://schemas.microsoft.com/office/drawing/2014/main" id="{6E0DF5A1-E9F5-319A-92D4-5DAED8C1E9D4}"/>
              </a:ext>
            </a:extLst>
          </p:cNvPr>
          <p:cNvSpPr txBox="1"/>
          <p:nvPr/>
        </p:nvSpPr>
        <p:spPr>
          <a:xfrm rot="5400000">
            <a:off x="8788932" y="2463025"/>
            <a:ext cx="1083951" cy="369332"/>
          </a:xfrm>
          <a:prstGeom prst="rect">
            <a:avLst/>
          </a:prstGeom>
          <a:noFill/>
        </p:spPr>
        <p:txBody>
          <a:bodyPr wrap="none" rtlCol="0">
            <a:spAutoFit/>
          </a:bodyPr>
          <a:lstStyle/>
          <a:p>
            <a:r>
              <a:rPr lang="en-US" dirty="0"/>
              <a:t>9.5 mm</a:t>
            </a:r>
          </a:p>
        </p:txBody>
      </p:sp>
      <p:grpSp>
        <p:nvGrpSpPr>
          <p:cNvPr id="38" name="Group 37">
            <a:extLst>
              <a:ext uri="{FF2B5EF4-FFF2-40B4-BE49-F238E27FC236}">
                <a16:creationId xmlns:a16="http://schemas.microsoft.com/office/drawing/2014/main" id="{4E2970A9-70E2-6FBC-48C3-E258F26C72E5}"/>
              </a:ext>
            </a:extLst>
          </p:cNvPr>
          <p:cNvGrpSpPr/>
          <p:nvPr/>
        </p:nvGrpSpPr>
        <p:grpSpPr>
          <a:xfrm>
            <a:off x="7031318" y="1579637"/>
            <a:ext cx="1585256" cy="204051"/>
            <a:chOff x="6876461" y="1426902"/>
            <a:chExt cx="1864976" cy="204051"/>
          </a:xfrm>
        </p:grpSpPr>
        <p:cxnSp>
          <p:nvCxnSpPr>
            <p:cNvPr id="20" name="Straight Connector 19">
              <a:extLst>
                <a:ext uri="{FF2B5EF4-FFF2-40B4-BE49-F238E27FC236}">
                  <a16:creationId xmlns:a16="http://schemas.microsoft.com/office/drawing/2014/main" id="{352BD31A-9CAF-FC08-FF4E-C08EC2CC7A96}"/>
                </a:ext>
              </a:extLst>
            </p:cNvPr>
            <p:cNvCxnSpPr>
              <a:cxnSpLocks/>
            </p:cNvCxnSpPr>
            <p:nvPr/>
          </p:nvCxnSpPr>
          <p:spPr>
            <a:xfrm>
              <a:off x="6876461" y="1465743"/>
              <a:ext cx="1864976" cy="0"/>
            </a:xfrm>
            <a:prstGeom prst="line">
              <a:avLst/>
            </a:prstGeom>
            <a:ln w="76200">
              <a:solidFill>
                <a:schemeClr val="accent4"/>
              </a:solidFill>
            </a:ln>
            <a:effectLst>
              <a:outerShdw blurRad="63500" sx="102000" sy="102000" algn="ctr" rotWithShape="0">
                <a:prstClr val="black">
                  <a:alpha val="40000"/>
                </a:prstClr>
              </a:outerShdw>
            </a:effectLst>
            <a:scene3d>
              <a:camera prst="orthographicFront"/>
              <a:lightRig rig="threePt" dir="t"/>
            </a:scene3d>
            <a:sp3d>
              <a:bevelT prst="angle"/>
            </a:sp3d>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6854D4E6-13E7-2CEF-5AC7-65C62237C288}"/>
                </a:ext>
              </a:extLst>
            </p:cNvPr>
            <p:cNvCxnSpPr/>
            <p:nvPr/>
          </p:nvCxnSpPr>
          <p:spPr>
            <a:xfrm>
              <a:off x="6908114" y="1427916"/>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538FF4B5-9BDC-A37B-F60C-4B060909D6C2}"/>
                </a:ext>
              </a:extLst>
            </p:cNvPr>
            <p:cNvCxnSpPr/>
            <p:nvPr/>
          </p:nvCxnSpPr>
          <p:spPr>
            <a:xfrm>
              <a:off x="8702917" y="1426902"/>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grpSp>
      <p:grpSp>
        <p:nvGrpSpPr>
          <p:cNvPr id="4" name="Group 3">
            <a:extLst>
              <a:ext uri="{FF2B5EF4-FFF2-40B4-BE49-F238E27FC236}">
                <a16:creationId xmlns:a16="http://schemas.microsoft.com/office/drawing/2014/main" id="{D4B24972-3D7E-BB50-55CF-64E0CF9B06B0}"/>
              </a:ext>
            </a:extLst>
          </p:cNvPr>
          <p:cNvGrpSpPr/>
          <p:nvPr/>
        </p:nvGrpSpPr>
        <p:grpSpPr>
          <a:xfrm>
            <a:off x="10900595" y="3221041"/>
            <a:ext cx="369333" cy="204051"/>
            <a:chOff x="6876461" y="1426902"/>
            <a:chExt cx="1864976" cy="204051"/>
          </a:xfrm>
        </p:grpSpPr>
        <p:cxnSp>
          <p:nvCxnSpPr>
            <p:cNvPr id="12" name="Straight Connector 11">
              <a:extLst>
                <a:ext uri="{FF2B5EF4-FFF2-40B4-BE49-F238E27FC236}">
                  <a16:creationId xmlns:a16="http://schemas.microsoft.com/office/drawing/2014/main" id="{EBC9E073-E77B-5ED5-0FFB-74CA4D02787A}"/>
                </a:ext>
              </a:extLst>
            </p:cNvPr>
            <p:cNvCxnSpPr>
              <a:cxnSpLocks/>
            </p:cNvCxnSpPr>
            <p:nvPr/>
          </p:nvCxnSpPr>
          <p:spPr>
            <a:xfrm>
              <a:off x="6876461" y="1465743"/>
              <a:ext cx="1864976" cy="0"/>
            </a:xfrm>
            <a:prstGeom prst="line">
              <a:avLst/>
            </a:prstGeom>
            <a:ln w="76200">
              <a:solidFill>
                <a:schemeClr val="accent4"/>
              </a:solidFill>
            </a:ln>
            <a:effectLst>
              <a:outerShdw blurRad="63500" sx="102000" sy="102000" algn="ctr" rotWithShape="0">
                <a:prstClr val="black">
                  <a:alpha val="40000"/>
                </a:prstClr>
              </a:outerShdw>
            </a:effectLst>
            <a:scene3d>
              <a:camera prst="orthographicFront"/>
              <a:lightRig rig="threePt" dir="t"/>
            </a:scene3d>
            <a:sp3d>
              <a:bevelT prst="angle"/>
            </a:sp3d>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BF4A8029-5234-5255-CAB5-325C4B6BF2EF}"/>
                </a:ext>
              </a:extLst>
            </p:cNvPr>
            <p:cNvCxnSpPr/>
            <p:nvPr/>
          </p:nvCxnSpPr>
          <p:spPr>
            <a:xfrm>
              <a:off x="6908114" y="1427916"/>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4DF02FA8-43DF-7AF8-412B-9A170FA51D0D}"/>
                </a:ext>
              </a:extLst>
            </p:cNvPr>
            <p:cNvCxnSpPr/>
            <p:nvPr/>
          </p:nvCxnSpPr>
          <p:spPr>
            <a:xfrm>
              <a:off x="8702917" y="1426902"/>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grpSp>
      <p:grpSp>
        <p:nvGrpSpPr>
          <p:cNvPr id="19" name="Group 18">
            <a:extLst>
              <a:ext uri="{FF2B5EF4-FFF2-40B4-BE49-F238E27FC236}">
                <a16:creationId xmlns:a16="http://schemas.microsoft.com/office/drawing/2014/main" id="{C6DA8D4E-FC0F-58D5-3D44-3D34A87F7DD5}"/>
              </a:ext>
            </a:extLst>
          </p:cNvPr>
          <p:cNvGrpSpPr/>
          <p:nvPr/>
        </p:nvGrpSpPr>
        <p:grpSpPr>
          <a:xfrm rot="5400000">
            <a:off x="8022023" y="2517472"/>
            <a:ext cx="1660181" cy="204051"/>
            <a:chOff x="6876461" y="1426902"/>
            <a:chExt cx="1864976" cy="204051"/>
          </a:xfrm>
        </p:grpSpPr>
        <p:cxnSp>
          <p:nvCxnSpPr>
            <p:cNvPr id="21" name="Straight Connector 20">
              <a:extLst>
                <a:ext uri="{FF2B5EF4-FFF2-40B4-BE49-F238E27FC236}">
                  <a16:creationId xmlns:a16="http://schemas.microsoft.com/office/drawing/2014/main" id="{E1A8D23E-76DA-DD9B-A384-BB96A0C024DD}"/>
                </a:ext>
              </a:extLst>
            </p:cNvPr>
            <p:cNvCxnSpPr>
              <a:cxnSpLocks/>
            </p:cNvCxnSpPr>
            <p:nvPr/>
          </p:nvCxnSpPr>
          <p:spPr>
            <a:xfrm>
              <a:off x="6876461" y="1465743"/>
              <a:ext cx="1864976" cy="0"/>
            </a:xfrm>
            <a:prstGeom prst="line">
              <a:avLst/>
            </a:prstGeom>
            <a:ln w="76200">
              <a:solidFill>
                <a:schemeClr val="accent4"/>
              </a:solidFill>
            </a:ln>
            <a:effectLst>
              <a:outerShdw blurRad="63500" sx="102000" sy="102000" algn="ctr" rotWithShape="0">
                <a:prstClr val="black">
                  <a:alpha val="40000"/>
                </a:prstClr>
              </a:outerShdw>
            </a:effectLst>
            <a:scene3d>
              <a:camera prst="orthographicFront"/>
              <a:lightRig rig="threePt" dir="t"/>
            </a:scene3d>
            <a:sp3d>
              <a:bevelT prst="angle"/>
            </a:sp3d>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D269618D-270A-9F25-4DA5-2BCAFA1BDF0F}"/>
                </a:ext>
              </a:extLst>
            </p:cNvPr>
            <p:cNvCxnSpPr/>
            <p:nvPr/>
          </p:nvCxnSpPr>
          <p:spPr>
            <a:xfrm>
              <a:off x="6908114" y="1427916"/>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799C094A-E84C-C0AE-9C7D-E0594E1891E1}"/>
                </a:ext>
              </a:extLst>
            </p:cNvPr>
            <p:cNvCxnSpPr/>
            <p:nvPr/>
          </p:nvCxnSpPr>
          <p:spPr>
            <a:xfrm>
              <a:off x="8702917" y="1426902"/>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grpSp>
      <p:grpSp>
        <p:nvGrpSpPr>
          <p:cNvPr id="29" name="Group 28">
            <a:extLst>
              <a:ext uri="{FF2B5EF4-FFF2-40B4-BE49-F238E27FC236}">
                <a16:creationId xmlns:a16="http://schemas.microsoft.com/office/drawing/2014/main" id="{DE27A135-6EC1-E86E-CFC0-C9F3A23D7BFE}"/>
              </a:ext>
            </a:extLst>
          </p:cNvPr>
          <p:cNvGrpSpPr/>
          <p:nvPr/>
        </p:nvGrpSpPr>
        <p:grpSpPr>
          <a:xfrm rot="5400000">
            <a:off x="11226762" y="3606898"/>
            <a:ext cx="484893" cy="204051"/>
            <a:chOff x="6876461" y="1426902"/>
            <a:chExt cx="1864976" cy="204051"/>
          </a:xfrm>
        </p:grpSpPr>
        <p:cxnSp>
          <p:nvCxnSpPr>
            <p:cNvPr id="30" name="Straight Connector 29">
              <a:extLst>
                <a:ext uri="{FF2B5EF4-FFF2-40B4-BE49-F238E27FC236}">
                  <a16:creationId xmlns:a16="http://schemas.microsoft.com/office/drawing/2014/main" id="{BC2FEB78-07EA-02DD-4883-AF9945316394}"/>
                </a:ext>
              </a:extLst>
            </p:cNvPr>
            <p:cNvCxnSpPr>
              <a:cxnSpLocks/>
            </p:cNvCxnSpPr>
            <p:nvPr/>
          </p:nvCxnSpPr>
          <p:spPr>
            <a:xfrm>
              <a:off x="6876461" y="1465743"/>
              <a:ext cx="1864976" cy="0"/>
            </a:xfrm>
            <a:prstGeom prst="line">
              <a:avLst/>
            </a:prstGeom>
            <a:ln w="76200">
              <a:solidFill>
                <a:schemeClr val="accent4"/>
              </a:solidFill>
            </a:ln>
            <a:effectLst>
              <a:outerShdw blurRad="63500" sx="102000" sy="102000" algn="ctr" rotWithShape="0">
                <a:prstClr val="black">
                  <a:alpha val="40000"/>
                </a:prstClr>
              </a:outerShdw>
            </a:effectLst>
            <a:scene3d>
              <a:camera prst="orthographicFront"/>
              <a:lightRig rig="threePt" dir="t"/>
            </a:scene3d>
            <a:sp3d>
              <a:bevelT prst="angle"/>
            </a:sp3d>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4D80C37F-1350-DEFB-99F4-35D15B01035E}"/>
                </a:ext>
              </a:extLst>
            </p:cNvPr>
            <p:cNvCxnSpPr/>
            <p:nvPr/>
          </p:nvCxnSpPr>
          <p:spPr>
            <a:xfrm>
              <a:off x="6908114" y="1427916"/>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8C1C4973-17BD-E960-BB5E-41950C6B9C65}"/>
                </a:ext>
              </a:extLst>
            </p:cNvPr>
            <p:cNvCxnSpPr/>
            <p:nvPr/>
          </p:nvCxnSpPr>
          <p:spPr>
            <a:xfrm>
              <a:off x="8702917" y="1426902"/>
              <a:ext cx="0" cy="203037"/>
            </a:xfrm>
            <a:prstGeom prst="line">
              <a:avLst/>
            </a:prstGeom>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grpSp>
      <p:sp>
        <p:nvSpPr>
          <p:cNvPr id="42" name="TextBox 41">
            <a:extLst>
              <a:ext uri="{FF2B5EF4-FFF2-40B4-BE49-F238E27FC236}">
                <a16:creationId xmlns:a16="http://schemas.microsoft.com/office/drawing/2014/main" id="{79489370-BA77-CF4F-8E81-3245BF464E34}"/>
              </a:ext>
            </a:extLst>
          </p:cNvPr>
          <p:cNvSpPr txBox="1"/>
          <p:nvPr/>
        </p:nvSpPr>
        <p:spPr>
          <a:xfrm>
            <a:off x="10652289" y="2810168"/>
            <a:ext cx="865943" cy="369332"/>
          </a:xfrm>
          <a:prstGeom prst="rect">
            <a:avLst/>
          </a:prstGeom>
          <a:noFill/>
        </p:spPr>
        <p:txBody>
          <a:bodyPr wrap="none" rtlCol="0">
            <a:spAutoFit/>
          </a:bodyPr>
          <a:lstStyle/>
          <a:p>
            <a:r>
              <a:rPr lang="en-US" dirty="0"/>
              <a:t>2 mm</a:t>
            </a:r>
          </a:p>
        </p:txBody>
      </p:sp>
      <p:sp>
        <p:nvSpPr>
          <p:cNvPr id="43" name="TextBox 42">
            <a:extLst>
              <a:ext uri="{FF2B5EF4-FFF2-40B4-BE49-F238E27FC236}">
                <a16:creationId xmlns:a16="http://schemas.microsoft.com/office/drawing/2014/main" id="{32C2B0F4-75F9-55EA-6642-A9378F972D8D}"/>
              </a:ext>
            </a:extLst>
          </p:cNvPr>
          <p:cNvSpPr txBox="1"/>
          <p:nvPr/>
        </p:nvSpPr>
        <p:spPr>
          <a:xfrm rot="5400000">
            <a:off x="11369431" y="3524258"/>
            <a:ext cx="865943" cy="369332"/>
          </a:xfrm>
          <a:prstGeom prst="rect">
            <a:avLst/>
          </a:prstGeom>
          <a:noFill/>
        </p:spPr>
        <p:txBody>
          <a:bodyPr wrap="none" rtlCol="0">
            <a:spAutoFit/>
          </a:bodyPr>
          <a:lstStyle/>
          <a:p>
            <a:r>
              <a:rPr lang="en-US" dirty="0"/>
              <a:t>3 mm</a:t>
            </a:r>
          </a:p>
        </p:txBody>
      </p:sp>
    </p:spTree>
    <p:extLst>
      <p:ext uri="{BB962C8B-B14F-4D97-AF65-F5344CB8AC3E}">
        <p14:creationId xmlns:p14="http://schemas.microsoft.com/office/powerpoint/2010/main" val="3961710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508B9-7AFA-3735-022F-F6C655C217A8}"/>
              </a:ext>
            </a:extLst>
          </p:cNvPr>
          <p:cNvSpPr>
            <a:spLocks noGrp="1"/>
          </p:cNvSpPr>
          <p:nvPr>
            <p:ph type="title"/>
          </p:nvPr>
        </p:nvSpPr>
        <p:spPr/>
        <p:txBody>
          <a:bodyPr/>
          <a:lstStyle/>
          <a:p>
            <a:r>
              <a:rPr lang="en-US" dirty="0"/>
              <a:t>Safety Precautions</a:t>
            </a:r>
          </a:p>
        </p:txBody>
      </p:sp>
      <p:sp>
        <p:nvSpPr>
          <p:cNvPr id="3" name="Content Placeholder 2">
            <a:extLst>
              <a:ext uri="{FF2B5EF4-FFF2-40B4-BE49-F238E27FC236}">
                <a16:creationId xmlns:a16="http://schemas.microsoft.com/office/drawing/2014/main" id="{80000404-9BFF-577D-73DA-09A649C5A113}"/>
              </a:ext>
            </a:extLst>
          </p:cNvPr>
          <p:cNvSpPr>
            <a:spLocks noGrp="1"/>
          </p:cNvSpPr>
          <p:nvPr>
            <p:ph sz="half" idx="1"/>
          </p:nvPr>
        </p:nvSpPr>
        <p:spPr/>
        <p:txBody>
          <a:bodyPr>
            <a:normAutofit fontScale="92500" lnSpcReduction="10000"/>
          </a:bodyPr>
          <a:lstStyle/>
          <a:p>
            <a:r>
              <a:rPr lang="en-US" b="1" u="sng" dirty="0"/>
              <a:t>No</a:t>
            </a:r>
            <a:r>
              <a:rPr lang="en-US" dirty="0"/>
              <a:t> handling of gaseous tritium </a:t>
            </a:r>
          </a:p>
          <a:p>
            <a:pPr lvl="1"/>
            <a:r>
              <a:rPr lang="en-US" dirty="0"/>
              <a:t>If gaseous tritium is detected, precautions are in place to ensure proper storage and disposal</a:t>
            </a:r>
          </a:p>
          <a:p>
            <a:r>
              <a:rPr lang="en-US" dirty="0"/>
              <a:t>Negative Pressure Enclosure (fume hood) around source</a:t>
            </a:r>
          </a:p>
          <a:p>
            <a:r>
              <a:rPr lang="en-US" dirty="0"/>
              <a:t>Tritium Monitor (sensitive to 1 </a:t>
            </a:r>
            <a:r>
              <a:rPr lang="el-GR" dirty="0"/>
              <a:t>μ</a:t>
            </a:r>
            <a:r>
              <a:rPr lang="en-US" dirty="0"/>
              <a:t>C/m</a:t>
            </a:r>
            <a:r>
              <a:rPr lang="en-US" baseline="30000" dirty="0"/>
              <a:t>3</a:t>
            </a:r>
            <a:r>
              <a:rPr lang="en-US" dirty="0"/>
              <a:t> )</a:t>
            </a:r>
          </a:p>
        </p:txBody>
      </p:sp>
      <p:sp>
        <p:nvSpPr>
          <p:cNvPr id="4" name="Content Placeholder 3">
            <a:extLst>
              <a:ext uri="{FF2B5EF4-FFF2-40B4-BE49-F238E27FC236}">
                <a16:creationId xmlns:a16="http://schemas.microsoft.com/office/drawing/2014/main" id="{C86446EF-2A6C-7333-115F-09B9AB50CD6D}"/>
              </a:ext>
            </a:extLst>
          </p:cNvPr>
          <p:cNvSpPr>
            <a:spLocks noGrp="1"/>
          </p:cNvSpPr>
          <p:nvPr>
            <p:ph sz="half" idx="2"/>
          </p:nvPr>
        </p:nvSpPr>
        <p:spPr/>
        <p:txBody>
          <a:bodyPr>
            <a:normAutofit fontScale="92500" lnSpcReduction="10000"/>
          </a:bodyPr>
          <a:lstStyle/>
          <a:p>
            <a:r>
              <a:rPr lang="en-US" dirty="0"/>
              <a:t>Interlock System</a:t>
            </a:r>
          </a:p>
          <a:p>
            <a:r>
              <a:rPr lang="en-US" dirty="0"/>
              <a:t>Titanium Sublimation Pumps</a:t>
            </a:r>
          </a:p>
          <a:p>
            <a:r>
              <a:rPr lang="en-US" dirty="0"/>
              <a:t>“Unique” equipment for tritium campaigns</a:t>
            </a:r>
          </a:p>
          <a:p>
            <a:pPr lvl="1"/>
            <a:r>
              <a:rPr lang="en-US" dirty="0"/>
              <a:t>LE buncher</a:t>
            </a:r>
          </a:p>
          <a:p>
            <a:pPr lvl="1"/>
            <a:r>
              <a:rPr lang="en-US" dirty="0"/>
              <a:t>Slits</a:t>
            </a:r>
          </a:p>
          <a:p>
            <a:pPr lvl="1"/>
            <a:r>
              <a:rPr lang="en-US" dirty="0"/>
              <a:t>Beam stops</a:t>
            </a:r>
          </a:p>
          <a:p>
            <a:pPr lvl="1"/>
            <a:r>
              <a:rPr lang="en-US" dirty="0"/>
              <a:t>Targets</a:t>
            </a:r>
          </a:p>
        </p:txBody>
      </p:sp>
      <p:sp>
        <p:nvSpPr>
          <p:cNvPr id="5" name="Date Placeholder 4">
            <a:extLst>
              <a:ext uri="{FF2B5EF4-FFF2-40B4-BE49-F238E27FC236}">
                <a16:creationId xmlns:a16="http://schemas.microsoft.com/office/drawing/2014/main" id="{5FBC9948-E8BF-A9F8-8F72-9C5749DCE844}"/>
              </a:ext>
            </a:extLst>
          </p:cNvPr>
          <p:cNvSpPr>
            <a:spLocks noGrp="1"/>
          </p:cNvSpPr>
          <p:nvPr>
            <p:ph type="dt" sz="half" idx="10"/>
          </p:nvPr>
        </p:nvSpPr>
        <p:spPr/>
        <p:txBody>
          <a:bodyPr/>
          <a:lstStyle/>
          <a:p>
            <a:fld id="{8D93ABE7-A743-4660-9237-D39A5E8B21A2}" type="datetime1">
              <a:rPr lang="en-US" smtClean="0"/>
              <a:t>2/6/2026</a:t>
            </a:fld>
            <a:endParaRPr lang="en-US"/>
          </a:p>
        </p:txBody>
      </p:sp>
      <p:sp>
        <p:nvSpPr>
          <p:cNvPr id="6" name="Footer Placeholder 5">
            <a:extLst>
              <a:ext uri="{FF2B5EF4-FFF2-40B4-BE49-F238E27FC236}">
                <a16:creationId xmlns:a16="http://schemas.microsoft.com/office/drawing/2014/main" id="{40617042-9A8D-7852-17F7-F0EF0E1BE82A}"/>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ABD0BE49-8D15-A5A7-32D8-FB1B88C11587}"/>
              </a:ext>
            </a:extLst>
          </p:cNvPr>
          <p:cNvSpPr>
            <a:spLocks noGrp="1"/>
          </p:cNvSpPr>
          <p:nvPr>
            <p:ph type="sldNum" sz="quarter" idx="12"/>
          </p:nvPr>
        </p:nvSpPr>
        <p:spPr/>
        <p:txBody>
          <a:bodyPr/>
          <a:lstStyle/>
          <a:p>
            <a:fld id="{1553A78C-1EFA-40C5-80E5-1A6DBBA13F4F}" type="slidenum">
              <a:rPr lang="en-US" smtClean="0"/>
              <a:t>7</a:t>
            </a:fld>
            <a:endParaRPr lang="en-US"/>
          </a:p>
        </p:txBody>
      </p:sp>
    </p:spTree>
    <p:extLst>
      <p:ext uri="{BB962C8B-B14F-4D97-AF65-F5344CB8AC3E}">
        <p14:creationId xmlns:p14="http://schemas.microsoft.com/office/powerpoint/2010/main" val="4118392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10" descr="A diagram of a machine&#10;&#10;Description automatically generated">
            <a:extLst>
              <a:ext uri="{FF2B5EF4-FFF2-40B4-BE49-F238E27FC236}">
                <a16:creationId xmlns:a16="http://schemas.microsoft.com/office/drawing/2014/main" id="{B7C6D5CB-A49F-B079-A12A-31037CD90C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8775" y="1930160"/>
            <a:ext cx="8677030" cy="4303299"/>
          </a:xfrm>
          <a:prstGeom prst="rect">
            <a:avLst/>
          </a:prstGeom>
        </p:spPr>
      </p:pic>
      <p:sp>
        <p:nvSpPr>
          <p:cNvPr id="2" name="Title 1">
            <a:extLst>
              <a:ext uri="{FF2B5EF4-FFF2-40B4-BE49-F238E27FC236}">
                <a16:creationId xmlns:a16="http://schemas.microsoft.com/office/drawing/2014/main" id="{9FA5E47C-8423-24E4-A280-00B543177EBF}"/>
              </a:ext>
            </a:extLst>
          </p:cNvPr>
          <p:cNvSpPr>
            <a:spLocks noGrp="1"/>
          </p:cNvSpPr>
          <p:nvPr>
            <p:ph type="title"/>
          </p:nvPr>
        </p:nvSpPr>
        <p:spPr/>
        <p:txBody>
          <a:bodyPr/>
          <a:lstStyle/>
          <a:p>
            <a:r>
              <a:rPr lang="en-US" dirty="0"/>
              <a:t>Vacuum</a:t>
            </a:r>
          </a:p>
        </p:txBody>
      </p:sp>
      <p:sp>
        <p:nvSpPr>
          <p:cNvPr id="3" name="Content Placeholder 2">
            <a:extLst>
              <a:ext uri="{FF2B5EF4-FFF2-40B4-BE49-F238E27FC236}">
                <a16:creationId xmlns:a16="http://schemas.microsoft.com/office/drawing/2014/main" id="{C08600CB-5ECA-AA3F-8071-EE43F9225C9F}"/>
              </a:ext>
            </a:extLst>
          </p:cNvPr>
          <p:cNvSpPr>
            <a:spLocks noGrp="1"/>
          </p:cNvSpPr>
          <p:nvPr>
            <p:ph sz="half" idx="1"/>
          </p:nvPr>
        </p:nvSpPr>
        <p:spPr>
          <a:xfrm>
            <a:off x="838200" y="1825625"/>
            <a:ext cx="4278745" cy="2996517"/>
          </a:xfrm>
        </p:spPr>
        <p:txBody>
          <a:bodyPr>
            <a:normAutofit fontScale="70000" lnSpcReduction="20000"/>
          </a:bodyPr>
          <a:lstStyle/>
          <a:p>
            <a:r>
              <a:rPr lang="en-US" dirty="0"/>
              <a:t>Differential pumping design</a:t>
            </a:r>
          </a:p>
          <a:p>
            <a:r>
              <a:rPr lang="en-US" dirty="0"/>
              <a:t>Two Titanium Sublimation Pumps</a:t>
            </a:r>
          </a:p>
          <a:p>
            <a:pPr lvl="1"/>
            <a:r>
              <a:rPr lang="en-US" dirty="0"/>
              <a:t>TSP1 conductance ratio: 1000/1</a:t>
            </a:r>
          </a:p>
          <a:p>
            <a:pPr lvl="1"/>
            <a:r>
              <a:rPr lang="en-US" dirty="0"/>
              <a:t>TSP2 conductance ratio: 500/1</a:t>
            </a:r>
          </a:p>
          <a:p>
            <a:r>
              <a:rPr lang="en-US" dirty="0"/>
              <a:t>Two Ion Pumps (initial pump down)</a:t>
            </a:r>
          </a:p>
          <a:p>
            <a:r>
              <a:rPr lang="en-US" dirty="0"/>
              <a:t>Turbo pump after TSP2</a:t>
            </a:r>
          </a:p>
        </p:txBody>
      </p:sp>
      <p:sp>
        <p:nvSpPr>
          <p:cNvPr id="5" name="Date Placeholder 4">
            <a:extLst>
              <a:ext uri="{FF2B5EF4-FFF2-40B4-BE49-F238E27FC236}">
                <a16:creationId xmlns:a16="http://schemas.microsoft.com/office/drawing/2014/main" id="{955DF863-CEA7-4EAE-64A3-0494113A2B7A}"/>
              </a:ext>
            </a:extLst>
          </p:cNvPr>
          <p:cNvSpPr>
            <a:spLocks noGrp="1"/>
          </p:cNvSpPr>
          <p:nvPr>
            <p:ph type="dt" sz="half" idx="10"/>
          </p:nvPr>
        </p:nvSpPr>
        <p:spPr/>
        <p:txBody>
          <a:bodyPr/>
          <a:lstStyle/>
          <a:p>
            <a:fld id="{A5F4624A-B184-42AE-82E8-0CDE29F8BA2F}" type="datetime1">
              <a:rPr lang="en-US" smtClean="0"/>
              <a:t>2/6/2026</a:t>
            </a:fld>
            <a:endParaRPr lang="en-US"/>
          </a:p>
        </p:txBody>
      </p:sp>
      <p:sp>
        <p:nvSpPr>
          <p:cNvPr id="6" name="Footer Placeholder 5">
            <a:extLst>
              <a:ext uri="{FF2B5EF4-FFF2-40B4-BE49-F238E27FC236}">
                <a16:creationId xmlns:a16="http://schemas.microsoft.com/office/drawing/2014/main" id="{F838364F-C74A-C7DC-57C5-2DA5FA251E5D}"/>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C1E81B2E-F0A1-7BCD-F59E-06CF0A06CAC7}"/>
              </a:ext>
            </a:extLst>
          </p:cNvPr>
          <p:cNvSpPr>
            <a:spLocks noGrp="1"/>
          </p:cNvSpPr>
          <p:nvPr>
            <p:ph type="sldNum" sz="quarter" idx="12"/>
          </p:nvPr>
        </p:nvSpPr>
        <p:spPr/>
        <p:txBody>
          <a:bodyPr/>
          <a:lstStyle/>
          <a:p>
            <a:fld id="{1553A78C-1EFA-40C5-80E5-1A6DBBA13F4F}" type="slidenum">
              <a:rPr lang="en-US" smtClean="0"/>
              <a:t>8</a:t>
            </a:fld>
            <a:endParaRPr lang="en-US"/>
          </a:p>
        </p:txBody>
      </p:sp>
      <p:sp>
        <p:nvSpPr>
          <p:cNvPr id="11" name="TextBox 10">
            <a:extLst>
              <a:ext uri="{FF2B5EF4-FFF2-40B4-BE49-F238E27FC236}">
                <a16:creationId xmlns:a16="http://schemas.microsoft.com/office/drawing/2014/main" id="{47003FC0-6EEF-334A-F2F9-B94636C79A52}"/>
              </a:ext>
            </a:extLst>
          </p:cNvPr>
          <p:cNvSpPr txBox="1"/>
          <p:nvPr/>
        </p:nvSpPr>
        <p:spPr>
          <a:xfrm>
            <a:off x="2275542" y="5805754"/>
            <a:ext cx="1936957" cy="523220"/>
          </a:xfrm>
          <a:prstGeom prst="rect">
            <a:avLst/>
          </a:prstGeom>
          <a:noFill/>
        </p:spPr>
        <p:txBody>
          <a:bodyPr wrap="square" rtlCol="0">
            <a:spAutoFit/>
          </a:bodyPr>
          <a:lstStyle/>
          <a:p>
            <a:r>
              <a:rPr lang="en-US" sz="1400" dirty="0"/>
              <a:t>~0.25” x 1’ gas restriction tube</a:t>
            </a:r>
          </a:p>
        </p:txBody>
      </p:sp>
      <p:cxnSp>
        <p:nvCxnSpPr>
          <p:cNvPr id="12" name="Straight Arrow Connector 11">
            <a:extLst>
              <a:ext uri="{FF2B5EF4-FFF2-40B4-BE49-F238E27FC236}">
                <a16:creationId xmlns:a16="http://schemas.microsoft.com/office/drawing/2014/main" id="{F9A4CACE-D5DF-E935-6C9F-FCD48146709F}"/>
              </a:ext>
            </a:extLst>
          </p:cNvPr>
          <p:cNvCxnSpPr>
            <a:cxnSpLocks/>
          </p:cNvCxnSpPr>
          <p:nvPr/>
        </p:nvCxnSpPr>
        <p:spPr>
          <a:xfrm flipV="1">
            <a:off x="3274495" y="5277224"/>
            <a:ext cx="2259717" cy="501154"/>
          </a:xfrm>
          <a:prstGeom prst="straightConnector1">
            <a:avLst/>
          </a:prstGeom>
          <a:ln w="76200">
            <a:solidFill>
              <a:schemeClr val="accent4"/>
            </a:solidFill>
            <a:tailEnd type="triangle"/>
          </a:ln>
          <a:effectLst>
            <a:outerShdw blurRad="63500" sx="102000" sy="102000" algn="ctr"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525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93E64-6E1A-F14C-C3D1-C95F8ED60E8F}"/>
              </a:ext>
            </a:extLst>
          </p:cNvPr>
          <p:cNvSpPr>
            <a:spLocks noGrp="1"/>
          </p:cNvSpPr>
          <p:nvPr>
            <p:ph type="title"/>
          </p:nvPr>
        </p:nvSpPr>
        <p:spPr/>
        <p:txBody>
          <a:bodyPr/>
          <a:lstStyle/>
          <a:p>
            <a:r>
              <a:rPr lang="en-US" dirty="0"/>
              <a:t>Fume Hood</a:t>
            </a:r>
          </a:p>
        </p:txBody>
      </p:sp>
      <p:sp>
        <p:nvSpPr>
          <p:cNvPr id="5" name="Date Placeholder 4">
            <a:extLst>
              <a:ext uri="{FF2B5EF4-FFF2-40B4-BE49-F238E27FC236}">
                <a16:creationId xmlns:a16="http://schemas.microsoft.com/office/drawing/2014/main" id="{8FB826DA-6159-BF41-F21C-5355122F1E38}"/>
              </a:ext>
            </a:extLst>
          </p:cNvPr>
          <p:cNvSpPr>
            <a:spLocks noGrp="1"/>
          </p:cNvSpPr>
          <p:nvPr>
            <p:ph type="dt" sz="half" idx="10"/>
          </p:nvPr>
        </p:nvSpPr>
        <p:spPr/>
        <p:txBody>
          <a:bodyPr/>
          <a:lstStyle/>
          <a:p>
            <a:fld id="{3B9D4776-5375-42A9-8E5E-EEDF0D3E1173}" type="datetime1">
              <a:rPr lang="en-US" smtClean="0"/>
              <a:t>2/6/2026</a:t>
            </a:fld>
            <a:endParaRPr lang="en-US"/>
          </a:p>
        </p:txBody>
      </p:sp>
      <p:sp>
        <p:nvSpPr>
          <p:cNvPr id="6" name="Footer Placeholder 5">
            <a:extLst>
              <a:ext uri="{FF2B5EF4-FFF2-40B4-BE49-F238E27FC236}">
                <a16:creationId xmlns:a16="http://schemas.microsoft.com/office/drawing/2014/main" id="{53A9728D-A9FF-75CB-7285-6BADC6924891}"/>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EFFBB8E5-D34C-D14F-9C77-74FD15574716}"/>
              </a:ext>
            </a:extLst>
          </p:cNvPr>
          <p:cNvSpPr>
            <a:spLocks noGrp="1"/>
          </p:cNvSpPr>
          <p:nvPr>
            <p:ph type="sldNum" sz="quarter" idx="12"/>
          </p:nvPr>
        </p:nvSpPr>
        <p:spPr/>
        <p:txBody>
          <a:bodyPr/>
          <a:lstStyle/>
          <a:p>
            <a:fld id="{1553A78C-1EFA-40C5-80E5-1A6DBBA13F4F}" type="slidenum">
              <a:rPr lang="en-US" smtClean="0"/>
              <a:t>9</a:t>
            </a:fld>
            <a:endParaRPr lang="en-US"/>
          </a:p>
        </p:txBody>
      </p:sp>
      <p:pic>
        <p:nvPicPr>
          <p:cNvPr id="4" name="Picture 3" descr="A glass box with pipes and wires&#10;&#10;Description automatically generated">
            <a:extLst>
              <a:ext uri="{FF2B5EF4-FFF2-40B4-BE49-F238E27FC236}">
                <a16:creationId xmlns:a16="http://schemas.microsoft.com/office/drawing/2014/main" id="{F33988C5-E13F-2206-BDD5-734509B120C8}"/>
              </a:ext>
            </a:extLst>
          </p:cNvPr>
          <p:cNvPicPr>
            <a:picLocks noChangeAspect="1"/>
          </p:cNvPicPr>
          <p:nvPr/>
        </p:nvPicPr>
        <p:blipFill rotWithShape="1">
          <a:blip r:embed="rId2">
            <a:extLst>
              <a:ext uri="{28A0092B-C50C-407E-A947-70E740481C1C}">
                <a14:useLocalDpi xmlns:a14="http://schemas.microsoft.com/office/drawing/2010/main" val="0"/>
              </a:ext>
            </a:extLst>
          </a:blip>
          <a:srcRect t="3212" b="5931"/>
          <a:stretch/>
        </p:blipFill>
        <p:spPr>
          <a:xfrm>
            <a:off x="5522420" y="969168"/>
            <a:ext cx="4161821" cy="5022057"/>
          </a:xfrm>
          <a:prstGeom prst="rect">
            <a:avLst/>
          </a:prstGeom>
          <a:effectLst>
            <a:outerShdw blurRad="63500" sx="102000" sy="102000" algn="ctr" rotWithShape="0">
              <a:prstClr val="black">
                <a:alpha val="40000"/>
              </a:prstClr>
            </a:outerShdw>
          </a:effectLst>
        </p:spPr>
      </p:pic>
      <p:sp>
        <p:nvSpPr>
          <p:cNvPr id="8" name="Content Placeholder 2">
            <a:extLst>
              <a:ext uri="{FF2B5EF4-FFF2-40B4-BE49-F238E27FC236}">
                <a16:creationId xmlns:a16="http://schemas.microsoft.com/office/drawing/2014/main" id="{E28D1F55-82BE-1651-567E-7E406F13B994}"/>
              </a:ext>
            </a:extLst>
          </p:cNvPr>
          <p:cNvSpPr>
            <a:spLocks noGrp="1"/>
          </p:cNvSpPr>
          <p:nvPr>
            <p:ph sz="half" idx="1"/>
          </p:nvPr>
        </p:nvSpPr>
        <p:spPr>
          <a:xfrm>
            <a:off x="838200" y="1825625"/>
            <a:ext cx="4597712" cy="4351338"/>
          </a:xfrm>
        </p:spPr>
        <p:txBody>
          <a:bodyPr>
            <a:normAutofit lnSpcReduction="10000"/>
          </a:bodyPr>
          <a:lstStyle/>
          <a:p>
            <a:r>
              <a:rPr lang="en-US" dirty="0"/>
              <a:t>Fume hood designed and built around the source for tritium evacuation</a:t>
            </a:r>
          </a:p>
          <a:p>
            <a:r>
              <a:rPr lang="en-US" dirty="0"/>
              <a:t>Exhaust from scroll pump is released within fume hood</a:t>
            </a:r>
          </a:p>
          <a:p>
            <a:r>
              <a:rPr lang="en-US" dirty="0"/>
              <a:t>Tritium monitor samples all outgoing air</a:t>
            </a:r>
          </a:p>
        </p:txBody>
      </p:sp>
      <p:pic>
        <p:nvPicPr>
          <p:cNvPr id="3" name="Picture 2" descr="A picture containing text, indoor, oven, microwave&#10;&#10;Description automatically generated">
            <a:extLst>
              <a:ext uri="{FF2B5EF4-FFF2-40B4-BE49-F238E27FC236}">
                <a16:creationId xmlns:a16="http://schemas.microsoft.com/office/drawing/2014/main" id="{2F37D694-471F-CBC4-D7E7-13FFCEAB068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157" t="4955" b="19883"/>
          <a:stretch/>
        </p:blipFill>
        <p:spPr>
          <a:xfrm>
            <a:off x="8815287" y="3905196"/>
            <a:ext cx="3211285" cy="1869263"/>
          </a:xfrm>
          <a:prstGeom prst="rect">
            <a:avLst/>
          </a:prstGeom>
          <a:ln w="38100" cap="sq">
            <a:noFill/>
            <a:prstDash val="solid"/>
            <a:miter lim="800000"/>
          </a:ln>
          <a:effectLst>
            <a:outerShdw blurRad="50800" dist="38100" dir="2700000" algn="tl" rotWithShape="0">
              <a:srgbClr val="000000">
                <a:alpha val="43000"/>
              </a:srgbClr>
            </a:outerShdw>
          </a:effectLst>
          <a:scene3d>
            <a:camera prst="orthographicFront">
              <a:rot lat="0" lon="0" rev="0"/>
            </a:camera>
            <a:lightRig rig="threePt" dir="t"/>
          </a:scene3d>
        </p:spPr>
      </p:pic>
    </p:spTree>
    <p:extLst>
      <p:ext uri="{BB962C8B-B14F-4D97-AF65-F5344CB8AC3E}">
        <p14:creationId xmlns:p14="http://schemas.microsoft.com/office/powerpoint/2010/main" val="2550296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68E17-75C4-F67F-DEBE-E61250519904}"/>
              </a:ext>
            </a:extLst>
          </p:cNvPr>
          <p:cNvSpPr>
            <a:spLocks noGrp="1"/>
          </p:cNvSpPr>
          <p:nvPr>
            <p:ph type="title"/>
          </p:nvPr>
        </p:nvSpPr>
        <p:spPr/>
        <p:txBody>
          <a:bodyPr/>
          <a:lstStyle/>
          <a:p>
            <a:r>
              <a:rPr lang="en-US" dirty="0"/>
              <a:t>Interlock System</a:t>
            </a:r>
          </a:p>
        </p:txBody>
      </p:sp>
      <p:sp>
        <p:nvSpPr>
          <p:cNvPr id="7" name="Date Placeholder 6">
            <a:extLst>
              <a:ext uri="{FF2B5EF4-FFF2-40B4-BE49-F238E27FC236}">
                <a16:creationId xmlns:a16="http://schemas.microsoft.com/office/drawing/2014/main" id="{A6A7600B-C0F5-F293-9CF5-D35C70CE2013}"/>
              </a:ext>
            </a:extLst>
          </p:cNvPr>
          <p:cNvSpPr>
            <a:spLocks noGrp="1"/>
          </p:cNvSpPr>
          <p:nvPr>
            <p:ph type="dt" sz="half" idx="10"/>
          </p:nvPr>
        </p:nvSpPr>
        <p:spPr/>
        <p:txBody>
          <a:bodyPr/>
          <a:lstStyle/>
          <a:p>
            <a:fld id="{7B83E102-625F-4D9F-9D88-ED00A4B130E8}" type="datetime1">
              <a:rPr lang="en-US" smtClean="0"/>
              <a:t>2/6/2026</a:t>
            </a:fld>
            <a:endParaRPr lang="en-US"/>
          </a:p>
        </p:txBody>
      </p:sp>
      <p:sp>
        <p:nvSpPr>
          <p:cNvPr id="8" name="Footer Placeholder 7">
            <a:extLst>
              <a:ext uri="{FF2B5EF4-FFF2-40B4-BE49-F238E27FC236}">
                <a16:creationId xmlns:a16="http://schemas.microsoft.com/office/drawing/2014/main" id="{EF9CF1C5-A167-3CEB-4A2E-58D55989E9A2}"/>
              </a:ext>
            </a:extLst>
          </p:cNvPr>
          <p:cNvSpPr>
            <a:spLocks noGrp="1"/>
          </p:cNvSpPr>
          <p:nvPr>
            <p:ph type="ftr" sz="quarter" idx="11"/>
          </p:nvPr>
        </p:nvSpPr>
        <p:spPr/>
        <p:txBody>
          <a:bodyPr/>
          <a:lstStyle/>
          <a:p>
            <a:r>
              <a:rPr lang="en-US"/>
              <a:t>WANDA 2026</a:t>
            </a:r>
          </a:p>
        </p:txBody>
      </p:sp>
      <p:sp>
        <p:nvSpPr>
          <p:cNvPr id="9" name="Slide Number Placeholder 8">
            <a:extLst>
              <a:ext uri="{FF2B5EF4-FFF2-40B4-BE49-F238E27FC236}">
                <a16:creationId xmlns:a16="http://schemas.microsoft.com/office/drawing/2014/main" id="{A4983D86-BE9D-6791-1F14-9667BCC9868D}"/>
              </a:ext>
            </a:extLst>
          </p:cNvPr>
          <p:cNvSpPr>
            <a:spLocks noGrp="1"/>
          </p:cNvSpPr>
          <p:nvPr>
            <p:ph type="sldNum" sz="quarter" idx="12"/>
          </p:nvPr>
        </p:nvSpPr>
        <p:spPr/>
        <p:txBody>
          <a:bodyPr/>
          <a:lstStyle/>
          <a:p>
            <a:fld id="{1553A78C-1EFA-40C5-80E5-1A6DBBA13F4F}" type="slidenum">
              <a:rPr lang="en-US" smtClean="0"/>
              <a:t>10</a:t>
            </a:fld>
            <a:endParaRPr lang="en-US"/>
          </a:p>
        </p:txBody>
      </p:sp>
      <p:graphicFrame>
        <p:nvGraphicFramePr>
          <p:cNvPr id="10" name="Table 9">
            <a:extLst>
              <a:ext uri="{FF2B5EF4-FFF2-40B4-BE49-F238E27FC236}">
                <a16:creationId xmlns:a16="http://schemas.microsoft.com/office/drawing/2014/main" id="{BB387FAC-0314-9B71-A232-A2EA52B0FDB8}"/>
              </a:ext>
            </a:extLst>
          </p:cNvPr>
          <p:cNvGraphicFramePr>
            <a:graphicFrameLocks noGrp="1"/>
          </p:cNvGraphicFramePr>
          <p:nvPr>
            <p:extLst>
              <p:ext uri="{D42A27DB-BD31-4B8C-83A1-F6EECF244321}">
                <p14:modId xmlns:p14="http://schemas.microsoft.com/office/powerpoint/2010/main" val="4078226019"/>
              </p:ext>
            </p:extLst>
          </p:nvPr>
        </p:nvGraphicFramePr>
        <p:xfrm>
          <a:off x="655904" y="1620555"/>
          <a:ext cx="10880192" cy="4568654"/>
        </p:xfrm>
        <a:graphic>
          <a:graphicData uri="http://schemas.openxmlformats.org/drawingml/2006/table">
            <a:tbl>
              <a:tblPr firstRow="1" firstCol="1">
                <a:tableStyleId>{5C22544A-7EE6-4342-B048-85BDC9FD1C3A}</a:tableStyleId>
              </a:tblPr>
              <a:tblGrid>
                <a:gridCol w="2720048">
                  <a:extLst>
                    <a:ext uri="{9D8B030D-6E8A-4147-A177-3AD203B41FA5}">
                      <a16:colId xmlns:a16="http://schemas.microsoft.com/office/drawing/2014/main" val="2969120080"/>
                    </a:ext>
                  </a:extLst>
                </a:gridCol>
                <a:gridCol w="2720048">
                  <a:extLst>
                    <a:ext uri="{9D8B030D-6E8A-4147-A177-3AD203B41FA5}">
                      <a16:colId xmlns:a16="http://schemas.microsoft.com/office/drawing/2014/main" val="1971227844"/>
                    </a:ext>
                  </a:extLst>
                </a:gridCol>
                <a:gridCol w="2720048">
                  <a:extLst>
                    <a:ext uri="{9D8B030D-6E8A-4147-A177-3AD203B41FA5}">
                      <a16:colId xmlns:a16="http://schemas.microsoft.com/office/drawing/2014/main" val="1963762242"/>
                    </a:ext>
                  </a:extLst>
                </a:gridCol>
                <a:gridCol w="2720048">
                  <a:extLst>
                    <a:ext uri="{9D8B030D-6E8A-4147-A177-3AD203B41FA5}">
                      <a16:colId xmlns:a16="http://schemas.microsoft.com/office/drawing/2014/main" val="4143767274"/>
                    </a:ext>
                  </a:extLst>
                </a:gridCol>
              </a:tblGrid>
              <a:tr h="4098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t>Exception Condition</a:t>
                      </a:r>
                    </a:p>
                  </a:txBody>
                  <a:tcPr/>
                </a:tc>
                <a:tc gridSpan="3">
                  <a:txBody>
                    <a:bodyPr/>
                    <a:lstStyle/>
                    <a:p>
                      <a:pPr algn="ctr"/>
                      <a:r>
                        <a:rPr lang="en-US" sz="1600" dirty="0"/>
                        <a:t>Interlock Trip</a:t>
                      </a:r>
                    </a:p>
                  </a:txBody>
                  <a:tcP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555861565"/>
                  </a:ext>
                </a:extLst>
              </a:tr>
              <a:tr h="318792">
                <a:tc>
                  <a:txBody>
                    <a:bodyPr/>
                    <a:lstStyle/>
                    <a:p>
                      <a:pPr algn="ctr"/>
                      <a:endParaRPr lang="en-US" sz="1600" dirty="0"/>
                    </a:p>
                  </a:txBody>
                  <a:tcPr/>
                </a:tc>
                <a:tc>
                  <a:txBody>
                    <a:bodyPr/>
                    <a:lstStyle/>
                    <a:p>
                      <a:pPr algn="ctr"/>
                      <a:r>
                        <a:rPr lang="en-US" sz="1600" dirty="0"/>
                        <a:t>Level 1: HV Off</a:t>
                      </a:r>
                    </a:p>
                  </a:txBody>
                  <a:tcPr/>
                </a:tc>
                <a:tc>
                  <a:txBody>
                    <a:bodyPr/>
                    <a:lstStyle/>
                    <a:p>
                      <a:pPr algn="ctr"/>
                      <a:r>
                        <a:rPr lang="en-US" sz="1600" dirty="0"/>
                        <a:t>Level 2: Vacuum </a:t>
                      </a:r>
                      <a:r>
                        <a:rPr lang="en-US" sz="1600" dirty="0" err="1"/>
                        <a:t>Isol</a:t>
                      </a:r>
                      <a:r>
                        <a:rPr lang="en-US" sz="1600" dirty="0"/>
                        <a:t>.</a:t>
                      </a:r>
                    </a:p>
                  </a:txBody>
                  <a:tcPr/>
                </a:tc>
                <a:tc>
                  <a:txBody>
                    <a:bodyPr/>
                    <a:lstStyle/>
                    <a:p>
                      <a:pPr algn="ctr"/>
                      <a:r>
                        <a:rPr lang="en-US" sz="1600" dirty="0"/>
                        <a:t>Level 3: Power Off</a:t>
                      </a:r>
                    </a:p>
                  </a:txBody>
                  <a:tcPr/>
                </a:tc>
                <a:extLst>
                  <a:ext uri="{0D108BD9-81ED-4DB2-BD59-A6C34878D82A}">
                    <a16:rowId xmlns:a16="http://schemas.microsoft.com/office/drawing/2014/main" val="160265931"/>
                  </a:ext>
                </a:extLst>
              </a:tr>
              <a:tr h="318792">
                <a:tc>
                  <a:txBody>
                    <a:bodyPr/>
                    <a:lstStyle/>
                    <a:p>
                      <a:pPr algn="ctr"/>
                      <a:r>
                        <a:rPr lang="en-US" sz="1600" dirty="0"/>
                        <a:t>Cage door opened</a:t>
                      </a:r>
                    </a:p>
                  </a:txBody>
                  <a:tcPr/>
                </a:tc>
                <a:tc>
                  <a:txBody>
                    <a:bodyPr/>
                    <a:lstStyle/>
                    <a:p>
                      <a:pPr algn="ctr"/>
                      <a:r>
                        <a:rPr lang="en-US" sz="1600" dirty="0"/>
                        <a:t>X</a:t>
                      </a:r>
                    </a:p>
                  </a:txBody>
                  <a:tcPr/>
                </a:tc>
                <a:tc>
                  <a:txBody>
                    <a:bodyPr/>
                    <a:lstStyle/>
                    <a:p>
                      <a:pPr algn="ctr"/>
                      <a:endParaRPr lang="en-US" sz="1600"/>
                    </a:p>
                  </a:txBody>
                  <a:tcPr/>
                </a:tc>
                <a:tc>
                  <a:txBody>
                    <a:bodyPr/>
                    <a:lstStyle/>
                    <a:p>
                      <a:pPr algn="ctr"/>
                      <a:endParaRPr lang="en-US" sz="1600"/>
                    </a:p>
                  </a:txBody>
                  <a:tcPr/>
                </a:tc>
                <a:extLst>
                  <a:ext uri="{0D108BD9-81ED-4DB2-BD59-A6C34878D82A}">
                    <a16:rowId xmlns:a16="http://schemas.microsoft.com/office/drawing/2014/main" val="2827418900"/>
                  </a:ext>
                </a:extLst>
              </a:tr>
              <a:tr h="550641">
                <a:tc>
                  <a:txBody>
                    <a:bodyPr/>
                    <a:lstStyle/>
                    <a:p>
                      <a:pPr algn="ctr"/>
                      <a:r>
                        <a:rPr lang="en-US" sz="1600" dirty="0"/>
                        <a:t>Vacuum above threshold</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endParaRPr lang="en-US" sz="1600" dirty="0"/>
                    </a:p>
                  </a:txBody>
                  <a:tcPr/>
                </a:tc>
                <a:extLst>
                  <a:ext uri="{0D108BD9-81ED-4DB2-BD59-A6C34878D82A}">
                    <a16:rowId xmlns:a16="http://schemas.microsoft.com/office/drawing/2014/main" val="3489546622"/>
                  </a:ext>
                </a:extLst>
              </a:tr>
              <a:tr h="550641">
                <a:tc>
                  <a:txBody>
                    <a:bodyPr/>
                    <a:lstStyle/>
                    <a:p>
                      <a:pPr algn="ctr"/>
                      <a:r>
                        <a:rPr lang="en-US" sz="1600" dirty="0"/>
                        <a:t>Coolant flow supply trip</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r>
                        <a:rPr lang="en-US" sz="1600" dirty="0"/>
                        <a:t>X</a:t>
                      </a:r>
                    </a:p>
                  </a:txBody>
                  <a:tcPr/>
                </a:tc>
                <a:extLst>
                  <a:ext uri="{0D108BD9-81ED-4DB2-BD59-A6C34878D82A}">
                    <a16:rowId xmlns:a16="http://schemas.microsoft.com/office/drawing/2014/main" val="1643019975"/>
                  </a:ext>
                </a:extLst>
              </a:tr>
              <a:tr h="550641">
                <a:tc>
                  <a:txBody>
                    <a:bodyPr/>
                    <a:lstStyle/>
                    <a:p>
                      <a:pPr algn="ctr"/>
                      <a:r>
                        <a:rPr lang="en-US" sz="1600" dirty="0"/>
                        <a:t>Coolant flow return trip</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r>
                        <a:rPr lang="en-US" sz="1600" dirty="0"/>
                        <a:t>X</a:t>
                      </a:r>
                    </a:p>
                  </a:txBody>
                  <a:tcPr/>
                </a:tc>
                <a:extLst>
                  <a:ext uri="{0D108BD9-81ED-4DB2-BD59-A6C34878D82A}">
                    <a16:rowId xmlns:a16="http://schemas.microsoft.com/office/drawing/2014/main" val="3168230392"/>
                  </a:ext>
                </a:extLst>
              </a:tr>
              <a:tr h="409807">
                <a:tc>
                  <a:txBody>
                    <a:bodyPr/>
                    <a:lstStyle/>
                    <a:p>
                      <a:pPr algn="ctr"/>
                      <a:r>
                        <a:rPr lang="en-US" sz="1600" dirty="0"/>
                        <a:t>Smoke detector alarm</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r>
                        <a:rPr lang="en-US" sz="1600" dirty="0"/>
                        <a:t>X</a:t>
                      </a:r>
                    </a:p>
                  </a:txBody>
                  <a:tcPr/>
                </a:tc>
                <a:extLst>
                  <a:ext uri="{0D108BD9-81ED-4DB2-BD59-A6C34878D82A}">
                    <a16:rowId xmlns:a16="http://schemas.microsoft.com/office/drawing/2014/main" val="2703165523"/>
                  </a:ext>
                </a:extLst>
              </a:tr>
              <a:tr h="334664">
                <a:tc>
                  <a:txBody>
                    <a:bodyPr/>
                    <a:lstStyle/>
                    <a:p>
                      <a:pPr algn="ctr"/>
                      <a:r>
                        <a:rPr lang="en-US" sz="1600" dirty="0"/>
                        <a:t>Fume hood flow trip</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r>
                        <a:rPr lang="en-US" sz="1600" dirty="0"/>
                        <a:t>X</a:t>
                      </a:r>
                    </a:p>
                  </a:txBody>
                  <a:tcPr/>
                </a:tc>
                <a:extLst>
                  <a:ext uri="{0D108BD9-81ED-4DB2-BD59-A6C34878D82A}">
                    <a16:rowId xmlns:a16="http://schemas.microsoft.com/office/drawing/2014/main" val="1758766129"/>
                  </a:ext>
                </a:extLst>
              </a:tr>
              <a:tr h="318792">
                <a:tc>
                  <a:txBody>
                    <a:bodyPr/>
                    <a:lstStyle/>
                    <a:p>
                      <a:pPr algn="ctr"/>
                      <a:r>
                        <a:rPr lang="en-US" sz="1600" dirty="0"/>
                        <a:t>Tritium monitor trip</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r>
                        <a:rPr lang="en-US" sz="1600" dirty="0"/>
                        <a:t>X</a:t>
                      </a:r>
                    </a:p>
                  </a:txBody>
                  <a:tcPr/>
                </a:tc>
                <a:extLst>
                  <a:ext uri="{0D108BD9-81ED-4DB2-BD59-A6C34878D82A}">
                    <a16:rowId xmlns:a16="http://schemas.microsoft.com/office/drawing/2014/main" val="2093069610"/>
                  </a:ext>
                </a:extLst>
              </a:tr>
              <a:tr h="318792">
                <a:tc>
                  <a:txBody>
                    <a:bodyPr/>
                    <a:lstStyle/>
                    <a:p>
                      <a:pPr algn="ctr"/>
                      <a:r>
                        <a:rPr lang="en-US" sz="1600" dirty="0"/>
                        <a:t>Power failure</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r>
                        <a:rPr lang="en-US" sz="1600" dirty="0"/>
                        <a:t>X</a:t>
                      </a:r>
                    </a:p>
                  </a:txBody>
                  <a:tcPr/>
                </a:tc>
                <a:extLst>
                  <a:ext uri="{0D108BD9-81ED-4DB2-BD59-A6C34878D82A}">
                    <a16:rowId xmlns:a16="http://schemas.microsoft.com/office/drawing/2014/main" val="3365275194"/>
                  </a:ext>
                </a:extLst>
              </a:tr>
              <a:tr h="318792">
                <a:tc>
                  <a:txBody>
                    <a:bodyPr/>
                    <a:lstStyle/>
                    <a:p>
                      <a:pPr algn="ctr"/>
                      <a:r>
                        <a:rPr lang="en-US" sz="1600" dirty="0"/>
                        <a:t>Emergency button</a:t>
                      </a:r>
                    </a:p>
                  </a:txBody>
                  <a:tcPr/>
                </a:tc>
                <a:tc>
                  <a:txBody>
                    <a:bodyPr/>
                    <a:lstStyle/>
                    <a:p>
                      <a:pPr algn="ctr"/>
                      <a:r>
                        <a:rPr lang="en-US" sz="1600" dirty="0"/>
                        <a:t>X</a:t>
                      </a:r>
                    </a:p>
                  </a:txBody>
                  <a:tcPr/>
                </a:tc>
                <a:tc>
                  <a:txBody>
                    <a:bodyPr/>
                    <a:lstStyle/>
                    <a:p>
                      <a:pPr algn="ctr"/>
                      <a:r>
                        <a:rPr lang="en-US" sz="1600" dirty="0"/>
                        <a:t>X</a:t>
                      </a:r>
                    </a:p>
                  </a:txBody>
                  <a:tcPr/>
                </a:tc>
                <a:tc>
                  <a:txBody>
                    <a:bodyPr/>
                    <a:lstStyle/>
                    <a:p>
                      <a:pPr algn="ctr"/>
                      <a:r>
                        <a:rPr lang="en-US" sz="1600" dirty="0"/>
                        <a:t>X</a:t>
                      </a:r>
                    </a:p>
                  </a:txBody>
                  <a:tcPr/>
                </a:tc>
                <a:extLst>
                  <a:ext uri="{0D108BD9-81ED-4DB2-BD59-A6C34878D82A}">
                    <a16:rowId xmlns:a16="http://schemas.microsoft.com/office/drawing/2014/main" val="1029218691"/>
                  </a:ext>
                </a:extLst>
              </a:tr>
            </a:tbl>
          </a:graphicData>
        </a:graphic>
      </p:graphicFrame>
    </p:spTree>
    <p:extLst>
      <p:ext uri="{BB962C8B-B14F-4D97-AF65-F5344CB8AC3E}">
        <p14:creationId xmlns:p14="http://schemas.microsoft.com/office/powerpoint/2010/main" val="56511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8BD76-84A5-3082-7DE4-E44112D707AC}"/>
              </a:ext>
            </a:extLst>
          </p:cNvPr>
          <p:cNvSpPr>
            <a:spLocks noGrp="1"/>
          </p:cNvSpPr>
          <p:nvPr>
            <p:ph type="title"/>
          </p:nvPr>
        </p:nvSpPr>
        <p:spPr/>
        <p:txBody>
          <a:bodyPr/>
          <a:lstStyle/>
          <a:p>
            <a:r>
              <a:rPr lang="en-US" dirty="0"/>
              <a:t>Tritium Cathode</a:t>
            </a:r>
          </a:p>
        </p:txBody>
      </p:sp>
      <p:sp>
        <p:nvSpPr>
          <p:cNvPr id="3" name="Content Placeholder 2">
            <a:extLst>
              <a:ext uri="{FF2B5EF4-FFF2-40B4-BE49-F238E27FC236}">
                <a16:creationId xmlns:a16="http://schemas.microsoft.com/office/drawing/2014/main" id="{FBEF51C2-D831-70B6-C264-C2FB8555CBEF}"/>
              </a:ext>
            </a:extLst>
          </p:cNvPr>
          <p:cNvSpPr>
            <a:spLocks noGrp="1"/>
          </p:cNvSpPr>
          <p:nvPr>
            <p:ph sz="half" idx="1"/>
          </p:nvPr>
        </p:nvSpPr>
        <p:spPr/>
        <p:txBody>
          <a:bodyPr>
            <a:normAutofit fontScale="92500" lnSpcReduction="20000"/>
          </a:bodyPr>
          <a:lstStyle/>
          <a:p>
            <a:r>
              <a:rPr lang="en-US" dirty="0"/>
              <a:t>Inside the current geometry of a </a:t>
            </a:r>
            <a:r>
              <a:rPr lang="en-US" u="sng" dirty="0"/>
              <a:t>2 mm x 3 mm </a:t>
            </a:r>
            <a:r>
              <a:rPr lang="en-US" dirty="0"/>
              <a:t>Titanium pellet, about </a:t>
            </a:r>
            <a:r>
              <a:rPr lang="en-US" u="sng" dirty="0"/>
              <a:t>20 Ci of tritium</a:t>
            </a:r>
            <a:r>
              <a:rPr lang="en-US" dirty="0"/>
              <a:t> can be baked in </a:t>
            </a:r>
            <a:r>
              <a:rPr lang="en-US" u="sng" dirty="0"/>
              <a:t>per pellet</a:t>
            </a:r>
          </a:p>
          <a:p>
            <a:r>
              <a:rPr lang="en-US" dirty="0">
                <a:sym typeface="Wingdings" panose="05000000000000000000" pitchFamily="2" charset="2"/>
              </a:rPr>
              <a:t> 100 Ci = 5 Cathodes</a:t>
            </a:r>
            <a:endParaRPr lang="en-US" i="1" u="sng" dirty="0"/>
          </a:p>
          <a:p>
            <a:r>
              <a:rPr lang="en-US" dirty="0"/>
              <a:t>Bottle was shipped to American Radiolabeled Chemicals (ARC), baked by ARC, backfilled with Argon, then sent back to us</a:t>
            </a:r>
          </a:p>
          <a:p>
            <a:pPr marL="0" indent="0">
              <a:buNone/>
            </a:pPr>
            <a:endParaRPr lang="en-US" dirty="0"/>
          </a:p>
        </p:txBody>
      </p:sp>
      <p:sp>
        <p:nvSpPr>
          <p:cNvPr id="5" name="Date Placeholder 4">
            <a:extLst>
              <a:ext uri="{FF2B5EF4-FFF2-40B4-BE49-F238E27FC236}">
                <a16:creationId xmlns:a16="http://schemas.microsoft.com/office/drawing/2014/main" id="{8757CEA5-AF55-74DD-CBAA-0E0D1EF4D56D}"/>
              </a:ext>
            </a:extLst>
          </p:cNvPr>
          <p:cNvSpPr>
            <a:spLocks noGrp="1"/>
          </p:cNvSpPr>
          <p:nvPr>
            <p:ph type="dt" sz="half" idx="10"/>
          </p:nvPr>
        </p:nvSpPr>
        <p:spPr/>
        <p:txBody>
          <a:bodyPr/>
          <a:lstStyle/>
          <a:p>
            <a:fld id="{44348F86-D08B-43DF-B40D-F88423F6D5C1}" type="datetime1">
              <a:rPr lang="en-US" smtClean="0"/>
              <a:t>2/6/2026</a:t>
            </a:fld>
            <a:endParaRPr lang="en-US"/>
          </a:p>
        </p:txBody>
      </p:sp>
      <p:sp>
        <p:nvSpPr>
          <p:cNvPr id="6" name="Footer Placeholder 5">
            <a:extLst>
              <a:ext uri="{FF2B5EF4-FFF2-40B4-BE49-F238E27FC236}">
                <a16:creationId xmlns:a16="http://schemas.microsoft.com/office/drawing/2014/main" id="{FD93000D-8658-8C7A-2C76-713B5ADAEEF7}"/>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4BC5A168-C7A6-FA08-2CAD-EB26F3F028F8}"/>
              </a:ext>
            </a:extLst>
          </p:cNvPr>
          <p:cNvSpPr>
            <a:spLocks noGrp="1"/>
          </p:cNvSpPr>
          <p:nvPr>
            <p:ph type="sldNum" sz="quarter" idx="12"/>
          </p:nvPr>
        </p:nvSpPr>
        <p:spPr/>
        <p:txBody>
          <a:bodyPr/>
          <a:lstStyle/>
          <a:p>
            <a:fld id="{1553A78C-1EFA-40C5-80E5-1A6DBBA13F4F}" type="slidenum">
              <a:rPr lang="en-US" smtClean="0"/>
              <a:t>11</a:t>
            </a:fld>
            <a:endParaRPr lang="en-US"/>
          </a:p>
        </p:txBody>
      </p:sp>
      <p:pic>
        <p:nvPicPr>
          <p:cNvPr id="13" name="Content Placeholder 20" descr="A white styrofoam container with yellow label&#10;&#10;Description automatically generated">
            <a:extLst>
              <a:ext uri="{FF2B5EF4-FFF2-40B4-BE49-F238E27FC236}">
                <a16:creationId xmlns:a16="http://schemas.microsoft.com/office/drawing/2014/main" id="{DB3F95F6-0071-634F-3848-3106C3CFC57F}"/>
              </a:ext>
            </a:extLst>
          </p:cNvPr>
          <p:cNvPicPr>
            <a:picLocks noChangeAspect="1"/>
          </p:cNvPicPr>
          <p:nvPr/>
        </p:nvPicPr>
        <p:blipFill>
          <a:blip r:embed="rId2">
            <a:extLst>
              <a:ext uri="{28A0092B-C50C-407E-A947-70E740481C1C}">
                <a14:useLocalDpi xmlns:a14="http://schemas.microsoft.com/office/drawing/2010/main" val="0"/>
              </a:ext>
            </a:extLst>
          </a:blip>
          <a:srcRect l="1266" b="1014"/>
          <a:stretch>
            <a:fillRect/>
          </a:stretch>
        </p:blipFill>
        <p:spPr>
          <a:xfrm>
            <a:off x="7560276" y="1146181"/>
            <a:ext cx="3841319" cy="4307218"/>
          </a:xfrm>
          <a:custGeom>
            <a:avLst/>
            <a:gdLst>
              <a:gd name="connsiteX0" fmla="*/ 335876 w 3841319"/>
              <a:gd name="connsiteY0" fmla="*/ 0 h 4307218"/>
              <a:gd name="connsiteX1" fmla="*/ 3505444 w 3841319"/>
              <a:gd name="connsiteY1" fmla="*/ 0 h 4307218"/>
              <a:gd name="connsiteX2" fmla="*/ 3573127 w 3841319"/>
              <a:gd name="connsiteY2" fmla="*/ 6823 h 4307218"/>
              <a:gd name="connsiteX3" fmla="*/ 3841319 w 3841319"/>
              <a:gd name="connsiteY3" fmla="*/ 335884 h 4307218"/>
              <a:gd name="connsiteX4" fmla="*/ 3841319 w 3841319"/>
              <a:gd name="connsiteY4" fmla="*/ 3971333 h 4307218"/>
              <a:gd name="connsiteX5" fmla="*/ 3505434 w 3841319"/>
              <a:gd name="connsiteY5" fmla="*/ 4307218 h 4307218"/>
              <a:gd name="connsiteX6" fmla="*/ 335885 w 3841319"/>
              <a:gd name="connsiteY6" fmla="*/ 4307218 h 4307218"/>
              <a:gd name="connsiteX7" fmla="*/ 0 w 3841319"/>
              <a:gd name="connsiteY7" fmla="*/ 3971333 h 4307218"/>
              <a:gd name="connsiteX8" fmla="*/ 0 w 3841319"/>
              <a:gd name="connsiteY8" fmla="*/ 335884 h 4307218"/>
              <a:gd name="connsiteX9" fmla="*/ 268193 w 3841319"/>
              <a:gd name="connsiteY9" fmla="*/ 6823 h 4307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41319" h="4307218">
                <a:moveTo>
                  <a:pt x="335876" y="0"/>
                </a:moveTo>
                <a:lnTo>
                  <a:pt x="3505444" y="0"/>
                </a:lnTo>
                <a:lnTo>
                  <a:pt x="3573127" y="6823"/>
                </a:lnTo>
                <a:cubicBezTo>
                  <a:pt x="3726184" y="38143"/>
                  <a:pt x="3841319" y="173568"/>
                  <a:pt x="3841319" y="335884"/>
                </a:cubicBezTo>
                <a:lnTo>
                  <a:pt x="3841319" y="3971333"/>
                </a:lnTo>
                <a:cubicBezTo>
                  <a:pt x="3841319" y="4156837"/>
                  <a:pt x="3690938" y="4307218"/>
                  <a:pt x="3505434" y="4307218"/>
                </a:cubicBezTo>
                <a:lnTo>
                  <a:pt x="335885" y="4307218"/>
                </a:lnTo>
                <a:cubicBezTo>
                  <a:pt x="150381" y="4307218"/>
                  <a:pt x="0" y="4156837"/>
                  <a:pt x="0" y="3971333"/>
                </a:cubicBezTo>
                <a:lnTo>
                  <a:pt x="0" y="335884"/>
                </a:lnTo>
                <a:cubicBezTo>
                  <a:pt x="0" y="173568"/>
                  <a:pt x="115136" y="38143"/>
                  <a:pt x="268193" y="6823"/>
                </a:cubicBezTo>
                <a:close/>
              </a:path>
            </a:pathLst>
          </a:custGeom>
          <a:effectLst>
            <a:outerShdw blurRad="63500" sx="102000" sy="102000" algn="ctr" rotWithShape="0">
              <a:prstClr val="black">
                <a:alpha val="40000"/>
              </a:prstClr>
            </a:outerShdw>
          </a:effectLst>
        </p:spPr>
      </p:pic>
      <p:pic>
        <p:nvPicPr>
          <p:cNvPr id="14" name="Picture 13" descr="A hand holding a metal object&#10;&#10;Description automatically generated">
            <a:extLst>
              <a:ext uri="{FF2B5EF4-FFF2-40B4-BE49-F238E27FC236}">
                <a16:creationId xmlns:a16="http://schemas.microsoft.com/office/drawing/2014/main" id="{E8EE0B39-F4DD-C8DD-DB65-E08408AE10F2}"/>
              </a:ext>
            </a:extLst>
          </p:cNvPr>
          <p:cNvPicPr>
            <a:picLocks noChangeAspect="1"/>
          </p:cNvPicPr>
          <p:nvPr/>
        </p:nvPicPr>
        <p:blipFill>
          <a:blip r:embed="rId3">
            <a:extLst>
              <a:ext uri="{28A0092B-C50C-407E-A947-70E740481C1C}">
                <a14:useLocalDpi xmlns:a14="http://schemas.microsoft.com/office/drawing/2010/main" val="0"/>
              </a:ext>
            </a:extLst>
          </a:blip>
          <a:srcRect l="5186" t="24610" r="7808" b="9880"/>
          <a:stretch>
            <a:fillRect/>
          </a:stretch>
        </p:blipFill>
        <p:spPr>
          <a:xfrm>
            <a:off x="6290673" y="3175862"/>
            <a:ext cx="3063240" cy="3063240"/>
          </a:xfrm>
          <a:custGeom>
            <a:avLst/>
            <a:gdLst>
              <a:gd name="connsiteX0" fmla="*/ 1531620 w 3063240"/>
              <a:gd name="connsiteY0" fmla="*/ 0 h 3063240"/>
              <a:gd name="connsiteX1" fmla="*/ 3063240 w 3063240"/>
              <a:gd name="connsiteY1" fmla="*/ 1531620 h 3063240"/>
              <a:gd name="connsiteX2" fmla="*/ 1531620 w 3063240"/>
              <a:gd name="connsiteY2" fmla="*/ 3063240 h 3063240"/>
              <a:gd name="connsiteX3" fmla="*/ 0 w 3063240"/>
              <a:gd name="connsiteY3" fmla="*/ 1531620 h 3063240"/>
              <a:gd name="connsiteX4" fmla="*/ 1531620 w 3063240"/>
              <a:gd name="connsiteY4" fmla="*/ 0 h 3063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63240" h="3063240">
                <a:moveTo>
                  <a:pt x="1531620" y="0"/>
                </a:moveTo>
                <a:cubicBezTo>
                  <a:pt x="2377510" y="0"/>
                  <a:pt x="3063240" y="685730"/>
                  <a:pt x="3063240" y="1531620"/>
                </a:cubicBezTo>
                <a:cubicBezTo>
                  <a:pt x="3063240" y="2377510"/>
                  <a:pt x="2377510" y="3063240"/>
                  <a:pt x="1531620" y="3063240"/>
                </a:cubicBezTo>
                <a:cubicBezTo>
                  <a:pt x="685730" y="3063240"/>
                  <a:pt x="0" y="2377510"/>
                  <a:pt x="0" y="1531620"/>
                </a:cubicBezTo>
                <a:cubicBezTo>
                  <a:pt x="0" y="685730"/>
                  <a:pt x="685730" y="0"/>
                  <a:pt x="1531620" y="0"/>
                </a:cubicBezTo>
                <a:close/>
              </a:path>
            </a:pathLst>
          </a:cu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49629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8C9B2-24C5-F299-0482-88A6642B25BF}"/>
            </a:ext>
          </a:extLst>
        </p:cNvPr>
        <p:cNvGrpSpPr/>
        <p:nvPr/>
      </p:nvGrpSpPr>
      <p:grpSpPr>
        <a:xfrm>
          <a:off x="0" y="0"/>
          <a:ext cx="0" cy="0"/>
          <a:chOff x="0" y="0"/>
          <a:chExt cx="0" cy="0"/>
        </a:xfrm>
      </p:grpSpPr>
      <p:pic>
        <p:nvPicPr>
          <p:cNvPr id="8" name="Picture 7" descr="A transparent box with yellow gloves&#10;&#10;AI-generated content may be incorrect.">
            <a:extLst>
              <a:ext uri="{FF2B5EF4-FFF2-40B4-BE49-F238E27FC236}">
                <a16:creationId xmlns:a16="http://schemas.microsoft.com/office/drawing/2014/main" id="{CE7914E6-DC0E-229E-59E1-6B026B16BA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1746" y="1259810"/>
            <a:ext cx="4007758" cy="3005819"/>
          </a:xfrm>
          <a:prstGeom prst="rect">
            <a:avLst/>
          </a:prstGeom>
        </p:spPr>
      </p:pic>
      <p:sp>
        <p:nvSpPr>
          <p:cNvPr id="2" name="Title 1">
            <a:extLst>
              <a:ext uri="{FF2B5EF4-FFF2-40B4-BE49-F238E27FC236}">
                <a16:creationId xmlns:a16="http://schemas.microsoft.com/office/drawing/2014/main" id="{8B166A35-3292-2164-5985-1BAE5A9CA84E}"/>
              </a:ext>
            </a:extLst>
          </p:cNvPr>
          <p:cNvSpPr>
            <a:spLocks noGrp="1"/>
          </p:cNvSpPr>
          <p:nvPr>
            <p:ph type="title"/>
          </p:nvPr>
        </p:nvSpPr>
        <p:spPr>
          <a:xfrm>
            <a:off x="838200" y="817446"/>
            <a:ext cx="10515600" cy="1349284"/>
          </a:xfrm>
        </p:spPr>
        <p:txBody>
          <a:bodyPr>
            <a:normAutofit/>
          </a:bodyPr>
          <a:lstStyle/>
          <a:p>
            <a:r>
              <a:rPr lang="en-US" dirty="0"/>
              <a:t>Commissioning Attempt: 08/27/2024 &amp; 02/07/2025</a:t>
            </a:r>
          </a:p>
        </p:txBody>
      </p:sp>
      <p:sp>
        <p:nvSpPr>
          <p:cNvPr id="3" name="Content Placeholder 2">
            <a:extLst>
              <a:ext uri="{FF2B5EF4-FFF2-40B4-BE49-F238E27FC236}">
                <a16:creationId xmlns:a16="http://schemas.microsoft.com/office/drawing/2014/main" id="{8EDB01E3-EF48-A41B-4E1A-3004E5DA3B39}"/>
              </a:ext>
            </a:extLst>
          </p:cNvPr>
          <p:cNvSpPr>
            <a:spLocks noGrp="1"/>
          </p:cNvSpPr>
          <p:nvPr>
            <p:ph sz="half" idx="1"/>
          </p:nvPr>
        </p:nvSpPr>
        <p:spPr>
          <a:xfrm>
            <a:off x="838200" y="2067339"/>
            <a:ext cx="5663546" cy="4109624"/>
          </a:xfrm>
        </p:spPr>
        <p:txBody>
          <a:bodyPr>
            <a:normAutofit fontScale="92500" lnSpcReduction="10000"/>
          </a:bodyPr>
          <a:lstStyle/>
          <a:p>
            <a:r>
              <a:rPr lang="en-US" sz="2000" dirty="0"/>
              <a:t>Both commissioning attempts released too much tritium and were aborted.</a:t>
            </a:r>
          </a:p>
          <a:p>
            <a:r>
              <a:rPr lang="en-US" sz="2000" dirty="0"/>
              <a:t>It was determined that the tritiated cathodes could not be unloaded from the bottle in air, rather it must be done in an inert gas atmosphere to prevent a large release of tritium.</a:t>
            </a:r>
          </a:p>
          <a:p>
            <a:r>
              <a:rPr lang="en-US" sz="2000" dirty="0"/>
              <a:t>A glove box has been installed in a dedicated </a:t>
            </a:r>
            <a:r>
              <a:rPr lang="en-US" sz="2000" dirty="0" err="1"/>
              <a:t>fumehood</a:t>
            </a:r>
            <a:r>
              <a:rPr lang="en-US" sz="2000" dirty="0"/>
              <a:t> that is filled with dry nitrogen to keep the humidity under 5%. </a:t>
            </a:r>
          </a:p>
          <a:p>
            <a:r>
              <a:rPr lang="en-US" sz="2000" dirty="0"/>
              <a:t>A “dry” container was fabricated to contain the cathode and cathode wheel.</a:t>
            </a:r>
          </a:p>
        </p:txBody>
      </p:sp>
      <p:sp>
        <p:nvSpPr>
          <p:cNvPr id="5" name="Date Placeholder 4">
            <a:extLst>
              <a:ext uri="{FF2B5EF4-FFF2-40B4-BE49-F238E27FC236}">
                <a16:creationId xmlns:a16="http://schemas.microsoft.com/office/drawing/2014/main" id="{35AFD256-7196-7285-4C12-533234BADC84}"/>
              </a:ext>
            </a:extLst>
          </p:cNvPr>
          <p:cNvSpPr>
            <a:spLocks noGrp="1"/>
          </p:cNvSpPr>
          <p:nvPr>
            <p:ph type="dt" sz="half" idx="10"/>
          </p:nvPr>
        </p:nvSpPr>
        <p:spPr/>
        <p:txBody>
          <a:bodyPr/>
          <a:lstStyle/>
          <a:p>
            <a:fld id="{1508CAD6-D91C-415B-9F66-7D85DBF86CBF}" type="datetime1">
              <a:rPr lang="en-US" smtClean="0"/>
              <a:t>2/6/2026</a:t>
            </a:fld>
            <a:endParaRPr lang="en-US"/>
          </a:p>
        </p:txBody>
      </p:sp>
      <p:sp>
        <p:nvSpPr>
          <p:cNvPr id="6" name="Footer Placeholder 5">
            <a:extLst>
              <a:ext uri="{FF2B5EF4-FFF2-40B4-BE49-F238E27FC236}">
                <a16:creationId xmlns:a16="http://schemas.microsoft.com/office/drawing/2014/main" id="{DC56F1F5-C0DA-0FD3-E8C9-9FDE8083A538}"/>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8E7748FE-261A-C224-6348-3A96B9FD51E8}"/>
              </a:ext>
            </a:extLst>
          </p:cNvPr>
          <p:cNvSpPr>
            <a:spLocks noGrp="1"/>
          </p:cNvSpPr>
          <p:nvPr>
            <p:ph type="sldNum" sz="quarter" idx="12"/>
          </p:nvPr>
        </p:nvSpPr>
        <p:spPr/>
        <p:txBody>
          <a:bodyPr/>
          <a:lstStyle/>
          <a:p>
            <a:fld id="{1553A78C-1EFA-40C5-80E5-1A6DBBA13F4F}" type="slidenum">
              <a:rPr lang="en-US" smtClean="0"/>
              <a:t>12</a:t>
            </a:fld>
            <a:endParaRPr lang="en-US"/>
          </a:p>
        </p:txBody>
      </p:sp>
      <p:pic>
        <p:nvPicPr>
          <p:cNvPr id="12" name="Picture 11" descr="A close-up of a metal container&#10;&#10;AI-generated content may be incorrect.">
            <a:extLst>
              <a:ext uri="{FF2B5EF4-FFF2-40B4-BE49-F238E27FC236}">
                <a16:creationId xmlns:a16="http://schemas.microsoft.com/office/drawing/2014/main" id="{69999AB9-EC74-9BBF-8D08-8B5FB6F17F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54222" y="2960350"/>
            <a:ext cx="2310564" cy="3068718"/>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224758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7309B-FC52-BA00-D49F-8DA59C1451B9}"/>
            </a:ext>
          </a:extLst>
        </p:cNvPr>
        <p:cNvGrpSpPr/>
        <p:nvPr/>
      </p:nvGrpSpPr>
      <p:grpSpPr>
        <a:xfrm>
          <a:off x="0" y="0"/>
          <a:ext cx="0" cy="0"/>
          <a:chOff x="0" y="0"/>
          <a:chExt cx="0" cy="0"/>
        </a:xfrm>
      </p:grpSpPr>
      <p:pic>
        <p:nvPicPr>
          <p:cNvPr id="9" name="Picture 8" descr="A black bucket with a handle and a hose&#10;&#10;AI-generated content may be incorrect.">
            <a:extLst>
              <a:ext uri="{FF2B5EF4-FFF2-40B4-BE49-F238E27FC236}">
                <a16:creationId xmlns:a16="http://schemas.microsoft.com/office/drawing/2014/main" id="{DEC01A78-FE2C-66E4-5E10-25B2A79F90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2185" y="960004"/>
            <a:ext cx="3597564" cy="5396346"/>
          </a:xfrm>
          <a:prstGeom prst="rect">
            <a:avLst/>
          </a:prstGeom>
        </p:spPr>
      </p:pic>
      <p:sp>
        <p:nvSpPr>
          <p:cNvPr id="2" name="Title 1">
            <a:extLst>
              <a:ext uri="{FF2B5EF4-FFF2-40B4-BE49-F238E27FC236}">
                <a16:creationId xmlns:a16="http://schemas.microsoft.com/office/drawing/2014/main" id="{07853BCB-2D21-A79D-A074-87E48FFF7EC2}"/>
              </a:ext>
            </a:extLst>
          </p:cNvPr>
          <p:cNvSpPr>
            <a:spLocks noGrp="1"/>
          </p:cNvSpPr>
          <p:nvPr>
            <p:ph type="title"/>
          </p:nvPr>
        </p:nvSpPr>
        <p:spPr/>
        <p:txBody>
          <a:bodyPr/>
          <a:lstStyle/>
          <a:p>
            <a:r>
              <a:rPr lang="en-US" dirty="0"/>
              <a:t>Decommissioning (short term)</a:t>
            </a:r>
          </a:p>
        </p:txBody>
      </p:sp>
      <p:sp>
        <p:nvSpPr>
          <p:cNvPr id="3" name="Content Placeholder 2">
            <a:extLst>
              <a:ext uri="{FF2B5EF4-FFF2-40B4-BE49-F238E27FC236}">
                <a16:creationId xmlns:a16="http://schemas.microsoft.com/office/drawing/2014/main" id="{E03F4B5D-3A60-B409-C4B9-C3505D4C735E}"/>
              </a:ext>
            </a:extLst>
          </p:cNvPr>
          <p:cNvSpPr>
            <a:spLocks noGrp="1"/>
          </p:cNvSpPr>
          <p:nvPr>
            <p:ph sz="half" idx="1"/>
          </p:nvPr>
        </p:nvSpPr>
        <p:spPr>
          <a:xfrm>
            <a:off x="838200" y="1825625"/>
            <a:ext cx="5969000" cy="4351338"/>
          </a:xfrm>
        </p:spPr>
        <p:txBody>
          <a:bodyPr>
            <a:normAutofit fontScale="92500" lnSpcReduction="20000"/>
          </a:bodyPr>
          <a:lstStyle/>
          <a:p>
            <a:r>
              <a:rPr lang="en-US" dirty="0"/>
              <a:t>Flow argon through source to remove elemental tritium and cap off Cs reservoir (exhausted into </a:t>
            </a:r>
            <a:r>
              <a:rPr lang="en-US" dirty="0" err="1"/>
              <a:t>fumehood</a:t>
            </a:r>
            <a:r>
              <a:rPr lang="en-US" dirty="0"/>
              <a:t>). </a:t>
            </a:r>
          </a:p>
          <a:p>
            <a:r>
              <a:rPr lang="en-US" dirty="0"/>
              <a:t>Flow wet air through the source into two sealed, 5-gallon buckets filled with activated alumina to absorb tritiated water.</a:t>
            </a:r>
          </a:p>
          <a:p>
            <a:r>
              <a:rPr lang="en-US" dirty="0"/>
              <a:t>Remove TSP1 and cathodes and safely perform source maintenance.</a:t>
            </a:r>
          </a:p>
          <a:p>
            <a:endParaRPr lang="en-US" dirty="0"/>
          </a:p>
          <a:p>
            <a:endParaRPr lang="en-US" dirty="0"/>
          </a:p>
        </p:txBody>
      </p:sp>
      <p:sp>
        <p:nvSpPr>
          <p:cNvPr id="5" name="Date Placeholder 4">
            <a:extLst>
              <a:ext uri="{FF2B5EF4-FFF2-40B4-BE49-F238E27FC236}">
                <a16:creationId xmlns:a16="http://schemas.microsoft.com/office/drawing/2014/main" id="{3BDCC419-4641-CB95-1576-50CE43EEFF1B}"/>
              </a:ext>
            </a:extLst>
          </p:cNvPr>
          <p:cNvSpPr>
            <a:spLocks noGrp="1"/>
          </p:cNvSpPr>
          <p:nvPr>
            <p:ph type="dt" sz="half" idx="10"/>
          </p:nvPr>
        </p:nvSpPr>
        <p:spPr/>
        <p:txBody>
          <a:bodyPr/>
          <a:lstStyle/>
          <a:p>
            <a:fld id="{291A3F80-CDF2-4CA7-8F45-2A1E0070B3C0}" type="datetime1">
              <a:rPr lang="en-US" smtClean="0"/>
              <a:t>2/6/2026</a:t>
            </a:fld>
            <a:endParaRPr lang="en-US"/>
          </a:p>
        </p:txBody>
      </p:sp>
      <p:sp>
        <p:nvSpPr>
          <p:cNvPr id="6" name="Footer Placeholder 5">
            <a:extLst>
              <a:ext uri="{FF2B5EF4-FFF2-40B4-BE49-F238E27FC236}">
                <a16:creationId xmlns:a16="http://schemas.microsoft.com/office/drawing/2014/main" id="{2047CDEE-BA5B-44F2-1229-F4E4059220A6}"/>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48492E1D-60DC-615F-201A-A74DF25E7E27}"/>
              </a:ext>
            </a:extLst>
          </p:cNvPr>
          <p:cNvSpPr>
            <a:spLocks noGrp="1"/>
          </p:cNvSpPr>
          <p:nvPr>
            <p:ph type="sldNum" sz="quarter" idx="12"/>
          </p:nvPr>
        </p:nvSpPr>
        <p:spPr/>
        <p:txBody>
          <a:bodyPr/>
          <a:lstStyle/>
          <a:p>
            <a:fld id="{1553A78C-1EFA-40C5-80E5-1A6DBBA13F4F}" type="slidenum">
              <a:rPr lang="en-US" smtClean="0"/>
              <a:t>13</a:t>
            </a:fld>
            <a:endParaRPr lang="en-US"/>
          </a:p>
        </p:txBody>
      </p:sp>
    </p:spTree>
    <p:extLst>
      <p:ext uri="{BB962C8B-B14F-4D97-AF65-F5344CB8AC3E}">
        <p14:creationId xmlns:p14="http://schemas.microsoft.com/office/powerpoint/2010/main" val="1775243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machine with pipes and valves&#10;&#10;AI-generated content may be incorrect.">
            <a:extLst>
              <a:ext uri="{FF2B5EF4-FFF2-40B4-BE49-F238E27FC236}">
                <a16:creationId xmlns:a16="http://schemas.microsoft.com/office/drawing/2014/main" id="{CFB948A6-1AD6-B0B1-B73C-4A6D6D18784E}"/>
              </a:ext>
            </a:extLst>
          </p:cNvPr>
          <p:cNvPicPr>
            <a:picLocks noChangeAspect="1"/>
          </p:cNvPicPr>
          <p:nvPr/>
        </p:nvPicPr>
        <p:blipFill>
          <a:blip r:embed="rId3">
            <a:extLst>
              <a:ext uri="{28A0092B-C50C-407E-A947-70E740481C1C}">
                <a14:useLocalDpi xmlns:a14="http://schemas.microsoft.com/office/drawing/2010/main" val="0"/>
              </a:ext>
            </a:extLst>
          </a:blip>
          <a:srcRect l="9496" t="4044" r="9793" b="9248"/>
          <a:stretch>
            <a:fillRect/>
          </a:stretch>
        </p:blipFill>
        <p:spPr>
          <a:xfrm>
            <a:off x="8036454" y="923522"/>
            <a:ext cx="4114800" cy="5105546"/>
          </a:xfrm>
          <a:prstGeom prst="rect">
            <a:avLst/>
          </a:prstGeom>
        </p:spPr>
      </p:pic>
      <p:sp>
        <p:nvSpPr>
          <p:cNvPr id="2" name="Title 1">
            <a:extLst>
              <a:ext uri="{FF2B5EF4-FFF2-40B4-BE49-F238E27FC236}">
                <a16:creationId xmlns:a16="http://schemas.microsoft.com/office/drawing/2014/main" id="{063E6EF9-9190-B58B-6A6D-C9A57E36689D}"/>
              </a:ext>
            </a:extLst>
          </p:cNvPr>
          <p:cNvSpPr>
            <a:spLocks noGrp="1"/>
          </p:cNvSpPr>
          <p:nvPr>
            <p:ph type="title"/>
          </p:nvPr>
        </p:nvSpPr>
        <p:spPr/>
        <p:txBody>
          <a:bodyPr/>
          <a:lstStyle/>
          <a:p>
            <a:r>
              <a:rPr lang="en-US" dirty="0"/>
              <a:t>Decommissioning (long term)</a:t>
            </a:r>
          </a:p>
        </p:txBody>
      </p:sp>
      <p:sp>
        <p:nvSpPr>
          <p:cNvPr id="3" name="Content Placeholder 2">
            <a:extLst>
              <a:ext uri="{FF2B5EF4-FFF2-40B4-BE49-F238E27FC236}">
                <a16:creationId xmlns:a16="http://schemas.microsoft.com/office/drawing/2014/main" id="{E7942C3F-E387-3D46-7D87-4C4706F5C047}"/>
              </a:ext>
            </a:extLst>
          </p:cNvPr>
          <p:cNvSpPr>
            <a:spLocks noGrp="1"/>
          </p:cNvSpPr>
          <p:nvPr>
            <p:ph sz="half" idx="1"/>
          </p:nvPr>
        </p:nvSpPr>
        <p:spPr>
          <a:xfrm>
            <a:off x="838200" y="1825625"/>
            <a:ext cx="4598963" cy="4351338"/>
          </a:xfrm>
        </p:spPr>
        <p:txBody>
          <a:bodyPr>
            <a:normAutofit fontScale="77500" lnSpcReduction="20000"/>
          </a:bodyPr>
          <a:lstStyle/>
          <a:p>
            <a:r>
              <a:rPr lang="en-US" dirty="0"/>
              <a:t>Torion Plasma is to provide us with a dual dryer ITS system.</a:t>
            </a:r>
          </a:p>
          <a:p>
            <a:pPr lvl="1"/>
            <a:r>
              <a:rPr lang="en-US" dirty="0"/>
              <a:t>2x 8 kg drier beds</a:t>
            </a:r>
          </a:p>
          <a:p>
            <a:pPr lvl="1"/>
            <a:r>
              <a:rPr lang="en-US" dirty="0"/>
              <a:t>1x 2.5 kg Ni bed</a:t>
            </a:r>
          </a:p>
          <a:p>
            <a:r>
              <a:rPr lang="en-US" dirty="0"/>
              <a:t>The Ni bed will oxidize any elemental tritium, and the drier beds will capture all water vapor.</a:t>
            </a:r>
          </a:p>
          <a:p>
            <a:r>
              <a:rPr lang="en-US" dirty="0"/>
              <a:t>The drier beds will be regenerated when full and the tritiated water collected. This will be declared as rad waste.</a:t>
            </a:r>
          </a:p>
        </p:txBody>
      </p:sp>
      <p:sp>
        <p:nvSpPr>
          <p:cNvPr id="5" name="Date Placeholder 4">
            <a:extLst>
              <a:ext uri="{FF2B5EF4-FFF2-40B4-BE49-F238E27FC236}">
                <a16:creationId xmlns:a16="http://schemas.microsoft.com/office/drawing/2014/main" id="{26EBF81D-A64F-8476-9C2E-8D2597A1C96C}"/>
              </a:ext>
            </a:extLst>
          </p:cNvPr>
          <p:cNvSpPr>
            <a:spLocks noGrp="1"/>
          </p:cNvSpPr>
          <p:nvPr>
            <p:ph type="dt" sz="half" idx="10"/>
          </p:nvPr>
        </p:nvSpPr>
        <p:spPr/>
        <p:txBody>
          <a:bodyPr/>
          <a:lstStyle/>
          <a:p>
            <a:fld id="{EEB6A062-ECE7-4C98-972B-CF6EF423D7B8}" type="datetime1">
              <a:rPr lang="en-US" smtClean="0"/>
              <a:t>2/6/2026</a:t>
            </a:fld>
            <a:endParaRPr lang="en-US"/>
          </a:p>
        </p:txBody>
      </p:sp>
      <p:sp>
        <p:nvSpPr>
          <p:cNvPr id="6" name="Footer Placeholder 5">
            <a:extLst>
              <a:ext uri="{FF2B5EF4-FFF2-40B4-BE49-F238E27FC236}">
                <a16:creationId xmlns:a16="http://schemas.microsoft.com/office/drawing/2014/main" id="{6E9BA06D-35DD-9534-398A-E29600ECCDFD}"/>
              </a:ext>
            </a:extLst>
          </p:cNvPr>
          <p:cNvSpPr>
            <a:spLocks noGrp="1"/>
          </p:cNvSpPr>
          <p:nvPr>
            <p:ph type="ftr" sz="quarter" idx="11"/>
          </p:nvPr>
        </p:nvSpPr>
        <p:spPr/>
        <p:txBody>
          <a:bodyPr/>
          <a:lstStyle/>
          <a:p>
            <a:r>
              <a:rPr lang="en-US"/>
              <a:t>WANDA 2026</a:t>
            </a:r>
            <a:endParaRPr lang="en-US" dirty="0"/>
          </a:p>
        </p:txBody>
      </p:sp>
      <p:sp>
        <p:nvSpPr>
          <p:cNvPr id="7" name="Slide Number Placeholder 6">
            <a:extLst>
              <a:ext uri="{FF2B5EF4-FFF2-40B4-BE49-F238E27FC236}">
                <a16:creationId xmlns:a16="http://schemas.microsoft.com/office/drawing/2014/main" id="{B6E57509-02E9-9B12-BC14-21477391211D}"/>
              </a:ext>
            </a:extLst>
          </p:cNvPr>
          <p:cNvSpPr>
            <a:spLocks noGrp="1"/>
          </p:cNvSpPr>
          <p:nvPr>
            <p:ph type="sldNum" sz="quarter" idx="12"/>
          </p:nvPr>
        </p:nvSpPr>
        <p:spPr/>
        <p:txBody>
          <a:bodyPr/>
          <a:lstStyle/>
          <a:p>
            <a:fld id="{1553A78C-1EFA-40C5-80E5-1A6DBBA13F4F}" type="slidenum">
              <a:rPr lang="en-US" smtClean="0"/>
              <a:t>14</a:t>
            </a:fld>
            <a:endParaRPr lang="en-US"/>
          </a:p>
        </p:txBody>
      </p:sp>
      <p:pic>
        <p:nvPicPr>
          <p:cNvPr id="13" name="Picture 12" descr="A black background with blue text&#10;&#10;AI-generated content may be incorrect.">
            <a:extLst>
              <a:ext uri="{FF2B5EF4-FFF2-40B4-BE49-F238E27FC236}">
                <a16:creationId xmlns:a16="http://schemas.microsoft.com/office/drawing/2014/main" id="{5D3CA500-FB81-FE5C-0A42-04D23C0CB3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18474" y="5054401"/>
            <a:ext cx="2436668" cy="974667"/>
          </a:xfrm>
          <a:prstGeom prst="rect">
            <a:avLst/>
          </a:prstGeom>
        </p:spPr>
      </p:pic>
      <p:sp>
        <p:nvSpPr>
          <p:cNvPr id="14" name="TextBox 13">
            <a:extLst>
              <a:ext uri="{FF2B5EF4-FFF2-40B4-BE49-F238E27FC236}">
                <a16:creationId xmlns:a16="http://schemas.microsoft.com/office/drawing/2014/main" id="{E28DA075-BCD2-FFD0-5F3A-EC645B411469}"/>
              </a:ext>
            </a:extLst>
          </p:cNvPr>
          <p:cNvSpPr txBox="1"/>
          <p:nvPr/>
        </p:nvSpPr>
        <p:spPr>
          <a:xfrm>
            <a:off x="9502217" y="5676671"/>
            <a:ext cx="1183273" cy="369332"/>
          </a:xfrm>
          <a:prstGeom prst="rect">
            <a:avLst/>
          </a:prstGeom>
          <a:noFill/>
        </p:spPr>
        <p:txBody>
          <a:bodyPr wrap="none" rtlCol="0">
            <a:spAutoFit/>
          </a:bodyPr>
          <a:lstStyle/>
          <a:p>
            <a:pPr algn="ctr"/>
            <a:r>
              <a:rPr lang="en-US" dirty="0"/>
              <a:t>VAC-ITS</a:t>
            </a:r>
          </a:p>
        </p:txBody>
      </p:sp>
    </p:spTree>
    <p:extLst>
      <p:ext uri="{BB962C8B-B14F-4D97-AF65-F5344CB8AC3E}">
        <p14:creationId xmlns:p14="http://schemas.microsoft.com/office/powerpoint/2010/main" val="32306632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AD4EF-57D8-71E2-809B-12D8D7A1C7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ECBDD5-9D9A-0FC5-2201-7FE9E8D3EA8D}"/>
              </a:ext>
            </a:extLst>
          </p:cNvPr>
          <p:cNvSpPr>
            <a:spLocks noGrp="1"/>
          </p:cNvSpPr>
          <p:nvPr>
            <p:ph type="title"/>
          </p:nvPr>
        </p:nvSpPr>
        <p:spPr/>
        <p:txBody>
          <a:bodyPr>
            <a:normAutofit fontScale="90000"/>
          </a:bodyPr>
          <a:lstStyle/>
          <a:p>
            <a:r>
              <a:rPr lang="en-US" dirty="0"/>
              <a:t>Commissioning Attempt: 10/2025 - Ongoing</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4991F46-8B3E-8E66-4EB6-EA1C6EBDC0FA}"/>
                  </a:ext>
                </a:extLst>
              </p:cNvPr>
              <p:cNvSpPr>
                <a:spLocks noGrp="1"/>
              </p:cNvSpPr>
              <p:nvPr>
                <p:ph sz="half" idx="1"/>
              </p:nvPr>
            </p:nvSpPr>
            <p:spPr>
              <a:xfrm>
                <a:off x="838200" y="1825625"/>
                <a:ext cx="5929860" cy="4351338"/>
              </a:xfrm>
            </p:spPr>
            <p:txBody>
              <a:bodyPr>
                <a:normAutofit/>
              </a:bodyPr>
              <a:lstStyle/>
              <a:p>
                <a:r>
                  <a:rPr lang="en-US" sz="1400" dirty="0">
                    <a:latin typeface="Gotham Office" panose="02000000000000000000" pitchFamily="50" charset="0"/>
                  </a:rPr>
                  <a:t>Cathode was loaded into cathode wheel using dry nitrogen glove box and transported to MC-SNICS.</a:t>
                </a:r>
              </a:p>
              <a:p>
                <a:r>
                  <a:rPr lang="en-US" sz="1400" dirty="0">
                    <a:latin typeface="Gotham Office" panose="02000000000000000000" pitchFamily="50" charset="0"/>
                  </a:rPr>
                  <a:t>First extracted deuteron beam to ensure source was operating properly.</a:t>
                </a:r>
              </a:p>
              <a:p>
                <a:r>
                  <a:rPr lang="en-US" sz="1400" dirty="0">
                    <a:latin typeface="Gotham Office" panose="02000000000000000000" pitchFamily="50" charset="0"/>
                  </a:rPr>
                  <a:t>~10 </a:t>
                </a:r>
                <a:r>
                  <a:rPr lang="en-US" sz="1400" dirty="0" err="1">
                    <a:latin typeface="Gotham Office" panose="02000000000000000000" pitchFamily="50" charset="0"/>
                  </a:rPr>
                  <a:t>nA</a:t>
                </a:r>
                <a:r>
                  <a:rPr lang="en-US" sz="1400" dirty="0">
                    <a:latin typeface="Gotham Office" panose="02000000000000000000" pitchFamily="50" charset="0"/>
                  </a:rPr>
                  <a:t> of tritons on LE cup at beginning of testing (even after optimizing all parameters).</a:t>
                </a:r>
              </a:p>
              <a:p>
                <a:r>
                  <a:rPr lang="en-US" sz="1400" dirty="0">
                    <a:latin typeface="Gotham Office" panose="02000000000000000000" pitchFamily="50" charset="0"/>
                  </a:rPr>
                  <a:t>~3nA of tritons on LE cup after around 7 days of running (only day shifts).</a:t>
                </a:r>
              </a:p>
              <a:p>
                <a:r>
                  <a:rPr lang="en-US" sz="1400" dirty="0">
                    <a:latin typeface="Gotham Office" panose="02000000000000000000" pitchFamily="50" charset="0"/>
                  </a:rPr>
                  <a:t>Started with ~300 </a:t>
                </a:r>
                <a:r>
                  <a:rPr lang="en-US" sz="1400" dirty="0" err="1">
                    <a:latin typeface="Gotham Office" panose="02000000000000000000" pitchFamily="50" charset="0"/>
                  </a:rPr>
                  <a:t>pA</a:t>
                </a:r>
                <a:r>
                  <a:rPr lang="en-US" sz="1400" dirty="0">
                    <a:latin typeface="Gotham Office" panose="02000000000000000000" pitchFamily="50" charset="0"/>
                  </a:rPr>
                  <a:t> on target at SPS and ended with ~2pA on target at SPS.</a:t>
                </a:r>
              </a:p>
              <a:p>
                <a14:m>
                  <m:oMath xmlns:m="http://schemas.openxmlformats.org/officeDocument/2006/math">
                    <m:sSup>
                      <m:sSupPr>
                        <m:ctrlPr>
                          <a:rPr lang="en-US" sz="1400" i="1" smtClean="0">
                            <a:latin typeface="Cambria Math" panose="02040503050406030204" pitchFamily="18" charset="0"/>
                          </a:rPr>
                        </m:ctrlPr>
                      </m:sSupPr>
                      <m:e>
                        <m:r>
                          <a:rPr lang="en-US" sz="1400" i="1">
                            <a:latin typeface="Cambria Math" panose="02040503050406030204" pitchFamily="18" charset="0"/>
                          </a:rPr>
                          <m:t> </m:t>
                        </m:r>
                      </m:e>
                      <m:sup>
                        <m:r>
                          <a:rPr lang="en-US" sz="1400" i="1">
                            <a:latin typeface="Cambria Math" panose="02040503050406030204" pitchFamily="18" charset="0"/>
                          </a:rPr>
                          <m:t>49</m:t>
                        </m:r>
                      </m:sup>
                    </m:sSup>
                  </m:oMath>
                </a14:m>
                <a:r>
                  <a:rPr lang="en-US" sz="1400" dirty="0"/>
                  <a:t>Ti(</a:t>
                </a:r>
                <a:r>
                  <a:rPr lang="en-US" sz="1400" dirty="0" err="1"/>
                  <a:t>t,p</a:t>
                </a:r>
                <a:r>
                  <a:rPr lang="en-US" sz="1400" dirty="0"/>
                  <a:t>)</a:t>
                </a:r>
                <a14:m>
                  <m:oMath xmlns:m="http://schemas.openxmlformats.org/officeDocument/2006/math">
                    <m:sSup>
                      <m:sSupPr>
                        <m:ctrlPr>
                          <a:rPr lang="en-US" sz="1400" i="1">
                            <a:latin typeface="Cambria Math" panose="02040503050406030204" pitchFamily="18" charset="0"/>
                          </a:rPr>
                        </m:ctrlPr>
                      </m:sSupPr>
                      <m:e>
                        <m:r>
                          <a:rPr lang="en-US" sz="1400" i="1">
                            <a:latin typeface="Cambria Math" panose="02040503050406030204" pitchFamily="18" charset="0"/>
                          </a:rPr>
                          <m:t> </m:t>
                        </m:r>
                      </m:e>
                      <m:sup>
                        <m:r>
                          <a:rPr lang="en-US" sz="1400" i="1">
                            <a:latin typeface="Cambria Math" panose="02040503050406030204" pitchFamily="18" charset="0"/>
                          </a:rPr>
                          <m:t>51</m:t>
                        </m:r>
                      </m:sup>
                    </m:sSup>
                  </m:oMath>
                </a14:m>
                <a:r>
                  <a:rPr lang="en-US" sz="1400" dirty="0"/>
                  <a:t>Ti @ E</a:t>
                </a:r>
                <a14:m>
                  <m:oMath xmlns:m="http://schemas.openxmlformats.org/officeDocument/2006/math">
                    <m:sSub>
                      <m:sSubPr>
                        <m:ctrlPr>
                          <a:rPr lang="en-US" sz="1400" i="1" smtClean="0">
                            <a:latin typeface="Cambria Math" panose="02040503050406030204" pitchFamily="18" charset="0"/>
                          </a:rPr>
                        </m:ctrlPr>
                      </m:sSubPr>
                      <m:e>
                        <m:r>
                          <a:rPr lang="en-US" sz="1400" b="0" i="1" smtClean="0">
                            <a:latin typeface="Cambria Math" panose="02040503050406030204" pitchFamily="18" charset="0"/>
                          </a:rPr>
                          <m:t> </m:t>
                        </m:r>
                      </m:e>
                      <m:sub>
                        <m:r>
                          <a:rPr lang="en-US" sz="1400" b="0" i="1" smtClean="0">
                            <a:latin typeface="Cambria Math" panose="02040503050406030204" pitchFamily="18" charset="0"/>
                          </a:rPr>
                          <m:t>𝑡</m:t>
                        </m:r>
                      </m:sub>
                    </m:sSub>
                  </m:oMath>
                </a14:m>
                <a:r>
                  <a:rPr lang="en-US" sz="1400" dirty="0"/>
                  <a:t> = 16 MeV @ 15°</a:t>
                </a:r>
              </a:p>
              <a:p>
                <a14:m>
                  <m:oMath xmlns:m="http://schemas.openxmlformats.org/officeDocument/2006/math">
                    <m:sSup>
                      <m:sSupPr>
                        <m:ctrlPr>
                          <a:rPr lang="en-US" sz="1400" i="1" smtClean="0">
                            <a:latin typeface="Cambria Math" panose="02040503050406030204" pitchFamily="18" charset="0"/>
                          </a:rPr>
                        </m:ctrlPr>
                      </m:sSupPr>
                      <m:e>
                        <m:r>
                          <a:rPr lang="en-US" sz="1400" i="1">
                            <a:latin typeface="Cambria Math" panose="02040503050406030204" pitchFamily="18" charset="0"/>
                          </a:rPr>
                          <m:t> </m:t>
                        </m:r>
                      </m:e>
                      <m:sup>
                        <m:r>
                          <a:rPr lang="en-US" sz="1400" b="0" i="1" smtClean="0">
                            <a:latin typeface="Cambria Math" panose="02040503050406030204" pitchFamily="18" charset="0"/>
                          </a:rPr>
                          <m:t>12</m:t>
                        </m:r>
                      </m:sup>
                    </m:sSup>
                  </m:oMath>
                </a14:m>
                <a:r>
                  <a:rPr lang="en-US" sz="1400" dirty="0"/>
                  <a:t>C(t,</a:t>
                </a:r>
                <a:r>
                  <a:rPr lang="el-GR" sz="1400" dirty="0"/>
                  <a:t>α</a:t>
                </a:r>
                <a:r>
                  <a:rPr lang="en-US" sz="1400" dirty="0"/>
                  <a:t>)</a:t>
                </a:r>
                <a14:m>
                  <m:oMath xmlns:m="http://schemas.openxmlformats.org/officeDocument/2006/math">
                    <m:sSup>
                      <m:sSupPr>
                        <m:ctrlPr>
                          <a:rPr lang="en-US" sz="1400" i="1">
                            <a:latin typeface="Cambria Math" panose="02040503050406030204" pitchFamily="18" charset="0"/>
                          </a:rPr>
                        </m:ctrlPr>
                      </m:sSupPr>
                      <m:e>
                        <m:r>
                          <a:rPr lang="en-US" sz="1400" i="1">
                            <a:latin typeface="Cambria Math" panose="02040503050406030204" pitchFamily="18" charset="0"/>
                          </a:rPr>
                          <m:t> </m:t>
                        </m:r>
                      </m:e>
                      <m:sup>
                        <m:r>
                          <a:rPr lang="en-US" sz="1400" b="0" i="1" smtClean="0">
                            <a:latin typeface="Cambria Math" panose="02040503050406030204" pitchFamily="18" charset="0"/>
                          </a:rPr>
                          <m:t>11</m:t>
                        </m:r>
                      </m:sup>
                    </m:sSup>
                  </m:oMath>
                </a14:m>
                <a:r>
                  <a:rPr lang="en-US" sz="1400" dirty="0"/>
                  <a:t>B @ E</a:t>
                </a:r>
                <a14:m>
                  <m:oMath xmlns:m="http://schemas.openxmlformats.org/officeDocument/2006/math">
                    <m:sSub>
                      <m:sSubPr>
                        <m:ctrlPr>
                          <a:rPr lang="en-US" sz="1400" i="1">
                            <a:latin typeface="Cambria Math" panose="02040503050406030204" pitchFamily="18" charset="0"/>
                          </a:rPr>
                        </m:ctrlPr>
                      </m:sSubPr>
                      <m:e>
                        <m:r>
                          <a:rPr lang="en-US" sz="1400" i="1">
                            <a:latin typeface="Cambria Math" panose="02040503050406030204" pitchFamily="18" charset="0"/>
                          </a:rPr>
                          <m:t> </m:t>
                        </m:r>
                      </m:e>
                      <m:sub>
                        <m:r>
                          <a:rPr lang="en-US" sz="1400" i="1">
                            <a:latin typeface="Cambria Math" panose="02040503050406030204" pitchFamily="18" charset="0"/>
                          </a:rPr>
                          <m:t>𝑡</m:t>
                        </m:r>
                      </m:sub>
                    </m:sSub>
                  </m:oMath>
                </a14:m>
                <a:r>
                  <a:rPr lang="en-US" sz="1400" dirty="0"/>
                  <a:t> = 16 MeV @ 15°</a:t>
                </a:r>
              </a:p>
              <a:p>
                <a:endParaRPr lang="en-US" sz="1400" dirty="0"/>
              </a:p>
            </p:txBody>
          </p:sp>
        </mc:Choice>
        <mc:Fallback xmlns="">
          <p:sp>
            <p:nvSpPr>
              <p:cNvPr id="3" name="Content Placeholder 2">
                <a:extLst>
                  <a:ext uri="{FF2B5EF4-FFF2-40B4-BE49-F238E27FC236}">
                    <a16:creationId xmlns:a16="http://schemas.microsoft.com/office/drawing/2014/main" id="{64991F46-8B3E-8E66-4EB6-EA1C6EBDC0FA}"/>
                  </a:ext>
                </a:extLst>
              </p:cNvPr>
              <p:cNvSpPr>
                <a:spLocks noGrp="1" noRot="1" noChangeAspect="1" noMove="1" noResize="1" noEditPoints="1" noAdjustHandles="1" noChangeArrowheads="1" noChangeShapeType="1" noTextEdit="1"/>
              </p:cNvSpPr>
              <p:nvPr>
                <p:ph sz="half" idx="1"/>
              </p:nvPr>
            </p:nvSpPr>
            <p:spPr>
              <a:xfrm>
                <a:off x="838200" y="1825625"/>
                <a:ext cx="5929860" cy="4351338"/>
              </a:xfrm>
              <a:blipFill>
                <a:blip r:embed="rId3"/>
                <a:stretch>
                  <a:fillRect l="-206" t="-140" r="-1132"/>
                </a:stretch>
              </a:blipFill>
            </p:spPr>
            <p:txBody>
              <a:bodyPr/>
              <a:lstStyle/>
              <a:p>
                <a:r>
                  <a:rPr lang="en-US">
                    <a:noFill/>
                  </a:rPr>
                  <a:t> </a:t>
                </a:r>
              </a:p>
            </p:txBody>
          </p:sp>
        </mc:Fallback>
      </mc:AlternateContent>
      <p:sp>
        <p:nvSpPr>
          <p:cNvPr id="5" name="Date Placeholder 4">
            <a:extLst>
              <a:ext uri="{FF2B5EF4-FFF2-40B4-BE49-F238E27FC236}">
                <a16:creationId xmlns:a16="http://schemas.microsoft.com/office/drawing/2014/main" id="{97A052F3-AF9A-2A36-8199-17FE1C6053EA}"/>
              </a:ext>
            </a:extLst>
          </p:cNvPr>
          <p:cNvSpPr>
            <a:spLocks noGrp="1"/>
          </p:cNvSpPr>
          <p:nvPr>
            <p:ph type="dt" sz="half" idx="10"/>
          </p:nvPr>
        </p:nvSpPr>
        <p:spPr/>
        <p:txBody>
          <a:bodyPr/>
          <a:lstStyle/>
          <a:p>
            <a:fld id="{F81C70D9-2488-4C28-8CB7-D5DD57B63359}" type="datetime1">
              <a:rPr lang="en-US" smtClean="0"/>
              <a:t>2/6/2026</a:t>
            </a:fld>
            <a:endParaRPr lang="en-US"/>
          </a:p>
        </p:txBody>
      </p:sp>
      <p:pic>
        <p:nvPicPr>
          <p:cNvPr id="8" name="Picture 7">
            <a:extLst>
              <a:ext uri="{FF2B5EF4-FFF2-40B4-BE49-F238E27FC236}">
                <a16:creationId xmlns:a16="http://schemas.microsoft.com/office/drawing/2014/main" id="{EF8F7AF8-282B-0061-22C1-B99753DA8A9A}"/>
              </a:ext>
            </a:extLst>
          </p:cNvPr>
          <p:cNvPicPr>
            <a:picLocks noChangeAspect="1"/>
          </p:cNvPicPr>
          <p:nvPr/>
        </p:nvPicPr>
        <p:blipFill>
          <a:blip r:embed="rId4">
            <a:extLst>
              <a:ext uri="{28A0092B-C50C-407E-A947-70E740481C1C}">
                <a14:useLocalDpi xmlns:a14="http://schemas.microsoft.com/office/drawing/2010/main" val="0"/>
              </a:ext>
            </a:extLst>
          </a:blip>
          <a:srcRect l="4818" t="33145" r="6972" b="32113"/>
          <a:stretch>
            <a:fillRect/>
          </a:stretch>
        </p:blipFill>
        <p:spPr>
          <a:xfrm>
            <a:off x="6835867" y="1636894"/>
            <a:ext cx="3938094" cy="2757419"/>
          </a:xfrm>
          <a:prstGeom prst="rect">
            <a:avLst/>
          </a:prstGeom>
          <a:effectLst>
            <a:outerShdw blurRad="63500" sx="102000" sy="102000" algn="ctr" rotWithShape="0">
              <a:prstClr val="black">
                <a:alpha val="40000"/>
              </a:prstClr>
            </a:outerShdw>
          </a:effectLst>
        </p:spPr>
      </p:pic>
      <p:sp>
        <p:nvSpPr>
          <p:cNvPr id="6" name="Footer Placeholder 5">
            <a:extLst>
              <a:ext uri="{FF2B5EF4-FFF2-40B4-BE49-F238E27FC236}">
                <a16:creationId xmlns:a16="http://schemas.microsoft.com/office/drawing/2014/main" id="{A39E4B15-1999-BA37-0977-7271404EFC51}"/>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1127653B-BC1B-DE14-8771-DFCC05A5B38D}"/>
              </a:ext>
            </a:extLst>
          </p:cNvPr>
          <p:cNvSpPr>
            <a:spLocks noGrp="1"/>
          </p:cNvSpPr>
          <p:nvPr>
            <p:ph type="sldNum" sz="quarter" idx="12"/>
          </p:nvPr>
        </p:nvSpPr>
        <p:spPr/>
        <p:txBody>
          <a:bodyPr/>
          <a:lstStyle/>
          <a:p>
            <a:fld id="{1553A78C-1EFA-40C5-80E5-1A6DBBA13F4F}" type="slidenum">
              <a:rPr lang="en-US" smtClean="0"/>
              <a:t>15</a:t>
            </a:fld>
            <a:endParaRPr lang="en-US"/>
          </a:p>
        </p:txBody>
      </p:sp>
      <p:pic>
        <p:nvPicPr>
          <p:cNvPr id="9" name="Picture 8" descr="A gloved hand holding a round object&#10;&#10;AI-generated content may be incorrect.">
            <a:extLst>
              <a:ext uri="{FF2B5EF4-FFF2-40B4-BE49-F238E27FC236}">
                <a16:creationId xmlns:a16="http://schemas.microsoft.com/office/drawing/2014/main" id="{0CAE630B-DCC6-4113-C3AA-8D1CB52EE20E}"/>
              </a:ext>
            </a:extLst>
          </p:cNvPr>
          <p:cNvPicPr>
            <a:picLocks noChangeAspect="1"/>
          </p:cNvPicPr>
          <p:nvPr/>
        </p:nvPicPr>
        <p:blipFill>
          <a:blip r:embed="rId5">
            <a:extLst>
              <a:ext uri="{28A0092B-C50C-407E-A947-70E740481C1C}">
                <a14:useLocalDpi xmlns:a14="http://schemas.microsoft.com/office/drawing/2010/main" val="0"/>
              </a:ext>
            </a:extLst>
          </a:blip>
          <a:srcRect l="35210" t="36378" r="36300" b="20392"/>
          <a:stretch>
            <a:fillRect/>
          </a:stretch>
        </p:blipFill>
        <p:spPr>
          <a:xfrm>
            <a:off x="9074763" y="3412529"/>
            <a:ext cx="2548867" cy="2175669"/>
          </a:xfrm>
          <a:prstGeom prst="rect">
            <a:avLst/>
          </a:prstGeom>
          <a:effectLst>
            <a:outerShdw blurRad="63500" sx="102000" sy="102000" algn="ctr" rotWithShape="0">
              <a:prstClr val="black">
                <a:alpha val="40000"/>
              </a:prstClr>
            </a:outerShdw>
          </a:effectLst>
        </p:spPr>
      </p:pic>
      <p:cxnSp>
        <p:nvCxnSpPr>
          <p:cNvPr id="19" name="Straight Arrow Connector 18">
            <a:extLst>
              <a:ext uri="{FF2B5EF4-FFF2-40B4-BE49-F238E27FC236}">
                <a16:creationId xmlns:a16="http://schemas.microsoft.com/office/drawing/2014/main" id="{D6E6351B-E78A-F885-F43E-E5BE64BBDA14}"/>
              </a:ext>
            </a:extLst>
          </p:cNvPr>
          <p:cNvCxnSpPr>
            <a:cxnSpLocks/>
            <a:stCxn id="21" idx="1"/>
          </p:cNvCxnSpPr>
          <p:nvPr/>
        </p:nvCxnSpPr>
        <p:spPr>
          <a:xfrm flipH="1">
            <a:off x="10283687" y="2335893"/>
            <a:ext cx="558081" cy="1546994"/>
          </a:xfrm>
          <a:prstGeom prst="straightConnector1">
            <a:avLst/>
          </a:prstGeom>
          <a:ln w="76200">
            <a:solidFill>
              <a:schemeClr val="accent4"/>
            </a:solidFill>
            <a:tailEnd type="triangle"/>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id="{815BDE8C-418F-061D-CA91-AFC7FA82C3FC}"/>
              </a:ext>
            </a:extLst>
          </p:cNvPr>
          <p:cNvSpPr txBox="1"/>
          <p:nvPr/>
        </p:nvSpPr>
        <p:spPr>
          <a:xfrm>
            <a:off x="10841768" y="2012727"/>
            <a:ext cx="1261179" cy="646331"/>
          </a:xfrm>
          <a:prstGeom prst="rect">
            <a:avLst/>
          </a:prstGeom>
          <a:noFill/>
        </p:spPr>
        <p:txBody>
          <a:bodyPr wrap="none" rtlCol="0">
            <a:spAutoFit/>
          </a:bodyPr>
          <a:lstStyle/>
          <a:p>
            <a:pPr algn="ctr"/>
            <a:r>
              <a:rPr lang="en-US" dirty="0"/>
              <a:t>Tritiated </a:t>
            </a:r>
          </a:p>
          <a:p>
            <a:pPr algn="ctr"/>
            <a:r>
              <a:rPr lang="en-US" dirty="0"/>
              <a:t>cathode</a:t>
            </a:r>
          </a:p>
        </p:txBody>
      </p:sp>
      <p:pic>
        <p:nvPicPr>
          <p:cNvPr id="16" name="Picture 15">
            <a:extLst>
              <a:ext uri="{FF2B5EF4-FFF2-40B4-BE49-F238E27FC236}">
                <a16:creationId xmlns:a16="http://schemas.microsoft.com/office/drawing/2014/main" id="{77F5D05E-858A-9313-DAB6-4584017CDF4B}"/>
              </a:ext>
            </a:extLst>
          </p:cNvPr>
          <p:cNvPicPr>
            <a:picLocks noChangeAspect="1"/>
          </p:cNvPicPr>
          <p:nvPr/>
        </p:nvPicPr>
        <p:blipFill>
          <a:blip r:embed="rId6">
            <a:extLst>
              <a:ext uri="{28A0092B-C50C-407E-A947-70E740481C1C}">
                <a14:useLocalDpi xmlns:a14="http://schemas.microsoft.com/office/drawing/2010/main" val="0"/>
              </a:ext>
            </a:extLst>
          </a:blip>
          <a:srcRect l="6205" t="30145" b="6406"/>
          <a:stretch>
            <a:fillRect/>
          </a:stretch>
        </p:blipFill>
        <p:spPr>
          <a:xfrm>
            <a:off x="5578107" y="4337333"/>
            <a:ext cx="3787866" cy="192932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915120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309E8-D4D4-F2F8-81B5-54F53A7F3B9C}"/>
            </a:ext>
          </a:extLst>
        </p:cNvPr>
        <p:cNvGrpSpPr/>
        <p:nvPr/>
      </p:nvGrpSpPr>
      <p:grpSpPr>
        <a:xfrm>
          <a:off x="0" y="0"/>
          <a:ext cx="0" cy="0"/>
          <a:chOff x="0" y="0"/>
          <a:chExt cx="0" cy="0"/>
        </a:xfrm>
      </p:grpSpPr>
      <p:pic>
        <p:nvPicPr>
          <p:cNvPr id="12" name="Content Placeholder 11">
            <a:extLst>
              <a:ext uri="{FF2B5EF4-FFF2-40B4-BE49-F238E27FC236}">
                <a16:creationId xmlns:a16="http://schemas.microsoft.com/office/drawing/2014/main" id="{1071B694-5DD6-9CE5-911F-4A6FC53E8D5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424725" y="1687883"/>
            <a:ext cx="9342549" cy="4671273"/>
          </a:xfrm>
        </p:spPr>
      </p:pic>
      <p:sp>
        <p:nvSpPr>
          <p:cNvPr id="2" name="Title 1">
            <a:extLst>
              <a:ext uri="{FF2B5EF4-FFF2-40B4-BE49-F238E27FC236}">
                <a16:creationId xmlns:a16="http://schemas.microsoft.com/office/drawing/2014/main" id="{F2384078-8109-D361-53C0-89004EABFE64}"/>
              </a:ext>
            </a:extLst>
          </p:cNvPr>
          <p:cNvSpPr>
            <a:spLocks noGrp="1"/>
          </p:cNvSpPr>
          <p:nvPr>
            <p:ph type="title"/>
          </p:nvPr>
        </p:nvSpPr>
        <p:spPr/>
        <p:txBody>
          <a:bodyPr>
            <a:normAutofit fontScale="90000"/>
          </a:bodyPr>
          <a:lstStyle/>
          <a:p>
            <a:r>
              <a:rPr lang="en-US" dirty="0"/>
              <a:t>Commissioning Attempt: 10/2025 - Ongoing</a:t>
            </a:r>
          </a:p>
        </p:txBody>
      </p:sp>
      <p:sp>
        <p:nvSpPr>
          <p:cNvPr id="5" name="Date Placeholder 4">
            <a:extLst>
              <a:ext uri="{FF2B5EF4-FFF2-40B4-BE49-F238E27FC236}">
                <a16:creationId xmlns:a16="http://schemas.microsoft.com/office/drawing/2014/main" id="{91C3317E-479C-B714-9B3A-9737E2AB6AC2}"/>
              </a:ext>
            </a:extLst>
          </p:cNvPr>
          <p:cNvSpPr>
            <a:spLocks noGrp="1"/>
          </p:cNvSpPr>
          <p:nvPr>
            <p:ph type="dt" sz="half" idx="10"/>
          </p:nvPr>
        </p:nvSpPr>
        <p:spPr/>
        <p:txBody>
          <a:bodyPr/>
          <a:lstStyle/>
          <a:p>
            <a:fld id="{F81C70D9-2488-4C28-8CB7-D5DD57B63359}" type="datetime1">
              <a:rPr lang="en-US" smtClean="0"/>
              <a:t>2/6/2026</a:t>
            </a:fld>
            <a:endParaRPr lang="en-US"/>
          </a:p>
        </p:txBody>
      </p:sp>
      <p:sp>
        <p:nvSpPr>
          <p:cNvPr id="6" name="Footer Placeholder 5">
            <a:extLst>
              <a:ext uri="{FF2B5EF4-FFF2-40B4-BE49-F238E27FC236}">
                <a16:creationId xmlns:a16="http://schemas.microsoft.com/office/drawing/2014/main" id="{52854F18-2F16-5784-DF7D-BD15092FB0FD}"/>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B9B88644-321D-ECC6-F469-8817E27A726C}"/>
              </a:ext>
            </a:extLst>
          </p:cNvPr>
          <p:cNvSpPr>
            <a:spLocks noGrp="1"/>
          </p:cNvSpPr>
          <p:nvPr>
            <p:ph type="sldNum" sz="quarter" idx="12"/>
          </p:nvPr>
        </p:nvSpPr>
        <p:spPr/>
        <p:txBody>
          <a:bodyPr/>
          <a:lstStyle/>
          <a:p>
            <a:fld id="{1553A78C-1EFA-40C5-80E5-1A6DBBA13F4F}" type="slidenum">
              <a:rPr lang="en-US" smtClean="0"/>
              <a:t>16</a:t>
            </a:fld>
            <a:endParaRPr lang="en-US"/>
          </a:p>
        </p:txBody>
      </p:sp>
    </p:spTree>
    <p:extLst>
      <p:ext uri="{BB962C8B-B14F-4D97-AF65-F5344CB8AC3E}">
        <p14:creationId xmlns:p14="http://schemas.microsoft.com/office/powerpoint/2010/main" val="917312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F99A1-2055-B0FE-554D-6AA729FB2779}"/>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C07E00B3-CFD7-1880-74C4-0B0F797D3EE0}"/>
              </a:ext>
            </a:extLst>
          </p:cNvPr>
          <p:cNvSpPr>
            <a:spLocks noGrp="1"/>
          </p:cNvSpPr>
          <p:nvPr>
            <p:ph idx="1"/>
          </p:nvPr>
        </p:nvSpPr>
        <p:spPr/>
        <p:txBody>
          <a:bodyPr>
            <a:normAutofit fontScale="92500"/>
          </a:bodyPr>
          <a:lstStyle/>
          <a:p>
            <a:r>
              <a:rPr lang="en-US" sz="2400" dirty="0"/>
              <a:t>A dedicated MC-SNICS has been installed at John D. Fox Laboratory</a:t>
            </a:r>
          </a:p>
          <a:p>
            <a:pPr lvl="1"/>
            <a:r>
              <a:rPr lang="en-US" sz="2000" dirty="0"/>
              <a:t>Complete with Infrastructure, vacuum, fume hood, interlocks</a:t>
            </a:r>
          </a:p>
          <a:p>
            <a:r>
              <a:rPr lang="en-US" sz="2400" dirty="0"/>
              <a:t>Using a single tritium cathode, commissioning was attempted twice</a:t>
            </a:r>
          </a:p>
          <a:p>
            <a:pPr lvl="1"/>
            <a:r>
              <a:rPr lang="en-US" sz="2000" dirty="0"/>
              <a:t>Too much tritium was released, so both attempts were aborted.</a:t>
            </a:r>
          </a:p>
          <a:p>
            <a:pPr lvl="1"/>
            <a:r>
              <a:rPr lang="en-US" sz="2000" dirty="0"/>
              <a:t>Procedures have been established to prevent gaseous tritium release and tritium release from cathode bottle.</a:t>
            </a:r>
          </a:p>
          <a:p>
            <a:pPr lvl="1"/>
            <a:r>
              <a:rPr lang="en-US" sz="2000" dirty="0"/>
              <a:t>Procedures are also being developed to decontaminate the source after commissioning.</a:t>
            </a:r>
          </a:p>
          <a:p>
            <a:r>
              <a:rPr lang="en-US" sz="2400" dirty="0"/>
              <a:t>Third commissioning attempt is ongoing.</a:t>
            </a:r>
          </a:p>
          <a:p>
            <a:pPr lvl="1"/>
            <a:r>
              <a:rPr lang="en-US" sz="2100" dirty="0"/>
              <a:t>The amount of tritium specified was not in the tritiated cathode.</a:t>
            </a:r>
          </a:p>
          <a:p>
            <a:pPr lvl="1"/>
            <a:r>
              <a:rPr lang="en-US" sz="2100" dirty="0"/>
              <a:t>Looking for new tritium supplier.</a:t>
            </a:r>
          </a:p>
          <a:p>
            <a:pPr marL="457200" lvl="1" indent="0">
              <a:buNone/>
            </a:pPr>
            <a:endParaRPr lang="en-US" dirty="0"/>
          </a:p>
          <a:p>
            <a:pPr lvl="1"/>
            <a:endParaRPr lang="en-US" dirty="0"/>
          </a:p>
        </p:txBody>
      </p:sp>
      <p:sp>
        <p:nvSpPr>
          <p:cNvPr id="4" name="Date Placeholder 3">
            <a:extLst>
              <a:ext uri="{FF2B5EF4-FFF2-40B4-BE49-F238E27FC236}">
                <a16:creationId xmlns:a16="http://schemas.microsoft.com/office/drawing/2014/main" id="{D7597A5A-155E-A5D6-EBEB-9742118BDA7D}"/>
              </a:ext>
            </a:extLst>
          </p:cNvPr>
          <p:cNvSpPr>
            <a:spLocks noGrp="1"/>
          </p:cNvSpPr>
          <p:nvPr>
            <p:ph type="dt" sz="half" idx="10"/>
          </p:nvPr>
        </p:nvSpPr>
        <p:spPr/>
        <p:txBody>
          <a:bodyPr/>
          <a:lstStyle/>
          <a:p>
            <a:fld id="{FF1D7B17-9ADF-4EF9-A636-1AEB11774F5F}" type="datetime1">
              <a:rPr lang="en-US" smtClean="0"/>
              <a:t>2/6/2026</a:t>
            </a:fld>
            <a:endParaRPr lang="en-US"/>
          </a:p>
        </p:txBody>
      </p:sp>
      <p:sp>
        <p:nvSpPr>
          <p:cNvPr id="5" name="Footer Placeholder 4">
            <a:extLst>
              <a:ext uri="{FF2B5EF4-FFF2-40B4-BE49-F238E27FC236}">
                <a16:creationId xmlns:a16="http://schemas.microsoft.com/office/drawing/2014/main" id="{B83552F6-BA05-22EB-B98A-E77D5474396F}"/>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A76B09FB-D89F-48BB-BCFD-4E42BAE69C67}"/>
              </a:ext>
            </a:extLst>
          </p:cNvPr>
          <p:cNvSpPr>
            <a:spLocks noGrp="1"/>
          </p:cNvSpPr>
          <p:nvPr>
            <p:ph type="sldNum" sz="quarter" idx="12"/>
          </p:nvPr>
        </p:nvSpPr>
        <p:spPr/>
        <p:txBody>
          <a:bodyPr/>
          <a:lstStyle/>
          <a:p>
            <a:fld id="{1553A78C-1EFA-40C5-80E5-1A6DBBA13F4F}" type="slidenum">
              <a:rPr lang="en-US" smtClean="0"/>
              <a:t>17</a:t>
            </a:fld>
            <a:endParaRPr lang="en-US"/>
          </a:p>
        </p:txBody>
      </p:sp>
    </p:spTree>
    <p:extLst>
      <p:ext uri="{BB962C8B-B14F-4D97-AF65-F5344CB8AC3E}">
        <p14:creationId xmlns:p14="http://schemas.microsoft.com/office/powerpoint/2010/main" val="4840334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37B63-8AAA-52FB-64F8-AB5E651C5B60}"/>
              </a:ext>
            </a:extLst>
          </p:cNvPr>
          <p:cNvSpPr>
            <a:spLocks noGrp="1"/>
          </p:cNvSpPr>
          <p:nvPr>
            <p:ph type="title"/>
          </p:nvPr>
        </p:nvSpPr>
        <p:spPr/>
        <p:txBody>
          <a:bodyPr>
            <a:normAutofit/>
          </a:bodyPr>
          <a:lstStyle/>
          <a:p>
            <a:r>
              <a:rPr lang="en-US" dirty="0"/>
              <a:t>Acknowledgements</a:t>
            </a:r>
          </a:p>
        </p:txBody>
      </p:sp>
      <p:sp>
        <p:nvSpPr>
          <p:cNvPr id="3" name="Content Placeholder 2">
            <a:extLst>
              <a:ext uri="{FF2B5EF4-FFF2-40B4-BE49-F238E27FC236}">
                <a16:creationId xmlns:a16="http://schemas.microsoft.com/office/drawing/2014/main" id="{CB3B20FA-7484-303D-4F2C-1D62EF0F0843}"/>
              </a:ext>
            </a:extLst>
          </p:cNvPr>
          <p:cNvSpPr>
            <a:spLocks noGrp="1"/>
          </p:cNvSpPr>
          <p:nvPr>
            <p:ph idx="1"/>
          </p:nvPr>
        </p:nvSpPr>
        <p:spPr>
          <a:xfrm>
            <a:off x="838200" y="1825625"/>
            <a:ext cx="6217718" cy="4351338"/>
          </a:xfrm>
        </p:spPr>
        <p:txBody>
          <a:bodyPr>
            <a:normAutofit fontScale="85000" lnSpcReduction="20000"/>
          </a:bodyPr>
          <a:lstStyle/>
          <a:p>
            <a:r>
              <a:rPr lang="en-US" sz="2600" dirty="0"/>
              <a:t>Alfredo Galindo-</a:t>
            </a:r>
            <a:r>
              <a:rPr lang="en-US" sz="2600" dirty="0" err="1"/>
              <a:t>Uribarri</a:t>
            </a:r>
            <a:r>
              <a:rPr lang="en-US" sz="2600" b="1" dirty="0"/>
              <a:t> </a:t>
            </a:r>
          </a:p>
          <a:p>
            <a:r>
              <a:rPr lang="en-US" sz="2800" dirty="0"/>
              <a:t>Augusto </a:t>
            </a:r>
            <a:r>
              <a:rPr lang="en-US" sz="2800" dirty="0" err="1"/>
              <a:t>Macchiavelli</a:t>
            </a:r>
            <a:endParaRPr lang="en-US" sz="2600" b="1" dirty="0"/>
          </a:p>
          <a:p>
            <a:r>
              <a:rPr lang="en-US" sz="2600" dirty="0"/>
              <a:t>Miguel </a:t>
            </a:r>
            <a:r>
              <a:rPr lang="en-US" sz="2600" dirty="0" err="1"/>
              <a:t>Madurga</a:t>
            </a:r>
            <a:r>
              <a:rPr lang="en-US" sz="2600" dirty="0"/>
              <a:t> – UTK PI</a:t>
            </a:r>
            <a:endParaRPr lang="en-US" sz="2600" b="1" dirty="0"/>
          </a:p>
          <a:p>
            <a:r>
              <a:rPr lang="en-US" sz="2600" dirty="0"/>
              <a:t>Ingo </a:t>
            </a:r>
            <a:r>
              <a:rPr lang="en-US" sz="2600" dirty="0" err="1"/>
              <a:t>Wiedenhöver</a:t>
            </a:r>
            <a:r>
              <a:rPr lang="en-US" sz="2600" dirty="0"/>
              <a:t> – FSU Lab Director</a:t>
            </a:r>
          </a:p>
          <a:p>
            <a:r>
              <a:rPr lang="en-US" sz="2600" dirty="0">
                <a:highlight>
                  <a:srgbClr val="FFFF00"/>
                </a:highlight>
              </a:rPr>
              <a:t>Brian Schmidt – FSU </a:t>
            </a:r>
            <a:r>
              <a:rPr lang="en-US" sz="2600" dirty="0" err="1">
                <a:highlight>
                  <a:srgbClr val="FFFF00"/>
                </a:highlight>
              </a:rPr>
              <a:t>Sourcerer</a:t>
            </a:r>
            <a:endParaRPr lang="en-US" sz="2600" dirty="0"/>
          </a:p>
          <a:p>
            <a:r>
              <a:rPr lang="en-US" sz="2600" dirty="0"/>
              <a:t>Powell Barber – FSU Vacuum Engineer</a:t>
            </a:r>
          </a:p>
          <a:p>
            <a:r>
              <a:rPr lang="en-US" sz="2600" dirty="0"/>
              <a:t>Jonah Gibbons – FSU Electrical Engineer (Now at Naval Research)</a:t>
            </a:r>
          </a:p>
          <a:p>
            <a:r>
              <a:rPr lang="en-US" sz="2600" dirty="0"/>
              <a:t>Rick </a:t>
            </a:r>
            <a:r>
              <a:rPr lang="en-US" sz="2600" dirty="0" err="1"/>
              <a:t>Boisseau</a:t>
            </a:r>
            <a:r>
              <a:rPr lang="en-US" sz="2600" dirty="0"/>
              <a:t> and Jason Aragon – FSU Machine Shop</a:t>
            </a:r>
          </a:p>
          <a:p>
            <a:r>
              <a:rPr lang="en-US" sz="2600" dirty="0"/>
              <a:t>Ben Asher– Previous UTK postdoc</a:t>
            </a:r>
          </a:p>
          <a:p>
            <a:endParaRPr lang="en-US" dirty="0"/>
          </a:p>
        </p:txBody>
      </p:sp>
      <p:sp>
        <p:nvSpPr>
          <p:cNvPr id="4" name="Date Placeholder 3">
            <a:extLst>
              <a:ext uri="{FF2B5EF4-FFF2-40B4-BE49-F238E27FC236}">
                <a16:creationId xmlns:a16="http://schemas.microsoft.com/office/drawing/2014/main" id="{0C0A95EC-94DF-34C7-0B3F-6F87B3E9B81B}"/>
              </a:ext>
            </a:extLst>
          </p:cNvPr>
          <p:cNvSpPr>
            <a:spLocks noGrp="1"/>
          </p:cNvSpPr>
          <p:nvPr>
            <p:ph type="dt" sz="half" idx="10"/>
          </p:nvPr>
        </p:nvSpPr>
        <p:spPr/>
        <p:txBody>
          <a:bodyPr/>
          <a:lstStyle/>
          <a:p>
            <a:fld id="{2D7B97EA-B52F-4A35-9C6A-3C889C20DA09}" type="datetime1">
              <a:rPr lang="en-US" smtClean="0"/>
              <a:t>2/6/2026</a:t>
            </a:fld>
            <a:endParaRPr lang="en-US"/>
          </a:p>
        </p:txBody>
      </p:sp>
      <p:sp>
        <p:nvSpPr>
          <p:cNvPr id="5" name="Footer Placeholder 4">
            <a:extLst>
              <a:ext uri="{FF2B5EF4-FFF2-40B4-BE49-F238E27FC236}">
                <a16:creationId xmlns:a16="http://schemas.microsoft.com/office/drawing/2014/main" id="{D8C7422C-D6BD-9BBC-1B42-CBF5D0BB99CD}"/>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6C5D8897-5ECB-C4C8-6820-F874A49DBAF5}"/>
              </a:ext>
            </a:extLst>
          </p:cNvPr>
          <p:cNvSpPr>
            <a:spLocks noGrp="1"/>
          </p:cNvSpPr>
          <p:nvPr>
            <p:ph type="sldNum" sz="quarter" idx="12"/>
          </p:nvPr>
        </p:nvSpPr>
        <p:spPr/>
        <p:txBody>
          <a:bodyPr/>
          <a:lstStyle/>
          <a:p>
            <a:fld id="{1553A78C-1EFA-40C5-80E5-1A6DBBA13F4F}" type="slidenum">
              <a:rPr lang="en-US" smtClean="0"/>
              <a:t>18</a:t>
            </a:fld>
            <a:endParaRPr lang="en-US" dirty="0"/>
          </a:p>
        </p:txBody>
      </p:sp>
      <p:pic>
        <p:nvPicPr>
          <p:cNvPr id="7" name="Picture 6" descr="Logo, company name&#10;&#10;Description automatically generated">
            <a:extLst>
              <a:ext uri="{FF2B5EF4-FFF2-40B4-BE49-F238E27FC236}">
                <a16:creationId xmlns:a16="http://schemas.microsoft.com/office/drawing/2014/main" id="{93400808-9533-D6CC-E6FC-31CE6E5453E6}"/>
              </a:ext>
            </a:extLst>
          </p:cNvPr>
          <p:cNvPicPr>
            <a:picLocks noChangeAspect="1"/>
          </p:cNvPicPr>
          <p:nvPr/>
        </p:nvPicPr>
        <p:blipFill>
          <a:blip r:embed="rId2">
            <a:extLst>
              <a:ext uri="{28A0092B-C50C-407E-A947-70E740481C1C}">
                <a14:useLocalDpi xmlns:a14="http://schemas.microsoft.com/office/drawing/2010/main" val="0"/>
              </a:ext>
            </a:extLst>
          </a:blip>
          <a:srcRect l="14960" t="15278" r="15194" b="12813"/>
          <a:stretch/>
        </p:blipFill>
        <p:spPr>
          <a:xfrm>
            <a:off x="5576340" y="919991"/>
            <a:ext cx="1956217" cy="1596104"/>
          </a:xfrm>
          <a:prstGeom prst="rect">
            <a:avLst/>
          </a:prstGeom>
        </p:spPr>
      </p:pic>
      <p:pic>
        <p:nvPicPr>
          <p:cNvPr id="8" name="Picture 7" descr="A picture containing diagram&#10;&#10;Description automatically generated">
            <a:extLst>
              <a:ext uri="{FF2B5EF4-FFF2-40B4-BE49-F238E27FC236}">
                <a16:creationId xmlns:a16="http://schemas.microsoft.com/office/drawing/2014/main" id="{298AAF27-A0A4-B95D-0971-FABA210DD7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3772" y="2516094"/>
            <a:ext cx="3846431" cy="1132333"/>
          </a:xfrm>
          <a:prstGeom prst="rect">
            <a:avLst/>
          </a:prstGeom>
        </p:spPr>
      </p:pic>
      <p:pic>
        <p:nvPicPr>
          <p:cNvPr id="10" name="Picture 9" descr="Logo, company name&#10;&#10;Description automatically generated">
            <a:extLst>
              <a:ext uri="{FF2B5EF4-FFF2-40B4-BE49-F238E27FC236}">
                <a16:creationId xmlns:a16="http://schemas.microsoft.com/office/drawing/2014/main" id="{30B2F1C1-E5B4-8FF2-6446-6841507E3DE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13213"/>
          <a:stretch/>
        </p:blipFill>
        <p:spPr>
          <a:xfrm>
            <a:off x="7660043" y="919991"/>
            <a:ext cx="2646694" cy="1541392"/>
          </a:xfrm>
          <a:prstGeom prst="rect">
            <a:avLst/>
          </a:prstGeom>
        </p:spPr>
      </p:pic>
      <p:sp>
        <p:nvSpPr>
          <p:cNvPr id="11" name="TextBox 10">
            <a:extLst>
              <a:ext uri="{FF2B5EF4-FFF2-40B4-BE49-F238E27FC236}">
                <a16:creationId xmlns:a16="http://schemas.microsoft.com/office/drawing/2014/main" id="{9CA54E85-27E3-DF9B-7383-D97CF86FEC00}"/>
              </a:ext>
            </a:extLst>
          </p:cNvPr>
          <p:cNvSpPr txBox="1"/>
          <p:nvPr/>
        </p:nvSpPr>
        <p:spPr>
          <a:xfrm>
            <a:off x="6913676" y="5497186"/>
            <a:ext cx="5164257" cy="400110"/>
          </a:xfrm>
          <a:prstGeom prst="rect">
            <a:avLst/>
          </a:prstGeom>
          <a:noFill/>
        </p:spPr>
        <p:txBody>
          <a:bodyPr wrap="square" rtlCol="0">
            <a:spAutoFit/>
          </a:bodyPr>
          <a:lstStyle/>
          <a:p>
            <a:r>
              <a:rPr lang="en-US" sz="2000" dirty="0"/>
              <a:t>NNSA Grant Number DE-NA0003841</a:t>
            </a:r>
          </a:p>
        </p:txBody>
      </p:sp>
      <p:sp>
        <p:nvSpPr>
          <p:cNvPr id="12" name="TextBox 11">
            <a:extLst>
              <a:ext uri="{FF2B5EF4-FFF2-40B4-BE49-F238E27FC236}">
                <a16:creationId xmlns:a16="http://schemas.microsoft.com/office/drawing/2014/main" id="{4902C834-F2B2-FFD0-889B-F8E39F446322}"/>
              </a:ext>
            </a:extLst>
          </p:cNvPr>
          <p:cNvSpPr txBox="1"/>
          <p:nvPr/>
        </p:nvSpPr>
        <p:spPr>
          <a:xfrm>
            <a:off x="6910396" y="5853546"/>
            <a:ext cx="5164257" cy="400110"/>
          </a:xfrm>
          <a:prstGeom prst="rect">
            <a:avLst/>
          </a:prstGeom>
          <a:noFill/>
        </p:spPr>
        <p:txBody>
          <a:bodyPr wrap="square" rtlCol="0">
            <a:spAutoFit/>
          </a:bodyPr>
          <a:lstStyle/>
          <a:p>
            <a:r>
              <a:rPr lang="en-US" sz="2000" dirty="0"/>
              <a:t>NNSA Grant Number DE-NA0004150</a:t>
            </a:r>
          </a:p>
        </p:txBody>
      </p:sp>
      <p:pic>
        <p:nvPicPr>
          <p:cNvPr id="14" name="Picture 13" descr="A close up of a logo&#10;&#10;Description automatically generated">
            <a:extLst>
              <a:ext uri="{FF2B5EF4-FFF2-40B4-BE49-F238E27FC236}">
                <a16:creationId xmlns:a16="http://schemas.microsoft.com/office/drawing/2014/main" id="{DE9DD9AA-A1FD-D8CC-E8EE-398463540D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34223" y="1140964"/>
            <a:ext cx="1839154" cy="1099446"/>
          </a:xfrm>
          <a:prstGeom prst="rect">
            <a:avLst/>
          </a:prstGeom>
        </p:spPr>
      </p:pic>
      <p:pic>
        <p:nvPicPr>
          <p:cNvPr id="16" name="Picture 15" descr="A blue and black logo&#10;&#10;Description automatically generated">
            <a:extLst>
              <a:ext uri="{FF2B5EF4-FFF2-40B4-BE49-F238E27FC236}">
                <a16:creationId xmlns:a16="http://schemas.microsoft.com/office/drawing/2014/main" id="{39D7235E-0685-E12A-8E31-62599A55C1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27624" y="3864213"/>
            <a:ext cx="3846431" cy="1482643"/>
          </a:xfrm>
          <a:prstGeom prst="rect">
            <a:avLst/>
          </a:prstGeom>
        </p:spPr>
      </p:pic>
    </p:spTree>
    <p:extLst>
      <p:ext uri="{BB962C8B-B14F-4D97-AF65-F5344CB8AC3E}">
        <p14:creationId xmlns:p14="http://schemas.microsoft.com/office/powerpoint/2010/main" val="2657082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18669-0CA7-9F17-A9DB-46E22D295000}"/>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E7BF364E-969E-D567-BF7A-D30F6C81254C}"/>
              </a:ext>
            </a:extLst>
          </p:cNvPr>
          <p:cNvSpPr>
            <a:spLocks noGrp="1"/>
          </p:cNvSpPr>
          <p:nvPr>
            <p:ph type="body" idx="1"/>
          </p:nvPr>
        </p:nvSpPr>
        <p:spPr/>
        <p:txBody>
          <a:bodyPr/>
          <a:lstStyle/>
          <a:p>
            <a:r>
              <a:rPr lang="en-US" dirty="0"/>
              <a:t>Questions?</a:t>
            </a:r>
          </a:p>
        </p:txBody>
      </p:sp>
      <p:sp>
        <p:nvSpPr>
          <p:cNvPr id="4" name="Date Placeholder 3">
            <a:extLst>
              <a:ext uri="{FF2B5EF4-FFF2-40B4-BE49-F238E27FC236}">
                <a16:creationId xmlns:a16="http://schemas.microsoft.com/office/drawing/2014/main" id="{6E870CD1-EAF3-C93B-0FBB-31726080739C}"/>
              </a:ext>
            </a:extLst>
          </p:cNvPr>
          <p:cNvSpPr>
            <a:spLocks noGrp="1"/>
          </p:cNvSpPr>
          <p:nvPr>
            <p:ph type="dt" sz="half" idx="10"/>
          </p:nvPr>
        </p:nvSpPr>
        <p:spPr/>
        <p:txBody>
          <a:bodyPr/>
          <a:lstStyle/>
          <a:p>
            <a:fld id="{9F40E457-6028-44CB-B1F1-05CBC6A19533}" type="datetime1">
              <a:rPr lang="en-US" smtClean="0"/>
              <a:t>2/6/2026</a:t>
            </a:fld>
            <a:endParaRPr lang="en-US" dirty="0"/>
          </a:p>
        </p:txBody>
      </p:sp>
      <p:sp>
        <p:nvSpPr>
          <p:cNvPr id="5" name="Footer Placeholder 4">
            <a:extLst>
              <a:ext uri="{FF2B5EF4-FFF2-40B4-BE49-F238E27FC236}">
                <a16:creationId xmlns:a16="http://schemas.microsoft.com/office/drawing/2014/main" id="{9919B0DC-8033-847C-5677-3CB20D9DF1E9}"/>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663D2535-47CB-3B32-AB6C-102BDBECAB59}"/>
              </a:ext>
            </a:extLst>
          </p:cNvPr>
          <p:cNvSpPr>
            <a:spLocks noGrp="1"/>
          </p:cNvSpPr>
          <p:nvPr>
            <p:ph type="sldNum" sz="quarter" idx="12"/>
          </p:nvPr>
        </p:nvSpPr>
        <p:spPr/>
        <p:txBody>
          <a:bodyPr/>
          <a:lstStyle/>
          <a:p>
            <a:fld id="{1553A78C-1EFA-40C5-80E5-1A6DBBA13F4F}" type="slidenum">
              <a:rPr lang="en-US" smtClean="0"/>
              <a:t>19</a:t>
            </a:fld>
            <a:endParaRPr lang="en-US"/>
          </a:p>
        </p:txBody>
      </p:sp>
    </p:spTree>
    <p:extLst>
      <p:ext uri="{BB962C8B-B14F-4D97-AF65-F5344CB8AC3E}">
        <p14:creationId xmlns:p14="http://schemas.microsoft.com/office/powerpoint/2010/main" val="37677968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B85B850C-2ABD-A1FA-3CAE-6232D237453C}"/>
              </a:ext>
            </a:extLst>
          </p:cNvPr>
          <p:cNvPicPr>
            <a:picLocks noGrp="1" noChangeAspect="1"/>
          </p:cNvPicPr>
          <p:nvPr>
            <p:ph sz="half" idx="2"/>
          </p:nvPr>
        </p:nvPicPr>
        <p:blipFill>
          <a:blip r:embed="rId3"/>
          <a:stretch/>
        </p:blipFill>
        <p:spPr>
          <a:xfrm>
            <a:off x="6853985" y="1266565"/>
            <a:ext cx="3741016" cy="3165391"/>
          </a:xfrm>
          <a:prstGeom prst="rect">
            <a:avLst/>
          </a:prstGeom>
          <a:ln>
            <a:noFill/>
          </a:ln>
        </p:spPr>
      </p:pic>
      <p:sp>
        <p:nvSpPr>
          <p:cNvPr id="2" name="Title 1">
            <a:extLst>
              <a:ext uri="{FF2B5EF4-FFF2-40B4-BE49-F238E27FC236}">
                <a16:creationId xmlns:a16="http://schemas.microsoft.com/office/drawing/2014/main" id="{7A64CE97-1D2D-5BBE-1001-3C52D6A37F90}"/>
              </a:ext>
            </a:extLst>
          </p:cNvPr>
          <p:cNvSpPr>
            <a:spLocks noGrp="1"/>
          </p:cNvSpPr>
          <p:nvPr>
            <p:ph type="title"/>
          </p:nvPr>
        </p:nvSpPr>
        <p:spPr/>
        <p:txBody>
          <a:bodyPr/>
          <a:lstStyle/>
          <a:p>
            <a:r>
              <a:rPr lang="en-US" dirty="0"/>
              <a:t>University of Pennsylvania Tritium Source</a:t>
            </a:r>
          </a:p>
        </p:txBody>
      </p:sp>
      <p:sp>
        <p:nvSpPr>
          <p:cNvPr id="3" name="Content Placeholder 2">
            <a:extLst>
              <a:ext uri="{FF2B5EF4-FFF2-40B4-BE49-F238E27FC236}">
                <a16:creationId xmlns:a16="http://schemas.microsoft.com/office/drawing/2014/main" id="{B01DAB7A-0AE4-B0B7-02C7-D7A6D354D5BF}"/>
              </a:ext>
            </a:extLst>
          </p:cNvPr>
          <p:cNvSpPr>
            <a:spLocks noGrp="1"/>
          </p:cNvSpPr>
          <p:nvPr>
            <p:ph sz="half" idx="1"/>
          </p:nvPr>
        </p:nvSpPr>
        <p:spPr>
          <a:xfrm>
            <a:off x="838199" y="1825625"/>
            <a:ext cx="6015785" cy="4351338"/>
          </a:xfrm>
        </p:spPr>
        <p:txBody>
          <a:bodyPr>
            <a:normAutofit/>
          </a:bodyPr>
          <a:lstStyle/>
          <a:p>
            <a:r>
              <a:rPr lang="en-US" dirty="0"/>
              <a:t>Pioneered hydrogen beams from solid-state material</a:t>
            </a:r>
          </a:p>
          <a:p>
            <a:r>
              <a:rPr lang="en-US" dirty="0"/>
              <a:t>Titanium Sublimation Pumps</a:t>
            </a:r>
          </a:p>
          <a:p>
            <a:r>
              <a:rPr lang="en-US" dirty="0"/>
              <a:t>Beam current: 0.25 </a:t>
            </a:r>
            <a:r>
              <a:rPr lang="el-GR" dirty="0"/>
              <a:t>μ</a:t>
            </a:r>
            <a:r>
              <a:rPr lang="en-US" dirty="0"/>
              <a:t>A – 4 </a:t>
            </a:r>
            <a:r>
              <a:rPr lang="el-GR" dirty="0"/>
              <a:t>μ</a:t>
            </a:r>
            <a:r>
              <a:rPr lang="en-US" dirty="0"/>
              <a:t>A</a:t>
            </a:r>
          </a:p>
          <a:p>
            <a:r>
              <a:rPr lang="en-US" dirty="0"/>
              <a:t>Transmission : ~75% - 33%</a:t>
            </a:r>
          </a:p>
          <a:p>
            <a:r>
              <a:rPr lang="en-US" dirty="0"/>
              <a:t>Reported 5</a:t>
            </a:r>
            <a:r>
              <a:rPr lang="el-GR" dirty="0"/>
              <a:t>μ</a:t>
            </a:r>
            <a:r>
              <a:rPr lang="en-US" dirty="0"/>
              <a:t>C/cm</a:t>
            </a:r>
            <a:r>
              <a:rPr lang="en-US" baseline="30000" dirty="0"/>
              <a:t>2</a:t>
            </a:r>
            <a:r>
              <a:rPr lang="en-US" dirty="0"/>
              <a:t> in inflector magnet</a:t>
            </a:r>
          </a:p>
          <a:p>
            <a:endParaRPr lang="en-US" dirty="0"/>
          </a:p>
        </p:txBody>
      </p:sp>
      <p:sp>
        <p:nvSpPr>
          <p:cNvPr id="5" name="Date Placeholder 4">
            <a:extLst>
              <a:ext uri="{FF2B5EF4-FFF2-40B4-BE49-F238E27FC236}">
                <a16:creationId xmlns:a16="http://schemas.microsoft.com/office/drawing/2014/main" id="{054710A0-5691-C9F4-5E57-153BBD4C7815}"/>
              </a:ext>
            </a:extLst>
          </p:cNvPr>
          <p:cNvSpPr>
            <a:spLocks noGrp="1"/>
          </p:cNvSpPr>
          <p:nvPr>
            <p:ph type="dt" sz="half" idx="10"/>
          </p:nvPr>
        </p:nvSpPr>
        <p:spPr/>
        <p:txBody>
          <a:bodyPr/>
          <a:lstStyle/>
          <a:p>
            <a:fld id="{627F6D75-F3CA-4E92-83FD-B3D2F56363FE}" type="datetime1">
              <a:rPr lang="en-US" smtClean="0"/>
              <a:t>2/6/2026</a:t>
            </a:fld>
            <a:endParaRPr lang="en-US"/>
          </a:p>
        </p:txBody>
      </p:sp>
      <p:sp>
        <p:nvSpPr>
          <p:cNvPr id="6" name="Footer Placeholder 5">
            <a:extLst>
              <a:ext uri="{FF2B5EF4-FFF2-40B4-BE49-F238E27FC236}">
                <a16:creationId xmlns:a16="http://schemas.microsoft.com/office/drawing/2014/main" id="{3A10CACD-A3BF-EF30-BC4F-B522E644A690}"/>
              </a:ext>
            </a:extLst>
          </p:cNvPr>
          <p:cNvSpPr>
            <a:spLocks noGrp="1"/>
          </p:cNvSpPr>
          <p:nvPr>
            <p:ph type="ftr" sz="quarter" idx="11"/>
          </p:nvPr>
        </p:nvSpPr>
        <p:spPr/>
        <p:txBody>
          <a:bodyPr/>
          <a:lstStyle/>
          <a:p>
            <a:r>
              <a:rPr lang="en-US"/>
              <a:t>WANDA 2026</a:t>
            </a:r>
            <a:endParaRPr lang="en-US" dirty="0"/>
          </a:p>
        </p:txBody>
      </p:sp>
      <p:sp>
        <p:nvSpPr>
          <p:cNvPr id="7" name="Slide Number Placeholder 6">
            <a:extLst>
              <a:ext uri="{FF2B5EF4-FFF2-40B4-BE49-F238E27FC236}">
                <a16:creationId xmlns:a16="http://schemas.microsoft.com/office/drawing/2014/main" id="{56BF4E26-55BB-945D-5894-4BFDF91558C0}"/>
              </a:ext>
            </a:extLst>
          </p:cNvPr>
          <p:cNvSpPr>
            <a:spLocks noGrp="1"/>
          </p:cNvSpPr>
          <p:nvPr>
            <p:ph type="sldNum" sz="quarter" idx="12"/>
          </p:nvPr>
        </p:nvSpPr>
        <p:spPr/>
        <p:txBody>
          <a:bodyPr/>
          <a:lstStyle/>
          <a:p>
            <a:fld id="{1553A78C-1EFA-40C5-80E5-1A6DBBA13F4F}" type="slidenum">
              <a:rPr lang="en-US" smtClean="0"/>
              <a:t>20</a:t>
            </a:fld>
            <a:endParaRPr lang="en-US"/>
          </a:p>
        </p:txBody>
      </p:sp>
      <p:sp>
        <p:nvSpPr>
          <p:cNvPr id="8" name="TextBox 7">
            <a:extLst>
              <a:ext uri="{FF2B5EF4-FFF2-40B4-BE49-F238E27FC236}">
                <a16:creationId xmlns:a16="http://schemas.microsoft.com/office/drawing/2014/main" id="{A5D66F43-B62E-77F3-3BDF-FDDB8C4C9A0C}"/>
              </a:ext>
            </a:extLst>
          </p:cNvPr>
          <p:cNvSpPr txBox="1"/>
          <p:nvPr/>
        </p:nvSpPr>
        <p:spPr>
          <a:xfrm>
            <a:off x="216381" y="5907167"/>
            <a:ext cx="7274560" cy="369332"/>
          </a:xfrm>
          <a:prstGeom prst="rect">
            <a:avLst/>
          </a:prstGeom>
          <a:noFill/>
        </p:spPr>
        <p:txBody>
          <a:bodyPr wrap="square" rtlCol="0">
            <a:spAutoFit/>
          </a:bodyPr>
          <a:lstStyle/>
          <a:p>
            <a:r>
              <a:rPr lang="en-US" sz="1800" b="1" u="sng" strike="noStrike" spc="-1" dirty="0">
                <a:solidFill>
                  <a:srgbClr val="000000"/>
                </a:solidFill>
                <a:ea typeface="Arial"/>
              </a:rPr>
              <a:t>Middleton, Adams and </a:t>
            </a:r>
            <a:r>
              <a:rPr lang="en-US" sz="1800" b="1" u="sng" strike="noStrike" spc="-1" dirty="0" err="1">
                <a:solidFill>
                  <a:srgbClr val="000000"/>
                </a:solidFill>
                <a:ea typeface="Arial"/>
              </a:rPr>
              <a:t>Kollartis</a:t>
            </a:r>
            <a:r>
              <a:rPr lang="en-US" sz="1800" b="1" u="sng" strike="noStrike" spc="-1" dirty="0">
                <a:solidFill>
                  <a:srgbClr val="000000"/>
                </a:solidFill>
                <a:ea typeface="Arial"/>
              </a:rPr>
              <a:t>, NIM 151 41-46 (1978)</a:t>
            </a:r>
            <a:endParaRPr lang="en-US" dirty="0"/>
          </a:p>
        </p:txBody>
      </p:sp>
      <p:pic>
        <p:nvPicPr>
          <p:cNvPr id="9" name="Picture 8">
            <a:extLst>
              <a:ext uri="{FF2B5EF4-FFF2-40B4-BE49-F238E27FC236}">
                <a16:creationId xmlns:a16="http://schemas.microsoft.com/office/drawing/2014/main" id="{6CA4B4B3-D834-C683-397C-0F4D8F2BE84C}"/>
              </a:ext>
            </a:extLst>
          </p:cNvPr>
          <p:cNvPicPr/>
          <p:nvPr/>
        </p:nvPicPr>
        <p:blipFill>
          <a:blip r:embed="rId4"/>
          <a:srcRect t="3130" b="16708"/>
          <a:stretch/>
        </p:blipFill>
        <p:spPr>
          <a:xfrm>
            <a:off x="8459325" y="4415434"/>
            <a:ext cx="3619122" cy="1912337"/>
          </a:xfrm>
          <a:prstGeom prst="rect">
            <a:avLst/>
          </a:prstGeom>
          <a:ln>
            <a:noFill/>
          </a:ln>
        </p:spPr>
      </p:pic>
    </p:spTree>
    <p:extLst>
      <p:ext uri="{BB962C8B-B14F-4D97-AF65-F5344CB8AC3E}">
        <p14:creationId xmlns:p14="http://schemas.microsoft.com/office/powerpoint/2010/main" val="2683751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1651D-BD8B-B0D6-0762-66EF65EC0DFB}"/>
              </a:ext>
            </a:extLst>
          </p:cNvPr>
          <p:cNvSpPr>
            <a:spLocks noGrp="1"/>
          </p:cNvSpPr>
          <p:nvPr>
            <p:ph type="title"/>
          </p:nvPr>
        </p:nvSpPr>
        <p:spPr/>
        <p:txBody>
          <a:bodyPr/>
          <a:lstStyle/>
          <a:p>
            <a:r>
              <a:rPr lang="en-US" dirty="0"/>
              <a:t>John D. Fox Laboratory at FSU</a:t>
            </a:r>
          </a:p>
        </p:txBody>
      </p:sp>
      <p:pic>
        <p:nvPicPr>
          <p:cNvPr id="9" name="Picture 8" descr="A diagram of a room&#10;&#10;Description automatically generated">
            <a:extLst>
              <a:ext uri="{FF2B5EF4-FFF2-40B4-BE49-F238E27FC236}">
                <a16:creationId xmlns:a16="http://schemas.microsoft.com/office/drawing/2014/main" id="{30B2E29F-9379-2A65-E15A-B87B6640E4AA}"/>
              </a:ext>
            </a:extLst>
          </p:cNvPr>
          <p:cNvPicPr>
            <a:picLocks noChangeAspect="1"/>
          </p:cNvPicPr>
          <p:nvPr/>
        </p:nvPicPr>
        <p:blipFill rotWithShape="1">
          <a:blip r:embed="rId2">
            <a:extLst>
              <a:ext uri="{28A0092B-C50C-407E-A947-70E740481C1C}">
                <a14:useLocalDpi xmlns:a14="http://schemas.microsoft.com/office/drawing/2010/main" val="0"/>
              </a:ext>
            </a:extLst>
          </a:blip>
          <a:srcRect l="23920" t="10505" r="21007"/>
          <a:stretch/>
        </p:blipFill>
        <p:spPr>
          <a:xfrm>
            <a:off x="6496346" y="1538438"/>
            <a:ext cx="5081528" cy="4801870"/>
          </a:xfrm>
          <a:prstGeom prst="rect">
            <a:avLst/>
          </a:prstGeom>
          <a:effectLst>
            <a:outerShdw blurRad="63500" sx="102000" sy="102000" algn="ctr" rotWithShape="0">
              <a:prstClr val="black">
                <a:alpha val="40000"/>
              </a:prstClr>
            </a:outerShdw>
          </a:effectLst>
        </p:spPr>
      </p:pic>
      <p:sp>
        <p:nvSpPr>
          <p:cNvPr id="4" name="Date Placeholder 3">
            <a:extLst>
              <a:ext uri="{FF2B5EF4-FFF2-40B4-BE49-F238E27FC236}">
                <a16:creationId xmlns:a16="http://schemas.microsoft.com/office/drawing/2014/main" id="{E2900E01-1C79-BB4E-5AF8-CB31A2CE6702}"/>
              </a:ext>
            </a:extLst>
          </p:cNvPr>
          <p:cNvSpPr>
            <a:spLocks noGrp="1"/>
          </p:cNvSpPr>
          <p:nvPr>
            <p:ph type="dt" sz="half" idx="10"/>
          </p:nvPr>
        </p:nvSpPr>
        <p:spPr/>
        <p:txBody>
          <a:bodyPr/>
          <a:lstStyle/>
          <a:p>
            <a:fld id="{553635E0-E493-46B7-A3BC-364597D4D688}" type="datetime1">
              <a:rPr lang="en-US" smtClean="0"/>
              <a:t>2/6/2026</a:t>
            </a:fld>
            <a:endParaRPr lang="en-US"/>
          </a:p>
        </p:txBody>
      </p:sp>
      <p:sp>
        <p:nvSpPr>
          <p:cNvPr id="5" name="Footer Placeholder 4">
            <a:extLst>
              <a:ext uri="{FF2B5EF4-FFF2-40B4-BE49-F238E27FC236}">
                <a16:creationId xmlns:a16="http://schemas.microsoft.com/office/drawing/2014/main" id="{1CB2BD7B-693B-FB1F-C8ED-190404AE5920}"/>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79297D3A-6DC3-3085-62F5-1CD930ECF19B}"/>
              </a:ext>
            </a:extLst>
          </p:cNvPr>
          <p:cNvSpPr>
            <a:spLocks noGrp="1"/>
          </p:cNvSpPr>
          <p:nvPr>
            <p:ph type="sldNum" sz="quarter" idx="12"/>
          </p:nvPr>
        </p:nvSpPr>
        <p:spPr/>
        <p:txBody>
          <a:bodyPr/>
          <a:lstStyle/>
          <a:p>
            <a:fld id="{1553A78C-1EFA-40C5-80E5-1A6DBBA13F4F}" type="slidenum">
              <a:rPr lang="en-US" smtClean="0"/>
              <a:t>21</a:t>
            </a:fld>
            <a:endParaRPr lang="en-US"/>
          </a:p>
        </p:txBody>
      </p:sp>
      <p:cxnSp>
        <p:nvCxnSpPr>
          <p:cNvPr id="11" name="Straight Connector 10">
            <a:extLst>
              <a:ext uri="{FF2B5EF4-FFF2-40B4-BE49-F238E27FC236}">
                <a16:creationId xmlns:a16="http://schemas.microsoft.com/office/drawing/2014/main" id="{5E6CD727-1404-8826-EB2A-D50F839767AB}"/>
              </a:ext>
            </a:extLst>
          </p:cNvPr>
          <p:cNvCxnSpPr>
            <a:cxnSpLocks/>
          </p:cNvCxnSpPr>
          <p:nvPr/>
        </p:nvCxnSpPr>
        <p:spPr>
          <a:xfrm flipH="1" flipV="1">
            <a:off x="5535637" y="2290065"/>
            <a:ext cx="5364382" cy="3219503"/>
          </a:xfrm>
          <a:prstGeom prst="line">
            <a:avLst/>
          </a:prstGeom>
          <a:ln w="76200">
            <a:solidFill>
              <a:srgbClr val="CEB888"/>
            </a:solidFill>
          </a:ln>
          <a:effectLst>
            <a:outerShdw blurRad="63500" sx="102000" sy="102000" algn="ctr"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A232F42-AFA6-695A-1BE1-A3BF778F7036}"/>
              </a:ext>
            </a:extLst>
          </p:cNvPr>
          <p:cNvCxnSpPr>
            <a:cxnSpLocks/>
            <a:stCxn id="10" idx="4"/>
          </p:cNvCxnSpPr>
          <p:nvPr/>
        </p:nvCxnSpPr>
        <p:spPr>
          <a:xfrm flipH="1">
            <a:off x="5324622" y="5948660"/>
            <a:ext cx="5592445" cy="0"/>
          </a:xfrm>
          <a:prstGeom prst="line">
            <a:avLst/>
          </a:prstGeom>
          <a:ln w="76200">
            <a:solidFill>
              <a:srgbClr val="CEB888"/>
            </a:solidFill>
          </a:ln>
          <a:effectLst>
            <a:outerShdw blurRad="63500" sx="102000" sy="102000" algn="ctr"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3" name="TextShape 7">
            <a:extLst>
              <a:ext uri="{FF2B5EF4-FFF2-40B4-BE49-F238E27FC236}">
                <a16:creationId xmlns:a16="http://schemas.microsoft.com/office/drawing/2014/main" id="{BB07C514-0C23-0992-C3E5-E236DCC68AE6}"/>
              </a:ext>
            </a:extLst>
          </p:cNvPr>
          <p:cNvSpPr txBox="1"/>
          <p:nvPr/>
        </p:nvSpPr>
        <p:spPr>
          <a:xfrm>
            <a:off x="8928483" y="2712651"/>
            <a:ext cx="1405525" cy="863217"/>
          </a:xfrm>
          <a:prstGeom prst="rect">
            <a:avLst/>
          </a:prstGeom>
          <a:solidFill>
            <a:srgbClr val="FFFFFF">
              <a:alpha val="48000"/>
            </a:srgbClr>
          </a:solidFill>
          <a:ln>
            <a:noFill/>
          </a:ln>
        </p:spPr>
        <p:txBody>
          <a:bodyPr lIns="90000" tIns="45000" rIns="90000" bIns="45000"/>
          <a:lstStyle/>
          <a:p>
            <a:pPr algn="ctr"/>
            <a:r>
              <a:rPr lang="en-US" sz="1600" b="0" strike="noStrike" spc="-1" dirty="0">
                <a:latin typeface="Arial"/>
              </a:rPr>
              <a:t>TR1:</a:t>
            </a:r>
            <a:br>
              <a:rPr lang="en-US" sz="1600" dirty="0"/>
            </a:br>
            <a:r>
              <a:rPr lang="en-US" sz="1600" b="0" strike="noStrike" spc="-1" dirty="0">
                <a:latin typeface="Arial"/>
              </a:rPr>
              <a:t>CATRINA </a:t>
            </a:r>
            <a:br>
              <a:rPr lang="en-US" sz="1600" dirty="0"/>
            </a:br>
            <a:r>
              <a:rPr lang="en-US" sz="1600" b="0" strike="noStrike" spc="-1" dirty="0">
                <a:latin typeface="Arial"/>
              </a:rPr>
              <a:t>Sc.-chamber</a:t>
            </a:r>
          </a:p>
        </p:txBody>
      </p:sp>
      <p:sp>
        <p:nvSpPr>
          <p:cNvPr id="14" name="TextShape 8">
            <a:extLst>
              <a:ext uri="{FF2B5EF4-FFF2-40B4-BE49-F238E27FC236}">
                <a16:creationId xmlns:a16="http://schemas.microsoft.com/office/drawing/2014/main" id="{7910FDA4-CEB0-7B63-239A-B30CE022F2D4}"/>
              </a:ext>
            </a:extLst>
          </p:cNvPr>
          <p:cNvSpPr txBox="1"/>
          <p:nvPr/>
        </p:nvSpPr>
        <p:spPr>
          <a:xfrm>
            <a:off x="6802911" y="1979222"/>
            <a:ext cx="1245163" cy="1024974"/>
          </a:xfrm>
          <a:prstGeom prst="rect">
            <a:avLst/>
          </a:prstGeom>
          <a:solidFill>
            <a:srgbClr val="FFFFFF">
              <a:alpha val="48000"/>
            </a:srgbClr>
          </a:solidFill>
          <a:ln>
            <a:noFill/>
          </a:ln>
        </p:spPr>
        <p:txBody>
          <a:bodyPr lIns="90000" tIns="45000" rIns="90000" bIns="45000"/>
          <a:lstStyle/>
          <a:p>
            <a:pPr algn="ctr"/>
            <a:r>
              <a:rPr lang="en-US" sz="1600" b="0" strike="noStrike" spc="-1" dirty="0">
                <a:latin typeface="Arial"/>
              </a:rPr>
              <a:t>TR2:</a:t>
            </a:r>
          </a:p>
          <a:p>
            <a:pPr algn="ctr"/>
            <a:r>
              <a:rPr lang="fr-FR" sz="1600" b="0" strike="noStrike" spc="-1" dirty="0" err="1">
                <a:latin typeface="Arial"/>
              </a:rPr>
              <a:t>Resolut</a:t>
            </a:r>
            <a:br>
              <a:rPr lang="fr-FR" sz="1600" dirty="0"/>
            </a:br>
            <a:r>
              <a:rPr lang="fr-FR" sz="1600" b="0" strike="noStrike" spc="-1" dirty="0">
                <a:latin typeface="Arial"/>
              </a:rPr>
              <a:t>SE-SPS</a:t>
            </a:r>
            <a:br>
              <a:rPr lang="fr-FR" sz="1600" dirty="0"/>
            </a:br>
            <a:r>
              <a:rPr lang="fr-FR" sz="1600" b="0" strike="noStrike" spc="-1" dirty="0">
                <a:latin typeface="Arial"/>
              </a:rPr>
              <a:t>Clarion-2</a:t>
            </a:r>
            <a:endParaRPr lang="en-US" sz="1600" b="0" strike="noStrike" spc="-1" dirty="0">
              <a:latin typeface="Arial"/>
            </a:endParaRPr>
          </a:p>
        </p:txBody>
      </p:sp>
      <p:sp>
        <p:nvSpPr>
          <p:cNvPr id="15" name="TextShape 9">
            <a:extLst>
              <a:ext uri="{FF2B5EF4-FFF2-40B4-BE49-F238E27FC236}">
                <a16:creationId xmlns:a16="http://schemas.microsoft.com/office/drawing/2014/main" id="{639BBB7C-D076-4EE1-A3A0-3C86A5082E82}"/>
              </a:ext>
            </a:extLst>
          </p:cNvPr>
          <p:cNvSpPr txBox="1"/>
          <p:nvPr/>
        </p:nvSpPr>
        <p:spPr>
          <a:xfrm rot="5400000">
            <a:off x="10250207" y="4325006"/>
            <a:ext cx="1623549" cy="353928"/>
          </a:xfrm>
          <a:prstGeom prst="rect">
            <a:avLst/>
          </a:prstGeom>
          <a:solidFill>
            <a:srgbClr val="FFFFFF">
              <a:alpha val="33000"/>
            </a:srgbClr>
          </a:solidFill>
          <a:ln>
            <a:noFill/>
          </a:ln>
        </p:spPr>
        <p:txBody>
          <a:bodyPr lIns="90000" tIns="45000" rIns="90000" bIns="45000"/>
          <a:lstStyle/>
          <a:p>
            <a:pPr algn="ctr"/>
            <a:r>
              <a:rPr lang="en-US" sz="1800" b="0" strike="noStrike" spc="-1" dirty="0">
                <a:latin typeface="Arial"/>
              </a:rPr>
              <a:t>9 </a:t>
            </a:r>
            <a:r>
              <a:rPr lang="en-US" sz="1800" b="0" strike="noStrike" spc="-1" dirty="0" err="1">
                <a:latin typeface="Arial"/>
              </a:rPr>
              <a:t>MVTandem</a:t>
            </a:r>
            <a:endParaRPr lang="en-US" sz="1800" b="0" strike="noStrike" spc="-1" dirty="0">
              <a:latin typeface="Arial"/>
            </a:endParaRPr>
          </a:p>
        </p:txBody>
      </p:sp>
      <p:sp>
        <p:nvSpPr>
          <p:cNvPr id="16" name="TextShape 10">
            <a:extLst>
              <a:ext uri="{FF2B5EF4-FFF2-40B4-BE49-F238E27FC236}">
                <a16:creationId xmlns:a16="http://schemas.microsoft.com/office/drawing/2014/main" id="{D96FA8A8-5505-8C16-B58C-6396EB91D35B}"/>
              </a:ext>
            </a:extLst>
          </p:cNvPr>
          <p:cNvSpPr txBox="1"/>
          <p:nvPr/>
        </p:nvSpPr>
        <p:spPr>
          <a:xfrm>
            <a:off x="9198167" y="1931742"/>
            <a:ext cx="866158" cy="440722"/>
          </a:xfrm>
          <a:prstGeom prst="rect">
            <a:avLst/>
          </a:prstGeom>
          <a:solidFill>
            <a:srgbClr val="FFFFFF">
              <a:alpha val="38000"/>
            </a:srgbClr>
          </a:solidFill>
          <a:ln>
            <a:noFill/>
          </a:ln>
        </p:spPr>
        <p:txBody>
          <a:bodyPr lIns="90000" tIns="45000" rIns="90000" bIns="45000"/>
          <a:lstStyle/>
          <a:p>
            <a:pPr algn="ctr"/>
            <a:r>
              <a:rPr lang="en-US" sz="1800" b="0" strike="noStrike" spc="-1" dirty="0" err="1">
                <a:latin typeface="Arial"/>
              </a:rPr>
              <a:t>Linac</a:t>
            </a:r>
            <a:endParaRPr lang="en-US" sz="1800" b="0" strike="noStrike" spc="-1" dirty="0">
              <a:latin typeface="Arial"/>
            </a:endParaRPr>
          </a:p>
        </p:txBody>
      </p:sp>
      <p:pic>
        <p:nvPicPr>
          <p:cNvPr id="7" name="Content Placeholder 9" descr="A picture containing indoor&#10;&#10;Description automatically generated">
            <a:extLst>
              <a:ext uri="{FF2B5EF4-FFF2-40B4-BE49-F238E27FC236}">
                <a16:creationId xmlns:a16="http://schemas.microsoft.com/office/drawing/2014/main" id="{0BEF11B4-FC65-A6E2-BA6A-3098ECECB2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9144" y="2226701"/>
            <a:ext cx="5078708" cy="3809031"/>
          </a:xfrm>
          <a:prstGeom prst="rect">
            <a:avLst/>
          </a:prstGeom>
          <a:effectLst>
            <a:outerShdw blurRad="63500" sx="102000" sy="102000" algn="ctr" rotWithShape="0">
              <a:prstClr val="black">
                <a:alpha val="40000"/>
              </a:prstClr>
            </a:outerShdw>
          </a:effectLst>
        </p:spPr>
      </p:pic>
      <p:sp>
        <p:nvSpPr>
          <p:cNvPr id="10" name="Oval 9">
            <a:extLst>
              <a:ext uri="{FF2B5EF4-FFF2-40B4-BE49-F238E27FC236}">
                <a16:creationId xmlns:a16="http://schemas.microsoft.com/office/drawing/2014/main" id="{193C18BB-5BEA-6DF4-FEA2-5496B0C53A9F}"/>
              </a:ext>
            </a:extLst>
          </p:cNvPr>
          <p:cNvSpPr/>
          <p:nvPr/>
        </p:nvSpPr>
        <p:spPr>
          <a:xfrm>
            <a:off x="10712548" y="5509568"/>
            <a:ext cx="409038" cy="439092"/>
          </a:xfrm>
          <a:prstGeom prst="ellipse">
            <a:avLst/>
          </a:prstGeom>
          <a:noFill/>
          <a:ln w="76200">
            <a:solidFill>
              <a:srgbClr val="CEB888"/>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465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0EE6C-5DDB-8876-2659-F20AB8BF4645}"/>
              </a:ext>
            </a:extLst>
          </p:cNvPr>
          <p:cNvSpPr>
            <a:spLocks noGrp="1"/>
          </p:cNvSpPr>
          <p:nvPr>
            <p:ph type="title"/>
          </p:nvPr>
        </p:nvSpPr>
        <p:spPr/>
        <p:txBody>
          <a:bodyPr/>
          <a:lstStyle/>
          <a:p>
            <a:r>
              <a:rPr lang="en-US" dirty="0"/>
              <a:t>Pneumatics</a:t>
            </a:r>
          </a:p>
        </p:txBody>
      </p:sp>
      <p:sp>
        <p:nvSpPr>
          <p:cNvPr id="4" name="Date Placeholder 3">
            <a:extLst>
              <a:ext uri="{FF2B5EF4-FFF2-40B4-BE49-F238E27FC236}">
                <a16:creationId xmlns:a16="http://schemas.microsoft.com/office/drawing/2014/main" id="{A3A936CE-469A-6CA3-431F-C9CC56C77F0C}"/>
              </a:ext>
            </a:extLst>
          </p:cNvPr>
          <p:cNvSpPr>
            <a:spLocks noGrp="1"/>
          </p:cNvSpPr>
          <p:nvPr>
            <p:ph type="dt" sz="half" idx="10"/>
          </p:nvPr>
        </p:nvSpPr>
        <p:spPr/>
        <p:txBody>
          <a:bodyPr/>
          <a:lstStyle/>
          <a:p>
            <a:fld id="{4F07C330-30B9-4440-A273-45C81E947677}" type="datetime1">
              <a:rPr lang="en-US" smtClean="0"/>
              <a:t>2/6/2026</a:t>
            </a:fld>
            <a:endParaRPr lang="en-US"/>
          </a:p>
        </p:txBody>
      </p:sp>
      <p:sp>
        <p:nvSpPr>
          <p:cNvPr id="5" name="Footer Placeholder 4">
            <a:extLst>
              <a:ext uri="{FF2B5EF4-FFF2-40B4-BE49-F238E27FC236}">
                <a16:creationId xmlns:a16="http://schemas.microsoft.com/office/drawing/2014/main" id="{8B6A7C19-472F-33AA-77ED-2A35E3ED7286}"/>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BC220E8D-7509-7AE8-FA2F-4282DC7633E9}"/>
              </a:ext>
            </a:extLst>
          </p:cNvPr>
          <p:cNvSpPr>
            <a:spLocks noGrp="1"/>
          </p:cNvSpPr>
          <p:nvPr>
            <p:ph type="sldNum" sz="quarter" idx="12"/>
          </p:nvPr>
        </p:nvSpPr>
        <p:spPr/>
        <p:txBody>
          <a:bodyPr/>
          <a:lstStyle/>
          <a:p>
            <a:fld id="{1553A78C-1EFA-40C5-80E5-1A6DBBA13F4F}" type="slidenum">
              <a:rPr lang="en-US" smtClean="0"/>
              <a:t>22</a:t>
            </a:fld>
            <a:endParaRPr lang="en-US"/>
          </a:p>
        </p:txBody>
      </p:sp>
      <p:pic>
        <p:nvPicPr>
          <p:cNvPr id="9" name="Content Placeholder 8" descr="A picture containing indoor, engine, cluttered&#10;&#10;Description automatically generated">
            <a:extLst>
              <a:ext uri="{FF2B5EF4-FFF2-40B4-BE49-F238E27FC236}">
                <a16:creationId xmlns:a16="http://schemas.microsoft.com/office/drawing/2014/main" id="{1EF27063-3DA4-ED85-F438-F07992A17950}"/>
              </a:ext>
            </a:extLst>
          </p:cNvPr>
          <p:cNvPicPr>
            <a:picLocks noChangeAspect="1"/>
          </p:cNvPicPr>
          <p:nvPr/>
        </p:nvPicPr>
        <p:blipFill rotWithShape="1">
          <a:blip r:embed="rId3">
            <a:extLst>
              <a:ext uri="{28A0092B-C50C-407E-A947-70E740481C1C}">
                <a14:useLocalDpi xmlns:a14="http://schemas.microsoft.com/office/drawing/2010/main" val="0"/>
              </a:ext>
            </a:extLst>
          </a:blip>
          <a:srcRect l="-5473" t="27588" r="5473" b="18780"/>
          <a:stretch/>
        </p:blipFill>
        <p:spPr>
          <a:xfrm>
            <a:off x="7637060" y="1875652"/>
            <a:ext cx="4411617" cy="4206240"/>
          </a:xfrm>
          <a:prstGeom prst="rect">
            <a:avLst/>
          </a:prstGeom>
          <a:ln w="38100" cap="sq">
            <a:noFill/>
            <a:prstDash val="solid"/>
            <a:miter lim="800000"/>
          </a:ln>
          <a:effectLst>
            <a:outerShdw blurRad="63500" sx="102000" sy="102000" algn="ctr" rotWithShape="0">
              <a:prstClr val="black">
                <a:alpha val="40000"/>
              </a:prstClr>
            </a:outerShdw>
          </a:effectLst>
        </p:spPr>
      </p:pic>
      <p:pic>
        <p:nvPicPr>
          <p:cNvPr id="10" name="Content Placeholder 10" descr="A close-up of a machine&#10;&#10;Description automatically generated with medium confidence">
            <a:extLst>
              <a:ext uri="{FF2B5EF4-FFF2-40B4-BE49-F238E27FC236}">
                <a16:creationId xmlns:a16="http://schemas.microsoft.com/office/drawing/2014/main" id="{FA6F59DC-C5A7-DFAA-3509-7B9C07018D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323" y="1875652"/>
            <a:ext cx="7477760" cy="4206240"/>
          </a:xfrm>
          <a:prstGeom prst="rect">
            <a:avLst/>
          </a:prstGeom>
          <a:ln w="38100" cap="sq">
            <a:noFill/>
            <a:prstDash val="solid"/>
            <a:miter lim="800000"/>
          </a:ln>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0033241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6EDD8-ECBC-9673-DD82-73D3C2CCFD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C82123-60EB-AC61-5C60-536122ACF77E}"/>
              </a:ext>
            </a:extLst>
          </p:cNvPr>
          <p:cNvSpPr>
            <a:spLocks noGrp="1"/>
          </p:cNvSpPr>
          <p:nvPr>
            <p:ph type="title"/>
          </p:nvPr>
        </p:nvSpPr>
        <p:spPr/>
        <p:txBody>
          <a:bodyPr/>
          <a:lstStyle/>
          <a:p>
            <a:r>
              <a:rPr lang="en-US" dirty="0"/>
              <a:t>Power Supplies</a:t>
            </a:r>
          </a:p>
        </p:txBody>
      </p:sp>
      <p:sp>
        <p:nvSpPr>
          <p:cNvPr id="4" name="Date Placeholder 3">
            <a:extLst>
              <a:ext uri="{FF2B5EF4-FFF2-40B4-BE49-F238E27FC236}">
                <a16:creationId xmlns:a16="http://schemas.microsoft.com/office/drawing/2014/main" id="{50C930DF-2DE9-B8BB-7796-ACC5F41B693F}"/>
              </a:ext>
            </a:extLst>
          </p:cNvPr>
          <p:cNvSpPr>
            <a:spLocks noGrp="1"/>
          </p:cNvSpPr>
          <p:nvPr>
            <p:ph type="dt" sz="half" idx="10"/>
          </p:nvPr>
        </p:nvSpPr>
        <p:spPr/>
        <p:txBody>
          <a:bodyPr/>
          <a:lstStyle/>
          <a:p>
            <a:fld id="{683BB49E-0C50-4CD0-8C99-7AC5C4B56D63}" type="datetime1">
              <a:rPr lang="en-US" smtClean="0"/>
              <a:t>2/6/2026</a:t>
            </a:fld>
            <a:endParaRPr lang="en-US"/>
          </a:p>
        </p:txBody>
      </p:sp>
      <p:sp>
        <p:nvSpPr>
          <p:cNvPr id="5" name="Footer Placeholder 4">
            <a:extLst>
              <a:ext uri="{FF2B5EF4-FFF2-40B4-BE49-F238E27FC236}">
                <a16:creationId xmlns:a16="http://schemas.microsoft.com/office/drawing/2014/main" id="{B4AF4173-6957-7C6A-8C9D-7D1BCE29F191}"/>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9D89E876-CE8C-35AD-D96B-5AA91A29A756}"/>
              </a:ext>
            </a:extLst>
          </p:cNvPr>
          <p:cNvSpPr>
            <a:spLocks noGrp="1"/>
          </p:cNvSpPr>
          <p:nvPr>
            <p:ph type="sldNum" sz="quarter" idx="12"/>
          </p:nvPr>
        </p:nvSpPr>
        <p:spPr/>
        <p:txBody>
          <a:bodyPr/>
          <a:lstStyle/>
          <a:p>
            <a:fld id="{1553A78C-1EFA-40C5-80E5-1A6DBBA13F4F}" type="slidenum">
              <a:rPr lang="en-US" smtClean="0"/>
              <a:t>23</a:t>
            </a:fld>
            <a:endParaRPr lang="en-US"/>
          </a:p>
        </p:txBody>
      </p:sp>
      <p:pic>
        <p:nvPicPr>
          <p:cNvPr id="7" name="Content Placeholder 8" descr="A picture containing device, engine, miller&#10;&#10;Description automatically generated">
            <a:extLst>
              <a:ext uri="{FF2B5EF4-FFF2-40B4-BE49-F238E27FC236}">
                <a16:creationId xmlns:a16="http://schemas.microsoft.com/office/drawing/2014/main" id="{C2669250-43E5-42B1-CFD2-0DC7D809AD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628" y="1870075"/>
            <a:ext cx="5608320" cy="4206240"/>
          </a:xfrm>
          <a:prstGeom prst="rect">
            <a:avLst/>
          </a:prstGeom>
          <a:ln w="38100" cap="sq">
            <a:noFill/>
            <a:prstDash val="solid"/>
            <a:miter lim="800000"/>
          </a:ln>
          <a:effectLst>
            <a:outerShdw blurRad="63500" sx="102000" sy="102000" algn="ctr" rotWithShape="0">
              <a:prstClr val="black">
                <a:alpha val="40000"/>
              </a:prstClr>
            </a:outerShdw>
          </a:effectLst>
        </p:spPr>
      </p:pic>
      <p:pic>
        <p:nvPicPr>
          <p:cNvPr id="8" name="Content Placeholder 10">
            <a:extLst>
              <a:ext uri="{FF2B5EF4-FFF2-40B4-BE49-F238E27FC236}">
                <a16:creationId xmlns:a16="http://schemas.microsoft.com/office/drawing/2014/main" id="{0CA5E8B0-B9B7-A272-005B-F716A20A78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02054" y="1870075"/>
            <a:ext cx="5608320" cy="4206240"/>
          </a:xfrm>
          <a:prstGeom prst="rect">
            <a:avLst/>
          </a:prstGeom>
          <a:ln w="38100" cap="sq">
            <a:noFill/>
            <a:prstDash val="solid"/>
            <a:miter lim="800000"/>
          </a:ln>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8397976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C691-E7ED-48DF-00B4-2032CAD4D1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08EF5D-9FCA-992E-47CA-36FA7A96D126}"/>
              </a:ext>
            </a:extLst>
          </p:cNvPr>
          <p:cNvSpPr>
            <a:spLocks noGrp="1"/>
          </p:cNvSpPr>
          <p:nvPr>
            <p:ph type="title"/>
          </p:nvPr>
        </p:nvSpPr>
        <p:spPr/>
        <p:txBody>
          <a:bodyPr/>
          <a:lstStyle/>
          <a:p>
            <a:r>
              <a:rPr lang="en-US" dirty="0"/>
              <a:t>Cooling</a:t>
            </a:r>
          </a:p>
        </p:txBody>
      </p:sp>
      <p:sp>
        <p:nvSpPr>
          <p:cNvPr id="4" name="Date Placeholder 3">
            <a:extLst>
              <a:ext uri="{FF2B5EF4-FFF2-40B4-BE49-F238E27FC236}">
                <a16:creationId xmlns:a16="http://schemas.microsoft.com/office/drawing/2014/main" id="{FD557F51-2393-6A6C-6A73-8ED5D582C6DE}"/>
              </a:ext>
            </a:extLst>
          </p:cNvPr>
          <p:cNvSpPr>
            <a:spLocks noGrp="1"/>
          </p:cNvSpPr>
          <p:nvPr>
            <p:ph type="dt" sz="half" idx="10"/>
          </p:nvPr>
        </p:nvSpPr>
        <p:spPr/>
        <p:txBody>
          <a:bodyPr/>
          <a:lstStyle/>
          <a:p>
            <a:fld id="{F363EB69-DD1D-4399-8D3E-14BFE86C6667}" type="datetime1">
              <a:rPr lang="en-US" smtClean="0"/>
              <a:t>2/6/2026</a:t>
            </a:fld>
            <a:endParaRPr lang="en-US"/>
          </a:p>
        </p:txBody>
      </p:sp>
      <p:sp>
        <p:nvSpPr>
          <p:cNvPr id="5" name="Footer Placeholder 4">
            <a:extLst>
              <a:ext uri="{FF2B5EF4-FFF2-40B4-BE49-F238E27FC236}">
                <a16:creationId xmlns:a16="http://schemas.microsoft.com/office/drawing/2014/main" id="{48055943-4396-388D-6186-7CFAB25C14CD}"/>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A113D33C-6D1B-CB81-286B-BB3355C34D9F}"/>
              </a:ext>
            </a:extLst>
          </p:cNvPr>
          <p:cNvSpPr>
            <a:spLocks noGrp="1"/>
          </p:cNvSpPr>
          <p:nvPr>
            <p:ph type="sldNum" sz="quarter" idx="12"/>
          </p:nvPr>
        </p:nvSpPr>
        <p:spPr/>
        <p:txBody>
          <a:bodyPr/>
          <a:lstStyle/>
          <a:p>
            <a:fld id="{1553A78C-1EFA-40C5-80E5-1A6DBBA13F4F}" type="slidenum">
              <a:rPr lang="en-US" smtClean="0"/>
              <a:t>24</a:t>
            </a:fld>
            <a:endParaRPr lang="en-US"/>
          </a:p>
        </p:txBody>
      </p:sp>
      <p:pic>
        <p:nvPicPr>
          <p:cNvPr id="7" name="Content Placeholder 8" descr="A close-up of a machine&#10;&#10;Description automatically generated with low confidence">
            <a:extLst>
              <a:ext uri="{FF2B5EF4-FFF2-40B4-BE49-F238E27FC236}">
                <a16:creationId xmlns:a16="http://schemas.microsoft.com/office/drawing/2014/main" id="{5D7D5F38-1206-2DDB-11F0-4D6275F3BD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2184" y="1836438"/>
            <a:ext cx="5608320" cy="4206240"/>
          </a:xfrm>
          <a:prstGeom prst="rect">
            <a:avLst/>
          </a:prstGeom>
          <a:ln w="38100" cap="sq">
            <a:noFill/>
            <a:prstDash val="solid"/>
            <a:miter lim="800000"/>
          </a:ln>
          <a:effectLst>
            <a:outerShdw blurRad="63500" sx="102000" sy="102000" algn="ctr" rotWithShape="0">
              <a:prstClr val="black">
                <a:alpha val="40000"/>
              </a:prstClr>
            </a:outerShdw>
          </a:effectLst>
        </p:spPr>
      </p:pic>
      <p:pic>
        <p:nvPicPr>
          <p:cNvPr id="8" name="Content Placeholder 13" descr="A picture containing indoor, electronics, sink&#10;&#10;Description automatically generated">
            <a:extLst>
              <a:ext uri="{FF2B5EF4-FFF2-40B4-BE49-F238E27FC236}">
                <a16:creationId xmlns:a16="http://schemas.microsoft.com/office/drawing/2014/main" id="{4A2AC815-B28B-6623-9DA5-635AEC2C3E30}"/>
              </a:ext>
            </a:extLst>
          </p:cNvPr>
          <p:cNvPicPr>
            <a:picLocks noChangeAspect="1"/>
          </p:cNvPicPr>
          <p:nvPr/>
        </p:nvPicPr>
        <p:blipFill rotWithShape="1">
          <a:blip r:embed="rId4">
            <a:extLst>
              <a:ext uri="{28A0092B-C50C-407E-A947-70E740481C1C}">
                <a14:useLocalDpi xmlns:a14="http://schemas.microsoft.com/office/drawing/2010/main" val="0"/>
              </a:ext>
            </a:extLst>
          </a:blip>
          <a:srcRect t="20999" b="9959"/>
          <a:stretch/>
        </p:blipFill>
        <p:spPr>
          <a:xfrm>
            <a:off x="6611066" y="1832149"/>
            <a:ext cx="4569212" cy="4206240"/>
          </a:xfrm>
          <a:prstGeom prst="rect">
            <a:avLst/>
          </a:prstGeom>
          <a:ln w="38100" cap="sq">
            <a:noFill/>
            <a:prstDash val="solid"/>
            <a:miter lim="800000"/>
          </a:ln>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135016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FB0F7-A566-9C54-B3A1-1C4A5BA4F9F2}"/>
              </a:ext>
            </a:extLst>
          </p:cNvPr>
          <p:cNvSpPr>
            <a:spLocks noGrp="1"/>
          </p:cNvSpPr>
          <p:nvPr>
            <p:ph type="title"/>
          </p:nvPr>
        </p:nvSpPr>
        <p:spPr/>
        <p:txBody>
          <a:bodyPr/>
          <a:lstStyle/>
          <a:p>
            <a:r>
              <a:rPr lang="en-US" dirty="0"/>
              <a:t>Fume Hood</a:t>
            </a:r>
          </a:p>
        </p:txBody>
      </p:sp>
      <p:sp>
        <p:nvSpPr>
          <p:cNvPr id="3" name="Content Placeholder 2">
            <a:extLst>
              <a:ext uri="{FF2B5EF4-FFF2-40B4-BE49-F238E27FC236}">
                <a16:creationId xmlns:a16="http://schemas.microsoft.com/office/drawing/2014/main" id="{6406B40C-F46D-943D-567A-B15D5B9C4CC7}"/>
              </a:ext>
            </a:extLst>
          </p:cNvPr>
          <p:cNvSpPr>
            <a:spLocks noGrp="1"/>
          </p:cNvSpPr>
          <p:nvPr>
            <p:ph sz="half" idx="1"/>
          </p:nvPr>
        </p:nvSpPr>
        <p:spPr/>
        <p:txBody>
          <a:bodyPr>
            <a:normAutofit/>
          </a:bodyPr>
          <a:lstStyle/>
          <a:p>
            <a:r>
              <a:rPr lang="en-US" sz="2800" dirty="0"/>
              <a:t>Florida State University and CENTAUR sponsored duct work installed. </a:t>
            </a:r>
          </a:p>
          <a:p>
            <a:r>
              <a:rPr lang="en-US" sz="2800" dirty="0"/>
              <a:t>Fume hood designed and built around the source for tritium evacuation</a:t>
            </a:r>
          </a:p>
          <a:p>
            <a:r>
              <a:rPr lang="en-US" sz="2800" dirty="0"/>
              <a:t>~450CFM </a:t>
            </a:r>
            <a:r>
              <a:rPr lang="en-US" sz="2800" dirty="0">
                <a:sym typeface="Wingdings" panose="05000000000000000000" pitchFamily="2" charset="2"/>
              </a:rPr>
              <a:t> ~100FPM face velocity around the hood</a:t>
            </a:r>
            <a:endParaRPr lang="en-US" sz="2800" dirty="0"/>
          </a:p>
          <a:p>
            <a:endParaRPr lang="en-US" dirty="0"/>
          </a:p>
        </p:txBody>
      </p:sp>
      <p:sp>
        <p:nvSpPr>
          <p:cNvPr id="5" name="Date Placeholder 4">
            <a:extLst>
              <a:ext uri="{FF2B5EF4-FFF2-40B4-BE49-F238E27FC236}">
                <a16:creationId xmlns:a16="http://schemas.microsoft.com/office/drawing/2014/main" id="{7E3560D5-E3A8-7720-287C-F62845F1D471}"/>
              </a:ext>
            </a:extLst>
          </p:cNvPr>
          <p:cNvSpPr>
            <a:spLocks noGrp="1"/>
          </p:cNvSpPr>
          <p:nvPr>
            <p:ph type="dt" sz="half" idx="10"/>
          </p:nvPr>
        </p:nvSpPr>
        <p:spPr/>
        <p:txBody>
          <a:bodyPr/>
          <a:lstStyle/>
          <a:p>
            <a:fld id="{8B217BA2-BF0C-40E1-BBEE-221B2ADD663F}" type="datetime1">
              <a:rPr lang="en-US" smtClean="0"/>
              <a:t>2/6/2026</a:t>
            </a:fld>
            <a:endParaRPr lang="en-US"/>
          </a:p>
        </p:txBody>
      </p:sp>
      <p:sp>
        <p:nvSpPr>
          <p:cNvPr id="6" name="Footer Placeholder 5">
            <a:extLst>
              <a:ext uri="{FF2B5EF4-FFF2-40B4-BE49-F238E27FC236}">
                <a16:creationId xmlns:a16="http://schemas.microsoft.com/office/drawing/2014/main" id="{DC65E68B-0462-599E-AC53-F088DB1FCD2B}"/>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B973F88E-ED80-1AEC-ECD4-2A81F882C9A6}"/>
              </a:ext>
            </a:extLst>
          </p:cNvPr>
          <p:cNvSpPr>
            <a:spLocks noGrp="1"/>
          </p:cNvSpPr>
          <p:nvPr>
            <p:ph type="sldNum" sz="quarter" idx="12"/>
          </p:nvPr>
        </p:nvSpPr>
        <p:spPr/>
        <p:txBody>
          <a:bodyPr/>
          <a:lstStyle/>
          <a:p>
            <a:fld id="{1553A78C-1EFA-40C5-80E5-1A6DBBA13F4F}" type="slidenum">
              <a:rPr lang="en-US" smtClean="0"/>
              <a:t>25</a:t>
            </a:fld>
            <a:endParaRPr lang="en-US"/>
          </a:p>
        </p:txBody>
      </p:sp>
      <p:pic>
        <p:nvPicPr>
          <p:cNvPr id="8" name="Content Placeholder 11" descr="A picture containing text, indoor, several&#10;&#10;Description automatically generated">
            <a:extLst>
              <a:ext uri="{FF2B5EF4-FFF2-40B4-BE49-F238E27FC236}">
                <a16:creationId xmlns:a16="http://schemas.microsoft.com/office/drawing/2014/main" id="{8FCB6124-06E9-6027-6A02-1EDAC484E1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202" y="931472"/>
            <a:ext cx="3989883" cy="5322627"/>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9" name="Content Placeholder 13" descr="A picture containing building, outdoor&#10;&#10;Description automatically generated">
            <a:extLst>
              <a:ext uri="{FF2B5EF4-FFF2-40B4-BE49-F238E27FC236}">
                <a16:creationId xmlns:a16="http://schemas.microsoft.com/office/drawing/2014/main" id="{AE97BAD0-6456-1C95-A38C-7AA5BE576AB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968" t="8792" r="29479" b="28175"/>
          <a:stretch/>
        </p:blipFill>
        <p:spPr>
          <a:xfrm>
            <a:off x="8349751" y="3294267"/>
            <a:ext cx="3624668" cy="3029999"/>
          </a:xfrm>
          <a:prstGeom prst="rect">
            <a:avLst/>
          </a:prstGeom>
          <a:ln w="38100" cap="sq">
            <a:noFill/>
            <a:prstDash val="solid"/>
            <a:miter lim="800000"/>
          </a:ln>
          <a:effectLst>
            <a:outerShdw blurRad="63500" sx="102000" sy="102000" algn="ctr" rotWithShape="0">
              <a:prstClr val="black">
                <a:alpha val="40000"/>
              </a:prstClr>
            </a:outerShdw>
          </a:effectLst>
        </p:spPr>
      </p:pic>
      <p:pic>
        <p:nvPicPr>
          <p:cNvPr id="10" name="Picture 9" descr="A picture containing building&#10;&#10;Description automatically generated">
            <a:extLst>
              <a:ext uri="{FF2B5EF4-FFF2-40B4-BE49-F238E27FC236}">
                <a16:creationId xmlns:a16="http://schemas.microsoft.com/office/drawing/2014/main" id="{7245CFE8-7F88-FB3F-52C0-595B2598FF7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8531" t="27444" r="39498" b="36045"/>
          <a:stretch/>
        </p:blipFill>
        <p:spPr>
          <a:xfrm rot="5400000">
            <a:off x="10095556" y="3619060"/>
            <a:ext cx="1492343" cy="1278195"/>
          </a:xfrm>
          <a:prstGeom prst="rect">
            <a:avLst/>
          </a:prstGeom>
          <a:ln w="38100" cap="sq">
            <a:noFill/>
            <a:prstDash val="solid"/>
            <a:miter lim="800000"/>
          </a:ln>
          <a:effectLst>
            <a:outerShdw blurRad="63500" sx="102000" sy="102000" algn="ctr" rotWithShape="0">
              <a:prstClr val="black">
                <a:alpha val="40000"/>
              </a:prstClr>
            </a:outerShdw>
          </a:effectLst>
        </p:spPr>
      </p:pic>
      <p:sp>
        <p:nvSpPr>
          <p:cNvPr id="11" name="Arrow: Bent 10">
            <a:extLst>
              <a:ext uri="{FF2B5EF4-FFF2-40B4-BE49-F238E27FC236}">
                <a16:creationId xmlns:a16="http://schemas.microsoft.com/office/drawing/2014/main" id="{36C42ACF-A848-5C01-69DB-DACE8537083E}"/>
              </a:ext>
            </a:extLst>
          </p:cNvPr>
          <p:cNvSpPr/>
          <p:nvPr/>
        </p:nvSpPr>
        <p:spPr>
          <a:xfrm rot="16200000">
            <a:off x="8451658" y="1416115"/>
            <a:ext cx="652007" cy="882803"/>
          </a:xfrm>
          <a:prstGeom prst="bentArrow">
            <a:avLst/>
          </a:prstGeom>
          <a:solidFill>
            <a:schemeClr val="accent4"/>
          </a:solidFill>
          <a:ln>
            <a:solidFill>
              <a:schemeClr val="accent4"/>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Arrow: Bent 11">
            <a:extLst>
              <a:ext uri="{FF2B5EF4-FFF2-40B4-BE49-F238E27FC236}">
                <a16:creationId xmlns:a16="http://schemas.microsoft.com/office/drawing/2014/main" id="{26E8F085-D156-BFC9-501A-0A35781EFF90}"/>
              </a:ext>
            </a:extLst>
          </p:cNvPr>
          <p:cNvSpPr/>
          <p:nvPr/>
        </p:nvSpPr>
        <p:spPr>
          <a:xfrm rot="5400000" flipH="1">
            <a:off x="7494045" y="1414723"/>
            <a:ext cx="649224" cy="882803"/>
          </a:xfrm>
          <a:prstGeom prst="bentArrow">
            <a:avLst/>
          </a:prstGeom>
          <a:solidFill>
            <a:schemeClr val="accent4"/>
          </a:solidFill>
          <a:ln>
            <a:no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5" name="Straight Arrow Connector 14">
            <a:extLst>
              <a:ext uri="{FF2B5EF4-FFF2-40B4-BE49-F238E27FC236}">
                <a16:creationId xmlns:a16="http://schemas.microsoft.com/office/drawing/2014/main" id="{4DF875A6-02B0-346E-3182-E8BAA06705E2}"/>
              </a:ext>
            </a:extLst>
          </p:cNvPr>
          <p:cNvCxnSpPr>
            <a:cxnSpLocks/>
          </p:cNvCxnSpPr>
          <p:nvPr/>
        </p:nvCxnSpPr>
        <p:spPr>
          <a:xfrm flipV="1">
            <a:off x="8926419" y="3740089"/>
            <a:ext cx="0" cy="1655632"/>
          </a:xfrm>
          <a:prstGeom prst="straightConnector1">
            <a:avLst/>
          </a:prstGeom>
          <a:ln w="76200">
            <a:solidFill>
              <a:schemeClr val="accent4"/>
            </a:solidFill>
            <a:tailEnd type="triangle" w="lg" len="lg"/>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D27E3594-B557-B40A-75EE-63A82A19EE10}"/>
              </a:ext>
            </a:extLst>
          </p:cNvPr>
          <p:cNvCxnSpPr>
            <a:cxnSpLocks/>
          </p:cNvCxnSpPr>
          <p:nvPr/>
        </p:nvCxnSpPr>
        <p:spPr>
          <a:xfrm flipH="1">
            <a:off x="9764619" y="5344246"/>
            <a:ext cx="1716206" cy="0"/>
          </a:xfrm>
          <a:prstGeom prst="straightConnector1">
            <a:avLst/>
          </a:prstGeom>
          <a:ln w="76200">
            <a:solidFill>
              <a:schemeClr val="accent4"/>
            </a:solidFill>
            <a:tailEnd type="triangle" w="lg" len="lg"/>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48076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FB0F7-A566-9C54-B3A1-1C4A5BA4F9F2}"/>
              </a:ext>
            </a:extLst>
          </p:cNvPr>
          <p:cNvSpPr>
            <a:spLocks noGrp="1"/>
          </p:cNvSpPr>
          <p:nvPr>
            <p:ph type="title"/>
          </p:nvPr>
        </p:nvSpPr>
        <p:spPr/>
        <p:txBody>
          <a:bodyPr/>
          <a:lstStyle/>
          <a:p>
            <a:r>
              <a:rPr lang="en-US" dirty="0"/>
              <a:t>Fume Hood</a:t>
            </a:r>
          </a:p>
        </p:txBody>
      </p:sp>
      <p:sp>
        <p:nvSpPr>
          <p:cNvPr id="3" name="Content Placeholder 2">
            <a:extLst>
              <a:ext uri="{FF2B5EF4-FFF2-40B4-BE49-F238E27FC236}">
                <a16:creationId xmlns:a16="http://schemas.microsoft.com/office/drawing/2014/main" id="{6406B40C-F46D-943D-567A-B15D5B9C4CC7}"/>
              </a:ext>
            </a:extLst>
          </p:cNvPr>
          <p:cNvSpPr>
            <a:spLocks noGrp="1"/>
          </p:cNvSpPr>
          <p:nvPr>
            <p:ph sz="half" idx="1"/>
          </p:nvPr>
        </p:nvSpPr>
        <p:spPr>
          <a:xfrm>
            <a:off x="838200" y="1825625"/>
            <a:ext cx="5334002" cy="4351338"/>
          </a:xfrm>
        </p:spPr>
        <p:txBody>
          <a:bodyPr>
            <a:normAutofit lnSpcReduction="10000"/>
          </a:bodyPr>
          <a:lstStyle/>
          <a:p>
            <a:r>
              <a:rPr lang="en-US" dirty="0"/>
              <a:t>Fume hood designed and built around the source for tritium evacuation</a:t>
            </a:r>
            <a:endParaRPr lang="en-US" sz="2800" dirty="0"/>
          </a:p>
          <a:p>
            <a:r>
              <a:rPr lang="en-US" sz="2800" dirty="0"/>
              <a:t>Exhaust from roughing pump is released within fume hood</a:t>
            </a:r>
          </a:p>
          <a:p>
            <a:r>
              <a:rPr lang="en-US" dirty="0"/>
              <a:t>Tritium monitor samples all outgoing air</a:t>
            </a:r>
          </a:p>
          <a:p>
            <a:pPr lvl="1"/>
            <a:r>
              <a:rPr lang="en-US" dirty="0"/>
              <a:t>R</a:t>
            </a:r>
            <a:r>
              <a:rPr lang="en-US" b="0" i="0" dirty="0">
                <a:effectLst/>
              </a:rPr>
              <a:t>egulatory limit (w/o stack dilution factor): </a:t>
            </a:r>
            <a:r>
              <a:rPr lang="en-US" dirty="0"/>
              <a:t>0.3</a:t>
            </a:r>
            <a:r>
              <a:rPr lang="en-US" b="0" i="0" dirty="0">
                <a:effectLst/>
              </a:rPr>
              <a:t> Ci /yr</a:t>
            </a:r>
          </a:p>
          <a:p>
            <a:pPr marL="0" indent="0">
              <a:buNone/>
            </a:pPr>
            <a:endParaRPr lang="en-US" dirty="0"/>
          </a:p>
        </p:txBody>
      </p:sp>
      <p:sp>
        <p:nvSpPr>
          <p:cNvPr id="5" name="Date Placeholder 4">
            <a:extLst>
              <a:ext uri="{FF2B5EF4-FFF2-40B4-BE49-F238E27FC236}">
                <a16:creationId xmlns:a16="http://schemas.microsoft.com/office/drawing/2014/main" id="{7E3560D5-E3A8-7720-287C-F62845F1D471}"/>
              </a:ext>
            </a:extLst>
          </p:cNvPr>
          <p:cNvSpPr>
            <a:spLocks noGrp="1"/>
          </p:cNvSpPr>
          <p:nvPr>
            <p:ph type="dt" sz="half" idx="10"/>
          </p:nvPr>
        </p:nvSpPr>
        <p:spPr/>
        <p:txBody>
          <a:bodyPr/>
          <a:lstStyle/>
          <a:p>
            <a:fld id="{2CE45144-4D0F-45D0-99C5-33ABDA0A6F51}" type="datetime1">
              <a:rPr lang="en-US" smtClean="0"/>
              <a:t>2/6/2026</a:t>
            </a:fld>
            <a:endParaRPr lang="en-US"/>
          </a:p>
        </p:txBody>
      </p:sp>
      <p:sp>
        <p:nvSpPr>
          <p:cNvPr id="6" name="Footer Placeholder 5">
            <a:extLst>
              <a:ext uri="{FF2B5EF4-FFF2-40B4-BE49-F238E27FC236}">
                <a16:creationId xmlns:a16="http://schemas.microsoft.com/office/drawing/2014/main" id="{DC65E68B-0462-599E-AC53-F088DB1FCD2B}"/>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B973F88E-ED80-1AEC-ECD4-2A81F882C9A6}"/>
              </a:ext>
            </a:extLst>
          </p:cNvPr>
          <p:cNvSpPr>
            <a:spLocks noGrp="1"/>
          </p:cNvSpPr>
          <p:nvPr>
            <p:ph type="sldNum" sz="quarter" idx="12"/>
          </p:nvPr>
        </p:nvSpPr>
        <p:spPr/>
        <p:txBody>
          <a:bodyPr/>
          <a:lstStyle/>
          <a:p>
            <a:fld id="{1553A78C-1EFA-40C5-80E5-1A6DBBA13F4F}" type="slidenum">
              <a:rPr lang="en-US" smtClean="0"/>
              <a:t>26</a:t>
            </a:fld>
            <a:endParaRPr lang="en-US"/>
          </a:p>
        </p:txBody>
      </p:sp>
      <p:pic>
        <p:nvPicPr>
          <p:cNvPr id="8" name="Content Placeholder 11" descr="A picture containing text, indoor, several&#10;&#10;Description automatically generated">
            <a:extLst>
              <a:ext uri="{FF2B5EF4-FFF2-40B4-BE49-F238E27FC236}">
                <a16:creationId xmlns:a16="http://schemas.microsoft.com/office/drawing/2014/main" id="{8FCB6124-06E9-6027-6A02-1EDAC484E17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202" y="931472"/>
            <a:ext cx="3989883" cy="5322627"/>
          </a:xfrm>
          <a:prstGeom prst="rect">
            <a:avLst/>
          </a:prstGeom>
          <a:ln w="38100" cap="sq">
            <a:noFill/>
            <a:prstDash val="solid"/>
            <a:miter lim="800000"/>
          </a:ln>
          <a:effectLst>
            <a:outerShdw blurRad="50800" dist="38100" dir="2700000" algn="tl" rotWithShape="0">
              <a:srgbClr val="000000">
                <a:alpha val="43000"/>
              </a:srgbClr>
            </a:outerShdw>
          </a:effectLst>
        </p:spPr>
      </p:pic>
      <p:sp>
        <p:nvSpPr>
          <p:cNvPr id="11" name="Arrow: Bent 10">
            <a:extLst>
              <a:ext uri="{FF2B5EF4-FFF2-40B4-BE49-F238E27FC236}">
                <a16:creationId xmlns:a16="http://schemas.microsoft.com/office/drawing/2014/main" id="{36C42ACF-A848-5C01-69DB-DACE8537083E}"/>
              </a:ext>
            </a:extLst>
          </p:cNvPr>
          <p:cNvSpPr/>
          <p:nvPr/>
        </p:nvSpPr>
        <p:spPr>
          <a:xfrm rot="16200000">
            <a:off x="8451658" y="1416115"/>
            <a:ext cx="652007" cy="882803"/>
          </a:xfrm>
          <a:prstGeom prst="bentArrow">
            <a:avLst/>
          </a:prstGeom>
          <a:solidFill>
            <a:schemeClr val="accent4"/>
          </a:solidFill>
          <a:ln>
            <a:solidFill>
              <a:schemeClr val="accent4"/>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Arrow: Bent 11">
            <a:extLst>
              <a:ext uri="{FF2B5EF4-FFF2-40B4-BE49-F238E27FC236}">
                <a16:creationId xmlns:a16="http://schemas.microsoft.com/office/drawing/2014/main" id="{26E8F085-D156-BFC9-501A-0A35781EFF90}"/>
              </a:ext>
            </a:extLst>
          </p:cNvPr>
          <p:cNvSpPr/>
          <p:nvPr/>
        </p:nvSpPr>
        <p:spPr>
          <a:xfrm rot="5400000" flipH="1">
            <a:off x="7494045" y="1414723"/>
            <a:ext cx="649224" cy="882803"/>
          </a:xfrm>
          <a:prstGeom prst="bentArrow">
            <a:avLst/>
          </a:prstGeom>
          <a:solidFill>
            <a:schemeClr val="accent4"/>
          </a:solidFill>
          <a:ln>
            <a:no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0" name="Picture 19" descr="A picture containing text, indoor, oven, microwave&#10;&#10;Description automatically generated">
            <a:extLst>
              <a:ext uri="{FF2B5EF4-FFF2-40B4-BE49-F238E27FC236}">
                <a16:creationId xmlns:a16="http://schemas.microsoft.com/office/drawing/2014/main" id="{FA99639C-763B-3BD9-5E06-F0942497AE0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157" t="4955" b="19883"/>
          <a:stretch/>
        </p:blipFill>
        <p:spPr>
          <a:xfrm>
            <a:off x="8196451" y="4487087"/>
            <a:ext cx="3211285" cy="1869263"/>
          </a:xfrm>
          <a:prstGeom prst="rect">
            <a:avLst/>
          </a:prstGeom>
          <a:ln w="38100" cap="sq">
            <a:noFill/>
            <a:prstDash val="solid"/>
            <a:miter lim="800000"/>
          </a:ln>
          <a:effectLst>
            <a:outerShdw blurRad="50800" dist="38100" dir="2700000" algn="tl" rotWithShape="0">
              <a:srgbClr val="000000">
                <a:alpha val="43000"/>
              </a:srgbClr>
            </a:outerShdw>
          </a:effectLst>
          <a:scene3d>
            <a:camera prst="orthographicFront">
              <a:rot lat="0" lon="0" rev="0"/>
            </a:camera>
            <a:lightRig rig="threePt" dir="t"/>
          </a:scene3d>
        </p:spPr>
      </p:pic>
      <p:pic>
        <p:nvPicPr>
          <p:cNvPr id="4" name="Picture 3" descr="A close-up of a machine&#10;&#10;Description automatically generated">
            <a:extLst>
              <a:ext uri="{FF2B5EF4-FFF2-40B4-BE49-F238E27FC236}">
                <a16:creationId xmlns:a16="http://schemas.microsoft.com/office/drawing/2014/main" id="{843C96C6-5A44-96C8-B4C8-64BCC6C066C7}"/>
              </a:ext>
            </a:extLst>
          </p:cNvPr>
          <p:cNvPicPr>
            <a:picLocks noChangeAspect="1"/>
          </p:cNvPicPr>
          <p:nvPr/>
        </p:nvPicPr>
        <p:blipFill rotWithShape="1">
          <a:blip r:embed="rId5">
            <a:extLst>
              <a:ext uri="{28A0092B-C50C-407E-A947-70E740481C1C}">
                <a14:useLocalDpi xmlns:a14="http://schemas.microsoft.com/office/drawing/2010/main" val="0"/>
              </a:ext>
            </a:extLst>
          </a:blip>
          <a:srcRect l="42212" b="19215"/>
          <a:stretch/>
        </p:blipFill>
        <p:spPr>
          <a:xfrm>
            <a:off x="10358077" y="1962186"/>
            <a:ext cx="1613647" cy="299596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065310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794DC-08B2-9EA0-7EB0-A0493F5AFE59}"/>
              </a:ext>
            </a:extLst>
          </p:cNvPr>
          <p:cNvSpPr>
            <a:spLocks noGrp="1"/>
          </p:cNvSpPr>
          <p:nvPr>
            <p:ph type="title"/>
          </p:nvPr>
        </p:nvSpPr>
        <p:spPr/>
        <p:txBody>
          <a:bodyPr/>
          <a:lstStyle/>
          <a:p>
            <a:r>
              <a:rPr lang="en-US" dirty="0"/>
              <a:t>Interlock System</a:t>
            </a:r>
          </a:p>
        </p:txBody>
      </p:sp>
      <p:sp>
        <p:nvSpPr>
          <p:cNvPr id="3" name="Content Placeholder 2">
            <a:extLst>
              <a:ext uri="{FF2B5EF4-FFF2-40B4-BE49-F238E27FC236}">
                <a16:creationId xmlns:a16="http://schemas.microsoft.com/office/drawing/2014/main" id="{2426ECA9-A0A3-2A79-64F9-56E7EE042CEF}"/>
              </a:ext>
            </a:extLst>
          </p:cNvPr>
          <p:cNvSpPr>
            <a:spLocks noGrp="1"/>
          </p:cNvSpPr>
          <p:nvPr>
            <p:ph sz="half" idx="1"/>
          </p:nvPr>
        </p:nvSpPr>
        <p:spPr>
          <a:xfrm>
            <a:off x="838200" y="1825625"/>
            <a:ext cx="4724399" cy="4351338"/>
          </a:xfrm>
        </p:spPr>
        <p:txBody>
          <a:bodyPr/>
          <a:lstStyle/>
          <a:p>
            <a:r>
              <a:rPr lang="en-US" dirty="0"/>
              <a:t>Grafana is used to monitor the interlock in the control room</a:t>
            </a:r>
          </a:p>
          <a:p>
            <a:r>
              <a:rPr lang="en-US" dirty="0"/>
              <a:t>Record what caused a source trip and what level of trip occurred </a:t>
            </a:r>
          </a:p>
          <a:p>
            <a:r>
              <a:rPr lang="en-US" dirty="0"/>
              <a:t>Record tritium levels, vacuum levels, and TSP1 current</a:t>
            </a:r>
          </a:p>
        </p:txBody>
      </p:sp>
      <p:sp>
        <p:nvSpPr>
          <p:cNvPr id="4" name="Content Placeholder 3">
            <a:extLst>
              <a:ext uri="{FF2B5EF4-FFF2-40B4-BE49-F238E27FC236}">
                <a16:creationId xmlns:a16="http://schemas.microsoft.com/office/drawing/2014/main" id="{AF901B88-25B3-723A-188B-5C6B9C06B7F2}"/>
              </a:ext>
            </a:extLst>
          </p:cNvPr>
          <p:cNvSpPr>
            <a:spLocks noGrp="1"/>
          </p:cNvSpPr>
          <p:nvPr>
            <p:ph sz="half" idx="2"/>
          </p:nvPr>
        </p:nvSpPr>
        <p:spPr/>
        <p:txBody>
          <a:bodyPr/>
          <a:lstStyle/>
          <a:p>
            <a:endParaRPr lang="en-US" dirty="0"/>
          </a:p>
        </p:txBody>
      </p:sp>
      <p:sp>
        <p:nvSpPr>
          <p:cNvPr id="5" name="Date Placeholder 4">
            <a:extLst>
              <a:ext uri="{FF2B5EF4-FFF2-40B4-BE49-F238E27FC236}">
                <a16:creationId xmlns:a16="http://schemas.microsoft.com/office/drawing/2014/main" id="{578CC2D6-26A6-9CE0-F98D-5B498B7AD6A6}"/>
              </a:ext>
            </a:extLst>
          </p:cNvPr>
          <p:cNvSpPr>
            <a:spLocks noGrp="1"/>
          </p:cNvSpPr>
          <p:nvPr>
            <p:ph type="dt" sz="half" idx="10"/>
          </p:nvPr>
        </p:nvSpPr>
        <p:spPr/>
        <p:txBody>
          <a:bodyPr/>
          <a:lstStyle/>
          <a:p>
            <a:fld id="{1B1A08A3-024D-4B66-B355-DA21D79E62C8}" type="datetime1">
              <a:rPr lang="en-US" smtClean="0"/>
              <a:t>2/6/2026</a:t>
            </a:fld>
            <a:endParaRPr lang="en-US"/>
          </a:p>
        </p:txBody>
      </p:sp>
      <p:sp>
        <p:nvSpPr>
          <p:cNvPr id="6" name="Footer Placeholder 5">
            <a:extLst>
              <a:ext uri="{FF2B5EF4-FFF2-40B4-BE49-F238E27FC236}">
                <a16:creationId xmlns:a16="http://schemas.microsoft.com/office/drawing/2014/main" id="{ED70ED66-C005-CB97-4C00-A7567FF74089}"/>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6C2782AB-BEA4-280C-C113-AC8503DCA60A}"/>
              </a:ext>
            </a:extLst>
          </p:cNvPr>
          <p:cNvSpPr>
            <a:spLocks noGrp="1"/>
          </p:cNvSpPr>
          <p:nvPr>
            <p:ph type="sldNum" sz="quarter" idx="12"/>
          </p:nvPr>
        </p:nvSpPr>
        <p:spPr/>
        <p:txBody>
          <a:bodyPr/>
          <a:lstStyle/>
          <a:p>
            <a:fld id="{1553A78C-1EFA-40C5-80E5-1A6DBBA13F4F}" type="slidenum">
              <a:rPr lang="en-US" smtClean="0"/>
              <a:t>27</a:t>
            </a:fld>
            <a:endParaRPr lang="en-US"/>
          </a:p>
        </p:txBody>
      </p:sp>
      <p:pic>
        <p:nvPicPr>
          <p:cNvPr id="8" name="Picture 7" descr="A diagram of a machine&#10;&#10;Description automatically generated">
            <a:extLst>
              <a:ext uri="{FF2B5EF4-FFF2-40B4-BE49-F238E27FC236}">
                <a16:creationId xmlns:a16="http://schemas.microsoft.com/office/drawing/2014/main" id="{7FB55170-AB65-84CE-6A05-AAA750FFCA8C}"/>
              </a:ext>
            </a:extLst>
          </p:cNvPr>
          <p:cNvPicPr>
            <a:picLocks noChangeAspect="1"/>
          </p:cNvPicPr>
          <p:nvPr/>
        </p:nvPicPr>
        <p:blipFill rotWithShape="1">
          <a:blip r:embed="rId2">
            <a:extLst>
              <a:ext uri="{28A0092B-C50C-407E-A947-70E740481C1C}">
                <a14:useLocalDpi xmlns:a14="http://schemas.microsoft.com/office/drawing/2010/main" val="0"/>
              </a:ext>
            </a:extLst>
          </a:blip>
          <a:srcRect t="1557"/>
          <a:stretch/>
        </p:blipFill>
        <p:spPr>
          <a:xfrm>
            <a:off x="5497855" y="960026"/>
            <a:ext cx="6465546" cy="2559851"/>
          </a:xfrm>
          <a:prstGeom prst="rect">
            <a:avLst/>
          </a:prstGeom>
        </p:spPr>
      </p:pic>
      <p:pic>
        <p:nvPicPr>
          <p:cNvPr id="9" name="Picture 8" descr="A screenshot of a computer&#10;&#10;Description automatically generated">
            <a:extLst>
              <a:ext uri="{FF2B5EF4-FFF2-40B4-BE49-F238E27FC236}">
                <a16:creationId xmlns:a16="http://schemas.microsoft.com/office/drawing/2014/main" id="{DF9FC85A-BF19-1BAE-1326-241E9B81B3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7855" y="3612084"/>
            <a:ext cx="6465546" cy="2744266"/>
          </a:xfrm>
          <a:prstGeom prst="rect">
            <a:avLst/>
          </a:prstGeom>
        </p:spPr>
      </p:pic>
    </p:spTree>
    <p:extLst>
      <p:ext uri="{BB962C8B-B14F-4D97-AF65-F5344CB8AC3E}">
        <p14:creationId xmlns:p14="http://schemas.microsoft.com/office/powerpoint/2010/main" val="1972398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7A7AC-C53F-89D7-BCA2-E15F49512AFC}"/>
              </a:ext>
            </a:extLst>
          </p:cNvPr>
          <p:cNvSpPr>
            <a:spLocks noGrp="1"/>
          </p:cNvSpPr>
          <p:nvPr>
            <p:ph type="title"/>
          </p:nvPr>
        </p:nvSpPr>
        <p:spPr/>
        <p:txBody>
          <a:bodyPr/>
          <a:lstStyle/>
          <a:p>
            <a:r>
              <a:rPr lang="en-US" dirty="0"/>
              <a:t>Deuterium Cathode Fabrication</a:t>
            </a:r>
          </a:p>
        </p:txBody>
      </p:sp>
      <p:sp>
        <p:nvSpPr>
          <p:cNvPr id="3" name="Content Placeholder 2">
            <a:extLst>
              <a:ext uri="{FF2B5EF4-FFF2-40B4-BE49-F238E27FC236}">
                <a16:creationId xmlns:a16="http://schemas.microsoft.com/office/drawing/2014/main" id="{4B4ACCCC-B7B5-9785-9142-0F7C0333672D}"/>
              </a:ext>
            </a:extLst>
          </p:cNvPr>
          <p:cNvSpPr>
            <a:spLocks noGrp="1"/>
          </p:cNvSpPr>
          <p:nvPr>
            <p:ph sz="half" idx="1"/>
          </p:nvPr>
        </p:nvSpPr>
        <p:spPr/>
        <p:txBody>
          <a:bodyPr>
            <a:normAutofit fontScale="92500" lnSpcReduction="20000"/>
          </a:bodyPr>
          <a:lstStyle/>
          <a:p>
            <a:r>
              <a:rPr lang="en-US" dirty="0"/>
              <a:t>Titanium absorbs hydrogen </a:t>
            </a:r>
            <a:r>
              <a:rPr lang="en-US" dirty="0">
                <a:sym typeface="Wingdings" panose="05000000000000000000" pitchFamily="2" charset="2"/>
              </a:rPr>
              <a:t> Solid-state hydrogen cathodes</a:t>
            </a:r>
            <a:endParaRPr lang="en-US" dirty="0"/>
          </a:p>
          <a:p>
            <a:r>
              <a:rPr lang="en-US" dirty="0"/>
              <a:t>In house deuterium loading, </a:t>
            </a:r>
            <a:r>
              <a:rPr lang="en-US" b="1" u="sng" dirty="0"/>
              <a:t>outsourced</a:t>
            </a:r>
            <a:r>
              <a:rPr lang="en-US" dirty="0"/>
              <a:t> tritium loading</a:t>
            </a:r>
          </a:p>
          <a:p>
            <a:r>
              <a:rPr lang="en-US" dirty="0"/>
              <a:t>ARC approved bottle design for their manifold</a:t>
            </a:r>
          </a:p>
          <a:p>
            <a:r>
              <a:rPr lang="en-US" dirty="0"/>
              <a:t>How much hydrogen can we put into these cathodes?</a:t>
            </a:r>
          </a:p>
          <a:p>
            <a:endParaRPr lang="en-US" dirty="0"/>
          </a:p>
        </p:txBody>
      </p:sp>
      <p:sp>
        <p:nvSpPr>
          <p:cNvPr id="5" name="Date Placeholder 4">
            <a:extLst>
              <a:ext uri="{FF2B5EF4-FFF2-40B4-BE49-F238E27FC236}">
                <a16:creationId xmlns:a16="http://schemas.microsoft.com/office/drawing/2014/main" id="{E939DDF1-061A-DF31-2827-6FD325FAB826}"/>
              </a:ext>
            </a:extLst>
          </p:cNvPr>
          <p:cNvSpPr>
            <a:spLocks noGrp="1"/>
          </p:cNvSpPr>
          <p:nvPr>
            <p:ph type="dt" sz="half" idx="10"/>
          </p:nvPr>
        </p:nvSpPr>
        <p:spPr/>
        <p:txBody>
          <a:bodyPr/>
          <a:lstStyle/>
          <a:p>
            <a:fld id="{90B9DCF2-ECFD-406D-A9E1-0322A32E57AF}" type="datetime1">
              <a:rPr lang="en-US" smtClean="0"/>
              <a:t>2/6/2026</a:t>
            </a:fld>
            <a:endParaRPr lang="en-US"/>
          </a:p>
        </p:txBody>
      </p:sp>
      <p:sp>
        <p:nvSpPr>
          <p:cNvPr id="6" name="Footer Placeholder 5">
            <a:extLst>
              <a:ext uri="{FF2B5EF4-FFF2-40B4-BE49-F238E27FC236}">
                <a16:creationId xmlns:a16="http://schemas.microsoft.com/office/drawing/2014/main" id="{E039E088-068F-8FD4-F140-D91ECC170927}"/>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943DD623-B257-869D-12B8-17EB0D79600B}"/>
              </a:ext>
            </a:extLst>
          </p:cNvPr>
          <p:cNvSpPr>
            <a:spLocks noGrp="1"/>
          </p:cNvSpPr>
          <p:nvPr>
            <p:ph type="sldNum" sz="quarter" idx="12"/>
          </p:nvPr>
        </p:nvSpPr>
        <p:spPr/>
        <p:txBody>
          <a:bodyPr/>
          <a:lstStyle/>
          <a:p>
            <a:fld id="{1553A78C-1EFA-40C5-80E5-1A6DBBA13F4F}" type="slidenum">
              <a:rPr lang="en-US" smtClean="0"/>
              <a:t>28</a:t>
            </a:fld>
            <a:endParaRPr lang="en-US"/>
          </a:p>
        </p:txBody>
      </p:sp>
      <p:pic>
        <p:nvPicPr>
          <p:cNvPr id="8" name="Content Placeholder 9" descr="Icon&#10;&#10;Description automatically generated">
            <a:extLst>
              <a:ext uri="{FF2B5EF4-FFF2-40B4-BE49-F238E27FC236}">
                <a16:creationId xmlns:a16="http://schemas.microsoft.com/office/drawing/2014/main" id="{4FF3944A-ECEE-7D50-840E-89FCF3D07F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11459" y="5324157"/>
            <a:ext cx="2507197" cy="704911"/>
          </a:xfrm>
          <a:prstGeom prst="rect">
            <a:avLst/>
          </a:prstGeom>
        </p:spPr>
      </p:pic>
      <p:pic>
        <p:nvPicPr>
          <p:cNvPr id="9" name="Content Placeholder 11" descr="A picture containing indoor, green, device&#10;&#10;Description automatically generated">
            <a:extLst>
              <a:ext uri="{FF2B5EF4-FFF2-40B4-BE49-F238E27FC236}">
                <a16:creationId xmlns:a16="http://schemas.microsoft.com/office/drawing/2014/main" id="{4EF631EB-81A0-B1E6-77F4-5DB8B588D4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6674" y="1567614"/>
            <a:ext cx="2462690" cy="3283588"/>
          </a:xfrm>
          <a:prstGeom prst="rect">
            <a:avLst/>
          </a:prstGeom>
        </p:spPr>
      </p:pic>
      <p:sp>
        <p:nvSpPr>
          <p:cNvPr id="10" name="TextBox 9">
            <a:extLst>
              <a:ext uri="{FF2B5EF4-FFF2-40B4-BE49-F238E27FC236}">
                <a16:creationId xmlns:a16="http://schemas.microsoft.com/office/drawing/2014/main" id="{43AD46E2-ABDA-53E7-B93E-217AEF38EEDD}"/>
              </a:ext>
            </a:extLst>
          </p:cNvPr>
          <p:cNvSpPr txBox="1"/>
          <p:nvPr/>
        </p:nvSpPr>
        <p:spPr>
          <a:xfrm>
            <a:off x="8120364" y="4851202"/>
            <a:ext cx="3641330" cy="372754"/>
          </a:xfrm>
          <a:prstGeom prst="rect">
            <a:avLst/>
          </a:prstGeom>
          <a:noFill/>
        </p:spPr>
        <p:txBody>
          <a:bodyPr wrap="square" rtlCol="0">
            <a:spAutoFit/>
          </a:bodyPr>
          <a:lstStyle/>
          <a:p>
            <a:r>
              <a:rPr lang="en-US" dirty="0"/>
              <a:t>Courtesy of Dr. </a:t>
            </a:r>
            <a:r>
              <a:rPr lang="en-US" dirty="0" err="1"/>
              <a:t>Janard</a:t>
            </a:r>
            <a:endParaRPr lang="en-US" dirty="0"/>
          </a:p>
        </p:txBody>
      </p:sp>
      <p:pic>
        <p:nvPicPr>
          <p:cNvPr id="11" name="Picture 10" descr="A picture containing indoor&#10;&#10;Description automatically generated">
            <a:extLst>
              <a:ext uri="{FF2B5EF4-FFF2-40B4-BE49-F238E27FC236}">
                <a16:creationId xmlns:a16="http://schemas.microsoft.com/office/drawing/2014/main" id="{AF68E051-539E-713D-BBEB-7C72DDBA27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99364" y="1567614"/>
            <a:ext cx="1408279" cy="3283588"/>
          </a:xfrm>
          <a:prstGeom prst="rect">
            <a:avLst/>
          </a:prstGeom>
        </p:spPr>
      </p:pic>
    </p:spTree>
    <p:extLst>
      <p:ext uri="{BB962C8B-B14F-4D97-AF65-F5344CB8AC3E}">
        <p14:creationId xmlns:p14="http://schemas.microsoft.com/office/powerpoint/2010/main" val="42567242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A15FC-0A46-2EAB-0016-5D5BA8A0526E}"/>
              </a:ext>
            </a:extLst>
          </p:cNvPr>
          <p:cNvSpPr>
            <a:spLocks noGrp="1"/>
          </p:cNvSpPr>
          <p:nvPr>
            <p:ph type="title"/>
          </p:nvPr>
        </p:nvSpPr>
        <p:spPr/>
        <p:txBody>
          <a:bodyPr/>
          <a:lstStyle/>
          <a:p>
            <a:r>
              <a:rPr lang="en-US" dirty="0"/>
              <a:t>Deuterium Cathode Fabrication</a:t>
            </a:r>
          </a:p>
        </p:txBody>
      </p:sp>
      <p:sp>
        <p:nvSpPr>
          <p:cNvPr id="3" name="Content Placeholder 2">
            <a:extLst>
              <a:ext uri="{FF2B5EF4-FFF2-40B4-BE49-F238E27FC236}">
                <a16:creationId xmlns:a16="http://schemas.microsoft.com/office/drawing/2014/main" id="{E2EB49F4-B957-AE9E-D550-987E754C4C8E}"/>
              </a:ext>
            </a:extLst>
          </p:cNvPr>
          <p:cNvSpPr>
            <a:spLocks noGrp="1"/>
          </p:cNvSpPr>
          <p:nvPr>
            <p:ph sz="half" idx="1"/>
          </p:nvPr>
        </p:nvSpPr>
        <p:spPr/>
        <p:txBody>
          <a:bodyPr>
            <a:normAutofit/>
          </a:bodyPr>
          <a:lstStyle/>
          <a:p>
            <a:r>
              <a:rPr lang="en-US" dirty="0"/>
              <a:t>Insert titanium cathode into bottle and fill with ~500 Torr of deuterium</a:t>
            </a:r>
          </a:p>
          <a:p>
            <a:r>
              <a:rPr lang="en-US" dirty="0"/>
              <a:t>Heat to &gt;550</a:t>
            </a:r>
            <a:r>
              <a:rPr lang="en-US" baseline="30000" dirty="0"/>
              <a:t>o</a:t>
            </a:r>
            <a:r>
              <a:rPr lang="en-US" dirty="0"/>
              <a:t>C and bake for ~4h</a:t>
            </a:r>
          </a:p>
          <a:p>
            <a:r>
              <a:rPr lang="en-US" dirty="0"/>
              <a:t>Allow to cool back to room temp. measure gas pressure difference (typically ~200 Torr)</a:t>
            </a:r>
          </a:p>
          <a:p>
            <a:endParaRPr lang="en-US" dirty="0"/>
          </a:p>
        </p:txBody>
      </p:sp>
      <p:sp>
        <p:nvSpPr>
          <p:cNvPr id="5" name="Date Placeholder 4">
            <a:extLst>
              <a:ext uri="{FF2B5EF4-FFF2-40B4-BE49-F238E27FC236}">
                <a16:creationId xmlns:a16="http://schemas.microsoft.com/office/drawing/2014/main" id="{4A38C8ED-5B63-0E4B-CA89-2AD1EB673C86}"/>
              </a:ext>
            </a:extLst>
          </p:cNvPr>
          <p:cNvSpPr>
            <a:spLocks noGrp="1"/>
          </p:cNvSpPr>
          <p:nvPr>
            <p:ph type="dt" sz="half" idx="10"/>
          </p:nvPr>
        </p:nvSpPr>
        <p:spPr/>
        <p:txBody>
          <a:bodyPr/>
          <a:lstStyle/>
          <a:p>
            <a:fld id="{25FE2660-2E05-4F08-B026-F1FD12B3F0D7}" type="datetime1">
              <a:rPr lang="en-US" smtClean="0"/>
              <a:t>2/6/2026</a:t>
            </a:fld>
            <a:endParaRPr lang="en-US"/>
          </a:p>
        </p:txBody>
      </p:sp>
      <p:sp>
        <p:nvSpPr>
          <p:cNvPr id="6" name="Footer Placeholder 5">
            <a:extLst>
              <a:ext uri="{FF2B5EF4-FFF2-40B4-BE49-F238E27FC236}">
                <a16:creationId xmlns:a16="http://schemas.microsoft.com/office/drawing/2014/main" id="{87D69BB9-45CD-2375-D088-E12829D40643}"/>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0B09EFC3-92AB-7CEC-8BB0-6AFD93C9A97E}"/>
              </a:ext>
            </a:extLst>
          </p:cNvPr>
          <p:cNvSpPr>
            <a:spLocks noGrp="1"/>
          </p:cNvSpPr>
          <p:nvPr>
            <p:ph type="sldNum" sz="quarter" idx="12"/>
          </p:nvPr>
        </p:nvSpPr>
        <p:spPr/>
        <p:txBody>
          <a:bodyPr/>
          <a:lstStyle/>
          <a:p>
            <a:fld id="{1553A78C-1EFA-40C5-80E5-1A6DBBA13F4F}" type="slidenum">
              <a:rPr lang="en-US" smtClean="0"/>
              <a:t>29</a:t>
            </a:fld>
            <a:endParaRPr lang="en-US"/>
          </a:p>
        </p:txBody>
      </p:sp>
      <p:pic>
        <p:nvPicPr>
          <p:cNvPr id="8" name="Content Placeholder 19">
            <a:extLst>
              <a:ext uri="{FF2B5EF4-FFF2-40B4-BE49-F238E27FC236}">
                <a16:creationId xmlns:a16="http://schemas.microsoft.com/office/drawing/2014/main" id="{1793BA04-6DE5-2292-34C5-430EADD478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31140" y="1587139"/>
            <a:ext cx="4724529" cy="3543397"/>
          </a:xfrm>
          <a:prstGeom prst="rect">
            <a:avLst/>
          </a:prstGeom>
          <a:ln w="38100" cap="sq">
            <a:noFill/>
            <a:prstDash val="solid"/>
            <a:miter lim="800000"/>
          </a:ln>
          <a:effectLst/>
        </p:spPr>
      </p:pic>
      <p:grpSp>
        <p:nvGrpSpPr>
          <p:cNvPr id="4" name="Group 3">
            <a:extLst>
              <a:ext uri="{FF2B5EF4-FFF2-40B4-BE49-F238E27FC236}">
                <a16:creationId xmlns:a16="http://schemas.microsoft.com/office/drawing/2014/main" id="{1C49743A-73B3-41EB-AFE8-CB2BD04A6168}"/>
              </a:ext>
            </a:extLst>
          </p:cNvPr>
          <p:cNvGrpSpPr>
            <a:grpSpLocks noChangeAspect="1"/>
          </p:cNvGrpSpPr>
          <p:nvPr/>
        </p:nvGrpSpPr>
        <p:grpSpPr>
          <a:xfrm>
            <a:off x="6019800" y="4606151"/>
            <a:ext cx="1419529" cy="1570812"/>
            <a:chOff x="8541996" y="3814235"/>
            <a:chExt cx="2447219" cy="2708025"/>
          </a:xfrm>
          <a:effectLst>
            <a:outerShdw blurRad="63500" sx="102000" sy="102000" algn="ctr" rotWithShape="0">
              <a:prstClr val="black">
                <a:alpha val="40000"/>
              </a:prstClr>
            </a:outerShdw>
          </a:effectLst>
        </p:grpSpPr>
        <p:pic>
          <p:nvPicPr>
            <p:cNvPr id="12" name="Content Placeholder 10" descr="A close up of a metal object&#10;&#10;Description automatically generated">
              <a:extLst>
                <a:ext uri="{FF2B5EF4-FFF2-40B4-BE49-F238E27FC236}">
                  <a16:creationId xmlns:a16="http://schemas.microsoft.com/office/drawing/2014/main" id="{9642944F-170F-0662-FD4D-173F6D81CD44}"/>
                </a:ext>
              </a:extLst>
            </p:cNvPr>
            <p:cNvPicPr>
              <a:picLocks noChangeAspect="1"/>
            </p:cNvPicPr>
            <p:nvPr/>
          </p:nvPicPr>
          <p:blipFill>
            <a:blip r:embed="rId3">
              <a:alphaModFix amt="37000"/>
              <a:biLevel thresh="75000"/>
              <a:extLst>
                <a:ext uri="{28A0092B-C50C-407E-A947-70E740481C1C}">
                  <a14:useLocalDpi xmlns:a14="http://schemas.microsoft.com/office/drawing/2010/main" val="0"/>
                </a:ext>
              </a:extLst>
            </a:blip>
            <a:stretch>
              <a:fillRect/>
            </a:stretch>
          </p:blipFill>
          <p:spPr>
            <a:xfrm>
              <a:off x="8541996" y="3821085"/>
              <a:ext cx="2386039" cy="2701175"/>
            </a:xfrm>
            <a:prstGeom prst="rect">
              <a:avLst/>
            </a:prstGeom>
            <a:effectLst>
              <a:softEdge rad="190500"/>
            </a:effectLst>
          </p:spPr>
        </p:pic>
        <p:pic>
          <p:nvPicPr>
            <p:cNvPr id="13" name="Content Placeholder 10" descr="A close up of a metal object&#10;&#10;Description automatically generated">
              <a:extLst>
                <a:ext uri="{FF2B5EF4-FFF2-40B4-BE49-F238E27FC236}">
                  <a16:creationId xmlns:a16="http://schemas.microsoft.com/office/drawing/2014/main" id="{E76602E0-F659-9108-95BF-CEA078CAEC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2022" y="3814235"/>
              <a:ext cx="2207193" cy="2498708"/>
            </a:xfrm>
            <a:prstGeom prst="rect">
              <a:avLst/>
            </a:prstGeom>
          </p:spPr>
        </p:pic>
      </p:grpSp>
      <p:cxnSp>
        <p:nvCxnSpPr>
          <p:cNvPr id="14" name="Straight Arrow Connector 13">
            <a:extLst>
              <a:ext uri="{FF2B5EF4-FFF2-40B4-BE49-F238E27FC236}">
                <a16:creationId xmlns:a16="http://schemas.microsoft.com/office/drawing/2014/main" id="{8F85D229-FF05-3226-E4FB-0D8A89D1D313}"/>
              </a:ext>
            </a:extLst>
          </p:cNvPr>
          <p:cNvCxnSpPr>
            <a:cxnSpLocks/>
          </p:cNvCxnSpPr>
          <p:nvPr/>
        </p:nvCxnSpPr>
        <p:spPr>
          <a:xfrm flipV="1">
            <a:off x="7403841" y="2916502"/>
            <a:ext cx="3437341" cy="1817544"/>
          </a:xfrm>
          <a:prstGeom prst="straightConnector1">
            <a:avLst/>
          </a:prstGeom>
          <a:ln w="76200">
            <a:solidFill>
              <a:schemeClr val="accent4"/>
            </a:solidFill>
            <a:tailEnd type="triangle"/>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190497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8BD76-84A5-3082-7DE4-E44112D707AC}"/>
              </a:ext>
            </a:extLst>
          </p:cNvPr>
          <p:cNvSpPr>
            <a:spLocks noGrp="1"/>
          </p:cNvSpPr>
          <p:nvPr>
            <p:ph type="title"/>
          </p:nvPr>
        </p:nvSpPr>
        <p:spPr/>
        <p:txBody>
          <a:bodyPr/>
          <a:lstStyle/>
          <a:p>
            <a:r>
              <a:rPr lang="en-US" dirty="0"/>
              <a:t>Deuterium Cathode Testing</a:t>
            </a:r>
          </a:p>
        </p:txBody>
      </p:sp>
      <p:sp>
        <p:nvSpPr>
          <p:cNvPr id="3" name="Content Placeholder 2">
            <a:extLst>
              <a:ext uri="{FF2B5EF4-FFF2-40B4-BE49-F238E27FC236}">
                <a16:creationId xmlns:a16="http://schemas.microsoft.com/office/drawing/2014/main" id="{FBEF51C2-D831-70B6-C264-C2FB8555CBEF}"/>
              </a:ext>
            </a:extLst>
          </p:cNvPr>
          <p:cNvSpPr>
            <a:spLocks noGrp="1"/>
          </p:cNvSpPr>
          <p:nvPr>
            <p:ph sz="half" idx="1"/>
          </p:nvPr>
        </p:nvSpPr>
        <p:spPr/>
        <p:txBody>
          <a:bodyPr>
            <a:normAutofit/>
          </a:bodyPr>
          <a:lstStyle/>
          <a:p>
            <a:r>
              <a:rPr lang="en-US" dirty="0"/>
              <a:t>Always around a 1:1 ratio of deuterium to titanium determined by the loss of D as well as weight of cathode</a:t>
            </a:r>
          </a:p>
          <a:p>
            <a:r>
              <a:rPr lang="en-US" dirty="0"/>
              <a:t>This method successfully produced a deuteron beam for experiments within the FSU lab.</a:t>
            </a:r>
            <a:endParaRPr lang="en-US" i="1" u="sng" dirty="0"/>
          </a:p>
          <a:p>
            <a:endParaRPr lang="en-US" dirty="0"/>
          </a:p>
        </p:txBody>
      </p:sp>
      <p:sp>
        <p:nvSpPr>
          <p:cNvPr id="5" name="Date Placeholder 4">
            <a:extLst>
              <a:ext uri="{FF2B5EF4-FFF2-40B4-BE49-F238E27FC236}">
                <a16:creationId xmlns:a16="http://schemas.microsoft.com/office/drawing/2014/main" id="{8757CEA5-AF55-74DD-CBAA-0E0D1EF4D56D}"/>
              </a:ext>
            </a:extLst>
          </p:cNvPr>
          <p:cNvSpPr>
            <a:spLocks noGrp="1"/>
          </p:cNvSpPr>
          <p:nvPr>
            <p:ph type="dt" sz="half" idx="10"/>
          </p:nvPr>
        </p:nvSpPr>
        <p:spPr/>
        <p:txBody>
          <a:bodyPr/>
          <a:lstStyle/>
          <a:p>
            <a:fld id="{BB3F647D-5D19-4392-8068-D5BE0C7FD7EE}" type="datetime1">
              <a:rPr lang="en-US" smtClean="0"/>
              <a:t>2/6/2026</a:t>
            </a:fld>
            <a:endParaRPr lang="en-US"/>
          </a:p>
        </p:txBody>
      </p:sp>
      <p:sp>
        <p:nvSpPr>
          <p:cNvPr id="6" name="Footer Placeholder 5">
            <a:extLst>
              <a:ext uri="{FF2B5EF4-FFF2-40B4-BE49-F238E27FC236}">
                <a16:creationId xmlns:a16="http://schemas.microsoft.com/office/drawing/2014/main" id="{FD93000D-8658-8C7A-2C76-713B5ADAEEF7}"/>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4BC5A168-C7A6-FA08-2CAD-EB26F3F028F8}"/>
              </a:ext>
            </a:extLst>
          </p:cNvPr>
          <p:cNvSpPr>
            <a:spLocks noGrp="1"/>
          </p:cNvSpPr>
          <p:nvPr>
            <p:ph type="sldNum" sz="quarter" idx="12"/>
          </p:nvPr>
        </p:nvSpPr>
        <p:spPr/>
        <p:txBody>
          <a:bodyPr/>
          <a:lstStyle/>
          <a:p>
            <a:fld id="{1553A78C-1EFA-40C5-80E5-1A6DBBA13F4F}" type="slidenum">
              <a:rPr lang="en-US" smtClean="0"/>
              <a:t>30</a:t>
            </a:fld>
            <a:endParaRPr lang="en-US"/>
          </a:p>
        </p:txBody>
      </p:sp>
      <p:pic>
        <p:nvPicPr>
          <p:cNvPr id="8" name="Content Placeholder 8" descr="A picture containing metal, silver, disk brake, gear&#10;&#10;Description automatically generated">
            <a:extLst>
              <a:ext uri="{FF2B5EF4-FFF2-40B4-BE49-F238E27FC236}">
                <a16:creationId xmlns:a16="http://schemas.microsoft.com/office/drawing/2014/main" id="{847A2451-66D1-081D-57BB-2C7C2B4DC30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4327"/>
          <a:stretch/>
        </p:blipFill>
        <p:spPr>
          <a:xfrm rot="5400000">
            <a:off x="7443297" y="2977019"/>
            <a:ext cx="2987783" cy="3412106"/>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9" name="Picture 8" descr="A snail on a white surface&#10;&#10;Description automatically generated">
            <a:extLst>
              <a:ext uri="{FF2B5EF4-FFF2-40B4-BE49-F238E27FC236}">
                <a16:creationId xmlns:a16="http://schemas.microsoft.com/office/drawing/2014/main" id="{DF890E5E-1A28-2539-F458-B3A96B0DEA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4715" t="41351" r="45956" b="36547"/>
          <a:stretch/>
        </p:blipFill>
        <p:spPr>
          <a:xfrm rot="5400000">
            <a:off x="7124096" y="2015610"/>
            <a:ext cx="1263525" cy="1083616"/>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0" name="Picture 9" descr="A picture containing wall, white, light&#10;&#10;Description automatically generated">
            <a:extLst>
              <a:ext uri="{FF2B5EF4-FFF2-40B4-BE49-F238E27FC236}">
                <a16:creationId xmlns:a16="http://schemas.microsoft.com/office/drawing/2014/main" id="{55DFF1F7-3487-969F-71EB-A559F7A9F65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0581" t="41107" r="50090" b="34464"/>
          <a:stretch/>
        </p:blipFill>
        <p:spPr>
          <a:xfrm rot="5400000">
            <a:off x="8271571" y="1958585"/>
            <a:ext cx="1263526" cy="1197667"/>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1" name="Content Placeholder 9" descr="A picture containing wall, metalware, screw&#10;&#10;Description automatically generated">
            <a:extLst>
              <a:ext uri="{FF2B5EF4-FFF2-40B4-BE49-F238E27FC236}">
                <a16:creationId xmlns:a16="http://schemas.microsoft.com/office/drawing/2014/main" id="{04B01803-4F2A-BCD8-61E3-7B38E2A1FAA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5431" t="36728" r="40345" b="34254"/>
          <a:stretch/>
        </p:blipFill>
        <p:spPr>
          <a:xfrm rot="5400000">
            <a:off x="9444838" y="1989819"/>
            <a:ext cx="1263526" cy="1135198"/>
          </a:xfrm>
          <a:prstGeom prst="rect">
            <a:avLst/>
          </a:prstGeom>
          <a:ln w="38100" cap="sq">
            <a:no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30498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A3C6F-082E-E1F4-DB07-CA94AD167217}"/>
              </a:ext>
            </a:extLst>
          </p:cNvPr>
          <p:cNvSpPr>
            <a:spLocks noGrp="1"/>
          </p:cNvSpPr>
          <p:nvPr>
            <p:ph type="title"/>
          </p:nvPr>
        </p:nvSpPr>
        <p:spPr/>
        <p:txBody>
          <a:bodyPr/>
          <a:lstStyle/>
          <a:p>
            <a:r>
              <a:rPr lang="en-US" dirty="0"/>
              <a:t>Initial Beam Extraction</a:t>
            </a:r>
          </a:p>
        </p:txBody>
      </p:sp>
      <p:sp>
        <p:nvSpPr>
          <p:cNvPr id="4" name="Date Placeholder 3">
            <a:extLst>
              <a:ext uri="{FF2B5EF4-FFF2-40B4-BE49-F238E27FC236}">
                <a16:creationId xmlns:a16="http://schemas.microsoft.com/office/drawing/2014/main" id="{7148464B-B532-CF56-8405-5D00E66BE92E}"/>
              </a:ext>
            </a:extLst>
          </p:cNvPr>
          <p:cNvSpPr>
            <a:spLocks noGrp="1"/>
          </p:cNvSpPr>
          <p:nvPr>
            <p:ph type="dt" sz="half" idx="10"/>
          </p:nvPr>
        </p:nvSpPr>
        <p:spPr/>
        <p:txBody>
          <a:bodyPr/>
          <a:lstStyle/>
          <a:p>
            <a:fld id="{BFF4DB11-3455-4592-8F6F-0BB28A817B21}" type="datetime1">
              <a:rPr lang="en-US" smtClean="0"/>
              <a:t>2/6/2026</a:t>
            </a:fld>
            <a:endParaRPr lang="en-US"/>
          </a:p>
        </p:txBody>
      </p:sp>
      <p:sp>
        <p:nvSpPr>
          <p:cNvPr id="5" name="Footer Placeholder 4">
            <a:extLst>
              <a:ext uri="{FF2B5EF4-FFF2-40B4-BE49-F238E27FC236}">
                <a16:creationId xmlns:a16="http://schemas.microsoft.com/office/drawing/2014/main" id="{AD18ECC3-3AC0-7FEA-4F10-09F424B49847}"/>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C805916D-7446-DC3F-E793-2FDA622ED603}"/>
              </a:ext>
            </a:extLst>
          </p:cNvPr>
          <p:cNvSpPr>
            <a:spLocks noGrp="1"/>
          </p:cNvSpPr>
          <p:nvPr>
            <p:ph type="sldNum" sz="quarter" idx="12"/>
          </p:nvPr>
        </p:nvSpPr>
        <p:spPr/>
        <p:txBody>
          <a:bodyPr/>
          <a:lstStyle/>
          <a:p>
            <a:fld id="{1553A78C-1EFA-40C5-80E5-1A6DBBA13F4F}" type="slidenum">
              <a:rPr lang="en-US" smtClean="0"/>
              <a:t>31</a:t>
            </a:fld>
            <a:endParaRPr lang="en-US"/>
          </a:p>
        </p:txBody>
      </p:sp>
      <p:pic>
        <p:nvPicPr>
          <p:cNvPr id="16" name="Content Placeholder 15" descr="A red tank in a room&#10;&#10;Description automatically generated">
            <a:extLst>
              <a:ext uri="{FF2B5EF4-FFF2-40B4-BE49-F238E27FC236}">
                <a16:creationId xmlns:a16="http://schemas.microsoft.com/office/drawing/2014/main" id="{A0887BCE-474E-6B6C-BAF3-08B109F29E6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333" t="31749" r="2851" b="23353"/>
          <a:stretch/>
        </p:blipFill>
        <p:spPr>
          <a:xfrm>
            <a:off x="277585" y="2426448"/>
            <a:ext cx="11496061" cy="3030070"/>
          </a:xfr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1426398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4420D-9557-D9F4-BB7B-9A780C85E245}"/>
              </a:ext>
            </a:extLst>
          </p:cNvPr>
          <p:cNvSpPr>
            <a:spLocks noGrp="1"/>
          </p:cNvSpPr>
          <p:nvPr>
            <p:ph type="title"/>
          </p:nvPr>
        </p:nvSpPr>
        <p:spPr/>
        <p:txBody>
          <a:bodyPr/>
          <a:lstStyle/>
          <a:p>
            <a:r>
              <a:rPr lang="en-US" dirty="0"/>
              <a:t>Initial Beam Extraction</a:t>
            </a:r>
          </a:p>
        </p:txBody>
      </p:sp>
      <p:sp>
        <p:nvSpPr>
          <p:cNvPr id="3" name="Content Placeholder 2">
            <a:extLst>
              <a:ext uri="{FF2B5EF4-FFF2-40B4-BE49-F238E27FC236}">
                <a16:creationId xmlns:a16="http://schemas.microsoft.com/office/drawing/2014/main" id="{15A00F64-501B-56AB-F3AB-9A7FBC717CDB}"/>
              </a:ext>
            </a:extLst>
          </p:cNvPr>
          <p:cNvSpPr>
            <a:spLocks noGrp="1"/>
          </p:cNvSpPr>
          <p:nvPr>
            <p:ph sz="half" idx="1"/>
          </p:nvPr>
        </p:nvSpPr>
        <p:spPr/>
        <p:txBody>
          <a:bodyPr>
            <a:normAutofit fontScale="77500" lnSpcReduction="20000"/>
          </a:bodyPr>
          <a:lstStyle/>
          <a:p>
            <a:r>
              <a:rPr lang="en-US" dirty="0"/>
              <a:t>~20-40nA used for about 5 days</a:t>
            </a:r>
          </a:p>
          <a:p>
            <a:r>
              <a:rPr lang="en-US" dirty="0"/>
              <a:t>This consumed ~10% of a single cathode by mass of titanium</a:t>
            </a:r>
          </a:p>
          <a:p>
            <a:r>
              <a:rPr lang="en-US" dirty="0">
                <a:sym typeface="Wingdings" panose="05000000000000000000" pitchFamily="2" charset="2"/>
              </a:rPr>
              <a:t>1000 hours of beam time per cathode @ 20nA</a:t>
            </a:r>
          </a:p>
          <a:p>
            <a:r>
              <a:rPr lang="en-US" dirty="0">
                <a:sym typeface="Wingdings" panose="05000000000000000000" pitchFamily="2" charset="2"/>
              </a:rPr>
              <a:t>0.1% of the consumed cathode is ultimately accelerated</a:t>
            </a:r>
          </a:p>
          <a:p>
            <a:r>
              <a:rPr lang="en-US" dirty="0"/>
              <a:t>Determine where deuterium goes </a:t>
            </a:r>
            <a:r>
              <a:rPr lang="en-US" dirty="0">
                <a:sym typeface="Wingdings" panose="05000000000000000000" pitchFamily="2" charset="2"/>
              </a:rPr>
              <a:t>will be where tritium goes</a:t>
            </a:r>
          </a:p>
          <a:p>
            <a:r>
              <a:rPr lang="en-US" dirty="0">
                <a:sym typeface="Wingdings" panose="05000000000000000000" pitchFamily="2" charset="2"/>
              </a:rPr>
              <a:t>Residual Gas Analyzer showed that very little deuterium makes it out of the source cavity</a:t>
            </a:r>
          </a:p>
          <a:p>
            <a:endParaRPr lang="en-US" dirty="0"/>
          </a:p>
          <a:p>
            <a:endParaRPr lang="en-US" dirty="0"/>
          </a:p>
        </p:txBody>
      </p:sp>
      <p:sp>
        <p:nvSpPr>
          <p:cNvPr id="5" name="Date Placeholder 4">
            <a:extLst>
              <a:ext uri="{FF2B5EF4-FFF2-40B4-BE49-F238E27FC236}">
                <a16:creationId xmlns:a16="http://schemas.microsoft.com/office/drawing/2014/main" id="{D8DBB2D1-6A05-AE42-E919-593B8068B5F2}"/>
              </a:ext>
            </a:extLst>
          </p:cNvPr>
          <p:cNvSpPr>
            <a:spLocks noGrp="1"/>
          </p:cNvSpPr>
          <p:nvPr>
            <p:ph type="dt" sz="half" idx="10"/>
          </p:nvPr>
        </p:nvSpPr>
        <p:spPr/>
        <p:txBody>
          <a:bodyPr/>
          <a:lstStyle/>
          <a:p>
            <a:fld id="{1DF6A337-1AE4-4530-BB54-88DC62CC19A5}" type="datetime1">
              <a:rPr lang="en-US" smtClean="0"/>
              <a:t>2/6/2026</a:t>
            </a:fld>
            <a:endParaRPr lang="en-US"/>
          </a:p>
        </p:txBody>
      </p:sp>
      <p:sp>
        <p:nvSpPr>
          <p:cNvPr id="6" name="Footer Placeholder 5">
            <a:extLst>
              <a:ext uri="{FF2B5EF4-FFF2-40B4-BE49-F238E27FC236}">
                <a16:creationId xmlns:a16="http://schemas.microsoft.com/office/drawing/2014/main" id="{E1B944B7-D24F-873B-5336-FB860DE7CB19}"/>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3498FF22-FC20-14B3-FC60-1376D2354107}"/>
              </a:ext>
            </a:extLst>
          </p:cNvPr>
          <p:cNvSpPr>
            <a:spLocks noGrp="1"/>
          </p:cNvSpPr>
          <p:nvPr>
            <p:ph type="sldNum" sz="quarter" idx="12"/>
          </p:nvPr>
        </p:nvSpPr>
        <p:spPr/>
        <p:txBody>
          <a:bodyPr/>
          <a:lstStyle/>
          <a:p>
            <a:fld id="{1553A78C-1EFA-40C5-80E5-1A6DBBA13F4F}" type="slidenum">
              <a:rPr lang="en-US" smtClean="0"/>
              <a:t>32</a:t>
            </a:fld>
            <a:endParaRPr lang="en-US"/>
          </a:p>
        </p:txBody>
      </p:sp>
      <p:pic>
        <p:nvPicPr>
          <p:cNvPr id="4" name="Content Placeholder 10">
            <a:extLst>
              <a:ext uri="{FF2B5EF4-FFF2-40B4-BE49-F238E27FC236}">
                <a16:creationId xmlns:a16="http://schemas.microsoft.com/office/drawing/2014/main" id="{B67007EB-261C-82F7-BBB1-75E89ABC74BF}"/>
              </a:ext>
            </a:extLst>
          </p:cNvPr>
          <p:cNvPicPr>
            <a:picLocks noChangeAspect="1"/>
          </p:cNvPicPr>
          <p:nvPr/>
        </p:nvPicPr>
        <p:blipFill>
          <a:blip r:embed="rId2" cstate="print">
            <a:extLst>
              <a:ext uri="{28A0092B-C50C-407E-A947-70E740481C1C}">
                <a14:useLocalDpi xmlns:a14="http://schemas.microsoft.com/office/drawing/2010/main" val="0"/>
              </a:ext>
            </a:extLst>
          </a:blip>
          <a:srcRect l="10126" r="16280"/>
          <a:stretch/>
        </p:blipFill>
        <p:spPr>
          <a:xfrm>
            <a:off x="6278188" y="2350512"/>
            <a:ext cx="5319644" cy="2919539"/>
          </a:xfrm>
          <a:prstGeom prst="rect">
            <a:avLst/>
          </a:prstGeom>
        </p:spPr>
      </p:pic>
      <p:sp>
        <p:nvSpPr>
          <p:cNvPr id="8" name="Oval 7">
            <a:extLst>
              <a:ext uri="{FF2B5EF4-FFF2-40B4-BE49-F238E27FC236}">
                <a16:creationId xmlns:a16="http://schemas.microsoft.com/office/drawing/2014/main" id="{F31A62DA-2917-A538-B5C8-3ADB41D13E3A}"/>
              </a:ext>
            </a:extLst>
          </p:cNvPr>
          <p:cNvSpPr/>
          <p:nvPr/>
        </p:nvSpPr>
        <p:spPr>
          <a:xfrm>
            <a:off x="6278188" y="2755128"/>
            <a:ext cx="747691" cy="1853406"/>
          </a:xfrm>
          <a:prstGeom prst="ellipse">
            <a:avLst/>
          </a:prstGeom>
          <a:noFill/>
          <a:ln w="76200">
            <a:solidFill>
              <a:schemeClr val="accent1"/>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16046A8-077D-DFE2-DFD3-902718E7271E}"/>
              </a:ext>
            </a:extLst>
          </p:cNvPr>
          <p:cNvSpPr txBox="1"/>
          <p:nvPr/>
        </p:nvSpPr>
        <p:spPr>
          <a:xfrm>
            <a:off x="8201361" y="1278817"/>
            <a:ext cx="1246739" cy="646331"/>
          </a:xfrm>
          <a:prstGeom prst="rect">
            <a:avLst/>
          </a:prstGeom>
          <a:noFill/>
        </p:spPr>
        <p:txBody>
          <a:bodyPr wrap="square" rtlCol="0">
            <a:spAutoFit/>
          </a:bodyPr>
          <a:lstStyle/>
          <a:p>
            <a:pPr algn="ctr"/>
            <a:r>
              <a:rPr lang="en-US" dirty="0"/>
              <a:t>RGA Mount</a:t>
            </a:r>
          </a:p>
        </p:txBody>
      </p:sp>
      <p:cxnSp>
        <p:nvCxnSpPr>
          <p:cNvPr id="10" name="Straight Arrow Connector 9">
            <a:extLst>
              <a:ext uri="{FF2B5EF4-FFF2-40B4-BE49-F238E27FC236}">
                <a16:creationId xmlns:a16="http://schemas.microsoft.com/office/drawing/2014/main" id="{24B85D56-A214-94BB-B01F-C9B578360331}"/>
              </a:ext>
            </a:extLst>
          </p:cNvPr>
          <p:cNvCxnSpPr>
            <a:cxnSpLocks/>
          </p:cNvCxnSpPr>
          <p:nvPr/>
        </p:nvCxnSpPr>
        <p:spPr>
          <a:xfrm flipH="1">
            <a:off x="6871240" y="1814073"/>
            <a:ext cx="1429515" cy="852927"/>
          </a:xfrm>
          <a:prstGeom prst="straightConnector1">
            <a:avLst/>
          </a:prstGeom>
          <a:ln w="76200">
            <a:solidFill>
              <a:srgbClr val="B9A57A"/>
            </a:solidFill>
            <a:tailEnd type="triangle" w="lg" len="lg"/>
          </a:ln>
          <a:effectLst>
            <a:outerShdw blurRad="63500" sx="102000" sy="102000" algn="ctr" rotWithShape="0">
              <a:prstClr val="black">
                <a:alpha val="40000"/>
              </a:prstClr>
            </a:outerShdw>
          </a:effectLst>
          <a:scene3d>
            <a:camera prst="orthographicFront"/>
            <a:lightRig rig="threePt" dir="t"/>
          </a:scene3d>
          <a:sp3d>
            <a:bevelT/>
          </a:sp3d>
        </p:spPr>
        <p:style>
          <a:lnRef idx="3">
            <a:schemeClr val="dk1"/>
          </a:lnRef>
          <a:fillRef idx="0">
            <a:schemeClr val="dk1"/>
          </a:fillRef>
          <a:effectRef idx="2">
            <a:schemeClr val="dk1"/>
          </a:effectRef>
          <a:fontRef idx="minor">
            <a:schemeClr val="tx1"/>
          </a:fontRef>
        </p:style>
      </p:cxnSp>
      <p:cxnSp>
        <p:nvCxnSpPr>
          <p:cNvPr id="12" name="Straight Connector 11">
            <a:extLst>
              <a:ext uri="{FF2B5EF4-FFF2-40B4-BE49-F238E27FC236}">
                <a16:creationId xmlns:a16="http://schemas.microsoft.com/office/drawing/2014/main" id="{605A0C67-E59A-CFFA-23A1-2F4C0B07F1F8}"/>
              </a:ext>
            </a:extLst>
          </p:cNvPr>
          <p:cNvCxnSpPr>
            <a:cxnSpLocks/>
          </p:cNvCxnSpPr>
          <p:nvPr/>
        </p:nvCxnSpPr>
        <p:spPr>
          <a:xfrm>
            <a:off x="9532038" y="3835457"/>
            <a:ext cx="791815" cy="0"/>
          </a:xfrm>
          <a:prstGeom prst="line">
            <a:avLst/>
          </a:prstGeom>
          <a:ln w="76200">
            <a:solidFill>
              <a:schemeClr val="accent1"/>
            </a:solidFill>
          </a:ln>
          <a:effectLst>
            <a:outerShdw blurRad="63500" sx="102000" sy="102000" algn="ctr"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19EDB68-93FE-CFCF-0CF7-DC0314C34D1C}"/>
              </a:ext>
            </a:extLst>
          </p:cNvPr>
          <p:cNvCxnSpPr>
            <a:cxnSpLocks/>
            <a:stCxn id="14" idx="0"/>
          </p:cNvCxnSpPr>
          <p:nvPr/>
        </p:nvCxnSpPr>
        <p:spPr>
          <a:xfrm flipH="1" flipV="1">
            <a:off x="9896354" y="3972133"/>
            <a:ext cx="976628" cy="1601211"/>
          </a:xfrm>
          <a:prstGeom prst="straightConnector1">
            <a:avLst/>
          </a:prstGeom>
          <a:ln w="76200">
            <a:solidFill>
              <a:srgbClr val="B9A57A"/>
            </a:solidFill>
            <a:tailEnd type="triangle" w="lg" len="lg"/>
          </a:ln>
          <a:effectLst>
            <a:outerShdw blurRad="63500" sx="102000" sy="102000" algn="ctr"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617DDDBA-F91E-D7E0-F442-D1A85636ACB9}"/>
              </a:ext>
            </a:extLst>
          </p:cNvPr>
          <p:cNvSpPr txBox="1"/>
          <p:nvPr/>
        </p:nvSpPr>
        <p:spPr>
          <a:xfrm>
            <a:off x="9553964" y="5573344"/>
            <a:ext cx="2638036" cy="646331"/>
          </a:xfrm>
          <a:prstGeom prst="rect">
            <a:avLst/>
          </a:prstGeom>
          <a:noFill/>
        </p:spPr>
        <p:txBody>
          <a:bodyPr wrap="square" rtlCol="0">
            <a:spAutoFit/>
          </a:bodyPr>
          <a:lstStyle/>
          <a:p>
            <a:pPr algn="ctr"/>
            <a:r>
              <a:rPr lang="en-US" dirty="0"/>
              <a:t>~0.25” x 1’ gas restriction tube</a:t>
            </a:r>
          </a:p>
        </p:txBody>
      </p:sp>
      <p:cxnSp>
        <p:nvCxnSpPr>
          <p:cNvPr id="16" name="Straight Connector 15">
            <a:extLst>
              <a:ext uri="{FF2B5EF4-FFF2-40B4-BE49-F238E27FC236}">
                <a16:creationId xmlns:a16="http://schemas.microsoft.com/office/drawing/2014/main" id="{8057B5D9-5369-3CBB-42F8-E63E7BC2E03C}"/>
              </a:ext>
            </a:extLst>
          </p:cNvPr>
          <p:cNvCxnSpPr>
            <a:cxnSpLocks/>
          </p:cNvCxnSpPr>
          <p:nvPr/>
        </p:nvCxnSpPr>
        <p:spPr>
          <a:xfrm>
            <a:off x="9532038" y="3706026"/>
            <a:ext cx="791815" cy="0"/>
          </a:xfrm>
          <a:prstGeom prst="line">
            <a:avLst/>
          </a:prstGeom>
          <a:ln w="76200">
            <a:solidFill>
              <a:schemeClr val="accent1"/>
            </a:solidFill>
          </a:ln>
          <a:effectLst>
            <a:outerShdw blurRad="63500" sx="102000" sy="102000" algn="ctr" rotWithShape="0">
              <a:prstClr val="black">
                <a:alpha val="40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77498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4F197-CC87-56DD-1DEB-2517ACB707D1}"/>
              </a:ext>
            </a:extLst>
          </p:cNvPr>
          <p:cNvSpPr>
            <a:spLocks noGrp="1"/>
          </p:cNvSpPr>
          <p:nvPr>
            <p:ph type="title"/>
          </p:nvPr>
        </p:nvSpPr>
        <p:spPr/>
        <p:txBody>
          <a:bodyPr/>
          <a:lstStyle/>
          <a:p>
            <a:r>
              <a:rPr lang="en-US" b="1" dirty="0"/>
              <a:t>Workshop: Science with Triton Beams </a:t>
            </a:r>
          </a:p>
        </p:txBody>
      </p:sp>
      <p:sp>
        <p:nvSpPr>
          <p:cNvPr id="3" name="Content Placeholder 2">
            <a:extLst>
              <a:ext uri="{FF2B5EF4-FFF2-40B4-BE49-F238E27FC236}">
                <a16:creationId xmlns:a16="http://schemas.microsoft.com/office/drawing/2014/main" id="{96B8F9B3-45C6-CF45-801F-37B37FAA4876}"/>
              </a:ext>
            </a:extLst>
          </p:cNvPr>
          <p:cNvSpPr>
            <a:spLocks noGrp="1"/>
          </p:cNvSpPr>
          <p:nvPr>
            <p:ph idx="1"/>
          </p:nvPr>
        </p:nvSpPr>
        <p:spPr/>
        <p:txBody>
          <a:bodyPr>
            <a:normAutofit/>
          </a:bodyPr>
          <a:lstStyle/>
          <a:p>
            <a:pPr>
              <a:lnSpc>
                <a:spcPct val="120000"/>
              </a:lnSpc>
            </a:pPr>
            <a:r>
              <a:rPr lang="en-US" sz="2400" dirty="0"/>
              <a:t>March 14-15, 2024</a:t>
            </a:r>
          </a:p>
          <a:p>
            <a:pPr>
              <a:lnSpc>
                <a:spcPct val="120000"/>
              </a:lnSpc>
            </a:pPr>
            <a:r>
              <a:rPr lang="en-US" sz="2400" dirty="0"/>
              <a:t>~50 attendees (in person and virtual) from 25 different institutions</a:t>
            </a:r>
          </a:p>
          <a:p>
            <a:pPr>
              <a:lnSpc>
                <a:spcPct val="120000"/>
              </a:lnSpc>
            </a:pPr>
            <a:r>
              <a:rPr lang="en-US" sz="2400" dirty="0"/>
              <a:t>Lab tour</a:t>
            </a:r>
          </a:p>
          <a:p>
            <a:pPr>
              <a:lnSpc>
                <a:spcPct val="120000"/>
              </a:lnSpc>
            </a:pPr>
            <a:r>
              <a:rPr lang="en-US" sz="2400" dirty="0"/>
              <a:t>The discussions among peers from various backgrounds allowed for the improvement of the safety features of the triton source and highlighted the importance of the triton source for the advancement of nuclear physics</a:t>
            </a:r>
          </a:p>
          <a:p>
            <a:pPr>
              <a:lnSpc>
                <a:spcPct val="120000"/>
              </a:lnSpc>
            </a:pPr>
            <a:endParaRPr lang="en-US" sz="2400" dirty="0"/>
          </a:p>
          <a:p>
            <a:pPr lvl="1">
              <a:lnSpc>
                <a:spcPct val="120000"/>
              </a:lnSpc>
            </a:pPr>
            <a:endParaRPr lang="en-US" sz="2000" dirty="0"/>
          </a:p>
          <a:p>
            <a:pPr lvl="1">
              <a:lnSpc>
                <a:spcPct val="120000"/>
              </a:lnSpc>
            </a:pPr>
            <a:endParaRPr lang="en-US" sz="2000" dirty="0"/>
          </a:p>
        </p:txBody>
      </p:sp>
      <p:sp>
        <p:nvSpPr>
          <p:cNvPr id="4" name="Date Placeholder 3">
            <a:extLst>
              <a:ext uri="{FF2B5EF4-FFF2-40B4-BE49-F238E27FC236}">
                <a16:creationId xmlns:a16="http://schemas.microsoft.com/office/drawing/2014/main" id="{15B317DA-DA7A-61F7-5E86-A2BB2316AF5A}"/>
              </a:ext>
            </a:extLst>
          </p:cNvPr>
          <p:cNvSpPr>
            <a:spLocks noGrp="1"/>
          </p:cNvSpPr>
          <p:nvPr>
            <p:ph type="dt" sz="half" idx="10"/>
          </p:nvPr>
        </p:nvSpPr>
        <p:spPr/>
        <p:txBody>
          <a:bodyPr/>
          <a:lstStyle/>
          <a:p>
            <a:fld id="{BB4E9F2D-BD97-41F9-93D3-144C98338FBE}" type="datetime1">
              <a:rPr lang="en-US" smtClean="0"/>
              <a:t>2/6/2026</a:t>
            </a:fld>
            <a:endParaRPr lang="en-US"/>
          </a:p>
        </p:txBody>
      </p:sp>
      <p:sp>
        <p:nvSpPr>
          <p:cNvPr id="5" name="Footer Placeholder 4">
            <a:extLst>
              <a:ext uri="{FF2B5EF4-FFF2-40B4-BE49-F238E27FC236}">
                <a16:creationId xmlns:a16="http://schemas.microsoft.com/office/drawing/2014/main" id="{EAA4DCD9-59B8-6870-282B-2BA28FD3294A}"/>
              </a:ext>
            </a:extLst>
          </p:cNvPr>
          <p:cNvSpPr>
            <a:spLocks noGrp="1"/>
          </p:cNvSpPr>
          <p:nvPr>
            <p:ph type="ftr" sz="quarter" idx="11"/>
          </p:nvPr>
        </p:nvSpPr>
        <p:spPr/>
        <p:txBody>
          <a:bodyPr/>
          <a:lstStyle/>
          <a:p>
            <a:r>
              <a:rPr lang="en-US"/>
              <a:t>WANDA 2026</a:t>
            </a:r>
            <a:endParaRPr lang="en-US" dirty="0"/>
          </a:p>
        </p:txBody>
      </p:sp>
      <p:sp>
        <p:nvSpPr>
          <p:cNvPr id="6" name="Slide Number Placeholder 5">
            <a:extLst>
              <a:ext uri="{FF2B5EF4-FFF2-40B4-BE49-F238E27FC236}">
                <a16:creationId xmlns:a16="http://schemas.microsoft.com/office/drawing/2014/main" id="{2299898B-5F58-7D5D-8328-56D840BA554F}"/>
              </a:ext>
            </a:extLst>
          </p:cNvPr>
          <p:cNvSpPr>
            <a:spLocks noGrp="1"/>
          </p:cNvSpPr>
          <p:nvPr>
            <p:ph type="sldNum" sz="quarter" idx="12"/>
          </p:nvPr>
        </p:nvSpPr>
        <p:spPr/>
        <p:txBody>
          <a:bodyPr/>
          <a:lstStyle/>
          <a:p>
            <a:fld id="{1553A78C-1EFA-40C5-80E5-1A6DBBA13F4F}" type="slidenum">
              <a:rPr lang="en-US" smtClean="0"/>
              <a:t>33</a:t>
            </a:fld>
            <a:endParaRPr lang="en-US" dirty="0"/>
          </a:p>
        </p:txBody>
      </p:sp>
    </p:spTree>
    <p:extLst>
      <p:ext uri="{BB962C8B-B14F-4D97-AF65-F5344CB8AC3E}">
        <p14:creationId xmlns:p14="http://schemas.microsoft.com/office/powerpoint/2010/main" val="423850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4F197-CC87-56DD-1DEB-2517ACB707D1}"/>
              </a:ext>
            </a:extLst>
          </p:cNvPr>
          <p:cNvSpPr>
            <a:spLocks noGrp="1"/>
          </p:cNvSpPr>
          <p:nvPr>
            <p:ph type="title"/>
          </p:nvPr>
        </p:nvSpPr>
        <p:spPr/>
        <p:txBody>
          <a:bodyPr/>
          <a:lstStyle/>
          <a:p>
            <a:r>
              <a:rPr lang="en-US" b="1" dirty="0"/>
              <a:t>Workshop: Science with Triton Beams </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6B8F9B3-45C6-CF45-801F-37B37FAA4876}"/>
                  </a:ext>
                </a:extLst>
              </p:cNvPr>
              <p:cNvSpPr>
                <a:spLocks noGrp="1"/>
              </p:cNvSpPr>
              <p:nvPr>
                <p:ph idx="1"/>
              </p:nvPr>
            </p:nvSpPr>
            <p:spPr/>
            <p:txBody>
              <a:bodyPr>
                <a:normAutofit lnSpcReduction="10000"/>
              </a:bodyPr>
              <a:lstStyle/>
              <a:p>
                <a:pPr>
                  <a:lnSpc>
                    <a:spcPct val="120000"/>
                  </a:lnSpc>
                </a:pPr>
                <a:r>
                  <a:rPr lang="en-US" sz="2400" dirty="0"/>
                  <a:t>Over the course of 2 days there were 15 presentations, i.e.:</a:t>
                </a:r>
              </a:p>
              <a:p>
                <a:pPr lvl="1">
                  <a:lnSpc>
                    <a:spcPct val="120000"/>
                  </a:lnSpc>
                </a:pPr>
                <a:r>
                  <a:rPr lang="en-US" sz="2000" dirty="0"/>
                  <a:t>Single-hole states through the Z=50 shell closures through (t,α) reactions</a:t>
                </a:r>
              </a:p>
              <a:p>
                <a:pPr lvl="1">
                  <a:lnSpc>
                    <a:spcPct val="120000"/>
                  </a:lnSpc>
                </a:pPr>
                <a:r>
                  <a:rPr lang="en-US" sz="2000" dirty="0"/>
                  <a:t>Charge-exchange reactions through (t,</a:t>
                </a:r>
                <a14:m>
                  <m:oMath xmlns:m="http://schemas.openxmlformats.org/officeDocument/2006/math">
                    <m:r>
                      <a:rPr lang="en-US" sz="2000" i="1" smtClean="0">
                        <a:latin typeface="Cambria Math" panose="02040503050406030204" pitchFamily="18" charset="0"/>
                      </a:rPr>
                      <m:t> </m:t>
                    </m:r>
                    <m:sSup>
                      <m:sSupPr>
                        <m:ctrlPr>
                          <a:rPr lang="en-US" sz="2000" i="1" smtClean="0">
                            <a:latin typeface="Cambria Math" panose="02040503050406030204" pitchFamily="18" charset="0"/>
                          </a:rPr>
                        </m:ctrlPr>
                      </m:sSupPr>
                      <m:e>
                        <m:r>
                          <a:rPr lang="en-US" sz="2000" b="0" i="1" smtClean="0">
                            <a:latin typeface="Cambria Math" panose="02040503050406030204" pitchFamily="18" charset="0"/>
                          </a:rPr>
                          <m:t> </m:t>
                        </m:r>
                      </m:e>
                      <m:sup>
                        <m:r>
                          <a:rPr lang="en-US" sz="2000" b="0" i="1" smtClean="0">
                            <a:latin typeface="Cambria Math" panose="02040503050406030204" pitchFamily="18" charset="0"/>
                          </a:rPr>
                          <m:t>3</m:t>
                        </m:r>
                      </m:sup>
                    </m:sSup>
                  </m:oMath>
                </a14:m>
                <a:r>
                  <a:rPr lang="en-US" sz="2000" dirty="0"/>
                  <a:t>He) reactions</a:t>
                </a:r>
              </a:p>
              <a:p>
                <a:pPr lvl="1">
                  <a:lnSpc>
                    <a:spcPct val="120000"/>
                  </a:lnSpc>
                </a:pPr>
                <a:r>
                  <a:rPr lang="en-US" sz="2000" dirty="0"/>
                  <a:t>Triton educed actinide fission and fission dynamics with (</a:t>
                </a:r>
                <a:r>
                  <a:rPr lang="en-US" sz="2000" dirty="0" err="1"/>
                  <a:t>t,pf</a:t>
                </a:r>
                <a:r>
                  <a:rPr lang="en-US" sz="2000" dirty="0"/>
                  <a:t>)</a:t>
                </a:r>
              </a:p>
              <a:p>
                <a:pPr lvl="1">
                  <a:lnSpc>
                    <a:spcPct val="120000"/>
                  </a:lnSpc>
                </a:pPr>
                <a:r>
                  <a:rPr lang="en-US" sz="2000" dirty="0"/>
                  <a:t>Neutron capture constraints from the Oslo and Surrogate methods through (</a:t>
                </a:r>
                <a:r>
                  <a:rPr lang="en-US" sz="2000" dirty="0" err="1"/>
                  <a:t>t,p</a:t>
                </a:r>
                <a:r>
                  <a:rPr lang="el-GR" sz="2000" dirty="0"/>
                  <a:t>γ</a:t>
                </a:r>
                <a:r>
                  <a:rPr lang="en-US" sz="2000" dirty="0"/>
                  <a:t>)</a:t>
                </a:r>
              </a:p>
              <a:p>
                <a:pPr lvl="1">
                  <a:lnSpc>
                    <a:spcPct val="120000"/>
                  </a:lnSpc>
                </a:pPr>
                <a:r>
                  <a:rPr lang="en-US" sz="2000" dirty="0"/>
                  <a:t>Pairing correlations in nuclei with (</a:t>
                </a:r>
                <a:r>
                  <a:rPr lang="en-US" sz="2000" dirty="0" err="1"/>
                  <a:t>t,p</a:t>
                </a:r>
                <a:r>
                  <a:rPr lang="en-US" sz="2000" dirty="0"/>
                  <a:t>)</a:t>
                </a:r>
              </a:p>
              <a:p>
                <a:pPr lvl="1">
                  <a:lnSpc>
                    <a:spcPct val="120000"/>
                  </a:lnSpc>
                </a:pPr>
                <a:r>
                  <a:rPr lang="en-US" sz="2000" dirty="0"/>
                  <a:t>(</a:t>
                </a:r>
                <a:r>
                  <a:rPr lang="en-US" sz="2000" dirty="0" err="1"/>
                  <a:t>t,p</a:t>
                </a:r>
                <a:r>
                  <a:rPr lang="en-US" sz="2000" dirty="0"/>
                  <a:t>) reactions using the SE-SPS and DAPPER</a:t>
                </a:r>
              </a:p>
              <a:p>
                <a:pPr lvl="1">
                  <a:lnSpc>
                    <a:spcPct val="120000"/>
                  </a:lnSpc>
                </a:pPr>
                <a:r>
                  <a:rPr lang="en-US" sz="2000" dirty="0"/>
                  <a:t>Measurement of observables relevant for neutrino-less double beta decay</a:t>
                </a:r>
              </a:p>
              <a:p>
                <a:pPr>
                  <a:lnSpc>
                    <a:spcPct val="120000"/>
                  </a:lnSpc>
                </a:pPr>
                <a:endParaRPr lang="en-US" sz="2400" dirty="0"/>
              </a:p>
            </p:txBody>
          </p:sp>
        </mc:Choice>
        <mc:Fallback xmlns="">
          <p:sp>
            <p:nvSpPr>
              <p:cNvPr id="3" name="Content Placeholder 2">
                <a:extLst>
                  <a:ext uri="{FF2B5EF4-FFF2-40B4-BE49-F238E27FC236}">
                    <a16:creationId xmlns:a16="http://schemas.microsoft.com/office/drawing/2014/main" id="{96B8F9B3-45C6-CF45-801F-37B37FAA4876}"/>
                  </a:ext>
                </a:extLst>
              </p:cNvPr>
              <p:cNvSpPr>
                <a:spLocks noGrp="1" noRot="1" noChangeAspect="1" noMove="1" noResize="1" noEditPoints="1" noAdjustHandles="1" noChangeArrowheads="1" noChangeShapeType="1" noTextEdit="1"/>
              </p:cNvSpPr>
              <p:nvPr>
                <p:ph idx="1"/>
              </p:nvPr>
            </p:nvSpPr>
            <p:spPr>
              <a:blipFill>
                <a:blip r:embed="rId2"/>
                <a:stretch>
                  <a:fillRect l="-812" t="-560" b="-840"/>
                </a:stretch>
              </a:blipFill>
            </p:spPr>
            <p:txBody>
              <a:bodyPr/>
              <a:lstStyle/>
              <a:p>
                <a:r>
                  <a:rPr lang="en-US">
                    <a:noFill/>
                  </a:rPr>
                  <a:t> </a:t>
                </a:r>
              </a:p>
            </p:txBody>
          </p:sp>
        </mc:Fallback>
      </mc:AlternateContent>
      <p:sp>
        <p:nvSpPr>
          <p:cNvPr id="4" name="Date Placeholder 3">
            <a:extLst>
              <a:ext uri="{FF2B5EF4-FFF2-40B4-BE49-F238E27FC236}">
                <a16:creationId xmlns:a16="http://schemas.microsoft.com/office/drawing/2014/main" id="{15B317DA-DA7A-61F7-5E86-A2BB2316AF5A}"/>
              </a:ext>
            </a:extLst>
          </p:cNvPr>
          <p:cNvSpPr>
            <a:spLocks noGrp="1"/>
          </p:cNvSpPr>
          <p:nvPr>
            <p:ph type="dt" sz="half" idx="10"/>
          </p:nvPr>
        </p:nvSpPr>
        <p:spPr/>
        <p:txBody>
          <a:bodyPr/>
          <a:lstStyle/>
          <a:p>
            <a:fld id="{0F3A6F8A-E033-49D1-B900-34308494803C}" type="datetime1">
              <a:rPr lang="en-US" smtClean="0"/>
              <a:t>2/6/2026</a:t>
            </a:fld>
            <a:endParaRPr lang="en-US"/>
          </a:p>
        </p:txBody>
      </p:sp>
      <p:sp>
        <p:nvSpPr>
          <p:cNvPr id="5" name="Footer Placeholder 4">
            <a:extLst>
              <a:ext uri="{FF2B5EF4-FFF2-40B4-BE49-F238E27FC236}">
                <a16:creationId xmlns:a16="http://schemas.microsoft.com/office/drawing/2014/main" id="{EAA4DCD9-59B8-6870-282B-2BA28FD3294A}"/>
              </a:ext>
            </a:extLst>
          </p:cNvPr>
          <p:cNvSpPr>
            <a:spLocks noGrp="1"/>
          </p:cNvSpPr>
          <p:nvPr>
            <p:ph type="ftr" sz="quarter" idx="11"/>
          </p:nvPr>
        </p:nvSpPr>
        <p:spPr/>
        <p:txBody>
          <a:bodyPr/>
          <a:lstStyle/>
          <a:p>
            <a:r>
              <a:rPr lang="en-US"/>
              <a:t>WANDA 2026</a:t>
            </a:r>
            <a:endParaRPr lang="en-US" dirty="0"/>
          </a:p>
        </p:txBody>
      </p:sp>
      <p:sp>
        <p:nvSpPr>
          <p:cNvPr id="6" name="Slide Number Placeholder 5">
            <a:extLst>
              <a:ext uri="{FF2B5EF4-FFF2-40B4-BE49-F238E27FC236}">
                <a16:creationId xmlns:a16="http://schemas.microsoft.com/office/drawing/2014/main" id="{2299898B-5F58-7D5D-8328-56D840BA554F}"/>
              </a:ext>
            </a:extLst>
          </p:cNvPr>
          <p:cNvSpPr>
            <a:spLocks noGrp="1"/>
          </p:cNvSpPr>
          <p:nvPr>
            <p:ph type="sldNum" sz="quarter" idx="12"/>
          </p:nvPr>
        </p:nvSpPr>
        <p:spPr/>
        <p:txBody>
          <a:bodyPr/>
          <a:lstStyle/>
          <a:p>
            <a:fld id="{1553A78C-1EFA-40C5-80E5-1A6DBBA13F4F}" type="slidenum">
              <a:rPr lang="en-US" smtClean="0"/>
              <a:t>34</a:t>
            </a:fld>
            <a:endParaRPr lang="en-US" dirty="0"/>
          </a:p>
        </p:txBody>
      </p:sp>
    </p:spTree>
    <p:extLst>
      <p:ext uri="{BB962C8B-B14F-4D97-AF65-F5344CB8AC3E}">
        <p14:creationId xmlns:p14="http://schemas.microsoft.com/office/powerpoint/2010/main" val="20098100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712FE-9996-4EA8-75AA-D04E15F2CD5C}"/>
              </a:ext>
            </a:extLst>
          </p:cNvPr>
          <p:cNvSpPr>
            <a:spLocks noGrp="1"/>
          </p:cNvSpPr>
          <p:nvPr>
            <p:ph type="title"/>
          </p:nvPr>
        </p:nvSpPr>
        <p:spPr/>
        <p:txBody>
          <a:bodyPr/>
          <a:lstStyle/>
          <a:p>
            <a:r>
              <a:rPr lang="en-US" dirty="0"/>
              <a:t>Triton beams with light nuclei</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7C274B8-482A-911A-951D-7304B75CB9D3}"/>
                  </a:ext>
                </a:extLst>
              </p:cNvPr>
              <p:cNvSpPr>
                <a:spLocks noGrp="1"/>
              </p:cNvSpPr>
              <p:nvPr>
                <p:ph idx="1"/>
              </p:nvPr>
            </p:nvSpPr>
            <p:spPr>
              <a:xfrm>
                <a:off x="838200" y="1825625"/>
                <a:ext cx="5876925" cy="4351338"/>
              </a:xfrm>
            </p:spPr>
            <p:txBody>
              <a:bodyPr>
                <a:normAutofit lnSpcReduction="10000"/>
              </a:bodyPr>
              <a:lstStyle/>
              <a:p>
                <a:r>
                  <a:rPr lang="en-US" sz="3200" dirty="0"/>
                  <a:t>Two neutron transfer reactions with light nuclei are well known.</a:t>
                </a:r>
              </a:p>
              <a:p>
                <a:r>
                  <a:rPr lang="en-US" sz="3200" dirty="0"/>
                  <a:t>Cross section are large (mb)</a:t>
                </a:r>
              </a:p>
              <a:p>
                <a:r>
                  <a:rPr lang="en-US" sz="3200" dirty="0"/>
                  <a:t>We can investigate new physics</a:t>
                </a:r>
              </a:p>
              <a:p>
                <a14:m>
                  <m:oMath xmlns:m="http://schemas.openxmlformats.org/officeDocument/2006/math">
                    <m:sSup>
                      <m:sSupPr>
                        <m:ctrlPr>
                          <a:rPr lang="en-US" sz="3200" i="1" smtClean="0">
                            <a:latin typeface="Cambria Math" panose="02040503050406030204" pitchFamily="18" charset="0"/>
                          </a:rPr>
                        </m:ctrlPr>
                      </m:sSupPr>
                      <m:e>
                        <m:r>
                          <a:rPr lang="en-US" sz="3200" i="1">
                            <a:latin typeface="Cambria Math" panose="02040503050406030204" pitchFamily="18" charset="0"/>
                          </a:rPr>
                          <m:t> </m:t>
                        </m:r>
                      </m:e>
                      <m:sup>
                        <m:r>
                          <a:rPr lang="en-US" sz="3200" i="1">
                            <a:latin typeface="Cambria Math" panose="02040503050406030204" pitchFamily="18" charset="0"/>
                          </a:rPr>
                          <m:t>7</m:t>
                        </m:r>
                      </m:sup>
                    </m:sSup>
                  </m:oMath>
                </a14:m>
                <a:r>
                  <a:rPr lang="en-US" sz="3200" dirty="0"/>
                  <a:t>Li(</a:t>
                </a:r>
                <a:r>
                  <a:rPr lang="en-US" sz="3200" dirty="0" err="1"/>
                  <a:t>t,p</a:t>
                </a:r>
                <a:r>
                  <a:rPr lang="en-US" sz="3200" dirty="0"/>
                  <a:t>)</a:t>
                </a:r>
                <a14:m>
                  <m:oMath xmlns:m="http://schemas.openxmlformats.org/officeDocument/2006/math">
                    <m:sSup>
                      <m:sSupPr>
                        <m:ctrlPr>
                          <a:rPr lang="en-US" sz="3200" i="1">
                            <a:latin typeface="Cambria Math" panose="02040503050406030204" pitchFamily="18" charset="0"/>
                          </a:rPr>
                        </m:ctrlPr>
                      </m:sSupPr>
                      <m:e>
                        <m:r>
                          <a:rPr lang="en-US" sz="3200" i="1">
                            <a:latin typeface="Cambria Math" panose="02040503050406030204" pitchFamily="18" charset="0"/>
                          </a:rPr>
                          <m:t> </m:t>
                        </m:r>
                      </m:e>
                      <m:sup>
                        <m:r>
                          <a:rPr lang="en-US" sz="3200" i="1">
                            <a:latin typeface="Cambria Math" panose="02040503050406030204" pitchFamily="18" charset="0"/>
                          </a:rPr>
                          <m:t>9</m:t>
                        </m:r>
                      </m:sup>
                    </m:sSup>
                  </m:oMath>
                </a14:m>
                <a:r>
                  <a:rPr lang="en-US" sz="3200" dirty="0"/>
                  <a:t>Li</a:t>
                </a:r>
              </a:p>
              <a:p>
                <a:endParaRPr lang="en-US" sz="3200" dirty="0"/>
              </a:p>
            </p:txBody>
          </p:sp>
        </mc:Choice>
        <mc:Fallback xmlns="">
          <p:sp>
            <p:nvSpPr>
              <p:cNvPr id="3" name="Content Placeholder 2">
                <a:extLst>
                  <a:ext uri="{FF2B5EF4-FFF2-40B4-BE49-F238E27FC236}">
                    <a16:creationId xmlns:a16="http://schemas.microsoft.com/office/drawing/2014/main" id="{B7C274B8-482A-911A-951D-7304B75CB9D3}"/>
                  </a:ext>
                </a:extLst>
              </p:cNvPr>
              <p:cNvSpPr>
                <a:spLocks noGrp="1" noRot="1" noChangeAspect="1" noMove="1" noResize="1" noEditPoints="1" noAdjustHandles="1" noChangeArrowheads="1" noChangeShapeType="1" noTextEdit="1"/>
              </p:cNvSpPr>
              <p:nvPr>
                <p:ph idx="1"/>
              </p:nvPr>
            </p:nvSpPr>
            <p:spPr>
              <a:xfrm>
                <a:off x="838200" y="1825625"/>
                <a:ext cx="5876925" cy="4351338"/>
              </a:xfrm>
              <a:blipFill>
                <a:blip r:embed="rId2"/>
                <a:stretch>
                  <a:fillRect l="-2386" t="-2941" r="-4668"/>
                </a:stretch>
              </a:blipFill>
            </p:spPr>
            <p:txBody>
              <a:bodyPr/>
              <a:lstStyle/>
              <a:p>
                <a:r>
                  <a:rPr lang="en-US">
                    <a:noFill/>
                  </a:rPr>
                  <a:t> </a:t>
                </a:r>
              </a:p>
            </p:txBody>
          </p:sp>
        </mc:Fallback>
      </mc:AlternateContent>
      <p:sp>
        <p:nvSpPr>
          <p:cNvPr id="4" name="Date Placeholder 3">
            <a:extLst>
              <a:ext uri="{FF2B5EF4-FFF2-40B4-BE49-F238E27FC236}">
                <a16:creationId xmlns:a16="http://schemas.microsoft.com/office/drawing/2014/main" id="{87139CAF-534D-C7C3-603C-09D491B2F7D4}"/>
              </a:ext>
            </a:extLst>
          </p:cNvPr>
          <p:cNvSpPr>
            <a:spLocks noGrp="1"/>
          </p:cNvSpPr>
          <p:nvPr>
            <p:ph type="dt" sz="half" idx="10"/>
          </p:nvPr>
        </p:nvSpPr>
        <p:spPr/>
        <p:txBody>
          <a:bodyPr/>
          <a:lstStyle/>
          <a:p>
            <a:fld id="{D7E45396-7797-4F60-9C8F-E2F88D893FEF}" type="datetime1">
              <a:rPr lang="en-US" smtClean="0"/>
              <a:t>2/6/2026</a:t>
            </a:fld>
            <a:endParaRPr lang="en-US"/>
          </a:p>
        </p:txBody>
      </p:sp>
      <p:sp>
        <p:nvSpPr>
          <p:cNvPr id="5" name="Footer Placeholder 4">
            <a:extLst>
              <a:ext uri="{FF2B5EF4-FFF2-40B4-BE49-F238E27FC236}">
                <a16:creationId xmlns:a16="http://schemas.microsoft.com/office/drawing/2014/main" id="{EF31106B-350C-D0CE-2ED1-1743A9D96C80}"/>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6539E3AF-952B-3643-6FE5-D6B5EE21AECE}"/>
              </a:ext>
            </a:extLst>
          </p:cNvPr>
          <p:cNvSpPr>
            <a:spLocks noGrp="1"/>
          </p:cNvSpPr>
          <p:nvPr>
            <p:ph type="sldNum" sz="quarter" idx="12"/>
          </p:nvPr>
        </p:nvSpPr>
        <p:spPr/>
        <p:txBody>
          <a:bodyPr/>
          <a:lstStyle/>
          <a:p>
            <a:fld id="{1553A78C-1EFA-40C5-80E5-1A6DBBA13F4F}" type="slidenum">
              <a:rPr lang="en-US" smtClean="0"/>
              <a:t>35</a:t>
            </a:fld>
            <a:endParaRPr lang="en-US"/>
          </a:p>
        </p:txBody>
      </p:sp>
      <p:pic>
        <p:nvPicPr>
          <p:cNvPr id="8" name="Picture 7" descr="A math problem with numbers and lines&#10;&#10;Description automatically generated with medium confidence">
            <a:extLst>
              <a:ext uri="{FF2B5EF4-FFF2-40B4-BE49-F238E27FC236}">
                <a16:creationId xmlns:a16="http://schemas.microsoft.com/office/drawing/2014/main" id="{571DFF5F-8E16-8C6E-8114-69F8C20DBC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3794" y="828932"/>
            <a:ext cx="3621994" cy="5435682"/>
          </a:xfrm>
          <a:prstGeom prst="rect">
            <a:avLst/>
          </a:prstGeom>
        </p:spPr>
      </p:pic>
      <p:sp>
        <p:nvSpPr>
          <p:cNvPr id="9" name="Rectangle 8">
            <a:extLst>
              <a:ext uri="{FF2B5EF4-FFF2-40B4-BE49-F238E27FC236}">
                <a16:creationId xmlns:a16="http://schemas.microsoft.com/office/drawing/2014/main" id="{811F0AA3-F545-EB58-FCEE-892017C4D4F8}"/>
              </a:ext>
            </a:extLst>
          </p:cNvPr>
          <p:cNvSpPr/>
          <p:nvPr/>
        </p:nvSpPr>
        <p:spPr>
          <a:xfrm>
            <a:off x="8335453" y="5991225"/>
            <a:ext cx="550069" cy="27339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DFE71EA-42F9-81D4-3C0A-780C1B56C753}"/>
              </a:ext>
            </a:extLst>
          </p:cNvPr>
          <p:cNvSpPr/>
          <p:nvPr/>
        </p:nvSpPr>
        <p:spPr>
          <a:xfrm>
            <a:off x="10424150" y="5916385"/>
            <a:ext cx="550069" cy="29255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94814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graph of a chemical reaction&#10;&#10;Description automatically generated with medium confidence">
            <a:extLst>
              <a:ext uri="{FF2B5EF4-FFF2-40B4-BE49-F238E27FC236}">
                <a16:creationId xmlns:a16="http://schemas.microsoft.com/office/drawing/2014/main" id="{7DB75748-A9C2-054D-3440-67E1B466D2C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133498" y="1690688"/>
            <a:ext cx="4058502" cy="3528129"/>
          </a:xfrm>
        </p:spPr>
      </p:pic>
      <p:grpSp>
        <p:nvGrpSpPr>
          <p:cNvPr id="15" name="Group 14">
            <a:extLst>
              <a:ext uri="{FF2B5EF4-FFF2-40B4-BE49-F238E27FC236}">
                <a16:creationId xmlns:a16="http://schemas.microsoft.com/office/drawing/2014/main" id="{6C3B2BC5-B5BB-1298-9429-243DBAF02A75}"/>
              </a:ext>
            </a:extLst>
          </p:cNvPr>
          <p:cNvGrpSpPr/>
          <p:nvPr/>
        </p:nvGrpSpPr>
        <p:grpSpPr>
          <a:xfrm>
            <a:off x="4361670" y="2398974"/>
            <a:ext cx="3885514" cy="3777989"/>
            <a:chOff x="4357255" y="2447954"/>
            <a:chExt cx="3885514" cy="3777989"/>
          </a:xfrm>
        </p:grpSpPr>
        <p:pic>
          <p:nvPicPr>
            <p:cNvPr id="12" name="Picture 11" descr="A graph of a function&#10;&#10;Description automatically generated with medium confidence">
              <a:extLst>
                <a:ext uri="{FF2B5EF4-FFF2-40B4-BE49-F238E27FC236}">
                  <a16:creationId xmlns:a16="http://schemas.microsoft.com/office/drawing/2014/main" id="{7E45CA9E-EA7B-9737-4C7C-1CF681E766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7255" y="2447954"/>
              <a:ext cx="3885514" cy="3417693"/>
            </a:xfrm>
            <a:prstGeom prst="rect">
              <a:avLst/>
            </a:prstGeom>
          </p:spPr>
        </p:pic>
        <p:pic>
          <p:nvPicPr>
            <p:cNvPr id="14" name="Picture 13">
              <a:extLst>
                <a:ext uri="{FF2B5EF4-FFF2-40B4-BE49-F238E27FC236}">
                  <a16:creationId xmlns:a16="http://schemas.microsoft.com/office/drawing/2014/main" id="{3D4A18F9-D84F-11D0-2532-151C395BEE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0094" y="5785137"/>
              <a:ext cx="3630168" cy="440806"/>
            </a:xfrm>
            <a:prstGeom prst="rect">
              <a:avLst/>
            </a:prstGeom>
          </p:spPr>
        </p:pic>
      </p:grpSp>
      <p:sp>
        <p:nvSpPr>
          <p:cNvPr id="2" name="Title 1">
            <a:extLst>
              <a:ext uri="{FF2B5EF4-FFF2-40B4-BE49-F238E27FC236}">
                <a16:creationId xmlns:a16="http://schemas.microsoft.com/office/drawing/2014/main" id="{C441DFB6-3723-F36A-2120-A03D7BAB8B5E}"/>
              </a:ext>
            </a:extLst>
          </p:cNvPr>
          <p:cNvSpPr>
            <a:spLocks noGrp="1"/>
          </p:cNvSpPr>
          <p:nvPr>
            <p:ph type="title"/>
          </p:nvPr>
        </p:nvSpPr>
        <p:spPr/>
        <p:txBody>
          <a:bodyPr/>
          <a:lstStyle/>
          <a:p>
            <a:r>
              <a:rPr lang="en-US" dirty="0"/>
              <a:t>Triton beams with light nuclei</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F1860D8-1D9A-26B3-C020-CBDC065CE6EF}"/>
                  </a:ext>
                </a:extLst>
              </p:cNvPr>
              <p:cNvSpPr>
                <a:spLocks noGrp="1"/>
              </p:cNvSpPr>
              <p:nvPr>
                <p:ph sz="half" idx="1"/>
              </p:nvPr>
            </p:nvSpPr>
            <p:spPr>
              <a:xfrm>
                <a:off x="838200" y="1825625"/>
                <a:ext cx="5181600" cy="4351338"/>
              </a:xfrm>
            </p:spPr>
            <p:txBody>
              <a:bodyPr>
                <a:normAutofit/>
              </a:bodyPr>
              <a:lstStyle/>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7</m:t>
                        </m:r>
                      </m:sup>
                    </m:sSup>
                  </m:oMath>
                </a14:m>
                <a:r>
                  <a:rPr lang="en-US" dirty="0"/>
                  <a:t>Li(</a:t>
                </a:r>
                <a:r>
                  <a:rPr lang="en-US" dirty="0" err="1"/>
                  <a:t>t,p</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9</m:t>
                        </m:r>
                      </m:sup>
                    </m:sSup>
                  </m:oMath>
                </a14:m>
                <a:r>
                  <a:rPr lang="en-US" dirty="0"/>
                  <a:t>Li</a:t>
                </a:r>
              </a:p>
              <a:p>
                <a:pPr lvl="1"/>
                <a:r>
                  <a:rPr lang="en-US" dirty="0"/>
                  <a:t>Los Alamos</a:t>
                </a:r>
              </a:p>
              <a:p>
                <a:pPr lvl="1"/>
                <a:r>
                  <a:rPr lang="en-US" dirty="0"/>
                  <a:t>15 MeV</a:t>
                </a:r>
              </a:p>
              <a:p>
                <a:pPr lvl="1"/>
                <a:r>
                  <a:rPr lang="en-US" dirty="0"/>
                  <a:t>320 </a:t>
                </a:r>
                <a:r>
                  <a:rPr lang="el-GR" dirty="0"/>
                  <a:t>μ</a:t>
                </a:r>
                <a:r>
                  <a:rPr lang="en-US" dirty="0"/>
                  <a:t>g/cm</a:t>
                </a:r>
                <a:r>
                  <a:rPr lang="en-US" baseline="30000" dirty="0"/>
                  <a:t>2 </a:t>
                </a:r>
                <a:r>
                  <a:rPr lang="en-US" dirty="0"/>
                  <a:t>self supporting target</a:t>
                </a:r>
              </a:p>
              <a:p>
                <a:pPr marL="457200" lvl="1" indent="0">
                  <a:buNone/>
                </a:pPr>
                <a:endParaRPr lang="en-US" baseline="30000" dirty="0"/>
              </a:p>
            </p:txBody>
          </p:sp>
        </mc:Choice>
        <mc:Fallback xmlns="">
          <p:sp>
            <p:nvSpPr>
              <p:cNvPr id="3" name="Content Placeholder 2">
                <a:extLst>
                  <a:ext uri="{FF2B5EF4-FFF2-40B4-BE49-F238E27FC236}">
                    <a16:creationId xmlns:a16="http://schemas.microsoft.com/office/drawing/2014/main" id="{8F1860D8-1D9A-26B3-C020-CBDC065CE6EF}"/>
                  </a:ext>
                </a:extLst>
              </p:cNvPr>
              <p:cNvSpPr>
                <a:spLocks noGrp="1" noRot="1" noChangeAspect="1" noMove="1" noResize="1" noEditPoints="1" noAdjustHandles="1" noChangeArrowheads="1" noChangeShapeType="1" noTextEdit="1"/>
              </p:cNvSpPr>
              <p:nvPr>
                <p:ph sz="half" idx="1"/>
              </p:nvPr>
            </p:nvSpPr>
            <p:spPr>
              <a:xfrm>
                <a:off x="838200" y="1825625"/>
                <a:ext cx="5181600" cy="4351338"/>
              </a:xfrm>
              <a:blipFill>
                <a:blip r:embed="rId5"/>
                <a:stretch>
                  <a:fillRect t="-1401"/>
                </a:stretch>
              </a:blipFill>
            </p:spPr>
            <p:txBody>
              <a:bodyPr/>
              <a:lstStyle/>
              <a:p>
                <a:r>
                  <a:rPr lang="en-US">
                    <a:noFill/>
                  </a:rPr>
                  <a:t> </a:t>
                </a:r>
              </a:p>
            </p:txBody>
          </p:sp>
        </mc:Fallback>
      </mc:AlternateContent>
      <p:sp>
        <p:nvSpPr>
          <p:cNvPr id="5" name="Date Placeholder 4">
            <a:extLst>
              <a:ext uri="{FF2B5EF4-FFF2-40B4-BE49-F238E27FC236}">
                <a16:creationId xmlns:a16="http://schemas.microsoft.com/office/drawing/2014/main" id="{F77E818C-D529-3373-8FBB-0379D26A99AD}"/>
              </a:ext>
            </a:extLst>
          </p:cNvPr>
          <p:cNvSpPr>
            <a:spLocks noGrp="1"/>
          </p:cNvSpPr>
          <p:nvPr>
            <p:ph type="dt" sz="half" idx="10"/>
          </p:nvPr>
        </p:nvSpPr>
        <p:spPr/>
        <p:txBody>
          <a:bodyPr/>
          <a:lstStyle/>
          <a:p>
            <a:fld id="{CA5B1637-38B1-44F6-89A0-B776C6663DD5}" type="datetime1">
              <a:rPr lang="en-US" smtClean="0"/>
              <a:t>2/6/2026</a:t>
            </a:fld>
            <a:endParaRPr lang="en-US"/>
          </a:p>
        </p:txBody>
      </p:sp>
      <p:sp>
        <p:nvSpPr>
          <p:cNvPr id="6" name="Footer Placeholder 5">
            <a:extLst>
              <a:ext uri="{FF2B5EF4-FFF2-40B4-BE49-F238E27FC236}">
                <a16:creationId xmlns:a16="http://schemas.microsoft.com/office/drawing/2014/main" id="{78F5700E-7719-208E-656D-853981B48E46}"/>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EEECF443-4D63-E594-C35D-CB32AE5E8C6B}"/>
              </a:ext>
            </a:extLst>
          </p:cNvPr>
          <p:cNvSpPr>
            <a:spLocks noGrp="1"/>
          </p:cNvSpPr>
          <p:nvPr>
            <p:ph type="sldNum" sz="quarter" idx="12"/>
          </p:nvPr>
        </p:nvSpPr>
        <p:spPr/>
        <p:txBody>
          <a:bodyPr/>
          <a:lstStyle/>
          <a:p>
            <a:fld id="{1553A78C-1EFA-40C5-80E5-1A6DBBA13F4F}" type="slidenum">
              <a:rPr lang="en-US" smtClean="0"/>
              <a:t>36</a:t>
            </a:fld>
            <a:endParaRPr lang="en-US"/>
          </a:p>
        </p:txBody>
      </p:sp>
      <p:sp>
        <p:nvSpPr>
          <p:cNvPr id="10" name="TextBox 9">
            <a:extLst>
              <a:ext uri="{FF2B5EF4-FFF2-40B4-BE49-F238E27FC236}">
                <a16:creationId xmlns:a16="http://schemas.microsoft.com/office/drawing/2014/main" id="{6DBBBC96-CF0D-10B5-B4C5-D951E4017C6B}"/>
              </a:ext>
            </a:extLst>
          </p:cNvPr>
          <p:cNvSpPr txBox="1"/>
          <p:nvPr/>
        </p:nvSpPr>
        <p:spPr>
          <a:xfrm>
            <a:off x="8610600" y="5233715"/>
            <a:ext cx="3976255" cy="923330"/>
          </a:xfrm>
          <a:prstGeom prst="rect">
            <a:avLst/>
          </a:prstGeom>
          <a:noFill/>
        </p:spPr>
        <p:txBody>
          <a:bodyPr wrap="square" rtlCol="0">
            <a:spAutoFit/>
          </a:bodyPr>
          <a:lstStyle/>
          <a:p>
            <a:r>
              <a:rPr lang="en-US" b="1" u="sng" dirty="0"/>
              <a:t>P.G. Young and Richard H. Stokes, PRC 4 1597-1601 (1971)</a:t>
            </a:r>
          </a:p>
        </p:txBody>
      </p:sp>
    </p:spTree>
    <p:extLst>
      <p:ext uri="{BB962C8B-B14F-4D97-AF65-F5344CB8AC3E}">
        <p14:creationId xmlns:p14="http://schemas.microsoft.com/office/powerpoint/2010/main" val="39830332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A graph of a graph of a person&#10;&#10;Description automatically generated with medium confidence">
            <a:extLst>
              <a:ext uri="{FF2B5EF4-FFF2-40B4-BE49-F238E27FC236}">
                <a16:creationId xmlns:a16="http://schemas.microsoft.com/office/drawing/2014/main" id="{17EDC6D3-04AC-357A-675A-8F3D6B026C9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r="1955"/>
          <a:stretch/>
        </p:blipFill>
        <p:spPr>
          <a:xfrm>
            <a:off x="7111693" y="1601626"/>
            <a:ext cx="5080307" cy="1827374"/>
          </a:xfrm>
        </p:spPr>
      </p:pic>
      <p:pic>
        <p:nvPicPr>
          <p:cNvPr id="17" name="Picture 16" descr="A diagram of a graph&#10;&#10;Description automatically generated with medium confidence">
            <a:extLst>
              <a:ext uri="{FF2B5EF4-FFF2-40B4-BE49-F238E27FC236}">
                <a16:creationId xmlns:a16="http://schemas.microsoft.com/office/drawing/2014/main" id="{7BE437D7-6BD0-92E2-B9E5-A5B8C68B15B4}"/>
              </a:ext>
            </a:extLst>
          </p:cNvPr>
          <p:cNvPicPr>
            <a:picLocks noChangeAspect="1"/>
          </p:cNvPicPr>
          <p:nvPr/>
        </p:nvPicPr>
        <p:blipFill>
          <a:blip r:embed="rId3">
            <a:extLst>
              <a:ext uri="{28A0092B-C50C-407E-A947-70E740481C1C}">
                <a14:useLocalDpi xmlns:a14="http://schemas.microsoft.com/office/drawing/2010/main" val="0"/>
              </a:ext>
            </a:extLst>
          </a:blip>
          <a:srcRect r="7027"/>
          <a:stretch/>
        </p:blipFill>
        <p:spPr>
          <a:xfrm>
            <a:off x="4636474" y="2055813"/>
            <a:ext cx="2475219" cy="4121150"/>
          </a:xfrm>
          <a:prstGeom prst="rect">
            <a:avLst/>
          </a:prstGeom>
        </p:spPr>
      </p:pic>
      <p:sp>
        <p:nvSpPr>
          <p:cNvPr id="2" name="Title 1">
            <a:extLst>
              <a:ext uri="{FF2B5EF4-FFF2-40B4-BE49-F238E27FC236}">
                <a16:creationId xmlns:a16="http://schemas.microsoft.com/office/drawing/2014/main" id="{C441DFB6-3723-F36A-2120-A03D7BAB8B5E}"/>
              </a:ext>
            </a:extLst>
          </p:cNvPr>
          <p:cNvSpPr>
            <a:spLocks noGrp="1"/>
          </p:cNvSpPr>
          <p:nvPr>
            <p:ph type="title"/>
          </p:nvPr>
        </p:nvSpPr>
        <p:spPr/>
        <p:txBody>
          <a:bodyPr/>
          <a:lstStyle/>
          <a:p>
            <a:r>
              <a:rPr lang="en-US" dirty="0"/>
              <a:t>Triton beams with light nuclei</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F1860D8-1D9A-26B3-C020-CBDC065CE6EF}"/>
                  </a:ext>
                </a:extLst>
              </p:cNvPr>
              <p:cNvSpPr>
                <a:spLocks noGrp="1"/>
              </p:cNvSpPr>
              <p:nvPr>
                <p:ph sz="half" idx="1"/>
              </p:nvPr>
            </p:nvSpPr>
            <p:spPr>
              <a:xfrm>
                <a:off x="838200" y="1825625"/>
                <a:ext cx="5181600" cy="4351338"/>
              </a:xfrm>
            </p:spPr>
            <p:txBody>
              <a:bodyPr>
                <a:normAutofit/>
              </a:bodyPr>
              <a:lstStyle/>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7</m:t>
                        </m:r>
                      </m:sup>
                    </m:sSup>
                  </m:oMath>
                </a14:m>
                <a:r>
                  <a:rPr lang="en-US" dirty="0"/>
                  <a:t>Li(</a:t>
                </a:r>
                <a:r>
                  <a:rPr lang="en-US" dirty="0" err="1"/>
                  <a:t>t,p</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9</m:t>
                        </m:r>
                      </m:sup>
                    </m:sSup>
                  </m:oMath>
                </a14:m>
                <a:r>
                  <a:rPr lang="en-US" dirty="0"/>
                  <a:t>Li</a:t>
                </a:r>
              </a:p>
              <a:p>
                <a:pPr lvl="1"/>
                <a:r>
                  <a:rPr lang="en-US" dirty="0"/>
                  <a:t>Los Alamos</a:t>
                </a:r>
              </a:p>
              <a:p>
                <a:pPr lvl="1"/>
                <a:r>
                  <a:rPr lang="en-US" dirty="0"/>
                  <a:t>23 MeV</a:t>
                </a:r>
              </a:p>
              <a:p>
                <a:pPr lvl="1"/>
                <a:r>
                  <a:rPr lang="en-US" dirty="0"/>
                  <a:t>50 </a:t>
                </a:r>
                <a:r>
                  <a:rPr lang="el-GR" dirty="0"/>
                  <a:t>μ</a:t>
                </a:r>
                <a:r>
                  <a:rPr lang="en-US" dirty="0"/>
                  <a:t>g/cm</a:t>
                </a:r>
                <a:r>
                  <a:rPr lang="en-US" baseline="30000" dirty="0"/>
                  <a:t>2 </a:t>
                </a:r>
                <a:r>
                  <a:rPr lang="en-US" dirty="0"/>
                  <a:t>with carbon backing</a:t>
                </a:r>
              </a:p>
              <a:p>
                <a:pPr marL="457200" lvl="1" indent="0">
                  <a:buNone/>
                </a:pPr>
                <a:endParaRPr lang="en-US" baseline="30000" dirty="0"/>
              </a:p>
            </p:txBody>
          </p:sp>
        </mc:Choice>
        <mc:Fallback xmlns="">
          <p:sp>
            <p:nvSpPr>
              <p:cNvPr id="3" name="Content Placeholder 2">
                <a:extLst>
                  <a:ext uri="{FF2B5EF4-FFF2-40B4-BE49-F238E27FC236}">
                    <a16:creationId xmlns:a16="http://schemas.microsoft.com/office/drawing/2014/main" id="{8F1860D8-1D9A-26B3-C020-CBDC065CE6EF}"/>
                  </a:ext>
                </a:extLst>
              </p:cNvPr>
              <p:cNvSpPr>
                <a:spLocks noGrp="1" noRot="1" noChangeAspect="1" noMove="1" noResize="1" noEditPoints="1" noAdjustHandles="1" noChangeArrowheads="1" noChangeShapeType="1" noTextEdit="1"/>
              </p:cNvSpPr>
              <p:nvPr>
                <p:ph sz="half" idx="1"/>
              </p:nvPr>
            </p:nvSpPr>
            <p:spPr>
              <a:xfrm>
                <a:off x="838200" y="1825625"/>
                <a:ext cx="5181600" cy="4351338"/>
              </a:xfrm>
              <a:blipFill>
                <a:blip r:embed="rId4"/>
                <a:stretch>
                  <a:fillRect t="-1401"/>
                </a:stretch>
              </a:blipFill>
            </p:spPr>
            <p:txBody>
              <a:bodyPr/>
              <a:lstStyle/>
              <a:p>
                <a:r>
                  <a:rPr lang="en-US">
                    <a:noFill/>
                  </a:rPr>
                  <a:t> </a:t>
                </a:r>
              </a:p>
            </p:txBody>
          </p:sp>
        </mc:Fallback>
      </mc:AlternateContent>
      <p:sp>
        <p:nvSpPr>
          <p:cNvPr id="5" name="Date Placeholder 4">
            <a:extLst>
              <a:ext uri="{FF2B5EF4-FFF2-40B4-BE49-F238E27FC236}">
                <a16:creationId xmlns:a16="http://schemas.microsoft.com/office/drawing/2014/main" id="{F77E818C-D529-3373-8FBB-0379D26A99AD}"/>
              </a:ext>
            </a:extLst>
          </p:cNvPr>
          <p:cNvSpPr>
            <a:spLocks noGrp="1"/>
          </p:cNvSpPr>
          <p:nvPr>
            <p:ph type="dt" sz="half" idx="10"/>
          </p:nvPr>
        </p:nvSpPr>
        <p:spPr/>
        <p:txBody>
          <a:bodyPr/>
          <a:lstStyle/>
          <a:p>
            <a:fld id="{8FAA0AF4-9E6C-46B5-A403-34D973F7FCAD}" type="datetime1">
              <a:rPr lang="en-US" smtClean="0"/>
              <a:t>2/6/2026</a:t>
            </a:fld>
            <a:endParaRPr lang="en-US"/>
          </a:p>
        </p:txBody>
      </p:sp>
      <p:sp>
        <p:nvSpPr>
          <p:cNvPr id="6" name="Footer Placeholder 5">
            <a:extLst>
              <a:ext uri="{FF2B5EF4-FFF2-40B4-BE49-F238E27FC236}">
                <a16:creationId xmlns:a16="http://schemas.microsoft.com/office/drawing/2014/main" id="{78F5700E-7719-208E-656D-853981B48E46}"/>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EEECF443-4D63-E594-C35D-CB32AE5E8C6B}"/>
              </a:ext>
            </a:extLst>
          </p:cNvPr>
          <p:cNvSpPr>
            <a:spLocks noGrp="1"/>
          </p:cNvSpPr>
          <p:nvPr>
            <p:ph type="sldNum" sz="quarter" idx="12"/>
          </p:nvPr>
        </p:nvSpPr>
        <p:spPr/>
        <p:txBody>
          <a:bodyPr/>
          <a:lstStyle/>
          <a:p>
            <a:fld id="{1553A78C-1EFA-40C5-80E5-1A6DBBA13F4F}" type="slidenum">
              <a:rPr lang="en-US" smtClean="0"/>
              <a:t>37</a:t>
            </a:fld>
            <a:endParaRPr lang="en-US"/>
          </a:p>
        </p:txBody>
      </p:sp>
      <p:sp>
        <p:nvSpPr>
          <p:cNvPr id="10" name="TextBox 9">
            <a:extLst>
              <a:ext uri="{FF2B5EF4-FFF2-40B4-BE49-F238E27FC236}">
                <a16:creationId xmlns:a16="http://schemas.microsoft.com/office/drawing/2014/main" id="{6DBBBC96-CF0D-10B5-B4C5-D951E4017C6B}"/>
              </a:ext>
            </a:extLst>
          </p:cNvPr>
          <p:cNvSpPr txBox="1"/>
          <p:nvPr/>
        </p:nvSpPr>
        <p:spPr>
          <a:xfrm>
            <a:off x="7867650" y="4327388"/>
            <a:ext cx="3976255" cy="923330"/>
          </a:xfrm>
          <a:prstGeom prst="rect">
            <a:avLst/>
          </a:prstGeom>
          <a:noFill/>
        </p:spPr>
        <p:txBody>
          <a:bodyPr wrap="square" rtlCol="0">
            <a:spAutoFit/>
          </a:bodyPr>
          <a:lstStyle/>
          <a:p>
            <a:r>
              <a:rPr lang="en-US" b="1" u="sng" dirty="0"/>
              <a:t>F. </a:t>
            </a:r>
            <a:r>
              <a:rPr lang="en-US" b="1" u="sng" dirty="0" err="1"/>
              <a:t>Ajzenberg-Selove</a:t>
            </a:r>
            <a:r>
              <a:rPr lang="en-US" b="1" u="sng" dirty="0"/>
              <a:t>, E. R. Flynn, and Ole </a:t>
            </a:r>
            <a:r>
              <a:rPr lang="en-US" b="1" u="sng" dirty="0" err="1"/>
              <a:t>Hasen</a:t>
            </a:r>
            <a:r>
              <a:rPr lang="en-US" b="1" u="sng" dirty="0"/>
              <a:t>, PRC 17 1283-1293 (1978)</a:t>
            </a:r>
          </a:p>
        </p:txBody>
      </p:sp>
    </p:spTree>
    <p:extLst>
      <p:ext uri="{BB962C8B-B14F-4D97-AF65-F5344CB8AC3E}">
        <p14:creationId xmlns:p14="http://schemas.microsoft.com/office/powerpoint/2010/main" val="31623485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4F75B-AB54-6E70-1E5F-B73C9327AE77}"/>
              </a:ext>
            </a:extLst>
          </p:cNvPr>
          <p:cNvSpPr>
            <a:spLocks noGrp="1"/>
          </p:cNvSpPr>
          <p:nvPr>
            <p:ph type="title"/>
          </p:nvPr>
        </p:nvSpPr>
        <p:spPr/>
        <p:txBody>
          <a:bodyPr/>
          <a:lstStyle/>
          <a:p>
            <a:r>
              <a:rPr lang="en-US" dirty="0"/>
              <a:t>Triton beams with light nuclei</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60B4C7B-264C-5A99-1B4B-A20115E14281}"/>
                  </a:ext>
                </a:extLst>
              </p:cNvPr>
              <p:cNvSpPr>
                <a:spLocks noGrp="1"/>
              </p:cNvSpPr>
              <p:nvPr>
                <p:ph sz="half" idx="1"/>
              </p:nvPr>
            </p:nvSpPr>
            <p:spPr/>
            <p:txBody>
              <a:bodyPr/>
              <a:lstStyle/>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7</m:t>
                        </m:r>
                      </m:sup>
                    </m:sSup>
                  </m:oMath>
                </a14:m>
                <a:r>
                  <a:rPr lang="en-US" dirty="0"/>
                  <a:t>Li(</a:t>
                </a:r>
                <a:r>
                  <a:rPr lang="en-US" dirty="0" err="1"/>
                  <a:t>t,p</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9</m:t>
                        </m:r>
                      </m:sup>
                    </m:sSup>
                  </m:oMath>
                </a14:m>
                <a:r>
                  <a:rPr lang="en-US" dirty="0"/>
                  <a:t>Li</a:t>
                </a:r>
              </a:p>
              <a:p>
                <a:pPr lvl="1"/>
                <a:r>
                  <a:rPr lang="en-US" dirty="0"/>
                  <a:t>15 MeV</a:t>
                </a:r>
              </a:p>
              <a:p>
                <a:pPr lvl="1"/>
                <a:r>
                  <a:rPr lang="en-US" dirty="0"/>
                  <a:t>200 </a:t>
                </a:r>
                <a:r>
                  <a:rPr lang="el-GR" dirty="0"/>
                  <a:t>μ</a:t>
                </a:r>
                <a:r>
                  <a:rPr lang="en-US" dirty="0"/>
                  <a:t>g/cm</a:t>
                </a:r>
                <a:r>
                  <a:rPr lang="en-US" baseline="30000" dirty="0"/>
                  <a:t>2 </a:t>
                </a:r>
                <a:r>
                  <a:rPr lang="en-US" dirty="0"/>
                  <a:t>self supporting target</a:t>
                </a:r>
              </a:p>
            </p:txBody>
          </p:sp>
        </mc:Choice>
        <mc:Fallback xmlns="">
          <p:sp>
            <p:nvSpPr>
              <p:cNvPr id="3" name="Content Placeholder 2">
                <a:extLst>
                  <a:ext uri="{FF2B5EF4-FFF2-40B4-BE49-F238E27FC236}">
                    <a16:creationId xmlns:a16="http://schemas.microsoft.com/office/drawing/2014/main" id="{360B4C7B-264C-5A99-1B4B-A20115E14281}"/>
                  </a:ext>
                </a:extLst>
              </p:cNvPr>
              <p:cNvSpPr>
                <a:spLocks noGrp="1" noRot="1" noChangeAspect="1" noMove="1" noResize="1" noEditPoints="1" noAdjustHandles="1" noChangeArrowheads="1" noChangeShapeType="1" noTextEdit="1"/>
              </p:cNvSpPr>
              <p:nvPr>
                <p:ph sz="half" idx="1"/>
              </p:nvPr>
            </p:nvSpPr>
            <p:spPr>
              <a:blipFill>
                <a:blip r:embed="rId2"/>
                <a:stretch>
                  <a:fillRect t="-1401"/>
                </a:stretch>
              </a:blipFill>
            </p:spPr>
            <p:txBody>
              <a:bodyPr/>
              <a:lstStyle/>
              <a:p>
                <a:r>
                  <a:rPr lang="en-US">
                    <a:noFill/>
                  </a:rPr>
                  <a:t> </a:t>
                </a:r>
              </a:p>
            </p:txBody>
          </p:sp>
        </mc:Fallback>
      </mc:AlternateContent>
      <p:sp>
        <p:nvSpPr>
          <p:cNvPr id="5" name="Date Placeholder 4">
            <a:extLst>
              <a:ext uri="{FF2B5EF4-FFF2-40B4-BE49-F238E27FC236}">
                <a16:creationId xmlns:a16="http://schemas.microsoft.com/office/drawing/2014/main" id="{17A0C4AC-E7E4-E1D3-B4F9-9132B8471CED}"/>
              </a:ext>
            </a:extLst>
          </p:cNvPr>
          <p:cNvSpPr>
            <a:spLocks noGrp="1"/>
          </p:cNvSpPr>
          <p:nvPr>
            <p:ph type="dt" sz="half" idx="10"/>
          </p:nvPr>
        </p:nvSpPr>
        <p:spPr/>
        <p:txBody>
          <a:bodyPr/>
          <a:lstStyle/>
          <a:p>
            <a:fld id="{1056066E-170B-4C88-BD91-C5F5CBAE1061}" type="datetime1">
              <a:rPr lang="en-US" smtClean="0"/>
              <a:t>2/6/2026</a:t>
            </a:fld>
            <a:endParaRPr lang="en-US"/>
          </a:p>
        </p:txBody>
      </p:sp>
      <p:sp>
        <p:nvSpPr>
          <p:cNvPr id="6" name="Footer Placeholder 5">
            <a:extLst>
              <a:ext uri="{FF2B5EF4-FFF2-40B4-BE49-F238E27FC236}">
                <a16:creationId xmlns:a16="http://schemas.microsoft.com/office/drawing/2014/main" id="{3ECB7645-0DBA-5094-F6DD-2A7FC3FA95F6}"/>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0F95DEB1-2112-2437-7266-3387C81A0008}"/>
              </a:ext>
            </a:extLst>
          </p:cNvPr>
          <p:cNvSpPr>
            <a:spLocks noGrp="1"/>
          </p:cNvSpPr>
          <p:nvPr>
            <p:ph type="sldNum" sz="quarter" idx="12"/>
          </p:nvPr>
        </p:nvSpPr>
        <p:spPr/>
        <p:txBody>
          <a:bodyPr/>
          <a:lstStyle/>
          <a:p>
            <a:fld id="{1553A78C-1EFA-40C5-80E5-1A6DBBA13F4F}" type="slidenum">
              <a:rPr lang="en-US" smtClean="0"/>
              <a:t>38</a:t>
            </a:fld>
            <a:endParaRPr lang="en-US"/>
          </a:p>
        </p:txBody>
      </p:sp>
      <p:pic>
        <p:nvPicPr>
          <p:cNvPr id="15" name="Content Placeholder 14" descr="A black background with white text&#10;&#10;Description automatically generated">
            <a:extLst>
              <a:ext uri="{FF2B5EF4-FFF2-40B4-BE49-F238E27FC236}">
                <a16:creationId xmlns:a16="http://schemas.microsoft.com/office/drawing/2014/main" id="{D4422A61-C56A-0E05-D40B-37C5858F07C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353291" y="4369183"/>
            <a:ext cx="11485417" cy="1773810"/>
          </a:xfrm>
        </p:spPr>
      </p:pic>
      <p:sp>
        <p:nvSpPr>
          <p:cNvPr id="9" name="TextBox 8">
            <a:extLst>
              <a:ext uri="{FF2B5EF4-FFF2-40B4-BE49-F238E27FC236}">
                <a16:creationId xmlns:a16="http://schemas.microsoft.com/office/drawing/2014/main" id="{7D5AB379-3020-27EC-DCF4-787B9F4E0F76}"/>
              </a:ext>
            </a:extLst>
          </p:cNvPr>
          <p:cNvSpPr txBox="1"/>
          <p:nvPr/>
        </p:nvSpPr>
        <p:spPr>
          <a:xfrm>
            <a:off x="9584856" y="4645941"/>
            <a:ext cx="2221706" cy="646331"/>
          </a:xfrm>
          <a:prstGeom prst="rect">
            <a:avLst/>
          </a:prstGeom>
          <a:noFill/>
        </p:spPr>
        <p:txBody>
          <a:bodyPr wrap="square" rtlCol="0">
            <a:spAutoFit/>
          </a:bodyPr>
          <a:lstStyle/>
          <a:p>
            <a:r>
              <a:rPr lang="en-US" dirty="0">
                <a:solidFill>
                  <a:schemeClr val="bg1"/>
                </a:solidFill>
              </a:rPr>
              <a:t>B = 5 </a:t>
            </a:r>
            <a:r>
              <a:rPr lang="en-US" dirty="0" err="1">
                <a:solidFill>
                  <a:schemeClr val="bg1"/>
                </a:solidFill>
              </a:rPr>
              <a:t>kG</a:t>
            </a:r>
            <a:endParaRPr lang="en-US" dirty="0">
              <a:solidFill>
                <a:schemeClr val="bg1"/>
              </a:solidFill>
            </a:endParaRPr>
          </a:p>
          <a:p>
            <a:r>
              <a:rPr lang="el-GR" dirty="0">
                <a:solidFill>
                  <a:schemeClr val="bg1"/>
                </a:solidFill>
              </a:rPr>
              <a:t>Θ</a:t>
            </a:r>
            <a:r>
              <a:rPr lang="en-US" baseline="-25000" dirty="0">
                <a:solidFill>
                  <a:schemeClr val="bg1"/>
                </a:solidFill>
              </a:rPr>
              <a:t>lab</a:t>
            </a:r>
            <a:r>
              <a:rPr lang="en-US" dirty="0">
                <a:solidFill>
                  <a:schemeClr val="bg1"/>
                </a:solidFill>
              </a:rPr>
              <a:t> = 20°</a:t>
            </a:r>
          </a:p>
        </p:txBody>
      </p:sp>
      <p:sp>
        <p:nvSpPr>
          <p:cNvPr id="16" name="Content Placeholder 2">
            <a:extLst>
              <a:ext uri="{FF2B5EF4-FFF2-40B4-BE49-F238E27FC236}">
                <a16:creationId xmlns:a16="http://schemas.microsoft.com/office/drawing/2014/main" id="{85666CCA-6D57-5643-08CC-93DCA5AC5108}"/>
              </a:ext>
            </a:extLst>
          </p:cNvPr>
          <p:cNvSpPr txBox="1">
            <a:spLocks/>
          </p:cNvSpPr>
          <p:nvPr/>
        </p:nvSpPr>
        <p:spPr>
          <a:xfrm>
            <a:off x="4856018" y="1841370"/>
            <a:ext cx="7003471" cy="2527813"/>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For 10000 counts </a:t>
            </a:r>
          </a:p>
          <a:p>
            <a:pPr lvl="1"/>
            <a:r>
              <a:rPr lang="en-US" dirty="0" err="1"/>
              <a:t>E</a:t>
            </a:r>
            <a:r>
              <a:rPr lang="en-US" baseline="-25000" dirty="0" err="1"/>
              <a:t>ex</a:t>
            </a:r>
            <a:r>
              <a:rPr lang="en-US" baseline="-25000" dirty="0"/>
              <a:t>. </a:t>
            </a:r>
            <a:r>
              <a:rPr lang="en-US" dirty="0"/>
              <a:t>= 0 MeV (B = 6 </a:t>
            </a:r>
            <a:r>
              <a:rPr lang="en-US" dirty="0" err="1"/>
              <a:t>kG</a:t>
            </a:r>
            <a:r>
              <a:rPr lang="en-US" dirty="0"/>
              <a:t>) ~1.3 hours</a:t>
            </a:r>
          </a:p>
          <a:p>
            <a:pPr lvl="1"/>
            <a:r>
              <a:rPr lang="en-US" dirty="0" err="1"/>
              <a:t>E</a:t>
            </a:r>
            <a:r>
              <a:rPr lang="en-US" baseline="-25000" dirty="0" err="1"/>
              <a:t>ex</a:t>
            </a:r>
            <a:r>
              <a:rPr lang="en-US" baseline="-25000" dirty="0"/>
              <a:t>. </a:t>
            </a:r>
            <a:r>
              <a:rPr lang="en-US" dirty="0"/>
              <a:t>= 4.30 MeV (B = 5 </a:t>
            </a:r>
            <a:r>
              <a:rPr lang="en-US" dirty="0" err="1"/>
              <a:t>kG</a:t>
            </a:r>
            <a:r>
              <a:rPr lang="en-US" dirty="0"/>
              <a:t>) ~1.1 hours</a:t>
            </a:r>
          </a:p>
          <a:p>
            <a:pPr lvl="1"/>
            <a:r>
              <a:rPr lang="en-US" dirty="0" err="1"/>
              <a:t>E</a:t>
            </a:r>
            <a:r>
              <a:rPr lang="en-US" baseline="-25000" dirty="0" err="1"/>
              <a:t>ex</a:t>
            </a:r>
            <a:r>
              <a:rPr lang="en-US" baseline="-25000" dirty="0"/>
              <a:t>. </a:t>
            </a:r>
            <a:r>
              <a:rPr lang="en-US" dirty="0"/>
              <a:t>= 6.40 MeV (B = 3.5 </a:t>
            </a:r>
            <a:r>
              <a:rPr lang="en-US" dirty="0" err="1"/>
              <a:t>kG</a:t>
            </a:r>
            <a:r>
              <a:rPr lang="en-US" dirty="0"/>
              <a:t>) ~10 hours</a:t>
            </a:r>
          </a:p>
          <a:p>
            <a:pPr lvl="1"/>
            <a:endParaRPr lang="en-US" dirty="0"/>
          </a:p>
          <a:p>
            <a:pPr lvl="1"/>
            <a:endParaRPr lang="en-US" dirty="0"/>
          </a:p>
        </p:txBody>
      </p:sp>
    </p:spTree>
    <p:extLst>
      <p:ext uri="{BB962C8B-B14F-4D97-AF65-F5344CB8AC3E}">
        <p14:creationId xmlns:p14="http://schemas.microsoft.com/office/powerpoint/2010/main" val="32840065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1DFB6-3723-F36A-2120-A03D7BAB8B5E}"/>
              </a:ext>
            </a:extLst>
          </p:cNvPr>
          <p:cNvSpPr>
            <a:spLocks noGrp="1"/>
          </p:cNvSpPr>
          <p:nvPr>
            <p:ph type="title"/>
          </p:nvPr>
        </p:nvSpPr>
        <p:spPr/>
        <p:txBody>
          <a:bodyPr/>
          <a:lstStyle/>
          <a:p>
            <a:r>
              <a:rPr lang="en-US" dirty="0"/>
              <a:t>Triton beams for Actinide structure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F1860D8-1D9A-26B3-C020-CBDC065CE6EF}"/>
                  </a:ext>
                </a:extLst>
              </p:cNvPr>
              <p:cNvSpPr>
                <a:spLocks noGrp="1"/>
              </p:cNvSpPr>
              <p:nvPr>
                <p:ph sz="half" idx="1"/>
              </p:nvPr>
            </p:nvSpPr>
            <p:spPr>
              <a:xfrm>
                <a:off x="838200" y="1825625"/>
                <a:ext cx="5181600" cy="4351338"/>
              </a:xfrm>
            </p:spPr>
            <p:txBody>
              <a:bodyPr>
                <a:normAutofit fontScale="92500" lnSpcReduction="20000"/>
              </a:bodyPr>
              <a:lstStyle/>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238</m:t>
                        </m:r>
                      </m:sup>
                    </m:sSup>
                  </m:oMath>
                </a14:m>
                <a:r>
                  <a:rPr lang="en-US" dirty="0"/>
                  <a:t>U(</a:t>
                </a:r>
                <a:r>
                  <a:rPr lang="en-US" dirty="0" err="1"/>
                  <a:t>p,t</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236</m:t>
                        </m:r>
                      </m:sup>
                    </m:sSup>
                  </m:oMath>
                </a14:m>
                <a:r>
                  <a:rPr lang="en-US" dirty="0"/>
                  <a:t>U</a:t>
                </a:r>
              </a:p>
              <a:p>
                <a:pPr lvl="1"/>
                <a:r>
                  <a:rPr lang="en-US" dirty="0"/>
                  <a:t>16 MeV </a:t>
                </a:r>
              </a:p>
              <a:p>
                <a:pPr lvl="1"/>
                <a:r>
                  <a:rPr lang="en-US" dirty="0"/>
                  <a:t>100 </a:t>
                </a:r>
                <a:r>
                  <a:rPr lang="el-GR" dirty="0"/>
                  <a:t>μ</a:t>
                </a:r>
                <a:r>
                  <a:rPr lang="en-US" dirty="0"/>
                  <a:t>g/cm</a:t>
                </a:r>
                <a:r>
                  <a:rPr lang="en-US" baseline="30000" dirty="0"/>
                  <a:t>2</a:t>
                </a:r>
                <a:endParaRPr lang="en-US" dirty="0"/>
              </a:p>
              <a:p>
                <a:pPr lvl="1"/>
                <a:r>
                  <a:rPr lang="en-US" dirty="0"/>
                  <a:t>SE-SPS + </a:t>
                </a:r>
                <a:r>
                  <a:rPr lang="en-US" b="1" u="sng" dirty="0"/>
                  <a:t>I</a:t>
                </a:r>
                <a:r>
                  <a:rPr lang="en-US" dirty="0"/>
                  <a:t>nternal </a:t>
                </a:r>
                <a:r>
                  <a:rPr lang="en-US" b="1" u="sng" dirty="0"/>
                  <a:t>C</a:t>
                </a:r>
                <a:r>
                  <a:rPr lang="en-US" dirty="0"/>
                  <a:t>onversion </a:t>
                </a:r>
                <a:r>
                  <a:rPr lang="en-US" b="1" u="sng" dirty="0"/>
                  <a:t>E</a:t>
                </a:r>
                <a:r>
                  <a:rPr lang="en-US" dirty="0"/>
                  <a:t>lectron s</a:t>
                </a:r>
                <a:r>
                  <a:rPr lang="en-US" b="1" u="sng" dirty="0"/>
                  <a:t>P</a:t>
                </a:r>
                <a:r>
                  <a:rPr lang="en-US" dirty="0"/>
                  <a:t>ectrometer in </a:t>
                </a:r>
                <a:r>
                  <a:rPr lang="en-US" b="1" u="sng" dirty="0"/>
                  <a:t>C</a:t>
                </a:r>
                <a:r>
                  <a:rPr lang="en-US" dirty="0"/>
                  <a:t>oincidence </a:t>
                </a:r>
                <a:r>
                  <a:rPr lang="en-US" b="1" u="sng" dirty="0"/>
                  <a:t>E</a:t>
                </a:r>
                <a:r>
                  <a:rPr lang="en-US" dirty="0"/>
                  <a:t>xperiments (ICESPICE)</a:t>
                </a:r>
              </a:p>
              <a:p>
                <a:pPr lvl="1"/>
                <a:r>
                  <a:rPr lang="en-US" dirty="0"/>
                  <a:t>Builds the groundwork to study </a:t>
                </a:r>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239</m:t>
                        </m:r>
                      </m:sup>
                    </m:sSup>
                  </m:oMath>
                </a14:m>
                <a:r>
                  <a:rPr lang="en-US" dirty="0"/>
                  <a:t>U(</a:t>
                </a:r>
                <a:r>
                  <a:rPr lang="en-US" dirty="0" err="1"/>
                  <a:t>n,f</a:t>
                </a:r>
                <a:r>
                  <a:rPr lang="en-US" dirty="0"/>
                  <a:t>) indirectly through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i="1">
                            <a:latin typeface="Cambria Math" panose="02040503050406030204" pitchFamily="18" charset="0"/>
                          </a:rPr>
                          <m:t>238</m:t>
                        </m:r>
                      </m:sup>
                    </m:sSup>
                  </m:oMath>
                </a14:m>
                <a:r>
                  <a:rPr lang="en-US" dirty="0"/>
                  <a:t>U(</a:t>
                </a:r>
                <a:r>
                  <a:rPr lang="en-US" dirty="0" err="1"/>
                  <a:t>t,pf</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i="1">
                            <a:latin typeface="Cambria Math" panose="02040503050406030204" pitchFamily="18" charset="0"/>
                          </a:rPr>
                          <m:t>2</m:t>
                        </m:r>
                        <m:r>
                          <a:rPr lang="en-US" b="0" i="1" smtClean="0">
                            <a:latin typeface="Cambria Math" panose="02040503050406030204" pitchFamily="18" charset="0"/>
                          </a:rPr>
                          <m:t>40</m:t>
                        </m:r>
                      </m:sup>
                    </m:sSup>
                  </m:oMath>
                </a14:m>
                <a:r>
                  <a:rPr lang="en-US" dirty="0"/>
                  <a:t>U</a:t>
                </a:r>
                <a:endParaRPr lang="en-US" i="1" dirty="0">
                  <a:latin typeface="Cambria Math" panose="02040503050406030204" pitchFamily="18" charset="0"/>
                </a:endParaRPr>
              </a:p>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238</m:t>
                        </m:r>
                      </m:sup>
                    </m:sSup>
                  </m:oMath>
                </a14:m>
                <a:r>
                  <a:rPr lang="en-US" dirty="0"/>
                  <a:t>U(</a:t>
                </a:r>
                <a:r>
                  <a:rPr lang="en-US" dirty="0" err="1"/>
                  <a:t>t,p</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240</m:t>
                        </m:r>
                      </m:sup>
                    </m:sSup>
                  </m:oMath>
                </a14:m>
                <a:r>
                  <a:rPr lang="en-US" dirty="0"/>
                  <a:t>U</a:t>
                </a:r>
              </a:p>
              <a:p>
                <a:pPr lvl="1"/>
                <a:r>
                  <a:rPr lang="en-US" dirty="0"/>
                  <a:t>15 MeV </a:t>
                </a:r>
              </a:p>
              <a:p>
                <a:pPr lvl="1"/>
                <a:r>
                  <a:rPr lang="en-US" dirty="0"/>
                  <a:t>SE-SPS</a:t>
                </a:r>
                <a:endParaRPr lang="en-US" i="1" dirty="0">
                  <a:latin typeface="Cambria Math" panose="02040503050406030204" pitchFamily="18" charset="0"/>
                </a:endParaRPr>
              </a:p>
            </p:txBody>
          </p:sp>
        </mc:Choice>
        <mc:Fallback xmlns="">
          <p:sp>
            <p:nvSpPr>
              <p:cNvPr id="3" name="Content Placeholder 2">
                <a:extLst>
                  <a:ext uri="{FF2B5EF4-FFF2-40B4-BE49-F238E27FC236}">
                    <a16:creationId xmlns:a16="http://schemas.microsoft.com/office/drawing/2014/main" id="{8F1860D8-1D9A-26B3-C020-CBDC065CE6EF}"/>
                  </a:ext>
                </a:extLst>
              </p:cNvPr>
              <p:cNvSpPr>
                <a:spLocks noGrp="1" noRot="1" noChangeAspect="1" noMove="1" noResize="1" noEditPoints="1" noAdjustHandles="1" noChangeArrowheads="1" noChangeShapeType="1" noTextEdit="1"/>
              </p:cNvSpPr>
              <p:nvPr>
                <p:ph sz="half" idx="1"/>
              </p:nvPr>
            </p:nvSpPr>
            <p:spPr>
              <a:xfrm>
                <a:off x="838200" y="1825625"/>
                <a:ext cx="5181600" cy="4351338"/>
              </a:xfrm>
              <a:blipFill>
                <a:blip r:embed="rId2"/>
                <a:stretch>
                  <a:fillRect t="-2801" r="-2706"/>
                </a:stretch>
              </a:blipFill>
            </p:spPr>
            <p:txBody>
              <a:bodyPr/>
              <a:lstStyle/>
              <a:p>
                <a:r>
                  <a:rPr lang="en-US">
                    <a:noFill/>
                  </a:rPr>
                  <a:t> </a:t>
                </a:r>
              </a:p>
            </p:txBody>
          </p:sp>
        </mc:Fallback>
      </mc:AlternateContent>
      <p:sp>
        <p:nvSpPr>
          <p:cNvPr id="5" name="Date Placeholder 4">
            <a:extLst>
              <a:ext uri="{FF2B5EF4-FFF2-40B4-BE49-F238E27FC236}">
                <a16:creationId xmlns:a16="http://schemas.microsoft.com/office/drawing/2014/main" id="{F77E818C-D529-3373-8FBB-0379D26A99AD}"/>
              </a:ext>
            </a:extLst>
          </p:cNvPr>
          <p:cNvSpPr>
            <a:spLocks noGrp="1"/>
          </p:cNvSpPr>
          <p:nvPr>
            <p:ph type="dt" sz="half" idx="10"/>
          </p:nvPr>
        </p:nvSpPr>
        <p:spPr/>
        <p:txBody>
          <a:bodyPr/>
          <a:lstStyle/>
          <a:p>
            <a:fld id="{A4BB7611-26B1-4226-8A7C-E95D8E54976A}" type="datetime1">
              <a:rPr lang="en-US" smtClean="0"/>
              <a:t>2/6/2026</a:t>
            </a:fld>
            <a:endParaRPr lang="en-US"/>
          </a:p>
        </p:txBody>
      </p:sp>
      <p:sp>
        <p:nvSpPr>
          <p:cNvPr id="6" name="Footer Placeholder 5">
            <a:extLst>
              <a:ext uri="{FF2B5EF4-FFF2-40B4-BE49-F238E27FC236}">
                <a16:creationId xmlns:a16="http://schemas.microsoft.com/office/drawing/2014/main" id="{78F5700E-7719-208E-656D-853981B48E46}"/>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EEECF443-4D63-E594-C35D-CB32AE5E8C6B}"/>
              </a:ext>
            </a:extLst>
          </p:cNvPr>
          <p:cNvSpPr>
            <a:spLocks noGrp="1"/>
          </p:cNvSpPr>
          <p:nvPr>
            <p:ph type="sldNum" sz="quarter" idx="12"/>
          </p:nvPr>
        </p:nvSpPr>
        <p:spPr/>
        <p:txBody>
          <a:bodyPr/>
          <a:lstStyle/>
          <a:p>
            <a:fld id="{1553A78C-1EFA-40C5-80E5-1A6DBBA13F4F}" type="slidenum">
              <a:rPr lang="en-US" smtClean="0"/>
              <a:t>39</a:t>
            </a:fld>
            <a:endParaRPr lang="en-US"/>
          </a:p>
        </p:txBody>
      </p:sp>
      <p:sp>
        <p:nvSpPr>
          <p:cNvPr id="10" name="TextBox 9">
            <a:extLst>
              <a:ext uri="{FF2B5EF4-FFF2-40B4-BE49-F238E27FC236}">
                <a16:creationId xmlns:a16="http://schemas.microsoft.com/office/drawing/2014/main" id="{6DBBBC96-CF0D-10B5-B4C5-D951E4017C6B}"/>
              </a:ext>
            </a:extLst>
          </p:cNvPr>
          <p:cNvSpPr txBox="1"/>
          <p:nvPr/>
        </p:nvSpPr>
        <p:spPr>
          <a:xfrm>
            <a:off x="8439150" y="5705902"/>
            <a:ext cx="3976255" cy="646331"/>
          </a:xfrm>
          <a:prstGeom prst="rect">
            <a:avLst/>
          </a:prstGeom>
          <a:noFill/>
        </p:spPr>
        <p:txBody>
          <a:bodyPr wrap="square" rtlCol="0">
            <a:spAutoFit/>
          </a:bodyPr>
          <a:lstStyle/>
          <a:p>
            <a:r>
              <a:rPr lang="en-US" b="1" u="sng" dirty="0"/>
              <a:t>PI: Mark </a:t>
            </a:r>
            <a:r>
              <a:rPr lang="en-US" b="1" u="sng" dirty="0" err="1"/>
              <a:t>Spieker</a:t>
            </a:r>
            <a:r>
              <a:rPr lang="en-US" b="1" u="sng" dirty="0"/>
              <a:t> </a:t>
            </a:r>
          </a:p>
          <a:p>
            <a:r>
              <a:rPr lang="en-US" b="1" u="sng" dirty="0"/>
              <a:t>Student: Alex Conley</a:t>
            </a:r>
          </a:p>
        </p:txBody>
      </p:sp>
      <p:pic>
        <p:nvPicPr>
          <p:cNvPr id="1027" name="Picture 3">
            <a:extLst>
              <a:ext uri="{FF2B5EF4-FFF2-40B4-BE49-F238E27FC236}">
                <a16:creationId xmlns:a16="http://schemas.microsoft.com/office/drawing/2014/main" id="{6E1EF68E-FA76-EF05-601D-C2532B0DA3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8397" y="1642121"/>
            <a:ext cx="2575167" cy="20194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metal object on a table&#10;&#10;Description automatically generated">
            <a:extLst>
              <a:ext uri="{FF2B5EF4-FFF2-40B4-BE49-F238E27FC236}">
                <a16:creationId xmlns:a16="http://schemas.microsoft.com/office/drawing/2014/main" id="{CD950655-2EFD-C702-C3F8-1CB9EEDA29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800" y="1646238"/>
            <a:ext cx="3218597" cy="207088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 graph of a patient&#10;&#10;Description automatically generated with medium confidence">
            <a:extLst>
              <a:ext uri="{FF2B5EF4-FFF2-40B4-BE49-F238E27FC236}">
                <a16:creationId xmlns:a16="http://schemas.microsoft.com/office/drawing/2014/main" id="{810E7134-0CB7-FF49-BA53-027DA60ABA5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9308" y="3896506"/>
            <a:ext cx="6426490" cy="1754733"/>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153E3A68-1B7B-2E22-713C-56507869A204}"/>
                  </a:ext>
                </a:extLst>
              </p:cNvPr>
              <p:cNvSpPr txBox="1"/>
              <p:nvPr/>
            </p:nvSpPr>
            <p:spPr>
              <a:xfrm>
                <a:off x="11160455" y="4001294"/>
                <a:ext cx="955343" cy="369332"/>
              </a:xfrm>
              <a:prstGeom prst="rect">
                <a:avLst/>
              </a:prstGeom>
              <a:noFill/>
            </p:spPr>
            <p:txBody>
              <a:bodyPr wrap="square" rtlCol="0">
                <a:spAutoFit/>
              </a:bodyPr>
              <a:lstStyle/>
              <a:p>
                <a14:m>
                  <m:oMath xmlns:m="http://schemas.openxmlformats.org/officeDocument/2006/math">
                    <m:sSup>
                      <m:sSupPr>
                        <m:ctrlPr>
                          <a:rPr lang="en-US" i="1" smtClean="0">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207</m:t>
                        </m:r>
                      </m:sup>
                    </m:sSup>
                  </m:oMath>
                </a14:m>
                <a:r>
                  <a:rPr lang="en-US" dirty="0"/>
                  <a:t>Bi</a:t>
                </a:r>
              </a:p>
            </p:txBody>
          </p:sp>
        </mc:Choice>
        <mc:Fallback xmlns="">
          <p:sp>
            <p:nvSpPr>
              <p:cNvPr id="15" name="TextBox 14">
                <a:extLst>
                  <a:ext uri="{FF2B5EF4-FFF2-40B4-BE49-F238E27FC236}">
                    <a16:creationId xmlns:a16="http://schemas.microsoft.com/office/drawing/2014/main" id="{153E3A68-1B7B-2E22-713C-56507869A204}"/>
                  </a:ext>
                </a:extLst>
              </p:cNvPr>
              <p:cNvSpPr txBox="1">
                <a:spLocks noRot="1" noChangeAspect="1" noMove="1" noResize="1" noEditPoints="1" noAdjustHandles="1" noChangeArrowheads="1" noChangeShapeType="1" noTextEdit="1"/>
              </p:cNvSpPr>
              <p:nvPr/>
            </p:nvSpPr>
            <p:spPr>
              <a:xfrm>
                <a:off x="11160455" y="4001294"/>
                <a:ext cx="955343" cy="369332"/>
              </a:xfrm>
              <a:prstGeom prst="rect">
                <a:avLst/>
              </a:prstGeom>
              <a:blipFill>
                <a:blip r:embed="rId6"/>
                <a:stretch>
                  <a:fillRect t="-6557" b="-26230"/>
                </a:stretch>
              </a:blipFill>
            </p:spPr>
            <p:txBody>
              <a:bodyPr/>
              <a:lstStyle/>
              <a:p>
                <a:r>
                  <a:rPr lang="en-US">
                    <a:noFill/>
                  </a:rPr>
                  <a:t> </a:t>
                </a:r>
              </a:p>
            </p:txBody>
          </p:sp>
        </mc:Fallback>
      </mc:AlternateContent>
    </p:spTree>
    <p:extLst>
      <p:ext uri="{BB962C8B-B14F-4D97-AF65-F5344CB8AC3E}">
        <p14:creationId xmlns:p14="http://schemas.microsoft.com/office/powerpoint/2010/main" val="11959127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F0F62-2A5A-743C-7070-66FDFA92387D}"/>
              </a:ext>
            </a:extLst>
          </p:cNvPr>
          <p:cNvSpPr>
            <a:spLocks noGrp="1"/>
          </p:cNvSpPr>
          <p:nvPr>
            <p:ph type="title"/>
          </p:nvPr>
        </p:nvSpPr>
        <p:spPr/>
        <p:txBody>
          <a:bodyPr/>
          <a:lstStyle/>
          <a:p>
            <a:r>
              <a:rPr lang="en-US" dirty="0"/>
              <a:t>Campaign</a:t>
            </a:r>
          </a:p>
        </p:txBody>
      </p:sp>
      <p:sp>
        <p:nvSpPr>
          <p:cNvPr id="3" name="Content Placeholder 2">
            <a:extLst>
              <a:ext uri="{FF2B5EF4-FFF2-40B4-BE49-F238E27FC236}">
                <a16:creationId xmlns:a16="http://schemas.microsoft.com/office/drawing/2014/main" id="{02F63F4A-D425-D869-9E72-ADCD2E6D0A92}"/>
              </a:ext>
            </a:extLst>
          </p:cNvPr>
          <p:cNvSpPr>
            <a:spLocks noGrp="1"/>
          </p:cNvSpPr>
          <p:nvPr>
            <p:ph idx="1"/>
          </p:nvPr>
        </p:nvSpPr>
        <p:spPr/>
        <p:txBody>
          <a:bodyPr>
            <a:normAutofit fontScale="85000" lnSpcReduction="20000"/>
          </a:bodyPr>
          <a:lstStyle/>
          <a:p>
            <a:r>
              <a:rPr lang="en-US" dirty="0"/>
              <a:t>3000 hours over two years (assuming half the tritium is usable)</a:t>
            </a:r>
          </a:p>
          <a:p>
            <a:r>
              <a:rPr lang="en-US" dirty="0"/>
              <a:t>~20 </a:t>
            </a:r>
            <a:r>
              <a:rPr lang="en-US" dirty="0" err="1"/>
              <a:t>nA</a:t>
            </a:r>
            <a:r>
              <a:rPr lang="en-US" dirty="0"/>
              <a:t> estimated from observed deuterium consumption</a:t>
            </a:r>
          </a:p>
          <a:p>
            <a:r>
              <a:rPr lang="en-US" dirty="0"/>
              <a:t>17 MeV with Tandem, year 1</a:t>
            </a:r>
          </a:p>
          <a:p>
            <a:r>
              <a:rPr lang="en-US" dirty="0"/>
              <a:t>24 MeV with LINAC, year 2</a:t>
            </a:r>
          </a:p>
          <a:p>
            <a:r>
              <a:rPr lang="en-US" dirty="0"/>
              <a:t>A committee will be developed to determine the priority of proposals</a:t>
            </a:r>
          </a:p>
          <a:p>
            <a:r>
              <a:rPr lang="en-US" dirty="0"/>
              <a:t>At end of campaign:</a:t>
            </a:r>
          </a:p>
          <a:p>
            <a:pPr lvl="1"/>
            <a:r>
              <a:rPr lang="en-US" dirty="0"/>
              <a:t>Remove tritiated cathodes</a:t>
            </a:r>
          </a:p>
          <a:p>
            <a:pPr lvl="1"/>
            <a:r>
              <a:rPr lang="en-US" dirty="0"/>
              <a:t>Remove TSP1</a:t>
            </a:r>
          </a:p>
          <a:p>
            <a:pPr lvl="1"/>
            <a:r>
              <a:rPr lang="en-US" dirty="0"/>
              <a:t>Remove “unique” equipment</a:t>
            </a:r>
          </a:p>
          <a:p>
            <a:pPr lvl="1"/>
            <a:r>
              <a:rPr lang="en-US" dirty="0"/>
              <a:t>Radiation survey</a:t>
            </a:r>
          </a:p>
          <a:p>
            <a:endParaRPr lang="en-US" dirty="0"/>
          </a:p>
        </p:txBody>
      </p:sp>
      <p:sp>
        <p:nvSpPr>
          <p:cNvPr id="4" name="Date Placeholder 3">
            <a:extLst>
              <a:ext uri="{FF2B5EF4-FFF2-40B4-BE49-F238E27FC236}">
                <a16:creationId xmlns:a16="http://schemas.microsoft.com/office/drawing/2014/main" id="{477088D1-6B0B-D021-EF7D-B4F0505C75E3}"/>
              </a:ext>
            </a:extLst>
          </p:cNvPr>
          <p:cNvSpPr>
            <a:spLocks noGrp="1"/>
          </p:cNvSpPr>
          <p:nvPr>
            <p:ph type="dt" sz="half" idx="10"/>
          </p:nvPr>
        </p:nvSpPr>
        <p:spPr/>
        <p:txBody>
          <a:bodyPr/>
          <a:lstStyle/>
          <a:p>
            <a:fld id="{B87ED7D6-D2FD-49CD-A249-A9C76CDA0EB0}" type="datetime1">
              <a:rPr lang="en-US" smtClean="0"/>
              <a:t>2/6/2026</a:t>
            </a:fld>
            <a:endParaRPr lang="en-US"/>
          </a:p>
        </p:txBody>
      </p:sp>
      <p:sp>
        <p:nvSpPr>
          <p:cNvPr id="5" name="Footer Placeholder 4">
            <a:extLst>
              <a:ext uri="{FF2B5EF4-FFF2-40B4-BE49-F238E27FC236}">
                <a16:creationId xmlns:a16="http://schemas.microsoft.com/office/drawing/2014/main" id="{FEBEFC35-F141-7718-5F2D-51EC351B88D1}"/>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C4F92E26-85B5-A319-8890-E6456CFF1D74}"/>
              </a:ext>
            </a:extLst>
          </p:cNvPr>
          <p:cNvSpPr>
            <a:spLocks noGrp="1"/>
          </p:cNvSpPr>
          <p:nvPr>
            <p:ph type="sldNum" sz="quarter" idx="12"/>
          </p:nvPr>
        </p:nvSpPr>
        <p:spPr/>
        <p:txBody>
          <a:bodyPr/>
          <a:lstStyle/>
          <a:p>
            <a:fld id="{1553A78C-1EFA-40C5-80E5-1A6DBBA13F4F}" type="slidenum">
              <a:rPr lang="en-US" smtClean="0"/>
              <a:t>40</a:t>
            </a:fld>
            <a:endParaRPr lang="en-US"/>
          </a:p>
        </p:txBody>
      </p:sp>
    </p:spTree>
    <p:extLst>
      <p:ext uri="{BB962C8B-B14F-4D97-AF65-F5344CB8AC3E}">
        <p14:creationId xmlns:p14="http://schemas.microsoft.com/office/powerpoint/2010/main" val="41486592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15075-AFB4-A389-B2F5-A90772C9C9E0}"/>
              </a:ext>
            </a:extLst>
          </p:cNvPr>
          <p:cNvSpPr>
            <a:spLocks noGrp="1"/>
          </p:cNvSpPr>
          <p:nvPr>
            <p:ph type="title"/>
          </p:nvPr>
        </p:nvSpPr>
        <p:spPr/>
        <p:txBody>
          <a:bodyPr/>
          <a:lstStyle/>
          <a:p>
            <a:r>
              <a:rPr lang="en-US" dirty="0"/>
              <a:t>First Experiment</a:t>
            </a:r>
          </a:p>
        </p:txBody>
      </p:sp>
      <p:pic>
        <p:nvPicPr>
          <p:cNvPr id="8" name="Content Placeholder 7" descr="A diagram of a device&#10;&#10;Description automatically generated">
            <a:extLst>
              <a:ext uri="{FF2B5EF4-FFF2-40B4-BE49-F238E27FC236}">
                <a16:creationId xmlns:a16="http://schemas.microsoft.com/office/drawing/2014/main" id="{9D56C4BA-7E2A-3D40-23A6-9E8FE78E667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86239" y="1581873"/>
            <a:ext cx="3848255" cy="4610836"/>
          </a:xfrm>
        </p:spPr>
      </p:pic>
      <p:sp>
        <p:nvSpPr>
          <p:cNvPr id="4" name="Date Placeholder 3">
            <a:extLst>
              <a:ext uri="{FF2B5EF4-FFF2-40B4-BE49-F238E27FC236}">
                <a16:creationId xmlns:a16="http://schemas.microsoft.com/office/drawing/2014/main" id="{28A0FFCC-1A38-ACB6-DBE6-4133DC305EA7}"/>
              </a:ext>
            </a:extLst>
          </p:cNvPr>
          <p:cNvSpPr>
            <a:spLocks noGrp="1"/>
          </p:cNvSpPr>
          <p:nvPr>
            <p:ph type="dt" sz="half" idx="10"/>
          </p:nvPr>
        </p:nvSpPr>
        <p:spPr/>
        <p:txBody>
          <a:bodyPr/>
          <a:lstStyle/>
          <a:p>
            <a:fld id="{AD7044C2-9A42-4EB0-A033-99DFCF0D0EFB}" type="datetime1">
              <a:rPr lang="en-US" smtClean="0"/>
              <a:t>2/6/2026</a:t>
            </a:fld>
            <a:endParaRPr lang="en-US"/>
          </a:p>
        </p:txBody>
      </p:sp>
      <p:sp>
        <p:nvSpPr>
          <p:cNvPr id="5" name="Footer Placeholder 4">
            <a:extLst>
              <a:ext uri="{FF2B5EF4-FFF2-40B4-BE49-F238E27FC236}">
                <a16:creationId xmlns:a16="http://schemas.microsoft.com/office/drawing/2014/main" id="{360F5927-16AF-A085-383B-B878187789CA}"/>
              </a:ext>
            </a:extLst>
          </p:cNvPr>
          <p:cNvSpPr>
            <a:spLocks noGrp="1"/>
          </p:cNvSpPr>
          <p:nvPr>
            <p:ph type="ftr" sz="quarter" idx="11"/>
          </p:nvPr>
        </p:nvSpPr>
        <p:spPr/>
        <p:txBody>
          <a:bodyPr/>
          <a:lstStyle/>
          <a:p>
            <a:r>
              <a:rPr lang="en-US"/>
              <a:t>WANDA 2026</a:t>
            </a:r>
          </a:p>
        </p:txBody>
      </p:sp>
      <p:sp>
        <p:nvSpPr>
          <p:cNvPr id="6" name="Slide Number Placeholder 5">
            <a:extLst>
              <a:ext uri="{FF2B5EF4-FFF2-40B4-BE49-F238E27FC236}">
                <a16:creationId xmlns:a16="http://schemas.microsoft.com/office/drawing/2014/main" id="{0177F3CA-CC63-D7D9-3612-8C48852E23F8}"/>
              </a:ext>
            </a:extLst>
          </p:cNvPr>
          <p:cNvSpPr>
            <a:spLocks noGrp="1"/>
          </p:cNvSpPr>
          <p:nvPr>
            <p:ph type="sldNum" sz="quarter" idx="12"/>
          </p:nvPr>
        </p:nvSpPr>
        <p:spPr/>
        <p:txBody>
          <a:bodyPr/>
          <a:lstStyle/>
          <a:p>
            <a:fld id="{1553A78C-1EFA-40C5-80E5-1A6DBBA13F4F}" type="slidenum">
              <a:rPr lang="en-US" smtClean="0"/>
              <a:t>41</a:t>
            </a:fld>
            <a:endParaRPr lang="en-US"/>
          </a:p>
        </p:txBody>
      </p:sp>
      <p:pic>
        <p:nvPicPr>
          <p:cNvPr id="9" name="Picture 8" descr="A diagram of a room&#10;&#10;Description automatically generated">
            <a:extLst>
              <a:ext uri="{FF2B5EF4-FFF2-40B4-BE49-F238E27FC236}">
                <a16:creationId xmlns:a16="http://schemas.microsoft.com/office/drawing/2014/main" id="{A2B836F8-F616-0370-E03A-8D7ADEB1ED97}"/>
              </a:ext>
            </a:extLst>
          </p:cNvPr>
          <p:cNvPicPr>
            <a:picLocks noChangeAspect="1"/>
          </p:cNvPicPr>
          <p:nvPr/>
        </p:nvPicPr>
        <p:blipFill rotWithShape="1">
          <a:blip r:embed="rId3">
            <a:extLst>
              <a:ext uri="{28A0092B-C50C-407E-A947-70E740481C1C}">
                <a14:useLocalDpi xmlns:a14="http://schemas.microsoft.com/office/drawing/2010/main" val="0"/>
              </a:ext>
            </a:extLst>
          </a:blip>
          <a:srcRect l="23920" t="10505" r="21007"/>
          <a:stretch/>
        </p:blipFill>
        <p:spPr>
          <a:xfrm>
            <a:off x="6806688" y="1626157"/>
            <a:ext cx="4659334" cy="4402911"/>
          </a:xfrm>
          <a:prstGeom prst="rect">
            <a:avLst/>
          </a:prstGeom>
          <a:effectLst>
            <a:outerShdw blurRad="63500" sx="102000" sy="102000" algn="ctr" rotWithShape="0">
              <a:prstClr val="black">
                <a:alpha val="40000"/>
              </a:prstClr>
            </a:outerShdw>
          </a:effectLst>
        </p:spPr>
      </p:pic>
      <p:sp>
        <p:nvSpPr>
          <p:cNvPr id="10" name="Oval 9">
            <a:extLst>
              <a:ext uri="{FF2B5EF4-FFF2-40B4-BE49-F238E27FC236}">
                <a16:creationId xmlns:a16="http://schemas.microsoft.com/office/drawing/2014/main" id="{825CDC81-8A50-C7AF-F89E-638185B189F4}"/>
              </a:ext>
            </a:extLst>
          </p:cNvPr>
          <p:cNvSpPr/>
          <p:nvPr/>
        </p:nvSpPr>
        <p:spPr>
          <a:xfrm>
            <a:off x="6966065" y="2198159"/>
            <a:ext cx="822960" cy="822960"/>
          </a:xfrm>
          <a:prstGeom prst="ellipse">
            <a:avLst/>
          </a:prstGeom>
          <a:noFill/>
          <a:ln w="76200">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02491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1DFB6-3723-F36A-2120-A03D7BAB8B5E}"/>
              </a:ext>
            </a:extLst>
          </p:cNvPr>
          <p:cNvSpPr>
            <a:spLocks noGrp="1"/>
          </p:cNvSpPr>
          <p:nvPr>
            <p:ph type="title"/>
          </p:nvPr>
        </p:nvSpPr>
        <p:spPr/>
        <p:txBody>
          <a:bodyPr/>
          <a:lstStyle/>
          <a:p>
            <a:r>
              <a:rPr lang="en-US" dirty="0"/>
              <a:t>First Experiment</a:t>
            </a:r>
          </a:p>
        </p:txBody>
      </p:sp>
      <p:sp>
        <p:nvSpPr>
          <p:cNvPr id="5" name="Date Placeholder 4">
            <a:extLst>
              <a:ext uri="{FF2B5EF4-FFF2-40B4-BE49-F238E27FC236}">
                <a16:creationId xmlns:a16="http://schemas.microsoft.com/office/drawing/2014/main" id="{F77E818C-D529-3373-8FBB-0379D26A99AD}"/>
              </a:ext>
            </a:extLst>
          </p:cNvPr>
          <p:cNvSpPr>
            <a:spLocks noGrp="1"/>
          </p:cNvSpPr>
          <p:nvPr>
            <p:ph type="dt" sz="half" idx="10"/>
          </p:nvPr>
        </p:nvSpPr>
        <p:spPr/>
        <p:txBody>
          <a:bodyPr/>
          <a:lstStyle/>
          <a:p>
            <a:fld id="{36EA73F7-FB2C-49D0-A778-D1B82D4F4964}" type="datetime1">
              <a:rPr lang="en-US" smtClean="0"/>
              <a:t>2/6/2026</a:t>
            </a:fld>
            <a:endParaRPr lang="en-US"/>
          </a:p>
        </p:txBody>
      </p:sp>
      <p:sp>
        <p:nvSpPr>
          <p:cNvPr id="6" name="Footer Placeholder 5">
            <a:extLst>
              <a:ext uri="{FF2B5EF4-FFF2-40B4-BE49-F238E27FC236}">
                <a16:creationId xmlns:a16="http://schemas.microsoft.com/office/drawing/2014/main" id="{78F5700E-7719-208E-656D-853981B48E46}"/>
              </a:ext>
            </a:extLst>
          </p:cNvPr>
          <p:cNvSpPr>
            <a:spLocks noGrp="1"/>
          </p:cNvSpPr>
          <p:nvPr>
            <p:ph type="ftr" sz="quarter" idx="11"/>
          </p:nvPr>
        </p:nvSpPr>
        <p:spPr/>
        <p:txBody>
          <a:bodyPr/>
          <a:lstStyle/>
          <a:p>
            <a:r>
              <a:rPr lang="en-US"/>
              <a:t>WANDA 2026</a:t>
            </a:r>
          </a:p>
        </p:txBody>
      </p:sp>
      <p:sp>
        <p:nvSpPr>
          <p:cNvPr id="7" name="Slide Number Placeholder 6">
            <a:extLst>
              <a:ext uri="{FF2B5EF4-FFF2-40B4-BE49-F238E27FC236}">
                <a16:creationId xmlns:a16="http://schemas.microsoft.com/office/drawing/2014/main" id="{EEECF443-4D63-E594-C35D-CB32AE5E8C6B}"/>
              </a:ext>
            </a:extLst>
          </p:cNvPr>
          <p:cNvSpPr>
            <a:spLocks noGrp="1"/>
          </p:cNvSpPr>
          <p:nvPr>
            <p:ph type="sldNum" sz="quarter" idx="12"/>
          </p:nvPr>
        </p:nvSpPr>
        <p:spPr/>
        <p:txBody>
          <a:bodyPr/>
          <a:lstStyle/>
          <a:p>
            <a:fld id="{1553A78C-1EFA-40C5-80E5-1A6DBBA13F4F}" type="slidenum">
              <a:rPr lang="en-US" smtClean="0"/>
              <a:t>42</a:t>
            </a:fld>
            <a:endParaRPr lang="en-US"/>
          </a:p>
        </p:txBody>
      </p:sp>
      <p:sp>
        <p:nvSpPr>
          <p:cNvPr id="10" name="TextBox 9">
            <a:extLst>
              <a:ext uri="{FF2B5EF4-FFF2-40B4-BE49-F238E27FC236}">
                <a16:creationId xmlns:a16="http://schemas.microsoft.com/office/drawing/2014/main" id="{6DBBBC96-CF0D-10B5-B4C5-D951E4017C6B}"/>
              </a:ext>
            </a:extLst>
          </p:cNvPr>
          <p:cNvSpPr txBox="1"/>
          <p:nvPr/>
        </p:nvSpPr>
        <p:spPr>
          <a:xfrm>
            <a:off x="8831737" y="5586038"/>
            <a:ext cx="3976255" cy="646331"/>
          </a:xfrm>
          <a:prstGeom prst="rect">
            <a:avLst/>
          </a:prstGeom>
          <a:noFill/>
        </p:spPr>
        <p:txBody>
          <a:bodyPr wrap="square" rtlCol="0">
            <a:spAutoFit/>
          </a:bodyPr>
          <a:lstStyle/>
          <a:p>
            <a:r>
              <a:rPr lang="en-US" b="1" u="sng" dirty="0"/>
              <a:t>L.A. Riley, et al., PRC </a:t>
            </a:r>
            <a:r>
              <a:rPr lang="en-US" b="1" u="sng"/>
              <a:t>103 064309 (</a:t>
            </a:r>
            <a:r>
              <a:rPr lang="en-US" b="1" u="sng" dirty="0"/>
              <a:t>2021)</a:t>
            </a:r>
          </a:p>
        </p:txBody>
      </p:sp>
      <p:pic>
        <p:nvPicPr>
          <p:cNvPr id="13" name="Content Placeholder 12" descr="A graph of a number of data&#10;&#10;Description automatically generated with medium confidence">
            <a:extLst>
              <a:ext uri="{FF2B5EF4-FFF2-40B4-BE49-F238E27FC236}">
                <a16:creationId xmlns:a16="http://schemas.microsoft.com/office/drawing/2014/main" id="{BD8F6F2F-AFE7-6339-33AB-DF9B12BD26A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730044" y="1658021"/>
            <a:ext cx="8314946" cy="3902933"/>
          </a:xfrm>
        </p:spPr>
      </p:pic>
      <p:sp>
        <p:nvSpPr>
          <p:cNvPr id="16" name="Oval 15">
            <a:extLst>
              <a:ext uri="{FF2B5EF4-FFF2-40B4-BE49-F238E27FC236}">
                <a16:creationId xmlns:a16="http://schemas.microsoft.com/office/drawing/2014/main" id="{BFF31B08-1703-18C6-C3FF-971D5BE6F199}"/>
              </a:ext>
            </a:extLst>
          </p:cNvPr>
          <p:cNvSpPr/>
          <p:nvPr/>
        </p:nvSpPr>
        <p:spPr>
          <a:xfrm>
            <a:off x="6868498" y="1578319"/>
            <a:ext cx="245477" cy="3792612"/>
          </a:xfrm>
          <a:prstGeom prst="ellipse">
            <a:avLst/>
          </a:prstGeom>
          <a:noFill/>
          <a:ln>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A2163A2A-FA0C-833D-D9E7-0C2708589E96}"/>
              </a:ext>
            </a:extLst>
          </p:cNvPr>
          <p:cNvSpPr/>
          <p:nvPr/>
        </p:nvSpPr>
        <p:spPr>
          <a:xfrm>
            <a:off x="6444023" y="1578319"/>
            <a:ext cx="245477" cy="3792612"/>
          </a:xfrm>
          <a:prstGeom prst="ellipse">
            <a:avLst/>
          </a:prstGeom>
          <a:noFill/>
          <a:ln>
            <a:solidFill>
              <a:srgbClr val="B9A57A"/>
            </a:solidFill>
          </a:ln>
          <a:effectLst>
            <a:outerShdw blurRad="63500" sx="102000" sy="102000" algn="ctr" rotWithShape="0">
              <a:prstClr val="black">
                <a:alpha val="40000"/>
              </a:prstClr>
            </a:outerShdw>
          </a:effectLst>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F1860D8-1D9A-26B3-C020-CBDC065CE6EF}"/>
                  </a:ext>
                </a:extLst>
              </p:cNvPr>
              <p:cNvSpPr>
                <a:spLocks noGrp="1"/>
              </p:cNvSpPr>
              <p:nvPr>
                <p:ph sz="half" idx="1"/>
              </p:nvPr>
            </p:nvSpPr>
            <p:spPr>
              <a:xfrm>
                <a:off x="838200" y="1825625"/>
                <a:ext cx="5181600" cy="4351338"/>
              </a:xfrm>
            </p:spPr>
            <p:txBody>
              <a:bodyPr>
                <a:normAutofit/>
              </a:bodyPr>
              <a:lstStyle/>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50</m:t>
                        </m:r>
                      </m:sup>
                    </m:sSup>
                  </m:oMath>
                </a14:m>
                <a:r>
                  <a:rPr lang="en-US" dirty="0"/>
                  <a:t>Ti(</a:t>
                </a:r>
                <a:r>
                  <a:rPr lang="en-US" dirty="0" err="1"/>
                  <a:t>d,p</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51</m:t>
                        </m:r>
                      </m:sup>
                    </m:sSup>
                  </m:oMath>
                </a14:m>
                <a:r>
                  <a:rPr lang="en-US" dirty="0"/>
                  <a:t>Ti</a:t>
                </a:r>
                <a:endParaRPr lang="en-US" sz="1400" dirty="0"/>
              </a:p>
              <a:p>
                <a:pPr lvl="1"/>
                <a:r>
                  <a:rPr lang="en-US" dirty="0"/>
                  <a:t>4820 keV</a:t>
                </a:r>
              </a:p>
              <a:p>
                <a:pPr lvl="1"/>
                <a:r>
                  <a:rPr lang="en-US" dirty="0"/>
                  <a:t>4882 keV</a:t>
                </a:r>
              </a:p>
              <a:p>
                <a:pPr lvl="1"/>
                <a:r>
                  <a:rPr lang="en-US" dirty="0"/>
                  <a:t>5001 keV</a:t>
                </a:r>
              </a:p>
              <a:p>
                <a:pPr lvl="1"/>
                <a:r>
                  <a:rPr lang="en-US" dirty="0"/>
                  <a:t>5427 keV</a:t>
                </a:r>
              </a:p>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a:rPr lang="en-US" b="0" i="1" smtClean="0">
                            <a:latin typeface="Cambria Math" panose="02040503050406030204" pitchFamily="18" charset="0"/>
                          </a:rPr>
                          <m:t>49</m:t>
                        </m:r>
                      </m:sup>
                    </m:sSup>
                  </m:oMath>
                </a14:m>
                <a:r>
                  <a:rPr lang="en-US" dirty="0"/>
                  <a:t>Ti(</a:t>
                </a:r>
                <a:r>
                  <a:rPr lang="en-US" dirty="0" err="1"/>
                  <a:t>t,p</a:t>
                </a:r>
                <a:r>
                  <a:rPr lang="en-US" dirty="0"/>
                  <a:t>)</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 </m:t>
                        </m:r>
                      </m:e>
                      <m:sup>
                        <m:r>
                          <a:rPr lang="en-US" b="0" i="1" smtClean="0">
                            <a:latin typeface="Cambria Math" panose="02040503050406030204" pitchFamily="18" charset="0"/>
                          </a:rPr>
                          <m:t>51</m:t>
                        </m:r>
                      </m:sup>
                    </m:sSup>
                  </m:oMath>
                </a14:m>
                <a:r>
                  <a:rPr lang="en-US" dirty="0"/>
                  <a:t>Ti</a:t>
                </a:r>
              </a:p>
              <a:p>
                <a:pPr lvl="1"/>
                <a:r>
                  <a:rPr lang="en-US" dirty="0"/>
                  <a:t>J</a:t>
                </a:r>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 </m:t>
                        </m:r>
                      </m:e>
                      <m:sup>
                        <m:r>
                          <m:rPr>
                            <m:sty m:val="p"/>
                          </m:rPr>
                          <a:rPr lang="en-US" i="1">
                            <a:latin typeface="Cambria Math" panose="02040503050406030204" pitchFamily="18" charset="0"/>
                          </a:rPr>
                          <m:t>π</m:t>
                        </m:r>
                      </m:sup>
                    </m:sSup>
                  </m:oMath>
                </a14:m>
                <a:r>
                  <a:rPr lang="en-US" dirty="0"/>
                  <a:t> = 5/2</a:t>
                </a:r>
                <a:r>
                  <a:rPr lang="en-US" baseline="30000" dirty="0"/>
                  <a:t>-</a:t>
                </a:r>
                <a:r>
                  <a:rPr lang="en-US" dirty="0"/>
                  <a:t> or 7/2</a:t>
                </a:r>
                <a:r>
                  <a:rPr lang="en-US" baseline="30000" dirty="0"/>
                  <a:t>-</a:t>
                </a:r>
              </a:p>
              <a:p>
                <a:pPr marL="457200" lvl="1" indent="0">
                  <a:buNone/>
                </a:pPr>
                <a:endParaRPr lang="en-US" baseline="30000" dirty="0"/>
              </a:p>
            </p:txBody>
          </p:sp>
        </mc:Choice>
        <mc:Fallback xmlns="">
          <p:sp>
            <p:nvSpPr>
              <p:cNvPr id="3" name="Content Placeholder 2">
                <a:extLst>
                  <a:ext uri="{FF2B5EF4-FFF2-40B4-BE49-F238E27FC236}">
                    <a16:creationId xmlns:a16="http://schemas.microsoft.com/office/drawing/2014/main" id="{8F1860D8-1D9A-26B3-C020-CBDC065CE6EF}"/>
                  </a:ext>
                </a:extLst>
              </p:cNvPr>
              <p:cNvSpPr>
                <a:spLocks noGrp="1" noRot="1" noChangeAspect="1" noMove="1" noResize="1" noEditPoints="1" noAdjustHandles="1" noChangeArrowheads="1" noChangeShapeType="1" noTextEdit="1"/>
              </p:cNvSpPr>
              <p:nvPr>
                <p:ph sz="half" idx="1"/>
              </p:nvPr>
            </p:nvSpPr>
            <p:spPr>
              <a:xfrm>
                <a:off x="838200" y="1825625"/>
                <a:ext cx="5181600" cy="4351338"/>
              </a:xfrm>
              <a:blipFill>
                <a:blip r:embed="rId3"/>
                <a:stretch>
                  <a:fillRect t="-1261"/>
                </a:stretch>
              </a:blipFill>
            </p:spPr>
            <p:txBody>
              <a:bodyPr/>
              <a:lstStyle/>
              <a:p>
                <a:r>
                  <a:rPr lang="en-US">
                    <a:noFill/>
                  </a:rPr>
                  <a:t> </a:t>
                </a:r>
              </a:p>
            </p:txBody>
          </p:sp>
        </mc:Fallback>
      </mc:AlternateContent>
    </p:spTree>
    <p:extLst>
      <p:ext uri="{BB962C8B-B14F-4D97-AF65-F5344CB8AC3E}">
        <p14:creationId xmlns:p14="http://schemas.microsoft.com/office/powerpoint/2010/main" val="35495600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F96A8-2C5D-2A83-A243-53D3A6DBFC03}"/>
              </a:ext>
            </a:extLst>
          </p:cNvPr>
          <p:cNvSpPr>
            <a:spLocks noGrp="1"/>
          </p:cNvSpPr>
          <p:nvPr>
            <p:ph type="title"/>
          </p:nvPr>
        </p:nvSpPr>
        <p:spPr/>
        <p:txBody>
          <a:bodyPr/>
          <a:lstStyle/>
          <a:p>
            <a:r>
              <a:rPr lang="en-US" dirty="0"/>
              <a:t>20 Ci of tritium</a:t>
            </a:r>
          </a:p>
        </p:txBody>
      </p:sp>
      <p:sp>
        <p:nvSpPr>
          <p:cNvPr id="3" name="Date Placeholder 2">
            <a:extLst>
              <a:ext uri="{FF2B5EF4-FFF2-40B4-BE49-F238E27FC236}">
                <a16:creationId xmlns:a16="http://schemas.microsoft.com/office/drawing/2014/main" id="{D4663427-A13F-23C6-15E7-BE79D0125092}"/>
              </a:ext>
            </a:extLst>
          </p:cNvPr>
          <p:cNvSpPr>
            <a:spLocks noGrp="1"/>
          </p:cNvSpPr>
          <p:nvPr>
            <p:ph type="dt" sz="half" idx="10"/>
          </p:nvPr>
        </p:nvSpPr>
        <p:spPr/>
        <p:txBody>
          <a:bodyPr/>
          <a:lstStyle/>
          <a:p>
            <a:fld id="{A2816C66-5F90-4619-AA1A-0B0D834FDF23}" type="datetime1">
              <a:rPr lang="en-US" smtClean="0"/>
              <a:t>2/6/2026</a:t>
            </a:fld>
            <a:endParaRPr lang="en-US"/>
          </a:p>
        </p:txBody>
      </p:sp>
      <p:sp>
        <p:nvSpPr>
          <p:cNvPr id="4" name="Footer Placeholder 3">
            <a:extLst>
              <a:ext uri="{FF2B5EF4-FFF2-40B4-BE49-F238E27FC236}">
                <a16:creationId xmlns:a16="http://schemas.microsoft.com/office/drawing/2014/main" id="{19E20A0F-C890-7281-C9B7-756B46F7BFB7}"/>
              </a:ext>
            </a:extLst>
          </p:cNvPr>
          <p:cNvSpPr>
            <a:spLocks noGrp="1"/>
          </p:cNvSpPr>
          <p:nvPr>
            <p:ph type="ftr" sz="quarter" idx="11"/>
          </p:nvPr>
        </p:nvSpPr>
        <p:spPr/>
        <p:txBody>
          <a:bodyPr/>
          <a:lstStyle/>
          <a:p>
            <a:r>
              <a:rPr lang="en-US"/>
              <a:t>WANDA 2026</a:t>
            </a:r>
          </a:p>
        </p:txBody>
      </p:sp>
      <p:sp>
        <p:nvSpPr>
          <p:cNvPr id="5" name="Slide Number Placeholder 4">
            <a:extLst>
              <a:ext uri="{FF2B5EF4-FFF2-40B4-BE49-F238E27FC236}">
                <a16:creationId xmlns:a16="http://schemas.microsoft.com/office/drawing/2014/main" id="{F0331D47-BB9B-BD69-A8A4-C87F6190F6B6}"/>
              </a:ext>
            </a:extLst>
          </p:cNvPr>
          <p:cNvSpPr>
            <a:spLocks noGrp="1"/>
          </p:cNvSpPr>
          <p:nvPr>
            <p:ph type="sldNum" sz="quarter" idx="12"/>
          </p:nvPr>
        </p:nvSpPr>
        <p:spPr/>
        <p:txBody>
          <a:bodyPr/>
          <a:lstStyle/>
          <a:p>
            <a:fld id="{1553A78C-1EFA-40C5-80E5-1A6DBBA13F4F}" type="slidenum">
              <a:rPr lang="en-US" smtClean="0"/>
              <a:t>43</a:t>
            </a:fld>
            <a:endParaRPr lang="en-US"/>
          </a:p>
        </p:txBody>
      </p:sp>
      <p:pic>
        <p:nvPicPr>
          <p:cNvPr id="7" name="Picture 6" descr="A screenshot of a computer&#10;&#10;Description automatically generated">
            <a:extLst>
              <a:ext uri="{FF2B5EF4-FFF2-40B4-BE49-F238E27FC236}">
                <a16:creationId xmlns:a16="http://schemas.microsoft.com/office/drawing/2014/main" id="{192C8218-8E1C-2788-A41D-53C6DDAB71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2353" y="1548491"/>
            <a:ext cx="8307294" cy="4766024"/>
          </a:xfrm>
          <a:prstGeom prst="rect">
            <a:avLst/>
          </a:prstGeom>
        </p:spPr>
      </p:pic>
    </p:spTree>
    <p:extLst>
      <p:ext uri="{BB962C8B-B14F-4D97-AF65-F5344CB8AC3E}">
        <p14:creationId xmlns:p14="http://schemas.microsoft.com/office/powerpoint/2010/main" val="2096507358"/>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E2841"/>
      </a:dk2>
      <a:lt2>
        <a:srgbClr val="E8E8E8"/>
      </a:lt2>
      <a:accent1>
        <a:srgbClr val="FF8200"/>
      </a:accent1>
      <a:accent2>
        <a:srgbClr val="4B4B4B"/>
      </a:accent2>
      <a:accent3>
        <a:srgbClr val="782F40"/>
      </a:accent3>
      <a:accent4>
        <a:srgbClr val="CEB888"/>
      </a:accent4>
      <a:accent5>
        <a:srgbClr val="000000"/>
      </a:accent5>
      <a:accent6>
        <a:srgbClr val="FFFFFF"/>
      </a:accent6>
      <a:hlink>
        <a:srgbClr val="FF8200"/>
      </a:hlink>
      <a:folHlink>
        <a:srgbClr val="782F40"/>
      </a:folHlink>
    </a:clrScheme>
    <a:fontScheme name="Custom 1">
      <a:majorFont>
        <a:latin typeface="Garamond"/>
        <a:ea typeface=""/>
        <a:cs typeface=""/>
      </a:majorFont>
      <a:minorFont>
        <a:latin typeface="Gotham Offic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19590</TotalTime>
  <Words>2942</Words>
  <Application>Microsoft Office PowerPoint</Application>
  <PresentationFormat>Widescreen</PresentationFormat>
  <Paragraphs>479</Paragraphs>
  <Slides>43</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Aptos</vt:lpstr>
      <vt:lpstr>Arial</vt:lpstr>
      <vt:lpstr>Cambria Math</vt:lpstr>
      <vt:lpstr>Garamond</vt:lpstr>
      <vt:lpstr>Gotham Office</vt:lpstr>
      <vt:lpstr>Times New Roman</vt:lpstr>
      <vt:lpstr>Wingdings</vt:lpstr>
      <vt:lpstr>Office Theme</vt:lpstr>
      <vt:lpstr>Triton Source at Florida State University</vt:lpstr>
      <vt:lpstr>Introduction to Triton Beams</vt:lpstr>
      <vt:lpstr>Introduction to Triton Beams</vt:lpstr>
      <vt:lpstr>Florida State University Tritium Source </vt:lpstr>
      <vt:lpstr>MC-SNICS</vt:lpstr>
      <vt:lpstr>Cathodes</vt:lpstr>
      <vt:lpstr>Safety Precautions</vt:lpstr>
      <vt:lpstr>Vacuum</vt:lpstr>
      <vt:lpstr>Fume Hood</vt:lpstr>
      <vt:lpstr>Interlock System</vt:lpstr>
      <vt:lpstr>Tritium Cathode</vt:lpstr>
      <vt:lpstr>Commissioning Attempt: 08/27/2024 &amp; 02/07/2025</vt:lpstr>
      <vt:lpstr>Decommissioning (short term)</vt:lpstr>
      <vt:lpstr>Decommissioning (long term)</vt:lpstr>
      <vt:lpstr>Commissioning Attempt: 10/2025 - Ongoing</vt:lpstr>
      <vt:lpstr>Commissioning Attempt: 10/2025 - Ongoing</vt:lpstr>
      <vt:lpstr>Summary</vt:lpstr>
      <vt:lpstr>Acknowledgements</vt:lpstr>
      <vt:lpstr>Thank you!</vt:lpstr>
      <vt:lpstr>University of Pennsylvania Tritium Source</vt:lpstr>
      <vt:lpstr>John D. Fox Laboratory at FSU</vt:lpstr>
      <vt:lpstr>Pneumatics</vt:lpstr>
      <vt:lpstr>Power Supplies</vt:lpstr>
      <vt:lpstr>Cooling</vt:lpstr>
      <vt:lpstr>Fume Hood</vt:lpstr>
      <vt:lpstr>Fume Hood</vt:lpstr>
      <vt:lpstr>Interlock System</vt:lpstr>
      <vt:lpstr>Deuterium Cathode Fabrication</vt:lpstr>
      <vt:lpstr>Deuterium Cathode Fabrication</vt:lpstr>
      <vt:lpstr>Deuterium Cathode Testing</vt:lpstr>
      <vt:lpstr>Initial Beam Extraction</vt:lpstr>
      <vt:lpstr>Initial Beam Extraction</vt:lpstr>
      <vt:lpstr>Workshop: Science with Triton Beams </vt:lpstr>
      <vt:lpstr>Workshop: Science with Triton Beams </vt:lpstr>
      <vt:lpstr>Triton beams with light nuclei</vt:lpstr>
      <vt:lpstr>Triton beams with light nuclei</vt:lpstr>
      <vt:lpstr>Triton beams with light nuclei</vt:lpstr>
      <vt:lpstr>Triton beams with light nuclei</vt:lpstr>
      <vt:lpstr>Triton beams for Actinide structure</vt:lpstr>
      <vt:lpstr>Campaign</vt:lpstr>
      <vt:lpstr>First Experiment</vt:lpstr>
      <vt:lpstr>First Experiment</vt:lpstr>
      <vt:lpstr>20 Ci of tritium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Triton Beam Development</dc:title>
  <dc:creator>Ashton Morelock</dc:creator>
  <cp:lastModifiedBy>Ashton Morelock</cp:lastModifiedBy>
  <cp:revision>326</cp:revision>
  <dcterms:created xsi:type="dcterms:W3CDTF">2024-02-27T16:54:29Z</dcterms:created>
  <dcterms:modified xsi:type="dcterms:W3CDTF">2026-02-06T23:18:51Z</dcterms:modified>
</cp:coreProperties>
</file>