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2" r:id="rId4"/>
  </p:sldMasterIdLst>
  <p:notesMasterIdLst>
    <p:notesMasterId r:id="rId11"/>
  </p:notesMasterIdLst>
  <p:sldIdLst>
    <p:sldId id="832" r:id="rId5"/>
    <p:sldId id="935" r:id="rId6"/>
    <p:sldId id="891" r:id="rId7"/>
    <p:sldId id="936" r:id="rId8"/>
    <p:sldId id="937" r:id="rId9"/>
    <p:sldId id="93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F8336F0-1CEC-B470-35AC-0E07873B8698}" name="Sheree Ahart" initials="LA" userId="S::Loro.Ahart@inl.gov::345ea5c0-dd67-47bb-afaa-c8e9da36a19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519E"/>
    <a:srgbClr val="2DA9E1"/>
    <a:srgbClr val="8EC423"/>
    <a:srgbClr val="1C36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17691A-6AE6-4FEE-8515-52C6E2B71F4A}" v="142" dt="2026-02-06T14:47:48.9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E. Woolstenhulme" userId="767b09ca-da20-4631-8516-871d3e3de22f" providerId="ADAL" clId="{2E4E6654-122C-4FF6-8DD6-A47A68FDD4F1}"/>
    <pc:docChg chg="custSel addSld delSld modSld">
      <pc:chgData name="Nicolas E. Woolstenhulme" userId="767b09ca-da20-4631-8516-871d3e3de22f" providerId="ADAL" clId="{2E4E6654-122C-4FF6-8DD6-A47A68FDD4F1}" dt="2026-02-06T14:52:29.237" v="2197" actId="255"/>
      <pc:docMkLst>
        <pc:docMk/>
      </pc:docMkLst>
      <pc:sldChg chg="modSp mod">
        <pc:chgData name="Nicolas E. Woolstenhulme" userId="767b09ca-da20-4631-8516-871d3e3de22f" providerId="ADAL" clId="{2E4E6654-122C-4FF6-8DD6-A47A68FDD4F1}" dt="2026-02-06T14:52:29.237" v="2197" actId="255"/>
        <pc:sldMkLst>
          <pc:docMk/>
          <pc:sldMk cId="2751326885" sldId="832"/>
        </pc:sldMkLst>
        <pc:spChg chg="mod">
          <ac:chgData name="Nicolas E. Woolstenhulme" userId="767b09ca-da20-4631-8516-871d3e3de22f" providerId="ADAL" clId="{2E4E6654-122C-4FF6-8DD6-A47A68FDD4F1}" dt="2026-02-06T14:52:29.237" v="2197" actId="255"/>
          <ac:spMkLst>
            <pc:docMk/>
            <pc:sldMk cId="2751326885" sldId="832"/>
            <ac:spMk id="2" creationId="{E4716283-9065-1442-9316-278D53D97392}"/>
          </ac:spMkLst>
        </pc:spChg>
      </pc:sldChg>
      <pc:sldChg chg="modSp mod">
        <pc:chgData name="Nicolas E. Woolstenhulme" userId="767b09ca-da20-4631-8516-871d3e3de22f" providerId="ADAL" clId="{2E4E6654-122C-4FF6-8DD6-A47A68FDD4F1}" dt="2026-02-06T14:22:36.595" v="523" actId="1076"/>
        <pc:sldMkLst>
          <pc:docMk/>
          <pc:sldMk cId="2092314730" sldId="891"/>
        </pc:sldMkLst>
        <pc:spChg chg="mod">
          <ac:chgData name="Nicolas E. Woolstenhulme" userId="767b09ca-da20-4631-8516-871d3e3de22f" providerId="ADAL" clId="{2E4E6654-122C-4FF6-8DD6-A47A68FDD4F1}" dt="2026-02-06T14:22:36.595" v="523" actId="1076"/>
          <ac:spMkLst>
            <pc:docMk/>
            <pc:sldMk cId="2092314730" sldId="891"/>
            <ac:spMk id="52" creationId="{925FB908-5C56-25CB-2042-68324FB1BE60}"/>
          </ac:spMkLst>
        </pc:spChg>
      </pc:sldChg>
      <pc:sldChg chg="modSp">
        <pc:chgData name="Nicolas E. Woolstenhulme" userId="767b09ca-da20-4631-8516-871d3e3de22f" providerId="ADAL" clId="{2E4E6654-122C-4FF6-8DD6-A47A68FDD4F1}" dt="2026-02-06T14:47:31.939" v="2123" actId="20577"/>
        <pc:sldMkLst>
          <pc:docMk/>
          <pc:sldMk cId="2486351022" sldId="933"/>
        </pc:sldMkLst>
        <pc:spChg chg="mod">
          <ac:chgData name="Nicolas E. Woolstenhulme" userId="767b09ca-da20-4631-8516-871d3e3de22f" providerId="ADAL" clId="{2E4E6654-122C-4FF6-8DD6-A47A68FDD4F1}" dt="2026-02-06T14:47:31.939" v="2123" actId="20577"/>
          <ac:spMkLst>
            <pc:docMk/>
            <pc:sldMk cId="2486351022" sldId="933"/>
            <ac:spMk id="28" creationId="{CA446434-4D67-EF47-AD1B-72930F5FC24B}"/>
          </ac:spMkLst>
        </pc:spChg>
      </pc:sldChg>
      <pc:sldChg chg="addSp delSp modSp new mod modAnim">
        <pc:chgData name="Nicolas E. Woolstenhulme" userId="767b09ca-da20-4631-8516-871d3e3de22f" providerId="ADAL" clId="{2E4E6654-122C-4FF6-8DD6-A47A68FDD4F1}" dt="2026-02-06T14:47:48.975" v="2127" actId="20577"/>
        <pc:sldMkLst>
          <pc:docMk/>
          <pc:sldMk cId="59574674" sldId="937"/>
        </pc:sldMkLst>
        <pc:spChg chg="mod">
          <ac:chgData name="Nicolas E. Woolstenhulme" userId="767b09ca-da20-4631-8516-871d3e3de22f" providerId="ADAL" clId="{2E4E6654-122C-4FF6-8DD6-A47A68FDD4F1}" dt="2026-02-06T14:42:55.049" v="1964" actId="14100"/>
          <ac:spMkLst>
            <pc:docMk/>
            <pc:sldMk cId="59574674" sldId="937"/>
            <ac:spMk id="2" creationId="{BF8D71C3-46F5-696F-6DD4-F56D03465D4E}"/>
          </ac:spMkLst>
        </pc:spChg>
        <pc:spChg chg="mod">
          <ac:chgData name="Nicolas E. Woolstenhulme" userId="767b09ca-da20-4631-8516-871d3e3de22f" providerId="ADAL" clId="{2E4E6654-122C-4FF6-8DD6-A47A68FDD4F1}" dt="2026-02-06T14:47:48.975" v="2127" actId="20577"/>
          <ac:spMkLst>
            <pc:docMk/>
            <pc:sldMk cId="59574674" sldId="937"/>
            <ac:spMk id="3" creationId="{FBFDB9C7-A4F3-3B8C-63FE-1A2C8110946B}"/>
          </ac:spMkLst>
        </pc:spChg>
        <pc:spChg chg="add del mod">
          <ac:chgData name="Nicolas E. Woolstenhulme" userId="767b09ca-da20-4631-8516-871d3e3de22f" providerId="ADAL" clId="{2E4E6654-122C-4FF6-8DD6-A47A68FDD4F1}" dt="2026-02-06T14:26:53.257" v="735" actId="478"/>
          <ac:spMkLst>
            <pc:docMk/>
            <pc:sldMk cId="59574674" sldId="937"/>
            <ac:spMk id="4" creationId="{828278A8-B774-9D3A-BAFF-4073FD57E2A4}"/>
          </ac:spMkLst>
        </pc:spChg>
        <pc:spChg chg="add mod">
          <ac:chgData name="Nicolas E. Woolstenhulme" userId="767b09ca-da20-4631-8516-871d3e3de22f" providerId="ADAL" clId="{2E4E6654-122C-4FF6-8DD6-A47A68FDD4F1}" dt="2026-02-06T14:41:26.525" v="1871" actId="1036"/>
          <ac:spMkLst>
            <pc:docMk/>
            <pc:sldMk cId="59574674" sldId="937"/>
            <ac:spMk id="6" creationId="{CC3B19AF-CBB8-ECF2-37FE-13493E3E4A5A}"/>
          </ac:spMkLst>
        </pc:spChg>
        <pc:spChg chg="add mod">
          <ac:chgData name="Nicolas E. Woolstenhulme" userId="767b09ca-da20-4631-8516-871d3e3de22f" providerId="ADAL" clId="{2E4E6654-122C-4FF6-8DD6-A47A68FDD4F1}" dt="2026-02-06T14:44:38.854" v="2010" actId="1035"/>
          <ac:spMkLst>
            <pc:docMk/>
            <pc:sldMk cId="59574674" sldId="937"/>
            <ac:spMk id="7" creationId="{97DCE781-6016-7029-F360-786CDA28C6AA}"/>
          </ac:spMkLst>
        </pc:spChg>
        <pc:spChg chg="add mod">
          <ac:chgData name="Nicolas E. Woolstenhulme" userId="767b09ca-da20-4631-8516-871d3e3de22f" providerId="ADAL" clId="{2E4E6654-122C-4FF6-8DD6-A47A68FDD4F1}" dt="2026-02-06T14:44:46.977" v="2014" actId="1035"/>
          <ac:spMkLst>
            <pc:docMk/>
            <pc:sldMk cId="59574674" sldId="937"/>
            <ac:spMk id="8" creationId="{4B3DDF8C-4B14-3675-DA5A-F2DB7622149A}"/>
          </ac:spMkLst>
        </pc:spChg>
        <pc:spChg chg="add mod">
          <ac:chgData name="Nicolas E. Woolstenhulme" userId="767b09ca-da20-4631-8516-871d3e3de22f" providerId="ADAL" clId="{2E4E6654-122C-4FF6-8DD6-A47A68FDD4F1}" dt="2026-02-06T14:41:26.525" v="1871" actId="1036"/>
          <ac:spMkLst>
            <pc:docMk/>
            <pc:sldMk cId="59574674" sldId="937"/>
            <ac:spMk id="11" creationId="{A50A0CB4-CE0F-8FB4-C88A-2411DA4D2B55}"/>
          </ac:spMkLst>
        </pc:spChg>
        <pc:spChg chg="add mod">
          <ac:chgData name="Nicolas E. Woolstenhulme" userId="767b09ca-da20-4631-8516-871d3e3de22f" providerId="ADAL" clId="{2E4E6654-122C-4FF6-8DD6-A47A68FDD4F1}" dt="2026-02-06T14:44:16.690" v="2001" actId="1076"/>
          <ac:spMkLst>
            <pc:docMk/>
            <pc:sldMk cId="59574674" sldId="937"/>
            <ac:spMk id="12" creationId="{A5A4B909-F725-9B1B-850A-2180FBB0F18B}"/>
          </ac:spMkLst>
        </pc:spChg>
        <pc:picChg chg="add mod">
          <ac:chgData name="Nicolas E. Woolstenhulme" userId="767b09ca-da20-4631-8516-871d3e3de22f" providerId="ADAL" clId="{2E4E6654-122C-4FF6-8DD6-A47A68FDD4F1}" dt="2026-02-06T14:44:38.854" v="2010" actId="1035"/>
          <ac:picMkLst>
            <pc:docMk/>
            <pc:sldMk cId="59574674" sldId="937"/>
            <ac:picMk id="5" creationId="{02E85B8B-8ECE-B094-AC57-5D4DA6CB1C4F}"/>
          </ac:picMkLst>
        </pc:picChg>
        <pc:picChg chg="add mod">
          <ac:chgData name="Nicolas E. Woolstenhulme" userId="767b09ca-da20-4631-8516-871d3e3de22f" providerId="ADAL" clId="{2E4E6654-122C-4FF6-8DD6-A47A68FDD4F1}" dt="2026-02-06T14:44:46.977" v="2014" actId="1035"/>
          <ac:picMkLst>
            <pc:docMk/>
            <pc:sldMk cId="59574674" sldId="937"/>
            <ac:picMk id="9" creationId="{8C46041D-60DE-8B49-C055-BF6B674DB8ED}"/>
          </ac:picMkLst>
        </pc:picChg>
        <pc:picChg chg="add mod">
          <ac:chgData name="Nicolas E. Woolstenhulme" userId="767b09ca-da20-4631-8516-871d3e3de22f" providerId="ADAL" clId="{2E4E6654-122C-4FF6-8DD6-A47A68FDD4F1}" dt="2026-02-06T14:41:26.525" v="1871" actId="1036"/>
          <ac:picMkLst>
            <pc:docMk/>
            <pc:sldMk cId="59574674" sldId="937"/>
            <ac:picMk id="10" creationId="{61127AE4-50B5-F35C-D9E1-097237DADAA6}"/>
          </ac:picMkLst>
        </pc:picChg>
        <pc:picChg chg="add mod">
          <ac:chgData name="Nicolas E. Woolstenhulme" userId="767b09ca-da20-4631-8516-871d3e3de22f" providerId="ADAL" clId="{2E4E6654-122C-4FF6-8DD6-A47A68FDD4F1}" dt="2026-02-06T14:44:29.830" v="2002" actId="1076"/>
          <ac:picMkLst>
            <pc:docMk/>
            <pc:sldMk cId="59574674" sldId="937"/>
            <ac:picMk id="13" creationId="{2EC8D83B-4AFD-19C8-6EFF-70BC4AE9D104}"/>
          </ac:picMkLst>
        </pc:picChg>
        <pc:picChg chg="add mod">
          <ac:chgData name="Nicolas E. Woolstenhulme" userId="767b09ca-da20-4631-8516-871d3e3de22f" providerId="ADAL" clId="{2E4E6654-122C-4FF6-8DD6-A47A68FDD4F1}" dt="2026-02-06T14:43:46.041" v="1981" actId="1076"/>
          <ac:picMkLst>
            <pc:docMk/>
            <pc:sldMk cId="59574674" sldId="937"/>
            <ac:picMk id="14" creationId="{FC6B8DB2-D3E2-9E8F-B7A2-0D827A1C4137}"/>
          </ac:picMkLst>
        </pc:picChg>
        <pc:picChg chg="add mod">
          <ac:chgData name="Nicolas E. Woolstenhulme" userId="767b09ca-da20-4631-8516-871d3e3de22f" providerId="ADAL" clId="{2E4E6654-122C-4FF6-8DD6-A47A68FDD4F1}" dt="2026-02-06T14:43:47.331" v="1982" actId="1076"/>
          <ac:picMkLst>
            <pc:docMk/>
            <pc:sldMk cId="59574674" sldId="937"/>
            <ac:picMk id="15" creationId="{34BB4FEB-65D6-E31A-04D7-E8AEE9029BA6}"/>
          </ac:picMkLst>
        </pc:picChg>
        <pc:picChg chg="add mod">
          <ac:chgData name="Nicolas E. Woolstenhulme" userId="767b09ca-da20-4631-8516-871d3e3de22f" providerId="ADAL" clId="{2E4E6654-122C-4FF6-8DD6-A47A68FDD4F1}" dt="2026-02-06T14:44:14.157" v="2000" actId="1076"/>
          <ac:picMkLst>
            <pc:docMk/>
            <pc:sldMk cId="59574674" sldId="937"/>
            <ac:picMk id="16" creationId="{067CFC7A-6E8A-ECAC-0DB3-990C33114B7C}"/>
          </ac:picMkLst>
        </pc:picChg>
        <pc:picChg chg="add mod">
          <ac:chgData name="Nicolas E. Woolstenhulme" userId="767b09ca-da20-4631-8516-871d3e3de22f" providerId="ADAL" clId="{2E4E6654-122C-4FF6-8DD6-A47A68FDD4F1}" dt="2026-02-06T14:44:12.541" v="1999" actId="1076"/>
          <ac:picMkLst>
            <pc:docMk/>
            <pc:sldMk cId="59574674" sldId="937"/>
            <ac:picMk id="17" creationId="{13AD2591-F58D-377E-F820-82B43F2AD5C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9992B-A26C-6A4B-AC27-2602734F2866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CCFD4-A7F8-054B-8822-BC244B95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1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CFD4-A7F8-054B-8822-BC244B9535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1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CFD4-A7F8-054B-8822-BC244B9535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89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CFD4-A7F8-054B-8822-BC244B9535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92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CFD4-A7F8-054B-8822-BC244B9535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37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ex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7A4BE5-FE46-EA43-B6B0-450DE02CC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4764"/>
            <a:ext cx="10174777" cy="53792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66EC07-D962-6647-8E4E-0283A02CE19B}"/>
              </a:ext>
            </a:extLst>
          </p:cNvPr>
          <p:cNvSpPr/>
          <p:nvPr userDrawn="1"/>
        </p:nvSpPr>
        <p:spPr>
          <a:xfrm>
            <a:off x="0" y="0"/>
            <a:ext cx="12192000" cy="547971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76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blue/green box bottom">
            <a:extLst>
              <a:ext uri="{FF2B5EF4-FFF2-40B4-BE49-F238E27FC236}">
                <a16:creationId xmlns:a16="http://schemas.microsoft.com/office/drawing/2014/main" id="{01F9400E-D49A-AA40-B4BD-53F03EC31D76}"/>
              </a:ext>
            </a:extLst>
          </p:cNvPr>
          <p:cNvGrpSpPr/>
          <p:nvPr userDrawn="1"/>
        </p:nvGrpSpPr>
        <p:grpSpPr>
          <a:xfrm>
            <a:off x="0" y="5340350"/>
            <a:ext cx="12192000" cy="1517650"/>
            <a:chOff x="0" y="5340350"/>
            <a:chExt cx="12192000" cy="15176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04B8F3-C379-C04D-8634-1CDEC81586E2}"/>
                </a:ext>
              </a:extLst>
            </p:cNvPr>
            <p:cNvSpPr/>
            <p:nvPr userDrawn="1"/>
          </p:nvSpPr>
          <p:spPr bwMode="auto">
            <a:xfrm>
              <a:off x="0" y="5444519"/>
              <a:ext cx="12192000" cy="1413481"/>
            </a:xfrm>
            <a:prstGeom prst="rect">
              <a:avLst/>
            </a:prstGeom>
            <a:solidFill>
              <a:srgbClr val="07519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3207E4-91BC-AB48-939F-AAC2AA29BF23}"/>
                </a:ext>
              </a:extLst>
            </p:cNvPr>
            <p:cNvSpPr/>
            <p:nvPr userDrawn="1"/>
          </p:nvSpPr>
          <p:spPr bwMode="auto">
            <a:xfrm>
              <a:off x="0" y="5340350"/>
              <a:ext cx="12192000" cy="104169"/>
            </a:xfrm>
            <a:prstGeom prst="rect">
              <a:avLst/>
            </a:prstGeom>
            <a:solidFill>
              <a:srgbClr val="8EC42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1DFF24A-6025-2847-8C93-29954BFB7B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37144" y="2217074"/>
            <a:ext cx="9354855" cy="2292350"/>
          </a:xfrm>
          <a:noFill/>
        </p:spPr>
        <p:txBody>
          <a:bodyPr wrap="square" lIns="365760" tIns="822960" rIns="1097280" bIns="82296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" indent="0">
              <a:buFontTx/>
              <a:buNone/>
              <a:tabLst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title</a:t>
            </a:r>
          </a:p>
          <a:p>
            <a:pPr lvl="1"/>
            <a:r>
              <a:rPr lang="en-US"/>
              <a:t>Click to edit subtitle</a:t>
            </a:r>
          </a:p>
        </p:txBody>
      </p:sp>
      <p:sp>
        <p:nvSpPr>
          <p:cNvPr id="16" name="Text Placeholder 46">
            <a:extLst>
              <a:ext uri="{FF2B5EF4-FFF2-40B4-BE49-F238E27FC236}">
                <a16:creationId xmlns:a16="http://schemas.microsoft.com/office/drawing/2014/main" id="{F11E7C5D-AAED-604F-85A8-6DB539F1F6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0142" y="273297"/>
            <a:ext cx="2541981" cy="1392237"/>
          </a:xfrm>
          <a:effectLst/>
        </p:spPr>
        <p:txBody>
          <a:bodyPr lIns="0" rIns="0" bIns="0" anchor="b" anchorCtr="0">
            <a:noAutofit/>
          </a:bodyPr>
          <a:lstStyle>
            <a:lvl1pPr marL="7938" indent="0">
              <a:buFontTx/>
              <a:buNone/>
              <a:tabLst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2pPr>
            <a:lvl3pPr marL="7938" indent="0">
              <a:buFontTx/>
              <a:buNone/>
              <a:tabLst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10926E-0A3C-C1B9-33F0-0FCC7333AF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04279" y="5913998"/>
            <a:ext cx="5842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19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1920">
          <p15:clr>
            <a:srgbClr val="FBAE40"/>
          </p15:clr>
        </p15:guide>
        <p15:guide id="4" pos="53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 userDrawn="1"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0018A3-14FE-A04B-A3B4-D9AA55483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(2 lines max)</a:t>
            </a:r>
          </a:p>
        </p:txBody>
      </p:sp>
    </p:spTree>
    <p:extLst>
      <p:ext uri="{BB962C8B-B14F-4D97-AF65-F5344CB8AC3E}">
        <p14:creationId xmlns:p14="http://schemas.microsoft.com/office/powerpoint/2010/main" val="546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Blue Box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CB96BB-242F-BC47-80BF-E45DB97245BA}"/>
              </a:ext>
            </a:extLst>
          </p:cNvPr>
          <p:cNvSpPr/>
          <p:nvPr userDrawn="1"/>
        </p:nvSpPr>
        <p:spPr>
          <a:xfrm>
            <a:off x="6843714" y="0"/>
            <a:ext cx="5346699" cy="62377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2FA9CB-507A-AA48-963A-8D5E37B7CF5B}"/>
              </a:ext>
            </a:extLst>
          </p:cNvPr>
          <p:cNvSpPr/>
          <p:nvPr userDrawn="1"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79016F-99B0-6B40-B3F7-87F0068FC0E5}"/>
              </a:ext>
            </a:extLst>
          </p:cNvPr>
          <p:cNvSpPr/>
          <p:nvPr userDrawn="1"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DAHO NATIONAL LABORATORY">
            <a:extLst>
              <a:ext uri="{FF2B5EF4-FFF2-40B4-BE49-F238E27FC236}">
                <a16:creationId xmlns:a16="http://schemas.microsoft.com/office/drawing/2014/main" id="{BD942965-6C07-5D4A-809D-5FC754D590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14" name="Title Placeholder BIG box blue right">
            <a:extLst>
              <a:ext uri="{FF2B5EF4-FFF2-40B4-BE49-F238E27FC236}">
                <a16:creationId xmlns:a16="http://schemas.microsoft.com/office/drawing/2014/main" id="{AB7EA1D9-8A57-3143-9688-4BB8599F98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0063" y="0"/>
            <a:ext cx="5340350" cy="907549"/>
          </a:xfrm>
          <a:prstGeom prst="rect">
            <a:avLst/>
          </a:prstGeom>
          <a:noFill/>
        </p:spPr>
        <p:txBody>
          <a:bodyPr lIns="274320" tIns="365760" rIns="274320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box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38B584E-1ECA-5646-9DA7-61B8110256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16947" y="1064712"/>
            <a:ext cx="4598987" cy="4515349"/>
          </a:xfrm>
          <a:prstGeom prst="rect">
            <a:avLst/>
          </a:prstGeom>
        </p:spPr>
        <p:txBody>
          <a:bodyPr lIns="0">
            <a:normAutofit/>
          </a:bodyPr>
          <a:lstStyle>
            <a:lvl1pPr marL="347663" indent="-342900">
              <a:buClr>
                <a:schemeClr val="bg1"/>
              </a:buClr>
              <a:tabLst/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bullet list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Picture Placeholder">
            <a:extLst>
              <a:ext uri="{FF2B5EF4-FFF2-40B4-BE49-F238E27FC236}">
                <a16:creationId xmlns:a16="http://schemas.microsoft.com/office/drawing/2014/main" id="{6EF42CC7-103E-EA4C-89A2-543032DA33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43714" cy="62282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3890074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25992-890C-EC4B-B676-6CCEF133B8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0" y="1709738"/>
            <a:ext cx="10409299" cy="2852737"/>
          </a:xfrm>
        </p:spPr>
        <p:txBody>
          <a:bodyPr anchor="ctr" anchorCtr="0"/>
          <a:lstStyle>
            <a:lvl1pPr>
              <a:defRPr sz="48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303FD-B916-FD4E-85C2-3EBF655BC1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8150" y="4589463"/>
            <a:ext cx="104093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FDE18-9616-B043-9C71-522DAD29B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2FF7A-5905-EB40-919B-9225D0871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7509E-6005-DB4B-9578-84532E5F8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82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0D34-E50C-7946-9657-29EA34F401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FFB48-1F38-8C46-B4B3-0871CA9880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8150" y="1739901"/>
            <a:ext cx="5081650" cy="4351338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7F5AB-BF51-4044-8164-B8ADFB34B0A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2148" y="1739901"/>
            <a:ext cx="5081651" cy="4351338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3E568-D8E9-CE46-B564-4CAF0B6E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C80FD-FB7C-F246-A242-07AFCB2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BDEBE-950D-C343-A00C-8D9FA1E3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20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0D34-E50C-7946-9657-29EA34F401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FFB48-1F38-8C46-B4B3-0871CA9880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8150" y="2412999"/>
            <a:ext cx="5081650" cy="3763963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7F5AB-BF51-4044-8164-B8ADFB34B0A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2148" y="2412999"/>
            <a:ext cx="5081651" cy="3763963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3E568-D8E9-CE46-B564-4CAF0B6E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C80FD-FB7C-F246-A242-07AFCB2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BDEBE-950D-C343-A00C-8D9FA1E3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72D795B-85F6-1F49-922A-F4131787307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38213" y="1589087"/>
            <a:ext cx="5081587" cy="766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 1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4E34B4F-F908-104C-90F3-5135E2E8C74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0625" y="1589087"/>
            <a:ext cx="5081587" cy="766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 2 </a:t>
            </a:r>
          </a:p>
        </p:txBody>
      </p:sp>
    </p:spTree>
    <p:extLst>
      <p:ext uri="{BB962C8B-B14F-4D97-AF65-F5344CB8AC3E}">
        <p14:creationId xmlns:p14="http://schemas.microsoft.com/office/powerpoint/2010/main" val="1790085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07">
            <a:extLst>
              <a:ext uri="{FF2B5EF4-FFF2-40B4-BE49-F238E27FC236}">
                <a16:creationId xmlns:a16="http://schemas.microsoft.com/office/drawing/2014/main" id="{4647A912-5093-6043-8161-0D98167F24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336550"/>
            <a:ext cx="12192000" cy="6858000"/>
          </a:xfrm>
          <a:prstGeom prst="rect">
            <a:avLst/>
          </a:prstGeom>
        </p:spPr>
      </p:pic>
      <p:grpSp>
        <p:nvGrpSpPr>
          <p:cNvPr id="11" name="Bottom Bar">
            <a:extLst>
              <a:ext uri="{FF2B5EF4-FFF2-40B4-BE49-F238E27FC236}">
                <a16:creationId xmlns:a16="http://schemas.microsoft.com/office/drawing/2014/main" id="{DC935C4B-E372-E04B-8493-E90A79CBC7F4}"/>
              </a:ext>
            </a:extLst>
          </p:cNvPr>
          <p:cNvGrpSpPr/>
          <p:nvPr userDrawn="1"/>
        </p:nvGrpSpPr>
        <p:grpSpPr>
          <a:xfrm>
            <a:off x="0" y="6247747"/>
            <a:ext cx="12192000" cy="610252"/>
            <a:chOff x="0" y="6247747"/>
            <a:chExt cx="12192000" cy="61025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574F32-F3B5-224E-B6D3-DC767B30A5BE}"/>
                </a:ext>
              </a:extLst>
            </p:cNvPr>
            <p:cNvSpPr/>
            <p:nvPr/>
          </p:nvSpPr>
          <p:spPr>
            <a:xfrm>
              <a:off x="0" y="6334125"/>
              <a:ext cx="12192000" cy="52387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8EE050A-3114-2641-96C8-48D281A062A0}"/>
                </a:ext>
              </a:extLst>
            </p:cNvPr>
            <p:cNvSpPr/>
            <p:nvPr/>
          </p:nvSpPr>
          <p:spPr>
            <a:xfrm>
              <a:off x="0" y="6247747"/>
              <a:ext cx="12192000" cy="863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F59F24B-A93D-B046-B78A-2C31137D1AC5}"/>
              </a:ext>
            </a:extLst>
          </p:cNvPr>
          <p:cNvSpPr txBox="1"/>
          <p:nvPr userDrawn="1"/>
        </p:nvSpPr>
        <p:spPr>
          <a:xfrm>
            <a:off x="2872408" y="5178483"/>
            <a:ext cx="64471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>
                <a:solidFill>
                  <a:schemeClr val="bg1">
                    <a:lumMod val="65000"/>
                  </a:schemeClr>
                </a:solidFill>
              </a:rPr>
              <a:t>Battelle Energy Alliance manages INL for the U.S. Department of Energy’s Office of Nuclear Energy. </a:t>
            </a:r>
            <a:br>
              <a:rPr lang="en-US" sz="1050" i="1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50" i="1">
                <a:solidFill>
                  <a:schemeClr val="bg1">
                    <a:lumMod val="65000"/>
                  </a:schemeClr>
                </a:solidFill>
              </a:rPr>
              <a:t>INL is the nation’s center for nuclear energy research and development, and also performs research </a:t>
            </a:r>
            <a:br>
              <a:rPr lang="en-US" sz="1050" i="1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50" i="1">
                <a:solidFill>
                  <a:schemeClr val="bg1">
                    <a:lumMod val="65000"/>
                  </a:schemeClr>
                </a:solidFill>
              </a:rPr>
              <a:t>in each of DOE’s strategic goal areas: energy, national security, science and the environment.</a:t>
            </a:r>
            <a:endParaRPr lang="en-US" sz="10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Web Address">
            <a:extLst>
              <a:ext uri="{FF2B5EF4-FFF2-40B4-BE49-F238E27FC236}">
                <a16:creationId xmlns:a16="http://schemas.microsoft.com/office/drawing/2014/main" id="{53FCC0DF-9440-B040-A076-DF507B404D83}"/>
              </a:ext>
            </a:extLst>
          </p:cNvPr>
          <p:cNvSpPr txBox="1"/>
          <p:nvPr userDrawn="1"/>
        </p:nvSpPr>
        <p:spPr>
          <a:xfrm>
            <a:off x="4100945" y="6417425"/>
            <a:ext cx="399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600">
                <a:solidFill>
                  <a:schemeClr val="bg1">
                    <a:alpha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WWW.INL.GOV</a:t>
            </a:r>
          </a:p>
        </p:txBody>
      </p:sp>
    </p:spTree>
    <p:extLst>
      <p:ext uri="{BB962C8B-B14F-4D97-AF65-F5344CB8AC3E}">
        <p14:creationId xmlns:p14="http://schemas.microsoft.com/office/powerpoint/2010/main" val="1883443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73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5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2AC4C69B-9B36-3C4E-8338-B960738E03F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-1" y="1"/>
            <a:ext cx="8136501" cy="534034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  <a:p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1A9CEB5-4DCA-2549-B149-80C6AFE7CA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6501" y="0"/>
            <a:ext cx="4055498" cy="3048000"/>
          </a:xfrm>
          <a:prstGeom prst="rect">
            <a:avLst/>
          </a:prstGeom>
        </p:spPr>
      </p:pic>
      <p:grpSp>
        <p:nvGrpSpPr>
          <p:cNvPr id="13" name="blue/green box bottom">
            <a:extLst>
              <a:ext uri="{FF2B5EF4-FFF2-40B4-BE49-F238E27FC236}">
                <a16:creationId xmlns:a16="http://schemas.microsoft.com/office/drawing/2014/main" id="{01F9400E-D49A-AA40-B4BD-53F03EC31D76}"/>
              </a:ext>
            </a:extLst>
          </p:cNvPr>
          <p:cNvGrpSpPr/>
          <p:nvPr userDrawn="1"/>
        </p:nvGrpSpPr>
        <p:grpSpPr>
          <a:xfrm>
            <a:off x="0" y="5340350"/>
            <a:ext cx="12192000" cy="1517650"/>
            <a:chOff x="0" y="5340350"/>
            <a:chExt cx="12192000" cy="15176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04B8F3-C379-C04D-8634-1CDEC81586E2}"/>
                </a:ext>
              </a:extLst>
            </p:cNvPr>
            <p:cNvSpPr/>
            <p:nvPr userDrawn="1"/>
          </p:nvSpPr>
          <p:spPr bwMode="auto">
            <a:xfrm>
              <a:off x="0" y="5444519"/>
              <a:ext cx="12192000" cy="1413481"/>
            </a:xfrm>
            <a:prstGeom prst="rect">
              <a:avLst/>
            </a:prstGeom>
            <a:solidFill>
              <a:srgbClr val="07519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3207E4-91BC-AB48-939F-AAC2AA29BF23}"/>
                </a:ext>
              </a:extLst>
            </p:cNvPr>
            <p:cNvSpPr/>
            <p:nvPr userDrawn="1"/>
          </p:nvSpPr>
          <p:spPr bwMode="auto">
            <a:xfrm>
              <a:off x="0" y="5340350"/>
              <a:ext cx="12192000" cy="104169"/>
            </a:xfrm>
            <a:prstGeom prst="rect">
              <a:avLst/>
            </a:prstGeom>
            <a:solidFill>
              <a:srgbClr val="8EC42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1CEF456F-8BC0-384F-83F0-E5A07493A1DB}"/>
              </a:ext>
            </a:extLst>
          </p:cNvPr>
          <p:cNvSpPr/>
          <p:nvPr userDrawn="1"/>
        </p:nvSpPr>
        <p:spPr>
          <a:xfrm>
            <a:off x="8127999" y="3048000"/>
            <a:ext cx="4064001" cy="2292350"/>
          </a:xfrm>
          <a:prstGeom prst="rect">
            <a:avLst/>
          </a:prstGeom>
          <a:solidFill>
            <a:srgbClr val="2D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DE6E80B-AE42-7F4B-8C4C-ACBD3261A904}"/>
              </a:ext>
            </a:extLst>
          </p:cNvPr>
          <p:cNvSpPr/>
          <p:nvPr userDrawn="1"/>
        </p:nvSpPr>
        <p:spPr>
          <a:xfrm>
            <a:off x="4063999" y="3048000"/>
            <a:ext cx="8136503" cy="2292350"/>
          </a:xfrm>
          <a:prstGeom prst="rect">
            <a:avLst/>
          </a:prstGeom>
          <a:gradFill>
            <a:gsLst>
              <a:gs pos="50000">
                <a:srgbClr val="2DA9E1"/>
              </a:gs>
              <a:gs pos="0">
                <a:srgbClr val="2DA9E1">
                  <a:alpha val="0"/>
                </a:srgbClr>
              </a:gs>
              <a:gs pos="100000">
                <a:srgbClr val="2DA9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1DFF24A-6025-2847-8C93-29954BFB7B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3999" y="3048000"/>
            <a:ext cx="8128000" cy="2292350"/>
          </a:xfrm>
          <a:solidFill>
            <a:srgbClr val="2DA9E1">
              <a:alpha val="89000"/>
            </a:srgbClr>
          </a:solidFill>
        </p:spPr>
        <p:txBody>
          <a:bodyPr wrap="square" lIns="365760" tIns="822960" rIns="274320" bIns="82296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" indent="0">
              <a:buFontTx/>
              <a:buNone/>
              <a:tabLst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title</a:t>
            </a:r>
          </a:p>
          <a:p>
            <a:pPr lvl="1"/>
            <a:r>
              <a:rPr lang="en-US"/>
              <a:t>Click to edit subtitle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FA9D549-6B4F-954D-AF3C-275B28F7C7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5024" y="5910196"/>
            <a:ext cx="3191255" cy="473702"/>
          </a:xfrm>
          <a:prstGeom prst="rect">
            <a:avLst/>
          </a:prstGeom>
        </p:spPr>
      </p:pic>
      <p:sp>
        <p:nvSpPr>
          <p:cNvPr id="20" name="Text Placeholder 46">
            <a:extLst>
              <a:ext uri="{FF2B5EF4-FFF2-40B4-BE49-F238E27FC236}">
                <a16:creationId xmlns:a16="http://schemas.microsoft.com/office/drawing/2014/main" id="{885C2393-A49E-404D-B096-F9ADA920F57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630118" y="1209585"/>
            <a:ext cx="3267075" cy="13922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bIns="0" anchor="b" anchorCtr="0">
            <a:noAutofit/>
          </a:bodyPr>
          <a:lstStyle>
            <a:lvl1pPr marL="7938" indent="0">
              <a:buFontTx/>
              <a:buNone/>
              <a:tabLst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Myriad Pro Condensed" panose="020B0506030403020204" pitchFamily="34" charset="0"/>
              </a:defRPr>
            </a:lvl2pPr>
            <a:lvl3pPr marL="7938" indent="0">
              <a:buFontTx/>
              <a:buNone/>
              <a:tabLst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Myriad Pro Condensed" panose="020B0506030403020204" pitchFamily="34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Myriad Pro Condensed" panose="020B0506030403020204" pitchFamily="34" charset="0"/>
              </a:defRPr>
            </a:lvl5pPr>
          </a:lstStyle>
          <a:p>
            <a:pPr lvl="0"/>
            <a:endParaRPr lang="en-US"/>
          </a:p>
          <a:p>
            <a:pPr lvl="2"/>
            <a:r>
              <a:rPr lang="en-US"/>
              <a:t>Date</a:t>
            </a:r>
          </a:p>
          <a:p>
            <a:pPr lvl="2"/>
            <a:endParaRPr lang="en-US"/>
          </a:p>
          <a:p>
            <a:pPr lvl="0"/>
            <a:r>
              <a:rPr lang="en-US"/>
              <a:t>Presenter name</a:t>
            </a:r>
          </a:p>
          <a:p>
            <a:pPr lvl="2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0422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1920">
          <p15:clr>
            <a:srgbClr val="FBAE40"/>
          </p15:clr>
        </p15:guide>
        <p15:guide id="4" pos="532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93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Ful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365512-1A58-B241-838D-EFAB0E25F8AF}"/>
              </a:ext>
            </a:extLst>
          </p:cNvPr>
          <p:cNvSpPr/>
          <p:nvPr userDrawn="1"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E89965-9C98-C446-B0C8-8151A52702B5}"/>
              </a:ext>
            </a:extLst>
          </p:cNvPr>
          <p:cNvSpPr/>
          <p:nvPr userDrawn="1"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DAHO NATIONAL LABORATORY">
            <a:extLst>
              <a:ext uri="{FF2B5EF4-FFF2-40B4-BE49-F238E27FC236}">
                <a16:creationId xmlns:a16="http://schemas.microsoft.com/office/drawing/2014/main" id="{C9B294FD-1F7F-4240-B2BD-1DD570DF2E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4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6D6083-77A6-334A-8C7F-A5F18D4F5F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8213" y="1739901"/>
            <a:ext cx="10415587" cy="432752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3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Ful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365512-1A58-B241-838D-EFAB0E25F8AF}"/>
              </a:ext>
            </a:extLst>
          </p:cNvPr>
          <p:cNvSpPr/>
          <p:nvPr userDrawn="1"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E89965-9C98-C446-B0C8-8151A52702B5}"/>
              </a:ext>
            </a:extLst>
          </p:cNvPr>
          <p:cNvSpPr/>
          <p:nvPr userDrawn="1"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DAHO NATIONAL LABORATORY">
            <a:extLst>
              <a:ext uri="{FF2B5EF4-FFF2-40B4-BE49-F238E27FC236}">
                <a16:creationId xmlns:a16="http://schemas.microsoft.com/office/drawing/2014/main" id="{C9B294FD-1F7F-4240-B2BD-1DD570DF2E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5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40345" y="1739901"/>
            <a:ext cx="5013454" cy="420704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05329EE-4FB4-5A4D-AB92-8FB39F6378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8150" y="1739901"/>
            <a:ext cx="5081650" cy="4207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181027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50" y="1739901"/>
            <a:ext cx="5013454" cy="420704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05329EE-4FB4-5A4D-AB92-8FB39F6378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2149" y="1739901"/>
            <a:ext cx="5081650" cy="4207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39232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(2 lines max)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 userDrawn="1"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199123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 userDrawn="1"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photo icon below to insert picture</a:t>
            </a:r>
            <a:br>
              <a:rPr lang="en-US"/>
            </a:br>
            <a:r>
              <a:rPr lang="en-US"/>
              <a:t>(if replacing picture, you will have to reset your crop area)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EFBD4CC-FEFF-654C-B1A3-229DA69D10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/>
              <a:t>Click to edit title</a:t>
            </a:r>
            <a:br>
              <a:rPr lang="en-US"/>
            </a:br>
            <a:r>
              <a:rPr lang="en-US"/>
              <a:t>(2 lines max)</a:t>
            </a:r>
          </a:p>
        </p:txBody>
      </p:sp>
    </p:spTree>
    <p:extLst>
      <p:ext uri="{BB962C8B-B14F-4D97-AF65-F5344CB8AC3E}">
        <p14:creationId xmlns:p14="http://schemas.microsoft.com/office/powerpoint/2010/main" val="392473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EB3FEC5-4760-DC48-B91E-CFC0C33F63A9}"/>
              </a:ext>
            </a:extLst>
          </p:cNvPr>
          <p:cNvSpPr/>
          <p:nvPr userDrawn="1"/>
        </p:nvSpPr>
        <p:spPr>
          <a:xfrm>
            <a:off x="8465769" y="6335712"/>
            <a:ext cx="3726231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EAE68D-24FC-6749-A309-042231DB68DA}"/>
              </a:ext>
            </a:extLst>
          </p:cNvPr>
          <p:cNvSpPr/>
          <p:nvPr userDrawn="1"/>
        </p:nvSpPr>
        <p:spPr>
          <a:xfrm>
            <a:off x="8465769" y="6237795"/>
            <a:ext cx="3726231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DAHO NATIONAL LABORATORY">
            <a:extLst>
              <a:ext uri="{FF2B5EF4-FFF2-40B4-BE49-F238E27FC236}">
                <a16:creationId xmlns:a16="http://schemas.microsoft.com/office/drawing/2014/main" id="{C491F914-E346-2146-A51D-D37D67DBC113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82502A-5BF2-8845-923F-AAF24377F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151" y="558602"/>
            <a:ext cx="10415648" cy="1008797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B4A4D-34FE-994A-AFE8-DCF682312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150" y="1739901"/>
            <a:ext cx="10415649" cy="4351338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0CF24-C629-E54C-BA9B-20518F01F0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1" y="6492875"/>
            <a:ext cx="1546302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7CD4A3B-E186-AB40-96C6-355AF9A6FE76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34D85-E219-4F49-88C8-4DC17F06D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8150" y="6492875"/>
            <a:ext cx="5060066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ctr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7F2A8-2F01-4745-8AFB-4EEC8D271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020" y="6492875"/>
            <a:ext cx="434428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ctr">
              <a:defRPr sz="1000" b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B577FA-F7D9-2C48-919F-F962E3BF952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blue/green box top">
            <a:extLst>
              <a:ext uri="{FF2B5EF4-FFF2-40B4-BE49-F238E27FC236}">
                <a16:creationId xmlns:a16="http://schemas.microsoft.com/office/drawing/2014/main" id="{2FE8E780-1DE8-B245-8215-3ECC2513C073}"/>
              </a:ext>
            </a:extLst>
          </p:cNvPr>
          <p:cNvGrpSpPr/>
          <p:nvPr userDrawn="1"/>
        </p:nvGrpSpPr>
        <p:grpSpPr>
          <a:xfrm>
            <a:off x="0" y="522288"/>
            <a:ext cx="744467" cy="547190"/>
            <a:chOff x="0" y="711956"/>
            <a:chExt cx="3721100" cy="62020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0A2A1D5-CB4B-1A40-8711-4F412AA9927B}"/>
                </a:ext>
              </a:extLst>
            </p:cNvPr>
            <p:cNvSpPr/>
            <p:nvPr userDrawn="1"/>
          </p:nvSpPr>
          <p:spPr>
            <a:xfrm rot="10800000">
              <a:off x="0" y="711956"/>
              <a:ext cx="3721100" cy="5222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B5F476-DD08-5B45-A331-21193BD3472A}"/>
                </a:ext>
              </a:extLst>
            </p:cNvPr>
            <p:cNvSpPr/>
            <p:nvPr userDrawn="1"/>
          </p:nvSpPr>
          <p:spPr>
            <a:xfrm rot="10800000">
              <a:off x="0" y="1234244"/>
              <a:ext cx="3721100" cy="979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516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694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10" r:id="rId8"/>
    <p:sldLayoutId id="2147483711" r:id="rId9"/>
    <p:sldLayoutId id="2147483712" r:id="rId10"/>
    <p:sldLayoutId id="2147483713" r:id="rId11"/>
    <p:sldLayoutId id="2147483695" r:id="rId12"/>
    <p:sldLayoutId id="2147483696" r:id="rId13"/>
    <p:sldLayoutId id="2147483709" r:id="rId14"/>
    <p:sldLayoutId id="2147483715" r:id="rId15"/>
    <p:sldLayoutId id="2147483716" r:id="rId16"/>
    <p:sldLayoutId id="214748371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−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−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12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0.png"/><Relationship Id="rId7" Type="http://schemas.openxmlformats.org/officeDocument/2006/relationships/image" Target="../media/image43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23.png"/><Relationship Id="rId4" Type="http://schemas.openxmlformats.org/officeDocument/2006/relationships/image" Target="../media/image41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1.png"/><Relationship Id="rId5" Type="http://schemas.openxmlformats.org/officeDocument/2006/relationships/image" Target="../media/image46.jpeg"/><Relationship Id="rId10" Type="http://schemas.openxmlformats.org/officeDocument/2006/relationships/image" Target="../media/image50.png"/><Relationship Id="rId4" Type="http://schemas.openxmlformats.org/officeDocument/2006/relationships/image" Target="../media/image45.jpe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eVinci™ Microreactor The Next Generation Nuclear Research Reactor |  Westinghouse Nuclear">
            <a:extLst>
              <a:ext uri="{FF2B5EF4-FFF2-40B4-BE49-F238E27FC236}">
                <a16:creationId xmlns:a16="http://schemas.microsoft.com/office/drawing/2014/main" id="{3B75B99C-408B-5924-A99A-6B5D06808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95" y="3531031"/>
            <a:ext cx="2302991" cy="151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2701982-BF3F-3309-6A95-994E02F641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790" y="0"/>
            <a:ext cx="2373786" cy="19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erraPower, LLC | NRC.gov">
            <a:extLst>
              <a:ext uri="{FF2B5EF4-FFF2-40B4-BE49-F238E27FC236}">
                <a16:creationId xmlns:a16="http://schemas.microsoft.com/office/drawing/2014/main" id="{41E35F23-5FE5-CF5F-86F1-4DEAD98CA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4897" y="256113"/>
            <a:ext cx="2053843" cy="269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One in 10 quadrillion: Determining radioactive waste even more accurately  and efficiently with accelerator mass spectrometry | etson.eu">
            <a:extLst>
              <a:ext uri="{FF2B5EF4-FFF2-40B4-BE49-F238E27FC236}">
                <a16:creationId xmlns:a16="http://schemas.microsoft.com/office/drawing/2014/main" id="{C9B528C6-3B39-2453-BA38-CAAF7021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8546" y="3715656"/>
            <a:ext cx="1805214" cy="162469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adiant Completes Study for First Kaleidos Microreactor Experiment |  Department of Energy">
            <a:extLst>
              <a:ext uri="{FF2B5EF4-FFF2-40B4-BE49-F238E27FC236}">
                <a16:creationId xmlns:a16="http://schemas.microsoft.com/office/drawing/2014/main" id="{A15893E1-749E-CA64-988C-C9B656055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5813" y="83352"/>
            <a:ext cx="3120571" cy="163870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iagram, engineering drawing&#10;&#10;AI-generated content may be incorrect.">
            <a:extLst>
              <a:ext uri="{FF2B5EF4-FFF2-40B4-BE49-F238E27FC236}">
                <a16:creationId xmlns:a16="http://schemas.microsoft.com/office/drawing/2014/main" id="{56989FB1-9A46-E661-5B85-26EBBEDE19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304" y="225272"/>
            <a:ext cx="6140953" cy="485247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716283-9065-1442-9316-278D53D973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42674" y="3048000"/>
            <a:ext cx="3449859" cy="2292350"/>
          </a:xfrm>
        </p:spPr>
        <p:txBody>
          <a:bodyPr/>
          <a:lstStyle/>
          <a:p>
            <a:r>
              <a:rPr lang="en-US" sz="2600" dirty="0"/>
              <a:t>Integral Experiments for Criticality</a:t>
            </a:r>
          </a:p>
          <a:p>
            <a:r>
              <a:rPr lang="en-US" sz="1800" dirty="0"/>
              <a:t>An overview of the SPARC facility</a:t>
            </a:r>
          </a:p>
          <a:p>
            <a:r>
              <a:rPr lang="en-US" sz="1400" dirty="0"/>
              <a:t>Feb 2026</a:t>
            </a:r>
          </a:p>
        </p:txBody>
      </p:sp>
      <p:pic>
        <p:nvPicPr>
          <p:cNvPr id="4" name="Picture 3" descr="Logo&#10;&#10;AI-generated content may be incorrect.">
            <a:extLst>
              <a:ext uri="{FF2B5EF4-FFF2-40B4-BE49-F238E27FC236}">
                <a16:creationId xmlns:a16="http://schemas.microsoft.com/office/drawing/2014/main" id="{2EE88E50-973C-90D7-DD9C-DF53446406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2570" y="2750986"/>
            <a:ext cx="3804575" cy="29418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4B63EA-5BEB-4CD7-7AB8-03A1A0990E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92" y="5575551"/>
            <a:ext cx="4396688" cy="11990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5533EB-937B-5AD6-43AD-5CAA80A3599B}"/>
              </a:ext>
            </a:extLst>
          </p:cNvPr>
          <p:cNvSpPr txBox="1"/>
          <p:nvPr/>
        </p:nvSpPr>
        <p:spPr>
          <a:xfrm>
            <a:off x="8199440" y="337635"/>
            <a:ext cx="3887705" cy="2298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300" dirty="0">
                <a:solidFill>
                  <a:schemeClr val="bg1"/>
                </a:solidFill>
              </a:rPr>
              <a:t>Nicolas Woolstenhulme</a:t>
            </a:r>
            <a:r>
              <a:rPr lang="en-US" sz="1300" baseline="30000" dirty="0">
                <a:solidFill>
                  <a:schemeClr val="bg1"/>
                </a:solidFill>
              </a:rPr>
              <a:t>1</a:t>
            </a:r>
            <a:r>
              <a:rPr lang="en-US" sz="1300" dirty="0">
                <a:solidFill>
                  <a:schemeClr val="bg1"/>
                </a:solidFill>
              </a:rPr>
              <a:t>, Margaret Marshall</a:t>
            </a:r>
            <a:r>
              <a:rPr lang="en-US" sz="1300" baseline="30000" dirty="0">
                <a:solidFill>
                  <a:schemeClr val="bg1"/>
                </a:solidFill>
              </a:rPr>
              <a:t>1</a:t>
            </a:r>
            <a:r>
              <a:rPr lang="en-US" sz="1300" dirty="0">
                <a:solidFill>
                  <a:schemeClr val="bg1"/>
                </a:solidFill>
              </a:rPr>
              <a:t>, Justin Johnson</a:t>
            </a:r>
            <a:r>
              <a:rPr lang="en-US" sz="1300" baseline="30000" dirty="0">
                <a:solidFill>
                  <a:schemeClr val="bg1"/>
                </a:solidFill>
              </a:rPr>
              <a:t>1</a:t>
            </a:r>
            <a:r>
              <a:rPr lang="en-US" sz="1300" dirty="0">
                <a:solidFill>
                  <a:schemeClr val="bg1"/>
                </a:solidFill>
              </a:rPr>
              <a:t>, JD Kelly</a:t>
            </a:r>
            <a:r>
              <a:rPr lang="en-US" sz="1300" baseline="30000" dirty="0">
                <a:solidFill>
                  <a:schemeClr val="bg1"/>
                </a:solidFill>
              </a:rPr>
              <a:t>1</a:t>
            </a:r>
            <a:r>
              <a:rPr lang="en-US" sz="1300" dirty="0">
                <a:solidFill>
                  <a:schemeClr val="bg1"/>
                </a:solidFill>
              </a:rPr>
              <a:t>, Troy Reiss</a:t>
            </a:r>
            <a:r>
              <a:rPr lang="en-US" sz="1300" baseline="30000" dirty="0">
                <a:solidFill>
                  <a:schemeClr val="bg1"/>
                </a:solidFill>
              </a:rPr>
              <a:t>1</a:t>
            </a:r>
            <a:r>
              <a:rPr lang="en-US" sz="1300" dirty="0">
                <a:solidFill>
                  <a:schemeClr val="bg1"/>
                </a:solidFill>
              </a:rPr>
              <a:t>, Brad Benefiel</a:t>
            </a:r>
            <a:r>
              <a:rPr lang="en-US" sz="1300" baseline="30000" dirty="0">
                <a:solidFill>
                  <a:schemeClr val="bg1"/>
                </a:solidFill>
              </a:rPr>
              <a:t>1</a:t>
            </a:r>
            <a:r>
              <a:rPr lang="en-US" sz="1300" dirty="0">
                <a:solidFill>
                  <a:schemeClr val="bg1"/>
                </a:solidFill>
              </a:rPr>
              <a:t>, Matt Lund</a:t>
            </a:r>
            <a:r>
              <a:rPr lang="en-US" sz="1300" baseline="30000" dirty="0">
                <a:solidFill>
                  <a:schemeClr val="bg1"/>
                </a:solidFill>
              </a:rPr>
              <a:t>1</a:t>
            </a:r>
            <a:r>
              <a:rPr lang="en-US" sz="1300" dirty="0">
                <a:solidFill>
                  <a:schemeClr val="bg1"/>
                </a:solidFill>
              </a:rPr>
              <a:t>, Paul Ferney</a:t>
            </a:r>
            <a:r>
              <a:rPr lang="en-US" sz="1300" baseline="30000" dirty="0">
                <a:solidFill>
                  <a:schemeClr val="bg1"/>
                </a:solidFill>
              </a:rPr>
              <a:t>1</a:t>
            </a:r>
            <a:r>
              <a:rPr lang="en-US" sz="1300" dirty="0">
                <a:solidFill>
                  <a:schemeClr val="bg1"/>
                </a:solidFill>
              </a:rPr>
              <a:t>, Catherine Percher</a:t>
            </a:r>
            <a:r>
              <a:rPr lang="en-US" sz="1300" baseline="30000" dirty="0">
                <a:solidFill>
                  <a:schemeClr val="bg1"/>
                </a:solidFill>
              </a:rPr>
              <a:t>2</a:t>
            </a:r>
            <a:r>
              <a:rPr lang="en-US" sz="1300" dirty="0">
                <a:solidFill>
                  <a:schemeClr val="bg1"/>
                </a:solidFill>
              </a:rPr>
              <a:t>, Theresa Cutler</a:t>
            </a:r>
            <a:r>
              <a:rPr lang="en-US" sz="1300" baseline="30000" dirty="0">
                <a:solidFill>
                  <a:schemeClr val="bg1"/>
                </a:solidFill>
              </a:rPr>
              <a:t>3</a:t>
            </a:r>
            <a:r>
              <a:rPr lang="en-US" sz="1300" dirty="0">
                <a:solidFill>
                  <a:schemeClr val="bg1"/>
                </a:solidFill>
              </a:rPr>
              <a:t>, Mathieu Dupont</a:t>
            </a:r>
            <a:r>
              <a:rPr lang="en-US" sz="1300" baseline="30000" dirty="0">
                <a:solidFill>
                  <a:schemeClr val="bg1"/>
                </a:solidFill>
              </a:rPr>
              <a:t>4</a:t>
            </a:r>
            <a:r>
              <a:rPr lang="en-US" sz="1300" dirty="0">
                <a:solidFill>
                  <a:schemeClr val="bg1"/>
                </a:solidFill>
              </a:rPr>
              <a:t>, Will Wieselquist</a:t>
            </a:r>
            <a:r>
              <a:rPr lang="en-US" sz="1300" baseline="30000" dirty="0">
                <a:solidFill>
                  <a:schemeClr val="bg1"/>
                </a:solidFill>
              </a:rPr>
              <a:t>4</a:t>
            </a:r>
            <a:r>
              <a:rPr lang="en-US" sz="1300" dirty="0">
                <a:solidFill>
                  <a:schemeClr val="bg1"/>
                </a:solidFill>
              </a:rPr>
              <a:t>, Andrew Barto</a:t>
            </a:r>
            <a:r>
              <a:rPr lang="en-US" sz="1300" baseline="30000" dirty="0">
                <a:solidFill>
                  <a:schemeClr val="bg1"/>
                </a:solidFill>
              </a:rPr>
              <a:t>5</a:t>
            </a:r>
            <a:r>
              <a:rPr lang="en-US" sz="1300" dirty="0">
                <a:solidFill>
                  <a:schemeClr val="bg1"/>
                </a:solidFill>
              </a:rPr>
              <a:t>, and Don Algama</a:t>
            </a:r>
            <a:r>
              <a:rPr lang="en-US" sz="1300" baseline="30000" dirty="0">
                <a:solidFill>
                  <a:schemeClr val="bg1"/>
                </a:solidFill>
              </a:rPr>
              <a:t>6</a:t>
            </a:r>
          </a:p>
          <a:p>
            <a:pPr marL="0" indent="0">
              <a:buNone/>
            </a:pPr>
            <a:endParaRPr lang="en-US" sz="800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800" baseline="30000" dirty="0">
                <a:solidFill>
                  <a:schemeClr val="bg1"/>
                </a:solidFill>
              </a:rPr>
              <a:t>1 </a:t>
            </a:r>
            <a:r>
              <a:rPr lang="en-US" sz="800" dirty="0">
                <a:solidFill>
                  <a:schemeClr val="bg1"/>
                </a:solidFill>
              </a:rPr>
              <a:t>Idaho National Laboratory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800" baseline="30000" dirty="0">
                <a:solidFill>
                  <a:schemeClr val="bg1"/>
                </a:solidFill>
              </a:rPr>
              <a:t>2 </a:t>
            </a:r>
            <a:r>
              <a:rPr lang="en-US" sz="800" dirty="0">
                <a:solidFill>
                  <a:schemeClr val="bg1"/>
                </a:solidFill>
              </a:rPr>
              <a:t>Lawrence Livermore National Laboratory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800" baseline="30000" dirty="0">
                <a:solidFill>
                  <a:schemeClr val="bg1"/>
                </a:solidFill>
              </a:rPr>
              <a:t>3 </a:t>
            </a:r>
            <a:r>
              <a:rPr lang="en-US" sz="800" dirty="0">
                <a:solidFill>
                  <a:schemeClr val="bg1"/>
                </a:solidFill>
              </a:rPr>
              <a:t>Los Alamos National Laboratory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800" baseline="30000" dirty="0">
                <a:solidFill>
                  <a:schemeClr val="bg1"/>
                </a:solidFill>
              </a:rPr>
              <a:t>4 </a:t>
            </a:r>
            <a:r>
              <a:rPr lang="en-US" sz="800" dirty="0">
                <a:solidFill>
                  <a:schemeClr val="bg1"/>
                </a:solidFill>
              </a:rPr>
              <a:t>Oak Ridge National Laboratory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800" baseline="30000" dirty="0">
                <a:solidFill>
                  <a:schemeClr val="bg1"/>
                </a:solidFill>
              </a:rPr>
              <a:t>5 </a:t>
            </a:r>
            <a:r>
              <a:rPr lang="en-US" sz="800" dirty="0">
                <a:solidFill>
                  <a:schemeClr val="bg1"/>
                </a:solidFill>
              </a:rPr>
              <a:t>Nuclear Regulatory Commission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800" baseline="30000" dirty="0">
                <a:solidFill>
                  <a:schemeClr val="bg1"/>
                </a:solidFill>
              </a:rPr>
              <a:t>6</a:t>
            </a:r>
            <a:r>
              <a:rPr lang="en-US" sz="800" dirty="0">
                <a:solidFill>
                  <a:schemeClr val="bg1"/>
                </a:solidFill>
              </a:rPr>
              <a:t>Deparment of Energy</a:t>
            </a:r>
          </a:p>
        </p:txBody>
      </p:sp>
    </p:spTree>
    <p:extLst>
      <p:ext uri="{BB962C8B-B14F-4D97-AF65-F5344CB8AC3E}">
        <p14:creationId xmlns:p14="http://schemas.microsoft.com/office/powerpoint/2010/main" val="2751326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white&#10;&#10;AI-generated content may be incorrect.">
            <a:extLst>
              <a:ext uri="{FF2B5EF4-FFF2-40B4-BE49-F238E27FC236}">
                <a16:creationId xmlns:a16="http://schemas.microsoft.com/office/drawing/2014/main" id="{E85852D3-70E2-4660-C602-70E690206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7614" y="224433"/>
            <a:ext cx="2147740" cy="173134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9C24E4-1F06-C989-5868-C0D8A38AE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151" y="558603"/>
            <a:ext cx="10415648" cy="511246"/>
          </a:xfrm>
        </p:spPr>
        <p:txBody>
          <a:bodyPr/>
          <a:lstStyle/>
          <a:p>
            <a:r>
              <a:rPr lang="en-US" dirty="0"/>
              <a:t>Lemmings, and Neutrons</a:t>
            </a:r>
          </a:p>
        </p:txBody>
      </p:sp>
      <p:pic>
        <p:nvPicPr>
          <p:cNvPr id="5" name="Picture 4" descr="Chart&#10;&#10;AI-generated content may be incorrect.">
            <a:extLst>
              <a:ext uri="{FF2B5EF4-FFF2-40B4-BE49-F238E27FC236}">
                <a16:creationId xmlns:a16="http://schemas.microsoft.com/office/drawing/2014/main" id="{2C2A9A83-1184-B025-A4FF-909E0F56E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711" y="4689448"/>
            <a:ext cx="2900767" cy="1609949"/>
          </a:xfrm>
          <a:prstGeom prst="rect">
            <a:avLst/>
          </a:prstGeom>
        </p:spPr>
      </p:pic>
      <p:pic>
        <p:nvPicPr>
          <p:cNvPr id="8" name="Picture 7" descr="A brown and black guinea pig&#10;&#10;AI-generated content may be incorrect.">
            <a:extLst>
              <a:ext uri="{FF2B5EF4-FFF2-40B4-BE49-F238E27FC236}">
                <a16:creationId xmlns:a16="http://schemas.microsoft.com/office/drawing/2014/main" id="{75D23BE6-CBE5-93DA-4570-5D966AF263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29" y="2857271"/>
            <a:ext cx="2362530" cy="162900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7471FA-6EB1-9D55-C93B-F1009F3210FE}"/>
              </a:ext>
            </a:extLst>
          </p:cNvPr>
          <p:cNvSpPr txBox="1"/>
          <p:nvPr/>
        </p:nvSpPr>
        <p:spPr>
          <a:xfrm>
            <a:off x="284593" y="1330657"/>
            <a:ext cx="268700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Myriad Pro Cond"/>
              </a:rPr>
              <a:t>Lemmings: Chaotic population cycle due to complex interactions in birth rate, vegetation growth, and predation in the sparse arctic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83290A-7603-4CF9-2085-70385EA55737}"/>
              </a:ext>
            </a:extLst>
          </p:cNvPr>
          <p:cNvSpPr txBox="1"/>
          <p:nvPr/>
        </p:nvSpPr>
        <p:spPr>
          <a:xfrm>
            <a:off x="3339364" y="3684938"/>
            <a:ext cx="323018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Myriad Pro Cond"/>
              </a:rPr>
              <a:t>Modern transport codes are amazing, but unpinned by complex nuclear data for numerous reactions describing how nuclides &amp; neutrons are born, bred, &amp; lost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AB5A8F-FB38-EC4D-563D-0DBBFC0DFE2B}"/>
              </a:ext>
            </a:extLst>
          </p:cNvPr>
          <p:cNvSpPr txBox="1"/>
          <p:nvPr/>
        </p:nvSpPr>
        <p:spPr>
          <a:xfrm>
            <a:off x="7439486" y="82176"/>
            <a:ext cx="2527581" cy="784830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sz="1500" dirty="0">
                <a:latin typeface="Myriad Pro Cond"/>
              </a:rPr>
              <a:t>Zero-power criticals have always been indispensable in getting the balance right</a:t>
            </a:r>
          </a:p>
        </p:txBody>
      </p:sp>
      <p:pic>
        <p:nvPicPr>
          <p:cNvPr id="1028" name="Picture 4" descr="Anyone know the fission cross section of U-235 with 5 (ish) Mev neutrons? :  r/nuclear">
            <a:extLst>
              <a:ext uri="{FF2B5EF4-FFF2-40B4-BE49-F238E27FC236}">
                <a16:creationId xmlns:a16="http://schemas.microsoft.com/office/drawing/2014/main" id="{A3875659-5850-9CA1-1AF2-FC31AD883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364" y="4899088"/>
            <a:ext cx="2172004" cy="162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44CEC6E-641B-197A-C3B5-5C0E09854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229" y="5459193"/>
            <a:ext cx="2077198" cy="138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icro-Reactor Design and Analysis | Argonne National Laboratory">
            <a:extLst>
              <a:ext uri="{FF2B5EF4-FFF2-40B4-BE49-F238E27FC236}">
                <a16:creationId xmlns:a16="http://schemas.microsoft.com/office/drawing/2014/main" id="{9B8D804F-3017-5BC5-BCB8-2520D9C91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551" y="4173107"/>
            <a:ext cx="1986319" cy="1173646"/>
          </a:xfrm>
          <a:prstGeom prst="rect">
            <a:avLst/>
          </a:prstGeom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A factory with smoke coming out of it&#10;&#10;AI-generated content may be incorrect.">
            <a:extLst>
              <a:ext uri="{FF2B5EF4-FFF2-40B4-BE49-F238E27FC236}">
                <a16:creationId xmlns:a16="http://schemas.microsoft.com/office/drawing/2014/main" id="{ACD0FF97-D8B1-1A38-F11D-F9843D0F325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5890"/>
          <a:stretch>
            <a:fillRect/>
          </a:stretch>
        </p:blipFill>
        <p:spPr>
          <a:xfrm>
            <a:off x="3472185" y="2080267"/>
            <a:ext cx="2713721" cy="145829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11848CF-885F-D8A6-14A2-3C731F431963}"/>
              </a:ext>
            </a:extLst>
          </p:cNvPr>
          <p:cNvSpPr txBox="1"/>
          <p:nvPr/>
        </p:nvSpPr>
        <p:spPr>
          <a:xfrm>
            <a:off x="3369166" y="1144410"/>
            <a:ext cx="4422283" cy="784830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Myriad Pro Cond"/>
              </a:rPr>
              <a:t>So, it is with reactors. Neutron birth and death rates must be balanced within a small fraction of the total (&lt;1%) to operate at stable power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7E8B9C-9D20-37CA-82D4-4EB304C64DA1}"/>
              </a:ext>
            </a:extLst>
          </p:cNvPr>
          <p:cNvSpPr txBox="1"/>
          <p:nvPr/>
        </p:nvSpPr>
        <p:spPr>
          <a:xfrm>
            <a:off x="7613071" y="2072441"/>
            <a:ext cx="4422283" cy="784830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sz="1500" dirty="0">
                <a:latin typeface="Myriad Pro Cond"/>
              </a:rPr>
              <a:t>And crucial in validating predictions to prevent “unintentional reactors” within economic fuel batch size (manufacturing, shipping, storage)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B4E7066-C7DD-D4D4-45EC-D188A03842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85174" y="2879276"/>
            <a:ext cx="1337167" cy="109944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B09E12F-08D4-1B5D-51DB-34A18B82BC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95372" y="3082448"/>
            <a:ext cx="1577827" cy="99387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09A1C53-3428-0C89-800C-D646C415011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43302" y="4165425"/>
            <a:ext cx="1822576" cy="14445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C4C40C5-D46B-5297-9E9D-D4DB9D455D66}"/>
              </a:ext>
            </a:extLst>
          </p:cNvPr>
          <p:cNvSpPr txBox="1"/>
          <p:nvPr/>
        </p:nvSpPr>
        <p:spPr>
          <a:xfrm>
            <a:off x="8703276" y="5321174"/>
            <a:ext cx="32048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Myriad Pro Cond"/>
              </a:rPr>
              <a:t>New fuels, materials, and cores: Advanced reactors further this enduring need</a:t>
            </a:r>
          </a:p>
        </p:txBody>
      </p:sp>
    </p:spTree>
    <p:extLst>
      <p:ext uri="{BB962C8B-B14F-4D97-AF65-F5344CB8AC3E}">
        <p14:creationId xmlns:p14="http://schemas.microsoft.com/office/powerpoint/2010/main" val="65977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2" grpId="0" animBg="1"/>
      <p:bldP spid="28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6ADBE-DC28-0A1D-6D79-67F63041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8ACB2-574C-9E5A-9159-E7F081E30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537" y="522292"/>
            <a:ext cx="5181992" cy="823731"/>
          </a:xfrm>
        </p:spPr>
        <p:txBody>
          <a:bodyPr/>
          <a:lstStyle/>
          <a:p>
            <a:r>
              <a:rPr lang="en-US" dirty="0"/>
              <a:t>A SPARC of Hope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F4D7D-EA0C-3337-4DAC-923899B6C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315" y="1442760"/>
            <a:ext cx="5621236" cy="1663572"/>
          </a:xfrm>
        </p:spPr>
        <p:txBody>
          <a:bodyPr/>
          <a:lstStyle/>
          <a:p>
            <a:r>
              <a:rPr lang="en-US" sz="1700" dirty="0"/>
              <a:t>Large-scale critical experiments crucially needed, the U.S. (and western world) has lost this capability</a:t>
            </a:r>
          </a:p>
          <a:p>
            <a:pPr lvl="1"/>
            <a:r>
              <a:rPr lang="en-US" sz="1400" dirty="0"/>
              <a:t>Best met by a Horizontal Split Table (HST): The Swiss army knife of zero-power reactors</a:t>
            </a:r>
          </a:p>
          <a:p>
            <a:pPr lvl="1"/>
            <a:r>
              <a:rPr lang="en-US" sz="1400" dirty="0"/>
              <a:t>Support licensing &amp; deployment of LEU+ and HALEU fuel cycle (factory, shipping, reactor operation, and storage)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B01018B-DA57-3202-21A5-778E2CEE6132}"/>
              </a:ext>
            </a:extLst>
          </p:cNvPr>
          <p:cNvGrpSpPr/>
          <p:nvPr/>
        </p:nvGrpSpPr>
        <p:grpSpPr>
          <a:xfrm>
            <a:off x="6645488" y="41083"/>
            <a:ext cx="5525712" cy="2678182"/>
            <a:chOff x="6645488" y="41083"/>
            <a:chExt cx="5525712" cy="267818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CCD4B90-67A2-17E5-BF6D-0A4314324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09882" y="1331337"/>
              <a:ext cx="1525334" cy="1008797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7D83E81-3BB2-21D4-9B86-146F5EAAF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5769" y="41083"/>
              <a:ext cx="1505431" cy="1481909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18D1AAB-FC4B-3024-B962-5A33505B2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16387" y="971076"/>
              <a:ext cx="1595660" cy="1249576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1684B75-9223-0634-E2C6-51BC48EA3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93218" y="1628652"/>
              <a:ext cx="1323751" cy="1090613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E5BFA40-C2DD-CC7D-37DD-04BFD609B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5488" y="156365"/>
              <a:ext cx="1757628" cy="1096702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97BF164-0A2F-D609-3CD1-49C16C02902B}"/>
                </a:ext>
              </a:extLst>
            </p:cNvPr>
            <p:cNvSpPr txBox="1"/>
            <p:nvPr/>
          </p:nvSpPr>
          <p:spPr>
            <a:xfrm>
              <a:off x="8450182" y="437747"/>
              <a:ext cx="21139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Historic HSTs in the U.S.</a:t>
              </a:r>
            </a:p>
            <a:p>
              <a:pPr algn="ctr"/>
              <a:r>
                <a:rPr lang="en-US" sz="1200" dirty="0"/>
                <a:t>(all now decommissioned)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9B68B07-FD52-FE0E-B2CA-0AD5D63104AA}"/>
              </a:ext>
            </a:extLst>
          </p:cNvPr>
          <p:cNvGrpSpPr/>
          <p:nvPr/>
        </p:nvGrpSpPr>
        <p:grpSpPr>
          <a:xfrm>
            <a:off x="385937" y="3035643"/>
            <a:ext cx="4589054" cy="1532505"/>
            <a:chOff x="385937" y="4669714"/>
            <a:chExt cx="4589054" cy="153250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9E2033D-DCE2-C640-1825-6391954CB6C7}"/>
                </a:ext>
              </a:extLst>
            </p:cNvPr>
            <p:cNvSpPr/>
            <p:nvPr/>
          </p:nvSpPr>
          <p:spPr>
            <a:xfrm>
              <a:off x="1277673" y="5941501"/>
              <a:ext cx="238408" cy="2242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0084F07-A743-97E4-70C1-DC6BF52D5E18}"/>
                </a:ext>
              </a:extLst>
            </p:cNvPr>
            <p:cNvSpPr/>
            <p:nvPr/>
          </p:nvSpPr>
          <p:spPr>
            <a:xfrm>
              <a:off x="1816048" y="5941501"/>
              <a:ext cx="238408" cy="2242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6DEFFCD-56C5-86D4-E2E0-4A63B56C77BD}"/>
                </a:ext>
              </a:extLst>
            </p:cNvPr>
            <p:cNvSpPr/>
            <p:nvPr/>
          </p:nvSpPr>
          <p:spPr>
            <a:xfrm>
              <a:off x="2367697" y="5941502"/>
              <a:ext cx="238408" cy="2242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BE0C5E2-B4CC-CE69-69E7-384BBF3826A7}"/>
                </a:ext>
              </a:extLst>
            </p:cNvPr>
            <p:cNvSpPr/>
            <p:nvPr/>
          </p:nvSpPr>
          <p:spPr>
            <a:xfrm>
              <a:off x="2892798" y="5941501"/>
              <a:ext cx="238408" cy="2242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6081B6C-24C2-BEE9-FC90-C277854B9ABE}"/>
                </a:ext>
              </a:extLst>
            </p:cNvPr>
            <p:cNvSpPr/>
            <p:nvPr/>
          </p:nvSpPr>
          <p:spPr>
            <a:xfrm>
              <a:off x="3439968" y="5944004"/>
              <a:ext cx="238408" cy="2242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47C54D3-CABE-CF98-8A3F-FDD10B74FFE6}"/>
                </a:ext>
              </a:extLst>
            </p:cNvPr>
            <p:cNvSpPr/>
            <p:nvPr/>
          </p:nvSpPr>
          <p:spPr>
            <a:xfrm>
              <a:off x="3965069" y="5944003"/>
              <a:ext cx="238408" cy="2242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289A49F-962B-3522-85AC-A1FF869C7FF9}"/>
                </a:ext>
              </a:extLst>
            </p:cNvPr>
            <p:cNvSpPr/>
            <p:nvPr/>
          </p:nvSpPr>
          <p:spPr>
            <a:xfrm>
              <a:off x="1324586" y="5765579"/>
              <a:ext cx="1026911" cy="1165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54915F-0018-1B87-F9E5-27A8663FDE54}"/>
                </a:ext>
              </a:extLst>
            </p:cNvPr>
            <p:cNvSpPr/>
            <p:nvPr/>
          </p:nvSpPr>
          <p:spPr>
            <a:xfrm>
              <a:off x="1406501" y="4671410"/>
              <a:ext cx="944996" cy="107445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034F409-345E-7A76-2175-F8C6C3B560EE}"/>
                </a:ext>
              </a:extLst>
            </p:cNvPr>
            <p:cNvSpPr/>
            <p:nvPr/>
          </p:nvSpPr>
          <p:spPr>
            <a:xfrm>
              <a:off x="3101851" y="4669714"/>
              <a:ext cx="876400" cy="107445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95007CD-A509-C696-306B-4A660988FAFC}"/>
                </a:ext>
              </a:extLst>
            </p:cNvPr>
            <p:cNvSpPr/>
            <p:nvPr/>
          </p:nvSpPr>
          <p:spPr>
            <a:xfrm>
              <a:off x="1153152" y="6161929"/>
              <a:ext cx="3154680" cy="4029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13DCDD96-3ABB-BBDC-F53D-6C03E226743E}"/>
                </a:ext>
              </a:extLst>
            </p:cNvPr>
            <p:cNvSpPr/>
            <p:nvPr/>
          </p:nvSpPr>
          <p:spPr>
            <a:xfrm>
              <a:off x="2420368" y="5168161"/>
              <a:ext cx="588905" cy="244107"/>
            </a:xfrm>
            <a:prstGeom prst="rightArrow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ylinder 29">
              <a:extLst>
                <a:ext uri="{FF2B5EF4-FFF2-40B4-BE49-F238E27FC236}">
                  <a16:creationId xmlns:a16="http://schemas.microsoft.com/office/drawing/2014/main" id="{1A58959C-39CD-E01E-9D56-A4700A67E285}"/>
                </a:ext>
              </a:extLst>
            </p:cNvPr>
            <p:cNvSpPr/>
            <p:nvPr/>
          </p:nvSpPr>
          <p:spPr>
            <a:xfrm>
              <a:off x="2043221" y="4807688"/>
              <a:ext cx="103525" cy="779565"/>
            </a:xfrm>
            <a:prstGeom prst="ca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ylinder 30">
              <a:extLst>
                <a:ext uri="{FF2B5EF4-FFF2-40B4-BE49-F238E27FC236}">
                  <a16:creationId xmlns:a16="http://schemas.microsoft.com/office/drawing/2014/main" id="{E76F137E-05EF-8A62-EDC9-550DC774ABCA}"/>
                </a:ext>
              </a:extLst>
            </p:cNvPr>
            <p:cNvSpPr/>
            <p:nvPr/>
          </p:nvSpPr>
          <p:spPr>
            <a:xfrm>
              <a:off x="2181608" y="4812400"/>
              <a:ext cx="103525" cy="779565"/>
            </a:xfrm>
            <a:prstGeom prst="ca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ylinder 31">
              <a:extLst>
                <a:ext uri="{FF2B5EF4-FFF2-40B4-BE49-F238E27FC236}">
                  <a16:creationId xmlns:a16="http://schemas.microsoft.com/office/drawing/2014/main" id="{A4181997-687A-294F-5F54-74B0D46145BE}"/>
                </a:ext>
              </a:extLst>
            </p:cNvPr>
            <p:cNvSpPr/>
            <p:nvPr/>
          </p:nvSpPr>
          <p:spPr>
            <a:xfrm>
              <a:off x="2002065" y="4861435"/>
              <a:ext cx="103525" cy="779565"/>
            </a:xfrm>
            <a:prstGeom prst="ca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ylinder 32">
              <a:extLst>
                <a:ext uri="{FF2B5EF4-FFF2-40B4-BE49-F238E27FC236}">
                  <a16:creationId xmlns:a16="http://schemas.microsoft.com/office/drawing/2014/main" id="{383EEC78-12BA-9AE7-7ED6-7C3BDE85FD84}"/>
                </a:ext>
              </a:extLst>
            </p:cNvPr>
            <p:cNvSpPr/>
            <p:nvPr/>
          </p:nvSpPr>
          <p:spPr>
            <a:xfrm>
              <a:off x="2154781" y="4861435"/>
              <a:ext cx="103525" cy="779565"/>
            </a:xfrm>
            <a:prstGeom prst="ca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4145A60-9E26-7AA6-11F0-B3B5DE1F9693}"/>
                </a:ext>
              </a:extLst>
            </p:cNvPr>
            <p:cNvSpPr/>
            <p:nvPr/>
          </p:nvSpPr>
          <p:spPr>
            <a:xfrm>
              <a:off x="1153152" y="5901211"/>
              <a:ext cx="3154680" cy="4029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ylinder 35">
              <a:extLst>
                <a:ext uri="{FF2B5EF4-FFF2-40B4-BE49-F238E27FC236}">
                  <a16:creationId xmlns:a16="http://schemas.microsoft.com/office/drawing/2014/main" id="{BE5BA286-061C-1C89-3979-E43036E4C762}"/>
                </a:ext>
              </a:extLst>
            </p:cNvPr>
            <p:cNvSpPr/>
            <p:nvPr/>
          </p:nvSpPr>
          <p:spPr>
            <a:xfrm>
              <a:off x="1895202" y="4813361"/>
              <a:ext cx="103525" cy="779565"/>
            </a:xfrm>
            <a:prstGeom prst="ca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Cylinder 36">
              <a:extLst>
                <a:ext uri="{FF2B5EF4-FFF2-40B4-BE49-F238E27FC236}">
                  <a16:creationId xmlns:a16="http://schemas.microsoft.com/office/drawing/2014/main" id="{88038ECB-8878-EBCA-E11E-CDA3481917B4}"/>
                </a:ext>
              </a:extLst>
            </p:cNvPr>
            <p:cNvSpPr/>
            <p:nvPr/>
          </p:nvSpPr>
          <p:spPr>
            <a:xfrm>
              <a:off x="1854046" y="4867108"/>
              <a:ext cx="103525" cy="779565"/>
            </a:xfrm>
            <a:prstGeom prst="ca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ylinder 37">
              <a:extLst>
                <a:ext uri="{FF2B5EF4-FFF2-40B4-BE49-F238E27FC236}">
                  <a16:creationId xmlns:a16="http://schemas.microsoft.com/office/drawing/2014/main" id="{069288C4-3FBC-76F1-ACE5-5840C8A23F72}"/>
                </a:ext>
              </a:extLst>
            </p:cNvPr>
            <p:cNvSpPr/>
            <p:nvPr/>
          </p:nvSpPr>
          <p:spPr>
            <a:xfrm>
              <a:off x="1748420" y="4813361"/>
              <a:ext cx="103525" cy="779565"/>
            </a:xfrm>
            <a:prstGeom prst="ca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Cylinder 38">
              <a:extLst>
                <a:ext uri="{FF2B5EF4-FFF2-40B4-BE49-F238E27FC236}">
                  <a16:creationId xmlns:a16="http://schemas.microsoft.com/office/drawing/2014/main" id="{CC377438-73DA-E3E0-6507-163912D40A82}"/>
                </a:ext>
              </a:extLst>
            </p:cNvPr>
            <p:cNvSpPr/>
            <p:nvPr/>
          </p:nvSpPr>
          <p:spPr>
            <a:xfrm>
              <a:off x="1707264" y="4867108"/>
              <a:ext cx="103525" cy="779565"/>
            </a:xfrm>
            <a:prstGeom prst="ca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Cylinder 39">
              <a:extLst>
                <a:ext uri="{FF2B5EF4-FFF2-40B4-BE49-F238E27FC236}">
                  <a16:creationId xmlns:a16="http://schemas.microsoft.com/office/drawing/2014/main" id="{ABD214AA-CF6F-809D-FF97-205F86B5317A}"/>
                </a:ext>
              </a:extLst>
            </p:cNvPr>
            <p:cNvSpPr/>
            <p:nvPr/>
          </p:nvSpPr>
          <p:spPr>
            <a:xfrm>
              <a:off x="3500693" y="4807688"/>
              <a:ext cx="103525" cy="779565"/>
            </a:xfrm>
            <a:prstGeom prst="ca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Cylinder 40">
              <a:extLst>
                <a:ext uri="{FF2B5EF4-FFF2-40B4-BE49-F238E27FC236}">
                  <a16:creationId xmlns:a16="http://schemas.microsoft.com/office/drawing/2014/main" id="{FCB0FAE6-0076-7D17-DE41-37285A9E3BE0}"/>
                </a:ext>
              </a:extLst>
            </p:cNvPr>
            <p:cNvSpPr/>
            <p:nvPr/>
          </p:nvSpPr>
          <p:spPr>
            <a:xfrm>
              <a:off x="3639080" y="4812400"/>
              <a:ext cx="103525" cy="779565"/>
            </a:xfrm>
            <a:prstGeom prst="ca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ylinder 41">
              <a:extLst>
                <a:ext uri="{FF2B5EF4-FFF2-40B4-BE49-F238E27FC236}">
                  <a16:creationId xmlns:a16="http://schemas.microsoft.com/office/drawing/2014/main" id="{CA6004B8-F0F0-63C6-A197-58EFD7DA8833}"/>
                </a:ext>
              </a:extLst>
            </p:cNvPr>
            <p:cNvSpPr/>
            <p:nvPr/>
          </p:nvSpPr>
          <p:spPr>
            <a:xfrm>
              <a:off x="3459537" y="4861435"/>
              <a:ext cx="103525" cy="779565"/>
            </a:xfrm>
            <a:prstGeom prst="ca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ylinder 42">
              <a:extLst>
                <a:ext uri="{FF2B5EF4-FFF2-40B4-BE49-F238E27FC236}">
                  <a16:creationId xmlns:a16="http://schemas.microsoft.com/office/drawing/2014/main" id="{A72B462E-7DDC-6C5A-95E5-D9DB59BDCD7D}"/>
                </a:ext>
              </a:extLst>
            </p:cNvPr>
            <p:cNvSpPr/>
            <p:nvPr/>
          </p:nvSpPr>
          <p:spPr>
            <a:xfrm>
              <a:off x="3612253" y="4861435"/>
              <a:ext cx="103525" cy="779565"/>
            </a:xfrm>
            <a:prstGeom prst="ca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Cylinder 43">
              <a:extLst>
                <a:ext uri="{FF2B5EF4-FFF2-40B4-BE49-F238E27FC236}">
                  <a16:creationId xmlns:a16="http://schemas.microsoft.com/office/drawing/2014/main" id="{915BA939-0FBB-521C-9FD8-4CCB29CCD776}"/>
                </a:ext>
              </a:extLst>
            </p:cNvPr>
            <p:cNvSpPr/>
            <p:nvPr/>
          </p:nvSpPr>
          <p:spPr>
            <a:xfrm>
              <a:off x="3352674" y="4813361"/>
              <a:ext cx="103525" cy="779565"/>
            </a:xfrm>
            <a:prstGeom prst="ca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ylinder 44">
              <a:extLst>
                <a:ext uri="{FF2B5EF4-FFF2-40B4-BE49-F238E27FC236}">
                  <a16:creationId xmlns:a16="http://schemas.microsoft.com/office/drawing/2014/main" id="{3C68CE4C-6D33-49C5-CDE0-4BE45B4E689D}"/>
                </a:ext>
              </a:extLst>
            </p:cNvPr>
            <p:cNvSpPr/>
            <p:nvPr/>
          </p:nvSpPr>
          <p:spPr>
            <a:xfrm>
              <a:off x="3311518" y="4867108"/>
              <a:ext cx="103525" cy="779565"/>
            </a:xfrm>
            <a:prstGeom prst="ca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Cylinder 45">
              <a:extLst>
                <a:ext uri="{FF2B5EF4-FFF2-40B4-BE49-F238E27FC236}">
                  <a16:creationId xmlns:a16="http://schemas.microsoft.com/office/drawing/2014/main" id="{472C134C-DB6D-F950-3663-BB82CF81005C}"/>
                </a:ext>
              </a:extLst>
            </p:cNvPr>
            <p:cNvSpPr/>
            <p:nvPr/>
          </p:nvSpPr>
          <p:spPr>
            <a:xfrm>
              <a:off x="3205892" y="4813361"/>
              <a:ext cx="103525" cy="779565"/>
            </a:xfrm>
            <a:prstGeom prst="ca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ylinder 46">
              <a:extLst>
                <a:ext uri="{FF2B5EF4-FFF2-40B4-BE49-F238E27FC236}">
                  <a16:creationId xmlns:a16="http://schemas.microsoft.com/office/drawing/2014/main" id="{263E29EB-6154-DC37-4299-E4DB1FC7963C}"/>
                </a:ext>
              </a:extLst>
            </p:cNvPr>
            <p:cNvSpPr/>
            <p:nvPr/>
          </p:nvSpPr>
          <p:spPr>
            <a:xfrm>
              <a:off x="3164736" y="4867108"/>
              <a:ext cx="103525" cy="779565"/>
            </a:xfrm>
            <a:prstGeom prst="ca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18BA17D-FF29-884D-C2FF-197962C48FD8}"/>
                </a:ext>
              </a:extLst>
            </p:cNvPr>
            <p:cNvSpPr/>
            <p:nvPr/>
          </p:nvSpPr>
          <p:spPr>
            <a:xfrm>
              <a:off x="3101034" y="5765579"/>
              <a:ext cx="1026911" cy="1165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660BDAE-5245-57AA-0929-A5A3B3B8CF70}"/>
                </a:ext>
              </a:extLst>
            </p:cNvPr>
            <p:cNvSpPr txBox="1"/>
            <p:nvPr/>
          </p:nvSpPr>
          <p:spPr>
            <a:xfrm>
              <a:off x="385937" y="4923845"/>
              <a:ext cx="996740" cy="569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/>
                <a:t>Fuels, moderators, reflectors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4827E89-1DC6-8456-0B5B-902F85DE1A4C}"/>
                </a:ext>
              </a:extLst>
            </p:cNvPr>
            <p:cNvSpPr txBox="1"/>
            <p:nvPr/>
          </p:nvSpPr>
          <p:spPr>
            <a:xfrm>
              <a:off x="3978251" y="4929097"/>
              <a:ext cx="996740" cy="569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Fuels, moderators, reflectors</a:t>
              </a:r>
            </a:p>
          </p:txBody>
        </p:sp>
      </p:grp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925FB908-5C56-25CB-2042-68324FB1BE60}"/>
              </a:ext>
            </a:extLst>
          </p:cNvPr>
          <p:cNvSpPr txBox="1">
            <a:spLocks/>
          </p:cNvSpPr>
          <p:nvPr/>
        </p:nvSpPr>
        <p:spPr>
          <a:xfrm>
            <a:off x="279315" y="4802774"/>
            <a:ext cx="4813291" cy="1452395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−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−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/>
              <a:t>DNCSH supporting INL to deploy a new HST for HALEU criticality safety research</a:t>
            </a:r>
          </a:p>
          <a:p>
            <a:pPr lvl="1"/>
            <a:r>
              <a:rPr lang="en-US" sz="1400" dirty="0"/>
              <a:t>Strong industrial support, direct relevance to executive orders</a:t>
            </a:r>
          </a:p>
          <a:p>
            <a:pPr lvl="1"/>
            <a:r>
              <a:rPr lang="en-US" sz="1400" dirty="0"/>
              <a:t>PBF-613 (former SPERT-IV building) selected</a:t>
            </a:r>
          </a:p>
          <a:p>
            <a:pPr lvl="1"/>
            <a:r>
              <a:rPr lang="en-US" sz="1400" dirty="0"/>
              <a:t>System Physics Advanced Reactor Critical facility (SPARC)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89E625F-CC8E-EB09-F835-A79E19CA74D7}"/>
              </a:ext>
            </a:extLst>
          </p:cNvPr>
          <p:cNvSpPr txBox="1"/>
          <p:nvPr/>
        </p:nvSpPr>
        <p:spPr>
          <a:xfrm>
            <a:off x="153914" y="6489795"/>
            <a:ext cx="5267171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900" dirty="0"/>
              <a:t>DOE/NRC Criticality Safety for Commercial-Scale HALEU Fuel Cycle and Transportation (DNCSH)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1666CB0-D83F-7919-2FBC-360ACB830814}"/>
              </a:ext>
            </a:extLst>
          </p:cNvPr>
          <p:cNvGrpSpPr/>
          <p:nvPr/>
        </p:nvGrpSpPr>
        <p:grpSpPr>
          <a:xfrm>
            <a:off x="5726427" y="2589086"/>
            <a:ext cx="6107494" cy="4151511"/>
            <a:chOff x="5726427" y="2589086"/>
            <a:chExt cx="6107494" cy="415151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8D22926-D373-3DB0-11C0-A6C0E729B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493"/>
            <a:stretch>
              <a:fillRect/>
            </a:stretch>
          </p:blipFill>
          <p:spPr>
            <a:xfrm>
              <a:off x="9023565" y="2938923"/>
              <a:ext cx="2309567" cy="1441783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3714EE-9716-5390-B2C5-0D8D985ED4D3}"/>
                </a:ext>
              </a:extLst>
            </p:cNvPr>
            <p:cNvSpPr txBox="1"/>
            <p:nvPr/>
          </p:nvSpPr>
          <p:spPr>
            <a:xfrm>
              <a:off x="9314442" y="2719265"/>
              <a:ext cx="10333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PBF-613</a:t>
              </a:r>
            </a:p>
          </p:txBody>
        </p:sp>
        <p:pic>
          <p:nvPicPr>
            <p:cNvPr id="23" name="image_0">
              <a:extLst>
                <a:ext uri="{FF2B5EF4-FFF2-40B4-BE49-F238E27FC236}">
                  <a16:creationId xmlns:a16="http://schemas.microsoft.com/office/drawing/2014/main" id="{04A8DEA2-7E07-FE63-B6DA-9D412749D2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2659" y="2589086"/>
              <a:ext cx="2644899" cy="1542680"/>
            </a:xfrm>
            <a:prstGeom prst="rect">
              <a:avLst/>
            </a:prstGeom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E5E3EAB-BCAA-2F3B-AFB2-CC798BA89E81}"/>
                </a:ext>
              </a:extLst>
            </p:cNvPr>
            <p:cNvSpPr txBox="1"/>
            <p:nvPr/>
          </p:nvSpPr>
          <p:spPr>
            <a:xfrm>
              <a:off x="6204796" y="4125140"/>
              <a:ext cx="25332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Rendering of HST in PBF-613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13E6DDF-0721-B825-71F7-0651230C3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26427" y="4595043"/>
              <a:ext cx="2533259" cy="214555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6F65898-4F34-F3EF-2DB1-FFBB49EDDE91}"/>
                </a:ext>
              </a:extLst>
            </p:cNvPr>
            <p:cNvSpPr txBox="1"/>
            <p:nvPr/>
          </p:nvSpPr>
          <p:spPr>
            <a:xfrm>
              <a:off x="8281098" y="5265988"/>
              <a:ext cx="1033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External Letters of Support</a:t>
              </a:r>
            </a:p>
          </p:txBody>
        </p:sp>
        <p:pic>
          <p:nvPicPr>
            <p:cNvPr id="10" name="Picture 9" descr="Diagram, engineering drawing&#10;&#10;AI-generated content may be incorrect.">
              <a:extLst>
                <a:ext uri="{FF2B5EF4-FFF2-40B4-BE49-F238E27FC236}">
                  <a16:creationId xmlns:a16="http://schemas.microsoft.com/office/drawing/2014/main" id="{33F637AB-8422-4BA5-E75C-EE6E9B906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1317" y="4417694"/>
              <a:ext cx="2102604" cy="1661441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E4C5C8F-7FE2-F4C4-B433-8A4A1DE64A68}"/>
                </a:ext>
              </a:extLst>
            </p:cNvPr>
            <p:cNvSpPr txBox="1"/>
            <p:nvPr/>
          </p:nvSpPr>
          <p:spPr>
            <a:xfrm>
              <a:off x="9727863" y="5823862"/>
              <a:ext cx="10087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HST Design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231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D34DF-9DAD-74E1-8288-7A9A25F12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151" y="558602"/>
            <a:ext cx="10415648" cy="509707"/>
          </a:xfrm>
        </p:spPr>
        <p:txBody>
          <a:bodyPr/>
          <a:lstStyle/>
          <a:p>
            <a:r>
              <a:rPr lang="en-US" dirty="0"/>
              <a:t>Facility Design</a:t>
            </a:r>
          </a:p>
        </p:txBody>
      </p:sp>
      <p:pic>
        <p:nvPicPr>
          <p:cNvPr id="4" name="Picture 3" descr="Diagram&#10;&#10;AI-generated content may be incorrect.">
            <a:extLst>
              <a:ext uri="{FF2B5EF4-FFF2-40B4-BE49-F238E27FC236}">
                <a16:creationId xmlns:a16="http://schemas.microsoft.com/office/drawing/2014/main" id="{7C1A8B2D-B30C-C650-8460-5F0DE6006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99" y="2667000"/>
            <a:ext cx="4182867" cy="3846053"/>
          </a:xfrm>
          <a:prstGeom prst="rect">
            <a:avLst/>
          </a:prstGeom>
        </p:spPr>
      </p:pic>
      <p:pic>
        <p:nvPicPr>
          <p:cNvPr id="5" name="Picture 4" descr="Diagram&#10;&#10;AI-generated content may be incorrect.">
            <a:extLst>
              <a:ext uri="{FF2B5EF4-FFF2-40B4-BE49-F238E27FC236}">
                <a16:creationId xmlns:a16="http://schemas.microsoft.com/office/drawing/2014/main" id="{DB5F7444-3689-50D7-BF9C-3171540F56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2558" y="5492598"/>
            <a:ext cx="1548092" cy="1155384"/>
          </a:xfrm>
          <a:prstGeom prst="rect">
            <a:avLst/>
          </a:prstGeom>
          <a:effectLst>
            <a:softEdge rad="31750"/>
          </a:effec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E45980A-FB99-DBFC-D802-7C5EBA956C45}"/>
              </a:ext>
            </a:extLst>
          </p:cNvPr>
          <p:cNvCxnSpPr>
            <a:cxnSpLocks/>
          </p:cNvCxnSpPr>
          <p:nvPr/>
        </p:nvCxnSpPr>
        <p:spPr>
          <a:xfrm>
            <a:off x="2455332" y="6175608"/>
            <a:ext cx="871090" cy="40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06F581E-9F53-BFA4-830D-E39AED243C5B}"/>
              </a:ext>
            </a:extLst>
          </p:cNvPr>
          <p:cNvSpPr txBox="1"/>
          <p:nvPr/>
        </p:nvSpPr>
        <p:spPr>
          <a:xfrm>
            <a:off x="8870269" y="2415937"/>
            <a:ext cx="2760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US" dirty="0"/>
              <a:t>View from Main Floor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D6F461-9B82-3A70-03A9-A49FFFCFC3F9}"/>
              </a:ext>
            </a:extLst>
          </p:cNvPr>
          <p:cNvSpPr txBox="1"/>
          <p:nvPr/>
        </p:nvSpPr>
        <p:spPr>
          <a:xfrm>
            <a:off x="8848395" y="4727121"/>
            <a:ext cx="3200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US" dirty="0"/>
              <a:t>View from Basement</a:t>
            </a:r>
          </a:p>
        </p:txBody>
      </p:sp>
      <p:pic>
        <p:nvPicPr>
          <p:cNvPr id="12" name="image_1">
            <a:extLst>
              <a:ext uri="{FF2B5EF4-FFF2-40B4-BE49-F238E27FC236}">
                <a16:creationId xmlns:a16="http://schemas.microsoft.com/office/drawing/2014/main" id="{63A3C544-ACFE-6118-3E58-8F1D517C7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8" r="14634" b="13745"/>
          <a:stretch>
            <a:fillRect/>
          </a:stretch>
        </p:blipFill>
        <p:spPr bwMode="auto">
          <a:xfrm>
            <a:off x="8982923" y="2932636"/>
            <a:ext cx="2930951" cy="1794485"/>
          </a:xfrm>
          <a:prstGeom prst="rect">
            <a:avLst/>
          </a:prstGeom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_0">
            <a:extLst>
              <a:ext uri="{FF2B5EF4-FFF2-40B4-BE49-F238E27FC236}">
                <a16:creationId xmlns:a16="http://schemas.microsoft.com/office/drawing/2014/main" id="{A3F21A85-7C64-C4D6-98BF-4A8C0EDF45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74" r="8077"/>
          <a:stretch>
            <a:fillRect/>
          </a:stretch>
        </p:blipFill>
        <p:spPr bwMode="auto">
          <a:xfrm>
            <a:off x="8697195" y="515488"/>
            <a:ext cx="3104026" cy="1900450"/>
          </a:xfrm>
          <a:prstGeom prst="rect">
            <a:avLst/>
          </a:prstGeom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88BF0D4-5E31-EC9E-1D42-08CD15AFDFD1}"/>
              </a:ext>
            </a:extLst>
          </p:cNvPr>
          <p:cNvSpPr txBox="1"/>
          <p:nvPr/>
        </p:nvSpPr>
        <p:spPr>
          <a:xfrm>
            <a:off x="5693301" y="4395708"/>
            <a:ext cx="2561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PBF-613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6DFA342-FE29-4652-9BAD-D0E5C80B0C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2715" y="2568838"/>
            <a:ext cx="2739393" cy="17944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1EB946-9EC0-FD1D-B77D-42AE8432714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2409" y="193730"/>
            <a:ext cx="2637887" cy="174915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FBB43D9-377D-EC9B-E603-BED99C112AD2}"/>
              </a:ext>
            </a:extLst>
          </p:cNvPr>
          <p:cNvSpPr txBox="1"/>
          <p:nvPr/>
        </p:nvSpPr>
        <p:spPr>
          <a:xfrm>
            <a:off x="5693301" y="1997726"/>
            <a:ext cx="2216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US" dirty="0"/>
              <a:t>Basement of PBF-613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857C2B6-2191-D010-17CD-9142CC693BD5}"/>
              </a:ext>
            </a:extLst>
          </p:cNvPr>
          <p:cNvSpPr txBox="1">
            <a:spLocks/>
          </p:cNvSpPr>
          <p:nvPr/>
        </p:nvSpPr>
        <p:spPr>
          <a:xfrm>
            <a:off x="150794" y="1365402"/>
            <a:ext cx="5107565" cy="1222064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−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−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/>
              <a:t>PBF-613 (former SPERT-IV reactor)</a:t>
            </a:r>
          </a:p>
          <a:p>
            <a:pPr lvl="1"/>
            <a:r>
              <a:rPr lang="en-US" sz="1500" dirty="0"/>
              <a:t>Large “open basement”, low neutron room return</a:t>
            </a:r>
          </a:p>
          <a:p>
            <a:pPr lvl="1"/>
            <a:r>
              <a:rPr lang="en-US" sz="1500" dirty="0"/>
              <a:t>Stout floors, overhead crane, radiologically clean</a:t>
            </a:r>
          </a:p>
          <a:p>
            <a:pPr lvl="1"/>
            <a:r>
              <a:rPr lang="en-US" sz="1500" dirty="0"/>
              <a:t>Side wings for I&amp;C, material storage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EE21595-6557-DDA0-C797-C9A197B44478}"/>
              </a:ext>
            </a:extLst>
          </p:cNvPr>
          <p:cNvSpPr txBox="1">
            <a:spLocks/>
          </p:cNvSpPr>
          <p:nvPr/>
        </p:nvSpPr>
        <p:spPr>
          <a:xfrm>
            <a:off x="5638155" y="5023384"/>
            <a:ext cx="5715644" cy="1349696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−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−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/>
              <a:t>SPARC project scope includes:</a:t>
            </a:r>
          </a:p>
          <a:p>
            <a:pPr lvl="1"/>
            <a:r>
              <a:rPr lang="en-US" sz="1500" dirty="0"/>
              <a:t>Safety basis creation for Hazard category 2 nuclear facility</a:t>
            </a:r>
          </a:p>
          <a:p>
            <a:pPr lvl="1"/>
            <a:r>
              <a:rPr lang="en-US" sz="1500" dirty="0"/>
              <a:t>Install modular building with control console</a:t>
            </a:r>
          </a:p>
          <a:p>
            <a:pPr lvl="1"/>
            <a:r>
              <a:rPr lang="en-US" sz="1500" dirty="0"/>
              <a:t>Install HST, I&amp;C, and perform inaugural experiment</a:t>
            </a:r>
          </a:p>
          <a:p>
            <a:pPr lvl="1"/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87007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D71C3-46F5-696F-6DD4-F56D03465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151" y="558602"/>
            <a:ext cx="4965856" cy="552443"/>
          </a:xfrm>
        </p:spPr>
        <p:txBody>
          <a:bodyPr/>
          <a:lstStyle/>
          <a:p>
            <a:r>
              <a:rPr lang="en-US" dirty="0"/>
              <a:t>Capability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DB9C7-A4F3-3B8C-63FE-1A2C81109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99" y="1289072"/>
            <a:ext cx="5814771" cy="3542352"/>
          </a:xfrm>
        </p:spPr>
        <p:txBody>
          <a:bodyPr/>
          <a:lstStyle/>
          <a:p>
            <a:r>
              <a:rPr lang="en-US" sz="2100" dirty="0"/>
              <a:t>Deploying as soon as possible with minimum viable capability package</a:t>
            </a:r>
          </a:p>
          <a:p>
            <a:pPr lvl="1"/>
            <a:r>
              <a:rPr lang="en-US" sz="1700" dirty="0"/>
              <a:t>Facility security posture for HALEU fuels and unclassified experiments</a:t>
            </a:r>
          </a:p>
          <a:p>
            <a:pPr lvl="1"/>
            <a:r>
              <a:rPr lang="en-US" sz="1700" dirty="0"/>
              <a:t>HST can support up to 2m cube, 24 MT core</a:t>
            </a:r>
          </a:p>
          <a:p>
            <a:pPr lvl="1"/>
            <a:r>
              <a:rPr lang="en-US" sz="1700" dirty="0"/>
              <a:t>“Open-source” mechanical fixturing design (threaded holes grid on table)</a:t>
            </a:r>
          </a:p>
          <a:p>
            <a:pPr lvl="1"/>
            <a:r>
              <a:rPr lang="en-US" sz="1700" dirty="0"/>
              <a:t>Fuel and hazardous materials clad or contained</a:t>
            </a:r>
          </a:p>
          <a:p>
            <a:pPr lvl="1"/>
            <a:r>
              <a:rPr lang="en-US" sz="1700" dirty="0"/>
              <a:t>Straightforward data and controls system (HST gap control, external neutron detectors)</a:t>
            </a:r>
          </a:p>
          <a:p>
            <a:pPr lvl="1"/>
            <a:r>
              <a:rPr lang="en-US" sz="1700" dirty="0"/>
              <a:t>Ample space for storing moderators &amp; materials</a:t>
            </a:r>
          </a:p>
          <a:p>
            <a:pPr lvl="1"/>
            <a:r>
              <a:rPr lang="en-US" sz="1700" dirty="0"/>
              <a:t>Fuel storage area for UO</a:t>
            </a:r>
            <a:r>
              <a:rPr lang="en-US" sz="1700" baseline="-25000" dirty="0"/>
              <a:t>2</a:t>
            </a:r>
            <a:r>
              <a:rPr lang="en-US" sz="1700" dirty="0"/>
              <a:t> RCF rods, U-Mo plates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E85B8B-8ECE-B094-AC57-5D4DA6CB1C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89" y="5045790"/>
            <a:ext cx="1307876" cy="13050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3B19AF-CBB8-ECF2-37FE-13493E3E4A5A}"/>
              </a:ext>
            </a:extLst>
          </p:cNvPr>
          <p:cNvSpPr txBox="1"/>
          <p:nvPr/>
        </p:nvSpPr>
        <p:spPr>
          <a:xfrm>
            <a:off x="4524139" y="6566046"/>
            <a:ext cx="2875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/>
              <a:t>Metal Hydride Heat Pipe Microreactor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DCE781-6016-7029-F360-786CDA28C6AA}"/>
              </a:ext>
            </a:extLst>
          </p:cNvPr>
          <p:cNvSpPr txBox="1"/>
          <p:nvPr/>
        </p:nvSpPr>
        <p:spPr>
          <a:xfrm>
            <a:off x="7132" y="6333752"/>
            <a:ext cx="2275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/>
              <a:t>TRISO Pebble Bed in Graphite Reflector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3DDF8C-4B14-3675-DA5A-F2DB7622149A}"/>
              </a:ext>
            </a:extLst>
          </p:cNvPr>
          <p:cNvSpPr txBox="1"/>
          <p:nvPr/>
        </p:nvSpPr>
        <p:spPr>
          <a:xfrm>
            <a:off x="1999808" y="6437351"/>
            <a:ext cx="2275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/>
              <a:t>U-10Zr Metallic Fuel in SST Reflector, Fast Spectrum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46041D-60DE-8B49-C055-BF6B674DB8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631" y="5071867"/>
            <a:ext cx="1329328" cy="13368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127AE4-50B5-F35C-D9E1-097237DADA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4901" y="5111195"/>
            <a:ext cx="2661180" cy="1460204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A50A0CB4-CE0F-8FB4-C88A-2411DA4D2B55}"/>
              </a:ext>
            </a:extLst>
          </p:cNvPr>
          <p:cNvSpPr/>
          <p:nvPr/>
        </p:nvSpPr>
        <p:spPr>
          <a:xfrm>
            <a:off x="6405547" y="5819254"/>
            <a:ext cx="320541" cy="276998"/>
          </a:xfrm>
          <a:prstGeom prst="rightArrow">
            <a:avLst/>
          </a:prstGeom>
          <a:solidFill>
            <a:schemeClr val="accent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5A4B909-F725-9B1B-850A-2180FBB0F18B}"/>
              </a:ext>
            </a:extLst>
          </p:cNvPr>
          <p:cNvSpPr txBox="1">
            <a:spLocks/>
          </p:cNvSpPr>
          <p:nvPr/>
        </p:nvSpPr>
        <p:spPr>
          <a:xfrm>
            <a:off x="6096000" y="202702"/>
            <a:ext cx="5982664" cy="4749241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−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−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Upgrades likely and/or feasible to come later</a:t>
            </a:r>
          </a:p>
          <a:p>
            <a:pPr lvl="1"/>
            <a:r>
              <a:rPr lang="en-US" sz="1800" dirty="0"/>
              <a:t>Storage area suitable for beryllium</a:t>
            </a:r>
          </a:p>
          <a:p>
            <a:pPr lvl="1"/>
            <a:r>
              <a:rPr lang="en-US" sz="1800" dirty="0"/>
              <a:t>Enhanced data and control system</a:t>
            </a:r>
          </a:p>
          <a:p>
            <a:pPr lvl="2"/>
            <a:r>
              <a:rPr lang="en-US" sz="1400" dirty="0"/>
              <a:t>Data acquisition for heavily instrumented experiments</a:t>
            </a:r>
          </a:p>
          <a:p>
            <a:pPr lvl="2"/>
            <a:r>
              <a:rPr lang="en-US" sz="1400" dirty="0"/>
              <a:t>Experiment electrical heating or chilling</a:t>
            </a:r>
          </a:p>
          <a:p>
            <a:pPr lvl="2"/>
            <a:r>
              <a:rPr lang="en-US" sz="1400" dirty="0"/>
              <a:t>Remote controllable reactivity shims and/or oscillators</a:t>
            </a:r>
          </a:p>
          <a:p>
            <a:pPr lvl="1"/>
            <a:r>
              <a:rPr lang="en-US" sz="1800" dirty="0"/>
              <a:t>Fuel storage racks for the full HALEU library</a:t>
            </a:r>
          </a:p>
          <a:p>
            <a:pPr lvl="2"/>
            <a:r>
              <a:rPr lang="en-US" sz="1400" dirty="0"/>
              <a:t>TRISO compacts and/or pebbles</a:t>
            </a:r>
          </a:p>
          <a:p>
            <a:pPr lvl="2"/>
            <a:r>
              <a:rPr lang="en-US" sz="1400" dirty="0"/>
              <a:t>UO</a:t>
            </a:r>
            <a:r>
              <a:rPr lang="en-US" sz="1400" baseline="-25000" dirty="0"/>
              <a:t>2</a:t>
            </a:r>
            <a:r>
              <a:rPr lang="en-US" sz="1400" dirty="0"/>
              <a:t>-in-poly blocks</a:t>
            </a:r>
          </a:p>
          <a:p>
            <a:pPr lvl="2"/>
            <a:r>
              <a:rPr lang="en-US" sz="1400" dirty="0"/>
              <a:t>U-Zr metallic fuel</a:t>
            </a:r>
          </a:p>
          <a:p>
            <a:pPr lvl="2"/>
            <a:r>
              <a:rPr lang="en-US" sz="1400" dirty="0"/>
              <a:t>Fueled salts, “other” uranium ceramics</a:t>
            </a:r>
          </a:p>
          <a:p>
            <a:pPr lvl="1"/>
            <a:r>
              <a:rPr lang="en-US" sz="1800" dirty="0"/>
              <a:t>On-site gamma spectroscopy</a:t>
            </a:r>
          </a:p>
          <a:p>
            <a:pPr lvl="1"/>
            <a:r>
              <a:rPr lang="en-US" sz="1800" dirty="0"/>
              <a:t>Suspect exhaust system for bare uranium</a:t>
            </a:r>
          </a:p>
          <a:p>
            <a:pPr lvl="1"/>
            <a:r>
              <a:rPr lang="en-US" sz="1800" dirty="0"/>
              <a:t>Mode-switchable protocols for experiments with elevated information security</a:t>
            </a:r>
          </a:p>
          <a:p>
            <a:endParaRPr lang="en-US" sz="20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EC8D83B-4AFD-19C8-6EFF-70BC4AE9D1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469" y="5362281"/>
            <a:ext cx="1222835" cy="77026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4" name="Picture 13" descr="A picture containing text&#10;&#10;AI-generated content may be incorrect.">
            <a:extLst>
              <a:ext uri="{FF2B5EF4-FFF2-40B4-BE49-F238E27FC236}">
                <a16:creationId xmlns:a16="http://schemas.microsoft.com/office/drawing/2014/main" id="{FC6B8DB2-D3E2-9E8F-B7A2-0D827A1C41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575" y="4623316"/>
            <a:ext cx="2018584" cy="64833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5" name="Picture 2" descr="An Analysis of Nuclear Fuel Burnup in the AGR-1 TRISO Fuel Experiment Using  Gamma Spectrometry, Mass Spectrometry, and Computati">
            <a:extLst>
              <a:ext uri="{FF2B5EF4-FFF2-40B4-BE49-F238E27FC236}">
                <a16:creationId xmlns:a16="http://schemas.microsoft.com/office/drawing/2014/main" id="{34BB4FEB-65D6-E31A-04D7-E8AEE9029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7693" y="5436686"/>
            <a:ext cx="686624" cy="6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7CFC7A-6E8A-ECAC-0DB3-990C33114B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74079" y="5111195"/>
            <a:ext cx="1379132" cy="10930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AD2591-F58D-377E-F820-82B43F2AD5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36671" y="4228047"/>
            <a:ext cx="1074100" cy="88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AAF92-8706-5967-6B08-008D9AAD4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151" y="415164"/>
            <a:ext cx="10415648" cy="451984"/>
          </a:xfrm>
          <a:noFill/>
        </p:spPr>
        <p:txBody>
          <a:bodyPr/>
          <a:lstStyle/>
          <a:p>
            <a:r>
              <a:rPr lang="en-US" dirty="0"/>
              <a:t>Project Vision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D998F7-AF94-853C-6860-D6D9D2CDFB5C}"/>
              </a:ext>
            </a:extLst>
          </p:cNvPr>
          <p:cNvSpPr/>
          <p:nvPr/>
        </p:nvSpPr>
        <p:spPr>
          <a:xfrm>
            <a:off x="2161721" y="1882412"/>
            <a:ext cx="3027634" cy="11863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Establish SPARC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-Design &amp; build HST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-Create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haz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cat 2 safety basis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-Install control room/console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-Procure and install I&amp;C system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46FDC7-0E70-86FA-D8B4-1845EED2939B}"/>
              </a:ext>
            </a:extLst>
          </p:cNvPr>
          <p:cNvSpPr/>
          <p:nvPr/>
        </p:nvSpPr>
        <p:spPr>
          <a:xfrm>
            <a:off x="2042311" y="1739264"/>
            <a:ext cx="4342275" cy="1442178"/>
          </a:xfrm>
          <a:prstGeom prst="roundRect">
            <a:avLst>
              <a:gd name="adj" fmla="val 8469"/>
            </a:avLst>
          </a:prstGeom>
          <a:noFill/>
          <a:ln w="28575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EC72C3-08AE-8E39-BCD5-929D68A0ED1B}"/>
              </a:ext>
            </a:extLst>
          </p:cNvPr>
          <p:cNvSpPr/>
          <p:nvPr/>
        </p:nvSpPr>
        <p:spPr>
          <a:xfrm>
            <a:off x="5412246" y="2161030"/>
            <a:ext cx="795858" cy="7468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tests w/ RCF rods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9FE39AAF-28A2-C46D-C0B4-A18D3C3F788D}"/>
              </a:ext>
            </a:extLst>
          </p:cNvPr>
          <p:cNvCxnSpPr>
            <a:cxnSpLocks/>
            <a:stCxn id="4" idx="3"/>
            <a:endCxn id="10" idx="1"/>
          </p:cNvCxnSpPr>
          <p:nvPr/>
        </p:nvCxnSpPr>
        <p:spPr>
          <a:xfrm>
            <a:off x="5189355" y="2475606"/>
            <a:ext cx="222891" cy="5886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68D37DD-FCA2-4DA0-3A9E-7474260B9988}"/>
              </a:ext>
            </a:extLst>
          </p:cNvPr>
          <p:cNvSpPr txBox="1"/>
          <p:nvPr/>
        </p:nvSpPr>
        <p:spPr>
          <a:xfrm>
            <a:off x="967097" y="1255296"/>
            <a:ext cx="150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Capability project funded by DNCSH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B3E737-69E4-9DDC-D49C-A6A5F4D2EA85}"/>
              </a:ext>
            </a:extLst>
          </p:cNvPr>
          <p:cNvSpPr txBox="1"/>
          <p:nvPr/>
        </p:nvSpPr>
        <p:spPr>
          <a:xfrm>
            <a:off x="6809942" y="3256945"/>
            <a:ext cx="23298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accent5"/>
                </a:solidFill>
              </a:defRPr>
            </a:lvl1pPr>
          </a:lstStyle>
          <a:p>
            <a:pPr algn="l"/>
            <a:r>
              <a:rPr lang="en-US" sz="11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NNSA-NCSP Program Support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3B4172-31AC-8B7C-F936-008E3DA9D78B}"/>
              </a:ext>
            </a:extLst>
          </p:cNvPr>
          <p:cNvSpPr txBox="1"/>
          <p:nvPr/>
        </p:nvSpPr>
        <p:spPr>
          <a:xfrm>
            <a:off x="2149091" y="5225508"/>
            <a:ext cx="3314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0">
                <a:solidFill>
                  <a:schemeClr val="accent5"/>
                </a:solidFill>
              </a:defRPr>
            </a:lvl1pPr>
          </a:lstStyle>
          <a:p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AFC-NGF Program, industry partnerships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F709A2B-2B72-B40A-3DF2-F42B774897D9}"/>
              </a:ext>
            </a:extLst>
          </p:cNvPr>
          <p:cNvSpPr txBox="1"/>
          <p:nvPr/>
        </p:nvSpPr>
        <p:spPr>
          <a:xfrm>
            <a:off x="1717337" y="935656"/>
            <a:ext cx="649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2026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1093816-4B82-2956-498A-5D94A2F7F7EF}"/>
              </a:ext>
            </a:extLst>
          </p:cNvPr>
          <p:cNvSpPr txBox="1"/>
          <p:nvPr/>
        </p:nvSpPr>
        <p:spPr>
          <a:xfrm>
            <a:off x="3585180" y="868981"/>
            <a:ext cx="649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8D4141D-55DA-BC27-6DBB-44D5FDBB2A62}"/>
              </a:ext>
            </a:extLst>
          </p:cNvPr>
          <p:cNvSpPr txBox="1"/>
          <p:nvPr/>
        </p:nvSpPr>
        <p:spPr>
          <a:xfrm>
            <a:off x="5463651" y="802305"/>
            <a:ext cx="649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D49CADD-4006-9627-F6A9-BDCEEEE289E6}"/>
              </a:ext>
            </a:extLst>
          </p:cNvPr>
          <p:cNvSpPr txBox="1"/>
          <p:nvPr/>
        </p:nvSpPr>
        <p:spPr>
          <a:xfrm>
            <a:off x="7331494" y="726320"/>
            <a:ext cx="649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2029</a:t>
            </a:r>
          </a:p>
        </p:txBody>
      </p:sp>
      <p:sp>
        <p:nvSpPr>
          <p:cNvPr id="69" name="Arrow: Right 68">
            <a:extLst>
              <a:ext uri="{FF2B5EF4-FFF2-40B4-BE49-F238E27FC236}">
                <a16:creationId xmlns:a16="http://schemas.microsoft.com/office/drawing/2014/main" id="{E339395F-F4D4-C7F4-8BFA-D8F784F838F1}"/>
              </a:ext>
            </a:extLst>
          </p:cNvPr>
          <p:cNvSpPr/>
          <p:nvPr/>
        </p:nvSpPr>
        <p:spPr>
          <a:xfrm>
            <a:off x="6800889" y="2769838"/>
            <a:ext cx="4371088" cy="646331"/>
          </a:xfrm>
          <a:prstGeom prst="rightArrow">
            <a:avLst>
              <a:gd name="adj1" fmla="val 47894"/>
              <a:gd name="adj2" fmla="val 50000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NA-relevant crit. safety tests and training courses</a:t>
            </a:r>
          </a:p>
        </p:txBody>
      </p:sp>
      <p:sp>
        <p:nvSpPr>
          <p:cNvPr id="71" name="Diamond 70">
            <a:extLst>
              <a:ext uri="{FF2B5EF4-FFF2-40B4-BE49-F238E27FC236}">
                <a16:creationId xmlns:a16="http://schemas.microsoft.com/office/drawing/2014/main" id="{7917714C-D924-5026-C85C-CD63E20C5F29}"/>
              </a:ext>
            </a:extLst>
          </p:cNvPr>
          <p:cNvSpPr/>
          <p:nvPr/>
        </p:nvSpPr>
        <p:spPr>
          <a:xfrm>
            <a:off x="6120511" y="2369605"/>
            <a:ext cx="347934" cy="329723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CB801F1C-BDCF-A1C0-35B3-53129EF1D943}"/>
              </a:ext>
            </a:extLst>
          </p:cNvPr>
          <p:cNvSpPr/>
          <p:nvPr/>
        </p:nvSpPr>
        <p:spPr>
          <a:xfrm>
            <a:off x="6800889" y="1919197"/>
            <a:ext cx="4488781" cy="646331"/>
          </a:xfrm>
          <a:prstGeom prst="rightArrow">
            <a:avLst>
              <a:gd name="adj1" fmla="val 50842"/>
              <a:gd name="adj2" fmla="val 50000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NE-relevant reactor physics and crit. safety tests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DF6E5AF-CB76-86EE-49D4-524720ACDF88}"/>
              </a:ext>
            </a:extLst>
          </p:cNvPr>
          <p:cNvSpPr txBox="1"/>
          <p:nvPr/>
        </p:nvSpPr>
        <p:spPr>
          <a:xfrm>
            <a:off x="5727709" y="3401986"/>
            <a:ext cx="871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accent5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for Business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51E7AEC-2A35-0FE3-38EF-C76CDB7788F2}"/>
              </a:ext>
            </a:extLst>
          </p:cNvPr>
          <p:cNvSpPr txBox="1"/>
          <p:nvPr/>
        </p:nvSpPr>
        <p:spPr>
          <a:xfrm>
            <a:off x="6800888" y="2409667"/>
            <a:ext cx="3891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accent5"/>
                </a:solidFill>
              </a:defRPr>
            </a:lvl1pPr>
          </a:lstStyle>
          <a:p>
            <a:r>
              <a:rPr lang="en-US" sz="11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Industry CRADA/SPP, DOE reactor programs, NSUF, potential new NE reactor physics &amp; crit safety program</a:t>
            </a:r>
          </a:p>
        </p:txBody>
      </p:sp>
      <p:sp>
        <p:nvSpPr>
          <p:cNvPr id="78" name="Arrow: Right 77">
            <a:extLst>
              <a:ext uri="{FF2B5EF4-FFF2-40B4-BE49-F238E27FC236}">
                <a16:creationId xmlns:a16="http://schemas.microsoft.com/office/drawing/2014/main" id="{DD49F5E0-2326-8BCE-8953-848C22521050}"/>
              </a:ext>
            </a:extLst>
          </p:cNvPr>
          <p:cNvSpPr/>
          <p:nvPr/>
        </p:nvSpPr>
        <p:spPr>
          <a:xfrm>
            <a:off x="2188295" y="4744078"/>
            <a:ext cx="7869722" cy="646331"/>
          </a:xfrm>
          <a:prstGeom prst="rightArrow">
            <a:avLst>
              <a:gd name="adj1" fmla="val 50841"/>
              <a:gd name="adj2" fmla="val 50000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8100000" scaled="1"/>
            <a:tileRect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Coordinate and facilitate advanced fuels for SPARC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C62BACB-07C5-0C52-E66C-A63952137774}"/>
              </a:ext>
            </a:extLst>
          </p:cNvPr>
          <p:cNvSpPr/>
          <p:nvPr/>
        </p:nvSpPr>
        <p:spPr>
          <a:xfrm>
            <a:off x="3050605" y="4150310"/>
            <a:ext cx="2038798" cy="276999"/>
          </a:xfrm>
          <a:prstGeom prst="rect">
            <a:avLst/>
          </a:prstGeom>
          <a:gradFill flip="none" rotWithShape="1">
            <a:gsLst>
              <a:gs pos="0">
                <a:srgbClr val="AFA397"/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Ship RCF rods to INL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6388B51-A700-EC4E-D69E-4247D2A06D46}"/>
              </a:ext>
            </a:extLst>
          </p:cNvPr>
          <p:cNvSpPr txBox="1"/>
          <p:nvPr/>
        </p:nvSpPr>
        <p:spPr>
          <a:xfrm>
            <a:off x="2987119" y="4381452"/>
            <a:ext cx="18549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0">
                <a:solidFill>
                  <a:schemeClr val="accent5"/>
                </a:solidFill>
              </a:defRPr>
            </a:lvl1pPr>
          </a:lstStyle>
          <a:p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University Fuel Services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7BC69BF-98CC-8213-8BD0-90C4696F13BB}"/>
              </a:ext>
            </a:extLst>
          </p:cNvPr>
          <p:cNvSpPr txBox="1"/>
          <p:nvPr/>
        </p:nvSpPr>
        <p:spPr>
          <a:xfrm>
            <a:off x="9126693" y="698684"/>
            <a:ext cx="931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2030 →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1C615D4B-24CD-29FF-7CD9-D80DCB7AC1AD}"/>
              </a:ext>
            </a:extLst>
          </p:cNvPr>
          <p:cNvSpPr/>
          <p:nvPr/>
        </p:nvSpPr>
        <p:spPr>
          <a:xfrm>
            <a:off x="2188295" y="3345106"/>
            <a:ext cx="2514334" cy="436345"/>
          </a:xfrm>
          <a:prstGeom prst="rect">
            <a:avLst/>
          </a:prstGeom>
          <a:gradFill flip="none" rotWithShape="1">
            <a:gsLst>
              <a:gs pos="0">
                <a:srgbClr val="AFA397"/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PBF-613 maintenance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(repair roof, windows, lights, etc.)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6AE1251-50DC-4448-9554-9D758B5EE98E}"/>
              </a:ext>
            </a:extLst>
          </p:cNvPr>
          <p:cNvSpPr txBox="1"/>
          <p:nvPr/>
        </p:nvSpPr>
        <p:spPr>
          <a:xfrm>
            <a:off x="2122960" y="3765022"/>
            <a:ext cx="16809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0">
                <a:solidFill>
                  <a:schemeClr val="accent5"/>
                </a:solidFill>
              </a:defRPr>
            </a:lvl1pPr>
          </a:lstStyle>
          <a:p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INL-F&amp;SS</a:t>
            </a:r>
          </a:p>
        </p:txBody>
      </p:sp>
      <p:sp>
        <p:nvSpPr>
          <p:cNvPr id="112" name="Arrow: Right 111">
            <a:extLst>
              <a:ext uri="{FF2B5EF4-FFF2-40B4-BE49-F238E27FC236}">
                <a16:creationId xmlns:a16="http://schemas.microsoft.com/office/drawing/2014/main" id="{4B26431C-4548-0CD7-1A8B-A503769B49FF}"/>
              </a:ext>
            </a:extLst>
          </p:cNvPr>
          <p:cNvSpPr/>
          <p:nvPr/>
        </p:nvSpPr>
        <p:spPr>
          <a:xfrm>
            <a:off x="6317911" y="1071976"/>
            <a:ext cx="5116615" cy="646331"/>
          </a:xfrm>
          <a:prstGeom prst="rightArrow">
            <a:avLst>
              <a:gd name="adj1" fmla="val 41999"/>
              <a:gd name="adj2" fmla="val 50000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 operation and maintenance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B66BA8E9-4EA8-5332-C789-77FCB35EFFF1}"/>
              </a:ext>
            </a:extLst>
          </p:cNvPr>
          <p:cNvSpPr txBox="1"/>
          <p:nvPr/>
        </p:nvSpPr>
        <p:spPr>
          <a:xfrm>
            <a:off x="6634667" y="1511695"/>
            <a:ext cx="29814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0">
                <a:solidFill>
                  <a:schemeClr val="accent5"/>
                </a:solidFill>
              </a:defRPr>
            </a:lvl1pPr>
          </a:lstStyle>
          <a:p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IFM program support</a:t>
            </a:r>
          </a:p>
        </p:txBody>
      </p:sp>
      <p:sp>
        <p:nvSpPr>
          <p:cNvPr id="135" name="Right Triangle 134">
            <a:extLst>
              <a:ext uri="{FF2B5EF4-FFF2-40B4-BE49-F238E27FC236}">
                <a16:creationId xmlns:a16="http://schemas.microsoft.com/office/drawing/2014/main" id="{19D08C68-596B-EA1C-3BD2-8149ECD24A77}"/>
              </a:ext>
            </a:extLst>
          </p:cNvPr>
          <p:cNvSpPr/>
          <p:nvPr/>
        </p:nvSpPr>
        <p:spPr>
          <a:xfrm rot="16200000">
            <a:off x="4667663" y="-120035"/>
            <a:ext cx="271547" cy="3028951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7" name="Left Brace 136">
            <a:extLst>
              <a:ext uri="{FF2B5EF4-FFF2-40B4-BE49-F238E27FC236}">
                <a16:creationId xmlns:a16="http://schemas.microsoft.com/office/drawing/2014/main" id="{FFE2C9D1-66FE-46E6-74A8-3C54BF6EFD50}"/>
              </a:ext>
            </a:extLst>
          </p:cNvPr>
          <p:cNvSpPr/>
          <p:nvPr/>
        </p:nvSpPr>
        <p:spPr>
          <a:xfrm>
            <a:off x="6503995" y="1960075"/>
            <a:ext cx="261345" cy="1385032"/>
          </a:xfrm>
          <a:prstGeom prst="leftBrace">
            <a:avLst>
              <a:gd name="adj1" fmla="val 8333"/>
              <a:gd name="adj2" fmla="val 4141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9" name="Connector: Elbow 138">
            <a:extLst>
              <a:ext uri="{FF2B5EF4-FFF2-40B4-BE49-F238E27FC236}">
                <a16:creationId xmlns:a16="http://schemas.microsoft.com/office/drawing/2014/main" id="{762E31E4-9E4F-2B41-8EB4-8386460BB3A7}"/>
              </a:ext>
            </a:extLst>
          </p:cNvPr>
          <p:cNvCxnSpPr>
            <a:cxnSpLocks/>
            <a:stCxn id="14" idx="2"/>
            <a:endCxn id="8" idx="1"/>
          </p:cNvCxnSpPr>
          <p:nvPr/>
        </p:nvCxnSpPr>
        <p:spPr>
          <a:xfrm rot="16200000" flipH="1">
            <a:off x="1508128" y="1926170"/>
            <a:ext cx="743392" cy="324974"/>
          </a:xfrm>
          <a:prstGeom prst="bentConnector2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2" name="Picture 141" descr="Diagram, engineering drawing&#10;&#10;AI-generated content may be incorrect.">
            <a:extLst>
              <a:ext uri="{FF2B5EF4-FFF2-40B4-BE49-F238E27FC236}">
                <a16:creationId xmlns:a16="http://schemas.microsoft.com/office/drawing/2014/main" id="{2FAA4345-840A-49B6-8800-C8AC04C831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924" y="1762064"/>
            <a:ext cx="1265905" cy="1000296"/>
          </a:xfrm>
          <a:prstGeom prst="rect">
            <a:avLst/>
          </a:prstGeom>
        </p:spPr>
      </p:pic>
      <p:pic>
        <p:nvPicPr>
          <p:cNvPr id="5" name="Picture 4" descr="A picture containing text&#10;&#10;AI-generated content may be incorrect.">
            <a:extLst>
              <a:ext uri="{FF2B5EF4-FFF2-40B4-BE49-F238E27FC236}">
                <a16:creationId xmlns:a16="http://schemas.microsoft.com/office/drawing/2014/main" id="{48454D24-C438-07EA-D628-4D7466B778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1452" y="4061869"/>
            <a:ext cx="2098871" cy="67412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Picture 6" descr="A picture containing person, indoor, standing&#10;&#10;AI-generated content may be incorrect.">
            <a:extLst>
              <a:ext uri="{FF2B5EF4-FFF2-40B4-BE49-F238E27FC236}">
                <a16:creationId xmlns:a16="http://schemas.microsoft.com/office/drawing/2014/main" id="{C643F758-D0B1-3D4B-16E3-4A4B1806BF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04685" y="4016725"/>
            <a:ext cx="850957" cy="74970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C202B2-D437-FB5B-F9EF-99EBD50328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463" y="3005604"/>
            <a:ext cx="1279606" cy="912074"/>
          </a:xfrm>
          <a:prstGeom prst="rect">
            <a:avLst/>
          </a:prstGeom>
          <a:effectLst>
            <a:softEdge rad="31750"/>
          </a:effectLst>
        </p:spPr>
      </p:pic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A46BC7AD-278B-1218-1CA2-6452AF40AE18}"/>
              </a:ext>
            </a:extLst>
          </p:cNvPr>
          <p:cNvCxnSpPr>
            <a:cxnSpLocks/>
            <a:stCxn id="73" idx="0"/>
            <a:endCxn id="71" idx="2"/>
          </p:cNvCxnSpPr>
          <p:nvPr/>
        </p:nvCxnSpPr>
        <p:spPr>
          <a:xfrm rot="5400000" flipH="1" flipV="1">
            <a:off x="5877707" y="2985216"/>
            <a:ext cx="702658" cy="13088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An Analysis of Nuclear Fuel Burnup in the AGR-1 TRISO Fuel Experiment Using  Gamma Spectrometry, Mass Spectrometry, and Computati">
            <a:extLst>
              <a:ext uri="{FF2B5EF4-FFF2-40B4-BE49-F238E27FC236}">
                <a16:creationId xmlns:a16="http://schemas.microsoft.com/office/drawing/2014/main" id="{87A36BC7-0372-DD2F-9E4F-50355C993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1998" y="5371148"/>
            <a:ext cx="686624" cy="6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A picture containing glass, chalice&#10;&#10;AI-generated content may be incorrect.">
            <a:extLst>
              <a:ext uri="{FF2B5EF4-FFF2-40B4-BE49-F238E27FC236}">
                <a16:creationId xmlns:a16="http://schemas.microsoft.com/office/drawing/2014/main" id="{216E5E33-33D6-01A7-8315-AE4972DFF7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7645" y="3622470"/>
            <a:ext cx="1068706" cy="11166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1C62604-6C8B-12CA-E274-12BAD48811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94214" y="5132989"/>
            <a:ext cx="1436277" cy="86579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7" name="Picture 26" descr="A pile of pills&#10;&#10;AI-generated content may be incorrect.">
            <a:extLst>
              <a:ext uri="{FF2B5EF4-FFF2-40B4-BE49-F238E27FC236}">
                <a16:creationId xmlns:a16="http://schemas.microsoft.com/office/drawing/2014/main" id="{F3ED41F3-F812-4E2E-749F-DF5459A00A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93636" y="3924462"/>
            <a:ext cx="1383724" cy="80249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A446434-4D67-EF47-AD1B-72930F5FC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028" y="5622787"/>
            <a:ext cx="7327391" cy="1080875"/>
          </a:xfrm>
        </p:spPr>
        <p:txBody>
          <a:bodyPr/>
          <a:lstStyle/>
          <a:p>
            <a:r>
              <a:rPr lang="en-US" dirty="0"/>
              <a:t>In an era of many reactor projects</a:t>
            </a:r>
          </a:p>
          <a:p>
            <a:pPr lvl="1"/>
            <a:r>
              <a:rPr lang="en-US" sz="1600" dirty="0"/>
              <a:t>SPARC is unique as a DOE-funded reconfigurable test reactor facility</a:t>
            </a:r>
          </a:p>
          <a:p>
            <a:pPr lvl="1"/>
            <a:r>
              <a:rPr lang="en-US" sz="1600" dirty="0"/>
              <a:t>Earnest-but-balanced schedule while setting the stage for a multidecadal critical experiments </a:t>
            </a:r>
            <a:r>
              <a:rPr lang="en-US" sz="1600" dirty="0" err="1"/>
              <a:t>faciltiy</a:t>
            </a:r>
            <a:r>
              <a:rPr lang="en-US" sz="1600" dirty="0"/>
              <a:t> </a:t>
            </a:r>
            <a:endParaRPr lang="en-US" sz="1600" b="1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E7D2748-CDA0-8C71-8043-5B36F86998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68250" y="3697755"/>
            <a:ext cx="695665" cy="92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5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theme/theme1.xml><?xml version="1.0" encoding="utf-8"?>
<a:theme xmlns:a="http://schemas.openxmlformats.org/drawingml/2006/main" name="INL 2020">
  <a:themeElements>
    <a:clrScheme name="INL 2020">
      <a:dk1>
        <a:srgbClr val="000000"/>
      </a:dk1>
      <a:lt1>
        <a:srgbClr val="FFFFFF"/>
      </a:lt1>
      <a:dk2>
        <a:srgbClr val="06509D"/>
      </a:dk2>
      <a:lt2>
        <a:srgbClr val="2CA8E1"/>
      </a:lt2>
      <a:accent1>
        <a:srgbClr val="8EC423"/>
      </a:accent1>
      <a:accent2>
        <a:srgbClr val="2CA8E1"/>
      </a:accent2>
      <a:accent3>
        <a:srgbClr val="832369"/>
      </a:accent3>
      <a:accent4>
        <a:srgbClr val="CF1D4C"/>
      </a:accent4>
      <a:accent5>
        <a:srgbClr val="F78E20"/>
      </a:accent5>
      <a:accent6>
        <a:srgbClr val="59595C"/>
      </a:accent6>
      <a:hlink>
        <a:srgbClr val="7F7F7F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L_2022_hexDark_wide-WEB" id="{BFCE2894-AEF1-8B46-9681-589859762878}" vid="{2C3C1B24-8270-DB49-B9E8-13EE0CF6AE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E82F965877DA48B42BD2A948B41834" ma:contentTypeVersion="1" ma:contentTypeDescription="Create a new document." ma:contentTypeScope="" ma:versionID="2256d34d26a10fb9041f5e82347b058b">
  <xsd:schema xmlns:xsd="http://www.w3.org/2001/XMLSchema" xmlns:xs="http://www.w3.org/2001/XMLSchema" xmlns:p="http://schemas.microsoft.com/office/2006/metadata/properties" xmlns:ns2="e13a543c-6713-4e5a-aa83-cb6a8e4cb4d2" targetNamespace="http://schemas.microsoft.com/office/2006/metadata/properties" ma:root="true" ma:fieldsID="fe980c8458d991d66740f43b520c8eeb" ns2:_="">
    <xsd:import namespace="e13a543c-6713-4e5a-aa83-cb6a8e4cb4d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3a543c-6713-4e5a-aa83-cb6a8e4cb4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A68D4D-9402-4485-B11D-8DDDCEB2E4C5}">
  <ds:schemaRefs>
    <ds:schemaRef ds:uri="http://schemas.microsoft.com/office/infopath/2007/PartnerControls"/>
    <ds:schemaRef ds:uri="http://purl.org/dc/dcmitype/"/>
    <ds:schemaRef ds:uri="http://purl.org/dc/terms/"/>
    <ds:schemaRef ds:uri="e13a543c-6713-4e5a-aa83-cb6a8e4cb4d2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322932C-873F-4D0F-B9E0-AE16472CDC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3BD8C8-895E-4169-A358-3E9B46BE64A2}">
  <ds:schemaRefs>
    <ds:schemaRef ds:uri="e13a543c-6713-4e5a-aa83-cb6a8e4cb4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4cf464b7-869a-4236-8da2-a98566485554}" enabled="0" method="" siteId="{4cf464b7-869a-4236-8da2-a9856648555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INL_2022_hexDark_wide (4)</Template>
  <TotalTime>46</TotalTime>
  <Words>787</Words>
  <Application>Microsoft Office PowerPoint</Application>
  <PresentationFormat>Widescreen</PresentationFormat>
  <Paragraphs>111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Narrow</vt:lpstr>
      <vt:lpstr>Calibri</vt:lpstr>
      <vt:lpstr>Myriad Pro Cond</vt:lpstr>
      <vt:lpstr>Myriad Pro Condensed</vt:lpstr>
      <vt:lpstr>Times New Roman</vt:lpstr>
      <vt:lpstr>INL 2020</vt:lpstr>
      <vt:lpstr>PowerPoint Presentation</vt:lpstr>
      <vt:lpstr>Lemmings, and Neutrons</vt:lpstr>
      <vt:lpstr>A SPARC of Hope</vt:lpstr>
      <vt:lpstr>Facility Design</vt:lpstr>
      <vt:lpstr>Capability Plan</vt:lpstr>
      <vt:lpstr>Project Vision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Tandy L. Bales</dc:creator>
  <cp:keywords/>
  <dc:description/>
  <cp:lastModifiedBy>Nicolas E. Woolstenhulme</cp:lastModifiedBy>
  <cp:revision>2</cp:revision>
  <cp:lastPrinted>2025-09-30T19:19:22Z</cp:lastPrinted>
  <dcterms:created xsi:type="dcterms:W3CDTF">2023-05-09T21:19:38Z</dcterms:created>
  <dcterms:modified xsi:type="dcterms:W3CDTF">2026-02-06T14:52:35Z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0x010100E7E82F965877DA48B42BD2A948B41834</vt:lpwstr>
  </property>
</Properties>
</file>