
<file path=[Content_Types].xml><?xml version="1.0" encoding="utf-8"?>
<Types xmlns="http://schemas.openxmlformats.org/package/2006/content-types">
  <Default Extension="img"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8"/>
  </p:notesMasterIdLst>
  <p:handoutMasterIdLst>
    <p:handoutMasterId r:id="rId9"/>
  </p:handoutMasterIdLst>
  <p:sldIdLst>
    <p:sldId id="260" r:id="rId2"/>
    <p:sldId id="269" r:id="rId3"/>
    <p:sldId id="262" r:id="rId4"/>
    <p:sldId id="270" r:id="rId5"/>
    <p:sldId id="273" r:id="rId6"/>
    <p:sldId id="268" r:id="rId7"/>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17CAB-249E-1344-A8FD-BC39814A6754}" v="1" dt="2026-02-18T00:29:59.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28" autoAdjust="0"/>
    <p:restoredTop sz="84796"/>
  </p:normalViewPr>
  <p:slideViewPr>
    <p:cSldViewPr snapToGrid="0" snapToObjects="1">
      <p:cViewPr varScale="1">
        <p:scale>
          <a:sx n="87" d="100"/>
          <a:sy n="87" d="100"/>
        </p:scale>
        <p:origin x="976" y="488"/>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son, Bruce D" userId="bcb91811-0891-411a-8f8c-9400f354fa3a" providerId="ADAL" clId="{9008308A-E113-5C01-A5D5-26783A0F1ABF}"/>
    <pc:docChg chg="undo custSel modSld">
      <pc:chgData name="Pierson, Bruce D" userId="bcb91811-0891-411a-8f8c-9400f354fa3a" providerId="ADAL" clId="{9008308A-E113-5C01-A5D5-26783A0F1ABF}" dt="2026-02-18T00:29:59.975" v="114"/>
      <pc:docMkLst>
        <pc:docMk/>
      </pc:docMkLst>
      <pc:sldChg chg="addSp delSp modSp">
        <pc:chgData name="Pierson, Bruce D" userId="bcb91811-0891-411a-8f8c-9400f354fa3a" providerId="ADAL" clId="{9008308A-E113-5C01-A5D5-26783A0F1ABF}" dt="2026-02-18T00:29:59.975" v="114"/>
        <pc:sldMkLst>
          <pc:docMk/>
          <pc:sldMk cId="1152154647" sldId="260"/>
        </pc:sldMkLst>
        <pc:spChg chg="add mod">
          <ac:chgData name="Pierson, Bruce D" userId="bcb91811-0891-411a-8f8c-9400f354fa3a" providerId="ADAL" clId="{9008308A-E113-5C01-A5D5-26783A0F1ABF}" dt="2026-02-18T00:29:59.975" v="114"/>
          <ac:spMkLst>
            <pc:docMk/>
            <pc:sldMk cId="1152154647" sldId="260"/>
            <ac:spMk id="3" creationId="{034A340D-22FA-62FF-AE42-BC2327213FD2}"/>
          </ac:spMkLst>
        </pc:spChg>
        <pc:spChg chg="del">
          <ac:chgData name="Pierson, Bruce D" userId="bcb91811-0891-411a-8f8c-9400f354fa3a" providerId="ADAL" clId="{9008308A-E113-5C01-A5D5-26783A0F1ABF}" dt="2026-02-18T00:29:59.975" v="114"/>
          <ac:spMkLst>
            <pc:docMk/>
            <pc:sldMk cId="1152154647" sldId="260"/>
            <ac:spMk id="6" creationId="{B8696A4F-5314-46CD-B205-CC2D44570D66}"/>
          </ac:spMkLst>
        </pc:spChg>
      </pc:sldChg>
      <pc:sldChg chg="addSp modSp">
        <pc:chgData name="Pierson, Bruce D" userId="bcb91811-0891-411a-8f8c-9400f354fa3a" providerId="ADAL" clId="{9008308A-E113-5C01-A5D5-26783A0F1ABF}" dt="2026-02-18T00:29:59.975" v="114"/>
        <pc:sldMkLst>
          <pc:docMk/>
          <pc:sldMk cId="118940903" sldId="262"/>
        </pc:sldMkLst>
        <pc:spChg chg="add mod">
          <ac:chgData name="Pierson, Bruce D" userId="bcb91811-0891-411a-8f8c-9400f354fa3a" providerId="ADAL" clId="{9008308A-E113-5C01-A5D5-26783A0F1ABF}" dt="2026-02-18T00:29:59.975" v="114"/>
          <ac:spMkLst>
            <pc:docMk/>
            <pc:sldMk cId="118940903" sldId="262"/>
            <ac:spMk id="4" creationId="{4AF26ABE-4217-19EC-5B01-448B12B0B7ED}"/>
          </ac:spMkLst>
        </pc:spChg>
      </pc:sldChg>
      <pc:sldChg chg="addSp modSp">
        <pc:chgData name="Pierson, Bruce D" userId="bcb91811-0891-411a-8f8c-9400f354fa3a" providerId="ADAL" clId="{9008308A-E113-5C01-A5D5-26783A0F1ABF}" dt="2026-02-18T00:29:59.975" v="114"/>
        <pc:sldMkLst>
          <pc:docMk/>
          <pc:sldMk cId="757395271" sldId="268"/>
        </pc:sldMkLst>
        <pc:spChg chg="add mod">
          <ac:chgData name="Pierson, Bruce D" userId="bcb91811-0891-411a-8f8c-9400f354fa3a" providerId="ADAL" clId="{9008308A-E113-5C01-A5D5-26783A0F1ABF}" dt="2026-02-18T00:29:59.975" v="114"/>
          <ac:spMkLst>
            <pc:docMk/>
            <pc:sldMk cId="757395271" sldId="268"/>
            <ac:spMk id="3" creationId="{D11FDF11-C217-AF88-C8FC-DD34FAC2730D}"/>
          </ac:spMkLst>
        </pc:spChg>
      </pc:sldChg>
      <pc:sldChg chg="addSp modSp">
        <pc:chgData name="Pierson, Bruce D" userId="bcb91811-0891-411a-8f8c-9400f354fa3a" providerId="ADAL" clId="{9008308A-E113-5C01-A5D5-26783A0F1ABF}" dt="2026-02-18T00:29:59.975" v="114"/>
        <pc:sldMkLst>
          <pc:docMk/>
          <pc:sldMk cId="3764485929" sldId="269"/>
        </pc:sldMkLst>
        <pc:spChg chg="add mod">
          <ac:chgData name="Pierson, Bruce D" userId="bcb91811-0891-411a-8f8c-9400f354fa3a" providerId="ADAL" clId="{9008308A-E113-5C01-A5D5-26783A0F1ABF}" dt="2026-02-18T00:29:59.975" v="114"/>
          <ac:spMkLst>
            <pc:docMk/>
            <pc:sldMk cId="3764485929" sldId="269"/>
            <ac:spMk id="2" creationId="{8B8F3529-4539-43CD-6E57-1B0A49651D92}"/>
          </ac:spMkLst>
        </pc:spChg>
      </pc:sldChg>
      <pc:sldChg chg="addSp modSp mod">
        <pc:chgData name="Pierson, Bruce D" userId="bcb91811-0891-411a-8f8c-9400f354fa3a" providerId="ADAL" clId="{9008308A-E113-5C01-A5D5-26783A0F1ABF}" dt="2026-02-18T00:29:59.975" v="114"/>
        <pc:sldMkLst>
          <pc:docMk/>
          <pc:sldMk cId="477308615" sldId="270"/>
        </pc:sldMkLst>
        <pc:spChg chg="mod">
          <ac:chgData name="Pierson, Bruce D" userId="bcb91811-0891-411a-8f8c-9400f354fa3a" providerId="ADAL" clId="{9008308A-E113-5C01-A5D5-26783A0F1ABF}" dt="2026-02-10T17:38:08.274" v="4" actId="20577"/>
          <ac:spMkLst>
            <pc:docMk/>
            <pc:sldMk cId="477308615" sldId="270"/>
            <ac:spMk id="3" creationId="{48302829-2DD2-F1A5-A4FC-BB44D101D32B}"/>
          </ac:spMkLst>
        </pc:spChg>
        <pc:spChg chg="add mod">
          <ac:chgData name="Pierson, Bruce D" userId="bcb91811-0891-411a-8f8c-9400f354fa3a" providerId="ADAL" clId="{9008308A-E113-5C01-A5D5-26783A0F1ABF}" dt="2026-02-18T00:29:59.975" v="114"/>
          <ac:spMkLst>
            <pc:docMk/>
            <pc:sldMk cId="477308615" sldId="270"/>
            <ac:spMk id="4" creationId="{F8ED07C4-7028-6F5C-E8E8-6FA08D322884}"/>
          </ac:spMkLst>
        </pc:spChg>
      </pc:sldChg>
      <pc:sldChg chg="addSp modSp mod">
        <pc:chgData name="Pierson, Bruce D" userId="bcb91811-0891-411a-8f8c-9400f354fa3a" providerId="ADAL" clId="{9008308A-E113-5C01-A5D5-26783A0F1ABF}" dt="2026-02-18T00:29:59.975" v="114"/>
        <pc:sldMkLst>
          <pc:docMk/>
          <pc:sldMk cId="3280629177" sldId="273"/>
        </pc:sldMkLst>
        <pc:spChg chg="mod">
          <ac:chgData name="Pierson, Bruce D" userId="bcb91811-0891-411a-8f8c-9400f354fa3a" providerId="ADAL" clId="{9008308A-E113-5C01-A5D5-26783A0F1ABF}" dt="2026-02-10T17:55:22.748" v="113" actId="20577"/>
          <ac:spMkLst>
            <pc:docMk/>
            <pc:sldMk cId="3280629177" sldId="273"/>
            <ac:spMk id="3" creationId="{69B58799-9196-137E-E221-B2E0DF3C6D8F}"/>
          </ac:spMkLst>
        </pc:spChg>
        <pc:spChg chg="add mod">
          <ac:chgData name="Pierson, Bruce D" userId="bcb91811-0891-411a-8f8c-9400f354fa3a" providerId="ADAL" clId="{9008308A-E113-5C01-A5D5-26783A0F1ABF}" dt="2026-02-18T00:29:59.975" v="114"/>
          <ac:spMkLst>
            <pc:docMk/>
            <pc:sldMk cId="3280629177" sldId="273"/>
            <ac:spMk id="4" creationId="{44C38C02-4624-247B-B677-BCC6E81CF6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2/17/26</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2/17/26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Abstract Data Visualization – Stock Photo</a:t>
            </a:r>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284107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1600596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rcRect/>
          <a:stretch/>
        </p:blipFill>
        <p:spPr>
          <a:xfrm>
            <a:off x="1420790" y="7188454"/>
            <a:ext cx="1005840" cy="288666"/>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481865" y="7255063"/>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96CC0E06-EA9C-CF43-842A-2E857F4CF292}" type="datetime1">
              <a:rPr lang="en-US" smtClean="0"/>
              <a:t>2/17/26</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PNNL-SA-220360</a:t>
            </a:r>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D2D4-100F-6D48-B209-BF4394407ECC}" type="datetime1">
              <a:rPr lang="en-US" smtClean="0"/>
              <a:t>2/17/26</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PNNL-SA-220360</a:t>
            </a:r>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591E6C3C-50F1-5B48-8934-85C8FF99219B}" type="datetime1">
              <a:rPr lang="en-US" smtClean="0"/>
              <a:t>2/17/26</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PNNL-SA-220360</a:t>
            </a:r>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B777407A-E113-4C42-A163-D62352BDCA17}" type="datetime1">
              <a:rPr lang="en-US" smtClean="0"/>
              <a:t>2/17/26</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PNNL-SA-220360</a:t>
            </a:r>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4FE3CC7D-772F-4449-A0C5-7EA5339266E3}" type="datetime1">
              <a:rPr lang="en-US" smtClean="0"/>
              <a:t>2/17/26</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PNNL-SA-220360</a:t>
            </a:r>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40DD2358-4E38-354D-B283-6D8C955F7067}" type="datetime1">
              <a:rPr lang="en-US" smtClean="0"/>
              <a:t>2/17/26</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PNNL-SA-220360</a:t>
            </a:r>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E95A45A7-4449-4445-8B00-3E9CC23E4671}" type="datetime1">
              <a:rPr lang="en-US" smtClean="0"/>
              <a:t>2/17/26</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PNNL-SA-220360</a:t>
            </a:r>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2F289BC6-D843-0341-AD89-30E07CC9DEF5}" type="datetime1">
              <a:rPr lang="en-US" smtClean="0"/>
              <a:t>2/17/26</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PNNL-SA-220360</a:t>
            </a:r>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chemeClr val="tx2"/>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PNNL-SA-220360</a:t>
            </a:r>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PNNL-SA-220360</a:t>
            </a:r>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middleeastmonitor.com/20241212-iran-accepts-tougher-oversight-at-fordow-enrichment-plant-reports-iaea/" TargetMode="External"/><Relationship Id="rId13" Type="http://schemas.openxmlformats.org/officeDocument/2006/relationships/image" Target="../media/image10.jpg"/><Relationship Id="rId18" Type="http://schemas.openxmlformats.org/officeDocument/2006/relationships/hyperlink" Target="https://creativecommons.org/licenses/by/3.0/" TargetMode="External"/><Relationship Id="rId3" Type="http://schemas.openxmlformats.org/officeDocument/2006/relationships/image" Target="../media/image5.jpg"/><Relationship Id="rId7" Type="http://schemas.openxmlformats.org/officeDocument/2006/relationships/image" Target="../media/image7.jpg"/><Relationship Id="rId12" Type="http://schemas.openxmlformats.org/officeDocument/2006/relationships/hyperlink" Target="https://www.msn.com/en-us/politics/government/us-customs-and-border-protection-agents-applauded-for-secretly-warning-american-travelers-about-passports-flagged-as-agitators/ar-AA1VBrdO" TargetMode="External"/><Relationship Id="rId17" Type="http://schemas.openxmlformats.org/officeDocument/2006/relationships/hyperlink" Target="https://creativecommons.org/licenses/by-nc/3.0/" TargetMode="External"/><Relationship Id="rId2" Type="http://schemas.openxmlformats.org/officeDocument/2006/relationships/notesSlide" Target="../notesSlides/notesSlide2.xml"/><Relationship Id="rId16" Type="http://schemas.openxmlformats.org/officeDocument/2006/relationships/hyperlink" Target="https://creativecommons.org/licenses/by-sa/3.0/" TargetMode="External"/><Relationship Id="rId1" Type="http://schemas.openxmlformats.org/officeDocument/2006/relationships/slideLayout" Target="../slideLayouts/slideLayout7.xml"/><Relationship Id="rId6" Type="http://schemas.openxmlformats.org/officeDocument/2006/relationships/hyperlink" Target="https://yorkshirecnd.org.uk/collapse-of-the-inf-treaty-background/" TargetMode="External"/><Relationship Id="rId11" Type="http://schemas.openxmlformats.org/officeDocument/2006/relationships/image" Target="../media/image9.img"/><Relationship Id="rId5" Type="http://schemas.openxmlformats.org/officeDocument/2006/relationships/image" Target="../media/image6.jpg"/><Relationship Id="rId15" Type="http://schemas.openxmlformats.org/officeDocument/2006/relationships/hyperlink" Target="https://creativecommons.org/licenses/by-nc-sa/3.0/" TargetMode="External"/><Relationship Id="rId10" Type="http://schemas.openxmlformats.org/officeDocument/2006/relationships/hyperlink" Target="https://fr.wikipedia.org/wiki/Wikip%C3%A9dia:Oracle/semaine_47_2019" TargetMode="External"/><Relationship Id="rId4" Type="http://schemas.openxmlformats.org/officeDocument/2006/relationships/hyperlink" Target="https://www.flickr.com/photos/iaea_imagebank/14602685934/" TargetMode="External"/><Relationship Id="rId9" Type="http://schemas.openxmlformats.org/officeDocument/2006/relationships/image" Target="../media/image8.jpg"/><Relationship Id="rId14" Type="http://schemas.openxmlformats.org/officeDocument/2006/relationships/hyperlink" Target="https://www.dianuke.org/seven-reasons-nuclear-waste-danger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ikist.com/free-photo-vhgug" TargetMode="External"/><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Wikip%C3%A9dia:Oracle/semaine_47_2019" TargetMode="External"/><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grantgoddess.blogspot.com/2010/08/what-is-grant-writer.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1004341" y="2743200"/>
            <a:ext cx="5351489" cy="1828800"/>
          </a:xfrm>
        </p:spPr>
        <p:txBody>
          <a:bodyPr/>
          <a:lstStyle/>
          <a:p>
            <a:pPr algn="l"/>
            <a:r>
              <a:rPr lang="en-US" sz="4400" dirty="0"/>
              <a:t>Nuclear Security:</a:t>
            </a:r>
            <a:br>
              <a:rPr lang="en-US" sz="4400" dirty="0"/>
            </a:br>
            <a:r>
              <a:rPr lang="en-US" sz="4400" dirty="0"/>
              <a:t>Fission Data Needs</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p:txBody>
          <a:bodyPr/>
          <a:lstStyle/>
          <a:p>
            <a:r>
              <a:rPr lang="en-US" dirty="0"/>
              <a:t>B Pierson</a:t>
            </a:r>
          </a:p>
        </p:txBody>
      </p:sp>
      <p:sp>
        <p:nvSpPr>
          <p:cNvPr id="5" name="Text Placeholder 4">
            <a:extLst>
              <a:ext uri="{FF2B5EF4-FFF2-40B4-BE49-F238E27FC236}">
                <a16:creationId xmlns:a16="http://schemas.microsoft.com/office/drawing/2014/main" id="{2599C3C0-764A-4145-9480-D79B28BB6551}"/>
              </a:ext>
            </a:extLst>
          </p:cNvPr>
          <p:cNvSpPr>
            <a:spLocks noGrp="1"/>
          </p:cNvSpPr>
          <p:nvPr>
            <p:ph type="body" sz="quarter" idx="11"/>
          </p:nvPr>
        </p:nvSpPr>
        <p:spPr/>
        <p:txBody>
          <a:bodyPr/>
          <a:lstStyle/>
          <a:p>
            <a:r>
              <a:rPr lang="en-US" dirty="0"/>
              <a:t>Physicist</a:t>
            </a:r>
          </a:p>
        </p:txBody>
      </p:sp>
      <p:sp>
        <p:nvSpPr>
          <p:cNvPr id="3" name="Footer Placeholder 2">
            <a:extLst>
              <a:ext uri="{FF2B5EF4-FFF2-40B4-BE49-F238E27FC236}">
                <a16:creationId xmlns:a16="http://schemas.microsoft.com/office/drawing/2014/main" id="{034A340D-22FA-62FF-AE42-BC2327213FD2}"/>
              </a:ext>
            </a:extLst>
          </p:cNvPr>
          <p:cNvSpPr>
            <a:spLocks noGrp="1"/>
          </p:cNvSpPr>
          <p:nvPr>
            <p:ph type="ftr" sz="quarter" idx="3"/>
          </p:nvPr>
        </p:nvSpPr>
        <p:spPr/>
        <p:txBody>
          <a:bodyPr/>
          <a:lstStyle/>
          <a:p>
            <a:r>
              <a:rPr lang="en-US"/>
              <a:t>PNNL-SA-220360</a:t>
            </a:r>
            <a:endParaRPr lang="en-US"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group of people in protective gear&#10;&#10;AI-generated content may be incorrect.">
            <a:extLst>
              <a:ext uri="{FF2B5EF4-FFF2-40B4-BE49-F238E27FC236}">
                <a16:creationId xmlns:a16="http://schemas.microsoft.com/office/drawing/2014/main" id="{692573C1-DE30-EC3D-5241-1D107E2EB1DE}"/>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t="175" b="175"/>
          <a:stretch>
            <a:fillRect/>
          </a:stretch>
        </p:blipFill>
        <p:spPr/>
      </p:pic>
      <p:pic>
        <p:nvPicPr>
          <p:cNvPr id="40" name="Picture Placeholder 39" descr="A few men signing papers&#10;&#10;AI-generated content may be incorrect.">
            <a:extLst>
              <a:ext uri="{FF2B5EF4-FFF2-40B4-BE49-F238E27FC236}">
                <a16:creationId xmlns:a16="http://schemas.microsoft.com/office/drawing/2014/main" id="{BA065090-196A-C8EF-274F-EDA31B394E5F}"/>
              </a:ext>
            </a:extLst>
          </p:cNvPr>
          <p:cNvPicPr>
            <a:picLocks noGrp="1" noChangeAspect="1"/>
          </p:cNvPicPr>
          <p:nvPr>
            <p:ph type="pic" sz="quarter" idx="11"/>
          </p:nvPr>
        </p:nvPicPr>
        <p:blipFill>
          <a:blip r:embed="rId5">
            <a:extLst>
              <a:ext uri="{837473B0-CC2E-450A-ABE3-18F120FF3D39}">
                <a1611:picAttrSrcUrl xmlns:a1611="http://schemas.microsoft.com/office/drawing/2016/11/main" r:id="rId6"/>
              </a:ext>
            </a:extLst>
          </a:blip>
          <a:srcRect l="3762" r="3762"/>
          <a:stretch>
            <a:fillRect/>
          </a:stretch>
        </p:blipFill>
        <p:spPr/>
      </p:pic>
      <p:pic>
        <p:nvPicPr>
          <p:cNvPr id="19" name="Picture Placeholder 18" descr="A close-up of a logo&#10;&#10;AI-generated content may be incorrect.">
            <a:extLst>
              <a:ext uri="{FF2B5EF4-FFF2-40B4-BE49-F238E27FC236}">
                <a16:creationId xmlns:a16="http://schemas.microsoft.com/office/drawing/2014/main" id="{18010CE7-E037-8563-2FF8-D432538FED09}"/>
              </a:ext>
            </a:extLst>
          </p:cNvPr>
          <p:cNvPicPr>
            <a:picLocks noGrp="1" noChangeAspect="1"/>
          </p:cNvPicPr>
          <p:nvPr>
            <p:ph type="pic" sz="quarter" idx="12"/>
          </p:nvPr>
        </p:nvPicPr>
        <p:blipFill>
          <a:blip r:embed="rId7">
            <a:extLst>
              <a:ext uri="{837473B0-CC2E-450A-ABE3-18F120FF3D39}">
                <a1611:picAttrSrcUrl xmlns:a1611="http://schemas.microsoft.com/office/drawing/2016/11/main" r:id="rId8"/>
              </a:ext>
            </a:extLst>
          </a:blip>
          <a:srcRect t="39" b="39"/>
          <a:stretch>
            <a:fillRect/>
          </a:stretch>
        </p:blipFill>
        <p:spPr/>
      </p:pic>
      <p:pic>
        <p:nvPicPr>
          <p:cNvPr id="37" name="Picture Placeholder 36" descr="A large explosion with smoke and fire&#10;&#10;AI-generated content may be incorrect.">
            <a:extLst>
              <a:ext uri="{FF2B5EF4-FFF2-40B4-BE49-F238E27FC236}">
                <a16:creationId xmlns:a16="http://schemas.microsoft.com/office/drawing/2014/main" id="{E3227BAC-A624-0D73-C39A-7615B23AF0DC}"/>
              </a:ext>
            </a:extLst>
          </p:cNvPr>
          <p:cNvPicPr>
            <a:picLocks noGrp="1" noChangeAspect="1"/>
          </p:cNvPicPr>
          <p:nvPr>
            <p:ph type="pic" sz="quarter" idx="13"/>
          </p:nvPr>
        </p:nvPicPr>
        <p:blipFill>
          <a:blip r:embed="rId9">
            <a:extLst>
              <a:ext uri="{837473B0-CC2E-450A-ABE3-18F120FF3D39}">
                <a1611:picAttrSrcUrl xmlns:a1611="http://schemas.microsoft.com/office/drawing/2016/11/main" r:id="rId10"/>
              </a:ext>
            </a:extLst>
          </a:blip>
          <a:srcRect t="8026" b="8026"/>
          <a:stretch>
            <a:fillRect/>
          </a:stretch>
        </p:blipFill>
        <p:spPr/>
      </p:pic>
      <p:pic>
        <p:nvPicPr>
          <p:cNvPr id="17" name="Picture Placeholder 16" descr="Cars on the road with a toll booth&#10;&#10;AI-generated content may be incorrect.">
            <a:extLst>
              <a:ext uri="{FF2B5EF4-FFF2-40B4-BE49-F238E27FC236}">
                <a16:creationId xmlns:a16="http://schemas.microsoft.com/office/drawing/2014/main" id="{11EAE246-D1E9-0019-9AFE-BF5F7678519F}"/>
              </a:ext>
            </a:extLst>
          </p:cNvPr>
          <p:cNvPicPr>
            <a:picLocks noGrp="1" noChangeAspect="1"/>
          </p:cNvPicPr>
          <p:nvPr>
            <p:ph type="pic" sz="quarter" idx="14"/>
          </p:nvPr>
        </p:nvPicPr>
        <p:blipFill>
          <a:blip r:embed="rId11">
            <a:extLst>
              <a:ext uri="{837473B0-CC2E-450A-ABE3-18F120FF3D39}">
                <a1611:picAttrSrcUrl xmlns:a1611="http://schemas.microsoft.com/office/drawing/2016/11/main" r:id="rId12"/>
              </a:ext>
            </a:extLst>
          </a:blip>
          <a:srcRect l="7796" r="7796"/>
          <a:stretch>
            <a:fillRect/>
          </a:stretch>
        </p:blipFill>
        <p:spPr/>
      </p:pic>
      <p:pic>
        <p:nvPicPr>
          <p:cNvPr id="34" name="Picture Placeholder 33" descr="A yellow and black label on a white surface&#10;&#10;AI-generated content may be incorrect.">
            <a:extLst>
              <a:ext uri="{FF2B5EF4-FFF2-40B4-BE49-F238E27FC236}">
                <a16:creationId xmlns:a16="http://schemas.microsoft.com/office/drawing/2014/main" id="{8D1B9F3E-A089-0BF0-AD85-70E458595231}"/>
              </a:ext>
            </a:extLst>
          </p:cNvPr>
          <p:cNvPicPr>
            <a:picLocks noGrp="1" noChangeAspect="1"/>
          </p:cNvPicPr>
          <p:nvPr>
            <p:ph type="pic" sz="quarter" idx="15"/>
          </p:nvPr>
        </p:nvPicPr>
        <p:blipFill>
          <a:blip r:embed="rId13">
            <a:extLst>
              <a:ext uri="{837473B0-CC2E-450A-ABE3-18F120FF3D39}">
                <a1611:picAttrSrcUrl xmlns:a1611="http://schemas.microsoft.com/office/drawing/2016/11/main" r:id="rId14"/>
              </a:ext>
            </a:extLst>
          </a:blip>
          <a:srcRect l="12529" r="12529"/>
          <a:stretch>
            <a:fillRect/>
          </a:stretch>
        </p:blipFill>
        <p:spPr/>
      </p:pic>
      <p:sp>
        <p:nvSpPr>
          <p:cNvPr id="8" name="Text Placeholder 7">
            <a:extLst>
              <a:ext uri="{FF2B5EF4-FFF2-40B4-BE49-F238E27FC236}">
                <a16:creationId xmlns:a16="http://schemas.microsoft.com/office/drawing/2014/main" id="{ACF6402D-A7BF-03A4-4018-EEB7B7537A20}"/>
              </a:ext>
            </a:extLst>
          </p:cNvPr>
          <p:cNvSpPr>
            <a:spLocks noGrp="1"/>
          </p:cNvSpPr>
          <p:nvPr>
            <p:ph type="body" sz="quarter" idx="16"/>
          </p:nvPr>
        </p:nvSpPr>
        <p:spPr/>
        <p:txBody>
          <a:bodyPr/>
          <a:lstStyle/>
          <a:p>
            <a:r>
              <a:rPr lang="en-US" dirty="0"/>
              <a:t>Material Safeguards</a:t>
            </a:r>
          </a:p>
        </p:txBody>
      </p:sp>
      <p:sp>
        <p:nvSpPr>
          <p:cNvPr id="9" name="Text Placeholder 8">
            <a:extLst>
              <a:ext uri="{FF2B5EF4-FFF2-40B4-BE49-F238E27FC236}">
                <a16:creationId xmlns:a16="http://schemas.microsoft.com/office/drawing/2014/main" id="{D0B1E803-0468-55A0-8AD0-BFA4A58DC494}"/>
              </a:ext>
            </a:extLst>
          </p:cNvPr>
          <p:cNvSpPr>
            <a:spLocks noGrp="1"/>
          </p:cNvSpPr>
          <p:nvPr>
            <p:ph type="body" sz="quarter" idx="17"/>
          </p:nvPr>
        </p:nvSpPr>
        <p:spPr/>
        <p:txBody>
          <a:bodyPr/>
          <a:lstStyle/>
          <a:p>
            <a:r>
              <a:rPr lang="en-US" dirty="0"/>
              <a:t>Pre-det Nuclear Forensics</a:t>
            </a:r>
          </a:p>
        </p:txBody>
      </p:sp>
      <p:sp>
        <p:nvSpPr>
          <p:cNvPr id="10" name="Text Placeholder 9">
            <a:extLst>
              <a:ext uri="{FF2B5EF4-FFF2-40B4-BE49-F238E27FC236}">
                <a16:creationId xmlns:a16="http://schemas.microsoft.com/office/drawing/2014/main" id="{8761BB1E-7950-1F45-FE0E-6DC9BA6D78B4}"/>
              </a:ext>
            </a:extLst>
          </p:cNvPr>
          <p:cNvSpPr>
            <a:spLocks noGrp="1"/>
          </p:cNvSpPr>
          <p:nvPr>
            <p:ph type="body" sz="quarter" idx="18"/>
          </p:nvPr>
        </p:nvSpPr>
        <p:spPr/>
        <p:txBody>
          <a:bodyPr/>
          <a:lstStyle/>
          <a:p>
            <a:r>
              <a:rPr lang="en-US" dirty="0"/>
              <a:t>Post-Det Nuclear Forensics</a:t>
            </a:r>
          </a:p>
        </p:txBody>
      </p:sp>
      <p:sp>
        <p:nvSpPr>
          <p:cNvPr id="11" name="Text Placeholder 10">
            <a:extLst>
              <a:ext uri="{FF2B5EF4-FFF2-40B4-BE49-F238E27FC236}">
                <a16:creationId xmlns:a16="http://schemas.microsoft.com/office/drawing/2014/main" id="{6305B732-E910-7558-A624-B72B84518FCF}"/>
              </a:ext>
            </a:extLst>
          </p:cNvPr>
          <p:cNvSpPr>
            <a:spLocks noGrp="1"/>
          </p:cNvSpPr>
          <p:nvPr>
            <p:ph type="body" sz="quarter" idx="19"/>
          </p:nvPr>
        </p:nvSpPr>
        <p:spPr/>
        <p:txBody>
          <a:bodyPr/>
          <a:lstStyle/>
          <a:p>
            <a:r>
              <a:rPr lang="en-US" dirty="0"/>
              <a:t>Monitoring</a:t>
            </a:r>
          </a:p>
        </p:txBody>
      </p:sp>
      <p:sp>
        <p:nvSpPr>
          <p:cNvPr id="12" name="Text Placeholder 11">
            <a:extLst>
              <a:ext uri="{FF2B5EF4-FFF2-40B4-BE49-F238E27FC236}">
                <a16:creationId xmlns:a16="http://schemas.microsoft.com/office/drawing/2014/main" id="{41611413-6970-ED37-8336-544506A6FB4E}"/>
              </a:ext>
            </a:extLst>
          </p:cNvPr>
          <p:cNvSpPr>
            <a:spLocks noGrp="1"/>
          </p:cNvSpPr>
          <p:nvPr>
            <p:ph type="body" sz="quarter" idx="20"/>
          </p:nvPr>
        </p:nvSpPr>
        <p:spPr/>
        <p:txBody>
          <a:bodyPr/>
          <a:lstStyle/>
          <a:p>
            <a:r>
              <a:rPr lang="en-US" dirty="0"/>
              <a:t>Waste Management</a:t>
            </a:r>
          </a:p>
        </p:txBody>
      </p:sp>
      <p:sp>
        <p:nvSpPr>
          <p:cNvPr id="13" name="Text Placeholder 12">
            <a:extLst>
              <a:ext uri="{FF2B5EF4-FFF2-40B4-BE49-F238E27FC236}">
                <a16:creationId xmlns:a16="http://schemas.microsoft.com/office/drawing/2014/main" id="{BEECCB52-C5D0-3C84-0A82-F2D6B0A41407}"/>
              </a:ext>
            </a:extLst>
          </p:cNvPr>
          <p:cNvSpPr>
            <a:spLocks noGrp="1"/>
          </p:cNvSpPr>
          <p:nvPr>
            <p:ph type="body" sz="quarter" idx="21"/>
          </p:nvPr>
        </p:nvSpPr>
        <p:spPr/>
        <p:txBody>
          <a:bodyPr/>
          <a:lstStyle/>
          <a:p>
            <a:r>
              <a:rPr lang="en-US" dirty="0"/>
              <a:t>Border Security</a:t>
            </a:r>
          </a:p>
        </p:txBody>
      </p:sp>
      <p:sp>
        <p:nvSpPr>
          <p:cNvPr id="14" name="Slide Number Placeholder 13">
            <a:extLst>
              <a:ext uri="{FF2B5EF4-FFF2-40B4-BE49-F238E27FC236}">
                <a16:creationId xmlns:a16="http://schemas.microsoft.com/office/drawing/2014/main" id="{0268928E-D13E-C5E5-4178-2AA853949E3C}"/>
              </a:ext>
            </a:extLst>
          </p:cNvPr>
          <p:cNvSpPr>
            <a:spLocks noGrp="1"/>
          </p:cNvSpPr>
          <p:nvPr>
            <p:ph type="sldNum" sz="quarter" idx="22"/>
          </p:nvPr>
        </p:nvSpPr>
        <p:spPr/>
        <p:txBody>
          <a:bodyPr/>
          <a:lstStyle/>
          <a:p>
            <a:fld id="{FE7A4BB3-E848-5A44-82DF-322201952CD8}" type="slidenum">
              <a:rPr lang="en-US" smtClean="0"/>
              <a:pPr/>
              <a:t>2</a:t>
            </a:fld>
            <a:endParaRPr lang="en-US" dirty="0"/>
          </a:p>
        </p:txBody>
      </p:sp>
      <p:sp>
        <p:nvSpPr>
          <p:cNvPr id="15" name="Title 14">
            <a:extLst>
              <a:ext uri="{FF2B5EF4-FFF2-40B4-BE49-F238E27FC236}">
                <a16:creationId xmlns:a16="http://schemas.microsoft.com/office/drawing/2014/main" id="{8E31C436-F966-24C4-09AD-828C836DD1A9}"/>
              </a:ext>
            </a:extLst>
          </p:cNvPr>
          <p:cNvSpPr>
            <a:spLocks noGrp="1"/>
          </p:cNvSpPr>
          <p:nvPr>
            <p:ph type="title"/>
          </p:nvPr>
        </p:nvSpPr>
        <p:spPr/>
        <p:txBody>
          <a:bodyPr/>
          <a:lstStyle/>
          <a:p>
            <a:r>
              <a:rPr lang="en-US" dirty="0"/>
              <a:t>Nuclear Security Applications</a:t>
            </a:r>
          </a:p>
        </p:txBody>
      </p:sp>
      <p:sp>
        <p:nvSpPr>
          <p:cNvPr id="20" name="TextBox 19">
            <a:extLst>
              <a:ext uri="{FF2B5EF4-FFF2-40B4-BE49-F238E27FC236}">
                <a16:creationId xmlns:a16="http://schemas.microsoft.com/office/drawing/2014/main" id="{AD635382-2545-9A01-27B6-1B72D6B6D2EE}"/>
              </a:ext>
            </a:extLst>
          </p:cNvPr>
          <p:cNvSpPr txBox="1"/>
          <p:nvPr/>
        </p:nvSpPr>
        <p:spPr>
          <a:xfrm>
            <a:off x="5737860" y="7772400"/>
            <a:ext cx="4069080" cy="230832"/>
          </a:xfrm>
          <a:prstGeom prst="rect">
            <a:avLst/>
          </a:prstGeom>
          <a:noFill/>
        </p:spPr>
        <p:txBody>
          <a:bodyPr wrap="square" rtlCol="0">
            <a:spAutoFit/>
          </a:bodyPr>
          <a:lstStyle/>
          <a:p>
            <a:r>
              <a:rPr lang="en-US" sz="900">
                <a:hlinkClick r:id="rId8" tooltip="https://www.middleeastmonitor.com/20241212-iran-accepts-tougher-oversight-at-fordow-enrichment-plant-reports-iaea/"/>
              </a:rPr>
              <a:t>This Photo</a:t>
            </a:r>
            <a:r>
              <a:rPr lang="en-US" sz="900"/>
              <a:t> by Unknown Author is licensed under </a:t>
            </a:r>
            <a:r>
              <a:rPr lang="en-US" sz="900">
                <a:hlinkClick r:id="rId15" tooltip="https://creativecommons.org/licenses/by-nc-sa/3.0/"/>
              </a:rPr>
              <a:t>CC BY-SA-NC</a:t>
            </a:r>
            <a:endParaRPr lang="en-US" sz="900"/>
          </a:p>
        </p:txBody>
      </p:sp>
      <p:sp>
        <p:nvSpPr>
          <p:cNvPr id="32" name="TextBox 31">
            <a:extLst>
              <a:ext uri="{FF2B5EF4-FFF2-40B4-BE49-F238E27FC236}">
                <a16:creationId xmlns:a16="http://schemas.microsoft.com/office/drawing/2014/main" id="{412B15EB-1F9F-1A19-17C1-FAF1987364FB}"/>
              </a:ext>
            </a:extLst>
          </p:cNvPr>
          <p:cNvSpPr txBox="1"/>
          <p:nvPr/>
        </p:nvSpPr>
        <p:spPr>
          <a:xfrm>
            <a:off x="1371600" y="7772400"/>
            <a:ext cx="4069080" cy="230832"/>
          </a:xfrm>
          <a:prstGeom prst="rect">
            <a:avLst/>
          </a:prstGeom>
          <a:noFill/>
        </p:spPr>
        <p:txBody>
          <a:bodyPr wrap="square" rtlCol="0">
            <a:spAutoFit/>
          </a:bodyPr>
          <a:lstStyle/>
          <a:p>
            <a:r>
              <a:rPr lang="en-US" sz="900">
                <a:hlinkClick r:id="rId4" tooltip="https://www.flickr.com/photos/iaea_imagebank/14602685934/"/>
              </a:rPr>
              <a:t>This Photo</a:t>
            </a:r>
            <a:r>
              <a:rPr lang="en-US" sz="900"/>
              <a:t> by Unknown Author is licensed under </a:t>
            </a:r>
            <a:r>
              <a:rPr lang="en-US" sz="900">
                <a:hlinkClick r:id="rId16" tooltip="https://creativecommons.org/licenses/by-sa/3.0/"/>
              </a:rPr>
              <a:t>CC BY-SA</a:t>
            </a:r>
            <a:endParaRPr lang="en-US" sz="900"/>
          </a:p>
        </p:txBody>
      </p:sp>
      <p:sp>
        <p:nvSpPr>
          <p:cNvPr id="35" name="TextBox 34">
            <a:extLst>
              <a:ext uri="{FF2B5EF4-FFF2-40B4-BE49-F238E27FC236}">
                <a16:creationId xmlns:a16="http://schemas.microsoft.com/office/drawing/2014/main" id="{3FB45865-2299-560B-2232-9FB6013CF320}"/>
              </a:ext>
            </a:extLst>
          </p:cNvPr>
          <p:cNvSpPr txBox="1"/>
          <p:nvPr/>
        </p:nvSpPr>
        <p:spPr>
          <a:xfrm>
            <a:off x="10104120" y="4782312"/>
            <a:ext cx="4069080" cy="230832"/>
          </a:xfrm>
          <a:prstGeom prst="rect">
            <a:avLst/>
          </a:prstGeom>
          <a:noFill/>
        </p:spPr>
        <p:txBody>
          <a:bodyPr wrap="square" rtlCol="0">
            <a:spAutoFit/>
          </a:bodyPr>
          <a:lstStyle/>
          <a:p>
            <a:r>
              <a:rPr lang="en-US" sz="900">
                <a:hlinkClick r:id="rId14" tooltip="https://www.dianuke.org/seven-reasons-nuclear-waste-dangerous/"/>
              </a:rPr>
              <a:t>This Photo</a:t>
            </a:r>
            <a:r>
              <a:rPr lang="en-US" sz="900"/>
              <a:t> by Unknown Author is licensed under </a:t>
            </a:r>
            <a:r>
              <a:rPr lang="en-US" sz="900">
                <a:hlinkClick r:id="rId17" tooltip="https://creativecommons.org/licenses/by-nc/3.0/"/>
              </a:rPr>
              <a:t>CC BY-NC</a:t>
            </a:r>
            <a:endParaRPr lang="en-US" sz="900"/>
          </a:p>
        </p:txBody>
      </p:sp>
      <p:sp>
        <p:nvSpPr>
          <p:cNvPr id="38" name="TextBox 37">
            <a:extLst>
              <a:ext uri="{FF2B5EF4-FFF2-40B4-BE49-F238E27FC236}">
                <a16:creationId xmlns:a16="http://schemas.microsoft.com/office/drawing/2014/main" id="{7E470995-A2A4-053E-D2AA-BFDEDB20012C}"/>
              </a:ext>
            </a:extLst>
          </p:cNvPr>
          <p:cNvSpPr txBox="1"/>
          <p:nvPr/>
        </p:nvSpPr>
        <p:spPr>
          <a:xfrm>
            <a:off x="5737860" y="4782312"/>
            <a:ext cx="4069080" cy="230832"/>
          </a:xfrm>
          <a:prstGeom prst="rect">
            <a:avLst/>
          </a:prstGeom>
          <a:noFill/>
        </p:spPr>
        <p:txBody>
          <a:bodyPr wrap="square" rtlCol="0">
            <a:spAutoFit/>
          </a:bodyPr>
          <a:lstStyle/>
          <a:p>
            <a:r>
              <a:rPr lang="en-US" sz="900">
                <a:hlinkClick r:id="rId10" tooltip="https://fr.wikipedia.org/wiki/Wikip%C3%A9dia:Oracle/semaine_47_2019"/>
              </a:rPr>
              <a:t>This Photo</a:t>
            </a:r>
            <a:r>
              <a:rPr lang="en-US" sz="900"/>
              <a:t> by Unknown Author is licensed under </a:t>
            </a:r>
            <a:r>
              <a:rPr lang="en-US" sz="900">
                <a:hlinkClick r:id="rId16" tooltip="https://creativecommons.org/licenses/by-sa/3.0/"/>
              </a:rPr>
              <a:t>CC BY-SA</a:t>
            </a:r>
            <a:endParaRPr lang="en-US" sz="900"/>
          </a:p>
        </p:txBody>
      </p:sp>
      <p:sp>
        <p:nvSpPr>
          <p:cNvPr id="41" name="TextBox 40">
            <a:extLst>
              <a:ext uri="{FF2B5EF4-FFF2-40B4-BE49-F238E27FC236}">
                <a16:creationId xmlns:a16="http://schemas.microsoft.com/office/drawing/2014/main" id="{549A14A9-DB7F-64E1-679A-C1F30AAD3E4F}"/>
              </a:ext>
            </a:extLst>
          </p:cNvPr>
          <p:cNvSpPr txBox="1"/>
          <p:nvPr/>
        </p:nvSpPr>
        <p:spPr>
          <a:xfrm>
            <a:off x="1371600" y="4782312"/>
            <a:ext cx="4069080" cy="230832"/>
          </a:xfrm>
          <a:prstGeom prst="rect">
            <a:avLst/>
          </a:prstGeom>
          <a:noFill/>
        </p:spPr>
        <p:txBody>
          <a:bodyPr wrap="square" rtlCol="0">
            <a:spAutoFit/>
          </a:bodyPr>
          <a:lstStyle/>
          <a:p>
            <a:r>
              <a:rPr lang="en-US" sz="900">
                <a:hlinkClick r:id="rId6" tooltip="https://yorkshirecnd.org.uk/collapse-of-the-inf-treaty-background/"/>
              </a:rPr>
              <a:t>This Photo</a:t>
            </a:r>
            <a:r>
              <a:rPr lang="en-US" sz="900"/>
              <a:t> by Unknown Author is licensed under </a:t>
            </a:r>
            <a:r>
              <a:rPr lang="en-US" sz="900">
                <a:hlinkClick r:id="rId18" tooltip="https://creativecommons.org/licenses/by/3.0/"/>
              </a:rPr>
              <a:t>CC BY</a:t>
            </a:r>
            <a:endParaRPr lang="en-US" sz="900"/>
          </a:p>
        </p:txBody>
      </p:sp>
      <p:sp>
        <p:nvSpPr>
          <p:cNvPr id="2" name="Footer Placeholder 1">
            <a:extLst>
              <a:ext uri="{FF2B5EF4-FFF2-40B4-BE49-F238E27FC236}">
                <a16:creationId xmlns:a16="http://schemas.microsoft.com/office/drawing/2014/main" id="{8B8F3529-4539-43CD-6E57-1B0A49651D92}"/>
              </a:ext>
            </a:extLst>
          </p:cNvPr>
          <p:cNvSpPr>
            <a:spLocks noGrp="1"/>
          </p:cNvSpPr>
          <p:nvPr>
            <p:ph type="ftr" sz="quarter" idx="3"/>
          </p:nvPr>
        </p:nvSpPr>
        <p:spPr/>
        <p:txBody>
          <a:bodyPr/>
          <a:lstStyle/>
          <a:p>
            <a:r>
              <a:rPr lang="en-US"/>
              <a:t>PNNL-SA-220360</a:t>
            </a:r>
            <a:endParaRPr lang="en-US" dirty="0"/>
          </a:p>
        </p:txBody>
      </p:sp>
    </p:spTree>
    <p:extLst>
      <p:ext uri="{BB962C8B-B14F-4D97-AF65-F5344CB8AC3E}">
        <p14:creationId xmlns:p14="http://schemas.microsoft.com/office/powerpoint/2010/main" val="376448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p:txBody>
          <a:bodyPr/>
          <a:lstStyle/>
          <a:p>
            <a:pPr marL="0" indent="0">
              <a:buNone/>
            </a:pPr>
            <a:r>
              <a:rPr lang="en-US" dirty="0">
                <a:solidFill>
                  <a:srgbClr val="000000"/>
                </a:solidFill>
              </a:rPr>
              <a:t>Ask yourself, is nuclear data used by commercial nuclear reactors today?</a:t>
            </a:r>
          </a:p>
          <a:p>
            <a:r>
              <a:rPr lang="en-US" dirty="0">
                <a:solidFill>
                  <a:srgbClr val="000000"/>
                </a:solidFill>
              </a:rPr>
              <a:t>Of course, but operating history complements our understanding of that data</a:t>
            </a:r>
          </a:p>
          <a:p>
            <a:pPr lvl="1"/>
            <a:r>
              <a:rPr lang="en-US" dirty="0">
                <a:solidFill>
                  <a:srgbClr val="000000"/>
                </a:solidFill>
              </a:rPr>
              <a:t>Can lead to “application” bias</a:t>
            </a:r>
          </a:p>
          <a:p>
            <a:pPr lvl="1"/>
            <a:r>
              <a:rPr lang="en-US" dirty="0">
                <a:solidFill>
                  <a:srgbClr val="000000"/>
                </a:solidFill>
              </a:rPr>
              <a:t>Limited constraint on fission product yield data</a:t>
            </a:r>
          </a:p>
          <a:p>
            <a:pPr lvl="1"/>
            <a:endParaRPr lang="en-US" dirty="0">
              <a:solidFill>
                <a:srgbClr val="000000"/>
              </a:solidFill>
            </a:endParaRPr>
          </a:p>
          <a:p>
            <a:pPr marL="0" indent="0">
              <a:buNone/>
            </a:pPr>
            <a:r>
              <a:rPr lang="en-US" dirty="0">
                <a:solidFill>
                  <a:srgbClr val="000000"/>
                </a:solidFill>
              </a:rPr>
              <a:t>The nuclear land-scape is rapidly changing…</a:t>
            </a:r>
          </a:p>
          <a:p>
            <a:r>
              <a:rPr lang="en-US" dirty="0">
                <a:solidFill>
                  <a:srgbClr val="000000"/>
                </a:solidFill>
              </a:rPr>
              <a:t>Commercial applications in less hospitable, complex environments is expanding the the “operational” space</a:t>
            </a:r>
          </a:p>
          <a:p>
            <a:r>
              <a:rPr lang="en-US" dirty="0">
                <a:solidFill>
                  <a:srgbClr val="000000"/>
                </a:solidFill>
              </a:rPr>
              <a:t>There’s a lot less complementary data for:</a:t>
            </a:r>
          </a:p>
          <a:p>
            <a:pPr lvl="1"/>
            <a:r>
              <a:rPr lang="en-US" dirty="0">
                <a:solidFill>
                  <a:srgbClr val="000000"/>
                </a:solidFill>
              </a:rPr>
              <a:t>Fast or fusion neutron fluence</a:t>
            </a:r>
          </a:p>
          <a:p>
            <a:pPr lvl="1"/>
            <a:r>
              <a:rPr lang="en-US" dirty="0">
                <a:solidFill>
                  <a:srgbClr val="000000"/>
                </a:solidFill>
              </a:rPr>
              <a:t>Alternative fuels/fuel mixtures</a:t>
            </a:r>
          </a:p>
          <a:p>
            <a:pPr lvl="1"/>
            <a:r>
              <a:rPr lang="en-US" dirty="0">
                <a:solidFill>
                  <a:srgbClr val="000000"/>
                </a:solidFill>
              </a:rPr>
              <a:t>Solar/galactic proton fluence</a:t>
            </a:r>
          </a:p>
        </p:txBody>
      </p:sp>
      <p:pic>
        <p:nvPicPr>
          <p:cNvPr id="11" name="Content Placeholder 10" descr="A large white tower with smoke coming out of it&#10;&#10;AI-generated content may be incorrect.">
            <a:extLst>
              <a:ext uri="{FF2B5EF4-FFF2-40B4-BE49-F238E27FC236}">
                <a16:creationId xmlns:a16="http://schemas.microsoft.com/office/drawing/2014/main" id="{91FC02CE-DA26-BBD2-B8FB-37E37461C85D}"/>
              </a:ext>
            </a:extLst>
          </p:cNvPr>
          <p:cNvPicPr>
            <a:picLocks noGrp="1" noChangeAspect="1"/>
          </p:cNvPicPr>
          <p:nvPr>
            <p:ph sz="quarter" idx="21"/>
          </p:nvPr>
        </p:nvPicPr>
        <p:blipFill>
          <a:blip r:embed="rId2">
            <a:extLst>
              <a:ext uri="{837473B0-CC2E-450A-ABE3-18F120FF3D39}">
                <a1611:picAttrSrcUrl xmlns:a1611="http://schemas.microsoft.com/office/drawing/2016/11/main" r:id="rId3"/>
              </a:ext>
            </a:extLst>
          </a:blip>
          <a:stretch>
            <a:fillRect/>
          </a:stretch>
        </p:blipFill>
        <p:spPr>
          <a:xfrm>
            <a:off x="1393825" y="4565795"/>
            <a:ext cx="4572000" cy="3044536"/>
          </a:xfrm>
        </p:spPr>
      </p:pic>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dirty="0"/>
              <a:t>How is nuclear data traditionally used?</a:t>
            </a:r>
            <a:br>
              <a:rPr lang="en-US" dirty="0"/>
            </a:br>
            <a:r>
              <a:rPr lang="en-US" dirty="0"/>
              <a:t>    </a:t>
            </a:r>
            <a:r>
              <a:rPr lang="en-US" sz="2400" b="0" dirty="0">
                <a:solidFill>
                  <a:srgbClr val="000000"/>
                </a:solidFill>
              </a:rPr>
              <a:t>As a predictive tool</a:t>
            </a:r>
          </a:p>
        </p:txBody>
      </p:sp>
      <p:sp>
        <p:nvSpPr>
          <p:cNvPr id="4" name="Footer Placeholder 3">
            <a:extLst>
              <a:ext uri="{FF2B5EF4-FFF2-40B4-BE49-F238E27FC236}">
                <a16:creationId xmlns:a16="http://schemas.microsoft.com/office/drawing/2014/main" id="{4AF26ABE-4217-19EC-5B01-448B12B0B7ED}"/>
              </a:ext>
            </a:extLst>
          </p:cNvPr>
          <p:cNvSpPr>
            <a:spLocks noGrp="1"/>
          </p:cNvSpPr>
          <p:nvPr>
            <p:ph type="ftr" sz="quarter" idx="3"/>
          </p:nvPr>
        </p:nvSpPr>
        <p:spPr/>
        <p:txBody>
          <a:bodyPr/>
          <a:lstStyle/>
          <a:p>
            <a:r>
              <a:rPr lang="en-US"/>
              <a:t>PNNL-SA-220360</a:t>
            </a:r>
            <a:endParaRPr lang="en-US" dirty="0"/>
          </a:p>
        </p:txBody>
      </p:sp>
    </p:spTree>
    <p:extLst>
      <p:ext uri="{BB962C8B-B14F-4D97-AF65-F5344CB8AC3E}">
        <p14:creationId xmlns:p14="http://schemas.microsoft.com/office/powerpoint/2010/main" val="11894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CEE224-CB61-81DF-03C3-C6F825A5EB70}"/>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Content Placeholder 2">
            <a:extLst>
              <a:ext uri="{FF2B5EF4-FFF2-40B4-BE49-F238E27FC236}">
                <a16:creationId xmlns:a16="http://schemas.microsoft.com/office/drawing/2014/main" id="{48302829-2DD2-F1A5-A4FC-BB44D101D32B}"/>
              </a:ext>
            </a:extLst>
          </p:cNvPr>
          <p:cNvSpPr>
            <a:spLocks noGrp="1"/>
          </p:cNvSpPr>
          <p:nvPr>
            <p:ph sz="quarter" idx="20"/>
          </p:nvPr>
        </p:nvSpPr>
        <p:spPr/>
        <p:txBody>
          <a:bodyPr/>
          <a:lstStyle/>
          <a:p>
            <a:pPr marL="0" indent="0">
              <a:buNone/>
            </a:pPr>
            <a:r>
              <a:rPr lang="en-US" sz="2400" dirty="0">
                <a:solidFill>
                  <a:srgbClr val="000000"/>
                </a:solidFill>
              </a:rPr>
              <a:t>More &amp; diverse fission product yield measurements at earlier times to understand chemical fractionation in debris</a:t>
            </a:r>
          </a:p>
          <a:p>
            <a:r>
              <a:rPr lang="en-US" sz="2400" dirty="0">
                <a:solidFill>
                  <a:srgbClr val="000000"/>
                </a:solidFill>
              </a:rPr>
              <a:t>Many of these measurements are not as easily achieved using absolute measurement techniques (like β counting) so improved nuclear data related to the measurements (modern decay scheme evaluations) must coincide</a:t>
            </a:r>
          </a:p>
          <a:p>
            <a:r>
              <a:rPr lang="en-US" sz="2400" dirty="0">
                <a:solidFill>
                  <a:srgbClr val="000000"/>
                </a:solidFill>
              </a:rPr>
              <a:t>England &amp; Rider 1994 identified the need for improved isomer data, significant improvements since their evaluations release have been realized but isomer splitting and its effect on salient chains during debris formation is needed</a:t>
            </a:r>
          </a:p>
          <a:p>
            <a:r>
              <a:rPr lang="en-US" sz="2400" dirty="0">
                <a:solidFill>
                  <a:srgbClr val="000000"/>
                </a:solidFill>
              </a:rPr>
              <a:t>Opportunities might include:</a:t>
            </a:r>
          </a:p>
          <a:p>
            <a:pPr lvl="1"/>
            <a:r>
              <a:rPr lang="en-US" sz="2000" dirty="0">
                <a:solidFill>
                  <a:srgbClr val="000000"/>
                </a:solidFill>
              </a:rPr>
              <a:t>Recovery of gas-jet or rapid chemical separation techniques to support improved accuracy and precision in measurement results (targeting wings and valleys)</a:t>
            </a:r>
          </a:p>
          <a:p>
            <a:pPr lvl="1"/>
            <a:r>
              <a:rPr lang="en-US" sz="2000" dirty="0">
                <a:solidFill>
                  <a:srgbClr val="000000"/>
                </a:solidFill>
              </a:rPr>
              <a:t>Recovering less common fission neutron sources like fission plate sources for a broader range of fissile isotopes (not just U235, U233, Pu239)</a:t>
            </a:r>
          </a:p>
        </p:txBody>
      </p:sp>
      <p:pic>
        <p:nvPicPr>
          <p:cNvPr id="7" name="Content Placeholder 6" descr="A large explosion with smoke and fire&#10;&#10;AI-generated content may be incorrect.">
            <a:extLst>
              <a:ext uri="{FF2B5EF4-FFF2-40B4-BE49-F238E27FC236}">
                <a16:creationId xmlns:a16="http://schemas.microsoft.com/office/drawing/2014/main" id="{9B511892-07EA-7A54-5D53-6EB185B1AA55}"/>
              </a:ext>
            </a:extLst>
          </p:cNvPr>
          <p:cNvPicPr>
            <a:picLocks noGrp="1" noChangeAspect="1"/>
          </p:cNvPicPr>
          <p:nvPr>
            <p:ph sz="quarter" idx="21"/>
          </p:nvPr>
        </p:nvPicPr>
        <p:blipFill>
          <a:blip r:embed="rId2">
            <a:extLst>
              <a:ext uri="{837473B0-CC2E-450A-ABE3-18F120FF3D39}">
                <a1611:picAttrSrcUrl xmlns:a1611="http://schemas.microsoft.com/office/drawing/2016/11/main" r:id="rId3"/>
              </a:ext>
            </a:extLst>
          </a:blip>
          <a:stretch>
            <a:fillRect/>
          </a:stretch>
        </p:blipFill>
        <p:spPr>
          <a:xfrm>
            <a:off x="1521713" y="4373563"/>
            <a:ext cx="4316223" cy="3429000"/>
          </a:xfrm>
        </p:spPr>
      </p:pic>
      <p:sp>
        <p:nvSpPr>
          <p:cNvPr id="5" name="Title 4">
            <a:extLst>
              <a:ext uri="{FF2B5EF4-FFF2-40B4-BE49-F238E27FC236}">
                <a16:creationId xmlns:a16="http://schemas.microsoft.com/office/drawing/2014/main" id="{A24BE8F1-4837-BA48-6C91-67F896093628}"/>
              </a:ext>
            </a:extLst>
          </p:cNvPr>
          <p:cNvSpPr>
            <a:spLocks noGrp="1"/>
          </p:cNvSpPr>
          <p:nvPr>
            <p:ph type="title"/>
          </p:nvPr>
        </p:nvSpPr>
        <p:spPr/>
        <p:txBody>
          <a:bodyPr/>
          <a:lstStyle/>
          <a:p>
            <a:r>
              <a:rPr lang="en-US" dirty="0"/>
              <a:t>Where does my expertise lie?</a:t>
            </a:r>
            <a:br>
              <a:rPr lang="en-US" dirty="0"/>
            </a:br>
            <a:r>
              <a:rPr lang="en-US" dirty="0"/>
              <a:t>    </a:t>
            </a:r>
            <a:r>
              <a:rPr lang="en-US" sz="2200" b="0" dirty="0">
                <a:solidFill>
                  <a:srgbClr val="000000"/>
                </a:solidFill>
              </a:rPr>
              <a:t>Post-Det Nuclear Forensics</a:t>
            </a:r>
          </a:p>
        </p:txBody>
      </p:sp>
      <p:sp>
        <p:nvSpPr>
          <p:cNvPr id="8" name="TextBox 7">
            <a:extLst>
              <a:ext uri="{FF2B5EF4-FFF2-40B4-BE49-F238E27FC236}">
                <a16:creationId xmlns:a16="http://schemas.microsoft.com/office/drawing/2014/main" id="{ED986F1A-BF8C-2EC3-F6F5-D1A5705C1B78}"/>
              </a:ext>
            </a:extLst>
          </p:cNvPr>
          <p:cNvSpPr txBox="1"/>
          <p:nvPr/>
        </p:nvSpPr>
        <p:spPr>
          <a:xfrm>
            <a:off x="1521713" y="7802563"/>
            <a:ext cx="4316223" cy="230832"/>
          </a:xfrm>
          <a:prstGeom prst="rect">
            <a:avLst/>
          </a:prstGeom>
          <a:noFill/>
        </p:spPr>
        <p:txBody>
          <a:bodyPr wrap="square" rtlCol="0">
            <a:spAutoFit/>
          </a:bodyPr>
          <a:lstStyle/>
          <a:p>
            <a:r>
              <a:rPr lang="en-US" sz="900">
                <a:hlinkClick r:id="rId3" tooltip="https://fr.wikipedia.org/wiki/Wikip%C3%A9dia:Oracle/semaine_47_2019"/>
              </a:rPr>
              <a:t>This Photo</a:t>
            </a:r>
            <a:r>
              <a:rPr lang="en-US" sz="900"/>
              <a:t> by Unknown Author is licensed under </a:t>
            </a:r>
            <a:r>
              <a:rPr lang="en-US" sz="900">
                <a:hlinkClick r:id="rId4" tooltip="https://creativecommons.org/licenses/by-sa/3.0/"/>
              </a:rPr>
              <a:t>CC BY-SA</a:t>
            </a:r>
            <a:endParaRPr lang="en-US" sz="900"/>
          </a:p>
        </p:txBody>
      </p:sp>
      <p:sp>
        <p:nvSpPr>
          <p:cNvPr id="4" name="Footer Placeholder 3">
            <a:extLst>
              <a:ext uri="{FF2B5EF4-FFF2-40B4-BE49-F238E27FC236}">
                <a16:creationId xmlns:a16="http://schemas.microsoft.com/office/drawing/2014/main" id="{F8ED07C4-7028-6F5C-E8E8-6FA08D322884}"/>
              </a:ext>
            </a:extLst>
          </p:cNvPr>
          <p:cNvSpPr>
            <a:spLocks noGrp="1"/>
          </p:cNvSpPr>
          <p:nvPr>
            <p:ph type="ftr" sz="quarter" idx="3"/>
          </p:nvPr>
        </p:nvSpPr>
        <p:spPr/>
        <p:txBody>
          <a:bodyPr/>
          <a:lstStyle/>
          <a:p>
            <a:r>
              <a:rPr lang="en-US"/>
              <a:t>PNNL-SA-220360</a:t>
            </a:r>
            <a:endParaRPr lang="en-US" dirty="0"/>
          </a:p>
        </p:txBody>
      </p:sp>
    </p:spTree>
    <p:extLst>
      <p:ext uri="{BB962C8B-B14F-4D97-AF65-F5344CB8AC3E}">
        <p14:creationId xmlns:p14="http://schemas.microsoft.com/office/powerpoint/2010/main" val="47730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C2DDA-3200-486D-7DE9-5D5CDBAAC2D5}"/>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Content Placeholder 2">
            <a:extLst>
              <a:ext uri="{FF2B5EF4-FFF2-40B4-BE49-F238E27FC236}">
                <a16:creationId xmlns:a16="http://schemas.microsoft.com/office/drawing/2014/main" id="{69B58799-9196-137E-E221-B2E0DF3C6D8F}"/>
              </a:ext>
            </a:extLst>
          </p:cNvPr>
          <p:cNvSpPr>
            <a:spLocks noGrp="1"/>
          </p:cNvSpPr>
          <p:nvPr>
            <p:ph sz="quarter" idx="20"/>
          </p:nvPr>
        </p:nvSpPr>
        <p:spPr/>
        <p:txBody>
          <a:bodyPr/>
          <a:lstStyle/>
          <a:p>
            <a:r>
              <a:rPr lang="en-US" sz="2400" dirty="0">
                <a:solidFill>
                  <a:srgbClr val="000000"/>
                </a:solidFill>
              </a:rPr>
              <a:t>Key stakeholders are aware of what’s needed…but more will help</a:t>
            </a:r>
          </a:p>
          <a:p>
            <a:r>
              <a:rPr lang="en-US" sz="2400" dirty="0">
                <a:solidFill>
                  <a:srgbClr val="000000"/>
                </a:solidFill>
              </a:rPr>
              <a:t>Consortium for Nuclear Forensics research &amp; development is performing related work</a:t>
            </a:r>
          </a:p>
          <a:p>
            <a:r>
              <a:rPr lang="en-US" sz="2400" dirty="0">
                <a:solidFill>
                  <a:srgbClr val="000000"/>
                </a:solidFill>
              </a:rPr>
              <a:t>Stress testing recent model improvements:</a:t>
            </a:r>
          </a:p>
          <a:p>
            <a:pPr lvl="1"/>
            <a:r>
              <a:rPr lang="en-US" sz="2000" dirty="0">
                <a:solidFill>
                  <a:srgbClr val="000000"/>
                </a:solidFill>
              </a:rPr>
              <a:t>MCNP FREYA, CGMF</a:t>
            </a:r>
          </a:p>
          <a:p>
            <a:pPr lvl="1"/>
            <a:r>
              <a:rPr lang="en-US" sz="2000" dirty="0">
                <a:solidFill>
                  <a:srgbClr val="000000"/>
                </a:solidFill>
              </a:rPr>
              <a:t>GEANT4 Photofission</a:t>
            </a:r>
          </a:p>
          <a:p>
            <a:r>
              <a:rPr lang="en-US" sz="2400" dirty="0">
                <a:solidFill>
                  <a:srgbClr val="000000"/>
                </a:solidFill>
              </a:rPr>
              <a:t>Active/Passive Neutron/Gamma Emission data from fission:</a:t>
            </a:r>
          </a:p>
          <a:p>
            <a:pPr lvl="1"/>
            <a:r>
              <a:rPr lang="en-US" sz="2000" dirty="0">
                <a:solidFill>
                  <a:srgbClr val="000000"/>
                </a:solidFill>
              </a:rPr>
              <a:t>Advanced Experimental Fuel Counter</a:t>
            </a:r>
          </a:p>
          <a:p>
            <a:pPr lvl="2"/>
            <a:r>
              <a:rPr lang="en-US" sz="1800" dirty="0">
                <a:solidFill>
                  <a:srgbClr val="000000"/>
                </a:solidFill>
              </a:rPr>
              <a:t>Modern validations of neutron multiplicity</a:t>
            </a:r>
          </a:p>
          <a:p>
            <a:pPr lvl="1"/>
            <a:r>
              <a:rPr lang="en-US" sz="2000" dirty="0">
                <a:solidFill>
                  <a:srgbClr val="000000"/>
                </a:solidFill>
              </a:rPr>
              <a:t>Passive Measurement/Active Interrogation</a:t>
            </a:r>
          </a:p>
          <a:p>
            <a:pPr lvl="2"/>
            <a:r>
              <a:rPr lang="en-US" sz="1800" dirty="0">
                <a:solidFill>
                  <a:srgbClr val="000000"/>
                </a:solidFill>
              </a:rPr>
              <a:t>Cross-cutting for almost all nuclear security applications</a:t>
            </a:r>
          </a:p>
          <a:p>
            <a:r>
              <a:rPr lang="en-US" sz="2400" dirty="0">
                <a:solidFill>
                  <a:srgbClr val="000000"/>
                </a:solidFill>
              </a:rPr>
              <a:t>Example decks included as part of the test suite/examples in MCNP/Geant4 might be a good way to disseminate data</a:t>
            </a:r>
          </a:p>
          <a:p>
            <a:r>
              <a:rPr lang="en-US" sz="2400" dirty="0">
                <a:solidFill>
                  <a:srgbClr val="000000"/>
                </a:solidFill>
              </a:rPr>
              <a:t>FORMATS </a:t>
            </a:r>
            <a:r>
              <a:rPr lang="en-US" sz="2400">
                <a:solidFill>
                  <a:srgbClr val="000000"/>
                </a:solidFill>
              </a:rPr>
              <a:t>MATTER! Leveraging </a:t>
            </a:r>
            <a:r>
              <a:rPr lang="en-US" sz="2400" dirty="0">
                <a:solidFill>
                  <a:srgbClr val="000000"/>
                </a:solidFill>
              </a:rPr>
              <a:t>existing ACE/G4NDL data formats and custom files could be a method to expand use of new data in parameter studies?</a:t>
            </a:r>
          </a:p>
          <a:p>
            <a:endParaRPr lang="en-US" sz="2400" dirty="0">
              <a:solidFill>
                <a:srgbClr val="000000"/>
              </a:solidFill>
            </a:endParaRPr>
          </a:p>
        </p:txBody>
      </p:sp>
      <p:pic>
        <p:nvPicPr>
          <p:cNvPr id="12" name="Content Placeholder 11" descr="A person scratching his head&#10;&#10;AI-generated content may be incorrect.">
            <a:extLst>
              <a:ext uri="{FF2B5EF4-FFF2-40B4-BE49-F238E27FC236}">
                <a16:creationId xmlns:a16="http://schemas.microsoft.com/office/drawing/2014/main" id="{1E862EAA-5498-1C0C-2479-5FDD9DDC6E6C}"/>
              </a:ext>
            </a:extLst>
          </p:cNvPr>
          <p:cNvPicPr>
            <a:picLocks noGrp="1" noChangeAspect="1"/>
          </p:cNvPicPr>
          <p:nvPr>
            <p:ph sz="quarter" idx="21"/>
          </p:nvPr>
        </p:nvPicPr>
        <p:blipFill>
          <a:blip r:embed="rId3">
            <a:extLst>
              <a:ext uri="{837473B0-CC2E-450A-ABE3-18F120FF3D39}">
                <a1611:picAttrSrcUrl xmlns:a1611="http://schemas.microsoft.com/office/drawing/2016/11/main" r:id="rId4"/>
              </a:ext>
            </a:extLst>
          </a:blip>
          <a:stretch>
            <a:fillRect/>
          </a:stretch>
        </p:blipFill>
        <p:spPr>
          <a:xfrm>
            <a:off x="1135936" y="4343401"/>
            <a:ext cx="5051185" cy="3343742"/>
          </a:xfrm>
        </p:spPr>
      </p:pic>
      <p:sp>
        <p:nvSpPr>
          <p:cNvPr id="5" name="Title 4">
            <a:extLst>
              <a:ext uri="{FF2B5EF4-FFF2-40B4-BE49-F238E27FC236}">
                <a16:creationId xmlns:a16="http://schemas.microsoft.com/office/drawing/2014/main" id="{9DA02183-C5B0-DAA6-405B-076F93926879}"/>
              </a:ext>
            </a:extLst>
          </p:cNvPr>
          <p:cNvSpPr>
            <a:spLocks noGrp="1"/>
          </p:cNvSpPr>
          <p:nvPr>
            <p:ph type="title"/>
          </p:nvPr>
        </p:nvSpPr>
        <p:spPr/>
        <p:txBody>
          <a:bodyPr/>
          <a:lstStyle/>
          <a:p>
            <a:r>
              <a:rPr lang="en-US" dirty="0"/>
              <a:t>With a license to pontificate</a:t>
            </a:r>
          </a:p>
        </p:txBody>
      </p:sp>
      <p:sp>
        <p:nvSpPr>
          <p:cNvPr id="13" name="TextBox 12">
            <a:extLst>
              <a:ext uri="{FF2B5EF4-FFF2-40B4-BE49-F238E27FC236}">
                <a16:creationId xmlns:a16="http://schemas.microsoft.com/office/drawing/2014/main" id="{E067CC03-4CF4-2C22-8301-EB4B9B5CCC01}"/>
              </a:ext>
            </a:extLst>
          </p:cNvPr>
          <p:cNvSpPr txBox="1"/>
          <p:nvPr/>
        </p:nvSpPr>
        <p:spPr>
          <a:xfrm>
            <a:off x="1135936" y="7687143"/>
            <a:ext cx="5051185" cy="230832"/>
          </a:xfrm>
          <a:prstGeom prst="rect">
            <a:avLst/>
          </a:prstGeom>
          <a:noFill/>
        </p:spPr>
        <p:txBody>
          <a:bodyPr wrap="square" rtlCol="0">
            <a:spAutoFit/>
          </a:bodyPr>
          <a:lstStyle/>
          <a:p>
            <a:r>
              <a:rPr lang="en-US" sz="900" dirty="0">
                <a:hlinkClick r:id="rId4" tooltip="https://grantgoddess.blogspot.com/2010/08/what-is-grant-writer.html"/>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4" name="Footer Placeholder 3">
            <a:extLst>
              <a:ext uri="{FF2B5EF4-FFF2-40B4-BE49-F238E27FC236}">
                <a16:creationId xmlns:a16="http://schemas.microsoft.com/office/drawing/2014/main" id="{44C38C02-4624-247B-B677-BCC6E81CF6BD}"/>
              </a:ext>
            </a:extLst>
          </p:cNvPr>
          <p:cNvSpPr>
            <a:spLocks noGrp="1"/>
          </p:cNvSpPr>
          <p:nvPr>
            <p:ph type="ftr" sz="quarter" idx="3"/>
          </p:nvPr>
        </p:nvSpPr>
        <p:spPr/>
        <p:txBody>
          <a:bodyPr/>
          <a:lstStyle/>
          <a:p>
            <a:r>
              <a:rPr lang="en-US"/>
              <a:t>PNNL-SA-220360</a:t>
            </a:r>
            <a:endParaRPr lang="en-US" dirty="0"/>
          </a:p>
        </p:txBody>
      </p:sp>
    </p:spTree>
    <p:extLst>
      <p:ext uri="{BB962C8B-B14F-4D97-AF65-F5344CB8AC3E}">
        <p14:creationId xmlns:p14="http://schemas.microsoft.com/office/powerpoint/2010/main" val="328062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Footer Placeholder 2">
            <a:extLst>
              <a:ext uri="{FF2B5EF4-FFF2-40B4-BE49-F238E27FC236}">
                <a16:creationId xmlns:a16="http://schemas.microsoft.com/office/drawing/2014/main" id="{D11FDF11-C217-AF88-C8FC-DD34FAC2730D}"/>
              </a:ext>
            </a:extLst>
          </p:cNvPr>
          <p:cNvSpPr>
            <a:spLocks noGrp="1"/>
          </p:cNvSpPr>
          <p:nvPr>
            <p:ph type="ftr" sz="quarter" idx="3"/>
          </p:nvPr>
        </p:nvSpPr>
        <p:spPr/>
        <p:txBody>
          <a:bodyPr/>
          <a:lstStyle/>
          <a:p>
            <a:r>
              <a:rPr lang="en-US"/>
              <a:t>PNNL-SA-220360</a:t>
            </a:r>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12" id="{4094C88D-87EB-4F03-8E54-6EFE75891D0B}" vid="{70271413-EC96-44AE-AED0-CA11A19BF6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PNNL_Option_4</Template>
  <TotalTime>123</TotalTime>
  <Words>487</Words>
  <Application>Microsoft Macintosh PowerPoint</Application>
  <PresentationFormat>Custom</PresentationFormat>
  <Paragraphs>64</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PNNL_Option_4</vt:lpstr>
      <vt:lpstr>Nuclear Security: Fission Data Needs</vt:lpstr>
      <vt:lpstr>Nuclear Security Applications</vt:lpstr>
      <vt:lpstr>How is nuclear data traditionally used?     As a predictive tool</vt:lpstr>
      <vt:lpstr>Where does my expertise lie?     Post-Det Nuclear Forensics</vt:lpstr>
      <vt:lpstr>With a license to pontificate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Pierson, Bruce David</dc:creator>
  <cp:lastModifiedBy>Pierson, Bruce David</cp:lastModifiedBy>
  <cp:revision>1</cp:revision>
  <dcterms:created xsi:type="dcterms:W3CDTF">2026-02-09T02:36:19Z</dcterms:created>
  <dcterms:modified xsi:type="dcterms:W3CDTF">2026-02-18T00:30:04Z</dcterms:modified>
</cp:coreProperties>
</file>