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5"/>
  </p:sldMasterIdLst>
  <p:notesMasterIdLst>
    <p:notesMasterId r:id="rId10"/>
  </p:notesMasterIdLst>
  <p:handoutMasterIdLst>
    <p:handoutMasterId r:id="rId11"/>
  </p:handoutMasterIdLst>
  <p:sldIdLst>
    <p:sldId id="493" r:id="rId6"/>
    <p:sldId id="675" r:id="rId7"/>
    <p:sldId id="674" r:id="rId8"/>
    <p:sldId id="537" r:id="rId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5" userDrawn="1">
          <p15:clr>
            <a:srgbClr val="A4A3A4"/>
          </p15:clr>
        </p15:guide>
        <p15:guide id="2" orient="horz" pos="4002" userDrawn="1">
          <p15:clr>
            <a:srgbClr val="A4A3A4"/>
          </p15:clr>
        </p15:guide>
        <p15:guide id="3" pos="38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rrmann, Cynthia 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A8464"/>
    <a:srgbClr val="0F4F97"/>
    <a:srgbClr val="F6CE86"/>
    <a:srgbClr val="AEF8E5"/>
    <a:srgbClr val="0DB78A"/>
    <a:srgbClr val="D68F10"/>
    <a:srgbClr val="F1B13D"/>
    <a:srgbClr val="10D6A2"/>
    <a:srgbClr val="2DEFBC"/>
    <a:srgbClr val="11D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3" autoAdjust="0"/>
    <p:restoredTop sz="96301" autoAdjust="0"/>
  </p:normalViewPr>
  <p:slideViewPr>
    <p:cSldViewPr snapToGrid="0">
      <p:cViewPr varScale="1">
        <p:scale>
          <a:sx n="122" d="100"/>
          <a:sy n="122" d="100"/>
        </p:scale>
        <p:origin x="1200" y="200"/>
      </p:cViewPr>
      <p:guideLst>
        <p:guide orient="horz" pos="905"/>
        <p:guide orient="horz" pos="4002"/>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Objects="1">
      <p:cViewPr varScale="1">
        <p:scale>
          <a:sx n="165" d="100"/>
          <a:sy n="165" d="100"/>
        </p:scale>
        <p:origin x="-5256" y="-11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vl1pPr>
          </a:lstStyle>
          <a:p>
            <a:endParaRPr lang="en-US" dirty="0">
              <a:latin typeface="Arial"/>
            </a:endParaRPr>
          </a:p>
        </p:txBody>
      </p:sp>
      <p:sp>
        <p:nvSpPr>
          <p:cNvPr id="3" name="Date Placeholder 2"/>
          <p:cNvSpPr>
            <a:spLocks noGrp="1"/>
          </p:cNvSpPr>
          <p:nvPr>
            <p:ph type="dt" sz="quarter" idx="1"/>
          </p:nvPr>
        </p:nvSpPr>
        <p:spPr>
          <a:xfrm>
            <a:off x="3978132" y="2"/>
            <a:ext cx="3043343" cy="465455"/>
          </a:xfrm>
          <a:prstGeom prst="rect">
            <a:avLst/>
          </a:prstGeom>
        </p:spPr>
        <p:txBody>
          <a:bodyPr vert="horz" lIns="93253" tIns="46627" rIns="93253" bIns="46627" rtlCol="0"/>
          <a:lstStyle>
            <a:lvl1pPr algn="r">
              <a:defRPr sz="1100"/>
            </a:lvl1pPr>
          </a:lstStyle>
          <a:p>
            <a:fld id="{7A1D2F2F-8618-2143-A89B-2D6D3F007EBC}" type="datetimeFigureOut">
              <a:rPr lang="en-US" smtClean="0">
                <a:latin typeface="Arial"/>
              </a:rPr>
              <a:pPr/>
              <a:t>2/10/26</a:t>
            </a:fld>
            <a:endParaRPr lang="en-US" dirty="0">
              <a:latin typeface="Arial"/>
            </a:endParaRPr>
          </a:p>
        </p:txBody>
      </p:sp>
      <p:sp>
        <p:nvSpPr>
          <p:cNvPr id="4" name="Footer Placeholder 3"/>
          <p:cNvSpPr>
            <a:spLocks noGrp="1"/>
          </p:cNvSpPr>
          <p:nvPr>
            <p:ph type="ftr" sz="quarter" idx="2"/>
          </p:nvPr>
        </p:nvSpPr>
        <p:spPr>
          <a:xfrm>
            <a:off x="0" y="8842031"/>
            <a:ext cx="3043343" cy="465455"/>
          </a:xfrm>
          <a:prstGeom prst="rect">
            <a:avLst/>
          </a:prstGeom>
        </p:spPr>
        <p:txBody>
          <a:bodyPr vert="horz" lIns="93253" tIns="46627" rIns="93253" bIns="46627" rtlCol="0" anchor="b"/>
          <a:lstStyle>
            <a:lvl1pPr algn="l">
              <a:defRPr sz="1100"/>
            </a:lvl1pPr>
          </a:lstStyle>
          <a:p>
            <a:endParaRPr lang="en-US" dirty="0">
              <a:latin typeface="Arial"/>
            </a:endParaRPr>
          </a:p>
        </p:txBody>
      </p:sp>
      <p:sp>
        <p:nvSpPr>
          <p:cNvPr id="5" name="Slide Number Placeholder 4"/>
          <p:cNvSpPr>
            <a:spLocks noGrp="1"/>
          </p:cNvSpPr>
          <p:nvPr>
            <p:ph type="sldNum" sz="quarter" idx="3"/>
          </p:nvPr>
        </p:nvSpPr>
        <p:spPr>
          <a:xfrm>
            <a:off x="3978132" y="8842031"/>
            <a:ext cx="3043343" cy="465455"/>
          </a:xfrm>
          <a:prstGeom prst="rect">
            <a:avLst/>
          </a:prstGeom>
        </p:spPr>
        <p:txBody>
          <a:bodyPr vert="horz" lIns="93253" tIns="46627" rIns="93253" bIns="46627" rtlCol="0" anchor="b"/>
          <a:lstStyle>
            <a:lvl1pPr algn="r">
              <a:defRPr sz="1100"/>
            </a:lvl1pPr>
          </a:lstStyle>
          <a:p>
            <a:fld id="{CE221CE3-F987-1944-AB66-8BE5522C5EC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322848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atin typeface="Arial"/>
              </a:defRPr>
            </a:lvl1pPr>
          </a:lstStyle>
          <a:p>
            <a:endParaRPr lang="en-US" dirty="0"/>
          </a:p>
        </p:txBody>
      </p:sp>
      <p:sp>
        <p:nvSpPr>
          <p:cNvPr id="3" name="Date Placeholder 2"/>
          <p:cNvSpPr>
            <a:spLocks noGrp="1"/>
          </p:cNvSpPr>
          <p:nvPr>
            <p:ph type="dt" idx="1"/>
          </p:nvPr>
        </p:nvSpPr>
        <p:spPr>
          <a:xfrm>
            <a:off x="3978132" y="2"/>
            <a:ext cx="3043343" cy="465455"/>
          </a:xfrm>
          <a:prstGeom prst="rect">
            <a:avLst/>
          </a:prstGeom>
        </p:spPr>
        <p:txBody>
          <a:bodyPr vert="horz" lIns="93253" tIns="46627" rIns="93253" bIns="46627" rtlCol="0"/>
          <a:lstStyle>
            <a:lvl1pPr algn="r">
              <a:defRPr sz="1100">
                <a:latin typeface="Arial"/>
              </a:defRPr>
            </a:lvl1pPr>
          </a:lstStyle>
          <a:p>
            <a:fld id="{D8B0A143-2353-BE4A-A6C4-57C9AE3FBC68}" type="datetimeFigureOut">
              <a:rPr lang="en-US" smtClean="0"/>
              <a:pPr/>
              <a:t>2/10/26</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253" tIns="46627" rIns="93253" bIns="46627"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253" tIns="46627" rIns="93253" bIns="4662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53" tIns="46627" rIns="93253" bIns="46627" rtlCol="0" anchor="b"/>
          <a:lstStyle>
            <a:lvl1pPr algn="l">
              <a:defRPr sz="1100">
                <a:latin typeface="Arial"/>
              </a:defRPr>
            </a:lvl1pPr>
          </a:lstStyle>
          <a:p>
            <a:endParaRPr lang="en-US" dirty="0"/>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3253" tIns="46627" rIns="93253" bIns="46627" rtlCol="0" anchor="b"/>
          <a:lstStyle>
            <a:lvl1pPr algn="r">
              <a:defRPr sz="1100">
                <a:latin typeface="Arial"/>
              </a:defRPr>
            </a:lvl1pPr>
          </a:lstStyle>
          <a:p>
            <a:fld id="{4CFDF800-FE0E-A944-8AC1-D57C07B352FC}" type="slidenum">
              <a:rPr lang="en-US" smtClean="0"/>
              <a:pPr/>
              <a:t>‹#›</a:t>
            </a:fld>
            <a:endParaRPr lang="en-US" dirty="0"/>
          </a:p>
        </p:txBody>
      </p:sp>
    </p:spTree>
    <p:extLst>
      <p:ext uri="{BB962C8B-B14F-4D97-AF65-F5344CB8AC3E}">
        <p14:creationId xmlns:p14="http://schemas.microsoft.com/office/powerpoint/2010/main" val="3516765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a:t>
            </a:fld>
            <a:endParaRPr lang="en-US" dirty="0"/>
          </a:p>
        </p:txBody>
      </p:sp>
    </p:spTree>
    <p:extLst>
      <p:ext uri="{BB962C8B-B14F-4D97-AF65-F5344CB8AC3E}">
        <p14:creationId xmlns:p14="http://schemas.microsoft.com/office/powerpoint/2010/main" val="1507663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A3D2A3-E316-5B4D-B559-0EBDF6B1377B}"/>
              </a:ext>
            </a:extLst>
          </p:cNvPr>
          <p:cNvPicPr>
            <a:picLocks noChangeAspect="1"/>
          </p:cNvPicPr>
          <p:nvPr userDrawn="1"/>
        </p:nvPicPr>
        <p:blipFill>
          <a:blip r:embed="rId2">
            <a:alphaModFix/>
          </a:blip>
          <a:stretch>
            <a:fillRect/>
          </a:stretch>
        </p:blipFill>
        <p:spPr>
          <a:xfrm>
            <a:off x="0" y="3575304"/>
            <a:ext cx="12192000" cy="2743200"/>
          </a:xfrm>
          <a:prstGeom prst="rect">
            <a:avLst/>
          </a:prstGeom>
          <a:gradFill flip="none" rotWithShape="1">
            <a:gsLst>
              <a:gs pos="0">
                <a:schemeClr val="accent1">
                  <a:lumMod val="0"/>
                  <a:lumOff val="100000"/>
                </a:schemeClr>
              </a:gs>
              <a:gs pos="35000">
                <a:schemeClr val="accent1">
                  <a:lumMod val="0"/>
                  <a:lumOff val="100000"/>
                </a:schemeClr>
              </a:gs>
              <a:gs pos="100000">
                <a:schemeClr val="bg1"/>
              </a:gs>
            </a:gsLst>
            <a:lin ang="2700000" scaled="1"/>
            <a:tileRect/>
          </a:gradFill>
        </p:spPr>
      </p:pic>
      <p:sp>
        <p:nvSpPr>
          <p:cNvPr id="8" name="Rectangle 7">
            <a:extLst>
              <a:ext uri="{FF2B5EF4-FFF2-40B4-BE49-F238E27FC236}">
                <a16:creationId xmlns:a16="http://schemas.microsoft.com/office/drawing/2014/main" id="{D6D9C9D9-72EC-6D46-9AAD-E59A139F1299}"/>
              </a:ext>
            </a:extLst>
          </p:cNvPr>
          <p:cNvSpPr/>
          <p:nvPr userDrawn="1"/>
        </p:nvSpPr>
        <p:spPr bwMode="auto">
          <a:xfrm>
            <a:off x="-504" y="3193257"/>
            <a:ext cx="12192504" cy="1028423"/>
          </a:xfrm>
          <a:prstGeom prst="rect">
            <a:avLst/>
          </a:prstGeom>
          <a:gradFill flip="none" rotWithShape="1">
            <a:gsLst>
              <a:gs pos="0">
                <a:schemeClr val="bg1">
                  <a:alpha val="0"/>
                  <a:lumMod val="0"/>
                  <a:lumOff val="100000"/>
                </a:schemeClr>
              </a:gs>
              <a:gs pos="51000">
                <a:schemeClr val="bg1"/>
              </a:gs>
            </a:gsLst>
            <a:lin ang="16200000" scaled="1"/>
            <a:tileRect/>
          </a:gra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9" name="Rectangle 18"/>
          <p:cNvSpPr/>
          <p:nvPr userDrawn="1"/>
        </p:nvSpPr>
        <p:spPr>
          <a:xfrm>
            <a:off x="-504" y="6316956"/>
            <a:ext cx="12192000" cy="544880"/>
          </a:xfrm>
          <a:prstGeom prst="rect">
            <a:avLst/>
          </a:prstGeom>
          <a:gradFill flip="none" rotWithShape="1">
            <a:gsLst>
              <a:gs pos="100000">
                <a:srgbClr val="294861"/>
              </a:gs>
              <a:gs pos="88000">
                <a:schemeClr val="accent1">
                  <a:lumMod val="50000"/>
                </a:schemeClr>
              </a:gs>
              <a:gs pos="21000">
                <a:srgbClr val="4388B8"/>
              </a:gs>
            </a:gsLst>
            <a:lin ang="16200000" scaled="1"/>
            <a:tileRect/>
          </a:gra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10" name="Title 9"/>
          <p:cNvSpPr>
            <a:spLocks noGrp="1"/>
          </p:cNvSpPr>
          <p:nvPr>
            <p:ph type="title" hasCustomPrompt="1"/>
          </p:nvPr>
        </p:nvSpPr>
        <p:spPr>
          <a:xfrm>
            <a:off x="609600" y="565126"/>
            <a:ext cx="10972800" cy="1447576"/>
          </a:xfrm>
        </p:spPr>
        <p:txBody>
          <a:bodyPr anchor="b" anchorCtr="0"/>
          <a:lstStyle>
            <a:lvl1pPr>
              <a:lnSpc>
                <a:spcPts val="3800"/>
              </a:lnSpc>
              <a:defRPr sz="3600" b="1" i="0">
                <a:solidFill>
                  <a:schemeClr val="accent1">
                    <a:lumMod val="75000"/>
                  </a:schemeClr>
                </a:solidFill>
                <a:effectLst/>
                <a:latin typeface="Arial"/>
                <a:cs typeface="Arial"/>
              </a:defRPr>
            </a:lvl1pPr>
          </a:lstStyle>
          <a:p>
            <a:r>
              <a:rPr lang="en-US" dirty="0"/>
              <a:t>Click to edit </a:t>
            </a:r>
            <a:br>
              <a:rPr lang="en-US" dirty="0"/>
            </a:br>
            <a:r>
              <a:rPr lang="en-US" dirty="0"/>
              <a:t>Master title style</a:t>
            </a:r>
          </a:p>
        </p:txBody>
      </p:sp>
      <p:sp>
        <p:nvSpPr>
          <p:cNvPr id="12" name="Text Placeholder 11"/>
          <p:cNvSpPr>
            <a:spLocks noGrp="1"/>
          </p:cNvSpPr>
          <p:nvPr>
            <p:ph type="body" sz="quarter" idx="13"/>
          </p:nvPr>
        </p:nvSpPr>
        <p:spPr>
          <a:xfrm>
            <a:off x="609601" y="2024863"/>
            <a:ext cx="7505699" cy="369888"/>
          </a:xfrm>
        </p:spPr>
        <p:txBody>
          <a:bodyPr>
            <a:noAutofit/>
          </a:bodyPr>
          <a:lstStyle>
            <a:lvl1pPr>
              <a:lnSpc>
                <a:spcPts val="2200"/>
              </a:lnSpc>
              <a:buNone/>
              <a:defRPr sz="2000" b="0">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pic>
        <p:nvPicPr>
          <p:cNvPr id="18" name="Picture 17" descr="LLNL_Logo_WHT-LRG.png"/>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0055018" y="6446832"/>
            <a:ext cx="1865376" cy="314676"/>
          </a:xfrm>
          <a:prstGeom prst="rect">
            <a:avLst/>
          </a:prstGeom>
        </p:spPr>
      </p:pic>
      <p:sp>
        <p:nvSpPr>
          <p:cNvPr id="20" name="Rectangle 19"/>
          <p:cNvSpPr/>
          <p:nvPr userDrawn="1"/>
        </p:nvSpPr>
        <p:spPr>
          <a:xfrm>
            <a:off x="0" y="0"/>
            <a:ext cx="12192000" cy="112889"/>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3" name="Text Placeholder 2"/>
          <p:cNvSpPr>
            <a:spLocks noGrp="1"/>
          </p:cNvSpPr>
          <p:nvPr>
            <p:ph type="body" sz="quarter" idx="14" hasCustomPrompt="1"/>
          </p:nvPr>
        </p:nvSpPr>
        <p:spPr>
          <a:xfrm>
            <a:off x="6096001" y="3096715"/>
            <a:ext cx="6096000" cy="477838"/>
          </a:xfrm>
        </p:spPr>
        <p:txBody>
          <a:bodyPr rIns="182880" anchor="b" anchorCtr="0">
            <a:noAutofit/>
          </a:bodyPr>
          <a:lstStyle>
            <a:lvl1pPr marL="57150" indent="0" algn="r">
              <a:spcBef>
                <a:spcPts val="0"/>
              </a:spcBef>
              <a:buNone/>
              <a:defRPr sz="1600" b="0"/>
            </a:lvl1pPr>
            <a:lvl2pPr marL="342900" indent="0" algn="r">
              <a:buNone/>
              <a:defRPr sz="1600" b="0"/>
            </a:lvl2pPr>
            <a:lvl3pPr marL="628650" indent="0" algn="r">
              <a:buNone/>
              <a:defRPr sz="1600" b="0"/>
            </a:lvl3pPr>
            <a:lvl4pPr marL="857250" indent="0" algn="r">
              <a:buNone/>
              <a:defRPr sz="1600" b="0"/>
            </a:lvl4pPr>
            <a:lvl5pPr marL="1085850" indent="0" algn="r">
              <a:buNone/>
              <a:defRPr sz="1600" b="0"/>
            </a:lvl5pPr>
          </a:lstStyle>
          <a:p>
            <a:pPr lvl="0"/>
            <a:r>
              <a:rPr lang="en-US" dirty="0"/>
              <a:t>Authors Name</a:t>
            </a:r>
          </a:p>
          <a:p>
            <a:pPr lvl="0"/>
            <a:r>
              <a:rPr lang="en-US" dirty="0"/>
              <a:t>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p:cNvPicPr>
          <p:nvPr userDrawn="1"/>
        </p:nvPicPr>
        <p:blipFill>
          <a:blip r:embed="rId2"/>
          <a:stretch>
            <a:fillRect/>
          </a:stretch>
        </p:blipFill>
        <p:spPr>
          <a:xfrm>
            <a:off x="962469" y="5437487"/>
            <a:ext cx="3602736" cy="607768"/>
          </a:xfrm>
          <a:prstGeom prst="rect">
            <a:avLst/>
          </a:prstGeom>
        </p:spPr>
      </p:pic>
      <p:sp>
        <p:nvSpPr>
          <p:cNvPr id="4" name="Rectangle 3">
            <a:extLst>
              <a:ext uri="{FF2B5EF4-FFF2-40B4-BE49-F238E27FC236}">
                <a16:creationId xmlns:a16="http://schemas.microsoft.com/office/drawing/2014/main" id="{1C31498E-934F-294B-928F-7BF5D96DE768}"/>
              </a:ext>
            </a:extLst>
          </p:cNvPr>
          <p:cNvSpPr/>
          <p:nvPr userDrawn="1"/>
        </p:nvSpPr>
        <p:spPr>
          <a:xfrm>
            <a:off x="5099406" y="4437474"/>
            <a:ext cx="5715000" cy="1200329"/>
          </a:xfrm>
          <a:prstGeom prst="rect">
            <a:avLst/>
          </a:prstGeom>
        </p:spPr>
        <p:txBody>
          <a:bodyPr wrap="square" anchor="b" anchorCtr="0">
            <a:spAutoFit/>
          </a:bodyPr>
          <a:lstStyle/>
          <a:p>
            <a:r>
              <a:rPr lang="en-US" sz="800" b="1" dirty="0">
                <a:solidFill>
                  <a:schemeClr val="bg1"/>
                </a:solidFill>
              </a:rPr>
              <a:t>Disclaimer</a:t>
            </a:r>
          </a:p>
          <a:p>
            <a:r>
              <a:rPr lang="en-US" sz="800" dirty="0">
                <a:solidFill>
                  <a:schemeClr val="bg1"/>
                </a:solidFill>
              </a:rPr>
              <a:t>This document was prepared as an account of work sponsored by an agency of the United States government. Neither the United States government nor Lawrence Livermore National Security, LLC, nor any of their employees makes any warranty, expressed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Lawrence Livermore National Security, LLC. The views and opinions of authors expressed herein do not necessarily state or reflect those of the United States government or Lawrence Livermore National Security, LLC, and shall not be used for advertising or product endorsement purposes.</a:t>
            </a:r>
            <a:endParaRPr lang="en-US" sz="1050" b="0" i="0" dirty="0">
              <a:solidFill>
                <a:schemeClr val="bg1"/>
              </a:solidFill>
              <a:effectLst/>
              <a:latin typeface="Open Sans" panose="020B0606030504020204" pitchFamily="34" charset="0"/>
            </a:endParaRPr>
          </a:p>
        </p:txBody>
      </p:sp>
      <p:sp>
        <p:nvSpPr>
          <p:cNvPr id="5" name="Rectangle 4">
            <a:extLst>
              <a:ext uri="{FF2B5EF4-FFF2-40B4-BE49-F238E27FC236}">
                <a16:creationId xmlns:a16="http://schemas.microsoft.com/office/drawing/2014/main" id="{3976C2BC-60A7-0547-A911-67347BC0CAFD}"/>
              </a:ext>
            </a:extLst>
          </p:cNvPr>
          <p:cNvSpPr/>
          <p:nvPr userDrawn="1"/>
        </p:nvSpPr>
        <p:spPr>
          <a:xfrm>
            <a:off x="5099406" y="5771963"/>
            <a:ext cx="5715000" cy="313932"/>
          </a:xfrm>
          <a:prstGeom prst="rect">
            <a:avLst/>
          </a:prstGeom>
        </p:spPr>
        <p:txBody>
          <a:bodyPr wrap="square">
            <a:spAutoFit/>
          </a:bodyPr>
          <a:lstStyle/>
          <a:p>
            <a:pPr marL="0" algn="l" defTabSz="457200" rtl="0" eaLnBrk="1" latinLnBrk="0" hangingPunct="1">
              <a:lnSpc>
                <a:spcPct val="90000"/>
              </a:lnSpc>
              <a:spcAft>
                <a:spcPts val="600"/>
              </a:spcAft>
            </a:pPr>
            <a:r>
              <a:rPr lang="en-US" sz="800" kern="1200" dirty="0">
                <a:solidFill>
                  <a:schemeClr val="bg1"/>
                </a:solidFill>
                <a:effectLst/>
                <a:latin typeface="Arial"/>
                <a:ea typeface="+mn-ea"/>
                <a:cs typeface="Arial"/>
              </a:rPr>
              <a:t>This work was performed under the auspices of the</a:t>
            </a:r>
            <a:r>
              <a:rPr lang="en-US" sz="800" kern="1200" baseline="0" dirty="0">
                <a:solidFill>
                  <a:schemeClr val="bg1"/>
                </a:solidFill>
                <a:effectLst/>
                <a:latin typeface="Arial"/>
                <a:ea typeface="+mn-ea"/>
                <a:cs typeface="Arial"/>
              </a:rPr>
              <a:t> </a:t>
            </a:r>
            <a:r>
              <a:rPr lang="en-US" sz="800" kern="1200" dirty="0">
                <a:solidFill>
                  <a:schemeClr val="bg1"/>
                </a:solidFill>
                <a:effectLst/>
                <a:latin typeface="Arial"/>
                <a:ea typeface="+mn-ea"/>
                <a:cs typeface="Arial"/>
              </a:rPr>
              <a:t>U.S. Department of Energy by Lawrence Livermore National Laboratory under contract DE-AC52-07NA27344.</a:t>
            </a:r>
            <a:r>
              <a:rPr lang="en-US" sz="800" kern="1200" baseline="0" dirty="0">
                <a:solidFill>
                  <a:schemeClr val="bg1"/>
                </a:solidFill>
                <a:effectLst/>
                <a:latin typeface="Arial"/>
                <a:ea typeface="+mn-ea"/>
                <a:cs typeface="Arial"/>
              </a:rPr>
              <a:t> </a:t>
            </a:r>
            <a:r>
              <a:rPr lang="en-US" sz="800" kern="1200" dirty="0">
                <a:solidFill>
                  <a:schemeClr val="bg1"/>
                </a:solidFill>
                <a:effectLst/>
                <a:latin typeface="Arial"/>
                <a:ea typeface="+mn-ea"/>
                <a:cs typeface="Arial"/>
              </a:rPr>
              <a:t>Lawrence Livermore National Security, LLC</a:t>
            </a:r>
          </a:p>
        </p:txBody>
      </p:sp>
    </p:spTree>
    <p:extLst>
      <p:ext uri="{BB962C8B-B14F-4D97-AF65-F5344CB8AC3E}">
        <p14:creationId xmlns:p14="http://schemas.microsoft.com/office/powerpoint/2010/main" val="3127189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2"/>
          <p:cNvSpPr>
            <a:spLocks noGrp="1"/>
          </p:cNvSpPr>
          <p:nvPr>
            <p:ph type="sldNum" sz="quarter" idx="4"/>
          </p:nvPr>
        </p:nvSpPr>
        <p:spPr>
          <a:xfrm>
            <a:off x="11582400" y="6705600"/>
            <a:ext cx="609600" cy="152400"/>
          </a:xfrm>
          <a:prstGeom prst="rect">
            <a:avLst/>
          </a:prstGeom>
        </p:spPr>
        <p:txBody>
          <a:bodyPr vert="horz" lIns="91440" tIns="45720" rIns="91440" bIns="45720" rtlCol="0" anchor="ctr"/>
          <a:lstStyle>
            <a:lvl1pPr algn="r">
              <a:defRPr sz="800">
                <a:solidFill>
                  <a:schemeClr val="tx1"/>
                </a:solidFill>
                <a:latin typeface="Arial" pitchFamily="34" charset="0"/>
                <a:cs typeface="Arial" pitchFamily="34" charset="0"/>
              </a:defRPr>
            </a:lvl1pPr>
          </a:lstStyle>
          <a:p>
            <a:fld id="{675658CD-8464-4987-906E-006271C3A4BE}" type="slidenum">
              <a:rPr lang="en-US" smtClean="0"/>
              <a:pPr/>
              <a:t>‹#›</a:t>
            </a:fld>
            <a:endParaRPr lang="en-US" dirty="0"/>
          </a:p>
        </p:txBody>
      </p:sp>
    </p:spTree>
    <p:extLst>
      <p:ext uri="{BB962C8B-B14F-4D97-AF65-F5344CB8AC3E}">
        <p14:creationId xmlns:p14="http://schemas.microsoft.com/office/powerpoint/2010/main" val="300278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bIns="0"/>
          <a:lstStyle>
            <a:lvl1pPr eaLnBrk="1" latinLnBrk="0" hangingPunct="1">
              <a:spcBef>
                <a:spcPts val="1800"/>
              </a:spcBef>
              <a:spcAft>
                <a:spcPts val="0"/>
              </a:spcAft>
              <a:defRPr/>
            </a:lvl1pPr>
            <a:lvl2pPr eaLnBrk="1" latinLnBrk="0" hangingPunct="1">
              <a:spcAft>
                <a:spcPts val="0"/>
              </a:spcAft>
              <a:defRPr/>
            </a:lvl2pPr>
            <a:lvl3pPr eaLnBrk="1" latinLnBrk="0" hangingPunct="1">
              <a:spcAft>
                <a:spcPts val="0"/>
              </a:spcAft>
              <a:defRPr/>
            </a:lvl3pPr>
            <a:lvl4pPr eaLnBrk="1" latinLnBrk="0" hangingPunct="1">
              <a:spcAft>
                <a:spcPts val="0"/>
              </a:spcAft>
              <a:defRPr/>
            </a:lvl4pPr>
            <a:lvl5pPr eaLnBrk="1" latinLnBrk="0" hangingPunct="1">
              <a:spcAft>
                <a:spcPts val="0"/>
              </a:spcAft>
              <a:defRPr/>
            </a:lvl5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5" name="Title Placeholder 1"/>
          <p:cNvSpPr>
            <a:spLocks noGrp="1"/>
          </p:cNvSpPr>
          <p:nvPr>
            <p:ph type="title"/>
          </p:nvPr>
        </p:nvSpPr>
        <p:spPr>
          <a:xfrm>
            <a:off x="609600" y="219514"/>
            <a:ext cx="10972800" cy="1008771"/>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with side-text-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21101"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with side-text-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301619"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0831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21101"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Content Placeholder 2"/>
          <p:cNvSpPr>
            <a:spLocks noGrp="1"/>
          </p:cNvSpPr>
          <p:nvPr>
            <p:ph idx="10"/>
          </p:nvPr>
        </p:nvSpPr>
        <p:spPr>
          <a:xfrm>
            <a:off x="6291532"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29412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349042"/>
          </a:xfrm>
        </p:spPr>
        <p:txBody>
          <a:bodyPr/>
          <a:lstStyle/>
          <a:p>
            <a:r>
              <a:rPr lang="en-US"/>
              <a:t>Click icon to add picture</a:t>
            </a:r>
            <a:endParaRPr lang="en-US" dirty="0"/>
          </a:p>
        </p:txBody>
      </p:sp>
      <p:sp>
        <p:nvSpPr>
          <p:cNvPr id="6" name="Title 5"/>
          <p:cNvSpPr>
            <a:spLocks noGrp="1"/>
          </p:cNvSpPr>
          <p:nvPr>
            <p:ph type="title"/>
          </p:nvPr>
        </p:nvSpPr>
        <p:spPr>
          <a:xfrm>
            <a:off x="5" y="7"/>
            <a:ext cx="12191999" cy="1228907"/>
          </a:xfrm>
          <a:solidFill>
            <a:schemeClr val="bg1"/>
          </a:solidFill>
          <a:effectLst/>
        </p:spPr>
        <p:txBody>
          <a:bodyPr vert="horz" lIns="457200" rIns="45720" rtlCol="0" anchor="ctr" anchorCtr="0">
            <a:normAutofit/>
            <a:scene3d>
              <a:camera prst="orthographicFront"/>
              <a:lightRig rig="threePt" dir="t">
                <a:rot lat="0" lon="0" rev="4800000"/>
              </a:lightRig>
            </a:scene3d>
            <a:sp3d prstMaterial="matte"/>
          </a:bodyPr>
          <a:lstStyle>
            <a:lvl1pPr marL="233363" indent="0" algn="l" rtl="0" eaLnBrk="1" latinLnBrk="0" hangingPunct="1">
              <a:lnSpc>
                <a:spcPct val="90000"/>
              </a:lnSpc>
              <a:spcBef>
                <a:spcPct val="0"/>
              </a:spcBef>
              <a:buNone/>
              <a:defRPr kumimoji="0" lang="en-US" sz="3200" b="1" kern="1200" dirty="0">
                <a:solidFill>
                  <a:schemeClr val="accent1">
                    <a:lumMod val="75000"/>
                  </a:schemeClr>
                </a:solidFill>
                <a:effectLst/>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349042"/>
          </a:xfrm>
        </p:spPr>
        <p:txBody>
          <a:bodyPr/>
          <a:lstStyle/>
          <a:p>
            <a:r>
              <a:rPr lang="en-US" dirty="0"/>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6355080"/>
            <a:ext cx="12192000" cy="5029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Ins="0" rtlCol="0" anchor="ctr"/>
          <a:lstStyle/>
          <a:p>
            <a:pPr algn="ctr"/>
            <a:endParaRPr lang="en-US" sz="1800" dirty="0">
              <a:latin typeface="Arial"/>
            </a:endParaRPr>
          </a:p>
        </p:txBody>
      </p:sp>
      <p:sp>
        <p:nvSpPr>
          <p:cNvPr id="3" name="Text Placeholder 2"/>
          <p:cNvSpPr>
            <a:spLocks noGrp="1"/>
          </p:cNvSpPr>
          <p:nvPr>
            <p:ph type="body" idx="1"/>
          </p:nvPr>
        </p:nvSpPr>
        <p:spPr>
          <a:xfrm>
            <a:off x="609600" y="1441524"/>
            <a:ext cx="10972800" cy="4906889"/>
          </a:xfrm>
          <a:prstGeom prst="rect">
            <a:avLst/>
          </a:prstGeom>
        </p:spPr>
        <p:txBody>
          <a:bodyPr vert="horz" lIns="0" tIns="0" rIns="0" bIns="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Rectangle 9"/>
          <p:cNvSpPr/>
          <p:nvPr/>
        </p:nvSpPr>
        <p:spPr bwMode="invGray">
          <a:xfrm>
            <a:off x="1" y="635508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latin typeface="Arial"/>
            </a:endParaRPr>
          </a:p>
        </p:txBody>
      </p:sp>
      <p:sp>
        <p:nvSpPr>
          <p:cNvPr id="19" name="Slide Number Placeholder 7"/>
          <p:cNvSpPr txBox="1">
            <a:spLocks/>
          </p:cNvSpPr>
          <p:nvPr/>
        </p:nvSpPr>
        <p:spPr>
          <a:xfrm>
            <a:off x="11768167" y="6403259"/>
            <a:ext cx="423836" cy="454747"/>
          </a:xfrm>
          <a:prstGeom prst="rect">
            <a:avLst/>
          </a:prstGeom>
        </p:spPr>
        <p:txBody>
          <a:bodyPr rIns="45720" anchor="ctr"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EAD690BD-BADF-4FBD-97E7-557E707EBBB2}" type="slidenum">
              <a:rPr kumimoji="0" lang="en-US" sz="1000" b="0" i="0" u="none" strike="noStrike" kern="1200" cap="none" spc="0" normalizeH="0" baseline="0" noProof="0" smtClean="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p:txBody>
      </p:sp>
      <p:sp>
        <p:nvSpPr>
          <p:cNvPr id="2" name="Title Placeholder 1"/>
          <p:cNvSpPr>
            <a:spLocks noGrp="1"/>
          </p:cNvSpPr>
          <p:nvPr>
            <p:ph type="title"/>
          </p:nvPr>
        </p:nvSpPr>
        <p:spPr>
          <a:xfrm>
            <a:off x="609600" y="220136"/>
            <a:ext cx="10972800" cy="1005840"/>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cxnSp>
        <p:nvCxnSpPr>
          <p:cNvPr id="5" name="Straight Connector 4"/>
          <p:cNvCxnSpPr/>
          <p:nvPr/>
        </p:nvCxnSpPr>
        <p:spPr>
          <a:xfrm>
            <a:off x="-8076" y="1267155"/>
            <a:ext cx="12200079" cy="0"/>
          </a:xfrm>
          <a:prstGeom prst="line">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A54311BD-8720-D040-927F-1192591CB67C}"/>
              </a:ext>
            </a:extLst>
          </p:cNvPr>
          <p:cNvPicPr>
            <a:picLocks/>
          </p:cNvPicPr>
          <p:nvPr userDrawn="1"/>
        </p:nvPicPr>
        <p:blipFill rotWithShape="1">
          <a:blip r:embed="rId13" cstate="print">
            <a:extLst>
              <a:ext uri="{28A0092B-C50C-407E-A947-70E740481C1C}">
                <a14:useLocalDpi xmlns:a14="http://schemas.microsoft.com/office/drawing/2010/main"/>
              </a:ext>
            </a:extLst>
          </a:blip>
          <a:srcRect/>
          <a:stretch/>
        </p:blipFill>
        <p:spPr>
          <a:xfrm>
            <a:off x="10944015" y="6446520"/>
            <a:ext cx="978408" cy="374904"/>
          </a:xfrm>
          <a:prstGeom prst="rect">
            <a:avLst/>
          </a:prstGeom>
        </p:spPr>
      </p:pic>
      <p:pic>
        <p:nvPicPr>
          <p:cNvPr id="13" name="Picture 12">
            <a:extLst>
              <a:ext uri="{FF2B5EF4-FFF2-40B4-BE49-F238E27FC236}">
                <a16:creationId xmlns:a16="http://schemas.microsoft.com/office/drawing/2014/main" id="{B8487A01-C0B8-4643-8CFB-9227E4579F35}"/>
              </a:ext>
            </a:extLst>
          </p:cNvPr>
          <p:cNvPicPr>
            <a:picLocks noChangeAspect="1"/>
          </p:cNvPicPr>
          <p:nvPr userDrawn="1"/>
        </p:nvPicPr>
        <p:blipFill>
          <a:blip r:embed="rId14"/>
          <a:stretch>
            <a:fillRect/>
          </a:stretch>
        </p:blipFill>
        <p:spPr>
          <a:xfrm>
            <a:off x="225926" y="6470897"/>
            <a:ext cx="1501274" cy="257361"/>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5" r:id="rId4"/>
    <p:sldLayoutId id="2147483722" r:id="rId5"/>
    <p:sldLayoutId id="2147483721" r:id="rId6"/>
    <p:sldLayoutId id="2147483717" r:id="rId7"/>
    <p:sldLayoutId id="2147483718" r:id="rId8"/>
    <p:sldLayoutId id="2147483719" r:id="rId9"/>
    <p:sldLayoutId id="2147483723" r:id="rId10"/>
    <p:sldLayoutId id="2147483728" r:id="rId11"/>
  </p:sldLayoutIdLst>
  <p:hf sldNum="0" hdr="0" ftr="0" dt="0"/>
  <p:txStyles>
    <p:titleStyle>
      <a:lvl1pPr algn="l" rtl="0" eaLnBrk="1" latinLnBrk="0" hangingPunct="1">
        <a:lnSpc>
          <a:spcPct val="90000"/>
        </a:lnSpc>
        <a:spcBef>
          <a:spcPct val="0"/>
        </a:spcBef>
        <a:buNone/>
        <a:defRPr kumimoji="0" sz="3200" b="1" kern="1200">
          <a:solidFill>
            <a:schemeClr val="accent1">
              <a:lumMod val="75000"/>
            </a:schemeClr>
          </a:solidFill>
          <a:effectLst/>
          <a:latin typeface="Calibri" panose="020F0502020204030204" pitchFamily="34" charset="0"/>
          <a:ea typeface="+mj-ea"/>
          <a:cs typeface="Calibri" panose="020F0502020204030204" pitchFamily="34" charset="0"/>
        </a:defRPr>
      </a:lvl1pPr>
    </p:titleStyle>
    <p:body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26028" y="549136"/>
            <a:ext cx="11897590" cy="1447576"/>
          </a:xfrm>
        </p:spPr>
        <p:txBody>
          <a:bodyPr/>
          <a:lstStyle/>
          <a:p>
            <a:r>
              <a:rPr lang="en-US" sz="3500" i="0" u="none" strike="noStrike" dirty="0">
                <a:solidFill>
                  <a:schemeClr val="tx2"/>
                </a:solidFill>
                <a:effectLst/>
                <a:latin typeface="+mj-lt"/>
              </a:rPr>
              <a:t>Fission Data Needs for Criticality Safety</a:t>
            </a:r>
            <a:endParaRPr lang="en-US" sz="3500" dirty="0">
              <a:solidFill>
                <a:schemeClr val="tx2"/>
              </a:solidFill>
              <a:latin typeface="+mj-lt"/>
              <a:cs typeface="Calibri" panose="020F0502020204030204" pitchFamily="34" charset="0"/>
            </a:endParaRPr>
          </a:p>
        </p:txBody>
      </p:sp>
      <p:sp>
        <p:nvSpPr>
          <p:cNvPr id="11" name="Text Placeholder 10"/>
          <p:cNvSpPr>
            <a:spLocks noGrp="1"/>
          </p:cNvSpPr>
          <p:nvPr>
            <p:ph type="body" sz="quarter" idx="13"/>
          </p:nvPr>
        </p:nvSpPr>
        <p:spPr>
          <a:xfrm>
            <a:off x="609600" y="2271802"/>
            <a:ext cx="7505699" cy="369888"/>
          </a:xfrm>
        </p:spPr>
        <p:txBody>
          <a:bodyPr/>
          <a:lstStyle/>
          <a:p>
            <a:pPr marL="58738" indent="-1588">
              <a:spcBef>
                <a:spcPts val="0"/>
              </a:spcBef>
            </a:pPr>
            <a:r>
              <a:rPr lang="en-US" dirty="0">
                <a:latin typeface="Calibri" panose="020F0502020204030204" pitchFamily="34" charset="0"/>
                <a:cs typeface="Calibri" panose="020F0502020204030204" pitchFamily="34" charset="0"/>
              </a:rPr>
              <a:t>Presented at the Workshop for Applied Nuclear Data Activities</a:t>
            </a:r>
          </a:p>
          <a:p>
            <a:pPr marL="58738" indent="-1588">
              <a:spcBef>
                <a:spcPts val="0"/>
              </a:spcBef>
            </a:pPr>
            <a:r>
              <a:rPr lang="en-US" dirty="0">
                <a:latin typeface="Calibri" panose="020F0502020204030204" pitchFamily="34" charset="0"/>
                <a:cs typeface="Calibri" panose="020F0502020204030204" pitchFamily="34" charset="0"/>
              </a:rPr>
              <a:t>Arlington, VA</a:t>
            </a:r>
          </a:p>
        </p:txBody>
      </p:sp>
      <p:sp>
        <p:nvSpPr>
          <p:cNvPr id="5" name="Text Placeholder 4"/>
          <p:cNvSpPr>
            <a:spLocks noGrp="1"/>
          </p:cNvSpPr>
          <p:nvPr>
            <p:ph type="body" sz="quarter" idx="14"/>
          </p:nvPr>
        </p:nvSpPr>
        <p:spPr>
          <a:xfrm>
            <a:off x="5250094" y="3640567"/>
            <a:ext cx="6645785" cy="479369"/>
          </a:xfrm>
        </p:spPr>
        <p:txBody>
          <a:bodyPr/>
          <a:lstStyle/>
          <a:p>
            <a:pPr lvl="0"/>
            <a:r>
              <a:rPr lang="en-US" dirty="0"/>
              <a:t>Catherine </a:t>
            </a:r>
            <a:r>
              <a:rPr lang="en-US" dirty="0" err="1"/>
              <a:t>Percher</a:t>
            </a:r>
            <a:endParaRPr lang="en-US" dirty="0"/>
          </a:p>
        </p:txBody>
      </p:sp>
      <p:sp>
        <p:nvSpPr>
          <p:cNvPr id="9" name="Text Placeholder 10"/>
          <p:cNvSpPr txBox="1">
            <a:spLocks/>
          </p:cNvSpPr>
          <p:nvPr/>
        </p:nvSpPr>
        <p:spPr>
          <a:xfrm>
            <a:off x="609600" y="3640568"/>
            <a:ext cx="3278508" cy="397500"/>
          </a:xfrm>
          <a:prstGeom prst="rect">
            <a:avLst/>
          </a:prstGeom>
        </p:spPr>
        <p:txBody>
          <a:bodyPr vert="horz" lIns="0" tIns="91440" rIns="0" rtlCol="0" anchor="ctr" anchorCtr="0">
            <a:noAutofit/>
          </a:bodyPr>
          <a:lstStyle/>
          <a:p>
            <a:pPr lvl="0">
              <a:lnSpc>
                <a:spcPct val="80000"/>
              </a:lnSpc>
            </a:pPr>
            <a:r>
              <a:rPr lang="en-US" sz="1600" dirty="0">
                <a:cs typeface="Lucida Handwriting"/>
              </a:rPr>
              <a:t>February 11, 2026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8C098-2B07-1A16-9E50-B2AA02D4A179}"/>
              </a:ext>
            </a:extLst>
          </p:cNvPr>
          <p:cNvSpPr>
            <a:spLocks noGrp="1"/>
          </p:cNvSpPr>
          <p:nvPr>
            <p:ph type="title"/>
          </p:nvPr>
        </p:nvSpPr>
        <p:spPr>
          <a:xfrm>
            <a:off x="609600" y="220136"/>
            <a:ext cx="11340662" cy="1005840"/>
          </a:xfrm>
        </p:spPr>
        <p:txBody>
          <a:bodyPr/>
          <a:lstStyle/>
          <a:p>
            <a:r>
              <a:rPr lang="en-US" dirty="0"/>
              <a:t>Nuclear Criticality Safety</a:t>
            </a:r>
            <a:br>
              <a:rPr lang="en-US" dirty="0"/>
            </a:br>
            <a:r>
              <a:rPr lang="en-US" sz="2400" dirty="0"/>
              <a:t>Art and Science of Avoiding Fission Chain Reactions in Handling, Processing, and Storage</a:t>
            </a:r>
          </a:p>
        </p:txBody>
      </p:sp>
      <p:pic>
        <p:nvPicPr>
          <p:cNvPr id="9" name="Picture 8">
            <a:extLst>
              <a:ext uri="{FF2B5EF4-FFF2-40B4-BE49-F238E27FC236}">
                <a16:creationId xmlns:a16="http://schemas.microsoft.com/office/drawing/2014/main" id="{AD977649-5D5C-4993-9843-0E6522B4EEAE}"/>
              </a:ext>
            </a:extLst>
          </p:cNvPr>
          <p:cNvPicPr>
            <a:picLocks noChangeAspect="1"/>
          </p:cNvPicPr>
          <p:nvPr/>
        </p:nvPicPr>
        <p:blipFill>
          <a:blip r:embed="rId2"/>
          <a:stretch>
            <a:fillRect/>
          </a:stretch>
        </p:blipFill>
        <p:spPr>
          <a:xfrm>
            <a:off x="0" y="1302407"/>
            <a:ext cx="12044855" cy="4953000"/>
          </a:xfrm>
          <a:prstGeom prst="rect">
            <a:avLst/>
          </a:prstGeom>
        </p:spPr>
      </p:pic>
      <p:pic>
        <p:nvPicPr>
          <p:cNvPr id="11" name="Picture 10">
            <a:extLst>
              <a:ext uri="{FF2B5EF4-FFF2-40B4-BE49-F238E27FC236}">
                <a16:creationId xmlns:a16="http://schemas.microsoft.com/office/drawing/2014/main" id="{9CD7E2E9-8960-2D05-1008-C5CBC4255627}"/>
              </a:ext>
            </a:extLst>
          </p:cNvPr>
          <p:cNvPicPr>
            <a:picLocks noChangeAspect="1"/>
          </p:cNvPicPr>
          <p:nvPr/>
        </p:nvPicPr>
        <p:blipFill>
          <a:blip r:embed="rId3"/>
          <a:stretch>
            <a:fillRect/>
          </a:stretch>
        </p:blipFill>
        <p:spPr>
          <a:xfrm>
            <a:off x="6096000" y="1318830"/>
            <a:ext cx="1933903" cy="1450428"/>
          </a:xfrm>
          <a:prstGeom prst="rect">
            <a:avLst/>
          </a:prstGeom>
        </p:spPr>
      </p:pic>
      <p:pic>
        <p:nvPicPr>
          <p:cNvPr id="13" name="Picture 12">
            <a:extLst>
              <a:ext uri="{FF2B5EF4-FFF2-40B4-BE49-F238E27FC236}">
                <a16:creationId xmlns:a16="http://schemas.microsoft.com/office/drawing/2014/main" id="{E74E5422-DEFA-DFC4-9258-F56B77859985}"/>
              </a:ext>
            </a:extLst>
          </p:cNvPr>
          <p:cNvPicPr>
            <a:picLocks noChangeAspect="1"/>
          </p:cNvPicPr>
          <p:nvPr/>
        </p:nvPicPr>
        <p:blipFill>
          <a:blip r:embed="rId4"/>
          <a:stretch>
            <a:fillRect/>
          </a:stretch>
        </p:blipFill>
        <p:spPr>
          <a:xfrm>
            <a:off x="819807" y="1302407"/>
            <a:ext cx="2440590" cy="1002621"/>
          </a:xfrm>
          <a:prstGeom prst="rect">
            <a:avLst/>
          </a:prstGeom>
        </p:spPr>
      </p:pic>
      <p:pic>
        <p:nvPicPr>
          <p:cNvPr id="15" name="Picture 14">
            <a:extLst>
              <a:ext uri="{FF2B5EF4-FFF2-40B4-BE49-F238E27FC236}">
                <a16:creationId xmlns:a16="http://schemas.microsoft.com/office/drawing/2014/main" id="{702C0411-D045-4C26-4D8B-BC5C247AA79E}"/>
              </a:ext>
            </a:extLst>
          </p:cNvPr>
          <p:cNvPicPr>
            <a:picLocks noChangeAspect="1"/>
          </p:cNvPicPr>
          <p:nvPr/>
        </p:nvPicPr>
        <p:blipFill>
          <a:blip r:embed="rId5"/>
          <a:stretch>
            <a:fillRect/>
          </a:stretch>
        </p:blipFill>
        <p:spPr>
          <a:xfrm>
            <a:off x="3379733" y="4482721"/>
            <a:ext cx="2531242" cy="1324683"/>
          </a:xfrm>
          <a:prstGeom prst="rect">
            <a:avLst/>
          </a:prstGeom>
        </p:spPr>
      </p:pic>
      <p:pic>
        <p:nvPicPr>
          <p:cNvPr id="17" name="Picture 16">
            <a:extLst>
              <a:ext uri="{FF2B5EF4-FFF2-40B4-BE49-F238E27FC236}">
                <a16:creationId xmlns:a16="http://schemas.microsoft.com/office/drawing/2014/main" id="{99DECDD7-A189-FDA0-5090-97676F5E5499}"/>
              </a:ext>
            </a:extLst>
          </p:cNvPr>
          <p:cNvPicPr>
            <a:picLocks noChangeAspect="1"/>
          </p:cNvPicPr>
          <p:nvPr/>
        </p:nvPicPr>
        <p:blipFill>
          <a:blip r:embed="rId6"/>
          <a:stretch>
            <a:fillRect/>
          </a:stretch>
        </p:blipFill>
        <p:spPr>
          <a:xfrm>
            <a:off x="7099301" y="4168375"/>
            <a:ext cx="2743200" cy="1828800"/>
          </a:xfrm>
          <a:prstGeom prst="rect">
            <a:avLst/>
          </a:prstGeom>
        </p:spPr>
      </p:pic>
      <p:pic>
        <p:nvPicPr>
          <p:cNvPr id="19" name="Picture 18">
            <a:extLst>
              <a:ext uri="{FF2B5EF4-FFF2-40B4-BE49-F238E27FC236}">
                <a16:creationId xmlns:a16="http://schemas.microsoft.com/office/drawing/2014/main" id="{2E800D6E-224C-67DD-A398-BCC61A2ED13E}"/>
              </a:ext>
            </a:extLst>
          </p:cNvPr>
          <p:cNvPicPr>
            <a:picLocks noChangeAspect="1"/>
          </p:cNvPicPr>
          <p:nvPr/>
        </p:nvPicPr>
        <p:blipFill>
          <a:blip r:embed="rId7"/>
          <a:stretch>
            <a:fillRect/>
          </a:stretch>
        </p:blipFill>
        <p:spPr>
          <a:xfrm>
            <a:off x="819807" y="3203175"/>
            <a:ext cx="2895602" cy="1930401"/>
          </a:xfrm>
          <a:prstGeom prst="rect">
            <a:avLst/>
          </a:prstGeom>
        </p:spPr>
      </p:pic>
      <p:pic>
        <p:nvPicPr>
          <p:cNvPr id="21" name="Picture 20">
            <a:extLst>
              <a:ext uri="{FF2B5EF4-FFF2-40B4-BE49-F238E27FC236}">
                <a16:creationId xmlns:a16="http://schemas.microsoft.com/office/drawing/2014/main" id="{EC5CC63E-A690-7961-2649-9E64CFE2B6E7}"/>
              </a:ext>
            </a:extLst>
          </p:cNvPr>
          <p:cNvPicPr>
            <a:picLocks noChangeAspect="1"/>
          </p:cNvPicPr>
          <p:nvPr/>
        </p:nvPicPr>
        <p:blipFill>
          <a:blip r:embed="rId8"/>
          <a:stretch>
            <a:fillRect/>
          </a:stretch>
        </p:blipFill>
        <p:spPr>
          <a:xfrm>
            <a:off x="9949355" y="4302256"/>
            <a:ext cx="2095500" cy="1358900"/>
          </a:xfrm>
          <a:prstGeom prst="rect">
            <a:avLst/>
          </a:prstGeom>
        </p:spPr>
      </p:pic>
      <p:pic>
        <p:nvPicPr>
          <p:cNvPr id="23" name="Picture 22">
            <a:extLst>
              <a:ext uri="{FF2B5EF4-FFF2-40B4-BE49-F238E27FC236}">
                <a16:creationId xmlns:a16="http://schemas.microsoft.com/office/drawing/2014/main" id="{91C797FD-AC57-0C6F-CED4-FD3042A17774}"/>
              </a:ext>
            </a:extLst>
          </p:cNvPr>
          <p:cNvPicPr>
            <a:picLocks noChangeAspect="1"/>
          </p:cNvPicPr>
          <p:nvPr/>
        </p:nvPicPr>
        <p:blipFill>
          <a:blip r:embed="rId9"/>
          <a:stretch>
            <a:fillRect/>
          </a:stretch>
        </p:blipFill>
        <p:spPr>
          <a:xfrm>
            <a:off x="9867570" y="1445970"/>
            <a:ext cx="1995871" cy="1718116"/>
          </a:xfrm>
          <a:prstGeom prst="rect">
            <a:avLst/>
          </a:prstGeom>
        </p:spPr>
      </p:pic>
    </p:spTree>
    <p:extLst>
      <p:ext uri="{BB962C8B-B14F-4D97-AF65-F5344CB8AC3E}">
        <p14:creationId xmlns:p14="http://schemas.microsoft.com/office/powerpoint/2010/main" val="1508661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FD24A7-5145-0344-AE36-CE209AE56B14}"/>
              </a:ext>
            </a:extLst>
          </p:cNvPr>
          <p:cNvSpPr>
            <a:spLocks noGrp="1"/>
          </p:cNvSpPr>
          <p:nvPr>
            <p:ph type="title"/>
          </p:nvPr>
        </p:nvSpPr>
        <p:spPr>
          <a:xfrm>
            <a:off x="228600" y="220136"/>
            <a:ext cx="11353800" cy="1005840"/>
          </a:xfrm>
        </p:spPr>
        <p:txBody>
          <a:bodyPr anchor="ctr">
            <a:normAutofit/>
          </a:bodyPr>
          <a:lstStyle/>
          <a:p>
            <a:r>
              <a:rPr lang="en-US" dirty="0"/>
              <a:t>Fission Data Needs for Criticality Safety</a:t>
            </a:r>
            <a:br>
              <a:rPr lang="en-US" dirty="0"/>
            </a:br>
            <a:r>
              <a:rPr lang="en-US" sz="2400" dirty="0"/>
              <a:t>Ensure </a:t>
            </a:r>
            <a:r>
              <a:rPr lang="en-US" sz="2400" dirty="0" err="1"/>
              <a:t>k</a:t>
            </a:r>
            <a:r>
              <a:rPr lang="en-US" sz="2400" baseline="-25000" dirty="0" err="1"/>
              <a:t>eff</a:t>
            </a:r>
            <a:r>
              <a:rPr lang="en-US" sz="2400" dirty="0"/>
              <a:t> calculates less than an upper subcritical limit determined by critical data</a:t>
            </a:r>
            <a:endParaRPr lang="en-US" dirty="0"/>
          </a:p>
        </p:txBody>
      </p:sp>
      <p:graphicFrame>
        <p:nvGraphicFramePr>
          <p:cNvPr id="14" name="Content Placeholder 3">
            <a:extLst>
              <a:ext uri="{FF2B5EF4-FFF2-40B4-BE49-F238E27FC236}">
                <a16:creationId xmlns:a16="http://schemas.microsoft.com/office/drawing/2014/main" id="{1E5FA0D6-D10E-CA6A-3149-8CF919D496EF}"/>
              </a:ext>
            </a:extLst>
          </p:cNvPr>
          <p:cNvGraphicFramePr>
            <a:graphicFrameLocks/>
          </p:cNvGraphicFramePr>
          <p:nvPr>
            <p:extLst>
              <p:ext uri="{D42A27DB-BD31-4B8C-83A1-F6EECF244321}">
                <p14:modId xmlns:p14="http://schemas.microsoft.com/office/powerpoint/2010/main" val="3654455748"/>
              </p:ext>
            </p:extLst>
          </p:nvPr>
        </p:nvGraphicFramePr>
        <p:xfrm>
          <a:off x="723902" y="3737142"/>
          <a:ext cx="10363195" cy="741680"/>
        </p:xfrm>
        <a:graphic>
          <a:graphicData uri="http://schemas.openxmlformats.org/drawingml/2006/table">
            <a:tbl>
              <a:tblPr firstRow="1" bandRow="1">
                <a:tableStyleId>{5940675A-B579-460E-94D1-54222C63F5DA}</a:tableStyleId>
              </a:tblPr>
              <a:tblGrid>
                <a:gridCol w="2072639">
                  <a:extLst>
                    <a:ext uri="{9D8B030D-6E8A-4147-A177-3AD203B41FA5}">
                      <a16:colId xmlns:a16="http://schemas.microsoft.com/office/drawing/2014/main" val="720462009"/>
                    </a:ext>
                  </a:extLst>
                </a:gridCol>
                <a:gridCol w="2072639">
                  <a:extLst>
                    <a:ext uri="{9D8B030D-6E8A-4147-A177-3AD203B41FA5}">
                      <a16:colId xmlns:a16="http://schemas.microsoft.com/office/drawing/2014/main" val="1010275109"/>
                    </a:ext>
                  </a:extLst>
                </a:gridCol>
                <a:gridCol w="2072639">
                  <a:extLst>
                    <a:ext uri="{9D8B030D-6E8A-4147-A177-3AD203B41FA5}">
                      <a16:colId xmlns:a16="http://schemas.microsoft.com/office/drawing/2014/main" val="3165312429"/>
                    </a:ext>
                  </a:extLst>
                </a:gridCol>
                <a:gridCol w="2072639">
                  <a:extLst>
                    <a:ext uri="{9D8B030D-6E8A-4147-A177-3AD203B41FA5}">
                      <a16:colId xmlns:a16="http://schemas.microsoft.com/office/drawing/2014/main" val="2644572738"/>
                    </a:ext>
                  </a:extLst>
                </a:gridCol>
                <a:gridCol w="2072639">
                  <a:extLst>
                    <a:ext uri="{9D8B030D-6E8A-4147-A177-3AD203B41FA5}">
                      <a16:colId xmlns:a16="http://schemas.microsoft.com/office/drawing/2014/main" val="2323586354"/>
                    </a:ext>
                  </a:extLst>
                </a:gridCol>
              </a:tblGrid>
              <a:tr h="370840">
                <a:tc>
                  <a:txBody>
                    <a:bodyPr/>
                    <a:lstStyle/>
                    <a:p>
                      <a:pPr algn="ctr"/>
                      <a:r>
                        <a:rPr lang="en-US" baseline="30000" dirty="0"/>
                        <a:t>234</a:t>
                      </a:r>
                      <a:r>
                        <a:rPr lang="en-US" dirty="0"/>
                        <a:t>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30000" dirty="0">
                          <a:solidFill>
                            <a:schemeClr val="bg1"/>
                          </a:solidFill>
                        </a:rPr>
                        <a:t>235</a:t>
                      </a:r>
                      <a:r>
                        <a:rPr lang="en-US" dirty="0">
                          <a:solidFill>
                            <a:schemeClr val="bg1"/>
                          </a:solidFill>
                        </a:rPr>
                        <a:t>U</a:t>
                      </a:r>
                    </a:p>
                  </a:txBody>
                  <a:tcP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30000" dirty="0"/>
                        <a:t>236</a:t>
                      </a:r>
                      <a:r>
                        <a:rPr lang="en-US" dirty="0"/>
                        <a:t>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30000" dirty="0">
                          <a:solidFill>
                            <a:schemeClr val="bg1"/>
                          </a:solidFill>
                        </a:rPr>
                        <a:t>238</a:t>
                      </a:r>
                      <a:r>
                        <a:rPr lang="en-US" dirty="0">
                          <a:solidFill>
                            <a:schemeClr val="bg1"/>
                          </a:solidFill>
                        </a:rPr>
                        <a:t>U</a:t>
                      </a:r>
                    </a:p>
                  </a:txBody>
                  <a:tcP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30000" dirty="0"/>
                        <a:t>237</a:t>
                      </a:r>
                      <a:r>
                        <a:rPr lang="en-US" baseline="0" dirty="0"/>
                        <a:t>Np</a:t>
                      </a:r>
                      <a:endParaRPr lang="en-US" dirty="0"/>
                    </a:p>
                  </a:txBody>
                  <a:tcPr>
                    <a:solidFill>
                      <a:schemeClr val="accent5">
                        <a:lumMod val="20000"/>
                        <a:lumOff val="80000"/>
                      </a:schemeClr>
                    </a:solidFill>
                  </a:tcPr>
                </a:tc>
                <a:extLst>
                  <a:ext uri="{0D108BD9-81ED-4DB2-BD59-A6C34878D82A}">
                    <a16:rowId xmlns:a16="http://schemas.microsoft.com/office/drawing/2014/main" val="2276308808"/>
                  </a:ext>
                </a:extLst>
              </a:tr>
              <a:tr h="370840">
                <a:tc>
                  <a:txBody>
                    <a:bodyPr/>
                    <a:lstStyle/>
                    <a:p>
                      <a:pPr algn="ctr"/>
                      <a:r>
                        <a:rPr lang="en-US" baseline="30000" dirty="0"/>
                        <a:t>238</a:t>
                      </a:r>
                      <a:r>
                        <a:rPr lang="en-US" dirty="0"/>
                        <a:t>Pu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schemeClr val="bg1"/>
                          </a:solidFill>
                          <a:effectLst/>
                          <a:uLnTx/>
                          <a:uFillTx/>
                          <a:latin typeface="Franklin Gothic Book" panose="020B0503020102020204"/>
                          <a:ea typeface="+mn-ea"/>
                          <a:cs typeface="+mn-cs"/>
                        </a:rPr>
                        <a:t>239</a:t>
                      </a:r>
                      <a:r>
                        <a:rPr kumimoji="0" lang="en-US" sz="1800" b="0" i="0" u="none" strike="noStrike" kern="1200" cap="none" spc="0" normalizeH="0" baseline="0" noProof="0" dirty="0">
                          <a:ln>
                            <a:noFill/>
                          </a:ln>
                          <a:solidFill>
                            <a:schemeClr val="bg1"/>
                          </a:solidFill>
                          <a:effectLst/>
                          <a:uLnTx/>
                          <a:uFillTx/>
                          <a:latin typeface="Franklin Gothic Book" panose="020B0503020102020204"/>
                          <a:ea typeface="+mn-ea"/>
                          <a:cs typeface="+mn-cs"/>
                        </a:rPr>
                        <a:t>Pu</a:t>
                      </a:r>
                    </a:p>
                  </a:txBody>
                  <a:tcP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Franklin Gothic Book" panose="020B0503020102020204"/>
                          <a:ea typeface="+mn-ea"/>
                          <a:cs typeface="+mn-cs"/>
                        </a:rPr>
                        <a:t>240</a:t>
                      </a: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Pu</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Franklin Gothic Book" panose="020B0503020102020204"/>
                          <a:ea typeface="+mn-ea"/>
                          <a:cs typeface="+mn-cs"/>
                        </a:rPr>
                        <a:t>241</a:t>
                      </a: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Pu</a:t>
                      </a:r>
                    </a:p>
                  </a:txBody>
                  <a:tcPr>
                    <a:pattFill prst="wdUpDiag">
                      <a:fgClr>
                        <a:schemeClr val="accent5">
                          <a:lumMod val="20000"/>
                          <a:lumOff val="80000"/>
                        </a:schemeClr>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Franklin Gothic Book" panose="020B0503020102020204"/>
                          <a:ea typeface="+mn-ea"/>
                          <a:cs typeface="+mn-cs"/>
                        </a:rPr>
                        <a:t>242</a:t>
                      </a: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Pu</a:t>
                      </a:r>
                    </a:p>
                  </a:txBody>
                  <a:tcPr/>
                </a:tc>
                <a:extLst>
                  <a:ext uri="{0D108BD9-81ED-4DB2-BD59-A6C34878D82A}">
                    <a16:rowId xmlns:a16="http://schemas.microsoft.com/office/drawing/2014/main" val="3958472743"/>
                  </a:ext>
                </a:extLst>
              </a:tr>
            </a:tbl>
          </a:graphicData>
        </a:graphic>
      </p:graphicFrame>
      <p:sp>
        <p:nvSpPr>
          <p:cNvPr id="15" name="Content Placeholder 2">
            <a:extLst>
              <a:ext uri="{FF2B5EF4-FFF2-40B4-BE49-F238E27FC236}">
                <a16:creationId xmlns:a16="http://schemas.microsoft.com/office/drawing/2014/main" id="{F632B55C-B633-BDE8-FDBD-619F5747F8BC}"/>
              </a:ext>
            </a:extLst>
          </p:cNvPr>
          <p:cNvSpPr txBox="1">
            <a:spLocks/>
          </p:cNvSpPr>
          <p:nvPr/>
        </p:nvSpPr>
        <p:spPr>
          <a:xfrm>
            <a:off x="381000" y="1430842"/>
            <a:ext cx="11201400" cy="4906889"/>
          </a:xfrm>
          <a:prstGeom prst="rect">
            <a:avLst/>
          </a:prstGeom>
        </p:spPr>
        <p:txBody>
          <a:bodyPr>
            <a:normAutofit lnSpcReduction="10000"/>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r>
              <a:rPr lang="en-US" dirty="0"/>
              <a:t>Most important: Fission cross section, </a:t>
            </a:r>
            <a:r>
              <a:rPr lang="en-US" dirty="0" err="1"/>
              <a:t>nubar</a:t>
            </a:r>
            <a:r>
              <a:rPr lang="en-US" dirty="0"/>
              <a:t>, and daughter neutron energy distributions for all incident neutron energies up to approximately 20 MeV  </a:t>
            </a:r>
          </a:p>
          <a:p>
            <a:r>
              <a:rPr lang="en-US" dirty="0"/>
              <a:t>Burnup Credit- crediting spent fuel composition with reducing reactivity for back end of the fuel cycle operations (spent fuel pool, reprocessing, transportation, long-term storage)- 12 fissionable nuclides important to LWR fuel (see below)</a:t>
            </a:r>
          </a:p>
          <a:p>
            <a:pPr lvl="1"/>
            <a:r>
              <a:rPr lang="en-US" dirty="0"/>
              <a:t>Fission product yields</a:t>
            </a:r>
          </a:p>
          <a:p>
            <a:endParaRPr lang="en-US" sz="1200" dirty="0"/>
          </a:p>
          <a:p>
            <a:endParaRPr lang="en-US" sz="1200" dirty="0"/>
          </a:p>
          <a:p>
            <a:r>
              <a:rPr lang="en-US" dirty="0"/>
              <a:t>Niche areas: neutron multiplicity distributions with neutron energy distribution (some subcritical simulations), prompt/delayed gamma data (accident doses)</a:t>
            </a:r>
          </a:p>
          <a:p>
            <a:r>
              <a:rPr lang="en-US" dirty="0"/>
              <a:t>Always need more validation benchmarks, particularly epithermal/intermediate.  Colors in above table give relative benchmark coverage (darker the better)</a:t>
            </a:r>
          </a:p>
          <a:p>
            <a:endParaRPr lang="en-US" dirty="0"/>
          </a:p>
        </p:txBody>
      </p:sp>
    </p:spTree>
    <p:extLst>
      <p:ext uri="{BB962C8B-B14F-4D97-AF65-F5344CB8AC3E}">
        <p14:creationId xmlns:p14="http://schemas.microsoft.com/office/powerpoint/2010/main" val="21668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_PPT_UNC_V7.06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a:spPr>
      <a:bodyPr rtlCol="0" anchor="b">
        <a:prstTxWarp prst="textNoShape">
          <a:avLst/>
        </a:prstTxWarp>
      </a:bodyPr>
      <a:lstStyle>
        <a:defPPr algn="ctr">
          <a:spcBef>
            <a:spcPct val="0"/>
          </a:spcBef>
          <a:defRPr sz="1600" dirty="0">
            <a:solidFill>
              <a:srgbClr val="000000"/>
            </a:solidFill>
          </a:defRPr>
        </a:defPPr>
      </a:lstStyle>
      <a:style>
        <a:lnRef idx="1">
          <a:schemeClr val="accent1"/>
        </a:lnRef>
        <a:fillRef idx="2">
          <a:schemeClr val="accent1"/>
        </a:fillRef>
        <a:effectRef idx="1">
          <a:schemeClr val="accent1"/>
        </a:effectRef>
        <a:fontRef idx="minor">
          <a:schemeClr val="dk1"/>
        </a:fontRef>
      </a:style>
    </a:spDef>
    <a:lnDef>
      <a:spPr>
        <a:ln w="28575" cmpd="sng">
          <a:solidFill>
            <a:schemeClr val="accent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8" id="{DB1C0C83-EB78-6D46-BC1A-C523C10D186F}" vid="{A98ECB41-1A38-724C-92E4-DB04DC15D6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25ad9919-f0e0-487b-8f52-43d473122cfe">HR3XNR2C5VZH-447583921-548</_dlc_DocId>
    <_dlc_DocIdUrl xmlns="25ad9919-f0e0-487b-8f52-43d473122cfe">
      <Url>https://doellnl.sharepoint.com/sites/projects/tidwebteam/_layouts/15/DocIdRedir.aspx?ID=HR3XNR2C5VZH-447583921-548</Url>
      <Description>HR3XNR2C5VZH-447583921-548</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E1EC974603AE042831710773229F9AA" ma:contentTypeVersion="10" ma:contentTypeDescription="Create a new document." ma:contentTypeScope="" ma:versionID="77753803a33976cb06fbf76fbcb7699b">
  <xsd:schema xmlns:xsd="http://www.w3.org/2001/XMLSchema" xmlns:xs="http://www.w3.org/2001/XMLSchema" xmlns:p="http://schemas.microsoft.com/office/2006/metadata/properties" xmlns:ns2="25ad9919-f0e0-487b-8f52-43d473122cfe" xmlns:ns3="d8cf642f-ef23-44d3-9ecc-868cfc1706e1" targetNamespace="http://schemas.microsoft.com/office/2006/metadata/properties" ma:root="true" ma:fieldsID="848cc9983d8bc7925cd570fc78bead00" ns2:_="" ns3:_="">
    <xsd:import namespace="25ad9919-f0e0-487b-8f52-43d473122cfe"/>
    <xsd:import namespace="d8cf642f-ef23-44d3-9ecc-868cfc1706e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ad9919-f0e0-487b-8f52-43d473122cf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cf642f-ef23-44d3-9ecc-868cfc1706e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2453AE-5EA5-4F5E-90EB-576772223550}">
  <ds:schemaRefs>
    <ds:schemaRef ds:uri="http://schemas.microsoft.com/sharepoint/events"/>
  </ds:schemaRefs>
</ds:datastoreItem>
</file>

<file path=customXml/itemProps2.xml><?xml version="1.0" encoding="utf-8"?>
<ds:datastoreItem xmlns:ds="http://schemas.openxmlformats.org/officeDocument/2006/customXml" ds:itemID="{7197ADA6-54D4-4719-BE40-D02D452C3727}">
  <ds:schemaRefs>
    <ds:schemaRef ds:uri="http://schemas.microsoft.com/sharepoint/v3/contenttype/forms"/>
  </ds:schemaRefs>
</ds:datastoreItem>
</file>

<file path=customXml/itemProps3.xml><?xml version="1.0" encoding="utf-8"?>
<ds:datastoreItem xmlns:ds="http://schemas.openxmlformats.org/officeDocument/2006/customXml" ds:itemID="{5E5FD597-8EEA-467C-8075-6A44EF5253DF}">
  <ds:schemaRefs>
    <ds:schemaRef ds:uri="http://schemas.microsoft.com/office/2006/metadata/properties"/>
    <ds:schemaRef ds:uri="http://schemas.microsoft.com/office/infopath/2007/PartnerControls"/>
    <ds:schemaRef ds:uri="25ad9919-f0e0-487b-8f52-43d473122cfe"/>
  </ds:schemaRefs>
</ds:datastoreItem>
</file>

<file path=customXml/itemProps4.xml><?xml version="1.0" encoding="utf-8"?>
<ds:datastoreItem xmlns:ds="http://schemas.openxmlformats.org/officeDocument/2006/customXml" ds:itemID="{297E90FE-45ED-4518-89F9-6DB0AA3DB1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ad9919-f0e0-487b-8f52-43d473122cfe"/>
    <ds:schemaRef ds:uri="d8cf642f-ef23-44d3-9ecc-868cfc1706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2015_PPT_UNC_V7</Template>
  <TotalTime>16359</TotalTime>
  <Words>189</Words>
  <Application>Microsoft Macintosh PowerPoint</Application>
  <PresentationFormat>Widescreen</PresentationFormat>
  <Paragraphs>25</Paragraphs>
  <Slides>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Calibri</vt:lpstr>
      <vt:lpstr>Franklin Gothic Book</vt:lpstr>
      <vt:lpstr>Lucida Grande</vt:lpstr>
      <vt:lpstr>Lucida Handwriting</vt:lpstr>
      <vt:lpstr>Open Sans</vt:lpstr>
      <vt:lpstr>Wingdings</vt:lpstr>
      <vt:lpstr>Wingdings 2</vt:lpstr>
      <vt:lpstr>2015_PPT_UNC_V7.06 (1)</vt:lpstr>
      <vt:lpstr>Fission Data Needs for Criticality Safety</vt:lpstr>
      <vt:lpstr>Nuclear Criticality Safety Art and Science of Avoiding Fission Chain Reactions in Handling, Processing, and Storage</vt:lpstr>
      <vt:lpstr>Fission Data Needs for Criticality Safety Ensure keff calculates less than an upper subcritical limit determined by critical data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Should not exceed two lines</dc:title>
  <dc:creator>Percher, Catherine</dc:creator>
  <cp:lastModifiedBy>Percher, Catherine</cp:lastModifiedBy>
  <cp:revision>45</cp:revision>
  <cp:lastPrinted>2024-11-03T14:19:15Z</cp:lastPrinted>
  <dcterms:created xsi:type="dcterms:W3CDTF">2023-09-20T17:17:26Z</dcterms:created>
  <dcterms:modified xsi:type="dcterms:W3CDTF">2026-02-11T03:43:22Z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0x0101008E1EC974603AE042831710773229F9AA</vt:lpwstr>
  </property>
  <property fmtid="{D5CDD505-2E9C-101B-9397-08002B2CF9AE}" pid="3" name="_dlc_DocIdItemGuid">
    <vt:lpwstr>148eea95-f773-44bc-bed5-172e2ecec85c</vt:lpwstr>
  </property>
</Properties>
</file>