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  <p:sldMasterId id="2147483955" r:id="rId2"/>
    <p:sldMasterId id="2147483973" r:id="rId3"/>
  </p:sldMasterIdLst>
  <p:notesMasterIdLst>
    <p:notesMasterId r:id="rId20"/>
  </p:notesMasterIdLst>
  <p:handoutMasterIdLst>
    <p:handoutMasterId r:id="rId21"/>
  </p:handoutMasterIdLst>
  <p:sldIdLst>
    <p:sldId id="2147469121" r:id="rId4"/>
    <p:sldId id="2147469131" r:id="rId5"/>
    <p:sldId id="257" r:id="rId6"/>
    <p:sldId id="2147469123" r:id="rId7"/>
    <p:sldId id="467" r:id="rId8"/>
    <p:sldId id="2147469125" r:id="rId9"/>
    <p:sldId id="2147469126" r:id="rId10"/>
    <p:sldId id="2147469127" r:id="rId11"/>
    <p:sldId id="468" r:id="rId12"/>
    <p:sldId id="471" r:id="rId13"/>
    <p:sldId id="2147469124" r:id="rId14"/>
    <p:sldId id="258" r:id="rId15"/>
    <p:sldId id="2147469128" r:id="rId16"/>
    <p:sldId id="473" r:id="rId17"/>
    <p:sldId id="259" r:id="rId18"/>
    <p:sldId id="21474691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FE831-8E9D-A610-4F8C-1F99607156AB}" name="Leal, Luiz" initials="LL" userId="S::38x@ornl.gov::6e457f3c-b7f8-4f05-b412-6d6ca3d47dde" providerId="AD"/>
  <p188:author id="{34EB0B88-59F9-46B8-63CA-C47372EBCAFF}" name="Metwally, Walid" initials="MW" userId="S::wm3@ornl.gov::78537007-36cd-4b4e-8865-826abac82bbb" providerId="AD"/>
  <p188:author id="{39EE159B-171D-A03B-0335-22793022594C}" name="Al-Qasir, Iyad" initials="IA" userId="S::ibi@ornl.gov::4cb6918c-78a8-47ca-8fe8-70709e2dbe58" providerId="AD"/>
  <p188:author id="{8C00269B-C201-036C-F579-A493B96AEDE8}" name="Wieselquist, William" initials="" userId="S::ww5@ornl.gov::d366bf48-8fd1-4e7d-9c99-5b3d599905b8" providerId="AD"/>
  <p188:author id="{A65861D0-C7CE-AFFB-2712-BDAAC1A2B898}" name="Chapman, Chris" initials="CC" userId="S::c86@ornl.gov::3238b340-516a-41d8-9346-46561b5a3a40" providerId="AD"/>
  <p188:author id="{AEAD18E7-B448-65DB-CA87-842E96FFBAB8}" name="Hamilton, Parker" initials="PH" userId="S::phx@ornl.gov::705e6176-b28b-4c97-bff2-c09b4848731a" providerId="AD"/>
  <p188:author id="{6A95A0FD-FADA-0CA3-EFD6-A1E82A8BF458}" name="Roberts, Rose" initials="RR" userId="S::rrx@ornl.gov::b3e5886e-14a9-49a8-aea5-6d104dbe73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094"/>
    <a:srgbClr val="000000"/>
    <a:srgbClr val="00454D"/>
    <a:srgbClr val="ECECEC"/>
    <a:srgbClr val="30342E"/>
    <a:srgbClr val="1B4C67"/>
    <a:srgbClr val="25B1A6"/>
    <a:srgbClr val="00A77D"/>
    <a:srgbClr val="7EC297"/>
    <a:srgbClr val="6B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6196" autoAdjust="0"/>
  </p:normalViewPr>
  <p:slideViewPr>
    <p:cSldViewPr snapToGrid="0">
      <p:cViewPr varScale="1">
        <p:scale>
          <a:sx n="123" d="100"/>
          <a:sy n="123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3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A2CD3-FB95-D94F-9F04-F9F995EAB8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8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7CBB80AF-E7F0-19C3-A1C2-581346E629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369" y="1608129"/>
            <a:ext cx="2224560" cy="1937083"/>
          </a:xfrm>
          <a:solidFill>
            <a:schemeClr val="accent6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54C80E78-2562-B8ED-171A-55592F6B5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029" y="1608129"/>
            <a:ext cx="2224560" cy="1937083"/>
          </a:xfrm>
          <a:solidFill>
            <a:schemeClr val="tx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4A84B6E-E447-9286-A517-CD3DFC474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6243" y="1608129"/>
            <a:ext cx="2224560" cy="1937083"/>
          </a:xfrm>
          <a:solidFill>
            <a:schemeClr val="accent1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8BDDCA9-952A-F2A8-8772-1C0FCFEA87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7903" y="1608129"/>
            <a:ext cx="2224560" cy="1937083"/>
          </a:xfrm>
          <a:solidFill>
            <a:schemeClr val="accent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6877D5-72C7-4D85-028F-092E70AE0E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369" y="3893496"/>
            <a:ext cx="2224560" cy="1937083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ADB2E29-7156-045C-5AF7-96DCA2797A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3029" y="3893496"/>
            <a:ext cx="2224560" cy="1937083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44F986-C72B-21EC-6CCC-E370D9F24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6243" y="3893496"/>
            <a:ext cx="2224560" cy="1937083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80C5ECF3-1A9B-DC38-32B9-FB4AE19894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7903" y="3893496"/>
            <a:ext cx="2224560" cy="1937083"/>
          </a:xfrm>
          <a:solidFill>
            <a:schemeClr val="accent6">
              <a:lumMod val="75000"/>
            </a:schemeClr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6468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DE9FF4CE-1AF4-3143-A6DB-00045458C34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691" y="1735015"/>
            <a:ext cx="11492431" cy="440787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30701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9A002-CFDF-58EF-945F-28E943618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E7C435-1FA7-78B6-5FBF-709DE092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67997A1-375F-1726-DF9D-576251F05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E5D92591-51DF-3209-1704-154E381BA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322623F-B85A-91ED-9131-7E60FBA08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0EDE83FF-6880-0C2B-F666-A52972148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8CEEB1B0-74A1-A9A5-0E01-2E2E2380F2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B1FC136-726A-E90A-AA01-55CC4CA7F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A8FB3702-489D-7133-5029-0EED83D74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A472ABD6-D4AF-51A3-D274-EB02E1F7D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9B2846D9-98D8-E207-8370-E81B28729B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7" name="Text Placeholder 212">
            <a:extLst>
              <a:ext uri="{FF2B5EF4-FFF2-40B4-BE49-F238E27FC236}">
                <a16:creationId xmlns:a16="http://schemas.microsoft.com/office/drawing/2014/main" id="{5A4E93FB-938D-13A6-A78B-46943641C3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6778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019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6778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019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FD3A4D06-1EC0-67D1-BF1F-4A91D1E34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  <a:solidFill>
            <a:schemeClr val="tx2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266496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099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F353B8-FF4B-42ED-1CE7-EDC4F7EF61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8099" y="3012831"/>
            <a:ext cx="2658427" cy="656942"/>
          </a:xfrm>
          <a:solidFill>
            <a:schemeClr val="tx2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6E81FCDA-4DA3-AB4A-5D95-88A3FEFC3A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8099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F669257-B949-89C3-AFAB-C056282DB4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099" y="5507582"/>
            <a:ext cx="2658427" cy="656942"/>
          </a:xfrm>
          <a:solidFill>
            <a:schemeClr val="accent5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13D2DA25-934B-21FF-2966-29EF546C48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66787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7D533C8-B6CD-B35B-9678-CFA2D4FF7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6787" y="3012831"/>
            <a:ext cx="2658427" cy="656942"/>
          </a:xfrm>
          <a:solidFill>
            <a:schemeClr val="accent3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FFFA52E8-8238-7D32-74C3-C442340BAC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66787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EAA931B9-F65E-5FA9-1A52-F298BEA03A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6787" y="5507582"/>
            <a:ext cx="2658427" cy="656942"/>
          </a:xfrm>
          <a:solidFill>
            <a:schemeClr val="accent4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21" name="Picture Placeholder 360">
            <a:extLst>
              <a:ext uri="{FF2B5EF4-FFF2-40B4-BE49-F238E27FC236}">
                <a16:creationId xmlns:a16="http://schemas.microsoft.com/office/drawing/2014/main" id="{E2163388-A63C-577D-E1F5-098DA5ECC0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65474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A354D75-2850-EFEF-9B6E-16282EFC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5474" y="3012831"/>
            <a:ext cx="2658427" cy="656942"/>
          </a:xfrm>
          <a:solidFill>
            <a:schemeClr val="accent6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23" name="Picture Placeholder 360">
            <a:extLst>
              <a:ext uri="{FF2B5EF4-FFF2-40B4-BE49-F238E27FC236}">
                <a16:creationId xmlns:a16="http://schemas.microsoft.com/office/drawing/2014/main" id="{FBABECBC-CDDA-6887-FB75-25BC231CEC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65474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AA63FF33-3432-1D2E-53DE-B6F0895069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474" y="5507582"/>
            <a:ext cx="2658427" cy="656942"/>
          </a:xfrm>
          <a:solidFill>
            <a:schemeClr val="tx1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1858181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14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6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3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910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07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74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38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35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202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9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7" name="Picture Placeholder 360">
            <a:extLst>
              <a:ext uri="{FF2B5EF4-FFF2-40B4-BE49-F238E27FC236}">
                <a16:creationId xmlns:a16="http://schemas.microsoft.com/office/drawing/2014/main" id="{7EDA5855-F73F-935A-1566-720D38EC07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96325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A7A6897-50BB-69EA-CE0D-8428224909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95959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9" name="Picture Placeholder 360">
            <a:extLst>
              <a:ext uri="{FF2B5EF4-FFF2-40B4-BE49-F238E27FC236}">
                <a16:creationId xmlns:a16="http://schemas.microsoft.com/office/drawing/2014/main" id="{D09EF4CE-B526-1CEA-9EDD-34A61A70EE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1993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93FC27B-1624-B783-DF96-5521C31FB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1627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1" name="Picture Placeholder 360">
            <a:extLst>
              <a:ext uri="{FF2B5EF4-FFF2-40B4-BE49-F238E27FC236}">
                <a16:creationId xmlns:a16="http://schemas.microsoft.com/office/drawing/2014/main" id="{5A8BA158-C0D0-7A81-D0D2-8428A63A3D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71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D4BA50-34B9-66B8-EAF5-82AF534969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67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3" name="Picture Placeholder 360">
            <a:extLst>
              <a:ext uri="{FF2B5EF4-FFF2-40B4-BE49-F238E27FC236}">
                <a16:creationId xmlns:a16="http://schemas.microsoft.com/office/drawing/2014/main" id="{9764F327-567A-B4BD-324B-5E6E4A38AE8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1407771-83D8-01C3-0563-CE45ADD67E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931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5" name="Picture Placeholder 360">
            <a:extLst>
              <a:ext uri="{FF2B5EF4-FFF2-40B4-BE49-F238E27FC236}">
                <a16:creationId xmlns:a16="http://schemas.microsoft.com/office/drawing/2014/main" id="{053F6908-A1A4-51D5-C068-74AE8BBE857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699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159B219-D993-9F5C-A25E-2717041313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95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7" name="Picture Placeholder 360">
            <a:extLst>
              <a:ext uri="{FF2B5EF4-FFF2-40B4-BE49-F238E27FC236}">
                <a16:creationId xmlns:a16="http://schemas.microsoft.com/office/drawing/2014/main" id="{3B1CFCF1-1BBA-A77B-07C5-CE89C6D37D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463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24D5DB3-FDA3-34E1-683B-AF880C6B56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59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9" name="Picture Placeholder 360">
            <a:extLst>
              <a:ext uri="{FF2B5EF4-FFF2-40B4-BE49-F238E27FC236}">
                <a16:creationId xmlns:a16="http://schemas.microsoft.com/office/drawing/2014/main" id="{CD18FDA3-0BAD-70CF-4A1C-E0AC365F43E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0227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C7D472D-B446-D4C9-7FEA-8337576DA4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23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1" name="Picture Placeholder 360">
            <a:extLst>
              <a:ext uri="{FF2B5EF4-FFF2-40B4-BE49-F238E27FC236}">
                <a16:creationId xmlns:a16="http://schemas.microsoft.com/office/drawing/2014/main" id="{00CD14FC-B345-724A-1702-9ECB7309E7B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698785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39A6918-941C-CFDA-46B7-7B3F5821B2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98419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3" name="Picture Placeholder 360">
            <a:extLst>
              <a:ext uri="{FF2B5EF4-FFF2-40B4-BE49-F238E27FC236}">
                <a16:creationId xmlns:a16="http://schemas.microsoft.com/office/drawing/2014/main" id="{13F06704-FC82-77D6-CD12-259FDE55A8D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374453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AE33098-4EF0-1E1A-7F23-76F0D50AA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74087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3864884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10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0445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0079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9584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9218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81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640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6077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5711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3416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" name="Picture Placeholder 360">
            <a:extLst>
              <a:ext uri="{FF2B5EF4-FFF2-40B4-BE49-F238E27FC236}">
                <a16:creationId xmlns:a16="http://schemas.microsoft.com/office/drawing/2014/main" id="{50C0265D-4C37-A6EB-018A-088C3665D7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10079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71DB7C-B77B-BA2F-D42D-E70799E1CF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713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54228786-C065-7CF8-8C9C-C9622BDB5F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9218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C03BA11-280F-ED2F-8FE5-AD08B0D448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8852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D0FFE670-33BD-AB72-DB9E-26A7E5785E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078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6FD3033-3412-943B-9B60-3555F20EAC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7274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D90F4C59-A65F-7802-34A6-70D69C5041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05711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34846F9-F8EB-3656-08DF-03E1A00CD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5345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9694CBBD-6AE6-ADDC-80FB-FDFA2458BC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34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B0CCF3-7E0B-FACF-F244-CCF6EC2D93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03050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793375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41F9B8EB-EA8B-7B42-D70A-72CFAD42EB27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691" y="1430338"/>
            <a:ext cx="11493133" cy="485298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06356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5CAC3282-DC62-4A2A-767F-48373E113E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9255" y="2735048"/>
            <a:ext cx="5773490" cy="13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DB55-AACC-FB4C-B6E8-9C5E3F7D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10800521" cy="11386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0B7B-7E5C-1349-BEED-ECF6D2E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522" cy="4351338"/>
          </a:xfrm>
        </p:spPr>
        <p:txBody>
          <a:bodyPr/>
          <a:lstStyle>
            <a:lvl1pPr>
              <a:buClr>
                <a:srgbClr val="21868A"/>
              </a:buClr>
              <a:defRPr sz="2800"/>
            </a:lvl1pPr>
            <a:lvl2pPr>
              <a:buClr>
                <a:srgbClr val="21868A"/>
              </a:buClr>
              <a:defRPr/>
            </a:lvl2pPr>
            <a:lvl3pPr>
              <a:buClr>
                <a:srgbClr val="21868A"/>
              </a:buClr>
              <a:defRPr/>
            </a:lvl3pPr>
            <a:lvl4pPr>
              <a:buClr>
                <a:srgbClr val="21868A"/>
              </a:buClr>
              <a:defRPr/>
            </a:lvl4pPr>
            <a:lvl5pPr>
              <a:buClr>
                <a:srgbClr val="2186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0136-B951-074F-B4F6-757EF563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5CC-040B-6143-ADF5-97A52AE016FA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4FC9-D6F9-6949-9102-CB1AA2B8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DB3C-9A0E-444B-AE53-5BCA89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8A-80BF-5648-AD40-4F06A176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861014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8492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48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14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481958"/>
            <a:ext cx="5843239" cy="38916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9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35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18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190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7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0513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89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76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8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85">
            <a:extLst>
              <a:ext uri="{FF2B5EF4-FFF2-40B4-BE49-F238E27FC236}">
                <a16:creationId xmlns:a16="http://schemas.microsoft.com/office/drawing/2014/main" id="{A95873F9-24C5-691B-E0D0-B31D39B7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6" y="2292076"/>
            <a:ext cx="103966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Title: Best Title Option for Longer Presentation Titles (Text Size no larger than 32 pt and no smaller than 20pt)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6" y="4019391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6" y="1880997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6" y="4371534"/>
            <a:ext cx="10396685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6" y="4881013"/>
            <a:ext cx="10396685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53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95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9842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28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965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631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240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04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96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170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277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04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58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4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272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25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B6A6669-2B8D-5075-F3AA-557D6B4A0025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325" y="1444752"/>
            <a:ext cx="11493500" cy="3465386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60413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ACBB2B-C7F0-E810-9B2C-BD70D1820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5AB8117-0D0B-F4A2-5D9D-8D07A6153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269DCCB0-CA4C-C341-313C-4C6AB851C3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  <a:solidFill>
            <a:schemeClr val="bg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19AA943-F9C0-62F6-AD0F-1C796C343A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6835" y="1608129"/>
            <a:ext cx="2224560" cy="1937083"/>
          </a:xfrm>
          <a:solidFill>
            <a:schemeClr val="accent6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12024F7-BA41-30D2-A938-2201148CA3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8495" y="1608129"/>
            <a:ext cx="2224560" cy="1937083"/>
          </a:xfrm>
          <a:solidFill>
            <a:schemeClr val="tx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D026B5B-98A9-8710-531C-FA344F78C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1709" y="1608129"/>
            <a:ext cx="2224560" cy="1937083"/>
          </a:xfrm>
          <a:solidFill>
            <a:schemeClr val="accent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B8AD8E0-B5B6-0AAA-CA65-C316CF6FDC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36835" y="3893496"/>
            <a:ext cx="2224560" cy="1937083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3864C2B-0584-AB93-B844-771C2C9B8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8495" y="3893496"/>
            <a:ext cx="2224560" cy="1937083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A576DEBE-70E8-51FB-0278-32F5D3BBBE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1709" y="3893496"/>
            <a:ext cx="2224560" cy="1937083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2381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E8AFC4-0CE6-E93B-9E8C-DB368BD3C3D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39" r:id="rId2"/>
    <p:sldLayoutId id="2147483896" r:id="rId3"/>
    <p:sldLayoutId id="2147483927" r:id="rId4"/>
    <p:sldLayoutId id="2147483941" r:id="rId5"/>
    <p:sldLayoutId id="2147483928" r:id="rId6"/>
    <p:sldLayoutId id="2147483952" r:id="rId7"/>
    <p:sldLayoutId id="2147483937" r:id="rId8"/>
    <p:sldLayoutId id="2147483942" r:id="rId9"/>
    <p:sldLayoutId id="2147483945" r:id="rId10"/>
    <p:sldLayoutId id="2147483944" r:id="rId11"/>
    <p:sldLayoutId id="2147483897" r:id="rId12"/>
    <p:sldLayoutId id="2147483894" r:id="rId13"/>
    <p:sldLayoutId id="2147483827" r:id="rId14"/>
    <p:sldLayoutId id="2147483861" r:id="rId15"/>
    <p:sldLayoutId id="2147483934" r:id="rId16"/>
    <p:sldLayoutId id="2147483831" r:id="rId17"/>
    <p:sldLayoutId id="2147483832" r:id="rId18"/>
    <p:sldLayoutId id="2147483833" r:id="rId19"/>
    <p:sldLayoutId id="2147483834" r:id="rId20"/>
    <p:sldLayoutId id="2147483940" r:id="rId21"/>
    <p:sldLayoutId id="2147483905" r:id="rId22"/>
    <p:sldLayoutId id="2147483835" r:id="rId23"/>
    <p:sldLayoutId id="2147483947" r:id="rId24"/>
    <p:sldLayoutId id="2147483948" r:id="rId25"/>
    <p:sldLayoutId id="2147483949" r:id="rId26"/>
    <p:sldLayoutId id="2147483951" r:id="rId27"/>
    <p:sldLayoutId id="2147483950" r:id="rId28"/>
    <p:sldLayoutId id="2147483868" r:id="rId29"/>
    <p:sldLayoutId id="2147483930" r:id="rId30"/>
    <p:sldLayoutId id="2147483906" r:id="rId31"/>
    <p:sldLayoutId id="2147483829" r:id="rId32"/>
    <p:sldLayoutId id="2147483849" r:id="rId33"/>
    <p:sldLayoutId id="2147483994" r:id="rId34"/>
    <p:sldLayoutId id="2147483995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00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00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3.emf"/><Relationship Id="rId7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40813-7735-7870-4954-E123BBC3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782" y="1932626"/>
            <a:ext cx="4632471" cy="1496374"/>
          </a:xfrm>
        </p:spPr>
        <p:txBody>
          <a:bodyPr/>
          <a:lstStyle/>
          <a:p>
            <a:pPr algn="ctr"/>
            <a:r>
              <a:rPr lang="en-US" sz="2400" b="0" dirty="0"/>
              <a:t>Fission Cross Section in the Resonance Region: Barrier effects in the R-matrix for fitting of fissile isotope</a:t>
            </a:r>
            <a:br>
              <a:rPr lang="en-US" dirty="0"/>
            </a:br>
            <a:br>
              <a:rPr lang="en-US" sz="1200" dirty="0">
                <a:effectLst/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5A09B5E-ED3D-E267-C2B3-397E9F931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450" y="3896580"/>
            <a:ext cx="4517136" cy="229759"/>
          </a:xfrm>
        </p:spPr>
        <p:txBody>
          <a:bodyPr/>
          <a:lstStyle/>
          <a:p>
            <a:r>
              <a:rPr lang="en-US" sz="1600" dirty="0"/>
              <a:t>Luiz Leal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B8E0B31-50D2-1124-A9F1-4B20E50674F9}"/>
              </a:ext>
            </a:extLst>
          </p:cNvPr>
          <p:cNvSpPr txBox="1">
            <a:spLocks/>
          </p:cNvSpPr>
          <p:nvPr/>
        </p:nvSpPr>
        <p:spPr>
          <a:xfrm>
            <a:off x="1041991" y="4856689"/>
            <a:ext cx="5054009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Workshop for Applied Nuclear Data Activities (WANDA)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Arlington, VA, February 9-12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2FA44-860C-1B63-9863-FA5302218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155665"/>
            <a:ext cx="4431075" cy="7010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fr-FR" sz="1100" b="1" dirty="0"/>
              <a:t>Oak Ridge National Laboratory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100" b="1" dirty="0">
                <a:effectLst/>
              </a:rPr>
              <a:t>Nuclear Data Group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100" b="1" dirty="0">
                <a:effectLst/>
              </a:rPr>
              <a:t>Nuclear Energy and Fuel Cycle Division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7DE8D-12B1-845D-38CC-7DD96FF7F4D8}"/>
              </a:ext>
            </a:extLst>
          </p:cNvPr>
          <p:cNvSpPr txBox="1"/>
          <p:nvPr/>
        </p:nvSpPr>
        <p:spPr>
          <a:xfrm>
            <a:off x="7522464" y="2170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3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nFissionU23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" y="992812"/>
            <a:ext cx="7885456" cy="5572264"/>
          </a:xfrm>
          <a:prstGeom prst="rect">
            <a:avLst/>
          </a:prstGeom>
        </p:spPr>
      </p:pic>
      <p:sp>
        <p:nvSpPr>
          <p:cNvPr id="9" name="Espace réservé du contenu 11"/>
          <p:cNvSpPr>
            <a:spLocks/>
          </p:cNvSpPr>
          <p:nvPr/>
        </p:nvSpPr>
        <p:spPr bwMode="auto">
          <a:xfrm>
            <a:off x="69119" y="864296"/>
            <a:ext cx="11575102" cy="78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low-neutron energy for J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s-wave resonances, 4 collective transition states are involved for each. The corresponding fission widths are labeled by their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J, π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61612" y="146328"/>
            <a:ext cx="11932835" cy="529027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coefficients as a function of given barrier transition state (</a:t>
            </a:r>
            <a:r>
              <a:rPr lang="en-US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J, π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1157188" y="6645127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en-US" sz="1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3974" y="2234148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solidFill>
                  <a:srgbClr val="885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solidFill>
                  <a:srgbClr val="885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solidFill>
                  <a:srgbClr val="885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solidFill>
                  <a:srgbClr val="885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K=1, J=4, π=-</a:t>
            </a:r>
            <a:r>
              <a:rPr lang="en-US" sz="2400">
                <a:solidFill>
                  <a:srgbClr val="885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=0.42</a:t>
            </a:r>
            <a:r>
              <a:rPr lang="en-US" sz="2400" baseline="30000">
                <a:solidFill>
                  <a:srgbClr val="885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588" y="2610634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solidFill>
                  <a:srgbClr val="48B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solidFill>
                  <a:srgbClr val="48B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solidFill>
                  <a:srgbClr val="48B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solidFill>
                  <a:srgbClr val="48B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K=2, J=3, π=-</a:t>
            </a:r>
            <a:r>
              <a:rPr lang="en-US" sz="2400">
                <a:solidFill>
                  <a:srgbClr val="48B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=0.45</a:t>
            </a:r>
            <a:r>
              <a:rPr lang="en-US" sz="2400" baseline="30000">
                <a:solidFill>
                  <a:srgbClr val="48B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13974" y="1744085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solidFill>
                  <a:srgbClr val="D816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solidFill>
                  <a:srgbClr val="D816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solidFill>
                  <a:srgbClr val="D816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solidFill>
                  <a:srgbClr val="D816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K=1, J=3, π=-</a:t>
            </a:r>
            <a:r>
              <a:rPr lang="en-US" sz="2400">
                <a:solidFill>
                  <a:srgbClr val="D816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=0.54</a:t>
            </a:r>
            <a:r>
              <a:rPr lang="en-US" sz="2400" baseline="30000">
                <a:solidFill>
                  <a:srgbClr val="D816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4279" y="1744085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latin typeface="Calibri" panose="020F0502020204030204" pitchFamily="34" charset="0"/>
                <a:cs typeface="Calibri" panose="020F0502020204030204" pitchFamily="34" charset="0"/>
              </a:rPr>
              <a:t>K=0, J=3, π=-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=0.57</a:t>
            </a:r>
            <a:r>
              <a:rPr lang="en-US" sz="2400" baseline="30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0571" y="3034532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K=1, J=4, π=-</a:t>
            </a:r>
            <a:r>
              <a:rPr lang="en-US" sz="2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=0.28</a:t>
            </a:r>
            <a:r>
              <a:rPr lang="en-US" sz="2400" baseline="300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9691" y="3553190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K=1, J=4, π=-</a:t>
            </a:r>
            <a:r>
              <a:rPr lang="en-US" sz="24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=0.31</a:t>
            </a:r>
            <a:r>
              <a:rPr lang="en-US" sz="2400" baseline="30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9691" y="2182005"/>
            <a:ext cx="2200592" cy="43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K=1, J=4, π=-</a:t>
            </a:r>
            <a:r>
              <a:rPr lang="en-US" sz="24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=0.53</a:t>
            </a:r>
            <a:r>
              <a:rPr lang="en-US" sz="2400" baseline="30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Espace réservé du contenu 11"/>
          <p:cNvSpPr>
            <a:spLocks/>
          </p:cNvSpPr>
          <p:nvPr/>
        </p:nvSpPr>
        <p:spPr bwMode="auto">
          <a:xfrm>
            <a:off x="7179699" y="4055404"/>
            <a:ext cx="4799937" cy="19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energy variation in the RRR but</a:t>
            </a:r>
          </a:p>
          <a:p>
            <a:pPr marL="0" lvl="1" algn="just">
              <a:lnSpc>
                <a:spcPts val="2667"/>
              </a:lnSpc>
              <a:buSzPct val="90000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values</a:t>
            </a:r>
          </a:p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fission widths for J</a:t>
            </a:r>
            <a:r>
              <a:rPr lang="en-US" sz="20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20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namely,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λf3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λf4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aseline="-25000" noProof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r>
              <a:rPr lang="en-US" sz="2000" baseline="-250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3 fission widths for J</a:t>
            </a:r>
            <a:r>
              <a:rPr lang="en-US" sz="20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en-US" sz="20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aseline="-25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</a:t>
            </a:r>
            <a:r>
              <a:rPr lang="en-US" sz="2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Γ</a:t>
            </a:r>
            <a:r>
              <a:rPr lang="en-US" sz="2000" baseline="-25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aseline="-25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aseline="-25000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λf3  </a:t>
            </a:r>
            <a:endParaRPr lang="en-US" sz="2000" noProof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endParaRPr lang="en-US" sz="24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7A7E3E-377E-53C6-8560-427B272A82DD}"/>
              </a:ext>
            </a:extLst>
          </p:cNvPr>
          <p:cNvSpPr/>
          <p:nvPr/>
        </p:nvSpPr>
        <p:spPr>
          <a:xfrm>
            <a:off x="6683243" y="3030897"/>
            <a:ext cx="224933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67"/>
              </a:lnSpc>
              <a:buSzPct val="90000"/>
            </a:pPr>
            <a:r>
              <a:rPr lang="en-US" sz="2400" dirty="0" err="1">
                <a:solidFill>
                  <a:srgbClr val="8B1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err="1">
                <a:solidFill>
                  <a:srgbClr val="8B1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 dirty="0">
                <a:solidFill>
                  <a:srgbClr val="8B1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 dirty="0">
                <a:solidFill>
                  <a:srgbClr val="8B1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K=4, J=4, π=-</a:t>
            </a:r>
            <a:r>
              <a:rPr lang="en-US" sz="2400" dirty="0">
                <a:solidFill>
                  <a:srgbClr val="8B1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=0.42</a:t>
            </a:r>
            <a:endParaRPr lang="en-US" sz="2400" baseline="30000" dirty="0">
              <a:solidFill>
                <a:srgbClr val="8B1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7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E4BF2-1421-A7B0-6336-78EF70C6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119B-5F93-C51F-93C9-85108F9C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36" y="365035"/>
            <a:ext cx="4627419" cy="684447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the approach</a:t>
            </a:r>
            <a:endParaRPr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B9543-DF36-38CB-A051-884E3C9F2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1" y="1054974"/>
            <a:ext cx="11157955" cy="47480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version of the SAMMY code was 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of Spin-separated data of Moore et al. for 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(J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3- and J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4-)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of total fission cross section of C. Paradela et al. for 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 levels for J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3- 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3200" i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   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       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     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λf3          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λf4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 levels for J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4- 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3200" i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   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       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     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λf3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indent="0">
              <a:buNone/>
            </a:pP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70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11" y="0"/>
            <a:ext cx="1524453" cy="5091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B94CA-F629-330F-7B33-D75338D17F94}"/>
              </a:ext>
            </a:extLst>
          </p:cNvPr>
          <p:cNvSpPr txBox="1"/>
          <p:nvPr/>
        </p:nvSpPr>
        <p:spPr>
          <a:xfrm>
            <a:off x="7629938" y="1122218"/>
            <a:ext cx="3996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using the modified Reich-Moore formalism in SAMMY.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 two plots correspond to the spin-separated fission cross section data from Moore et al. The bottom plot shows the total fission cross section from Paradela et al.</a:t>
            </a:r>
          </a:p>
          <a:p>
            <a:pPr algn="just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results are shown for the energy range from 0 to 50 eV.</a:t>
            </a:r>
          </a:p>
        </p:txBody>
      </p:sp>
      <p:pic>
        <p:nvPicPr>
          <p:cNvPr id="6" name="Picture 5" descr="A picture containing chart&#10;&#10;AI-generated content may be incorrect.">
            <a:extLst>
              <a:ext uri="{FF2B5EF4-FFF2-40B4-BE49-F238E27FC236}">
                <a16:creationId xmlns:a16="http://schemas.microsoft.com/office/drawing/2014/main" id="{8207AC9D-82E7-F726-660C-2752A87B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42" y="438493"/>
            <a:ext cx="7155296" cy="59810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AFBEC-92CC-29B4-2293-72090B5E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B5C2-1D0D-1347-F27B-42F1CF9C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11" y="0"/>
            <a:ext cx="1527916" cy="66366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33DA-A797-4C16-3D7A-395C1C9EB94A}"/>
              </a:ext>
            </a:extLst>
          </p:cNvPr>
          <p:cNvSpPr txBox="1"/>
          <p:nvPr/>
        </p:nvSpPr>
        <p:spPr>
          <a:xfrm>
            <a:off x="7746106" y="1215737"/>
            <a:ext cx="3996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using the modified Reich-Moore formalism in SAMMY.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 two plots correspond to the spin-separated fission cross section data from Moore et al. The bottom plot shows the total fission cross section from Paradela et al.</a:t>
            </a:r>
          </a:p>
          <a:p>
            <a:pPr algn="just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results are shown for the energy range from 50 to 100 eV.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AADC0EC1-4CDC-071C-E97D-F2716356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5" y="451098"/>
            <a:ext cx="7311736" cy="59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0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94276" y="48594"/>
            <a:ext cx="9762912" cy="631103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 and Future Directions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1157188" y="6655518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en-US" sz="1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7139" y="845952"/>
            <a:ext cx="11010516" cy="49072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accurate theoretical description of the fission process may help explain other observables, such as fluctuations in radiative widths.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Transitioning away from phenomenological fitting toward more physical R-matrix representations requires more complex (but meaningful) fission parameterizations — especially when starting from raw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long-range class-II fluctuations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critical, particularly for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fertile isotopes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due to the influence of the second potential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of missing or unmodeled inelastic neutron channels above ~77 eV remains an open question — further investigation is needed to understand their role in resonance-region behavior.</a:t>
            </a:r>
          </a:p>
        </p:txBody>
      </p:sp>
    </p:spTree>
    <p:extLst>
      <p:ext uri="{BB962C8B-B14F-4D97-AF65-F5344CB8AC3E}">
        <p14:creationId xmlns:p14="http://schemas.microsoft.com/office/powerpoint/2010/main" val="216855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9" y="209172"/>
            <a:ext cx="10558066" cy="5597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Considerations and Support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03" y="976356"/>
            <a:ext cx="11451233" cy="50711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LRF = 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(extended Reich-Moore formalism) appears sufficient to support the proposed developments — no changes to the ENDF or GNDS format are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processing codes (e.g., AMPX, NJOY) may require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updates or none at 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accommodate this format extension.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program sponsors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essential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and maintain R-matrix capabilities for multi-channel fission analysis.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modified formalism against modern experimental datasets (e.g., spin-separated fission, high-resolution time of flight).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enhanced fitting tools into the broader nuclear data infrastructure.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51E0-0333-1E23-5A77-ADCD0CE3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12E9-B00A-1A80-47C5-A14E3C66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09" y="209172"/>
            <a:ext cx="10558066" cy="5597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7DB7-00B7-192F-5525-97C3F7D6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25" y="1256910"/>
            <a:ext cx="11451233" cy="34501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a more physical representation of fission resonance behavior within the R-matrix formalism.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theoretical modeling with high-resolution fission data, including multichannel interference and barrier penetration effects.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next-generation evaluations of fissile and fertile isotopes based on improved physics models, not just parameter fits.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44A0-214D-26A4-27B0-70E29DCB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8E8E2-0825-3A8C-F476-55D6A1F9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71" y="48594"/>
            <a:ext cx="11847775" cy="631103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Outlook: Toward More Physically Consistent Fission Modeling in the Resonance Region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A0EFFD-93F8-C0B4-50E0-79819F934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7188" y="6655518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en-US" sz="1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B9F845-BEA2-FC60-D646-DEFF6265B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06535"/>
              </p:ext>
            </p:extLst>
          </p:nvPr>
        </p:nvGraphicFramePr>
        <p:xfrm>
          <a:off x="472618" y="810954"/>
          <a:ext cx="11521828" cy="5486400"/>
        </p:xfrm>
        <a:graphic>
          <a:graphicData uri="http://schemas.openxmlformats.org/drawingml/2006/table">
            <a:tbl>
              <a:tblPr/>
              <a:tblGrid>
                <a:gridCol w="5760914">
                  <a:extLst>
                    <a:ext uri="{9D8B030D-6E8A-4147-A177-3AD203B41FA5}">
                      <a16:colId xmlns:a16="http://schemas.microsoft.com/office/drawing/2014/main" val="2259227818"/>
                    </a:ext>
                  </a:extLst>
                </a:gridCol>
                <a:gridCol w="5760914">
                  <a:extLst>
                    <a:ext uri="{9D8B030D-6E8A-4147-A177-3AD203B41FA5}">
                      <a16:colId xmlns:a16="http://schemas.microsoft.com/office/drawing/2014/main" val="2238811837"/>
                    </a:ext>
                  </a:extLst>
                </a:gridCol>
              </a:tblGrid>
              <a:tr h="468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Practice</a:t>
                      </a:r>
                      <a:endParaRPr lang="en-US" sz="27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b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Direction</a:t>
                      </a:r>
                      <a:endParaRPr lang="en-US" sz="27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1746"/>
                  </a:ext>
                </a:extLst>
              </a:tr>
              <a:tr h="852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Phenomenological fitting of fission cross sections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R-matrix formalism with physical barrier effects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093271"/>
                  </a:ext>
                </a:extLst>
              </a:tr>
              <a:tr h="852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Simplified single-barrier models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Multi-humped effects due to fission barrier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141270"/>
                  </a:ext>
                </a:extLst>
              </a:tr>
              <a:tr h="852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use of spin/parity-resolved experimental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 of spin-separated fission and resonance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375531"/>
                  </a:ext>
                </a:extLst>
              </a:tr>
              <a:tr h="1235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treatment of class-II fluctuations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Explicit modeling of class-II contributions (especially for fertile isotopes)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878389"/>
                  </a:ext>
                </a:extLst>
              </a:tr>
              <a:tr h="852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 hoc treatment of missing channels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Coupling to inelastic and competing channels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593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3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2C4D135-282B-3926-4119-7DE4D84CBAE8}"/>
              </a:ext>
            </a:extLst>
          </p:cNvPr>
          <p:cNvSpPr>
            <a:spLocks/>
          </p:cNvSpPr>
          <p:nvPr/>
        </p:nvSpPr>
        <p:spPr bwMode="auto">
          <a:xfrm>
            <a:off x="131618" y="617571"/>
            <a:ext cx="11928764" cy="5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lvl="1" indent="-4572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and total cross sections as a function of the collision matrix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617" lvl="2" algn="just">
              <a:lnSpc>
                <a:spcPts val="2667"/>
              </a:lnSpc>
              <a:buSzPct val="90000"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617" lvl="2">
              <a:lnSpc>
                <a:spcPts val="2667"/>
              </a:lnSpc>
              <a:buSzPct val="90000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with c’ is the exit channel (fission,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particle emission)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617" lvl="2" algn="just">
              <a:lnSpc>
                <a:spcPts val="2667"/>
              </a:lnSpc>
              <a:buSzPct val="90000"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Lane and Thomas (1958) with </a:t>
            </a:r>
            <a:r>
              <a:rPr lang="en-US" sz="280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800" baseline="-250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element of the </a:t>
            </a:r>
            <a:r>
              <a:rPr lang="en-US" sz="2800" i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</a:p>
          <a:p>
            <a:pPr marL="0" lvl="1" algn="just">
              <a:lnSpc>
                <a:spcPts val="2667"/>
              </a:lnSpc>
              <a:buSzPct val="90000"/>
            </a:pPr>
            <a:endParaRPr lang="en-US" sz="280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617" lvl="2">
              <a:lnSpc>
                <a:spcPts val="2667"/>
              </a:lnSpc>
              <a:buSzPct val="90000"/>
            </a:pPr>
            <a:endParaRPr lang="en-US" sz="200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617" lvl="2">
              <a:lnSpc>
                <a:spcPts val="2667"/>
              </a:lnSpc>
              <a:buSzPct val="90000"/>
            </a:pPr>
            <a:endParaRPr lang="en-US" sz="200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617" lvl="2">
              <a:lnSpc>
                <a:spcPts val="2667"/>
              </a:lnSpc>
              <a:buSzPct val="90000"/>
            </a:pPr>
            <a:r>
              <a:rPr lang="en-US" sz="240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400" baseline="-250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defined in the channel space configuration and </a:t>
            </a:r>
            <a:r>
              <a:rPr lang="en-US" sz="280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basic parameter of the R matrix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262141A9-6464-E9D8-DEF5-31D49D31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93637"/>
            <a:ext cx="11928764" cy="440807"/>
          </a:xfrm>
        </p:spPr>
        <p:txBody>
          <a:bodyPr>
            <a:no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Generalities on the Fission Cross Section Representation with the R-matrix approach</a:t>
            </a:r>
          </a:p>
        </p:txBody>
      </p:sp>
      <p:pic>
        <p:nvPicPr>
          <p:cNvPr id="10" name="Picture 18" descr="latex-image-1.pdf">
            <a:extLst>
              <a:ext uri="{FF2B5EF4-FFF2-40B4-BE49-F238E27FC236}">
                <a16:creationId xmlns:a16="http://schemas.microsoft.com/office/drawing/2014/main" id="{F2CB885E-11BF-DD9E-2354-19956425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3" y="1173046"/>
            <a:ext cx="4637236" cy="541351"/>
          </a:xfrm>
          <a:prstGeom prst="rect">
            <a:avLst/>
          </a:prstGeom>
        </p:spPr>
      </p:pic>
      <p:pic>
        <p:nvPicPr>
          <p:cNvPr id="11" name="Picture 20" descr="latex-image-1.pdf">
            <a:extLst>
              <a:ext uri="{FF2B5EF4-FFF2-40B4-BE49-F238E27FC236}">
                <a16:creationId xmlns:a16="http://schemas.microsoft.com/office/drawing/2014/main" id="{386ACA34-D115-054A-56E7-B06066363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221" y="1161987"/>
            <a:ext cx="5239275" cy="786365"/>
          </a:xfrm>
          <a:prstGeom prst="rect">
            <a:avLst/>
          </a:prstGeom>
        </p:spPr>
      </p:pic>
      <p:pic>
        <p:nvPicPr>
          <p:cNvPr id="12" name="Picture 28" descr="latex-image-1.pdf">
            <a:extLst>
              <a:ext uri="{FF2B5EF4-FFF2-40B4-BE49-F238E27FC236}">
                <a16:creationId xmlns:a16="http://schemas.microsoft.com/office/drawing/2014/main" id="{588C3A0E-EFB6-41B7-4A9E-61CF9EA5E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538" y="2259571"/>
            <a:ext cx="1970300" cy="304928"/>
          </a:xfrm>
          <a:prstGeom prst="rect">
            <a:avLst/>
          </a:prstGeom>
        </p:spPr>
      </p:pic>
      <p:pic>
        <p:nvPicPr>
          <p:cNvPr id="13" name="Picture 5" descr="latex-image-1.pdf">
            <a:extLst>
              <a:ext uri="{FF2B5EF4-FFF2-40B4-BE49-F238E27FC236}">
                <a16:creationId xmlns:a16="http://schemas.microsoft.com/office/drawing/2014/main" id="{82AD3356-70AC-F1C8-C9C6-01BD6C449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23" y="3234083"/>
            <a:ext cx="8915400" cy="414814"/>
          </a:xfrm>
          <a:prstGeom prst="rect">
            <a:avLst/>
          </a:prstGeom>
        </p:spPr>
      </p:pic>
      <p:pic>
        <p:nvPicPr>
          <p:cNvPr id="14" name="Picture 14" descr="latex-image-1.pdf">
            <a:extLst>
              <a:ext uri="{FF2B5EF4-FFF2-40B4-BE49-F238E27FC236}">
                <a16:creationId xmlns:a16="http://schemas.microsoft.com/office/drawing/2014/main" id="{8CBE32F3-071C-F275-F240-3035EB1D1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04" y="4680701"/>
            <a:ext cx="2819400" cy="69868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6D48A22-2BF0-6FD3-1D3C-A195AAB013D4}"/>
              </a:ext>
            </a:extLst>
          </p:cNvPr>
          <p:cNvSpPr/>
          <p:nvPr/>
        </p:nvSpPr>
        <p:spPr>
          <a:xfrm>
            <a:off x="4821010" y="4609944"/>
            <a:ext cx="7370990" cy="15388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i="1" u="none" strike="noStrike" dirty="0" err="1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γ</a:t>
            </a:r>
            <a:r>
              <a:rPr lang="en-US" sz="2800" b="0" i="1" u="none" strike="noStrike" baseline="-25000" dirty="0" err="1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λc</a:t>
            </a:r>
            <a:r>
              <a:rPr lang="en-US" sz="2800" b="0" i="1" u="none" strike="noStrike" dirty="0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 </a:t>
            </a:r>
            <a:r>
              <a:rPr lang="en-US" sz="2000" b="0" i="1" u="none" strike="noStrike" dirty="0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 </a:t>
            </a:r>
            <a:r>
              <a:rPr lang="en-US" sz="1800" b="0" u="none" strike="noStrike" dirty="0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Entrance channel reduced width amplitude (for neutron here) ;</a:t>
            </a:r>
          </a:p>
          <a:p>
            <a:r>
              <a:rPr lang="en-US" sz="2800" b="0" i="1" u="none" strike="noStrike" dirty="0" err="1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γ</a:t>
            </a:r>
            <a:r>
              <a:rPr lang="en-US" sz="2800" b="0" i="1" u="none" strike="noStrike" baseline="-25000" dirty="0" err="1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λc</a:t>
            </a:r>
            <a:r>
              <a:rPr lang="en-US" sz="2800" b="0" i="1" u="none" strike="noStrike" baseline="-25000" dirty="0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’</a:t>
            </a:r>
            <a:r>
              <a:rPr lang="en-US" sz="2800" b="0" i="1" u="none" strike="noStrike" dirty="0">
                <a:solidFill>
                  <a:schemeClr val="accent1"/>
                </a:solidFill>
                <a:effectLst/>
                <a:uFillTx/>
                <a:latin typeface="Times New Roman"/>
                <a:ea typeface="Aptos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/>
                <a:ea typeface="Aptos"/>
              </a:rPr>
              <a:t>Exit channel reduced width amplitude (</a:t>
            </a:r>
            <a:r>
              <a:rPr lang="fr-FR" dirty="0">
                <a:solidFill>
                  <a:schemeClr val="accent1"/>
                </a:solidFill>
                <a:latin typeface="Times New Roman"/>
                <a:ea typeface="Aptos"/>
              </a:rPr>
              <a:t>e</a:t>
            </a:r>
            <a:r>
              <a:rPr lang="en-US" dirty="0" err="1">
                <a:solidFill>
                  <a:schemeClr val="accent1"/>
                </a:solidFill>
                <a:latin typeface="Times New Roman"/>
                <a:ea typeface="Aptos"/>
              </a:rPr>
              <a:t>lastic</a:t>
            </a:r>
            <a:r>
              <a:rPr lang="en-US" dirty="0">
                <a:solidFill>
                  <a:schemeClr val="accent1"/>
                </a:solidFill>
                <a:latin typeface="Times New Roman"/>
                <a:ea typeface="Aptos"/>
              </a:rPr>
              <a:t>, inelastic, radiative and fission)</a:t>
            </a:r>
          </a:p>
          <a:p>
            <a:r>
              <a:rPr lang="en-US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solidFill>
                  <a:schemeClr val="accent1"/>
                </a:solidFill>
                <a:latin typeface="Times New Roman"/>
                <a:ea typeface="Aptos"/>
              </a:rPr>
              <a:t>Energy of the level </a:t>
            </a:r>
            <a:r>
              <a:rPr lang="en-US" sz="2000" dirty="0" err="1">
                <a:solidFill>
                  <a:schemeClr val="accent1"/>
                </a:solidFill>
                <a:latin typeface="Times New Roman"/>
                <a:ea typeface="Aptos"/>
              </a:rPr>
              <a:t>λ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6DF8-5CCB-C78D-E5D8-B5FFB65A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EF9A-DFAC-F64C-859D-8C72F617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0" y="155763"/>
            <a:ext cx="5757015" cy="394956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Reich-Moore approximation of R-matrix</a:t>
            </a:r>
            <a:endParaRPr sz="25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D6D6-73E1-0BA4-F535-C9083212A5F1}"/>
              </a:ext>
            </a:extLst>
          </p:cNvPr>
          <p:cNvSpPr txBox="1"/>
          <p:nvPr/>
        </p:nvSpPr>
        <p:spPr>
          <a:xfrm>
            <a:off x="154094" y="605868"/>
            <a:ext cx="11883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the observed width </a:t>
            </a:r>
            <a:r>
              <a:rPr lang="en-US" sz="280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reduced width amplitude for entrance channel c and eigenstate (level) resonance </a:t>
            </a:r>
            <a:r>
              <a:rPr lang="en-US" sz="280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latex-image-1.pdf">
            <a:extLst>
              <a:ext uri="{FF2B5EF4-FFF2-40B4-BE49-F238E27FC236}">
                <a16:creationId xmlns:a16="http://schemas.microsoft.com/office/drawing/2014/main" id="{BC0AB52C-806B-F6DE-A3C1-9A05E3BE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0" y="1785732"/>
            <a:ext cx="4179871" cy="487164"/>
          </a:xfrm>
          <a:prstGeom prst="rect">
            <a:avLst/>
          </a:prstGeom>
        </p:spPr>
      </p:pic>
      <p:pic>
        <p:nvPicPr>
          <p:cNvPr id="12" name="Picture 17" descr="latex-image-1.pdf">
            <a:extLst>
              <a:ext uri="{FF2B5EF4-FFF2-40B4-BE49-F238E27FC236}">
                <a16:creationId xmlns:a16="http://schemas.microsoft.com/office/drawing/2014/main" id="{921B26C6-7E29-969E-82CE-E86E5760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0" y="2644126"/>
            <a:ext cx="3572697" cy="601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36D57-7C49-7DDD-3907-7519AC7802BD}"/>
              </a:ext>
            </a:extLst>
          </p:cNvPr>
          <p:cNvSpPr txBox="1"/>
          <p:nvPr/>
        </p:nvSpPr>
        <p:spPr>
          <a:xfrm>
            <a:off x="5391112" y="1767704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channel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C064-10DB-FE9B-226C-62C2020DC602}"/>
              </a:ext>
            </a:extLst>
          </p:cNvPr>
          <p:cNvSpPr txBox="1"/>
          <p:nvPr/>
        </p:nvSpPr>
        <p:spPr>
          <a:xfrm>
            <a:off x="5391112" y="2644126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fission, capture channels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44A933-62DF-4D7F-B4F7-B881624262AC}"/>
              </a:ext>
            </a:extLst>
          </p:cNvPr>
          <p:cNvSpPr txBox="1"/>
          <p:nvPr/>
        </p:nvSpPr>
        <p:spPr>
          <a:xfrm>
            <a:off x="322879" y="3321243"/>
            <a:ext cx="113888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approximation to the R-matrix: as many channels as needed (computing time and array size limitations</a:t>
            </a:r>
            <a:r>
              <a:rPr lang="en-US" sz="18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F6DC9-314B-0138-DC98-D3B7F191223A}"/>
              </a:ext>
            </a:extLst>
          </p:cNvPr>
          <p:cNvSpPr txBox="1"/>
          <p:nvPr/>
        </p:nvSpPr>
        <p:spPr>
          <a:xfrm>
            <a:off x="322879" y="3772554"/>
            <a:ext cx="4508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Reich-Moore approximation:</a:t>
            </a:r>
          </a:p>
        </p:txBody>
      </p:sp>
      <p:pic>
        <p:nvPicPr>
          <p:cNvPr id="19" name="Picture 17" descr="latex-image-1.pdf">
            <a:extLst>
              <a:ext uri="{FF2B5EF4-FFF2-40B4-BE49-F238E27FC236}">
                <a16:creationId xmlns:a16="http://schemas.microsoft.com/office/drawing/2014/main" id="{CE97C4C7-1B8F-27E0-07FA-BB35708E1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80" y="4452302"/>
            <a:ext cx="4409929" cy="7891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B2B207-4D33-3704-5F36-B3C0356A0B56}"/>
              </a:ext>
            </a:extLst>
          </p:cNvPr>
          <p:cNvSpPr txBox="1"/>
          <p:nvPr/>
        </p:nvSpPr>
        <p:spPr>
          <a:xfrm>
            <a:off x="5138305" y="4244222"/>
            <a:ext cx="6717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Capture: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 value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 of interfering terms tends to zero)</a:t>
            </a:r>
          </a:p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channels: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or two elastic for s-waves</a:t>
            </a:r>
          </a:p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Fission: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4;  following small degree of freedom in analysis of fission widths distribution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4464A-D131-0E9E-B761-C0BEE70C85ED}"/>
              </a:ext>
            </a:extLst>
          </p:cNvPr>
          <p:cNvSpPr txBox="1"/>
          <p:nvPr/>
        </p:nvSpPr>
        <p:spPr>
          <a:xfrm>
            <a:off x="154094" y="5444551"/>
            <a:ext cx="11883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RM formalism (reduce R-Matrix) works nicely for fissile isotopes. Interference effects in the fission channels can be represented. However, the unitarity of the collision matrix </a:t>
            </a:r>
            <a:r>
              <a:rPr lang="en-US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i="1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lost!!</a:t>
            </a:r>
          </a:p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stion: How many fission channels are needed? All the ENDF evaluations for fissile elements assume two fission channels!!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1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>
            <a:spLocks/>
          </p:cNvSpPr>
          <p:nvPr/>
        </p:nvSpPr>
        <p:spPr bwMode="auto">
          <a:xfrm>
            <a:off x="51345" y="571500"/>
            <a:ext cx="11932837" cy="533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lvl="1" indent="-4572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Reich-Moore approximation (RM basics):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Fission: ≤ 4;  following small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freedom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in analysis of fission widths distribution </a:t>
            </a: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    ; 	      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Fitted parameter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related to any fission barrier</a:t>
            </a: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Fissile nuclei: 2 channels needed for interference in fission cross section RM fit</a:t>
            </a: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Fertile nuclei: 2 or 1 channels needed for the class-I resonances enhanced locally by a neighboring class-II state</a:t>
            </a: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RM fission cross section fit in the RRR :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fission channel parameters Γ</a:t>
            </a:r>
            <a:r>
              <a:rPr lang="en-US" sz="24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Γ</a:t>
            </a:r>
            <a:r>
              <a:rPr lang="en-US" sz="24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each </a:t>
            </a:r>
            <a:r>
              <a:rPr lang="en-US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resonance of J</a:t>
            </a:r>
            <a:r>
              <a:rPr lang="en-US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4</a:t>
            </a:r>
            <a:r>
              <a:rPr lang="en-US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8617" lvl="2" algn="just">
              <a:lnSpc>
                <a:spcPts val="2667"/>
              </a:lnSpc>
              <a:buSzPct val="90000"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617" lvl="2" algn="ctr">
              <a:lnSpc>
                <a:spcPts val="2667"/>
              </a:lnSpc>
              <a:buSzPct val="90000"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3200" i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   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       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 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207818" y="114865"/>
            <a:ext cx="11838852" cy="456635"/>
          </a:xfrm>
        </p:spPr>
        <p:txBody>
          <a:bodyPr/>
          <a:lstStyle/>
          <a:p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Physics for the fission channels. Are two fission channels good enough?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1157188" y="6645127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en-US" sz="1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00" y="1902838"/>
            <a:ext cx="2893755" cy="487164"/>
          </a:xfrm>
          <a:prstGeom prst="rect">
            <a:avLst/>
          </a:prstGeom>
        </p:spPr>
      </p:pic>
      <p:pic>
        <p:nvPicPr>
          <p:cNvPr id="2" name="Image 1" descr="Screenshot 2022-07-25 at 09.3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52" y="1902839"/>
            <a:ext cx="616881" cy="487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305CF-5C2A-68B6-C013-F182D27A7990}"/>
              </a:ext>
            </a:extLst>
          </p:cNvPr>
          <p:cNvSpPr txBox="1"/>
          <p:nvPr/>
        </p:nvSpPr>
        <p:spPr>
          <a:xfrm>
            <a:off x="301336" y="5701725"/>
            <a:ext cx="11693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Γ</a:t>
            </a:r>
            <a:r>
              <a:rPr lang="en-US" sz="3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uniquely defined as result of the non-unitarity of the collision matrix derived from the RM approach.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0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D2AC-1058-4C10-7BCB-88D1970F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78B2-C570-FFC7-7157-ED3E8868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81" y="146827"/>
            <a:ext cx="10800521" cy="455846"/>
          </a:xfrm>
        </p:spPr>
        <p:txBody>
          <a:bodyPr>
            <a:normAutofit fontScale="90000"/>
          </a:bodyPr>
          <a:lstStyle/>
          <a:p>
            <a:r>
              <a:rPr>
                <a:solidFill>
                  <a:schemeClr val="accent1"/>
                </a:solidFill>
              </a:rPr>
              <a:t>Research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D07E-6086-AC6E-F4AC-A8F255B7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47" y="697377"/>
            <a:ext cx="11157955" cy="55371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find a unique set of  Γ</a:t>
            </a:r>
            <a:r>
              <a:rPr lang="en-US" sz="360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</a:t>
            </a: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Γ</a:t>
            </a:r>
            <a:r>
              <a:rPr lang="en-US" sz="360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</a:t>
            </a:r>
          </a:p>
          <a:p>
            <a:r>
              <a:rPr lang="en-US" sz="3200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paper: 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 STRUCTURE IN THE FISSION OF (235U + n)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S. Moore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Alamos National Laboratory, Physics Division, P. 0. Box 1663, Los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Alamos, New Mexico 87545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C. Leal, G. de Saussure, R. B. Perez, and N. M. Larson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Oak Ridge National Laboratory, P. 0. Box X, Oak Ridge, TN 37830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A502 (1989) 443c-452c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Holland, Amsterdam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10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07DB-2138-C156-B726-DE22D9BFF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5855-0EB4-864C-B52C-61231C9A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81" y="146827"/>
            <a:ext cx="10800521" cy="455846"/>
          </a:xfrm>
        </p:spPr>
        <p:txBody>
          <a:bodyPr>
            <a:normAutofit fontScale="90000"/>
          </a:bodyPr>
          <a:lstStyle/>
          <a:p>
            <a:r>
              <a:rPr>
                <a:solidFill>
                  <a:schemeClr val="accent1"/>
                </a:solidFill>
              </a:rPr>
              <a:t>Research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B9B1-39B9-A1BD-9219-23BCA3B1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2" y="657521"/>
            <a:ext cx="11718858" cy="471457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find a unique set of  Γ</a:t>
            </a:r>
            <a:r>
              <a:rPr lang="en-US" sz="360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</a:t>
            </a: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Γ</a:t>
            </a:r>
            <a:r>
              <a:rPr lang="en-US" sz="360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 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Spin-separated data (Moore at al.) were used for assigning resonance spin J</a:t>
            </a:r>
            <a:r>
              <a:rPr lang="en-US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s-wave resonances for J</a:t>
            </a:r>
            <a:r>
              <a:rPr lang="en-US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3- and 4-</a:t>
            </a:r>
          </a:p>
          <a:p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BDF488C-243A-7C0D-E54D-EC1E1C1B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97" y="2486889"/>
            <a:ext cx="4192732" cy="304925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0990CD-1C16-4472-54BD-10A9C3625DEA}"/>
              </a:ext>
            </a:extLst>
          </p:cNvPr>
          <p:cNvSpPr txBox="1"/>
          <p:nvPr/>
        </p:nvSpPr>
        <p:spPr>
          <a:xfrm>
            <a:off x="4665874" y="2898154"/>
            <a:ext cx="738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Fission-vector orientations correspond to the correct K-quantum number distribution for each resonance.</a:t>
            </a:r>
          </a:p>
          <a:p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attempt to include fission penetrability into the 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assumed to be one (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33" name="Picture 17" descr="latex-image-1.pdf">
            <a:extLst>
              <a:ext uri="{FF2B5EF4-FFF2-40B4-BE49-F238E27FC236}">
                <a16:creationId xmlns:a16="http://schemas.microsoft.com/office/drawing/2014/main" id="{8C1083A7-CB34-270F-62E0-77E09F71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926" y="3854886"/>
            <a:ext cx="1860801" cy="3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4561E-E714-AE0E-01A8-3C6DB7446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A852-09C1-4B56-DF5C-137AE88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81" y="146827"/>
            <a:ext cx="10800521" cy="455846"/>
          </a:xfrm>
        </p:spPr>
        <p:txBody>
          <a:bodyPr>
            <a:normAutofit fontScale="90000"/>
          </a:bodyPr>
          <a:lstStyle/>
          <a:p>
            <a:r>
              <a:rPr>
                <a:solidFill>
                  <a:schemeClr val="accent1"/>
                </a:solidFill>
              </a:rPr>
              <a:t>Research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FBE7-9D8F-C330-49DC-0DB474F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20" y="863632"/>
            <a:ext cx="10992871" cy="44876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find a unique set of  Γ</a:t>
            </a:r>
            <a:r>
              <a:rPr lang="en-US" sz="360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λf1 </a:t>
            </a: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Γ</a:t>
            </a:r>
            <a:r>
              <a:rPr lang="en-US" sz="360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λf2</a:t>
            </a: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???</a:t>
            </a:r>
          </a:p>
          <a:p>
            <a:r>
              <a:rPr lang="en-US" sz="3200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paper: 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Double-humped barrier effects in the R-matrix for fitting of fissile isotope</a:t>
            </a:r>
          </a:p>
          <a:p>
            <a:r>
              <a:rPr lang="en-US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Luiz Leal</a:t>
            </a:r>
            <a:r>
              <a:rPr lang="en-US" i="1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Olivier Bouland</a:t>
            </a:r>
            <a:r>
              <a:rPr lang="en-US" i="1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Gilles Noguère</a:t>
            </a:r>
            <a:r>
              <a:rPr lang="en-US" i="1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Insititut de Radioprotection et de </a:t>
            </a:r>
            <a:r>
              <a:rPr lang="en-US" sz="240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Sûreté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(IRSN), Fontenay-aux-Roses, France</a:t>
            </a:r>
          </a:p>
          <a:p>
            <a:r>
              <a:rPr lang="en-US" sz="2400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CEA, DES, IRESNE, DER, SPRC, Physics Studies Laboratory, </a:t>
            </a:r>
            <a:r>
              <a:rPr lang="en-US" sz="240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Cadarache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F-13108 Saint-Paul-lez-Durance, France</a:t>
            </a:r>
          </a:p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Web of Conferences </a:t>
            </a:r>
            <a:r>
              <a:rPr lang="en-US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ND2022</a:t>
            </a: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03015 (2023) 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38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>
            <a:spLocks/>
          </p:cNvSpPr>
          <p:nvPr/>
        </p:nvSpPr>
        <p:spPr bwMode="auto">
          <a:xfrm>
            <a:off x="131723" y="944795"/>
            <a:ext cx="11630786" cy="57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Supplementing a fission barrier ‘penetrability’ in the observed fission width definition</a:t>
            </a:r>
          </a:p>
          <a:p>
            <a:pPr marL="359824" lvl="1" indent="-359824" algn="just">
              <a:lnSpc>
                <a:spcPts val="2667"/>
              </a:lnSpc>
              <a:buSzPct val="90000"/>
              <a:buBlip>
                <a:blip r:embed="rId2"/>
              </a:buBlip>
            </a:pP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824" lvl="1" indent="-359824" algn="just">
              <a:lnSpc>
                <a:spcPts val="2667"/>
              </a:lnSpc>
              <a:buSzPct val="90000"/>
              <a:buBlip>
                <a:blip r:embed="rId2"/>
              </a:buBlip>
            </a:pP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fission barrier attenuation will be not represented by the </a:t>
            </a:r>
          </a:p>
          <a:p>
            <a:pPr marL="0" lvl="1" algn="just">
              <a:lnSpc>
                <a:spcPts val="2667"/>
              </a:lnSpc>
              <a:buSzPct val="90000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R-matrix penetrability factor but simulated by the </a:t>
            </a:r>
          </a:p>
          <a:p>
            <a:pPr marL="0" lvl="1" algn="just">
              <a:lnSpc>
                <a:spcPts val="2667"/>
              </a:lnSpc>
              <a:buSzPct val="90000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 </a:t>
            </a:r>
            <a:r>
              <a:rPr lang="fr-FR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a double-humped barrier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(A=inner; B=outer) </a:t>
            </a:r>
          </a:p>
          <a:p>
            <a:pPr marL="0" lvl="1" algn="just">
              <a:lnSpc>
                <a:spcPts val="2667"/>
              </a:lnSpc>
              <a:buSzPct val="90000"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Aage Bohr transition states concept					</a:t>
            </a:r>
            <a:r>
              <a:rPr lang="en-US" sz="2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200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J, π) </a:t>
            </a:r>
          </a:p>
          <a:p>
            <a:pPr marL="359824" lvl="1" indent="-359824" algn="just">
              <a:lnSpc>
                <a:spcPts val="2667"/>
              </a:lnSpc>
              <a:buSzPct val="90000"/>
              <a:buBlip>
                <a:blip r:embed="rId2"/>
              </a:buBlip>
            </a:pP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Hill-Wheeler transmission</a:t>
            </a:r>
          </a:p>
          <a:p>
            <a:pPr marL="0" lvl="1" algn="just">
              <a:lnSpc>
                <a:spcPts val="2667"/>
              </a:lnSpc>
              <a:buSzPct val="90000"/>
            </a:pP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Assumes statistical equilibrium (Hauser-</a:t>
            </a:r>
            <a:r>
              <a:rPr lang="en-US" sz="2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formalism valid when compound excitation energy is well above barrier height)</a:t>
            </a:r>
          </a:p>
          <a:p>
            <a:pPr marL="0" lvl="1" algn="just">
              <a:lnSpc>
                <a:spcPts val="2667"/>
              </a:lnSpc>
              <a:buSzPct val="90000"/>
            </a:pP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ts val="2667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Even-even fissioning nuclei carry only collective states below </a:t>
            </a:r>
            <a:r>
              <a:rPr lang="en-US" sz="22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 x </a:t>
            </a:r>
            <a:r>
              <a:rPr lang="en-US" sz="22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n,p</a:t>
            </a:r>
            <a:r>
              <a:rPr lang="en-US" sz="22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pairing (U ≤ 1.4 MeV)</a:t>
            </a:r>
          </a:p>
          <a:p>
            <a:pPr marL="0" lvl="1" algn="just">
              <a:lnSpc>
                <a:spcPts val="2667"/>
              </a:lnSpc>
              <a:buSzPct val="9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ts val="2667"/>
              </a:lnSpc>
              <a:buSzPct val="9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98441" lvl="2" indent="-359824" algn="just">
              <a:lnSpc>
                <a:spcPts val="2667"/>
              </a:lnSpc>
              <a:buSzPct val="90000"/>
              <a:buFont typeface="Wingdings" panose="05000000000000000000" pitchFamily="2" charset="2"/>
              <a:buChar char="q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744932" y="116523"/>
            <a:ext cx="11249515" cy="563217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Extending Reich-Moore to treat fission for fissile nuclei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1157188" y="6645127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en-US" sz="1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3" y="1618908"/>
            <a:ext cx="2575003" cy="433502"/>
          </a:xfrm>
          <a:prstGeom prst="rect">
            <a:avLst/>
          </a:prstGeom>
        </p:spPr>
      </p:pic>
      <p:sp>
        <p:nvSpPr>
          <p:cNvPr id="2" name="Flèche vers la droite 1"/>
          <p:cNvSpPr/>
          <p:nvPr/>
        </p:nvSpPr>
        <p:spPr>
          <a:xfrm>
            <a:off x="2861866" y="1708351"/>
            <a:ext cx="1055314" cy="350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pic>
        <p:nvPicPr>
          <p:cNvPr id="8" name="Picture 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41" y="1576568"/>
            <a:ext cx="4137717" cy="48225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78203" y="1726241"/>
            <a:ext cx="1377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800" i="1">
                <a:solidFill>
                  <a:srgbClr val="0000FF"/>
                </a:solidFill>
              </a:rPr>
              <a:t>Fission chan.         </a:t>
            </a:r>
          </a:p>
        </p:txBody>
      </p:sp>
      <p:pic>
        <p:nvPicPr>
          <p:cNvPr id="10" name="Picture 7" descr="doubleHump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314" y="1331124"/>
            <a:ext cx="3670172" cy="3516668"/>
          </a:xfrm>
          <a:prstGeom prst="rect">
            <a:avLst/>
          </a:prstGeom>
        </p:spPr>
      </p:pic>
      <p:pic>
        <p:nvPicPr>
          <p:cNvPr id="11" name="Picture 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061" y="5443599"/>
            <a:ext cx="2032321" cy="595179"/>
          </a:xfrm>
          <a:prstGeom prst="rect">
            <a:avLst/>
          </a:prstGeom>
        </p:spPr>
      </p:pic>
      <p:pic>
        <p:nvPicPr>
          <p:cNvPr id="12" name="Picture 1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953" y="5499176"/>
            <a:ext cx="1676663" cy="595179"/>
          </a:xfrm>
          <a:prstGeom prst="rect">
            <a:avLst/>
          </a:prstGeom>
        </p:spPr>
      </p:pic>
      <p:pic>
        <p:nvPicPr>
          <p:cNvPr id="13" name="Picture 6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5652" y="4135570"/>
            <a:ext cx="4267577" cy="734274"/>
          </a:xfrm>
          <a:prstGeom prst="rect">
            <a:avLst/>
          </a:prstGeom>
        </p:spPr>
      </p:pic>
      <p:sp>
        <p:nvSpPr>
          <p:cNvPr id="14" name="Flèche vers la droite 13"/>
          <p:cNvSpPr/>
          <p:nvPr/>
        </p:nvSpPr>
        <p:spPr>
          <a:xfrm>
            <a:off x="4659839" y="3694321"/>
            <a:ext cx="1055314" cy="350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655747"/>
      </p:ext>
    </p:extLst>
  </p:cSld>
  <p:clrMapOvr>
    <a:masterClrMapping/>
  </p:clrMapOvr>
</p:sld>
</file>

<file path=ppt/theme/theme1.xml><?xml version="1.0" encoding="utf-8"?>
<a:theme xmlns:a="http://schemas.openxmlformats.org/drawingml/2006/main" name="ORNL Presentation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Template" id="{C32312AB-8576-4A4F-B2E9-D6DA3B029C0E}" vid="{FC0E36EA-FF8D-7D46-8A92-B163893E55AC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3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6748</TotalTime>
  <Words>1562</Words>
  <Application>Microsoft Macintosh PowerPoint</Application>
  <PresentationFormat>Widescreen</PresentationFormat>
  <Paragraphs>175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Helvetica</vt:lpstr>
      <vt:lpstr>Roboto</vt:lpstr>
      <vt:lpstr>Roboto Light</vt:lpstr>
      <vt:lpstr>Times New Roman</vt:lpstr>
      <vt:lpstr>Wingdings</vt:lpstr>
      <vt:lpstr>ORNL Presentation</vt:lpstr>
      <vt:lpstr>ORNL</vt:lpstr>
      <vt:lpstr>1_ORNL</vt:lpstr>
      <vt:lpstr>Fission Cross Section in the Resonance Region: Barrier effects in the R-matrix for fitting of fissile isotope  </vt:lpstr>
      <vt:lpstr>Outlook: Toward More Physically Consistent Fission Modeling in the Resonance Region</vt:lpstr>
      <vt:lpstr>Generalities on the Fission Cross Section Representation with the R-matrix approach</vt:lpstr>
      <vt:lpstr>Reich-Moore approximation of R-matrix</vt:lpstr>
      <vt:lpstr>Goal: Physics for the fission channels. Are two fission channels good enough?</vt:lpstr>
      <vt:lpstr>Research Activities</vt:lpstr>
      <vt:lpstr>Research Activities</vt:lpstr>
      <vt:lpstr>Research Activities</vt:lpstr>
      <vt:lpstr>Extending Reich-Moore to treat fission for fissile nuclei</vt:lpstr>
      <vt:lpstr>Transmission coefficients as a function of given barrier transition state (K, J, π) </vt:lpstr>
      <vt:lpstr>Testing the approach</vt:lpstr>
      <vt:lpstr>Results:</vt:lpstr>
      <vt:lpstr>Results:</vt:lpstr>
      <vt:lpstr>Key Takeaways and Future Directions</vt:lpstr>
      <vt:lpstr>Implementation Considerations and Support Needs</vt:lpstr>
      <vt:lpstr>Long-Term 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Jones, Kathy</dc:creator>
  <cp:lastModifiedBy>Leal, Luiz</cp:lastModifiedBy>
  <cp:revision>83</cp:revision>
  <dcterms:created xsi:type="dcterms:W3CDTF">2025-02-04T15:43:32Z</dcterms:created>
  <dcterms:modified xsi:type="dcterms:W3CDTF">2026-01-29T20:16:13Z</dcterms:modified>
</cp:coreProperties>
</file>