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  <p:sldMasterId id="2147483955" r:id="rId2"/>
    <p:sldMasterId id="2147483973" r:id="rId3"/>
  </p:sldMasterIdLst>
  <p:notesMasterIdLst>
    <p:notesMasterId r:id="rId9"/>
  </p:notesMasterIdLst>
  <p:handoutMasterIdLst>
    <p:handoutMasterId r:id="rId10"/>
  </p:handoutMasterIdLst>
  <p:sldIdLst>
    <p:sldId id="2147469121" r:id="rId4"/>
    <p:sldId id="2147469132" r:id="rId5"/>
    <p:sldId id="2147469133" r:id="rId6"/>
    <p:sldId id="2147469134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FE831-8E9D-A610-4F8C-1F99607156AB}" name="Leal, Luiz" initials="LL" userId="S::38x@ornl.gov::6e457f3c-b7f8-4f05-b412-6d6ca3d47dde" providerId="AD"/>
  <p188:author id="{34EB0B88-59F9-46B8-63CA-C47372EBCAFF}" name="Metwally, Walid" initials="MW" userId="S::wm3@ornl.gov::78537007-36cd-4b4e-8865-826abac82bbb" providerId="AD"/>
  <p188:author id="{39EE159B-171D-A03B-0335-22793022594C}" name="Al-Qasir, Iyad" initials="IA" userId="S::ibi@ornl.gov::4cb6918c-78a8-47ca-8fe8-70709e2dbe58" providerId="AD"/>
  <p188:author id="{8C00269B-C201-036C-F579-A493B96AEDE8}" name="Wieselquist, William" initials="" userId="S::ww5@ornl.gov::d366bf48-8fd1-4e7d-9c99-5b3d599905b8" providerId="AD"/>
  <p188:author id="{A65861D0-C7CE-AFFB-2712-BDAAC1A2B898}" name="Chapman, Chris" initials="CC" userId="S::c86@ornl.gov::3238b340-516a-41d8-9346-46561b5a3a40" providerId="AD"/>
  <p188:author id="{AEAD18E7-B448-65DB-CA87-842E96FFBAB8}" name="Hamilton, Parker" initials="PH" userId="S::phx@ornl.gov::705e6176-b28b-4c97-bff2-c09b4848731a" providerId="AD"/>
  <p188:author id="{6A95A0FD-FADA-0CA3-EFD6-A1E82A8BF458}" name="Roberts, Rose" initials="RR" userId="S::rrx@ornl.gov::b3e5886e-14a9-49a8-aea5-6d104dbe73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094"/>
    <a:srgbClr val="000000"/>
    <a:srgbClr val="00454D"/>
    <a:srgbClr val="ECECEC"/>
    <a:srgbClr val="30342E"/>
    <a:srgbClr val="1B4C67"/>
    <a:srgbClr val="25B1A6"/>
    <a:srgbClr val="00A77D"/>
    <a:srgbClr val="7EC297"/>
    <a:srgbClr val="6B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2" autoAdjust="0"/>
    <p:restoredTop sz="96202" autoAdjust="0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3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A2CD3-FB95-D94F-9F04-F9F995EAB8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D47623-818A-705B-B821-F058B0BC9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7CBB80AF-E7F0-19C3-A1C2-581346E629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369" y="1608129"/>
            <a:ext cx="2224560" cy="1937083"/>
          </a:xfrm>
          <a:solidFill>
            <a:schemeClr val="accent6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54C80E78-2562-B8ED-171A-55592F6B5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029" y="1608129"/>
            <a:ext cx="2224560" cy="1937083"/>
          </a:xfrm>
          <a:solidFill>
            <a:schemeClr val="tx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4A84B6E-E447-9286-A517-CD3DFC474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6243" y="1608129"/>
            <a:ext cx="2224560" cy="1937083"/>
          </a:xfrm>
          <a:solidFill>
            <a:schemeClr val="accent1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8BDDCA9-952A-F2A8-8772-1C0FCFEA87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7903" y="1608129"/>
            <a:ext cx="2224560" cy="1937083"/>
          </a:xfrm>
          <a:solidFill>
            <a:schemeClr val="accent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36877D5-72C7-4D85-028F-092E70AE0E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369" y="3893496"/>
            <a:ext cx="2224560" cy="1937083"/>
          </a:xfrm>
          <a:solidFill>
            <a:schemeClr val="accent3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ADB2E29-7156-045C-5AF7-96DCA2797A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3029" y="3893496"/>
            <a:ext cx="2224560" cy="1937083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444F986-C72B-21EC-6CCC-E370D9F24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6243" y="3893496"/>
            <a:ext cx="2224560" cy="1937083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80C5ECF3-1A9B-DC38-32B9-FB4AE19894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7903" y="3893496"/>
            <a:ext cx="2224560" cy="1937083"/>
          </a:xfrm>
          <a:solidFill>
            <a:schemeClr val="accent6">
              <a:lumMod val="75000"/>
            </a:schemeClr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64681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DE9FF4CE-1AF4-3143-A6DB-00045458C34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691" y="1735015"/>
            <a:ext cx="11492431" cy="440787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30701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59A002-CFDF-58EF-945F-28E943618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>
            <a:extLst>
              <a:ext uri="{FF2B5EF4-FFF2-40B4-BE49-F238E27FC236}">
                <a16:creationId xmlns:a16="http://schemas.microsoft.com/office/drawing/2014/main" id="{C5299A65-0A0F-7322-3425-6AD66F71B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DC2D7C4-BFF1-5433-4DFD-06CB8AACA1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225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7" name="Picture Placeholder 135">
            <a:extLst>
              <a:ext uri="{FF2B5EF4-FFF2-40B4-BE49-F238E27FC236}">
                <a16:creationId xmlns:a16="http://schemas.microsoft.com/office/drawing/2014/main" id="{859767F7-2911-36C4-18C3-120D9FA7D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44833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8" name="Picture Placeholder 135">
            <a:extLst>
              <a:ext uri="{FF2B5EF4-FFF2-40B4-BE49-F238E27FC236}">
                <a16:creationId xmlns:a16="http://schemas.microsoft.com/office/drawing/2014/main" id="{FC9DC632-E163-36B5-D009-C524396761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225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9" name="Picture Placeholder 135">
            <a:extLst>
              <a:ext uri="{FF2B5EF4-FFF2-40B4-BE49-F238E27FC236}">
                <a16:creationId xmlns:a16="http://schemas.microsoft.com/office/drawing/2014/main" id="{99255166-5F9E-0685-2DC9-C0962F779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4833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0" name="Picture Placeholder 135">
            <a:extLst>
              <a:ext uri="{FF2B5EF4-FFF2-40B4-BE49-F238E27FC236}">
                <a16:creationId xmlns:a16="http://schemas.microsoft.com/office/drawing/2014/main" id="{0FA78FC9-062C-7D60-CDA4-C25CE63F78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25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1" name="Picture Placeholder 135">
            <a:extLst>
              <a:ext uri="{FF2B5EF4-FFF2-40B4-BE49-F238E27FC236}">
                <a16:creationId xmlns:a16="http://schemas.microsoft.com/office/drawing/2014/main" id="{9521219C-7211-80DE-D33B-4B26EA6EE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44833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886397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60"/>
            <a:ext cx="6763894" cy="4354640"/>
          </a:xfrm>
        </p:spPr>
        <p:txBody>
          <a:bodyPr tIns="9144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r>
              <a:rPr lang="en-US" dirty="0"/>
              <a:t>Supporting point 1</a:t>
            </a:r>
          </a:p>
          <a:p>
            <a:r>
              <a:rPr lang="en-US" dirty="0"/>
              <a:t>Supporting point 2</a:t>
            </a:r>
          </a:p>
          <a:p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2B7F0-6B0A-3291-2731-E56176CBCD7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E7C435-1FA7-78B6-5FBF-709DE092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One-sentence connected to the main takeaway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029C52-FEBA-E897-C815-3A6283D16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84188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6710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E34D55-5962-D71E-5F14-F58404B73863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67025-85C6-1E53-9051-CBBA63AE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2B67B-E65C-8C4D-ECEE-0E0F031F2333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67997A1-375F-1726-DF9D-576251F05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E5D92591-51DF-3209-1704-154E381BA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322623F-B85A-91ED-9131-7E60FBA08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0EDE83FF-6880-0C2B-F666-A52972148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8CEEB1B0-74A1-A9A5-0E01-2E2E2380F2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B1FC136-726A-E90A-AA01-55CC4CA7F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A8FB3702-489D-7133-5029-0EED83D74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A472ABD6-D4AF-51A3-D274-EB02E1F7D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9B2846D9-98D8-E207-8370-E81B28729B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7" name="Text Placeholder 212">
            <a:extLst>
              <a:ext uri="{FF2B5EF4-FFF2-40B4-BE49-F238E27FC236}">
                <a16:creationId xmlns:a16="http://schemas.microsoft.com/office/drawing/2014/main" id="{5A4E93FB-938D-13A6-A78B-46943641C3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6778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2019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6778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2019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5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tx1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FD3A4D06-1EC0-67D1-BF1F-4A91D1E34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  <a:solidFill>
            <a:schemeClr val="tx2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266496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099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F353B8-FF4B-42ED-1CE7-EDC4F7EF61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8099" y="3012831"/>
            <a:ext cx="2658427" cy="656942"/>
          </a:xfrm>
          <a:solidFill>
            <a:schemeClr val="tx2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6E81FCDA-4DA3-AB4A-5D95-88A3FEFC3A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8099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F669257-B949-89C3-AFAB-C056282DB4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8099" y="5507582"/>
            <a:ext cx="2658427" cy="656942"/>
          </a:xfrm>
          <a:solidFill>
            <a:schemeClr val="accent5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13D2DA25-934B-21FF-2966-29EF546C48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66787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7D533C8-B6CD-B35B-9678-CFA2D4FF7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6787" y="3012831"/>
            <a:ext cx="2658427" cy="656942"/>
          </a:xfrm>
          <a:solidFill>
            <a:schemeClr val="accent3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FFFA52E8-8238-7D32-74C3-C442340BAC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66787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EAA931B9-F65E-5FA9-1A52-F298BEA03A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6787" y="5507582"/>
            <a:ext cx="2658427" cy="656942"/>
          </a:xfrm>
          <a:solidFill>
            <a:schemeClr val="accent4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21" name="Picture Placeholder 360">
            <a:extLst>
              <a:ext uri="{FF2B5EF4-FFF2-40B4-BE49-F238E27FC236}">
                <a16:creationId xmlns:a16="http://schemas.microsoft.com/office/drawing/2014/main" id="{E2163388-A63C-577D-E1F5-098DA5ECC0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65474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A354D75-2850-EFEF-9B6E-16282EFCDE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5474" y="3012831"/>
            <a:ext cx="2658427" cy="656942"/>
          </a:xfrm>
          <a:solidFill>
            <a:schemeClr val="accent6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23" name="Picture Placeholder 360">
            <a:extLst>
              <a:ext uri="{FF2B5EF4-FFF2-40B4-BE49-F238E27FC236}">
                <a16:creationId xmlns:a16="http://schemas.microsoft.com/office/drawing/2014/main" id="{FBABECBC-CDDA-6887-FB75-25BC231CEC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65474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AA63FF33-3432-1D2E-53DE-B6F0895069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5474" y="5507582"/>
            <a:ext cx="2658427" cy="656942"/>
          </a:xfrm>
          <a:solidFill>
            <a:schemeClr val="tx1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1858181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14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6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3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910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07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74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38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35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202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99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7" name="Picture Placeholder 360">
            <a:extLst>
              <a:ext uri="{FF2B5EF4-FFF2-40B4-BE49-F238E27FC236}">
                <a16:creationId xmlns:a16="http://schemas.microsoft.com/office/drawing/2014/main" id="{7EDA5855-F73F-935A-1566-720D38EC07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96325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A7A6897-50BB-69EA-CE0D-8428224909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95959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9" name="Picture Placeholder 360">
            <a:extLst>
              <a:ext uri="{FF2B5EF4-FFF2-40B4-BE49-F238E27FC236}">
                <a16:creationId xmlns:a16="http://schemas.microsoft.com/office/drawing/2014/main" id="{D09EF4CE-B526-1CEA-9EDD-34A61A70EE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71993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93FC27B-1624-B783-DF96-5521C31FB6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1627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1" name="Picture Placeholder 360">
            <a:extLst>
              <a:ext uri="{FF2B5EF4-FFF2-40B4-BE49-F238E27FC236}">
                <a16:creationId xmlns:a16="http://schemas.microsoft.com/office/drawing/2014/main" id="{5A8BA158-C0D0-7A81-D0D2-8428A63A3D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71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D4BA50-34B9-66B8-EAF5-82AF534969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67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3" name="Picture Placeholder 360">
            <a:extLst>
              <a:ext uri="{FF2B5EF4-FFF2-40B4-BE49-F238E27FC236}">
                <a16:creationId xmlns:a16="http://schemas.microsoft.com/office/drawing/2014/main" id="{9764F327-567A-B4BD-324B-5E6E4A38AE8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1407771-83D8-01C3-0563-CE45ADD67E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931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5" name="Picture Placeholder 360">
            <a:extLst>
              <a:ext uri="{FF2B5EF4-FFF2-40B4-BE49-F238E27FC236}">
                <a16:creationId xmlns:a16="http://schemas.microsoft.com/office/drawing/2014/main" id="{053F6908-A1A4-51D5-C068-74AE8BBE857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699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159B219-D993-9F5C-A25E-2717041313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95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7" name="Picture Placeholder 360">
            <a:extLst>
              <a:ext uri="{FF2B5EF4-FFF2-40B4-BE49-F238E27FC236}">
                <a16:creationId xmlns:a16="http://schemas.microsoft.com/office/drawing/2014/main" id="{3B1CFCF1-1BBA-A77B-07C5-CE89C6D37D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463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24D5DB3-FDA3-34E1-683B-AF880C6B56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59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9" name="Picture Placeholder 360">
            <a:extLst>
              <a:ext uri="{FF2B5EF4-FFF2-40B4-BE49-F238E27FC236}">
                <a16:creationId xmlns:a16="http://schemas.microsoft.com/office/drawing/2014/main" id="{CD18FDA3-0BAD-70CF-4A1C-E0AC365F43E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0227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C7D472D-B446-D4C9-7FEA-8337576DA4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23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1" name="Picture Placeholder 360">
            <a:extLst>
              <a:ext uri="{FF2B5EF4-FFF2-40B4-BE49-F238E27FC236}">
                <a16:creationId xmlns:a16="http://schemas.microsoft.com/office/drawing/2014/main" id="{00CD14FC-B345-724A-1702-9ECB7309E7B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698785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39A6918-941C-CFDA-46B7-7B3F5821B2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98419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3" name="Picture Placeholder 360">
            <a:extLst>
              <a:ext uri="{FF2B5EF4-FFF2-40B4-BE49-F238E27FC236}">
                <a16:creationId xmlns:a16="http://schemas.microsoft.com/office/drawing/2014/main" id="{13F06704-FC82-77D6-CD12-259FDE55A8D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0374453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AE33098-4EF0-1E1A-7F23-76F0D50AA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74087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3864884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10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0445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0079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9584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9218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81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640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06077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5711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3416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" name="Picture Placeholder 360">
            <a:extLst>
              <a:ext uri="{FF2B5EF4-FFF2-40B4-BE49-F238E27FC236}">
                <a16:creationId xmlns:a16="http://schemas.microsoft.com/office/drawing/2014/main" id="{50C0265D-4C37-A6EB-018A-088C3665D7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10079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171DB7C-B77B-BA2F-D42D-E70799E1CF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9713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54228786-C065-7CF8-8C9C-C9622BDB5F7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9218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C03BA11-280F-ED2F-8FE5-AD08B0D448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8852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D0FFE670-33BD-AB72-DB9E-26A7E5785E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078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6FD3033-3412-943B-9B60-3555F20EAC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7274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D90F4C59-A65F-7802-34A6-70D69C5041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05711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34846F9-F8EB-3656-08DF-03E1A00CD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5345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9694CBBD-6AE6-ADDC-80FB-FDFA2458BC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34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DB0CCF3-7E0B-FACF-F244-CCF6EC2D93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03050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793375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41F9B8EB-EA8B-7B42-D70A-72CFAD42EB27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691" y="1430338"/>
            <a:ext cx="11493133" cy="485298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06356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145" y="2258209"/>
            <a:ext cx="12210290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2742"/>
            <a:ext cx="12192000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SENTENCE SUBTITLE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58225E5-2430-3783-F06E-A0A40A6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 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OR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F3ADE-A89C-6520-CF9E-35DBBF658006}"/>
              </a:ext>
            </a:extLst>
          </p:cNvPr>
          <p:cNvGrpSpPr/>
          <p:nvPr userDrawn="1"/>
        </p:nvGrpSpPr>
        <p:grpSpPr>
          <a:xfrm>
            <a:off x="4258364" y="5999147"/>
            <a:ext cx="3675272" cy="369332"/>
            <a:chOff x="2384568" y="6390825"/>
            <a:chExt cx="3439954" cy="34568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B8E79D-B334-5A32-32FE-8CC93A632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FEE0D-24E7-9F86-60D8-E8982B5DB295}"/>
                </a:ext>
              </a:extLst>
            </p:cNvPr>
            <p:cNvSpPr txBox="1"/>
            <p:nvPr userDrawn="1"/>
          </p:nvSpPr>
          <p:spPr>
            <a:xfrm>
              <a:off x="3588247" y="6390825"/>
              <a:ext cx="2236275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5CAC3282-DC62-4A2A-767F-48373E113E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9255" y="2735048"/>
            <a:ext cx="5773490" cy="13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DB55-AACC-FB4C-B6E8-9C5E3F7D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10800521" cy="11386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0B7B-7E5C-1349-BEED-ECF6D2E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522" cy="4351338"/>
          </a:xfrm>
        </p:spPr>
        <p:txBody>
          <a:bodyPr/>
          <a:lstStyle>
            <a:lvl1pPr>
              <a:buClr>
                <a:srgbClr val="21868A"/>
              </a:buClr>
              <a:defRPr sz="2800"/>
            </a:lvl1pPr>
            <a:lvl2pPr>
              <a:buClr>
                <a:srgbClr val="21868A"/>
              </a:buClr>
              <a:defRPr/>
            </a:lvl2pPr>
            <a:lvl3pPr>
              <a:buClr>
                <a:srgbClr val="21868A"/>
              </a:buClr>
              <a:defRPr/>
            </a:lvl3pPr>
            <a:lvl4pPr>
              <a:buClr>
                <a:srgbClr val="21868A"/>
              </a:buClr>
              <a:defRPr/>
            </a:lvl4pPr>
            <a:lvl5pPr>
              <a:buClr>
                <a:srgbClr val="2186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0136-B951-074F-B4F6-757EF563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5CC-040B-6143-ADF5-97A52AE016FA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4FC9-D6F9-6949-9102-CB1AA2B8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DB3C-9A0E-444B-AE53-5BCA89C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8A-80BF-5648-AD40-4F06A176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8492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48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144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481958"/>
            <a:ext cx="5843239" cy="38916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355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18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190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074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0513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89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76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8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891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35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285">
            <a:extLst>
              <a:ext uri="{FF2B5EF4-FFF2-40B4-BE49-F238E27FC236}">
                <a16:creationId xmlns:a16="http://schemas.microsoft.com/office/drawing/2014/main" id="{A95873F9-24C5-691B-E0D0-B31D39B7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6" y="2292076"/>
            <a:ext cx="103966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Title: Best Title Option for Longer Presentation Titles (Text Size no larger than 32 pt and no smaller than 20pt)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6" y="4019391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6" y="1880997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6" y="4371534"/>
            <a:ext cx="10396685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6" y="4881013"/>
            <a:ext cx="10396685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95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9842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2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965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631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240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04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961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17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277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041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58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4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272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25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B6A6669-2B8D-5075-F3AA-557D6B4A0025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325" y="1444752"/>
            <a:ext cx="11493500" cy="3465386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60413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5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3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9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ACBB2B-C7F0-E810-9B2C-BD70D1820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1005"/>
            <a:ext cx="1744662" cy="1485900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5AB8117-0D0B-F4A2-5D9D-8D07A6153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38912"/>
            <a:ext cx="1744662" cy="1485900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269DCCB0-CA4C-C341-313C-4C6AB851C3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08229"/>
            <a:ext cx="1744662" cy="1485900"/>
          </a:xfrm>
          <a:solidFill>
            <a:schemeClr val="bg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19AA943-F9C0-62F6-AD0F-1C796C343A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6835" y="1608129"/>
            <a:ext cx="2224560" cy="1937083"/>
          </a:xfrm>
          <a:solidFill>
            <a:schemeClr val="accent6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12024F7-BA41-30D2-A938-2201148CA3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8495" y="1608129"/>
            <a:ext cx="2224560" cy="1937083"/>
          </a:xfrm>
          <a:solidFill>
            <a:schemeClr val="tx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D026B5B-98A9-8710-531C-FA344F78C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1709" y="1608129"/>
            <a:ext cx="2224560" cy="1937083"/>
          </a:xfrm>
          <a:solidFill>
            <a:schemeClr val="accent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B8AD8E0-B5B6-0AAA-CA65-C316CF6FDC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36835" y="3893496"/>
            <a:ext cx="2224560" cy="1937083"/>
          </a:xfrm>
          <a:solidFill>
            <a:schemeClr val="accent3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3864C2B-0584-AB93-B844-771C2C9B8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8495" y="3893496"/>
            <a:ext cx="2224560" cy="1937083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A576DEBE-70E8-51FB-0278-32F5D3BBBE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1709" y="3893496"/>
            <a:ext cx="2224560" cy="1937083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2381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E8AFC4-0CE6-E93B-9E8C-DB368BD3C3D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39" r:id="rId2"/>
    <p:sldLayoutId id="2147483896" r:id="rId3"/>
    <p:sldLayoutId id="2147483927" r:id="rId4"/>
    <p:sldLayoutId id="2147483941" r:id="rId5"/>
    <p:sldLayoutId id="2147483928" r:id="rId6"/>
    <p:sldLayoutId id="2147483952" r:id="rId7"/>
    <p:sldLayoutId id="2147483937" r:id="rId8"/>
    <p:sldLayoutId id="2147483942" r:id="rId9"/>
    <p:sldLayoutId id="2147483945" r:id="rId10"/>
    <p:sldLayoutId id="2147483944" r:id="rId11"/>
    <p:sldLayoutId id="2147483897" r:id="rId12"/>
    <p:sldLayoutId id="2147483894" r:id="rId13"/>
    <p:sldLayoutId id="2147483827" r:id="rId14"/>
    <p:sldLayoutId id="2147483861" r:id="rId15"/>
    <p:sldLayoutId id="2147483934" r:id="rId16"/>
    <p:sldLayoutId id="2147483831" r:id="rId17"/>
    <p:sldLayoutId id="2147483832" r:id="rId18"/>
    <p:sldLayoutId id="2147483833" r:id="rId19"/>
    <p:sldLayoutId id="2147483834" r:id="rId20"/>
    <p:sldLayoutId id="2147483940" r:id="rId21"/>
    <p:sldLayoutId id="2147483905" r:id="rId22"/>
    <p:sldLayoutId id="2147483835" r:id="rId23"/>
    <p:sldLayoutId id="2147483947" r:id="rId24"/>
    <p:sldLayoutId id="2147483948" r:id="rId25"/>
    <p:sldLayoutId id="2147483949" r:id="rId26"/>
    <p:sldLayoutId id="2147483951" r:id="rId27"/>
    <p:sldLayoutId id="2147483950" r:id="rId28"/>
    <p:sldLayoutId id="2147483868" r:id="rId29"/>
    <p:sldLayoutId id="2147483930" r:id="rId30"/>
    <p:sldLayoutId id="2147483906" r:id="rId31"/>
    <p:sldLayoutId id="2147483829" r:id="rId32"/>
    <p:sldLayoutId id="2147483849" r:id="rId33"/>
    <p:sldLayoutId id="2147483994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endParaRPr lang="en-US" sz="100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endParaRPr lang="en-US" sz="100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840813-7735-7870-4954-E123BBC3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782" y="1932626"/>
            <a:ext cx="4632471" cy="1496374"/>
          </a:xfrm>
        </p:spPr>
        <p:txBody>
          <a:bodyPr/>
          <a:lstStyle/>
          <a:p>
            <a:pPr algn="ctr"/>
            <a:r>
              <a:rPr lang="en-US" sz="2400" b="0" dirty="0"/>
              <a:t>Fission Cross Section in the Resonance Region: Barrier effects in the R-matrix for fitting of fissile isotope</a:t>
            </a:r>
            <a:br>
              <a:rPr lang="en-US" dirty="0"/>
            </a:br>
            <a:br>
              <a:rPr lang="en-US" sz="1200" dirty="0">
                <a:effectLst/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5A09B5E-ED3D-E267-C2B3-397E9F931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450" y="3896580"/>
            <a:ext cx="4517136" cy="229759"/>
          </a:xfrm>
        </p:spPr>
        <p:txBody>
          <a:bodyPr/>
          <a:lstStyle/>
          <a:p>
            <a:r>
              <a:rPr lang="en-US" sz="1600" dirty="0"/>
              <a:t>Luiz Leal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B8E0B31-50D2-1124-A9F1-4B20E50674F9}"/>
              </a:ext>
            </a:extLst>
          </p:cNvPr>
          <p:cNvSpPr txBox="1">
            <a:spLocks/>
          </p:cNvSpPr>
          <p:nvPr/>
        </p:nvSpPr>
        <p:spPr>
          <a:xfrm>
            <a:off x="1041991" y="4856689"/>
            <a:ext cx="5054009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Workshop for Applied Nuclear Data Activities (WANDA)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Arlington, VA, February 9-12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,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2FA44-860C-1B63-9863-FA5302218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155665"/>
            <a:ext cx="4431075" cy="7010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fr-FR" sz="1100" b="1" dirty="0"/>
              <a:t>Oak Ridge National Laboratory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100" b="1" dirty="0">
                <a:effectLst/>
              </a:rPr>
              <a:t>Nuclear Data Group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100" b="1" dirty="0">
                <a:effectLst/>
              </a:rPr>
              <a:t>Nuclear Energy and Fuel Cycle Division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7DE8D-12B1-845D-38CC-7DD96FF7F4D8}"/>
              </a:ext>
            </a:extLst>
          </p:cNvPr>
          <p:cNvSpPr txBox="1"/>
          <p:nvPr/>
        </p:nvSpPr>
        <p:spPr>
          <a:xfrm>
            <a:off x="7522464" y="2170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3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79" y="220717"/>
            <a:ext cx="3146362" cy="588579"/>
          </a:xfrm>
        </p:spPr>
        <p:txBody>
          <a:bodyPr>
            <a:noAutofit/>
          </a:bodyPr>
          <a:lstStyle/>
          <a:p>
            <a:r>
              <a:rPr sz="5400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42" y="1190613"/>
            <a:ext cx="11733315" cy="5010492"/>
          </a:xfrm>
        </p:spPr>
        <p:txBody>
          <a:bodyPr/>
          <a:lstStyle/>
          <a:p>
            <a:r>
              <a:rPr sz="4400" dirty="0"/>
              <a:t>• Reich–Moore fission channels are phenomenological</a:t>
            </a:r>
          </a:p>
          <a:p>
            <a:r>
              <a:rPr sz="4400" dirty="0"/>
              <a:t>• Two fission channels assumed by convention</a:t>
            </a:r>
          </a:p>
          <a:p>
            <a:r>
              <a:rPr sz="4400" dirty="0"/>
              <a:t>• Non-unitarity leads to non-unique fitted fission widths</a:t>
            </a:r>
          </a:p>
          <a:p>
            <a:r>
              <a:rPr sz="4400" dirty="0"/>
              <a:t>• Limits physical interpretation of resonance parameters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94719"/>
            <a:ext cx="3302875" cy="772233"/>
          </a:xfrm>
        </p:spPr>
        <p:txBody>
          <a:bodyPr>
            <a:normAutofit/>
          </a:bodyPr>
          <a:lstStyle/>
          <a:p>
            <a:r>
              <a:rPr sz="5400" dirty="0"/>
              <a:t>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47" y="1053391"/>
            <a:ext cx="11732173" cy="5315877"/>
          </a:xfrm>
        </p:spPr>
        <p:txBody>
          <a:bodyPr/>
          <a:lstStyle/>
          <a:p>
            <a:r>
              <a:rPr sz="4400" dirty="0"/>
              <a:t>• Introduce barrier-motivated fission penetrability</a:t>
            </a:r>
          </a:p>
          <a:p>
            <a:r>
              <a:rPr sz="4400" dirty="0"/>
              <a:t>• Associate fission widths with collective transition states (K, J, π)</a:t>
            </a:r>
          </a:p>
          <a:p>
            <a:r>
              <a:rPr sz="4400" dirty="0"/>
              <a:t>• Naturally leads to multi-channel fission description</a:t>
            </a:r>
          </a:p>
          <a:p>
            <a:r>
              <a:rPr sz="4400" dirty="0"/>
              <a:t>• Implemented within extended Reich–Moore (LRF = 7)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79" y="111728"/>
            <a:ext cx="6434959" cy="781651"/>
          </a:xfrm>
        </p:spPr>
        <p:txBody>
          <a:bodyPr>
            <a:normAutofit/>
          </a:bodyPr>
          <a:lstStyle/>
          <a:p>
            <a:r>
              <a:rPr sz="5400" dirty="0"/>
              <a:t>Preliminary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9" y="1321676"/>
            <a:ext cx="11984421" cy="4214648"/>
          </a:xfrm>
        </p:spPr>
        <p:txBody>
          <a:bodyPr/>
          <a:lstStyle/>
          <a:p>
            <a:r>
              <a:rPr sz="4400" dirty="0"/>
              <a:t>• Modified SAMMY fits spin-separated and total fission data</a:t>
            </a:r>
          </a:p>
          <a:p>
            <a:r>
              <a:rPr sz="4400" dirty="0"/>
              <a:t>• Applied to </a:t>
            </a:r>
            <a:r>
              <a:rPr sz="4400" baseline="30000" dirty="0"/>
              <a:t>235</a:t>
            </a:r>
            <a:r>
              <a:rPr sz="4400" dirty="0"/>
              <a:t>U s-wave resonances (J</a:t>
            </a:r>
            <a:r>
              <a:rPr sz="4400" baseline="-25000" dirty="0"/>
              <a:t>π</a:t>
            </a:r>
            <a:r>
              <a:rPr sz="4400" dirty="0"/>
              <a:t> = 3⁻, 4⁻)</a:t>
            </a:r>
          </a:p>
          <a:p>
            <a:r>
              <a:rPr sz="4400" dirty="0"/>
              <a:t>• Consistent description over 0–100 eV</a:t>
            </a:r>
          </a:p>
          <a:p>
            <a:r>
              <a:rPr sz="4400" dirty="0"/>
              <a:t>• Uses physically motivated fission channels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40" y="194720"/>
            <a:ext cx="7081916" cy="751212"/>
          </a:xfrm>
        </p:spPr>
        <p:txBody>
          <a:bodyPr>
            <a:normAutofit/>
          </a:bodyPr>
          <a:lstStyle/>
          <a:p>
            <a:r>
              <a:rPr sz="5400" dirty="0"/>
              <a:t>Takeaways &amp;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06" y="1597574"/>
            <a:ext cx="11757134" cy="4550978"/>
          </a:xfrm>
        </p:spPr>
        <p:txBody>
          <a:bodyPr/>
          <a:lstStyle/>
          <a:p>
            <a:r>
              <a:rPr sz="4400" dirty="0"/>
              <a:t>• Two fission channels are not always sufficient</a:t>
            </a:r>
          </a:p>
          <a:p>
            <a:r>
              <a:rPr sz="4400" dirty="0"/>
              <a:t>• Barrier-based channels improve physical consistency</a:t>
            </a:r>
          </a:p>
          <a:p>
            <a:r>
              <a:rPr sz="4400" dirty="0"/>
              <a:t>• Approach bridges theory and high-resolution data</a:t>
            </a:r>
          </a:p>
          <a:p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 Presentation">
  <a:themeElements>
    <a:clrScheme name="ORNL-OCT2024">
      <a:dk1>
        <a:srgbClr val="00454D"/>
      </a:dk1>
      <a:lt1>
        <a:srgbClr val="FFFFFF"/>
      </a:lt1>
      <a:dk2>
        <a:srgbClr val="00662C"/>
      </a:dk2>
      <a:lt2>
        <a:srgbClr val="DBDCDB"/>
      </a:lt2>
      <a:accent1>
        <a:srgbClr val="373A36"/>
      </a:accent1>
      <a:accent2>
        <a:srgbClr val="005776"/>
      </a:accent2>
      <a:accent3>
        <a:srgbClr val="006BA6"/>
      </a:accent3>
      <a:accent4>
        <a:srgbClr val="7DBA00"/>
      </a:accent4>
      <a:accent5>
        <a:srgbClr val="00BDB5"/>
      </a:accent5>
      <a:accent6>
        <a:srgbClr val="00B38F"/>
      </a:accent6>
      <a:hlink>
        <a:srgbClr val="00444D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">
      <a:srgbClr val="00662C"/>
    </a:custClr>
    <a:custClr name="ORNL">
      <a:srgbClr val="00454D"/>
    </a:custClr>
    <a:custClr name="ORNL">
      <a:srgbClr val="DBDCD8"/>
    </a:custClr>
    <a:custClr name="ORNL">
      <a:srgbClr val="373A36"/>
    </a:custClr>
    <a:custClr name="ORNL">
      <a:srgbClr val="FFFFFF"/>
    </a:custClr>
    <a:custClr name="ORNL">
      <a:srgbClr val="005776"/>
    </a:custClr>
    <a:custClr name="ORNL">
      <a:srgbClr val="006BA6"/>
    </a:custClr>
    <a:custClr name="ORNL">
      <a:srgbClr val="7DBA00"/>
    </a:custClr>
    <a:custClr name="ORNL">
      <a:srgbClr val="00BDB5"/>
    </a:custClr>
    <a:custClr name="ORNL">
      <a:srgbClr val="00B38F"/>
    </a:custClr>
    <a:custClr name="ORNL">
      <a:srgbClr val="00492E"/>
    </a:custClr>
    <a:custClr name="ORNL">
      <a:srgbClr val="00572E"/>
    </a:custClr>
    <a:custClr name="ORNL">
      <a:srgbClr val="28A351"/>
    </a:custClr>
    <a:custClr name="ORNL">
      <a:srgbClr val="53D170"/>
    </a:custClr>
    <a:custClr name="ORNL">
      <a:srgbClr val="8FEF9C"/>
    </a:custClr>
    <a:custClr name="ORNL">
      <a:srgbClr val="002837"/>
    </a:custClr>
    <a:custClr name="ORNL">
      <a:srgbClr val="003542"/>
    </a:custClr>
    <a:custClr name="ORNL">
      <a:srgbClr val="259194"/>
    </a:custClr>
    <a:custClr name="ORNL">
      <a:srgbClr val="50C9C2"/>
    </a:custClr>
    <a:custClr name="ORNL">
      <a:srgbClr val="8EEDE0"/>
    </a:custClr>
  </a:custClrLst>
  <a:extLst>
    <a:ext uri="{05A4C25C-085E-4340-85A3-A5531E510DB2}">
      <thm15:themeFamily xmlns:thm15="http://schemas.microsoft.com/office/thememl/2012/main" name="ORNL-Presentation-16x9-Template" id="{C32312AB-8576-4A4F-B2E9-D6DA3B029C0E}" vid="{FC0E36EA-FF8D-7D46-8A92-B163893E55AC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3.xml><?xml version="1.0" encoding="utf-8"?>
<a:theme xmlns:a="http://schemas.openxmlformats.org/drawingml/2006/main" name="1_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6830</TotalTime>
  <Words>187</Words>
  <Application>Microsoft Macintosh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Helvetica</vt:lpstr>
      <vt:lpstr>Roboto</vt:lpstr>
      <vt:lpstr>Roboto Light</vt:lpstr>
      <vt:lpstr>Times New Roman</vt:lpstr>
      <vt:lpstr>ORNL Presentation</vt:lpstr>
      <vt:lpstr>ORNL</vt:lpstr>
      <vt:lpstr>1_ORNL</vt:lpstr>
      <vt:lpstr>Fission Cross Section in the Resonance Region: Barrier effects in the R-matrix for fitting of fissile isotope  </vt:lpstr>
      <vt:lpstr>Problem</vt:lpstr>
      <vt:lpstr>Key Idea</vt:lpstr>
      <vt:lpstr>Preliminary Results</vt:lpstr>
      <vt:lpstr>Takeaways &amp;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Jones, Kathy</dc:creator>
  <cp:lastModifiedBy>Leal, Luiz</cp:lastModifiedBy>
  <cp:revision>85</cp:revision>
  <dcterms:created xsi:type="dcterms:W3CDTF">2025-02-04T15:43:32Z</dcterms:created>
  <dcterms:modified xsi:type="dcterms:W3CDTF">2026-02-10T11:30:42Z</dcterms:modified>
</cp:coreProperties>
</file>