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48" r:id="rId5"/>
    <p:sldMasterId id="2147483694" r:id="rId6"/>
  </p:sldMasterIdLst>
  <p:notesMasterIdLst>
    <p:notesMasterId r:id="rId16"/>
  </p:notesMasterIdLst>
  <p:handoutMasterIdLst>
    <p:handoutMasterId r:id="rId17"/>
  </p:handoutMasterIdLst>
  <p:sldIdLst>
    <p:sldId id="335" r:id="rId7"/>
    <p:sldId id="392" r:id="rId8"/>
    <p:sldId id="483" r:id="rId9"/>
    <p:sldId id="489" r:id="rId10"/>
    <p:sldId id="485" r:id="rId11"/>
    <p:sldId id="487" r:id="rId12"/>
    <p:sldId id="488" r:id="rId13"/>
    <p:sldId id="486" r:id="rId14"/>
    <p:sldId id="4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4892A11-E8DA-8C49-A87D-EBE21FA1C8F5}">
          <p14:sldIdLst/>
        </p14:section>
        <p14:section name="White" id="{2B691B46-BA1F-2749-AC23-20DEED03C3E9}">
          <p14:sldIdLst/>
        </p14:section>
        <p14:section name="Livermorium Ice" id="{487E6980-B847-5E4C-9354-91FF056AE1EE}">
          <p14:sldIdLst>
            <p14:sldId id="335"/>
            <p14:sldId id="392"/>
            <p14:sldId id="483"/>
            <p14:sldId id="489"/>
            <p14:sldId id="485"/>
            <p14:sldId id="487"/>
            <p14:sldId id="488"/>
            <p14:sldId id="486"/>
            <p14:sldId id="490"/>
          </p14:sldIdLst>
        </p14:section>
        <p14:section name="Elemental Navy" id="{B66773DF-022E-E043-8719-57121953D1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31A1"/>
    <a:srgbClr val="EAF1FC"/>
    <a:srgbClr val="A9AABC"/>
    <a:srgbClr val="00535C"/>
    <a:srgbClr val="3366CC"/>
    <a:srgbClr val="03658B"/>
    <a:srgbClr val="63666A"/>
    <a:srgbClr val="0032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62"/>
  </p:normalViewPr>
  <p:slideViewPr>
    <p:cSldViewPr snapToGrid="0">
      <p:cViewPr>
        <p:scale>
          <a:sx n="75" d="100"/>
          <a:sy n="75" d="100"/>
        </p:scale>
        <p:origin x="304" y="-664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approximate sawtooth in data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BFE33C-4AEF-F0FD-52C9-6C31F10F0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6549BC-5E92-3F95-3293-D32AB7894559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47575EF-D581-5C44-8B5C-6A8579A0E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D48363C-8EA0-69FC-D975-C8286ABFB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E476A12-1F7D-E85D-2625-5319E9FAC3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AA8D9AA-E38A-5071-60C4-3379B194DF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A260AA-B654-F298-552D-4AF33D038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F874DC-D3C7-2EE3-795B-3BE84A68078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254E38-EC78-BB7F-DED4-CD3344EC77D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9DB113B-AB6D-4DC0-1E05-19571DA3F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4A39D0-B9EC-D405-80C4-E4798ECAD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5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D26B9E-D9FA-A70C-8ADA-1FCBB15C0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641588-0F80-F887-E018-D44A3C9D56DE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0447267-F6C4-43EF-91AB-E6596AC0D1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108FF91-B8D5-0805-A8CA-98D0C8CAA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  <a:p>
            <a:pPr lvl="0"/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7B86A74-ABAA-EB72-763F-26F3BAC7F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4CF50F-C986-4517-5212-0EFE1BB4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509F55-F180-BE74-DBBC-01B93864A2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864EC-6854-9435-C9D9-4ED06EE6D570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6113E9-4C5A-3911-4581-A7A35EECBC18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FFB213A0-23D2-0447-4AD1-C91B9E811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C3906F-2471-1437-EBCF-82BF93174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4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Slide One-line 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BFE33C-4AEF-F0FD-52C9-6C31F10F0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9807EC-EDD3-24D9-A732-79B311F63B29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6549BC-5E92-3F95-3293-D32AB7894559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47575EF-D581-5C44-8B5C-6A8579A0E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D48363C-8EA0-69FC-D975-C8286ABFB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584039"/>
            <a:ext cx="6228693" cy="42572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8D526F-1AF5-7146-880B-94FBB36B14D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5ED7B02-42F5-7DB4-9A00-E30F2493C95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54E6076-416F-565E-9B2E-54C6310F918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E476A12-1F7D-E85D-2625-5319E9FAC3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AA8D9AA-E38A-5071-60C4-3379B194DF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A260AA-B654-F298-552D-4AF33D038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0BFAD3-09E5-FF84-85AB-7FF2FA9546F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4B8500-3A9F-3001-2973-B9088B8C0AE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7AC82169-BFBF-8287-50F1-38FE74E39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0E5673-9BC4-1DF8-4586-9182A1E42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F3E38-A517-DFF7-8226-A100372A6DB0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D26B9E-D9FA-A70C-8ADA-1FCBB15C0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641588-0F80-F887-E018-D44A3C9D56DE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0447267-F6C4-43EF-91AB-E6596AC0D1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108FF91-B8D5-0805-A8CA-98D0C8CAA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76327"/>
            <a:ext cx="6228693" cy="48306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A47695-9AFE-F5E3-2EA5-F0DFFC661FF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EB0821-ACD8-ECBC-3D43-C84972613E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227BCDA-CBEE-70E7-C9A1-4CD202C486F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7B86A74-ABAA-EB72-763F-26F3BAC7F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4CF50F-C986-4517-5212-0EFE1BB4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509F55-F180-BE74-DBBC-01B93864A2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CEBBB8-DEC3-8753-F5D2-DFD78D40FD8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113027-975F-0631-5951-FCDC5003840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421D2E5D-B836-D50F-CF8B-666425C97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32179D-DE78-6461-CAB0-36831993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0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E77ADB-A6F7-8187-11FF-D9AB8461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02D3CF8-5D1F-68FB-CCDF-1625C0214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1BAAEF7-B03D-7743-080B-13028704C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4DE2A3-6A5A-DA80-F9A3-A56CC2735A20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E699A6-5205-9F36-12AB-4ABF77F5FB4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B56A7922-543A-A6FC-7948-F6027DB55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58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767419-3ADF-2887-9205-A6D520077D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AA8F21-C6B8-8803-25D0-4715B897D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2F1C7-DB28-4F55-9761-795B5E171F6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EB9DAA-A3BE-12B4-880A-46501E4E06A8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A80BC58F-91B1-57EA-CED4-A1DEA3587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19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AA8F21-C6B8-8803-25D0-4715B897D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72B80-B728-C70D-5F5F-446A2FBDD852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24AB26-3A5A-5593-CFDE-4EBAFF854C8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4F01E734-D158-BBE5-FE0A-1430B123A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99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64AE59-B325-DFCF-6E68-E10FF31EDB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6B10DB-E9C7-E500-E239-3BBD6F45B0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043091-667A-57CA-DE1E-DB1F9BF2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2C062-C6FB-2913-EE4B-F6B756F9127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F61FF9-11C0-C8F3-696B-7A1014ED531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6FEA8BC-F63F-EBBC-F1DE-C8D073139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32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2A7EB69-99B8-8F07-CECC-8DA7417A6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7D0D37-C2FD-1E65-9C42-7B7C2986A4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968E4FB-834E-F843-649D-017A914DAFA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54D90A-58CC-BA57-D3DE-C4EFCD4F13E6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4527FB-5522-CB82-4DAD-B374B9B1A77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964C7F9D-9B21-356C-4366-E912555379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76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DBF6D0-BB35-EC4D-C643-60EF75327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A50422-6312-010B-7E06-6A82389B86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BC6A25-D95F-0ED7-1807-C73BB03A978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4A3655-EA25-6DE2-B3AD-535BA6DB9C4E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5DAB08-5BE1-F359-6D24-6F3E74F4C50A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E09E0082-7B6A-DEF7-5C69-58953047F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56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A260AD74-3FF3-F41C-76D8-BA73E7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68444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85B5-0C1F-AAA8-99A3-51160FDB69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AA8F21-C6B8-8803-25D0-4715B897D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CB478C-56C0-23C6-6CD6-112A033ADA4E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A79867-6D7B-A8B4-ACEA-406F4844CDF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EF8AC041-375E-0F1E-9B85-9D9DDB028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04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43AE0-3171-2922-B692-7B073A075F1B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124DBD-737F-5BFE-6462-BBA02DD17F88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5D4620E-0E41-8EA5-371D-988141614F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0954F28-0278-D559-FF03-4074206054F4}"/>
              </a:ext>
            </a:extLst>
          </p:cNvPr>
          <p:cNvSpPr/>
          <p:nvPr userDrawn="1"/>
        </p:nvSpPr>
        <p:spPr>
          <a:xfrm>
            <a:off x="-25400" y="-22225"/>
            <a:ext cx="12217400" cy="690562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rmorium Ic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A547E027-1EA5-8C01-AD18-34C4341E36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42392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0905D5-4FE8-D276-7320-A251BF8B9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0962861" y="6515434"/>
            <a:ext cx="1094601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22" y="124193"/>
            <a:ext cx="1026681" cy="9834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06953A-4A8E-7625-F7E3-58456FDDEB1C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0BF13-9C6A-0130-C22A-08F1E202E58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17440-9B25-6388-AE22-F6D03A172750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A6264-F2B2-10D6-B316-4AF7B041E850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F237A9-CF96-8B97-FCA0-96B06AE71D2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39FD41-68A0-3604-0025-70C16AAA8E9E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D3E2F-2F7C-E8A6-E00E-807764CDAD7C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3B6919-0413-F784-1063-67B56BA7FDD4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D2BA3F-E4E6-D065-0365-268B5608360B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31640A-2336-F3A5-361E-B47567E0E569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60C350-0C92-BC91-A0BB-0DE47A7074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D40F71-127A-CAA9-89EA-A80EBE1B5342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924B41-0C3D-67C0-808B-C9341B147C0E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E0E5D-3FC8-9BEF-950C-2CDE36BC4382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63B98A-1024-14A6-60F4-46BA99CA62C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BD8B1-8B6C-7E1F-6733-CC01C3B4E1FB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1C90D1-B306-66C8-B1EC-25924EDD0BDD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139C77-975C-5AC3-CFBA-2208B9068D2A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A84707-D504-D240-07E5-69178CB11513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727739-0490-139C-F18C-2ECFE11144E9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9D517-6F13-E507-F12F-6381B5BFB213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1BE5A6-D346-7D3D-635A-E58B1B93EAEB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E9B2F4-01FE-2906-A74F-DC46042F91EC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CBA30C-010D-622C-4D14-C719D213031F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787DFA-4C58-14BF-87D3-8CE8F4702B1A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AA43DF-FBF9-BB96-813B-8B9C5E7480C9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71C146-D10E-9D10-9F50-41FB299240BB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591BDD-4717-D4F7-8A45-F72E75BF1C8D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2EDDD0-1146-A471-8C44-AF74E2463BE7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74A60A-E1FA-9FA8-4E14-A39C72B0BC59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A28139-33A2-81D7-0B92-56034E4350C9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51AD92-0F6E-BF18-AFEF-95E4D4F426A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1574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50" r:id="rId3"/>
    <p:sldLayoutId id="2147483751" r:id="rId4"/>
    <p:sldLayoutId id="2147483678" r:id="rId5"/>
    <p:sldLayoutId id="2147483679" r:id="rId6"/>
    <p:sldLayoutId id="2147483736" r:id="rId7"/>
    <p:sldLayoutId id="2147483680" r:id="rId8"/>
    <p:sldLayoutId id="2147483682" r:id="rId9"/>
    <p:sldLayoutId id="2147483681" r:id="rId10"/>
    <p:sldLayoutId id="2147483735" r:id="rId11"/>
    <p:sldLayoutId id="2147483737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(null)"/><Relationship Id="rId2" Type="http://schemas.openxmlformats.org/officeDocument/2006/relationships/image" Target="../media/image21.(null)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247B23-4351-1244-7082-42B43D1C4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Ramona Vogt (LLNL and UC Davis)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1D48-DC3D-735D-8A34-D9EDD3B56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928" y="1683611"/>
            <a:ext cx="9934551" cy="1826351"/>
          </a:xfrm>
        </p:spPr>
        <p:txBody>
          <a:bodyPr/>
          <a:lstStyle/>
          <a:p>
            <a:r>
              <a:rPr lang="en-US" dirty="0"/>
              <a:t>The Importance of Correlations in Fission Modeling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5A509-BBC5-E2D4-2B12-09E96D754DB5}"/>
              </a:ext>
            </a:extLst>
          </p:cNvPr>
          <p:cNvSpPr txBox="1"/>
          <p:nvPr/>
        </p:nvSpPr>
        <p:spPr>
          <a:xfrm>
            <a:off x="1671483" y="6499122"/>
            <a:ext cx="231058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LLNL-PRES-2015516</a:t>
            </a:r>
          </a:p>
        </p:txBody>
      </p:sp>
    </p:spTree>
    <p:extLst>
      <p:ext uri="{BB962C8B-B14F-4D97-AF65-F5344CB8AC3E}">
        <p14:creationId xmlns:p14="http://schemas.microsoft.com/office/powerpoint/2010/main" val="350607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B7436-8E6D-08EC-5AD0-CC35F4F2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9" y="1749243"/>
            <a:ext cx="11618131" cy="3921981"/>
          </a:xfrm>
        </p:spPr>
        <p:txBody>
          <a:bodyPr/>
          <a:lstStyle/>
          <a:p>
            <a:r>
              <a:rPr lang="en-US" dirty="0"/>
              <a:t>NSAC 2022-23 Subcommittee on Nuclear Data recommended formation of a technical nuclear data collaboration (TNDC) to establish methods for continuous fission evaluation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2D872-63F0-FBAC-4531-158B954D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615918"/>
            <a:ext cx="11111154" cy="1025721"/>
          </a:xfrm>
        </p:spPr>
        <p:txBody>
          <a:bodyPr/>
          <a:lstStyle/>
          <a:p>
            <a:r>
              <a:rPr lang="en-US" dirty="0"/>
              <a:t>Continuous evolution of fission evaluations requires modeling, including correlations between observables</a:t>
            </a:r>
          </a:p>
        </p:txBody>
      </p:sp>
      <p:pic>
        <p:nvPicPr>
          <p:cNvPr id="3" name="Google Shape;76;p15" title="Screenshot 2025-07-21 at 11.10.11 AM.png">
            <a:extLst>
              <a:ext uri="{FF2B5EF4-FFF2-40B4-BE49-F238E27FC236}">
                <a16:creationId xmlns:a16="http://schemas.microsoft.com/office/drawing/2014/main" id="{C54E74A3-9F81-9FC2-0429-DC82DB6BEB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330146"/>
            <a:ext cx="7413146" cy="29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ssionPicture">
            <a:extLst>
              <a:ext uri="{FF2B5EF4-FFF2-40B4-BE49-F238E27FC236}">
                <a16:creationId xmlns:a16="http://schemas.microsoft.com/office/drawing/2014/main" id="{747BE506-12A1-43AA-41C4-0DC2D8055A4C}"/>
              </a:ext>
            </a:extLst>
          </p:cNvPr>
          <p:cNvPicPr/>
          <p:nvPr/>
        </p:nvPicPr>
        <p:blipFill rotWithShape="1">
          <a:blip r:embed="rId3" cstate="print"/>
          <a:srcRect t="14777" b="8899"/>
          <a:stretch/>
        </p:blipFill>
        <p:spPr bwMode="auto">
          <a:xfrm>
            <a:off x="7637108" y="3683077"/>
            <a:ext cx="4445000" cy="224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5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5AF88A-EEC0-D0E5-49D1-500874C5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fission models can provide the detailed modeling that is required to better understand fission</a:t>
            </a:r>
          </a:p>
          <a:p>
            <a:r>
              <a:rPr lang="en-US" dirty="0"/>
              <a:t>Models depend on the initial properties of the fission fragments: mass, charge, spin, and TKE</a:t>
            </a:r>
          </a:p>
          <a:p>
            <a:r>
              <a:rPr lang="en-US" dirty="0"/>
              <a:t>Mass yields, along with charge yields, contribute most to independent and cumulative yields that make up fission product yield evaluations – TKE is overlooked but it is extremely important for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11267-0D6D-2CA7-2B18-243D2111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in a fission event is correlated</a:t>
            </a:r>
          </a:p>
        </p:txBody>
      </p:sp>
    </p:spTree>
    <p:extLst>
      <p:ext uri="{BB962C8B-B14F-4D97-AF65-F5344CB8AC3E}">
        <p14:creationId xmlns:p14="http://schemas.microsoft.com/office/powerpoint/2010/main" val="7792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88A8D-9D7E-75C3-DC53-10D404B6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between neutron multiplicity and TKE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27617D-F5AC-9CD7-440A-D04239612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7" t="12432" r="32876" b="29370"/>
          <a:stretch/>
        </p:blipFill>
        <p:spPr>
          <a:xfrm>
            <a:off x="6209415" y="2521529"/>
            <a:ext cx="5668424" cy="39976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08C8E9C-06F8-582E-79F2-776BFA811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85" r="31203" b="31212"/>
          <a:stretch/>
        </p:blipFill>
        <p:spPr>
          <a:xfrm>
            <a:off x="0" y="2535381"/>
            <a:ext cx="5889638" cy="38238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04753-1B7B-DE51-919E-BC1C6BE65937}"/>
              </a:ext>
            </a:extLst>
          </p:cNvPr>
          <p:cNvSpPr txBox="1"/>
          <p:nvPr/>
        </p:nvSpPr>
        <p:spPr>
          <a:xfrm>
            <a:off x="67014" y="1309816"/>
            <a:ext cx="1212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Average TKE and its dispersion are far larger than are compatible with uncertainties on average neutron multiplicity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16A6-3EDF-6530-AFBD-3C63AFCD592F}"/>
              </a:ext>
            </a:extLst>
          </p:cNvPr>
          <p:cNvSpPr txBox="1"/>
          <p:nvPr/>
        </p:nvSpPr>
        <p:spPr>
          <a:xfrm>
            <a:off x="4843848" y="199012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PRC </a:t>
            </a:r>
            <a:r>
              <a:rPr lang="en-US" sz="1800" b="1" dirty="0">
                <a:solidFill>
                  <a:srgbClr val="00B0F0"/>
                </a:solidFill>
              </a:rPr>
              <a:t>99 </a:t>
            </a:r>
            <a:r>
              <a:rPr lang="en-US" sz="1800" dirty="0">
                <a:solidFill>
                  <a:srgbClr val="00B0F0"/>
                </a:solidFill>
              </a:rPr>
              <a:t>(2019) 054619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2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5B5D4-6F63-454F-247C-11B98F7A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between neutrons and/or fragments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FABE3-BE03-26F9-EF78-EA241CED629D}"/>
              </a:ext>
            </a:extLst>
          </p:cNvPr>
          <p:cNvSpPr txBox="1"/>
          <p:nvPr/>
        </p:nvSpPr>
        <p:spPr>
          <a:xfrm>
            <a:off x="76200" y="20574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40D16-8EA2-6210-D896-9144C7A261E2}"/>
              </a:ext>
            </a:extLst>
          </p:cNvPr>
          <p:cNvSpPr txBox="1"/>
          <p:nvPr/>
        </p:nvSpPr>
        <p:spPr>
          <a:xfrm>
            <a:off x="260866" y="1272570"/>
            <a:ext cx="50385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X=n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Correlations between neutrons when exactly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2 neutrons with E</a:t>
            </a:r>
            <a:r>
              <a:rPr lang="en-US" sz="1600" b="1" baseline="-25000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n </a:t>
            </a:r>
            <a:r>
              <a:rPr lang="en-US" sz="1600" b="1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&gt; 1 MeV are emitted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:</a:t>
            </a:r>
          </a:p>
          <a:p>
            <a:pPr defTabSz="914400" eaLnBrk="0" fontAlgn="base" hangingPunct="0"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Helvetica"/>
              <a:ea typeface="ＭＳ Ｐゴシック" charset="-128"/>
              <a:cs typeface="Helvetica"/>
            </a:endParaRP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One n from each fragment (blue) back-to-back;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both from single fragment emitted in same 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direction, tighter correlation when both from 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light fragment (green) than from heavy (red);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rPr>
              <a:t>open circles show sum of all possibilities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0A5B34-7801-2438-8567-D2BFBE1862EB}"/>
              </a:ext>
            </a:extLst>
          </p:cNvPr>
          <p:cNvGrpSpPr/>
          <p:nvPr/>
        </p:nvGrpSpPr>
        <p:grpSpPr>
          <a:xfrm>
            <a:off x="5020773" y="1480829"/>
            <a:ext cx="1464714" cy="1553883"/>
            <a:chOff x="3505200" y="1066800"/>
            <a:chExt cx="1464714" cy="1553883"/>
          </a:xfrm>
        </p:grpSpPr>
        <p:pic>
          <p:nvPicPr>
            <p:cNvPr id="8" name="Picture 7" descr="phiangle.pdf">
              <a:extLst>
                <a:ext uri="{FF2B5EF4-FFF2-40B4-BE49-F238E27FC236}">
                  <a16:creationId xmlns:a16="http://schemas.microsoft.com/office/drawing/2014/main" id="{A6672BC0-5A5E-92FF-EA8B-598728633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71"/>
            <a:stretch/>
          </p:blipFill>
          <p:spPr>
            <a:xfrm>
              <a:off x="3505200" y="1066800"/>
              <a:ext cx="1216597" cy="15538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CF5A7-25B6-9A7E-59A7-1134AFB1457B}"/>
                </a:ext>
              </a:extLst>
            </p:cNvPr>
            <p:cNvSpPr txBox="1"/>
            <p:nvPr/>
          </p:nvSpPr>
          <p:spPr>
            <a:xfrm>
              <a:off x="4631285" y="2180511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6CBBA-5276-292E-9B06-BA5B003B834C}"/>
              </a:ext>
            </a:extLst>
          </p:cNvPr>
          <p:cNvSpPr/>
          <p:nvPr/>
        </p:nvSpPr>
        <p:spPr>
          <a:xfrm>
            <a:off x="6979756" y="1213349"/>
            <a:ext cx="52122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cs typeface="Helvetica"/>
              </a:rPr>
              <a:t>X = L</a:t>
            </a:r>
            <a:r>
              <a:rPr lang="en-US" sz="1600" dirty="0">
                <a:latin typeface="Helvetica"/>
                <a:cs typeface="Helvetica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Helvetica"/>
                <a:cs typeface="Helvetica"/>
              </a:rPr>
              <a:t>Neutron emission can also be correlated </a:t>
            </a:r>
          </a:p>
          <a:p>
            <a:r>
              <a:rPr lang="en-US" sz="1600" b="1" dirty="0">
                <a:solidFill>
                  <a:srgbClr val="FF0000"/>
                </a:solidFill>
                <a:latin typeface="Helvetica"/>
                <a:cs typeface="Helvetica"/>
              </a:rPr>
              <a:t>with individual fragments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Neutrons emitted by either fragment (H or L) with respect to the direction of L: neutrons from L emitted preferentially toward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Helvetica"/>
                <a:cs typeface="Helvetica"/>
              </a:rPr>
              <a:t>nL</a:t>
            </a:r>
            <a:r>
              <a:rPr lang="en-US" sz="1600" dirty="0">
                <a:latin typeface="Helvetica"/>
                <a:cs typeface="Helvetica"/>
              </a:rPr>
              <a:t> = 0°; neutrons from H are at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Helvetica"/>
                <a:cs typeface="Helvetica"/>
              </a:rPr>
              <a:t>nL</a:t>
            </a:r>
            <a:r>
              <a:rPr lang="en-US" sz="1600" dirty="0">
                <a:latin typeface="Helvetica"/>
                <a:cs typeface="Helvetica"/>
              </a:rPr>
              <a:t> = 180°; correlation becomes more tightly peaked for </a:t>
            </a:r>
          </a:p>
          <a:p>
            <a:r>
              <a:rPr lang="en-US" sz="1600" dirty="0">
                <a:latin typeface="Helvetica"/>
                <a:cs typeface="Helvetica"/>
              </a:rPr>
              <a:t>higher neutron kinetic energies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63E2E-3467-3C35-8A33-36455563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16" y="3334673"/>
            <a:ext cx="4214825" cy="3063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1ECAB-D4FC-77D3-0B77-406F59E2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85" y="3401723"/>
            <a:ext cx="4162442" cy="2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C7F33A-E1A1-FC5A-962D-39E2AA9F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correlations depend on neutron</a:t>
            </a:r>
            <a:br>
              <a:rPr lang="en-US" dirty="0"/>
            </a:br>
            <a:r>
              <a:rPr lang="en-US" dirty="0"/>
              <a:t>energy (n-n) and A</a:t>
            </a:r>
            <a:r>
              <a:rPr lang="en-US" baseline="-25000" dirty="0"/>
              <a:t>L</a:t>
            </a:r>
            <a:r>
              <a:rPr lang="en-US" dirty="0"/>
              <a:t> (n-A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92FF3FD1-211E-7B90-EEB3-B36744E9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270" y="682468"/>
            <a:ext cx="2940729" cy="61755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FD7D1-22EB-5330-DAF9-765A7CB949EB}"/>
              </a:ext>
            </a:extLst>
          </p:cNvPr>
          <p:cNvSpPr txBox="1"/>
          <p:nvPr/>
        </p:nvSpPr>
        <p:spPr>
          <a:xfrm>
            <a:off x="947876" y="5120506"/>
            <a:ext cx="247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Helvetica"/>
                <a:cs typeface="Helvetica"/>
              </a:rPr>
              <a:t>Gagarski</a:t>
            </a:r>
            <a:r>
              <a:rPr lang="en-US" sz="1400" dirty="0">
                <a:latin typeface="Helvetica"/>
                <a:cs typeface="Helvetica"/>
              </a:rPr>
              <a:t> et al </a:t>
            </a:r>
            <a:r>
              <a:rPr lang="en-US" sz="1400" baseline="30000" dirty="0">
                <a:latin typeface="Helvetica"/>
                <a:cs typeface="Helvetica"/>
              </a:rPr>
              <a:t>252</a:t>
            </a:r>
            <a:r>
              <a:rPr lang="en-US" sz="1400" dirty="0">
                <a:latin typeface="Helvetica"/>
                <a:cs typeface="Helvetica"/>
              </a:rPr>
              <a:t>Cf(</a:t>
            </a:r>
            <a:r>
              <a:rPr lang="en-US" sz="1400" dirty="0" err="1">
                <a:latin typeface="Helvetica"/>
                <a:cs typeface="Helvetica"/>
              </a:rPr>
              <a:t>sf</a:t>
            </a:r>
            <a:r>
              <a:rPr lang="en-US" sz="1400" dirty="0">
                <a:latin typeface="Helvetica"/>
                <a:cs typeface="Helvetica"/>
              </a:rPr>
              <a:t>), 2008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A9A75-416F-3807-D5DA-F64916EF1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3" b="6024"/>
          <a:stretch/>
        </p:blipFill>
        <p:spPr>
          <a:xfrm>
            <a:off x="4574702" y="1964725"/>
            <a:ext cx="4606891" cy="31621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7CDC1-E336-322A-0827-B0C04C510224}"/>
              </a:ext>
            </a:extLst>
          </p:cNvPr>
          <p:cNvSpPr txBox="1"/>
          <p:nvPr/>
        </p:nvSpPr>
        <p:spPr>
          <a:xfrm>
            <a:off x="9799960" y="658342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PRC </a:t>
            </a:r>
            <a:r>
              <a:rPr lang="en-US" sz="1400" b="1" dirty="0">
                <a:latin typeface="Helvetica" pitchFamily="2" charset="0"/>
              </a:rPr>
              <a:t>97</a:t>
            </a:r>
            <a:r>
              <a:rPr lang="en-US" sz="1400" dirty="0">
                <a:latin typeface="Helvetica" pitchFamily="2" charset="0"/>
              </a:rPr>
              <a:t> (2017) 044601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25628-FD54-4F08-C866-5CB0BC15BC84}"/>
              </a:ext>
            </a:extLst>
          </p:cNvPr>
          <p:cNvSpPr txBox="1"/>
          <p:nvPr/>
        </p:nvSpPr>
        <p:spPr>
          <a:xfrm>
            <a:off x="6301383" y="5211674"/>
            <a:ext cx="158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EPJA </a:t>
            </a:r>
            <a:r>
              <a:rPr lang="en-US" sz="1400" b="1" dirty="0"/>
              <a:t>54</a:t>
            </a:r>
            <a:r>
              <a:rPr lang="en-US" sz="1400" dirty="0"/>
              <a:t> (2018)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D4F4F-AF09-A70F-4476-4400159A4A99}"/>
              </a:ext>
            </a:extLst>
          </p:cNvPr>
          <p:cNvSpPr txBox="1"/>
          <p:nvPr/>
        </p:nvSpPr>
        <p:spPr>
          <a:xfrm>
            <a:off x="803189" y="5498757"/>
            <a:ext cx="823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correlations can constrain energy sharing among fragments, even when the</a:t>
            </a:r>
          </a:p>
          <a:p>
            <a:r>
              <a:rPr lang="en-US" dirty="0">
                <a:solidFill>
                  <a:srgbClr val="FF0000"/>
                </a:solidFill>
              </a:rPr>
              <a:t>fragments are not measured, as in –n correlations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1DB82-F2DA-4E33-76CA-D9EB73A5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29" y="2089678"/>
            <a:ext cx="3982804" cy="28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3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7CA25-331B-C8F7-A06E-7B0628BE5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539" t="10335" r="6498" b="9909"/>
          <a:stretch>
            <a:fillRect/>
          </a:stretch>
        </p:blipFill>
        <p:spPr>
          <a:xfrm>
            <a:off x="4497859" y="1729945"/>
            <a:ext cx="3906944" cy="458435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03FB59-ECE8-D002-7EB5-3C0656D2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30" y="232858"/>
            <a:ext cx="10614329" cy="1025721"/>
          </a:xfrm>
        </p:spPr>
        <p:txBody>
          <a:bodyPr/>
          <a:lstStyle/>
          <a:p>
            <a:r>
              <a:rPr lang="en-US" dirty="0"/>
              <a:t>Neutron-gamma correlations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84209-DCA1-7D9F-7ED5-5712DE1C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641" t="10450" r="23262" b="9730"/>
          <a:stretch>
            <a:fillRect/>
          </a:stretch>
        </p:blipFill>
        <p:spPr>
          <a:xfrm>
            <a:off x="9325232" y="531341"/>
            <a:ext cx="2536734" cy="4843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D8A2B-0080-4A76-F64A-BE0AAD9376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72" t="40541" r="25361" b="41621"/>
          <a:stretch>
            <a:fillRect/>
          </a:stretch>
        </p:blipFill>
        <p:spPr>
          <a:xfrm>
            <a:off x="8909222" y="5332202"/>
            <a:ext cx="3282778" cy="1525798"/>
          </a:xfrm>
          <a:prstGeom prst="rect">
            <a:avLst/>
          </a:prstGeom>
        </p:spPr>
      </p:pic>
      <p:pic>
        <p:nvPicPr>
          <p:cNvPr id="11" name="Picture 10" descr="Cf_nuofa_gofa.eps">
            <a:extLst>
              <a:ext uri="{FF2B5EF4-FFF2-40B4-BE49-F238E27FC236}">
                <a16:creationId xmlns:a16="http://schemas.microsoft.com/office/drawing/2014/main" id="{2CD6291B-69EA-C083-B969-151057610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1051" r="10363" b="42804"/>
          <a:stretch/>
        </p:blipFill>
        <p:spPr>
          <a:xfrm>
            <a:off x="155448" y="1507526"/>
            <a:ext cx="3832470" cy="269118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7F768-950A-F164-FFF5-833A21EF6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23718"/>
            <a:ext cx="4573545" cy="16542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3971DA-1012-A1F4-D752-39D7A0847500}"/>
              </a:ext>
            </a:extLst>
          </p:cNvPr>
          <p:cNvSpPr txBox="1"/>
          <p:nvPr/>
        </p:nvSpPr>
        <p:spPr>
          <a:xfrm>
            <a:off x="939113" y="6043140"/>
            <a:ext cx="31139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elvetica" pitchFamily="2" charset="0"/>
              </a:rPr>
              <a:t>Wilson et al., Nature (2021))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72783-C978-3465-8FD4-8A32C386E9FF}"/>
              </a:ext>
            </a:extLst>
          </p:cNvPr>
          <p:cNvSpPr txBox="1"/>
          <p:nvPr/>
        </p:nvSpPr>
        <p:spPr>
          <a:xfrm>
            <a:off x="4757352" y="1396999"/>
            <a:ext cx="35093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PRC </a:t>
            </a:r>
            <a:r>
              <a:rPr lang="en-US" b="1" dirty="0"/>
              <a:t>107</a:t>
            </a:r>
            <a:r>
              <a:rPr lang="en-US" dirty="0"/>
              <a:t> (2023)  014612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D2A253-99A5-FB06-5BB9-F1305018B6D5}"/>
              </a:ext>
            </a:extLst>
          </p:cNvPr>
          <p:cNvSpPr txBox="1"/>
          <p:nvPr/>
        </p:nvSpPr>
        <p:spPr>
          <a:xfrm>
            <a:off x="9193421" y="173679"/>
            <a:ext cx="27926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 NIMA </a:t>
            </a:r>
            <a:r>
              <a:rPr lang="en-US" b="1" dirty="0"/>
              <a:t>968 </a:t>
            </a:r>
            <a:r>
              <a:rPr lang="en-US" dirty="0"/>
              <a:t>(2020) 163907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BC6A7-F2F2-2749-07BA-0D19B31B3F9D}"/>
              </a:ext>
            </a:extLst>
          </p:cNvPr>
          <p:cNvSpPr txBox="1"/>
          <p:nvPr/>
        </p:nvSpPr>
        <p:spPr>
          <a:xfrm>
            <a:off x="1544595" y="889687"/>
            <a:ext cx="501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yet well understood, more work is needed </a:t>
            </a:r>
          </a:p>
        </p:txBody>
      </p:sp>
    </p:spTree>
    <p:extLst>
      <p:ext uri="{BB962C8B-B14F-4D97-AF65-F5344CB8AC3E}">
        <p14:creationId xmlns:p14="http://schemas.microsoft.com/office/powerpoint/2010/main" val="17568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B9292-079A-802E-C82D-C7F7651F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F240C-172F-ACA1-9704-2296EDB2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7" y="245215"/>
            <a:ext cx="10614329" cy="1025721"/>
          </a:xfrm>
        </p:spPr>
        <p:txBody>
          <a:bodyPr/>
          <a:lstStyle/>
          <a:p>
            <a:r>
              <a:rPr lang="en-US" dirty="0"/>
              <a:t>Correlations between photons and fragment spin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DA547-3EDD-3C1D-CD99-76D935143A3B}"/>
              </a:ext>
            </a:extLst>
          </p:cNvPr>
          <p:cNvSpPr txBox="1"/>
          <p:nvPr/>
        </p:nvSpPr>
        <p:spPr>
          <a:xfrm>
            <a:off x="76200" y="20574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Helvetica"/>
              <a:ea typeface="ＭＳ Ｐゴシック" charset="-128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AF1EFE-35E5-2AF9-AD1C-7BEBC98C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0">
            <a:off x="7617597" y="3426881"/>
            <a:ext cx="625475" cy="57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6E5895-DFB8-5045-C7AA-3F4987A5D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600000">
            <a:off x="7513587" y="2619173"/>
            <a:ext cx="625475" cy="57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07829-A2F1-45EB-9493-27838875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0">
            <a:off x="4261072" y="4795120"/>
            <a:ext cx="1250950" cy="114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680DB2-D901-2131-A7FC-891F7F596C96}"/>
              </a:ext>
            </a:extLst>
          </p:cNvPr>
          <p:cNvSpPr txBox="1"/>
          <p:nvPr/>
        </p:nvSpPr>
        <p:spPr>
          <a:xfrm>
            <a:off x="4986219" y="477577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Symbol" pitchFamily="2" charset="2"/>
              </a:rPr>
              <a:t>q </a:t>
            </a:r>
            <a:r>
              <a:rPr lang="en-US" baseline="-25000" dirty="0" err="1">
                <a:solidFill>
                  <a:srgbClr val="0070C0"/>
                </a:solidFill>
                <a:latin typeface="Symbol" pitchFamily="2" charset="2"/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,f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52557-D551-B964-2C03-7FD5F5B39429}"/>
              </a:ext>
            </a:extLst>
          </p:cNvPr>
          <p:cNvSpPr txBox="1"/>
          <p:nvPr/>
        </p:nvSpPr>
        <p:spPr>
          <a:xfrm>
            <a:off x="6124932" y="525614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6C4F8-8CC7-D5A2-5BEF-0982C3EB96E9}"/>
              </a:ext>
            </a:extLst>
          </p:cNvPr>
          <p:cNvSpPr txBox="1"/>
          <p:nvPr/>
        </p:nvSpPr>
        <p:spPr>
          <a:xfrm>
            <a:off x="5310922" y="4257693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D5873-1621-1C16-B883-B7C7B9E32DA7}"/>
              </a:ext>
            </a:extLst>
          </p:cNvPr>
          <p:cNvSpPr txBox="1"/>
          <p:nvPr/>
        </p:nvSpPr>
        <p:spPr>
          <a:xfrm>
            <a:off x="1849802" y="1524848"/>
            <a:ext cx="3676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J.B. </a:t>
            </a:r>
            <a:r>
              <a:rPr lang="en-US" sz="1400" dirty="0" err="1"/>
              <a:t>Wilhelmy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Phys. Rev. C </a:t>
            </a:r>
            <a:r>
              <a:rPr lang="en-US" sz="1400" b="1" dirty="0"/>
              <a:t>5</a:t>
            </a:r>
            <a:r>
              <a:rPr lang="en-US" sz="1400" dirty="0"/>
              <a:t>, 2041 (1972)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FE2A0-A708-1340-B431-2BB8A5153A91}"/>
              </a:ext>
            </a:extLst>
          </p:cNvPr>
          <p:cNvSpPr txBox="1"/>
          <p:nvPr/>
        </p:nvSpPr>
        <p:spPr>
          <a:xfrm>
            <a:off x="1849802" y="1808076"/>
            <a:ext cx="3851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Wolf &amp; E. </a:t>
            </a:r>
            <a:r>
              <a:rPr lang="en-US" sz="1400" dirty="0" err="1"/>
              <a:t>Cheifetz</a:t>
            </a:r>
            <a:r>
              <a:rPr lang="en-US" sz="1400" dirty="0"/>
              <a:t>, Phys. Rev. C </a:t>
            </a:r>
            <a:r>
              <a:rPr lang="en-US" sz="1400" b="1" dirty="0"/>
              <a:t>13,</a:t>
            </a:r>
            <a:r>
              <a:rPr lang="en-US" sz="1400" dirty="0"/>
              <a:t> 1952 (1976)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FA553-3C54-8A97-A268-17D7B8F7C854}"/>
              </a:ext>
            </a:extLst>
          </p:cNvPr>
          <p:cNvSpPr txBox="1"/>
          <p:nvPr/>
        </p:nvSpPr>
        <p:spPr>
          <a:xfrm>
            <a:off x="1418754" y="1183688"/>
            <a:ext cx="524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Look only at </a:t>
            </a:r>
            <a:r>
              <a:rPr lang="en-US" dirty="0">
                <a:solidFill>
                  <a:srgbClr val="00B050"/>
                </a:solidFill>
              </a:rPr>
              <a:t>E2 emissions </a:t>
            </a:r>
            <a:r>
              <a:rPr lang="en-US" dirty="0">
                <a:solidFill>
                  <a:srgbClr val="0070C0"/>
                </a:solidFill>
              </a:rPr>
              <a:t>in </a:t>
            </a:r>
            <a:r>
              <a:rPr lang="en-US" i="1" dirty="0">
                <a:solidFill>
                  <a:srgbClr val="0070C0"/>
                </a:solidFill>
              </a:rPr>
              <a:t>even-even</a:t>
            </a:r>
            <a:r>
              <a:rPr lang="en-US" dirty="0">
                <a:solidFill>
                  <a:srgbClr val="0070C0"/>
                </a:solidFill>
              </a:rPr>
              <a:t> product nuclei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F0222-DD98-807C-A037-FEB8A6D171AB}"/>
              </a:ext>
            </a:extLst>
          </p:cNvPr>
          <p:cNvSpPr txBox="1"/>
          <p:nvPr/>
        </p:nvSpPr>
        <p:spPr>
          <a:xfrm>
            <a:off x="461048" y="1538635"/>
            <a:ext cx="1254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Pioneering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experiments:</a:t>
            </a:r>
          </a:p>
        </p:txBody>
      </p:sp>
      <p:pic>
        <p:nvPicPr>
          <p:cNvPr id="21" name="Picture 2" descr="Nuclear Fission Stock Illustration - Download Image Now - iStock">
            <a:extLst>
              <a:ext uri="{FF2B5EF4-FFF2-40B4-BE49-F238E27FC236}">
                <a16:creationId xmlns:a16="http://schemas.microsoft.com/office/drawing/2014/main" id="{FA25A00A-8BCE-363A-5E20-222558747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814" r="41667" b="63195"/>
          <a:stretch/>
        </p:blipFill>
        <p:spPr bwMode="auto">
          <a:xfrm>
            <a:off x="7393957" y="3410255"/>
            <a:ext cx="457200" cy="4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A0F773-E0D8-0602-3F76-07D0058C81CF}"/>
              </a:ext>
            </a:extLst>
          </p:cNvPr>
          <p:cNvCxnSpPr>
            <a:cxnSpLocks/>
          </p:cNvCxnSpPr>
          <p:nvPr/>
        </p:nvCxnSpPr>
        <p:spPr>
          <a:xfrm>
            <a:off x="7602684" y="3601798"/>
            <a:ext cx="742979" cy="0"/>
          </a:xfrm>
          <a:prstGeom prst="straightConnector1">
            <a:avLst/>
          </a:prstGeom>
          <a:ln w="25400">
            <a:solidFill>
              <a:srgbClr val="002060"/>
            </a:solidFill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Nuclear Fission Stock Illustration - Download Image Now - iStock">
            <a:extLst>
              <a:ext uri="{FF2B5EF4-FFF2-40B4-BE49-F238E27FC236}">
                <a16:creationId xmlns:a16="http://schemas.microsoft.com/office/drawing/2014/main" id="{9F0DB276-7896-D90B-126E-0C7E4E670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814" r="41667" b="63195"/>
          <a:stretch/>
        </p:blipFill>
        <p:spPr bwMode="auto">
          <a:xfrm>
            <a:off x="7393957" y="2720476"/>
            <a:ext cx="457200" cy="4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3209AD-E726-B04E-52B2-E56BEB793E6E}"/>
              </a:ext>
            </a:extLst>
          </p:cNvPr>
          <p:cNvCxnSpPr>
            <a:cxnSpLocks/>
          </p:cNvCxnSpPr>
          <p:nvPr/>
        </p:nvCxnSpPr>
        <p:spPr>
          <a:xfrm>
            <a:off x="7602684" y="2944777"/>
            <a:ext cx="742979" cy="0"/>
          </a:xfrm>
          <a:prstGeom prst="straightConnector1">
            <a:avLst/>
          </a:prstGeom>
          <a:ln w="25400">
            <a:solidFill>
              <a:srgbClr val="002060"/>
            </a:solidFill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B93A6B-2803-83DD-73D1-6D602F213801}"/>
              </a:ext>
            </a:extLst>
          </p:cNvPr>
          <p:cNvCxnSpPr>
            <a:cxnSpLocks/>
          </p:cNvCxnSpPr>
          <p:nvPr/>
        </p:nvCxnSpPr>
        <p:spPr>
          <a:xfrm rot="5400000" flipV="1">
            <a:off x="7831284" y="2739037"/>
            <a:ext cx="0" cy="41148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899132-EDC5-9E1C-7B99-E6D76D17D150}"/>
              </a:ext>
            </a:extLst>
          </p:cNvPr>
          <p:cNvCxnSpPr>
            <a:cxnSpLocks/>
          </p:cNvCxnSpPr>
          <p:nvPr/>
        </p:nvCxnSpPr>
        <p:spPr>
          <a:xfrm flipV="1">
            <a:off x="7618764" y="3190318"/>
            <a:ext cx="0" cy="411480"/>
          </a:xfrm>
          <a:prstGeom prst="straightConnector1">
            <a:avLst/>
          </a:prstGeom>
          <a:ln w="25400">
            <a:solidFill>
              <a:srgbClr val="00D200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78C5C5-3CC4-2DE3-8428-DFDDB7419501}"/>
              </a:ext>
            </a:extLst>
          </p:cNvPr>
          <p:cNvSpPr txBox="1"/>
          <p:nvPr/>
        </p:nvSpPr>
        <p:spPr>
          <a:xfrm>
            <a:off x="1465121" y="2240493"/>
            <a:ext cx="438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Two reference scenarios: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0EED21-CDA1-2EB6-5F18-08705FE0CFF3}"/>
              </a:ext>
            </a:extLst>
          </p:cNvPr>
          <p:cNvSpPr txBox="1"/>
          <p:nvPr/>
        </p:nvSpPr>
        <p:spPr>
          <a:xfrm>
            <a:off x="194062" y="2690753"/>
            <a:ext cx="253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fragment spin is </a:t>
            </a:r>
            <a:r>
              <a:rPr lang="en-US" sz="1600" i="1" dirty="0">
                <a:solidFill>
                  <a:srgbClr val="FF0000"/>
                </a:solidFill>
              </a:rPr>
              <a:t>parallel</a:t>
            </a:r>
          </a:p>
          <a:p>
            <a:r>
              <a:rPr lang="en-US" sz="1600" dirty="0"/>
              <a:t>to the direction of motion: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236E00-409C-42F4-3A83-B5C3B971E378}"/>
              </a:ext>
            </a:extLst>
          </p:cNvPr>
          <p:cNvSpPr txBox="1"/>
          <p:nvPr/>
        </p:nvSpPr>
        <p:spPr>
          <a:xfrm>
            <a:off x="194062" y="3336650"/>
            <a:ext cx="2738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Fragment spin is </a:t>
            </a:r>
            <a:r>
              <a:rPr lang="en-US" sz="1600" i="1" dirty="0">
                <a:solidFill>
                  <a:srgbClr val="00D200"/>
                </a:solidFill>
              </a:rPr>
              <a:t>perpendicular</a:t>
            </a:r>
          </a:p>
          <a:p>
            <a:r>
              <a:rPr lang="en-US" sz="1600" dirty="0"/>
              <a:t>to the direction of motion: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A4CD12C-A7C4-CBDA-4C5D-DFC41DCC9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" t="14212" r="32261" b="30991"/>
          <a:stretch/>
        </p:blipFill>
        <p:spPr>
          <a:xfrm>
            <a:off x="359051" y="3911352"/>
            <a:ext cx="3676776" cy="24154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A101E7-A20F-51B1-7EC1-59A144DF881E}"/>
              </a:ext>
            </a:extLst>
          </p:cNvPr>
          <p:cNvSpPr txBox="1"/>
          <p:nvPr/>
        </p:nvSpPr>
        <p:spPr>
          <a:xfrm>
            <a:off x="1701972" y="4033699"/>
            <a:ext cx="1410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sideways peaked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C78750-A98C-44D7-6E60-A8386531BF11}"/>
              </a:ext>
            </a:extLst>
          </p:cNvPr>
          <p:cNvSpPr txBox="1"/>
          <p:nvPr/>
        </p:nvSpPr>
        <p:spPr>
          <a:xfrm>
            <a:off x="1638204" y="5119077"/>
            <a:ext cx="153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</a:rPr>
              <a:t>forward-backward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83D71E-1053-46FE-E2AA-2B0495D178C7}"/>
              </a:ext>
            </a:extLst>
          </p:cNvPr>
          <p:cNvSpPr txBox="1"/>
          <p:nvPr/>
        </p:nvSpPr>
        <p:spPr>
          <a:xfrm>
            <a:off x="2083359" y="4347696"/>
            <a:ext cx="64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A98432-3E09-4054-89F9-8C9D1495A39F}"/>
              </a:ext>
            </a:extLst>
          </p:cNvPr>
          <p:cNvSpPr txBox="1"/>
          <p:nvPr/>
        </p:nvSpPr>
        <p:spPr>
          <a:xfrm>
            <a:off x="2052902" y="4794342"/>
            <a:ext cx="70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</a:rPr>
              <a:t>prolate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C02DD0D-E94E-D45D-2325-6A90E537E75B}"/>
              </a:ext>
            </a:extLst>
          </p:cNvPr>
          <p:cNvSpPr/>
          <p:nvPr/>
        </p:nvSpPr>
        <p:spPr>
          <a:xfrm>
            <a:off x="4299175" y="4833918"/>
            <a:ext cx="798080" cy="891657"/>
          </a:xfrm>
          <a:prstGeom prst="arc">
            <a:avLst>
              <a:gd name="adj1" fmla="val 17719162"/>
              <a:gd name="adj2" fmla="val 0"/>
            </a:avLst>
          </a:prstGeom>
          <a:ln w="19050">
            <a:solidFill>
              <a:srgbClr val="0070C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1724EB-B4AD-34D4-429F-966E9FB291CF}"/>
              </a:ext>
            </a:extLst>
          </p:cNvPr>
          <p:cNvCxnSpPr>
            <a:cxnSpLocks/>
          </p:cNvCxnSpPr>
          <p:nvPr/>
        </p:nvCxnSpPr>
        <p:spPr>
          <a:xfrm>
            <a:off x="4403316" y="5263938"/>
            <a:ext cx="1815211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7B16279-102B-279A-FD9F-779D47D74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120" y="2767359"/>
            <a:ext cx="4297680" cy="4207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66C73-CFD4-8D96-06A9-37C481C6A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246" y="3452411"/>
            <a:ext cx="4297680" cy="339136"/>
          </a:xfrm>
          <a:prstGeom prst="rect">
            <a:avLst/>
          </a:prstGeom>
        </p:spPr>
      </p:pic>
      <p:pic>
        <p:nvPicPr>
          <p:cNvPr id="39" name="Picture 2" descr="Nuclear Fission Stock Illustration - Download Image Now - iStock">
            <a:extLst>
              <a:ext uri="{FF2B5EF4-FFF2-40B4-BE49-F238E27FC236}">
                <a16:creationId xmlns:a16="http://schemas.microsoft.com/office/drawing/2014/main" id="{D2FB1F2F-6A99-A803-B7ED-80FCE679B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814" r="41667" b="63195"/>
          <a:stretch/>
        </p:blipFill>
        <p:spPr bwMode="auto">
          <a:xfrm>
            <a:off x="4299175" y="5132587"/>
            <a:ext cx="294871" cy="2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10CE98-7CE2-284E-00C0-4625DD5E7D43}"/>
              </a:ext>
            </a:extLst>
          </p:cNvPr>
          <p:cNvCxnSpPr>
            <a:cxnSpLocks/>
          </p:cNvCxnSpPr>
          <p:nvPr/>
        </p:nvCxnSpPr>
        <p:spPr>
          <a:xfrm flipV="1">
            <a:off x="7502809" y="1444375"/>
            <a:ext cx="515877" cy="19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DD611E-8F8E-A1F3-4643-6757D778F987}"/>
              </a:ext>
            </a:extLst>
          </p:cNvPr>
          <p:cNvCxnSpPr>
            <a:cxnSpLocks/>
          </p:cNvCxnSpPr>
          <p:nvPr/>
        </p:nvCxnSpPr>
        <p:spPr>
          <a:xfrm flipV="1">
            <a:off x="7500828" y="1860184"/>
            <a:ext cx="515877" cy="19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AA593-7222-2B4D-566C-FA40F8FCC52F}"/>
              </a:ext>
            </a:extLst>
          </p:cNvPr>
          <p:cNvCxnSpPr>
            <a:cxnSpLocks/>
          </p:cNvCxnSpPr>
          <p:nvPr/>
        </p:nvCxnSpPr>
        <p:spPr>
          <a:xfrm flipV="1">
            <a:off x="7502809" y="2198962"/>
            <a:ext cx="515877" cy="19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E91364-E869-3BFA-8F02-A550601E1DCA}"/>
              </a:ext>
            </a:extLst>
          </p:cNvPr>
          <p:cNvCxnSpPr>
            <a:cxnSpLocks/>
          </p:cNvCxnSpPr>
          <p:nvPr/>
        </p:nvCxnSpPr>
        <p:spPr>
          <a:xfrm>
            <a:off x="7768625" y="1463524"/>
            <a:ext cx="0" cy="43391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35AFC2-9B4B-8426-1F30-D15D79875A23}"/>
              </a:ext>
            </a:extLst>
          </p:cNvPr>
          <p:cNvCxnSpPr>
            <a:cxnSpLocks/>
          </p:cNvCxnSpPr>
          <p:nvPr/>
        </p:nvCxnSpPr>
        <p:spPr>
          <a:xfrm>
            <a:off x="7768625" y="1897440"/>
            <a:ext cx="0" cy="362803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31E305-2F04-D2DB-A839-60E1600134D0}"/>
              </a:ext>
            </a:extLst>
          </p:cNvPr>
          <p:cNvSpPr txBox="1"/>
          <p:nvPr/>
        </p:nvSpPr>
        <p:spPr>
          <a:xfrm>
            <a:off x="7998974" y="2029584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8308AE-D30B-ABCC-6BE5-BA356C7AD6C2}"/>
              </a:ext>
            </a:extLst>
          </p:cNvPr>
          <p:cNvSpPr txBox="1"/>
          <p:nvPr/>
        </p:nvSpPr>
        <p:spPr>
          <a:xfrm>
            <a:off x="7998974" y="171062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DCAE21-7CAB-B290-56F8-8CC235083755}"/>
              </a:ext>
            </a:extLst>
          </p:cNvPr>
          <p:cNvSpPr txBox="1"/>
          <p:nvPr/>
        </p:nvSpPr>
        <p:spPr>
          <a:xfrm>
            <a:off x="7998974" y="1297958"/>
            <a:ext cx="33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baseline="30000" dirty="0"/>
              <a:t>+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A1F78F-1BEC-4E59-4A15-52EE5E67200A}"/>
              </a:ext>
            </a:extLst>
          </p:cNvPr>
          <p:cNvCxnSpPr>
            <a:cxnSpLocks/>
          </p:cNvCxnSpPr>
          <p:nvPr/>
        </p:nvCxnSpPr>
        <p:spPr>
          <a:xfrm>
            <a:off x="7592724" y="1136151"/>
            <a:ext cx="175901" cy="32266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14BD119-B4B0-A2CC-0672-99FAA6C67D9E}"/>
              </a:ext>
            </a:extLst>
          </p:cNvPr>
          <p:cNvSpPr>
            <a:spLocks noChangeAspect="1"/>
          </p:cNvSpPr>
          <p:nvPr/>
        </p:nvSpPr>
        <p:spPr>
          <a:xfrm>
            <a:off x="8596953" y="2624125"/>
            <a:ext cx="292608" cy="567194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8C63E2-32BE-09FE-198E-DFBEF167A9FD}"/>
              </a:ext>
            </a:extLst>
          </p:cNvPr>
          <p:cNvSpPr>
            <a:spLocks noChangeAspect="1"/>
          </p:cNvSpPr>
          <p:nvPr/>
        </p:nvSpPr>
        <p:spPr>
          <a:xfrm>
            <a:off x="8485319" y="3410255"/>
            <a:ext cx="515877" cy="3620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DC9DF4-14BF-291E-F4B0-39A41A5623F0}"/>
              </a:ext>
            </a:extLst>
          </p:cNvPr>
          <p:cNvSpPr txBox="1"/>
          <p:nvPr/>
        </p:nvSpPr>
        <p:spPr>
          <a:xfrm>
            <a:off x="2192202" y="557194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90</a:t>
            </a:r>
            <a:r>
              <a:rPr lang="en-US" sz="1400" baseline="30000" dirty="0"/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68B318-996C-EFFD-55F2-35AF8AB878F8}"/>
              </a:ext>
            </a:extLst>
          </p:cNvPr>
          <p:cNvSpPr txBox="1"/>
          <p:nvPr/>
        </p:nvSpPr>
        <p:spPr>
          <a:xfrm>
            <a:off x="8405380" y="3767536"/>
            <a:ext cx="70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</a:rPr>
              <a:t>prolate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A70EB1-9F6A-7AF4-5A40-5CE5B9F6989C}"/>
              </a:ext>
            </a:extLst>
          </p:cNvPr>
          <p:cNvSpPr txBox="1"/>
          <p:nvPr/>
        </p:nvSpPr>
        <p:spPr>
          <a:xfrm>
            <a:off x="8419450" y="2291596"/>
            <a:ext cx="64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oblate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3B9346E-A2F8-8497-97A9-0797812C51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6" t="13333" r="31970" b="31111"/>
          <a:stretch/>
        </p:blipFill>
        <p:spPr>
          <a:xfrm>
            <a:off x="6348278" y="4065373"/>
            <a:ext cx="3734836" cy="24898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7CAC095-C386-65B5-19E5-C923696E9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348" y="1390372"/>
            <a:ext cx="2144551" cy="280192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14A08DA-BABF-1766-F5AF-0F92ABB58745}"/>
              </a:ext>
            </a:extLst>
          </p:cNvPr>
          <p:cNvSpPr txBox="1"/>
          <p:nvPr/>
        </p:nvSpPr>
        <p:spPr>
          <a:xfrm>
            <a:off x="10151383" y="4169832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  <a:r>
              <a:rPr lang="en-US" sz="1400" baseline="30000" dirty="0"/>
              <a:t>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A8E7FE-AE2C-4C6E-2B41-349E830CDBC4}"/>
              </a:ext>
            </a:extLst>
          </p:cNvPr>
          <p:cNvSpPr txBox="1"/>
          <p:nvPr/>
        </p:nvSpPr>
        <p:spPr>
          <a:xfrm>
            <a:off x="11514820" y="4169832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90</a:t>
            </a:r>
            <a:r>
              <a:rPr lang="en-US" sz="1400" baseline="30000" dirty="0"/>
              <a:t>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02E0D8-14C0-8802-7327-9445A5807232}"/>
              </a:ext>
            </a:extLst>
          </p:cNvPr>
          <p:cNvSpPr txBox="1"/>
          <p:nvPr/>
        </p:nvSpPr>
        <p:spPr>
          <a:xfrm>
            <a:off x="10614161" y="418362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Angle </a:t>
            </a:r>
            <a:r>
              <a:rPr lang="en-US" sz="1400" dirty="0">
                <a:latin typeface="Symbol" pitchFamily="2" charset="2"/>
              </a:rPr>
              <a:t>q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48ACA8-FFFC-9319-6173-E5D8D92B9DF8}"/>
              </a:ext>
            </a:extLst>
          </p:cNvPr>
          <p:cNvCxnSpPr>
            <a:cxnSpLocks/>
          </p:cNvCxnSpPr>
          <p:nvPr/>
        </p:nvCxnSpPr>
        <p:spPr>
          <a:xfrm>
            <a:off x="10151383" y="4169832"/>
            <a:ext cx="1712492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546F6A6-C821-7D29-BD46-CE05F9F5D561}"/>
              </a:ext>
            </a:extLst>
          </p:cNvPr>
          <p:cNvSpPr txBox="1"/>
          <p:nvPr/>
        </p:nvSpPr>
        <p:spPr>
          <a:xfrm>
            <a:off x="10223442" y="1009945"/>
            <a:ext cx="140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J.B. </a:t>
            </a:r>
            <a:r>
              <a:rPr lang="en-US" sz="1200" dirty="0" err="1"/>
              <a:t>Wilhelmy</a:t>
            </a:r>
            <a:r>
              <a:rPr lang="en-US" sz="1200" dirty="0"/>
              <a:t> </a:t>
            </a:r>
            <a:r>
              <a:rPr lang="en-US" sz="1200" i="1" dirty="0"/>
              <a:t>et al</a:t>
            </a:r>
            <a:r>
              <a:rPr lang="en-US" sz="1200" dirty="0"/>
              <a:t>.,</a:t>
            </a:r>
          </a:p>
          <a:p>
            <a:r>
              <a:rPr lang="en-US" sz="1200" dirty="0"/>
              <a:t>PRC </a:t>
            </a:r>
            <a:r>
              <a:rPr lang="en-US" sz="1200" b="1" dirty="0"/>
              <a:t>5</a:t>
            </a:r>
            <a:r>
              <a:rPr lang="en-US" sz="1200" dirty="0"/>
              <a:t>, 2041 (1972):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91D486-1F71-2876-74D6-D868A4E34D05}"/>
              </a:ext>
            </a:extLst>
          </p:cNvPr>
          <p:cNvSpPr txBox="1"/>
          <p:nvPr/>
        </p:nvSpPr>
        <p:spPr>
          <a:xfrm>
            <a:off x="2421925" y="778476"/>
            <a:ext cx="613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Orientation of fragment spins relative to fragment motion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4514A3-0111-23E7-6C34-2FB75835104E}"/>
              </a:ext>
            </a:extLst>
          </p:cNvPr>
          <p:cNvSpPr txBox="1"/>
          <p:nvPr/>
        </p:nvSpPr>
        <p:spPr>
          <a:xfrm>
            <a:off x="3768811" y="6488668"/>
            <a:ext cx="258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PRC </a:t>
            </a:r>
            <a:r>
              <a:rPr lang="en-US" b="1" dirty="0"/>
              <a:t>106 </a:t>
            </a:r>
            <a:r>
              <a:rPr lang="en-US" dirty="0"/>
              <a:t>(2022) 014609</a:t>
            </a:r>
          </a:p>
        </p:txBody>
      </p:sp>
    </p:spTree>
    <p:extLst>
      <p:ext uri="{BB962C8B-B14F-4D97-AF65-F5344CB8AC3E}">
        <p14:creationId xmlns:p14="http://schemas.microsoft.com/office/powerpoint/2010/main" val="27212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95C9-6276-9644-78AF-CEBE675D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203DA-799D-8B9A-5A69-889A96069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fission models can provide the detailed modeling that is required to better understand fission</a:t>
            </a:r>
          </a:p>
          <a:p>
            <a:r>
              <a:rPr lang="en-US" dirty="0"/>
              <a:t>Models depend on the initial properties of the fission fragments: mass, charge, spin, and TKE</a:t>
            </a:r>
          </a:p>
          <a:p>
            <a:r>
              <a:rPr lang="en-US" dirty="0"/>
              <a:t>Mass yields, along with charge yields, contribute most to independent and cumulative yields that make up fission product yield evaluations – TKE is overlooked but it is extremely important for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C47A8-9B4C-C2DD-776E-1D2F290D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in a fission event is correlated</a:t>
            </a:r>
          </a:p>
        </p:txBody>
      </p:sp>
    </p:spTree>
    <p:extLst>
      <p:ext uri="{BB962C8B-B14F-4D97-AF65-F5344CB8AC3E}">
        <p14:creationId xmlns:p14="http://schemas.microsoft.com/office/powerpoint/2010/main" val="308760905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84D85146-E095-EC40-87B7-7FF6588318BB}"/>
    </a:ext>
  </a:extLst>
</a:theme>
</file>

<file path=ppt/theme/theme2.xml><?xml version="1.0" encoding="utf-8"?>
<a:theme xmlns:a="http://schemas.openxmlformats.org/drawingml/2006/main" name="Livermorium 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01B21212-F7F3-3D43-8684-E5422EA09D66}"/>
    </a:ext>
  </a:extLst>
</a:theme>
</file>

<file path=ppt/theme/theme3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EFBBE62B-2702-F542-8EF6-7C64180AE1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4EDC0-542C-4316-BAE8-CCB5B20E4B3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6def0d5-3fd6-4c70-b9c9-54c2f38dbc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cefbb1-3cd4-4f76-bca8-277149e9cb2e"/>
  </ds:schemaRefs>
</ds:datastoreItem>
</file>

<file path=customXml/itemProps2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33637</TotalTime>
  <Words>589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Symbol</vt:lpstr>
      <vt:lpstr>White</vt:lpstr>
      <vt:lpstr>Livermorium Ice</vt:lpstr>
      <vt:lpstr>Elemental Navy</vt:lpstr>
      <vt:lpstr>The Importance of Correlations in Fission Modeling</vt:lpstr>
      <vt:lpstr>Continuous evolution of fission evaluations requires modeling, including correlations between observables</vt:lpstr>
      <vt:lpstr>Everything in a fission event is correlated</vt:lpstr>
      <vt:lpstr>Correlations between neutron multiplicity and TKE</vt:lpstr>
      <vt:lpstr>Correlations between neutrons and/or fragments</vt:lpstr>
      <vt:lpstr>Measured correlations depend on neutron energy (n-n) and AL (n-AL)</vt:lpstr>
      <vt:lpstr>Neutron-gamma correlations</vt:lpstr>
      <vt:lpstr>Correlations between photons and fragment spin</vt:lpstr>
      <vt:lpstr>Everything in a fission event is correlated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Vogt, Ramona</dc:creator>
  <cp:keywords/>
  <dc:description/>
  <cp:lastModifiedBy>O'Brien, Ellen Margaret</cp:lastModifiedBy>
  <cp:revision>11</cp:revision>
  <dcterms:created xsi:type="dcterms:W3CDTF">2025-12-16T20:40:03Z</dcterms:created>
  <dcterms:modified xsi:type="dcterms:W3CDTF">2026-02-11T15:09:36Z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