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38" r:id="rId5"/>
    <p:sldId id="856" r:id="rId6"/>
    <p:sldId id="857" r:id="rId7"/>
    <p:sldId id="863" r:id="rId8"/>
    <p:sldId id="2218" r:id="rId9"/>
    <p:sldId id="860" r:id="rId10"/>
    <p:sldId id="2219" r:id="rId11"/>
    <p:sldId id="2217" r:id="rId12"/>
    <p:sldId id="8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 userDrawn="1">
          <p15:clr>
            <a:srgbClr val="A4A3A4"/>
          </p15:clr>
        </p15:guide>
        <p15:guide id="2" pos="13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96FF1C-F0E7-A61C-6AA6-6ED43DD7768F}" name="Peltz, James" initials="PJ" userId="S::james.peltz@nnsa.doe.gov::cd7ef634-6a09-4018-bfc9-22d8403e050a" providerId="AD"/>
  <p188:author id="{10754E46-455D-8ABF-45D9-22AC18E08643}" name="Ressler, Jennifer Jo" initials="RJJ" userId="S::ressler2@llnl.gov::d609fbd7-557e-4898-8b7c-8c2ff80857c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79C"/>
    <a:srgbClr val="172161"/>
    <a:srgbClr val="FF781A"/>
    <a:srgbClr val="0C1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11"/>
    <p:restoredTop sz="79720" autoAdjust="0"/>
  </p:normalViewPr>
  <p:slideViewPr>
    <p:cSldViewPr snapToGrid="0" snapToObjects="1" showGuides="1">
      <p:cViewPr varScale="1">
        <p:scale>
          <a:sx n="67" d="100"/>
          <a:sy n="67" d="100"/>
        </p:scale>
        <p:origin x="1308" y="78"/>
      </p:cViewPr>
      <p:guideLst>
        <p:guide orient="horz" pos="864"/>
        <p:guide pos="13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6" d="100"/>
          <a:sy n="86" d="100"/>
        </p:scale>
        <p:origin x="27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AF17BC-365D-414D-A7DB-31A8744277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E79DF-BA82-AF44-8968-6A6C765FD3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0A865-DCDC-3244-9B1F-F6306756A16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6DD2D-B997-BE48-A0EE-D6B9110E8C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977B2A-C45B-5048-B116-DB05ED4CAD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16C0F-E47A-4647-9902-665B4209E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60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242AE-7B60-5645-8F63-FE6E04DDEC9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02486-0F68-1C4A-A989-2EB083D5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21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5FB7B-5866-48A8-A434-91C287DA14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18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99387-461B-90DE-D75D-49F8D9C5E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734EA1-4154-7866-E6DB-F0169D975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5C4824-7D28-CC52-0253-FD6BD1D278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Repeat slide from previous years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8C9AE-9AB3-B8BC-734D-1866D56B4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73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CAC36-9420-1603-CD13-F0262CBE3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F08A47-AC96-4A69-7452-512E801C13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42BAD0-1C09-D9C9-807B-22F235DB4F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Fission is an important reaction in stockpile science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Precision cross sections and neutron emission spectra for priority isotopes U-235, U-238, and Pu-239 have been delivered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Improvements data for minor actinides may also be needed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Campaigns for energy-dependent cumulative yields successfully completed for U-235, U-238, and Pu-239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Precision measurements for fission product decay branching ratios continue reduce uncertainties in the fission yields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addition, new campaigns for independent fission yields and correlations are starting at LANL following the successful commissioning of </a:t>
            </a:r>
            <a:r>
              <a:rPr lang="en-US" dirty="0" err="1"/>
              <a:t>megaSPIDER</a:t>
            </a:r>
            <a:r>
              <a:rPr lang="en-U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238F5-BFAE-7874-A7F4-23C5ECD4F3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00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6CABE-E960-97D4-96BC-6823DE527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C2CEE8-5F7E-1317-2D84-349673BC0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9ABDE6-E216-FD29-DF59-2F564B8128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Scorpius is a high-energy radiography system planned for PULSE at NNSS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Photon energies above approximately 7 or 8 MeV (typical) will cause photonuclear reactions, emitting neutrons and gammas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radiation will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Reduce image quality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Affect shielding requirements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And damage other diagnostics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Reactions, particularly scatter, with the neutrons will also play a role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Predicting the neutron dose is important for experimental design and analysis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We have efforts for new data measurements (photofission), integral measurements, and evaluation to quickly deliver these data to modeling and simulation activities used in experiment planning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3C41F-BDB7-4E15-15B4-2BCA0BD66E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44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960F6-299E-0455-E00C-D5A86B53B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BB14F1-D1A2-5852-D0AD-422427780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BEE01C-29F9-57CA-F704-42CE53393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B07FB-2D5C-D2D7-D3B5-67B084A22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53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F084B-AEFC-B42B-0645-DB9A987C9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EE0CE7-E556-A3F4-9A80-36EAA0600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FF7FE3-9B58-B9B2-E334-DD96A682A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Repeat slide from previous years – updated photos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2A625-604B-E85D-3145-A42C4B1F0B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21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40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55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Repeat slide from previous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02486-0F68-1C4A-A989-2EB083D5F7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48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E0153-FC25-EA48-80F6-7B2D74A12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7187" y="2229057"/>
            <a:ext cx="6589059" cy="1362347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rgbClr val="2837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F0B27-118D-004B-8DF8-85BCD9C2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186" y="3779076"/>
            <a:ext cx="6589059" cy="555715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6443D8-4D58-AE44-BA74-4EAE877EBA25}"/>
              </a:ext>
            </a:extLst>
          </p:cNvPr>
          <p:cNvSpPr/>
          <p:nvPr userDrawn="1"/>
        </p:nvSpPr>
        <p:spPr>
          <a:xfrm>
            <a:off x="0" y="5391172"/>
            <a:ext cx="12192000" cy="1466828"/>
          </a:xfrm>
          <a:prstGeom prst="rect">
            <a:avLst/>
          </a:prstGeom>
          <a:gradFill>
            <a:gsLst>
              <a:gs pos="55000">
                <a:srgbClr val="28379C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DECD7A-47C9-0C44-81A4-B2D7447CE7B4}"/>
              </a:ext>
            </a:extLst>
          </p:cNvPr>
          <p:cNvSpPr/>
          <p:nvPr userDrawn="1"/>
        </p:nvSpPr>
        <p:spPr>
          <a:xfrm>
            <a:off x="0" y="5363469"/>
            <a:ext cx="12192000" cy="45719"/>
          </a:xfrm>
          <a:prstGeom prst="rect">
            <a:avLst/>
          </a:prstGeom>
          <a:gradFill>
            <a:gsLst>
              <a:gs pos="55000">
                <a:schemeClr val="accent6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D7B655-DB35-654E-85CC-207904F14C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54200" y="5916524"/>
            <a:ext cx="1497739" cy="4175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5AF61A9-4C6A-BF44-8F82-A5FD73A96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6272" y="5582555"/>
            <a:ext cx="1085455" cy="10854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2AB316-7884-7C42-85AE-B2D1FC187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5404610"/>
            <a:ext cx="12191999" cy="14668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C4810F1-550A-A04A-925B-CA6CAD4907EF}"/>
              </a:ext>
            </a:extLst>
          </p:cNvPr>
          <p:cNvSpPr/>
          <p:nvPr userDrawn="1"/>
        </p:nvSpPr>
        <p:spPr>
          <a:xfrm>
            <a:off x="1035424" y="460280"/>
            <a:ext cx="11156575" cy="420953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82E2C4-919D-964D-A2DF-69146B5E67E0}"/>
              </a:ext>
            </a:extLst>
          </p:cNvPr>
          <p:cNvSpPr/>
          <p:nvPr userDrawn="1"/>
        </p:nvSpPr>
        <p:spPr>
          <a:xfrm>
            <a:off x="5411231" y="484191"/>
            <a:ext cx="6710082" cy="363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32889A-DAD7-7347-B88F-E4E0EA9405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190339" cy="5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24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65DF-F1F1-0B43-B370-94249C4A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F7E84-F413-5142-A743-06551FEA9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1FF288-3E96-4A46-864F-BD68BA1E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4677E-BF95-A543-A3C6-8D5785168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691D4-E92A-1A43-BBE2-1819C8198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23B50-152A-EC47-BCAB-2194EA98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8BBB9-5501-964A-83DE-4B597A70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27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9C92-6ED1-0B41-9216-84A4D2B37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4BA72-F509-8941-B5AD-8B0FBF10B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ABE85-84B7-9840-A0C3-C060F920F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1F208-FBAA-B74A-8AA2-5AFF011FF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57DEE-2720-5443-963D-6F722AC4C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2D70F-5B60-ED42-80C8-9A24BF7C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3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97FAE-B8E3-7D48-A4F2-2CA600AF8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794D89-F4FE-094A-B044-2316645F58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B3DEF-AD72-D74F-AD9E-FC4418F30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09B26-5312-4449-8E4D-67625D0A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5C623-20F8-A24B-B3CE-8CC0060ED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21312-FB52-3E43-ABAA-E0D69492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62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ADF12-6187-0A47-8AFD-7A22D83B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E5E9FE-08C6-5B42-9E6B-5B2E70B52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E0862-A799-EB48-9254-B159EA8D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63D8C-F6F5-1C45-820A-82DD03153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267B7-613D-9544-AA63-D5AF7DBF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15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674DA8-BCFD-854A-BDBC-B8253E3C77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F191A-ADBA-EB42-ABE1-DE329FFE1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D1D53-048A-EB46-9FC3-51E3CE2A93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3698F-39A1-7443-AB43-D9D4D6D0E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0624E-AAC1-4947-82BB-8D0ECECE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17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12669" y="274638"/>
            <a:ext cx="852566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24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84000" y="6599238"/>
            <a:ext cx="508000" cy="2587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A8C87AE2-5A65-447B-898D-36E38FA3D930}" type="slidenum">
              <a:rPr lang="en-US" smtClean="0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86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242"/>
          </a:xfrm>
          <a:prstGeom prst="rect">
            <a:avLst/>
          </a:prstGeom>
        </p:spPr>
        <p:txBody>
          <a:bodyPr anchor="ctr"/>
          <a:lstStyle>
            <a:lvl1pPr>
              <a:defRPr sz="2400" b="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1850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8100"/>
            <a:ext cx="11074400" cy="5226050"/>
          </a:xfrm>
          <a:prstGeom prst="rect">
            <a:avLst/>
          </a:prstGeom>
        </p:spPr>
        <p:txBody>
          <a:bodyPr/>
          <a:lstStyle>
            <a:lvl1pPr>
              <a:buClr>
                <a:srgbClr val="00007A"/>
              </a:buClr>
              <a:buFont typeface="Wingdings" pitchFamily="2" charset="2"/>
              <a:buChar char="§"/>
              <a:defRPr sz="2400"/>
            </a:lvl1pPr>
            <a:lvl2pPr marL="685800" indent="-228600">
              <a:buClr>
                <a:srgbClr val="00007A"/>
              </a:buClr>
              <a:buFont typeface="Arial" pitchFamily="34" charset="0"/>
              <a:buChar char="•"/>
              <a:defRPr sz="2000"/>
            </a:lvl2pPr>
            <a:lvl3pPr marL="1143000" indent="-228600">
              <a:buClr>
                <a:srgbClr val="00007A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rgbClr val="00007A"/>
              </a:buClr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007A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6056" y="6487128"/>
            <a:ext cx="492531" cy="285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F77CC3E-C9B6-4317-A341-D93DF5A59E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1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9D261DC-BD52-2E4E-B4BC-9799BD5C2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7187" y="2229057"/>
            <a:ext cx="6589059" cy="1362347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25B2C9C-72AE-8F40-907C-954D561D8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186" y="3779076"/>
            <a:ext cx="6589059" cy="555715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C5F924-BA6D-B44D-AEF7-F1C723653A85}"/>
              </a:ext>
            </a:extLst>
          </p:cNvPr>
          <p:cNvSpPr/>
          <p:nvPr userDrawn="1"/>
        </p:nvSpPr>
        <p:spPr>
          <a:xfrm>
            <a:off x="0" y="5391172"/>
            <a:ext cx="12192000" cy="1466828"/>
          </a:xfrm>
          <a:prstGeom prst="rect">
            <a:avLst/>
          </a:prstGeom>
          <a:gradFill>
            <a:gsLst>
              <a:gs pos="55000">
                <a:schemeClr val="accent6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758F44-B58B-984A-80F9-21D20BA09BBC}"/>
              </a:ext>
            </a:extLst>
          </p:cNvPr>
          <p:cNvSpPr/>
          <p:nvPr userDrawn="1"/>
        </p:nvSpPr>
        <p:spPr>
          <a:xfrm>
            <a:off x="0" y="5363469"/>
            <a:ext cx="12192000" cy="45719"/>
          </a:xfrm>
          <a:prstGeom prst="rect">
            <a:avLst/>
          </a:prstGeom>
          <a:gradFill>
            <a:gsLst>
              <a:gs pos="55000">
                <a:srgbClr val="28379C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6AAF683-810E-CB4B-8A92-D75A93308B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54200" y="5916524"/>
            <a:ext cx="1497739" cy="41751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220D979-7C96-0049-BDDB-0B3FF7DD06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6272" y="5582555"/>
            <a:ext cx="1085455" cy="10854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7302DF-5A8E-E14E-A999-1F1E2A428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" y="5373441"/>
            <a:ext cx="12191999" cy="146682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983B313-45A0-1A42-881A-21CEF02C4FA5}"/>
              </a:ext>
            </a:extLst>
          </p:cNvPr>
          <p:cNvSpPr/>
          <p:nvPr userDrawn="1"/>
        </p:nvSpPr>
        <p:spPr>
          <a:xfrm>
            <a:off x="1035424" y="460280"/>
            <a:ext cx="11156575" cy="420953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E5E3C6-4B2C-E942-B626-2BE1936133AB}"/>
              </a:ext>
            </a:extLst>
          </p:cNvPr>
          <p:cNvSpPr/>
          <p:nvPr userDrawn="1"/>
        </p:nvSpPr>
        <p:spPr>
          <a:xfrm>
            <a:off x="5411231" y="484191"/>
            <a:ext cx="6710082" cy="363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DC94403-B233-B443-8352-A9A9240603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17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190339" cy="5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1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29D14-1536-9140-A2B5-2D8BEE280C37}"/>
              </a:ext>
            </a:extLst>
          </p:cNvPr>
          <p:cNvSpPr/>
          <p:nvPr userDrawn="1"/>
        </p:nvSpPr>
        <p:spPr>
          <a:xfrm>
            <a:off x="0" y="0"/>
            <a:ext cx="12192000" cy="892022"/>
          </a:xfrm>
          <a:prstGeom prst="rect">
            <a:avLst/>
          </a:prstGeom>
          <a:gradFill flip="none" rotWithShape="1">
            <a:gsLst>
              <a:gs pos="97000">
                <a:srgbClr val="28379C"/>
              </a:gs>
              <a:gs pos="0">
                <a:schemeClr val="accent6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954ED8-F337-1344-92F9-6F655B22AF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-4" y="-1"/>
            <a:ext cx="11497239" cy="8568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40C3E3-6F10-ED4F-B1F0-532F7F1FF76C}"/>
              </a:ext>
            </a:extLst>
          </p:cNvPr>
          <p:cNvSpPr/>
          <p:nvPr userDrawn="1"/>
        </p:nvSpPr>
        <p:spPr>
          <a:xfrm>
            <a:off x="0" y="891251"/>
            <a:ext cx="12192000" cy="5966749"/>
          </a:xfrm>
          <a:prstGeom prst="rect">
            <a:avLst/>
          </a:prstGeom>
          <a:gradFill flip="none" rotWithShape="1">
            <a:gsLst>
              <a:gs pos="66000">
                <a:schemeClr val="bg1">
                  <a:lumMod val="85000"/>
                </a:schemeClr>
              </a:gs>
              <a:gs pos="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579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4BC5ADE-0739-E04C-9624-640F44F9E5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018" y="6342650"/>
            <a:ext cx="1237801" cy="358082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3912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CCB375-2DA6-2147-A873-D5E119813763}"/>
              </a:ext>
            </a:extLst>
          </p:cNvPr>
          <p:cNvSpPr/>
          <p:nvPr userDrawn="1"/>
        </p:nvSpPr>
        <p:spPr>
          <a:xfrm>
            <a:off x="0" y="891251"/>
            <a:ext cx="12192000" cy="45719"/>
          </a:xfrm>
          <a:prstGeom prst="rect">
            <a:avLst/>
          </a:prstGeom>
          <a:gradFill flip="none" rotWithShape="1">
            <a:gsLst>
              <a:gs pos="66000">
                <a:schemeClr val="accent6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FD2E2A-E0DB-584B-98B4-20E4F5227CA0}"/>
              </a:ext>
            </a:extLst>
          </p:cNvPr>
          <p:cNvSpPr/>
          <p:nvPr userDrawn="1"/>
        </p:nvSpPr>
        <p:spPr>
          <a:xfrm>
            <a:off x="2971688" y="921578"/>
            <a:ext cx="9220310" cy="287516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0E7496-74AB-944B-A815-8DA81D09CA48}"/>
              </a:ext>
            </a:extLst>
          </p:cNvPr>
          <p:cNvSpPr/>
          <p:nvPr userDrawn="1"/>
        </p:nvSpPr>
        <p:spPr>
          <a:xfrm>
            <a:off x="6646475" y="953200"/>
            <a:ext cx="5545523" cy="248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</p:spTree>
    <p:extLst>
      <p:ext uri="{BB962C8B-B14F-4D97-AF65-F5344CB8AC3E}">
        <p14:creationId xmlns:p14="http://schemas.microsoft.com/office/powerpoint/2010/main" val="151001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29D14-1536-9140-A2B5-2D8BEE280C37}"/>
              </a:ext>
            </a:extLst>
          </p:cNvPr>
          <p:cNvSpPr/>
          <p:nvPr userDrawn="1"/>
        </p:nvSpPr>
        <p:spPr>
          <a:xfrm>
            <a:off x="0" y="0"/>
            <a:ext cx="12192000" cy="892022"/>
          </a:xfrm>
          <a:prstGeom prst="rect">
            <a:avLst/>
          </a:prstGeom>
          <a:gradFill flip="none" rotWithShape="1">
            <a:gsLst>
              <a:gs pos="97000">
                <a:srgbClr val="28379C"/>
              </a:gs>
              <a:gs pos="0">
                <a:schemeClr val="accent6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A63DE9-3116-794E-93B0-3A28B8E83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-4" y="-1"/>
            <a:ext cx="11497239" cy="8568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40C3E3-6F10-ED4F-B1F0-532F7F1FF76C}"/>
              </a:ext>
            </a:extLst>
          </p:cNvPr>
          <p:cNvSpPr/>
          <p:nvPr userDrawn="1"/>
        </p:nvSpPr>
        <p:spPr>
          <a:xfrm>
            <a:off x="0" y="891251"/>
            <a:ext cx="12192000" cy="5966749"/>
          </a:xfrm>
          <a:prstGeom prst="rect">
            <a:avLst/>
          </a:prstGeom>
          <a:gradFill flip="none" rotWithShape="1">
            <a:gsLst>
              <a:gs pos="66000">
                <a:schemeClr val="bg1">
                  <a:lumMod val="85000"/>
                </a:schemeClr>
              </a:gs>
              <a:gs pos="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DC9D38-CDA1-294C-8DDB-FBB22128C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3" y="936969"/>
            <a:ext cx="12192001" cy="5921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579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4BC5ADE-0739-E04C-9624-640F44F9E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018" y="6342650"/>
            <a:ext cx="1237801" cy="358082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3912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CCB375-2DA6-2147-A873-D5E119813763}"/>
              </a:ext>
            </a:extLst>
          </p:cNvPr>
          <p:cNvSpPr/>
          <p:nvPr userDrawn="1"/>
        </p:nvSpPr>
        <p:spPr>
          <a:xfrm>
            <a:off x="0" y="891251"/>
            <a:ext cx="12192000" cy="45719"/>
          </a:xfrm>
          <a:prstGeom prst="rect">
            <a:avLst/>
          </a:prstGeom>
          <a:gradFill flip="none" rotWithShape="1">
            <a:gsLst>
              <a:gs pos="66000">
                <a:schemeClr val="accent6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FD2E2A-E0DB-584B-98B4-20E4F5227CA0}"/>
              </a:ext>
            </a:extLst>
          </p:cNvPr>
          <p:cNvSpPr/>
          <p:nvPr userDrawn="1"/>
        </p:nvSpPr>
        <p:spPr>
          <a:xfrm>
            <a:off x="2971688" y="921578"/>
            <a:ext cx="9220310" cy="287516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0E7496-74AB-944B-A815-8DA81D09CA48}"/>
              </a:ext>
            </a:extLst>
          </p:cNvPr>
          <p:cNvSpPr/>
          <p:nvPr userDrawn="1"/>
        </p:nvSpPr>
        <p:spPr>
          <a:xfrm>
            <a:off x="6646475" y="953200"/>
            <a:ext cx="5545523" cy="248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F3C4D6-B725-3347-A2B8-2203B3C74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3473" y="1179069"/>
            <a:ext cx="3988527" cy="5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63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2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3912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03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2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3912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2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68425-8AA9-394F-AC1F-AABA86ED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6194C-46DF-CD49-A179-4591B3682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B9425-7356-7B44-869B-2580547D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5203C-31C6-1B41-9974-885CCD26C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2C78E-1B72-3B4B-9AA7-4DEF1E09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2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C0497-E8E1-004B-B085-CB6BABAA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C0F36-ECD5-9549-9094-D1A13DF70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369DE-04A9-8743-B03B-5CA9E42A0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25474-E570-E243-B516-1232BDACD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AE7C3-A5A4-B449-A99D-0D4070E4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E2D77-D49F-5549-B8B2-04FFFA233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0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81210-2E32-5441-95AB-8D130A204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3698B-B8F3-6441-86D1-5AA43AF03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B3E9B-3D1D-9E49-9533-18343170E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DEF69-C23A-EA41-BD32-C0EBEB930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F681A-FD00-3C46-A550-F9F4C5C76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7183F-DBAB-2A49-B705-D78A0354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F6FA06-A3D1-894E-858B-7E4BF016D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3B5436-4AED-5E40-85E7-951E90BB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4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3D9976-2D8B-8B4F-A93A-E8B44475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111" y="1203959"/>
            <a:ext cx="59054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96A35-9C7B-8444-94D4-C0AFF055F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2112" y="2943225"/>
            <a:ext cx="5881687" cy="3233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22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50" r:id="rId3"/>
    <p:sldLayoutId id="2147483667" r:id="rId4"/>
    <p:sldLayoutId id="2147483664" r:id="rId5"/>
    <p:sldLayoutId id="2147483665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2" r:id="rId17"/>
    <p:sldLayoutId id="214748366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448D12-111E-7040-B3D3-A2CADFDE3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7187" y="939801"/>
            <a:ext cx="6931213" cy="2651604"/>
          </a:xfrm>
        </p:spPr>
        <p:txBody>
          <a:bodyPr>
            <a:noAutofit/>
          </a:bodyPr>
          <a:lstStyle/>
          <a:p>
            <a:r>
              <a:rPr lang="en-US" dirty="0"/>
              <a:t>Nuclear Data Toward Predictive Capabilities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AC7DA11-5CDE-404E-AC3D-F8D77C922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186" y="3779076"/>
            <a:ext cx="6589059" cy="555715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ea typeface="+mn-lt"/>
                <a:cs typeface="+mn-lt"/>
              </a:rPr>
              <a:t>Office of </a:t>
            </a:r>
            <a:r>
              <a:rPr lang="en-US" dirty="0">
                <a:ea typeface="+mn-lt"/>
                <a:cs typeface="+mn-lt"/>
              </a:rPr>
              <a:t>Experimental Science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461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64EEC-AB20-15DF-5910-C285A73E2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 of a diagram of a system&#10;&#10;Description automatically generated">
            <a:extLst>
              <a:ext uri="{FF2B5EF4-FFF2-40B4-BE49-F238E27FC236}">
                <a16:creationId xmlns:a16="http://schemas.microsoft.com/office/drawing/2014/main" id="{DF34758F-78DA-91B5-9722-8DAEE46F13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2397" y="1026538"/>
            <a:ext cx="8535591" cy="4801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4763BB-1256-13A6-B7D3-07AAAD40C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Data Pipeline (NA-113 perspective)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F8ADE-E532-917D-3980-22CD3D2D6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C466C6F2-6D22-2E02-4172-8BA9494E76EE}"/>
              </a:ext>
            </a:extLst>
          </p:cNvPr>
          <p:cNvSpPr/>
          <p:nvPr/>
        </p:nvSpPr>
        <p:spPr>
          <a:xfrm>
            <a:off x="5785247" y="4686301"/>
            <a:ext cx="621506" cy="628650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1F9609D-8497-D0B6-A374-71A6C90E0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31" y="1394979"/>
            <a:ext cx="4530924" cy="4639108"/>
          </a:xfrm>
        </p:spPr>
        <p:txBody>
          <a:bodyPr>
            <a:normAutofit/>
          </a:bodyPr>
          <a:lstStyle/>
          <a:p>
            <a:r>
              <a:rPr lang="en-US" sz="2000" dirty="0"/>
              <a:t>NA-113 oversees critical activities in the nuclear data pipeline supporting the deterrent mission</a:t>
            </a:r>
          </a:p>
          <a:p>
            <a:r>
              <a:rPr lang="en-US" sz="2000" dirty="0"/>
              <a:t>Collaboration is key for maintaining and strengthening our capabilities</a:t>
            </a:r>
          </a:p>
          <a:p>
            <a:r>
              <a:rPr lang="en-US" sz="2000" dirty="0"/>
              <a:t>Uncertainty Quantification studies identify sensitivities and priorities</a:t>
            </a:r>
          </a:p>
          <a:p>
            <a:r>
              <a:rPr lang="en-US" sz="2000" dirty="0"/>
              <a:t>Machine Learning/Artificial Intelligence (ML/AI) is providing new methods for experimental data reduction/analysis and applications studies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24F4AC92-52B7-F20D-66E8-D2DF25B78029}"/>
              </a:ext>
            </a:extLst>
          </p:cNvPr>
          <p:cNvSpPr/>
          <p:nvPr/>
        </p:nvSpPr>
        <p:spPr>
          <a:xfrm>
            <a:off x="4895255" y="3228759"/>
            <a:ext cx="621506" cy="628650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AD8DECE0-CA16-9FD0-2BE6-2AFE4E1293E3}"/>
              </a:ext>
            </a:extLst>
          </p:cNvPr>
          <p:cNvSpPr/>
          <p:nvPr/>
        </p:nvSpPr>
        <p:spPr>
          <a:xfrm>
            <a:off x="10556676" y="1395196"/>
            <a:ext cx="621506" cy="628650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89FE7F1A-F686-4D28-423F-72E9D3F4B61F}"/>
              </a:ext>
            </a:extLst>
          </p:cNvPr>
          <p:cNvSpPr/>
          <p:nvPr/>
        </p:nvSpPr>
        <p:spPr>
          <a:xfrm>
            <a:off x="11525687" y="3271418"/>
            <a:ext cx="621506" cy="628650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058027-AD77-5925-DC40-0FD0A850E82E}"/>
              </a:ext>
            </a:extLst>
          </p:cNvPr>
          <p:cNvSpPr txBox="1"/>
          <p:nvPr/>
        </p:nvSpPr>
        <p:spPr>
          <a:xfrm>
            <a:off x="5559517" y="5642048"/>
            <a:ext cx="6339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Both LLNL and LANL maintain a complete and integrated nuclear data pipeline to achieve Defense Program goals – NA-113 directly supports foundational and applied activities</a:t>
            </a:r>
          </a:p>
        </p:txBody>
      </p:sp>
    </p:spTree>
    <p:extLst>
      <p:ext uri="{BB962C8B-B14F-4D97-AF65-F5344CB8AC3E}">
        <p14:creationId xmlns:p14="http://schemas.microsoft.com/office/powerpoint/2010/main" val="96100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9B286-E70B-501E-6516-6105D5810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4A48D-27F1-3FBB-DA3C-2BC8DDB8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9" y="157902"/>
            <a:ext cx="10515600" cy="687820"/>
          </a:xfrm>
        </p:spPr>
        <p:txBody>
          <a:bodyPr>
            <a:normAutofit fontScale="90000"/>
          </a:bodyPr>
          <a:lstStyle/>
          <a:p>
            <a:r>
              <a:rPr lang="en-US" dirty="0"/>
              <a:t>Neutron fission measurements have been a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BADF7-5DF7-25EA-3EA7-699D885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9" y="1109446"/>
            <a:ext cx="6719108" cy="463910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/>
                <a:cs typeface="Calibri"/>
              </a:rPr>
              <a:t>Accurate nuclear data needed for predictive capabilities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Previous campaigns on the “Big 3” (</a:t>
            </a:r>
            <a:r>
              <a:rPr lang="en-US" sz="2000" baseline="30000" dirty="0">
                <a:latin typeface="Calibri"/>
                <a:cs typeface="Calibri"/>
              </a:rPr>
              <a:t>235</a:t>
            </a:r>
            <a:r>
              <a:rPr lang="en-US" sz="2000" dirty="0">
                <a:latin typeface="Calibri"/>
                <a:cs typeface="Calibri"/>
              </a:rPr>
              <a:t>U, </a:t>
            </a:r>
            <a:r>
              <a:rPr lang="en-US" sz="2000" baseline="30000" dirty="0">
                <a:latin typeface="Calibri"/>
                <a:cs typeface="Calibri"/>
              </a:rPr>
              <a:t>238</a:t>
            </a:r>
            <a:r>
              <a:rPr lang="en-US" sz="2000" dirty="0">
                <a:latin typeface="Calibri"/>
                <a:cs typeface="Calibri"/>
              </a:rPr>
              <a:t>U, and </a:t>
            </a:r>
            <a:r>
              <a:rPr lang="en-US" sz="2000" baseline="30000" dirty="0">
                <a:latin typeface="Calibri"/>
                <a:cs typeface="Calibri"/>
              </a:rPr>
              <a:t>239</a:t>
            </a:r>
            <a:r>
              <a:rPr lang="en-US" sz="2000" dirty="0">
                <a:latin typeface="Calibri"/>
                <a:cs typeface="Calibri"/>
              </a:rPr>
              <a:t>Pu) for precision cross sections and prompt neutron 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emission energies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Improvements to minor actinides may also be needed</a:t>
            </a:r>
          </a:p>
          <a:p>
            <a:pPr defTabSz="914400"/>
            <a:r>
              <a:rPr lang="en-US" sz="2400" dirty="0">
                <a:latin typeface="Calibri"/>
                <a:cs typeface="Calibri"/>
              </a:rPr>
              <a:t>Fission product yields continue to improved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Successful completion of energy-dependent neutron-induced cumulative yields for the Big 3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Refining decay branching ratios used in analysis at LLNL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Ready to measure correlations &amp; independent yields at </a:t>
            </a:r>
            <a:r>
              <a:rPr lang="en-US" sz="2000" dirty="0" err="1">
                <a:solidFill>
                  <a:schemeClr val="tx1"/>
                </a:solidFill>
                <a:latin typeface="Calibri"/>
                <a:cs typeface="Calibri"/>
              </a:rPr>
              <a:t>megaSPIDER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 at LANL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4B43E-9D5C-1E34-A2D8-95C1F945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1A159B-1247-59DE-8960-F6A257E33930}"/>
              </a:ext>
            </a:extLst>
          </p:cNvPr>
          <p:cNvSpPr txBox="1"/>
          <p:nvPr/>
        </p:nvSpPr>
        <p:spPr>
          <a:xfrm>
            <a:off x="0" y="5474031"/>
            <a:ext cx="12191999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Efforts are long-term investments that provide excellent data and are achieved through a collaboration between national labs and universities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3FC4B-0BE9-3B33-18AE-87BB8A6D34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96588" y="1428582"/>
            <a:ext cx="1694779" cy="12710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3CF3EA-1299-8459-BE24-87A9F2D337F4}"/>
              </a:ext>
            </a:extLst>
          </p:cNvPr>
          <p:cNvSpPr txBox="1"/>
          <p:nvPr/>
        </p:nvSpPr>
        <p:spPr>
          <a:xfrm>
            <a:off x="7471645" y="2920656"/>
            <a:ext cx="263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LANL </a:t>
            </a:r>
            <a:r>
              <a:rPr lang="en-US" i="1" dirty="0" err="1">
                <a:solidFill>
                  <a:schemeClr val="accent1"/>
                </a:solidFill>
              </a:rPr>
              <a:t>megaSPIDER</a:t>
            </a:r>
            <a:r>
              <a:rPr lang="en-US" i="1" dirty="0">
                <a:solidFill>
                  <a:schemeClr val="accent1"/>
                </a:solidFill>
              </a:rPr>
              <a:t> and fission yield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0F8A9C-C85E-E126-9EC4-8D64E3771968}"/>
              </a:ext>
            </a:extLst>
          </p:cNvPr>
          <p:cNvSpPr txBox="1"/>
          <p:nvPr/>
        </p:nvSpPr>
        <p:spPr>
          <a:xfrm>
            <a:off x="8631199" y="1233358"/>
            <a:ext cx="1469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LLNL decay counting system</a:t>
            </a:r>
          </a:p>
        </p:txBody>
      </p:sp>
      <p:pic>
        <p:nvPicPr>
          <p:cNvPr id="5" name="Picture 4" descr="A picture containing indoor, yellow, miller, engine&#10;&#10;AI-generated content may be incorrect.">
            <a:extLst>
              <a:ext uri="{FF2B5EF4-FFF2-40B4-BE49-F238E27FC236}">
                <a16:creationId xmlns:a16="http://schemas.microsoft.com/office/drawing/2014/main" id="{BD27BBA2-B846-47D1-C30D-2B89F79B80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20163" y="3566987"/>
            <a:ext cx="2002576" cy="1888758"/>
          </a:xfrm>
          <a:prstGeom prst="rect">
            <a:avLst/>
          </a:prstGeom>
        </p:spPr>
      </p:pic>
      <p:pic>
        <p:nvPicPr>
          <p:cNvPr id="7" name="Picture 6" descr="A graph of a graph of a graph&#10;&#10;Description automatically generated">
            <a:extLst>
              <a:ext uri="{FF2B5EF4-FFF2-40B4-BE49-F238E27FC236}">
                <a16:creationId xmlns:a16="http://schemas.microsoft.com/office/drawing/2014/main" id="{03038AF3-89F1-3326-D816-D68B1B65F8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256" y="1988372"/>
            <a:ext cx="2151576" cy="348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54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372B2-1F41-FC82-ACC1-2629D3FEE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655AF-A414-D639-4F5B-E37A5AF54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89" y="157902"/>
            <a:ext cx="10515600" cy="687820"/>
          </a:xfrm>
        </p:spPr>
        <p:txBody>
          <a:bodyPr>
            <a:normAutofit/>
          </a:bodyPr>
          <a:lstStyle/>
          <a:p>
            <a:r>
              <a:rPr lang="en-US" dirty="0"/>
              <a:t>Photonuclear data are a newer emphasis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BA5AC-AC20-6C34-0D95-81722B568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45" y="1209042"/>
            <a:ext cx="6292073" cy="4639108"/>
          </a:xfrm>
        </p:spPr>
        <p:txBody>
          <a:bodyPr>
            <a:noAutofit/>
          </a:bodyPr>
          <a:lstStyle/>
          <a:p>
            <a:r>
              <a:rPr lang="en-US" sz="2400" dirty="0"/>
              <a:t>Need high-intensity penetrating radiography for examining dense materials and challenging experimental conditions (e.g. smoke)</a:t>
            </a:r>
          </a:p>
          <a:p>
            <a:r>
              <a:rPr lang="en-US" sz="2400" dirty="0"/>
              <a:t>Photonuclear reactions need to be considered for photon energies &gt; ~ 7 MeV</a:t>
            </a:r>
          </a:p>
          <a:p>
            <a:r>
              <a:rPr lang="en-US" sz="2400" dirty="0"/>
              <a:t>Neutrons and gammas produced </a:t>
            </a:r>
          </a:p>
          <a:p>
            <a:pPr lvl="1"/>
            <a:r>
              <a:rPr lang="en-US" sz="2000" dirty="0"/>
              <a:t>reduce image quality</a:t>
            </a:r>
          </a:p>
          <a:p>
            <a:pPr lvl="1"/>
            <a:r>
              <a:rPr lang="en-US" sz="2000" dirty="0"/>
              <a:t>affect shielding requirements</a:t>
            </a:r>
          </a:p>
          <a:p>
            <a:pPr lvl="1"/>
            <a:r>
              <a:rPr lang="en-US" sz="2000" dirty="0"/>
              <a:t>damage other diagnostics</a:t>
            </a:r>
          </a:p>
          <a:p>
            <a:r>
              <a:rPr lang="en-US" sz="2400" dirty="0"/>
              <a:t>Neutron scatter also plays a role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DA236-CB8A-4D1F-3B4E-9B4092C4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1593" y="5581534"/>
            <a:ext cx="545431" cy="365125"/>
          </a:xfrm>
        </p:spPr>
        <p:txBody>
          <a:bodyPr/>
          <a:lstStyle/>
          <a:p>
            <a:fld id="{71300DEA-5D50-3E48-89ED-3C97A4BD0F9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49873-167B-E5C8-43C2-306F2BE9D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080" y="1480382"/>
            <a:ext cx="3466988" cy="22364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053414-75FA-2F84-5821-C6F0D52D64F8}"/>
              </a:ext>
            </a:extLst>
          </p:cNvPr>
          <p:cNvSpPr txBox="1"/>
          <p:nvPr/>
        </p:nvSpPr>
        <p:spPr>
          <a:xfrm>
            <a:off x="7027594" y="916655"/>
            <a:ext cx="252447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Radiography beam profile</a:t>
            </a:r>
          </a:p>
          <a:p>
            <a:r>
              <a:rPr lang="en-US" sz="1600" baseline="30000" dirty="0">
                <a:solidFill>
                  <a:schemeClr val="accent1"/>
                </a:solidFill>
              </a:rPr>
              <a:t>239</a:t>
            </a:r>
            <a:r>
              <a:rPr lang="en-US" sz="1600" dirty="0">
                <a:solidFill>
                  <a:schemeClr val="accent1"/>
                </a:solidFill>
              </a:rPr>
              <a:t>Pu(</a:t>
            </a:r>
            <a:r>
              <a:rPr lang="en-US" sz="1600" dirty="0" err="1">
                <a:solidFill>
                  <a:schemeClr val="accent1"/>
                </a:solidFill>
              </a:rPr>
              <a:t>n,f</a:t>
            </a:r>
            <a:r>
              <a:rPr lang="en-US" sz="1600" dirty="0">
                <a:solidFill>
                  <a:schemeClr val="accent1"/>
                </a:solidFill>
              </a:rPr>
              <a:t>), </a:t>
            </a:r>
            <a:r>
              <a:rPr lang="en-US" sz="1600" baseline="30000" dirty="0">
                <a:solidFill>
                  <a:schemeClr val="accent6"/>
                </a:solidFill>
              </a:rPr>
              <a:t>235</a:t>
            </a:r>
            <a:r>
              <a:rPr lang="en-US" sz="1600" dirty="0">
                <a:solidFill>
                  <a:schemeClr val="accent6"/>
                </a:solidFill>
              </a:rPr>
              <a:t>U(</a:t>
            </a:r>
            <a:r>
              <a:rPr lang="en-US" sz="1600" dirty="0" err="1">
                <a:solidFill>
                  <a:schemeClr val="accent6"/>
                </a:solidFill>
              </a:rPr>
              <a:t>n,f</a:t>
            </a:r>
            <a:r>
              <a:rPr lang="en-US" sz="1600" dirty="0">
                <a:solidFill>
                  <a:schemeClr val="accent6"/>
                </a:solidFill>
              </a:rPr>
              <a:t>), </a:t>
            </a:r>
            <a:r>
              <a:rPr lang="en-US" sz="1600" baseline="30000" dirty="0"/>
              <a:t>238</a:t>
            </a:r>
            <a:r>
              <a:rPr lang="en-US" sz="1600" dirty="0"/>
              <a:t>U(</a:t>
            </a:r>
            <a:r>
              <a:rPr lang="en-US" sz="1600" dirty="0" err="1"/>
              <a:t>n,f</a:t>
            </a:r>
            <a:r>
              <a:rPr lang="en-US" sz="1600" dirty="0"/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5648CA-7AD8-1169-E3E2-B764A50E96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1916" y="3799936"/>
            <a:ext cx="3466988" cy="18737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981BBD-2404-4DC3-5E4C-B8D662D247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9266" y="3658826"/>
            <a:ext cx="2655042" cy="20340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55AE0B-49D8-C148-05FC-CD414E513756}"/>
              </a:ext>
            </a:extLst>
          </p:cNvPr>
          <p:cNvSpPr txBox="1"/>
          <p:nvPr/>
        </p:nvSpPr>
        <p:spPr>
          <a:xfrm>
            <a:off x="10925684" y="3857537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chemeClr val="accent1"/>
                </a:solidFill>
              </a:rPr>
              <a:t>239</a:t>
            </a:r>
            <a:r>
              <a:rPr lang="en-US" dirty="0">
                <a:solidFill>
                  <a:schemeClr val="accent1"/>
                </a:solidFill>
              </a:rPr>
              <a:t>Pu(</a:t>
            </a:r>
            <a:r>
              <a:rPr lang="en-US" dirty="0" err="1">
                <a:solidFill>
                  <a:schemeClr val="accent1"/>
                </a:solidFill>
              </a:rPr>
              <a:t>n,f</a:t>
            </a:r>
            <a:r>
              <a:rPr lang="en-US" dirty="0">
                <a:solidFill>
                  <a:schemeClr val="accent1"/>
                </a:solidFill>
              </a:rPr>
              <a:t>)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F0958F-BBC6-285E-7CF4-964021662045}"/>
              </a:ext>
            </a:extLst>
          </p:cNvPr>
          <p:cNvSpPr txBox="1"/>
          <p:nvPr/>
        </p:nvSpPr>
        <p:spPr>
          <a:xfrm>
            <a:off x="0" y="5856536"/>
            <a:ext cx="1219199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New measurements, new evaluations, and covariance data being delivered</a:t>
            </a:r>
          </a:p>
        </p:txBody>
      </p:sp>
    </p:spTree>
    <p:extLst>
      <p:ext uri="{BB962C8B-B14F-4D97-AF65-F5344CB8AC3E}">
        <p14:creationId xmlns:p14="http://schemas.microsoft.com/office/powerpoint/2010/main" val="4235850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62CED-C249-272F-B95F-4F9DFF98F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EEDF-488E-FE58-75E8-22EF26E38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Neutron scatter measurements have been identified as a priority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6F424-BD09-0FF2-EDCD-7956B8F95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53" y="1320224"/>
            <a:ext cx="6292073" cy="4845459"/>
          </a:xfrm>
        </p:spPr>
        <p:txBody>
          <a:bodyPr>
            <a:noAutofit/>
          </a:bodyPr>
          <a:lstStyle/>
          <a:p>
            <a:pPr defTabSz="685800"/>
            <a:r>
              <a:rPr lang="en-US" sz="2400" dirty="0"/>
              <a:t>Scattering is a difficult neutron reaction channel to measure and poorly constrained</a:t>
            </a:r>
          </a:p>
          <a:p>
            <a:pPr lvl="1" defTabSz="685800"/>
            <a:r>
              <a:rPr lang="en-US" sz="2000" dirty="0"/>
              <a:t>Limited reaction observables: neutrons, 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 rays</a:t>
            </a:r>
          </a:p>
          <a:p>
            <a:pPr lvl="1" defTabSz="685800"/>
            <a:r>
              <a:rPr lang="en-US" sz="2000" dirty="0"/>
              <a:t>Neutrons are very hard (but necessary) to measure, generally rely on time-of-flight for energy measurement (&gt;&gt;10 ns flightpath)</a:t>
            </a:r>
          </a:p>
          <a:p>
            <a:pPr defTabSz="685800"/>
            <a:r>
              <a:rPr lang="en-US" sz="2400" dirty="0"/>
              <a:t>Actinides present more obstacles:</a:t>
            </a:r>
          </a:p>
          <a:p>
            <a:pPr lvl="1" defTabSz="685800"/>
            <a:r>
              <a:rPr lang="en-US" sz="2000" dirty="0"/>
              <a:t>Significant neutron background from fission</a:t>
            </a:r>
          </a:p>
          <a:p>
            <a:pPr lvl="1" defTabSz="685800"/>
            <a:r>
              <a:rPr lang="en-US" sz="2000" dirty="0"/>
              <a:t>Low </a:t>
            </a:r>
            <a:r>
              <a:rPr lang="en-US" sz="2000" dirty="0">
                <a:latin typeface="Symbol" pitchFamily="2" charset="2"/>
              </a:rPr>
              <a:t>g-</a:t>
            </a:r>
            <a:r>
              <a:rPr lang="en-US" sz="2000" dirty="0"/>
              <a:t>ray energies/intensities in actinides make neutrons the only reliable probe</a:t>
            </a:r>
          </a:p>
          <a:p>
            <a:pPr lvl="1" defTabSz="685800"/>
            <a:r>
              <a:rPr lang="en-US" sz="2000" dirty="0"/>
              <a:t>Actinide material difficult to work with</a:t>
            </a:r>
          </a:p>
          <a:p>
            <a:pPr defTabSz="685800"/>
            <a:r>
              <a:rPr lang="en-US" sz="2400" dirty="0"/>
              <a:t>Active efforts underway to collect these important data – need evaluation support to get data into library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F013E-D043-C22A-B64B-5E3536F42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649B81-D4CC-2648-E1CD-DAA0003D43D6}"/>
              </a:ext>
            </a:extLst>
          </p:cNvPr>
          <p:cNvSpPr txBox="1"/>
          <p:nvPr/>
        </p:nvSpPr>
        <p:spPr>
          <a:xfrm>
            <a:off x="9698528" y="1298675"/>
            <a:ext cx="25931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Monoenergetic neutron source: LLNL with TUNL (actinides, </a:t>
            </a:r>
            <a:r>
              <a:rPr lang="en-US" i="1" baseline="30000" dirty="0">
                <a:solidFill>
                  <a:schemeClr val="accent1"/>
                </a:solidFill>
              </a:rPr>
              <a:t>238</a:t>
            </a:r>
            <a:r>
              <a:rPr lang="en-US" i="1" dirty="0">
                <a:solidFill>
                  <a:schemeClr val="accent1"/>
                </a:solidFill>
              </a:rPr>
              <a:t>U) and with Mississippi State, UKAL (non-fissionable; </a:t>
            </a:r>
            <a:r>
              <a:rPr lang="en-US" i="1" baseline="30000" dirty="0">
                <a:solidFill>
                  <a:schemeClr val="accent1"/>
                </a:solidFill>
              </a:rPr>
              <a:t>51</a:t>
            </a:r>
            <a:r>
              <a:rPr lang="en-US" i="1" dirty="0">
                <a:solidFill>
                  <a:schemeClr val="accent1"/>
                </a:solidFill>
              </a:rPr>
              <a:t>V, Ti)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124FF3-41BC-FD75-6920-4F64DDBE59B5}"/>
              </a:ext>
            </a:extLst>
          </p:cNvPr>
          <p:cNvSpPr txBox="1"/>
          <p:nvPr/>
        </p:nvSpPr>
        <p:spPr>
          <a:xfrm>
            <a:off x="6568148" y="4748302"/>
            <a:ext cx="27344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Broad-energy neutron source: LANL at LANSCE with </a:t>
            </a:r>
            <a:r>
              <a:rPr lang="en-US" dirty="0">
                <a:solidFill>
                  <a:schemeClr val="accent1"/>
                </a:solidFill>
              </a:rPr>
              <a:t>Correlated Gamma-Neutron Array </a:t>
            </a:r>
            <a:r>
              <a:rPr lang="en-US" i="1" dirty="0">
                <a:solidFill>
                  <a:schemeClr val="accent1"/>
                </a:solidFill>
              </a:rPr>
              <a:t>CoGNAC</a:t>
            </a:r>
          </a:p>
          <a:p>
            <a:r>
              <a:rPr lang="en-US" b="1" i="1" dirty="0">
                <a:solidFill>
                  <a:schemeClr val="accent1"/>
                </a:solidFill>
              </a:rPr>
              <a:t>Complete: </a:t>
            </a:r>
            <a:r>
              <a:rPr lang="en-US" b="1" i="1" baseline="30000" dirty="0">
                <a:solidFill>
                  <a:schemeClr val="accent1"/>
                </a:solidFill>
              </a:rPr>
              <a:t>9</a:t>
            </a:r>
            <a:r>
              <a:rPr lang="en-US" b="1" i="1" dirty="0">
                <a:solidFill>
                  <a:schemeClr val="accent1"/>
                </a:solidFill>
              </a:rPr>
              <a:t>Be,</a:t>
            </a:r>
            <a:r>
              <a:rPr lang="en-US" b="1" i="1" baseline="30000" dirty="0">
                <a:solidFill>
                  <a:schemeClr val="accent1"/>
                </a:solidFill>
              </a:rPr>
              <a:t>12</a:t>
            </a:r>
            <a:r>
              <a:rPr lang="en-US" b="1" i="1" dirty="0">
                <a:solidFill>
                  <a:schemeClr val="accent1"/>
                </a:solidFill>
              </a:rPr>
              <a:t>C,</a:t>
            </a:r>
            <a:r>
              <a:rPr lang="en-US" b="1" i="1" baseline="30000" dirty="0">
                <a:solidFill>
                  <a:schemeClr val="accent1"/>
                </a:solidFill>
              </a:rPr>
              <a:t>16</a:t>
            </a:r>
            <a:r>
              <a:rPr lang="en-US" b="1" i="1" dirty="0">
                <a:solidFill>
                  <a:schemeClr val="accent1"/>
                </a:solidFill>
              </a:rPr>
              <a:t>O,</a:t>
            </a:r>
            <a:r>
              <a:rPr lang="en-US" b="1" i="1" baseline="30000" dirty="0">
                <a:solidFill>
                  <a:schemeClr val="accent1"/>
                </a:solidFill>
              </a:rPr>
              <a:t>28</a:t>
            </a:r>
            <a:r>
              <a:rPr lang="en-US" b="1" i="1" dirty="0">
                <a:solidFill>
                  <a:schemeClr val="accent1"/>
                </a:solidFill>
              </a:rPr>
              <a:t>Si Ongoing: </a:t>
            </a:r>
            <a:r>
              <a:rPr lang="en-US" b="1" i="1" baseline="30000" dirty="0">
                <a:solidFill>
                  <a:schemeClr val="accent1"/>
                </a:solidFill>
              </a:rPr>
              <a:t>56</a:t>
            </a:r>
            <a:r>
              <a:rPr lang="en-US" b="1" i="1" dirty="0">
                <a:solidFill>
                  <a:schemeClr val="accent1"/>
                </a:solidFill>
              </a:rPr>
              <a:t>Fe,</a:t>
            </a:r>
            <a:r>
              <a:rPr lang="en-US" b="1" i="1" baseline="30000" dirty="0">
                <a:solidFill>
                  <a:schemeClr val="accent1"/>
                </a:solidFill>
              </a:rPr>
              <a:t>238</a:t>
            </a:r>
            <a:r>
              <a:rPr lang="en-US" b="1" i="1" dirty="0">
                <a:solidFill>
                  <a:schemeClr val="accent1"/>
                </a:solidFill>
              </a:rPr>
              <a:t>U,</a:t>
            </a:r>
            <a:r>
              <a:rPr lang="en-US" b="1" i="1" baseline="30000" dirty="0">
                <a:solidFill>
                  <a:schemeClr val="accent1"/>
                </a:solidFill>
              </a:rPr>
              <a:t>197</a:t>
            </a:r>
            <a:r>
              <a:rPr lang="en-US" b="1" i="1" dirty="0">
                <a:solidFill>
                  <a:schemeClr val="accent1"/>
                </a:solidFill>
              </a:rPr>
              <a:t>Au</a:t>
            </a:r>
          </a:p>
          <a:p>
            <a:r>
              <a:rPr lang="en-US" b="1" i="1" dirty="0">
                <a:solidFill>
                  <a:schemeClr val="accent1"/>
                </a:solidFill>
              </a:rPr>
              <a:t>Planned: </a:t>
            </a:r>
            <a:r>
              <a:rPr lang="en-US" b="1" i="1" baseline="30000" dirty="0">
                <a:solidFill>
                  <a:schemeClr val="accent1"/>
                </a:solidFill>
              </a:rPr>
              <a:t>239</a:t>
            </a:r>
            <a:r>
              <a:rPr lang="en-US" b="1" i="1" dirty="0">
                <a:solidFill>
                  <a:schemeClr val="accent1"/>
                </a:solidFill>
              </a:rPr>
              <a:t>Pu, </a:t>
            </a:r>
            <a:r>
              <a:rPr lang="en-US" b="1" i="1" baseline="30000" dirty="0">
                <a:solidFill>
                  <a:schemeClr val="accent1"/>
                </a:solidFill>
              </a:rPr>
              <a:t>235</a:t>
            </a:r>
            <a:r>
              <a:rPr lang="en-US" b="1" i="1" dirty="0">
                <a:solidFill>
                  <a:schemeClr val="accent1"/>
                </a:solidFill>
              </a:rPr>
              <a:t>U</a:t>
            </a:r>
          </a:p>
          <a:p>
            <a:endParaRPr lang="en-US" i="1" dirty="0">
              <a:solidFill>
                <a:schemeClr val="accent1"/>
              </a:solidFill>
            </a:endParaRPr>
          </a:p>
          <a:p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34830C-DBCB-CC94-6F45-10722C0A6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148" y="1435692"/>
            <a:ext cx="3130379" cy="1721708"/>
          </a:xfrm>
          <a:prstGeom prst="rect">
            <a:avLst/>
          </a:prstGeom>
        </p:spPr>
      </p:pic>
      <p:pic>
        <p:nvPicPr>
          <p:cNvPr id="6" name="Picture 5" descr="Me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A31B921C-2012-C9A2-F627-630F7ED5D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512" y="2875058"/>
            <a:ext cx="2300141" cy="177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8AB167-02EA-CA1E-C1E3-B42C372C05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428" y="4291537"/>
            <a:ext cx="2514876" cy="23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35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E3CB3-5F94-D85B-3B27-05DD187EC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80035-ABA6-827B-567D-33D8061F6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reaction cross sections with unstable isotopes requires new measurements and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44952-023B-8CA9-0B33-ED19C4C10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06" y="1050328"/>
            <a:ext cx="6633680" cy="4639108"/>
          </a:xfrm>
        </p:spPr>
        <p:txBody>
          <a:bodyPr>
            <a:normAutofit/>
          </a:bodyPr>
          <a:lstStyle/>
          <a:p>
            <a:pPr defTabSz="685800"/>
            <a:r>
              <a:rPr lang="en-US" sz="2400" dirty="0"/>
              <a:t>Radiochemical diagnostics</a:t>
            </a:r>
          </a:p>
          <a:p>
            <a:pPr defTabSz="685800"/>
            <a:r>
              <a:rPr lang="en-US" sz="2400" dirty="0"/>
              <a:t>Reactions on fission products, “burn-up”</a:t>
            </a:r>
          </a:p>
          <a:p>
            <a:pPr defTabSz="685800"/>
            <a:r>
              <a:rPr lang="en-US" sz="2400" dirty="0"/>
              <a:t>Challenging measurements</a:t>
            </a:r>
          </a:p>
          <a:p>
            <a:pPr lvl="1" defTabSz="685800"/>
            <a:r>
              <a:rPr lang="en-US" sz="2000" dirty="0"/>
              <a:t>Indirect techniques with LLNL at ANL, FRIB, TAMU</a:t>
            </a:r>
          </a:p>
          <a:p>
            <a:pPr lvl="2" defTabSz="685800"/>
            <a:r>
              <a:rPr lang="en-US" dirty="0"/>
              <a:t>Complex detector arrays, challenging analysis</a:t>
            </a:r>
          </a:p>
          <a:p>
            <a:pPr lvl="2" defTabSz="685800"/>
            <a:r>
              <a:rPr lang="en-US" dirty="0"/>
              <a:t>Need theory development for unstable nuclei</a:t>
            </a:r>
          </a:p>
          <a:p>
            <a:pPr lvl="1" defTabSz="685800"/>
            <a:r>
              <a:rPr lang="en-US" sz="2000" dirty="0"/>
              <a:t>Direct techniques at NIF and LANSCE</a:t>
            </a:r>
          </a:p>
          <a:p>
            <a:pPr lvl="2" defTabSz="685800"/>
            <a:r>
              <a:rPr lang="en-US" dirty="0"/>
              <a:t>Need isotope production capabilities (radioactive targets)</a:t>
            </a:r>
          </a:p>
          <a:p>
            <a:pPr lvl="2" defTabSz="685800"/>
            <a:r>
              <a:rPr lang="en-US" dirty="0"/>
              <a:t>Requires optimized detection capabilities</a:t>
            </a:r>
          </a:p>
          <a:p>
            <a:pPr lvl="1" defTabSz="685800"/>
            <a:endParaRPr lang="en-US" sz="2000" dirty="0"/>
          </a:p>
          <a:p>
            <a:pPr lvl="1" algn="r" defTabSz="685800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C4F22-8EDD-8FE1-897E-32CA45E3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0C71D7-FF27-57D7-E5B1-74E09076450C}"/>
              </a:ext>
            </a:extLst>
          </p:cNvPr>
          <p:cNvGrpSpPr>
            <a:grpSpLocks noChangeAspect="1"/>
          </p:cNvGrpSpPr>
          <p:nvPr/>
        </p:nvGrpSpPr>
        <p:grpSpPr>
          <a:xfrm>
            <a:off x="1723668" y="4724955"/>
            <a:ext cx="3626932" cy="1075999"/>
            <a:chOff x="268058" y="3551515"/>
            <a:chExt cx="2972897" cy="8819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6CC6E5-A119-5C4A-05E6-4FE5B8131236}"/>
                </a:ext>
              </a:extLst>
            </p:cNvPr>
            <p:cNvSpPr/>
            <p:nvPr/>
          </p:nvSpPr>
          <p:spPr>
            <a:xfrm>
              <a:off x="2665025" y="3644101"/>
              <a:ext cx="575930" cy="552893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21F62B-FD7D-DC9F-337E-57F9ECE25757}"/>
                </a:ext>
              </a:extLst>
            </p:cNvPr>
            <p:cNvSpPr/>
            <p:nvPr/>
          </p:nvSpPr>
          <p:spPr>
            <a:xfrm>
              <a:off x="328437" y="3644100"/>
              <a:ext cx="575930" cy="55289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D3FA23-7670-6DEF-1FB2-D7A2FF6ECCEB}"/>
                </a:ext>
              </a:extLst>
            </p:cNvPr>
            <p:cNvSpPr/>
            <p:nvPr/>
          </p:nvSpPr>
          <p:spPr>
            <a:xfrm>
              <a:off x="1495260" y="3638174"/>
              <a:ext cx="575930" cy="55289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3B73DA-72F4-20C2-F503-51BF0A98DF39}"/>
                </a:ext>
              </a:extLst>
            </p:cNvPr>
            <p:cNvSpPr txBox="1"/>
            <p:nvPr/>
          </p:nvSpPr>
          <p:spPr>
            <a:xfrm>
              <a:off x="2675570" y="3615444"/>
              <a:ext cx="504167" cy="302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89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65022C-0CDA-4786-621D-E84A6A7F52A1}"/>
                </a:ext>
              </a:extLst>
            </p:cNvPr>
            <p:cNvSpPr txBox="1"/>
            <p:nvPr/>
          </p:nvSpPr>
          <p:spPr>
            <a:xfrm>
              <a:off x="1524499" y="3602835"/>
              <a:ext cx="504167" cy="302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88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2E4182-65B9-E49D-CA76-B56C53714220}"/>
                </a:ext>
              </a:extLst>
            </p:cNvPr>
            <p:cNvSpPr txBox="1"/>
            <p:nvPr/>
          </p:nvSpPr>
          <p:spPr>
            <a:xfrm>
              <a:off x="346599" y="3600643"/>
              <a:ext cx="504167" cy="302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87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B7606F-5833-759D-9140-AFE70C0E2DA8}"/>
                </a:ext>
              </a:extLst>
            </p:cNvPr>
            <p:cNvSpPr txBox="1"/>
            <p:nvPr/>
          </p:nvSpPr>
          <p:spPr>
            <a:xfrm>
              <a:off x="2665026" y="3972167"/>
              <a:ext cx="566804" cy="227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100%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4B2398-85C7-2520-C51E-90918770573E}"/>
                </a:ext>
              </a:extLst>
            </p:cNvPr>
            <p:cNvSpPr txBox="1"/>
            <p:nvPr/>
          </p:nvSpPr>
          <p:spPr>
            <a:xfrm>
              <a:off x="1428375" y="3933874"/>
              <a:ext cx="684759" cy="227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107 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A7FD64-A367-D380-FD8C-6CF2914F4F49}"/>
                </a:ext>
              </a:extLst>
            </p:cNvPr>
            <p:cNvSpPr txBox="1"/>
            <p:nvPr/>
          </p:nvSpPr>
          <p:spPr>
            <a:xfrm>
              <a:off x="268058" y="3937703"/>
              <a:ext cx="684759" cy="227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80 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332E86-569C-B258-0FAA-98C106750EB6}"/>
                </a:ext>
              </a:extLst>
            </p:cNvPr>
            <p:cNvSpPr txBox="1"/>
            <p:nvPr/>
          </p:nvSpPr>
          <p:spPr>
            <a:xfrm>
              <a:off x="2071189" y="3576533"/>
              <a:ext cx="613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(n,2n)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FA1CE2E-CDBC-6C20-E6E6-12BCF851426F}"/>
                </a:ext>
              </a:extLst>
            </p:cNvPr>
            <p:cNvSpPr txBox="1"/>
            <p:nvPr/>
          </p:nvSpPr>
          <p:spPr>
            <a:xfrm>
              <a:off x="896244" y="3551515"/>
              <a:ext cx="613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(n,2n)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0CA174-A055-21C5-0DEB-FB4390A32C80}"/>
                </a:ext>
              </a:extLst>
            </p:cNvPr>
            <p:cNvSpPr txBox="1"/>
            <p:nvPr/>
          </p:nvSpPr>
          <p:spPr>
            <a:xfrm>
              <a:off x="2069441" y="4094335"/>
              <a:ext cx="6139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(</a:t>
              </a:r>
              <a:r>
                <a:rPr lang="en-US" sz="1400" b="1" dirty="0" err="1"/>
                <a:t>n,</a:t>
              </a:r>
              <a:r>
                <a:rPr lang="en-US" sz="1400" b="1" dirty="0" err="1">
                  <a:latin typeface="Symbol" panose="05050102010706020507" pitchFamily="18" charset="2"/>
                </a:rPr>
                <a:t>g</a:t>
              </a:r>
              <a:r>
                <a:rPr lang="en-US" sz="1400" b="1" dirty="0"/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16C4CF-EAF7-6865-21BB-7B5C92EBCE55}"/>
                </a:ext>
              </a:extLst>
            </p:cNvPr>
            <p:cNvSpPr txBox="1"/>
            <p:nvPr/>
          </p:nvSpPr>
          <p:spPr>
            <a:xfrm>
              <a:off x="881956" y="4125704"/>
              <a:ext cx="6139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(</a:t>
              </a:r>
              <a:r>
                <a:rPr lang="en-US" sz="1400" b="1" dirty="0" err="1"/>
                <a:t>n,</a:t>
              </a:r>
              <a:r>
                <a:rPr lang="en-US" sz="1400" b="1" dirty="0" err="1">
                  <a:latin typeface="Symbol" panose="05050102010706020507" pitchFamily="18" charset="2"/>
                </a:rPr>
                <a:t>g</a:t>
              </a:r>
              <a:r>
                <a:rPr lang="en-US" sz="1400" b="1" dirty="0"/>
                <a:t>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0F8A5A3-61DC-A7F3-5BF5-C31B7395CE7F}"/>
                </a:ext>
              </a:extLst>
            </p:cNvPr>
            <p:cNvCxnSpPr/>
            <p:nvPr/>
          </p:nvCxnSpPr>
          <p:spPr>
            <a:xfrm flipH="1" flipV="1">
              <a:off x="2071190" y="3836557"/>
              <a:ext cx="593835" cy="59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2EF4873-45BA-B958-175F-11A69E0379AA}"/>
                </a:ext>
              </a:extLst>
            </p:cNvPr>
            <p:cNvCxnSpPr/>
            <p:nvPr/>
          </p:nvCxnSpPr>
          <p:spPr>
            <a:xfrm flipH="1" flipV="1">
              <a:off x="910551" y="3825551"/>
              <a:ext cx="593835" cy="59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648FE0A-6CD2-B870-CADC-B3B03F9BD16C}"/>
                </a:ext>
              </a:extLst>
            </p:cNvPr>
            <p:cNvCxnSpPr/>
            <p:nvPr/>
          </p:nvCxnSpPr>
          <p:spPr>
            <a:xfrm flipV="1">
              <a:off x="910551" y="4125704"/>
              <a:ext cx="597134" cy="69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F600C49-E799-1863-8AD5-C24A2433519C}"/>
                </a:ext>
              </a:extLst>
            </p:cNvPr>
            <p:cNvCxnSpPr/>
            <p:nvPr/>
          </p:nvCxnSpPr>
          <p:spPr>
            <a:xfrm flipV="1">
              <a:off x="2082757" y="4129182"/>
              <a:ext cx="597134" cy="69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7226BE9-6904-3F1A-3042-7656578A61F8}"/>
              </a:ext>
            </a:extLst>
          </p:cNvPr>
          <p:cNvSpPr txBox="1"/>
          <p:nvPr/>
        </p:nvSpPr>
        <p:spPr>
          <a:xfrm>
            <a:off x="1554573" y="5694262"/>
            <a:ext cx="4783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Example: simplified Y reaction network, where many reactions are on unstable nuclei (few to no measurements)  </a:t>
            </a:r>
          </a:p>
        </p:txBody>
      </p:sp>
      <p:pic>
        <p:nvPicPr>
          <p:cNvPr id="28" name="Picture Placeholder 2">
            <a:extLst>
              <a:ext uri="{FF2B5EF4-FFF2-40B4-BE49-F238E27FC236}">
                <a16:creationId xmlns:a16="http://schemas.microsoft.com/office/drawing/2014/main" id="{3A846BD8-23C0-F699-1183-87BE5A9336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9274" y="3674480"/>
            <a:ext cx="2127067" cy="1581244"/>
          </a:xfrm>
          <a:prstGeom prst="rect">
            <a:avLst/>
          </a:prstGeom>
        </p:spPr>
      </p:pic>
      <p:pic>
        <p:nvPicPr>
          <p:cNvPr id="29" name="Picture 28" descr="A picture containing indoor, white, black, dirty&#10;&#10;Description automatically generated">
            <a:extLst>
              <a:ext uri="{FF2B5EF4-FFF2-40B4-BE49-F238E27FC236}">
                <a16:creationId xmlns:a16="http://schemas.microsoft.com/office/drawing/2014/main" id="{87FDC7FE-B267-826F-4F3C-C7AAC6405A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4725" y="4978069"/>
            <a:ext cx="1532700" cy="14954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0201DBB-487E-2170-1DA6-3ADE84EE274E}"/>
              </a:ext>
            </a:extLst>
          </p:cNvPr>
          <p:cNvSpPr txBox="1"/>
          <p:nvPr/>
        </p:nvSpPr>
        <p:spPr>
          <a:xfrm>
            <a:off x="8431010" y="5273235"/>
            <a:ext cx="3855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High neutron flux and low numbers of radioactive target atoms needed at NIF: Successful demonstration for (n,2n) cross sections on</a:t>
            </a:r>
            <a:r>
              <a:rPr lang="en-US" i="1" baseline="30000" dirty="0">
                <a:solidFill>
                  <a:schemeClr val="accent1"/>
                </a:solidFill>
              </a:rPr>
              <a:t> 89</a:t>
            </a:r>
            <a:r>
              <a:rPr lang="en-US" i="1" dirty="0">
                <a:solidFill>
                  <a:schemeClr val="accent1"/>
                </a:solidFill>
              </a:rPr>
              <a:t>Y and </a:t>
            </a:r>
            <a:r>
              <a:rPr lang="en-US" i="1" baseline="30000" dirty="0">
                <a:solidFill>
                  <a:schemeClr val="accent1"/>
                </a:solidFill>
              </a:rPr>
              <a:t>88</a:t>
            </a:r>
            <a:r>
              <a:rPr lang="en-US" i="1" dirty="0">
                <a:solidFill>
                  <a:schemeClr val="accent1"/>
                </a:solidFill>
              </a:rPr>
              <a:t>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435B85-667C-9ADD-B255-47A8CC06C7E1}"/>
              </a:ext>
            </a:extLst>
          </p:cNvPr>
          <p:cNvSpPr txBox="1"/>
          <p:nvPr/>
        </p:nvSpPr>
        <p:spPr>
          <a:xfrm>
            <a:off x="9627322" y="1305152"/>
            <a:ext cx="24677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baseline="30000" dirty="0">
                <a:solidFill>
                  <a:schemeClr val="accent1"/>
                </a:solidFill>
              </a:rPr>
              <a:t>88</a:t>
            </a:r>
            <a:r>
              <a:rPr lang="en-US" i="1" dirty="0">
                <a:solidFill>
                  <a:schemeClr val="accent1"/>
                </a:solidFill>
              </a:rPr>
              <a:t>Y irradiation at IPF in 2025 and DICER prepares for cross section measurements with radioactive Y-88 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(2 Ci, 150 ug) at LANSCE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E32B9-11AC-B26E-B0E9-11BED5CB78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77555" y="2072273"/>
            <a:ext cx="2519740" cy="15490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0C198E-C4BC-C633-1AD4-A4CD1CF8D4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7748" y="1072820"/>
            <a:ext cx="1375136" cy="112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24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07367-9E55-E870-925E-00CEAE7A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670"/>
            <a:ext cx="9904030" cy="687820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LANSCE Enhancements (LANE) revolutionize </a:t>
            </a:r>
            <a:r>
              <a:rPr lang="en-US" sz="3400" dirty="0">
                <a:solidFill>
                  <a:srgbClr val="28379C"/>
                </a:solidFill>
              </a:rPr>
              <a:t>nuclear</a:t>
            </a:r>
            <a:r>
              <a:rPr lang="en-US" sz="3400" dirty="0"/>
              <a:t> physics capabilities to meet NNSA mission </a:t>
            </a:r>
            <a:r>
              <a:rPr lang="en-US" sz="3400" dirty="0">
                <a:solidFill>
                  <a:srgbClr val="28379C"/>
                </a:solidFill>
              </a:rPr>
              <a:t>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4AE15-E3FE-0DA8-FDD6-C3E0EA70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26EE99-D1A5-291A-B09D-6490D91527F0}"/>
              </a:ext>
            </a:extLst>
          </p:cNvPr>
          <p:cNvGrpSpPr/>
          <p:nvPr/>
        </p:nvGrpSpPr>
        <p:grpSpPr>
          <a:xfrm>
            <a:off x="6367166" y="1212629"/>
            <a:ext cx="5790899" cy="2625356"/>
            <a:chOff x="5144084" y="2021389"/>
            <a:chExt cx="6809659" cy="283365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923287-0939-4A16-7E30-C63139E79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2729" y="2021389"/>
              <a:ext cx="6501014" cy="2815222"/>
            </a:xfrm>
            <a:prstGeom prst="rect">
              <a:avLst/>
            </a:prstGeom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E02729D-05CB-02E3-3CE8-9479756A4A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2729" y="2986843"/>
              <a:ext cx="780134" cy="244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ED29E03-6AEC-47FB-3E87-A8D692757F01}"/>
                </a:ext>
              </a:extLst>
            </p:cNvPr>
            <p:cNvSpPr txBox="1"/>
            <p:nvPr/>
          </p:nvSpPr>
          <p:spPr>
            <a:xfrm>
              <a:off x="5144084" y="3121223"/>
              <a:ext cx="1059056" cy="389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FF0000"/>
                  </a:solidFill>
                </a:rPr>
                <a:t>H</a:t>
              </a:r>
              <a:r>
                <a:rPr lang="en-US" sz="1300" b="1" baseline="30000" dirty="0">
                  <a:solidFill>
                    <a:srgbClr val="FF0000"/>
                  </a:solidFill>
                </a:rPr>
                <a:t>+</a:t>
              </a:r>
              <a:endParaRPr lang="en-US" sz="1300" b="1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3415A2-7B10-5626-CD71-C2E3D2EFB22E}"/>
                </a:ext>
              </a:extLst>
            </p:cNvPr>
            <p:cNvSpPr txBox="1"/>
            <p:nvPr/>
          </p:nvSpPr>
          <p:spPr>
            <a:xfrm>
              <a:off x="5444528" y="4465189"/>
              <a:ext cx="1059056" cy="389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00B0F0"/>
                  </a:solidFill>
                </a:rPr>
                <a:t>Area A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141D3AE-759A-B1EF-CF23-454E356C7D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9842" y="3007203"/>
              <a:ext cx="2764465" cy="0"/>
            </a:xfrm>
            <a:prstGeom prst="straightConnector1">
              <a:avLst/>
            </a:prstGeom>
            <a:ln w="317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DBE2B0C-EDAB-8B2A-9BB7-4A0E91C03B5F}"/>
                </a:ext>
              </a:extLst>
            </p:cNvPr>
            <p:cNvSpPr txBox="1"/>
            <p:nvPr/>
          </p:nvSpPr>
          <p:spPr>
            <a:xfrm>
              <a:off x="8750896" y="2657063"/>
              <a:ext cx="2668772" cy="389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00B050"/>
                  </a:solidFill>
                </a:rPr>
                <a:t>Heavy ion beam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A12AC53-19CE-5D21-1FA2-58B3A52F23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29600" y="2753833"/>
              <a:ext cx="212651" cy="233010"/>
            </a:xfrm>
            <a:prstGeom prst="straightConnector1">
              <a:avLst/>
            </a:prstGeom>
            <a:ln w="317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ircular Arrow 48">
              <a:extLst>
                <a:ext uri="{FF2B5EF4-FFF2-40B4-BE49-F238E27FC236}">
                  <a16:creationId xmlns:a16="http://schemas.microsoft.com/office/drawing/2014/main" id="{DA04805D-6423-F846-A74E-4FFE1219C6A8}"/>
                </a:ext>
              </a:extLst>
            </p:cNvPr>
            <p:cNvSpPr/>
            <p:nvPr/>
          </p:nvSpPr>
          <p:spPr>
            <a:xfrm flipH="1">
              <a:off x="6761501" y="2471019"/>
              <a:ext cx="882502" cy="953093"/>
            </a:xfrm>
            <a:prstGeom prst="circular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0" name="Circular Arrow 49">
              <a:extLst>
                <a:ext uri="{FF2B5EF4-FFF2-40B4-BE49-F238E27FC236}">
                  <a16:creationId xmlns:a16="http://schemas.microsoft.com/office/drawing/2014/main" id="{050C9E96-5EAF-127E-7471-31BF00CA3AB1}"/>
                </a:ext>
              </a:extLst>
            </p:cNvPr>
            <p:cNvSpPr/>
            <p:nvPr/>
          </p:nvSpPr>
          <p:spPr>
            <a:xfrm flipV="1">
              <a:off x="6754408" y="2602153"/>
              <a:ext cx="882502" cy="953093"/>
            </a:xfrm>
            <a:prstGeom prst="circular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AD6CC71-4E22-8D41-CB51-6DBB21A438FA}"/>
                </a:ext>
              </a:extLst>
            </p:cNvPr>
            <p:cNvCxnSpPr>
              <a:cxnSpLocks/>
            </p:cNvCxnSpPr>
            <p:nvPr/>
          </p:nvCxnSpPr>
          <p:spPr>
            <a:xfrm>
              <a:off x="7864549" y="3784251"/>
              <a:ext cx="120502" cy="266754"/>
            </a:xfrm>
            <a:prstGeom prst="straightConnector1">
              <a:avLst/>
            </a:prstGeom>
            <a:ln w="31750">
              <a:solidFill>
                <a:srgbClr val="FFFF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B517710-C1D9-E51F-4939-49F087E9B5A4}"/>
                </a:ext>
              </a:extLst>
            </p:cNvPr>
            <p:cNvCxnSpPr>
              <a:cxnSpLocks/>
            </p:cNvCxnSpPr>
            <p:nvPr/>
          </p:nvCxnSpPr>
          <p:spPr>
            <a:xfrm>
              <a:off x="8043530" y="4051005"/>
              <a:ext cx="372139" cy="0"/>
            </a:xfrm>
            <a:prstGeom prst="straightConnector1">
              <a:avLst/>
            </a:prstGeom>
            <a:ln w="31750">
              <a:solidFill>
                <a:srgbClr val="FFFF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3AD5373-D85C-1A02-F72F-E1FABC9259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42251" y="3850797"/>
              <a:ext cx="154173" cy="180753"/>
            </a:xfrm>
            <a:prstGeom prst="straightConnector1">
              <a:avLst/>
            </a:prstGeom>
            <a:ln w="31750">
              <a:solidFill>
                <a:srgbClr val="FFFF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9AE790A-349A-A408-6285-AE0830759F7D}"/>
                </a:ext>
              </a:extLst>
            </p:cNvPr>
            <p:cNvSpPr txBox="1"/>
            <p:nvPr/>
          </p:nvSpPr>
          <p:spPr>
            <a:xfrm>
              <a:off x="8043528" y="3476474"/>
              <a:ext cx="1259641" cy="389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FFFF00"/>
                  </a:solidFill>
                </a:rPr>
                <a:t>Reactants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7D50919-5E9A-5CEC-3CAB-D4ADE2EEB259}"/>
              </a:ext>
            </a:extLst>
          </p:cNvPr>
          <p:cNvSpPr txBox="1"/>
          <p:nvPr/>
        </p:nvSpPr>
        <p:spPr>
          <a:xfrm>
            <a:off x="9439192" y="3104488"/>
            <a:ext cx="2886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Neutron Target Facility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(NTF)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424B3C-D78C-350B-6913-3DF59D6AF03F}"/>
              </a:ext>
            </a:extLst>
          </p:cNvPr>
          <p:cNvSpPr txBox="1"/>
          <p:nvPr/>
        </p:nvSpPr>
        <p:spPr>
          <a:xfrm>
            <a:off x="29444" y="995787"/>
            <a:ext cx="66507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LANE is part of the NNSA Enterprise Blueprint and a top priority of the LANL Laboratory Agenda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Modernizing the LANSCE accelerator and end stations is critical for delivering high precision data for NNSA 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PSR modernization and WNR Enhancements will augment world-unique nuclear experiment capabilities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67143D-3A91-0B3C-03B8-92D4EA0F7FCB}"/>
              </a:ext>
            </a:extLst>
          </p:cNvPr>
          <p:cNvSpPr txBox="1"/>
          <p:nvPr/>
        </p:nvSpPr>
        <p:spPr>
          <a:xfrm>
            <a:off x="7915505" y="3845889"/>
            <a:ext cx="42880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8379C"/>
                </a:solidFill>
              </a:rPr>
              <a:t>NTF enables </a:t>
            </a:r>
            <a:r>
              <a:rPr lang="en-US" b="1" i="1" dirty="0">
                <a:solidFill>
                  <a:srgbClr val="28379C"/>
                </a:solidFill>
              </a:rPr>
              <a:t>first-time, direct</a:t>
            </a:r>
            <a:r>
              <a:rPr lang="en-US" dirty="0">
                <a:solidFill>
                  <a:srgbClr val="28379C"/>
                </a:solidFill>
              </a:rPr>
              <a:t> measurements of cross sections on short-lived nuclei with neutrons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8379C"/>
                </a:solidFill>
              </a:rPr>
              <a:t>NTF measurements improve uncertainties and bring new physics understanding that directly benefit Assessment Science, nonproliferation, forensics, and astrophysics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55A7DC-4158-9198-9501-B02961EED22B}"/>
              </a:ext>
            </a:extLst>
          </p:cNvPr>
          <p:cNvGrpSpPr/>
          <p:nvPr/>
        </p:nvGrpSpPr>
        <p:grpSpPr>
          <a:xfrm>
            <a:off x="-84228" y="2969480"/>
            <a:ext cx="8003019" cy="3200654"/>
            <a:chOff x="0" y="2978255"/>
            <a:chExt cx="8003019" cy="320065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20F357-B27D-DFA2-F9FE-43F11B159889}"/>
                </a:ext>
              </a:extLst>
            </p:cNvPr>
            <p:cNvSpPr txBox="1"/>
            <p:nvPr/>
          </p:nvSpPr>
          <p:spPr>
            <a:xfrm>
              <a:off x="0" y="2978255"/>
              <a:ext cx="6180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highlight>
                    <a:srgbClr val="000000"/>
                  </a:highlight>
                </a:rPr>
                <a:t>LAMP: LANSCE Modernization </a:t>
              </a:r>
              <a:r>
                <a:rPr lang="en-US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LANE: LANSCE Enhancements 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BCB5684-7ADF-D389-53DC-3336D6CED2A1}"/>
                </a:ext>
              </a:extLst>
            </p:cNvPr>
            <p:cNvGrpSpPr/>
            <p:nvPr/>
          </p:nvGrpSpPr>
          <p:grpSpPr>
            <a:xfrm>
              <a:off x="92641" y="3332703"/>
              <a:ext cx="7910378" cy="2846206"/>
              <a:chOff x="1216550" y="1727997"/>
              <a:chExt cx="8849677" cy="3259944"/>
            </a:xfrm>
          </p:grpSpPr>
          <p:pic>
            <p:nvPicPr>
              <p:cNvPr id="16" name="Picture 15" descr="A picture containing ground, dirt, dirty&#10;&#10;AI-generated content may be incorrect.">
                <a:extLst>
                  <a:ext uri="{FF2B5EF4-FFF2-40B4-BE49-F238E27FC236}">
                    <a16:creationId xmlns:a16="http://schemas.microsoft.com/office/drawing/2014/main" id="{9748F029-F0BC-C39A-37E9-25EADF3AF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16550" y="1727997"/>
                <a:ext cx="8849676" cy="3259944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0DB395-6CCC-CAAD-18B1-1D1D2DAE8042}"/>
                  </a:ext>
                </a:extLst>
              </p:cNvPr>
              <p:cNvSpPr txBox="1"/>
              <p:nvPr/>
            </p:nvSpPr>
            <p:spPr>
              <a:xfrm>
                <a:off x="9078249" y="2150633"/>
                <a:ext cx="890074" cy="370142"/>
              </a:xfrm>
              <a:prstGeom prst="rect">
                <a:avLst/>
              </a:prstGeom>
              <a:solidFill>
                <a:schemeClr val="tx1">
                  <a:alpha val="31375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solidFill>
                      <a:schemeClr val="bg1"/>
                    </a:solidFill>
                  </a:rPr>
                  <a:t>ARMAG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CA5BB52-C1F3-78C8-6133-67B6C3B79C15}"/>
                  </a:ext>
                </a:extLst>
              </p:cNvPr>
              <p:cNvSpPr txBox="1"/>
              <p:nvPr/>
            </p:nvSpPr>
            <p:spPr>
              <a:xfrm>
                <a:off x="3938539" y="3358552"/>
                <a:ext cx="1867019" cy="370142"/>
              </a:xfrm>
              <a:prstGeom prst="rect">
                <a:avLst/>
              </a:prstGeom>
              <a:solidFill>
                <a:schemeClr val="tx1">
                  <a:alpha val="31375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solidFill>
                      <a:schemeClr val="bg1"/>
                    </a:solidFill>
                  </a:rPr>
                  <a:t>PSR Modernization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9824DEC-7AC6-3143-42AC-5C9D8F3F8E92}"/>
                  </a:ext>
                </a:extLst>
              </p:cNvPr>
              <p:cNvSpPr txBox="1"/>
              <p:nvPr/>
            </p:nvSpPr>
            <p:spPr>
              <a:xfrm>
                <a:off x="6722145" y="3836177"/>
                <a:ext cx="2052594" cy="370142"/>
              </a:xfrm>
              <a:prstGeom prst="rect">
                <a:avLst/>
              </a:prstGeom>
              <a:solidFill>
                <a:schemeClr val="tx1">
                  <a:alpha val="31375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solidFill>
                      <a:schemeClr val="bg1"/>
                    </a:solidFill>
                  </a:rPr>
                  <a:t>SMARTS 2.0/GRAACE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7CB44F-5D6D-BA92-A619-6330656E360D}"/>
                  </a:ext>
                </a:extLst>
              </p:cNvPr>
              <p:cNvSpPr txBox="1"/>
              <p:nvPr/>
            </p:nvSpPr>
            <p:spPr>
              <a:xfrm>
                <a:off x="5347419" y="2455415"/>
                <a:ext cx="739218" cy="370142"/>
              </a:xfrm>
              <a:prstGeom prst="rect">
                <a:avLst/>
              </a:prstGeom>
              <a:solidFill>
                <a:schemeClr val="tx1">
                  <a:alpha val="31375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solidFill>
                      <a:schemeClr val="bg1"/>
                    </a:solidFill>
                  </a:rPr>
                  <a:t>Line A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290E31-00C7-4002-0A52-B608956E8842}"/>
                  </a:ext>
                </a:extLst>
              </p:cNvPr>
              <p:cNvSpPr txBox="1"/>
              <p:nvPr/>
            </p:nvSpPr>
            <p:spPr>
              <a:xfrm>
                <a:off x="4402258" y="4174534"/>
                <a:ext cx="1994346" cy="370142"/>
              </a:xfrm>
              <a:prstGeom prst="rect">
                <a:avLst/>
              </a:prstGeom>
              <a:solidFill>
                <a:schemeClr val="tx1">
                  <a:alpha val="31375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solidFill>
                      <a:schemeClr val="bg1"/>
                    </a:solidFill>
                  </a:rPr>
                  <a:t>WNR Enhancements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C77EC2-0C55-3783-1F84-8DAC51D280A8}"/>
                  </a:ext>
                </a:extLst>
              </p:cNvPr>
              <p:cNvSpPr txBox="1"/>
              <p:nvPr/>
            </p:nvSpPr>
            <p:spPr>
              <a:xfrm>
                <a:off x="6044925" y="2200936"/>
                <a:ext cx="825299" cy="370142"/>
              </a:xfrm>
              <a:prstGeom prst="rect">
                <a:avLst/>
              </a:prstGeom>
              <a:solidFill>
                <a:schemeClr val="tx1">
                  <a:alpha val="31375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solidFill>
                      <a:schemeClr val="bg1"/>
                    </a:solidFill>
                  </a:rPr>
                  <a:t>pRad-II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FFDCC5B-EB01-A4A1-C847-0CE727F935B2}"/>
                  </a:ext>
                </a:extLst>
              </p:cNvPr>
              <p:cNvSpPr txBox="1"/>
              <p:nvPr/>
            </p:nvSpPr>
            <p:spPr>
              <a:xfrm>
                <a:off x="6896790" y="2473641"/>
                <a:ext cx="547329" cy="370142"/>
              </a:xfrm>
              <a:prstGeom prst="rect">
                <a:avLst/>
              </a:prstGeom>
              <a:solidFill>
                <a:schemeClr val="tx1">
                  <a:alpha val="31375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solidFill>
                      <a:schemeClr val="bg1"/>
                    </a:solidFill>
                  </a:rPr>
                  <a:t>NTF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1101FAD-9E69-6028-6753-1285986B0F5D}"/>
                  </a:ext>
                </a:extLst>
              </p:cNvPr>
              <p:cNvSpPr/>
              <p:nvPr/>
            </p:nvSpPr>
            <p:spPr>
              <a:xfrm>
                <a:off x="5952231" y="3343276"/>
                <a:ext cx="394420" cy="37973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B9A2B77-CB5E-7C40-D25B-FA1F266078F7}"/>
                  </a:ext>
                </a:extLst>
              </p:cNvPr>
              <p:cNvSpPr/>
              <p:nvPr/>
            </p:nvSpPr>
            <p:spPr>
              <a:xfrm>
                <a:off x="9473582" y="2545002"/>
                <a:ext cx="290516" cy="260772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5E0E744-0BA9-75FF-1B5A-FB9C57373260}"/>
                  </a:ext>
                </a:extLst>
              </p:cNvPr>
              <p:cNvSpPr/>
              <p:nvPr/>
            </p:nvSpPr>
            <p:spPr>
              <a:xfrm>
                <a:off x="6291471" y="3569036"/>
                <a:ext cx="282230" cy="379738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DD26EA0-82D9-95B0-B255-94109B286158}"/>
                  </a:ext>
                </a:extLst>
              </p:cNvPr>
              <p:cNvSpPr/>
              <p:nvPr/>
            </p:nvSpPr>
            <p:spPr>
              <a:xfrm>
                <a:off x="6010148" y="3813028"/>
                <a:ext cx="281323" cy="325615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056D8CC-F8C2-74EF-FB87-E3246C76A490}"/>
                  </a:ext>
                </a:extLst>
              </p:cNvPr>
              <p:cNvSpPr/>
              <p:nvPr/>
            </p:nvSpPr>
            <p:spPr>
              <a:xfrm>
                <a:off x="6291471" y="2661091"/>
                <a:ext cx="561805" cy="411577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7A962E9-3B6B-31FC-3B8A-C4DF243E1159}"/>
                  </a:ext>
                </a:extLst>
              </p:cNvPr>
              <p:cNvCxnSpPr/>
              <p:nvPr/>
            </p:nvCxnSpPr>
            <p:spPr>
              <a:xfrm>
                <a:off x="6016239" y="2860638"/>
                <a:ext cx="26608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1CADF28-DF0B-FF46-2D06-CCF355E0A4CD}"/>
                  </a:ext>
                </a:extLst>
              </p:cNvPr>
              <p:cNvSpPr txBox="1"/>
              <p:nvPr/>
            </p:nvSpPr>
            <p:spPr>
              <a:xfrm>
                <a:off x="2584808" y="2357485"/>
                <a:ext cx="1481879" cy="370142"/>
              </a:xfrm>
              <a:prstGeom prst="rect">
                <a:avLst/>
              </a:prstGeom>
              <a:solidFill>
                <a:schemeClr val="tx1">
                  <a:alpha val="31375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solidFill>
                      <a:schemeClr val="bg1"/>
                    </a:solidFill>
                  </a:rPr>
                  <a:t>Rad Target Fab</a:t>
                </a: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CFE0E7E-B995-DED7-0F2C-39D90DDC7BFA}"/>
                  </a:ext>
                </a:extLst>
              </p:cNvPr>
              <p:cNvSpPr/>
              <p:nvPr/>
            </p:nvSpPr>
            <p:spPr>
              <a:xfrm>
                <a:off x="7489711" y="2222956"/>
                <a:ext cx="1007403" cy="647381"/>
              </a:xfrm>
              <a:custGeom>
                <a:avLst/>
                <a:gdLst>
                  <a:gd name="connsiteX0" fmla="*/ 527982 w 1395398"/>
                  <a:gd name="connsiteY0" fmla="*/ 0 h 984762"/>
                  <a:gd name="connsiteX1" fmla="*/ 551983 w 1395398"/>
                  <a:gd name="connsiteY1" fmla="*/ 2256 h 984762"/>
                  <a:gd name="connsiteX2" fmla="*/ 551983 w 1395398"/>
                  <a:gd name="connsiteY2" fmla="*/ 0 h 984762"/>
                  <a:gd name="connsiteX3" fmla="*/ 867416 w 1395398"/>
                  <a:gd name="connsiteY3" fmla="*/ 0 h 984762"/>
                  <a:gd name="connsiteX4" fmla="*/ 868032 w 1395398"/>
                  <a:gd name="connsiteY4" fmla="*/ 0 h 984762"/>
                  <a:gd name="connsiteX5" fmla="*/ 868032 w 1395398"/>
                  <a:gd name="connsiteY5" fmla="*/ 58 h 984762"/>
                  <a:gd name="connsiteX6" fmla="*/ 973823 w 1395398"/>
                  <a:gd name="connsiteY6" fmla="*/ 10003 h 984762"/>
                  <a:gd name="connsiteX7" fmla="*/ 1395398 w 1395398"/>
                  <a:gd name="connsiteY7" fmla="*/ 492381 h 984762"/>
                  <a:gd name="connsiteX8" fmla="*/ 973823 w 1395398"/>
                  <a:gd name="connsiteY8" fmla="*/ 974759 h 984762"/>
                  <a:gd name="connsiteX9" fmla="*/ 868032 w 1395398"/>
                  <a:gd name="connsiteY9" fmla="*/ 984704 h 984762"/>
                  <a:gd name="connsiteX10" fmla="*/ 868032 w 1395398"/>
                  <a:gd name="connsiteY10" fmla="*/ 984761 h 984762"/>
                  <a:gd name="connsiteX11" fmla="*/ 867427 w 1395398"/>
                  <a:gd name="connsiteY11" fmla="*/ 984761 h 984762"/>
                  <a:gd name="connsiteX12" fmla="*/ 867416 w 1395398"/>
                  <a:gd name="connsiteY12" fmla="*/ 984762 h 984762"/>
                  <a:gd name="connsiteX13" fmla="*/ 867406 w 1395398"/>
                  <a:gd name="connsiteY13" fmla="*/ 984761 h 984762"/>
                  <a:gd name="connsiteX14" fmla="*/ 551983 w 1395398"/>
                  <a:gd name="connsiteY14" fmla="*/ 984761 h 984762"/>
                  <a:gd name="connsiteX15" fmla="*/ 551983 w 1395398"/>
                  <a:gd name="connsiteY15" fmla="*/ 982506 h 984762"/>
                  <a:gd name="connsiteX16" fmla="*/ 527982 w 1395398"/>
                  <a:gd name="connsiteY16" fmla="*/ 984762 h 984762"/>
                  <a:gd name="connsiteX17" fmla="*/ 0 w 1395398"/>
                  <a:gd name="connsiteY17" fmla="*/ 492381 h 984762"/>
                  <a:gd name="connsiteX18" fmla="*/ 527982 w 1395398"/>
                  <a:gd name="connsiteY18" fmla="*/ 0 h 98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95398" h="984762">
                    <a:moveTo>
                      <a:pt x="527982" y="0"/>
                    </a:moveTo>
                    <a:lnTo>
                      <a:pt x="551983" y="2256"/>
                    </a:lnTo>
                    <a:lnTo>
                      <a:pt x="551983" y="0"/>
                    </a:lnTo>
                    <a:lnTo>
                      <a:pt x="867416" y="0"/>
                    </a:lnTo>
                    <a:lnTo>
                      <a:pt x="868032" y="0"/>
                    </a:lnTo>
                    <a:lnTo>
                      <a:pt x="868032" y="58"/>
                    </a:lnTo>
                    <a:lnTo>
                      <a:pt x="973823" y="10003"/>
                    </a:lnTo>
                    <a:cubicBezTo>
                      <a:pt x="1214415" y="55916"/>
                      <a:pt x="1395398" y="254438"/>
                      <a:pt x="1395398" y="492381"/>
                    </a:cubicBezTo>
                    <a:cubicBezTo>
                      <a:pt x="1395398" y="730324"/>
                      <a:pt x="1214415" y="928846"/>
                      <a:pt x="973823" y="974759"/>
                    </a:cubicBezTo>
                    <a:lnTo>
                      <a:pt x="868032" y="984704"/>
                    </a:lnTo>
                    <a:lnTo>
                      <a:pt x="868032" y="984761"/>
                    </a:lnTo>
                    <a:lnTo>
                      <a:pt x="867427" y="984761"/>
                    </a:lnTo>
                    <a:lnTo>
                      <a:pt x="867416" y="984762"/>
                    </a:lnTo>
                    <a:lnTo>
                      <a:pt x="867406" y="984761"/>
                    </a:lnTo>
                    <a:lnTo>
                      <a:pt x="551983" y="984761"/>
                    </a:lnTo>
                    <a:lnTo>
                      <a:pt x="551983" y="982506"/>
                    </a:lnTo>
                    <a:lnTo>
                      <a:pt x="527982" y="984762"/>
                    </a:lnTo>
                    <a:cubicBezTo>
                      <a:pt x="236386" y="984762"/>
                      <a:pt x="0" y="764316"/>
                      <a:pt x="0" y="492381"/>
                    </a:cubicBezTo>
                    <a:cubicBezTo>
                      <a:pt x="0" y="220446"/>
                      <a:pt x="236386" y="0"/>
                      <a:pt x="527982" y="0"/>
                    </a:cubicBez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50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FCCA253-1566-D7A1-DF92-311359B78CDD}"/>
                  </a:ext>
                </a:extLst>
              </p:cNvPr>
              <p:cNvCxnSpPr>
                <a:cxnSpLocks/>
                <a:endCxn id="31" idx="16"/>
              </p:cNvCxnSpPr>
              <p:nvPr/>
            </p:nvCxnSpPr>
            <p:spPr>
              <a:xfrm>
                <a:off x="6016239" y="2860638"/>
                <a:ext cx="1854647" cy="969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9DAF165-E058-3AF2-8A8A-98A0626097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8641" y="2225728"/>
                <a:ext cx="62760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72479A2-9B4A-1914-FBF7-1CCB5E969B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3310" y="2860266"/>
                <a:ext cx="62760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E659DB3-887D-8F10-4E05-CD4D5694461E}"/>
                  </a:ext>
                </a:extLst>
              </p:cNvPr>
              <p:cNvSpPr/>
              <p:nvPr/>
            </p:nvSpPr>
            <p:spPr>
              <a:xfrm>
                <a:off x="6927445" y="2147431"/>
                <a:ext cx="281323" cy="16367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20E38FA-A52E-C711-6D16-42AA4A8CA1A8}"/>
                  </a:ext>
                </a:extLst>
              </p:cNvPr>
              <p:cNvSpPr/>
              <p:nvPr/>
            </p:nvSpPr>
            <p:spPr>
              <a:xfrm>
                <a:off x="8821238" y="2778429"/>
                <a:ext cx="281323" cy="16367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01F9406-ABDC-2421-7D30-EA5E1F557E26}"/>
                  </a:ext>
                </a:extLst>
              </p:cNvPr>
              <p:cNvSpPr txBox="1"/>
              <p:nvPr/>
            </p:nvSpPr>
            <p:spPr>
              <a:xfrm>
                <a:off x="6807288" y="1727997"/>
                <a:ext cx="1535503" cy="370142"/>
              </a:xfrm>
              <a:prstGeom prst="rect">
                <a:avLst/>
              </a:prstGeom>
              <a:solidFill>
                <a:schemeClr val="tx1">
                  <a:alpha val="31375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chemeClr val="bg1"/>
                    </a:solidFill>
                  </a:rPr>
                  <a:t>pRad-HE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85897F-D3E1-DDC7-C974-BF40CFE08F5E}"/>
                  </a:ext>
                </a:extLst>
              </p:cNvPr>
              <p:cNvSpPr txBox="1"/>
              <p:nvPr/>
            </p:nvSpPr>
            <p:spPr>
              <a:xfrm>
                <a:off x="8406025" y="2912498"/>
                <a:ext cx="1660202" cy="370142"/>
              </a:xfrm>
              <a:prstGeom prst="rect">
                <a:avLst/>
              </a:prstGeom>
              <a:solidFill>
                <a:schemeClr val="tx1">
                  <a:alpha val="31375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chemeClr val="bg1"/>
                    </a:solidFill>
                  </a:rPr>
                  <a:t>Burst Facility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3E48C3-E950-2D43-0F88-02F4FF22891C}"/>
                </a:ext>
              </a:extLst>
            </p:cNvPr>
            <p:cNvSpPr/>
            <p:nvPr/>
          </p:nvSpPr>
          <p:spPr>
            <a:xfrm>
              <a:off x="838726" y="4230901"/>
              <a:ext cx="409903" cy="256895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FB5B5C-FC48-485C-0A19-485175AFC4AD}"/>
                </a:ext>
              </a:extLst>
            </p:cNvPr>
            <p:cNvSpPr txBox="1"/>
            <p:nvPr/>
          </p:nvSpPr>
          <p:spPr>
            <a:xfrm>
              <a:off x="677714" y="4555510"/>
              <a:ext cx="7693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LAMP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6129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4C723-8D8C-2DFA-062F-3503F02E8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Livermore Nuclear Science (</a:t>
            </a:r>
            <a:r>
              <a:rPr lang="en-US" sz="3600" dirty="0" err="1"/>
              <a:t>LiNuS</a:t>
            </a:r>
            <a:r>
              <a:rPr lang="en-US" sz="3600" dirty="0"/>
              <a:t>) Center will expand experimental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D0C13-F53D-3953-7A48-5E019D954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8037" y="1515644"/>
            <a:ext cx="7535594" cy="4639108"/>
          </a:xfrm>
        </p:spPr>
        <p:txBody>
          <a:bodyPr>
            <a:noAutofit/>
          </a:bodyPr>
          <a:lstStyle/>
          <a:p>
            <a:pPr>
              <a:buClr>
                <a:srgbClr val="0032A1"/>
              </a:buClr>
              <a:buFont typeface="Wingdings" pitchFamily="2" charset="2"/>
              <a:buChar char="§"/>
            </a:pPr>
            <a:r>
              <a:rPr lang="en-US" sz="2400" dirty="0" err="1"/>
              <a:t>LiNuS</a:t>
            </a:r>
            <a:r>
              <a:rPr lang="en-US" sz="2400" dirty="0"/>
              <a:t> will provide </a:t>
            </a:r>
            <a:r>
              <a:rPr lang="en-US" sz="2400" b="1" dirty="0"/>
              <a:t>high-flux, pulsed, monoenergetic neutrons at a range of energies</a:t>
            </a:r>
          </a:p>
          <a:p>
            <a:pPr>
              <a:buClr>
                <a:srgbClr val="0032A1"/>
              </a:buClr>
              <a:buFont typeface="Wingdings" pitchFamily="2" charset="2"/>
              <a:buChar char="§"/>
            </a:pPr>
            <a:r>
              <a:rPr lang="en-US" sz="2400" dirty="0"/>
              <a:t>Complementary to LANSCE broad energy spectrum</a:t>
            </a:r>
          </a:p>
          <a:p>
            <a:pPr>
              <a:buClr>
                <a:srgbClr val="0032A1"/>
              </a:buClr>
              <a:buFont typeface="Wingdings" pitchFamily="2" charset="2"/>
              <a:buChar char="§"/>
            </a:pPr>
            <a:r>
              <a:rPr lang="en-US" sz="2400" dirty="0"/>
              <a:t>Facility will provide high-priority Defense Program needs identified in multiple L1 Milestones:</a:t>
            </a:r>
          </a:p>
          <a:p>
            <a:pPr lvl="1"/>
            <a:r>
              <a:rPr lang="en-US" sz="2000" baseline="30000" dirty="0"/>
              <a:t>239</a:t>
            </a:r>
            <a:r>
              <a:rPr lang="en-US" sz="2000" dirty="0"/>
              <a:t>Pu(</a:t>
            </a:r>
            <a:r>
              <a:rPr lang="en-US" sz="2000" dirty="0" err="1"/>
              <a:t>n,n</a:t>
            </a:r>
            <a:r>
              <a:rPr lang="en-US" sz="2000" dirty="0"/>
              <a:t>’) – </a:t>
            </a:r>
            <a:r>
              <a:rPr lang="en-US" sz="2000" dirty="0" err="1"/>
              <a:t>nToF</a:t>
            </a:r>
            <a:r>
              <a:rPr lang="en-US" sz="2000" dirty="0"/>
              <a:t> provides outgoing neutron spectrum</a:t>
            </a:r>
          </a:p>
          <a:p>
            <a:pPr lvl="1"/>
            <a:r>
              <a:rPr lang="en-US" sz="2000" baseline="30000" dirty="0"/>
              <a:t>239</a:t>
            </a:r>
            <a:r>
              <a:rPr lang="en-US" sz="2000" dirty="0"/>
              <a:t>Pu(n,2n) – High-flux activation with mass spectrometry</a:t>
            </a:r>
          </a:p>
          <a:p>
            <a:pPr>
              <a:buClr>
                <a:srgbClr val="0032A1"/>
              </a:buClr>
              <a:buFont typeface="Wingdings" pitchFamily="2" charset="2"/>
              <a:buChar char="§"/>
            </a:pPr>
            <a:r>
              <a:rPr lang="en-US" sz="2400" dirty="0"/>
              <a:t>Facility can also be used for integrated measurements such as pulsed spheres providing nuclear data constraints for reduced uncertainties</a:t>
            </a:r>
          </a:p>
          <a:p>
            <a:pPr>
              <a:buClr>
                <a:srgbClr val="0032A1"/>
              </a:buClr>
              <a:buFont typeface="Wingdings" pitchFamily="2" charset="2"/>
              <a:buChar char="§"/>
            </a:pPr>
            <a:r>
              <a:rPr lang="en-US" sz="2400" dirty="0"/>
              <a:t>LLNL has made LDRD investments to reduce risk on the accelerator and target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6C452-8E09-F72A-D8B8-7854F0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1AE16F-C14A-4168-C5C8-0BA1DC65DB3A}"/>
              </a:ext>
            </a:extLst>
          </p:cNvPr>
          <p:cNvGrpSpPr/>
          <p:nvPr/>
        </p:nvGrpSpPr>
        <p:grpSpPr>
          <a:xfrm>
            <a:off x="122039" y="1322772"/>
            <a:ext cx="4612698" cy="4927219"/>
            <a:chOff x="96314" y="1456265"/>
            <a:chExt cx="4612698" cy="4927219"/>
          </a:xfrm>
          <a:solidFill>
            <a:schemeClr val="bg1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3ACA0F-A97C-4A36-9417-741775EC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314" y="1456265"/>
              <a:ext cx="4300777" cy="4927219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943B53-E8E9-EC29-6769-73CEA84B9853}"/>
                </a:ext>
              </a:extLst>
            </p:cNvPr>
            <p:cNvSpPr/>
            <p:nvPr/>
          </p:nvSpPr>
          <p:spPr>
            <a:xfrm>
              <a:off x="1310515" y="5319234"/>
              <a:ext cx="1449620" cy="5891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A6080E-7162-4E3B-FBD0-F83EDBD80848}"/>
                </a:ext>
              </a:extLst>
            </p:cNvPr>
            <p:cNvSpPr/>
            <p:nvPr/>
          </p:nvSpPr>
          <p:spPr>
            <a:xfrm>
              <a:off x="2880099" y="4864191"/>
              <a:ext cx="1646974" cy="2276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EF7BD3-BAB4-CAAE-C640-8AC8551C0CA5}"/>
                </a:ext>
              </a:extLst>
            </p:cNvPr>
            <p:cNvSpPr/>
            <p:nvPr/>
          </p:nvSpPr>
          <p:spPr>
            <a:xfrm>
              <a:off x="3653232" y="5342897"/>
              <a:ext cx="815707" cy="2633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E3A39C-483D-92BB-AB3C-6C3CB7B18F04}"/>
                </a:ext>
              </a:extLst>
            </p:cNvPr>
            <p:cNvSpPr/>
            <p:nvPr/>
          </p:nvSpPr>
          <p:spPr>
            <a:xfrm>
              <a:off x="2428388" y="3617612"/>
              <a:ext cx="815707" cy="2276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53F3A08-4730-7E3B-4F93-1E4BE4F734A0}"/>
                </a:ext>
              </a:extLst>
            </p:cNvPr>
            <p:cNvSpPr/>
            <p:nvPr/>
          </p:nvSpPr>
          <p:spPr>
            <a:xfrm>
              <a:off x="2760136" y="3935660"/>
              <a:ext cx="1622242" cy="518994"/>
            </a:xfrm>
            <a:custGeom>
              <a:avLst/>
              <a:gdLst>
                <a:gd name="connsiteX0" fmla="*/ 0 w 2271713"/>
                <a:gd name="connsiteY0" fmla="*/ 0 h 814388"/>
                <a:gd name="connsiteX1" fmla="*/ 2271713 w 2271713"/>
                <a:gd name="connsiteY1" fmla="*/ 0 h 814388"/>
                <a:gd name="connsiteX2" fmla="*/ 2271713 w 2271713"/>
                <a:gd name="connsiteY2" fmla="*/ 385763 h 814388"/>
                <a:gd name="connsiteX3" fmla="*/ 1657350 w 2271713"/>
                <a:gd name="connsiteY3" fmla="*/ 814388 h 814388"/>
                <a:gd name="connsiteX4" fmla="*/ 514350 w 2271713"/>
                <a:gd name="connsiteY4" fmla="*/ 800100 h 814388"/>
                <a:gd name="connsiteX5" fmla="*/ 14288 w 2271713"/>
                <a:gd name="connsiteY5" fmla="*/ 328613 h 814388"/>
                <a:gd name="connsiteX6" fmla="*/ 0 w 2271713"/>
                <a:gd name="connsiteY6" fmla="*/ 0 h 81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1713" h="814388">
                  <a:moveTo>
                    <a:pt x="0" y="0"/>
                  </a:moveTo>
                  <a:lnTo>
                    <a:pt x="2271713" y="0"/>
                  </a:lnTo>
                  <a:lnTo>
                    <a:pt x="2271713" y="385763"/>
                  </a:lnTo>
                  <a:lnTo>
                    <a:pt x="1657350" y="814388"/>
                  </a:lnTo>
                  <a:lnTo>
                    <a:pt x="514350" y="800100"/>
                  </a:lnTo>
                  <a:lnTo>
                    <a:pt x="14288" y="32861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F56F019-D71C-33E4-0D11-FF7CD7F1938B}"/>
                </a:ext>
              </a:extLst>
            </p:cNvPr>
            <p:cNvSpPr/>
            <p:nvPr/>
          </p:nvSpPr>
          <p:spPr>
            <a:xfrm>
              <a:off x="763331" y="3217223"/>
              <a:ext cx="1258452" cy="621824"/>
            </a:xfrm>
            <a:custGeom>
              <a:avLst/>
              <a:gdLst>
                <a:gd name="connsiteX0" fmla="*/ 14287 w 1214437"/>
                <a:gd name="connsiteY0" fmla="*/ 542925 h 600075"/>
                <a:gd name="connsiteX1" fmla="*/ 14287 w 1214437"/>
                <a:gd name="connsiteY1" fmla="*/ 300037 h 600075"/>
                <a:gd name="connsiteX2" fmla="*/ 357187 w 1214437"/>
                <a:gd name="connsiteY2" fmla="*/ 0 h 600075"/>
                <a:gd name="connsiteX3" fmla="*/ 957262 w 1214437"/>
                <a:gd name="connsiteY3" fmla="*/ 42862 h 600075"/>
                <a:gd name="connsiteX4" fmla="*/ 1214437 w 1214437"/>
                <a:gd name="connsiteY4" fmla="*/ 328612 h 600075"/>
                <a:gd name="connsiteX5" fmla="*/ 1214437 w 1214437"/>
                <a:gd name="connsiteY5" fmla="*/ 585787 h 600075"/>
                <a:gd name="connsiteX6" fmla="*/ 0 w 1214437"/>
                <a:gd name="connsiteY6" fmla="*/ 600075 h 600075"/>
                <a:gd name="connsiteX7" fmla="*/ 14287 w 1214437"/>
                <a:gd name="connsiteY7" fmla="*/ 542925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4437" h="600075">
                  <a:moveTo>
                    <a:pt x="14287" y="542925"/>
                  </a:moveTo>
                  <a:lnTo>
                    <a:pt x="14287" y="300037"/>
                  </a:lnTo>
                  <a:lnTo>
                    <a:pt x="357187" y="0"/>
                  </a:lnTo>
                  <a:lnTo>
                    <a:pt x="957262" y="42862"/>
                  </a:lnTo>
                  <a:lnTo>
                    <a:pt x="1214437" y="328612"/>
                  </a:lnTo>
                  <a:lnTo>
                    <a:pt x="1214437" y="585787"/>
                  </a:lnTo>
                  <a:lnTo>
                    <a:pt x="0" y="600075"/>
                  </a:lnTo>
                  <a:lnTo>
                    <a:pt x="14287" y="54292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0B8EAAD-BFF1-63B9-CF98-A76905537B44}"/>
                </a:ext>
              </a:extLst>
            </p:cNvPr>
            <p:cNvSpPr/>
            <p:nvPr/>
          </p:nvSpPr>
          <p:spPr>
            <a:xfrm rot="2740262">
              <a:off x="1497570" y="3437381"/>
              <a:ext cx="863889" cy="104580"/>
            </a:xfrm>
            <a:prstGeom prst="rect">
              <a:avLst/>
            </a:prstGeom>
            <a:grp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A30B97-905F-3A0C-E66B-D9518349BCCB}"/>
                </a:ext>
              </a:extLst>
            </p:cNvPr>
            <p:cNvSpPr txBox="1"/>
            <p:nvPr/>
          </p:nvSpPr>
          <p:spPr>
            <a:xfrm>
              <a:off x="629745" y="3417050"/>
              <a:ext cx="125758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Accelerator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F49582-C042-AD14-C000-5A8F39E7F8DA}"/>
                </a:ext>
              </a:extLst>
            </p:cNvPr>
            <p:cNvSpPr/>
            <p:nvPr/>
          </p:nvSpPr>
          <p:spPr>
            <a:xfrm>
              <a:off x="2691267" y="4212775"/>
              <a:ext cx="126618" cy="126618"/>
            </a:xfrm>
            <a:prstGeom prst="ellipse">
              <a:avLst/>
            </a:prstGeom>
            <a:grpFill/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27A4B91-9B69-023F-25C1-021872AD2EF1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2231347" y="3798658"/>
              <a:ext cx="432348" cy="394049"/>
            </a:xfrm>
            <a:prstGeom prst="line">
              <a:avLst/>
            </a:prstGeom>
            <a:grpFill/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C115ED-FDA1-BB7D-B6B9-0380409059B8}"/>
                </a:ext>
              </a:extLst>
            </p:cNvPr>
            <p:cNvSpPr txBox="1"/>
            <p:nvPr/>
          </p:nvSpPr>
          <p:spPr>
            <a:xfrm>
              <a:off x="2769903" y="3864920"/>
              <a:ext cx="1905393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Radioactive Target</a:t>
              </a:r>
            </a:p>
            <a:p>
              <a:pPr algn="ctr"/>
              <a:r>
                <a:rPr lang="en-US" dirty="0">
                  <a:solidFill>
                    <a:schemeClr val="accent5">
                      <a:lumMod val="75000"/>
                    </a:schemeClr>
                  </a:solidFill>
                </a:rPr>
                <a:t>Activation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C1F1CFB-B0C2-3C10-E904-03B648FD7F4E}"/>
                </a:ext>
              </a:extLst>
            </p:cNvPr>
            <p:cNvCxnSpPr>
              <a:cxnSpLocks/>
            </p:cNvCxnSpPr>
            <p:nvPr/>
          </p:nvCxnSpPr>
          <p:spPr>
            <a:xfrm>
              <a:off x="2337555" y="4118002"/>
              <a:ext cx="131101" cy="267969"/>
            </a:xfrm>
            <a:prstGeom prst="line">
              <a:avLst/>
            </a:prstGeom>
            <a:grpFill/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DA649B9-18ED-895A-4495-F70FB1F97EC5}"/>
                </a:ext>
              </a:extLst>
            </p:cNvPr>
            <p:cNvCxnSpPr>
              <a:cxnSpLocks/>
            </p:cNvCxnSpPr>
            <p:nvPr/>
          </p:nvCxnSpPr>
          <p:spPr>
            <a:xfrm>
              <a:off x="2468656" y="4385971"/>
              <a:ext cx="0" cy="488935"/>
            </a:xfrm>
            <a:prstGeom prst="line">
              <a:avLst/>
            </a:prstGeom>
            <a:grpFill/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D9648EE-0CB7-12FA-F17D-1323F6801817}"/>
                </a:ext>
              </a:extLst>
            </p:cNvPr>
            <p:cNvCxnSpPr>
              <a:cxnSpLocks/>
            </p:cNvCxnSpPr>
            <p:nvPr/>
          </p:nvCxnSpPr>
          <p:spPr>
            <a:xfrm>
              <a:off x="2440945" y="4837957"/>
              <a:ext cx="957061" cy="636598"/>
            </a:xfrm>
            <a:prstGeom prst="line">
              <a:avLst/>
            </a:prstGeom>
            <a:grpFill/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FB2721F-DF61-FC99-A9B7-5C8DEA77865F}"/>
                </a:ext>
              </a:extLst>
            </p:cNvPr>
            <p:cNvSpPr txBox="1"/>
            <p:nvPr/>
          </p:nvSpPr>
          <p:spPr>
            <a:xfrm>
              <a:off x="2379476" y="3554439"/>
              <a:ext cx="96853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Buncher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1AE235E-6582-B5EA-4B99-0551F8D8A769}"/>
                </a:ext>
              </a:extLst>
            </p:cNvPr>
            <p:cNvSpPr/>
            <p:nvPr/>
          </p:nvSpPr>
          <p:spPr>
            <a:xfrm rot="2441118">
              <a:off x="3557791" y="5318290"/>
              <a:ext cx="92372" cy="81460"/>
            </a:xfrm>
            <a:prstGeom prst="rect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D0DC47-0532-2BFA-A9C8-790B843165BE}"/>
                </a:ext>
              </a:extLst>
            </p:cNvPr>
            <p:cNvSpPr txBox="1"/>
            <p:nvPr/>
          </p:nvSpPr>
          <p:spPr>
            <a:xfrm>
              <a:off x="2867225" y="4821732"/>
              <a:ext cx="1841787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30A0"/>
                  </a:solidFill>
                </a:rPr>
                <a:t>Scattering Target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3757341-050D-099E-D032-170D1F174BD4}"/>
                </a:ext>
              </a:extLst>
            </p:cNvPr>
            <p:cNvSpPr/>
            <p:nvPr/>
          </p:nvSpPr>
          <p:spPr>
            <a:xfrm>
              <a:off x="1151951" y="4752933"/>
              <a:ext cx="815707" cy="2276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DBB4375-6F09-96C6-E8AA-4A34B961A729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V="1">
              <a:off x="2063784" y="4807305"/>
              <a:ext cx="402447" cy="318028"/>
            </a:xfrm>
            <a:prstGeom prst="line">
              <a:avLst/>
            </a:prstGeom>
            <a:grpFill/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C9B7742-C6C8-132C-2C9D-15FE29960A76}"/>
                </a:ext>
              </a:extLst>
            </p:cNvPr>
            <p:cNvSpPr/>
            <p:nvPr/>
          </p:nvSpPr>
          <p:spPr>
            <a:xfrm>
              <a:off x="1145311" y="5029836"/>
              <a:ext cx="815707" cy="2633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2D933AC-D4FD-5769-7FA0-192FFF887600}"/>
                </a:ext>
              </a:extLst>
            </p:cNvPr>
            <p:cNvSpPr/>
            <p:nvPr/>
          </p:nvSpPr>
          <p:spPr>
            <a:xfrm rot="10800000">
              <a:off x="2017598" y="5125333"/>
              <a:ext cx="92372" cy="81460"/>
            </a:xfrm>
            <a:prstGeom prst="rect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372CAF-1D89-5259-9499-E14D23B334F2}"/>
                </a:ext>
              </a:extLst>
            </p:cNvPr>
            <p:cNvSpPr txBox="1"/>
            <p:nvPr/>
          </p:nvSpPr>
          <p:spPr>
            <a:xfrm>
              <a:off x="1330833" y="5279434"/>
              <a:ext cx="1352742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Integral</a:t>
              </a:r>
            </a:p>
            <a:p>
              <a:pPr algn="ctr"/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983A4BF-2725-A511-482D-A9E935519B40}"/>
                </a:ext>
              </a:extLst>
            </p:cNvPr>
            <p:cNvSpPr/>
            <p:nvPr/>
          </p:nvSpPr>
          <p:spPr>
            <a:xfrm rot="7886281">
              <a:off x="2611612" y="4154766"/>
              <a:ext cx="92372" cy="81460"/>
            </a:xfrm>
            <a:prstGeom prst="rect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72B9B78-9C7B-4136-C53E-1F732B93D203}"/>
                </a:ext>
              </a:extLst>
            </p:cNvPr>
            <p:cNvSpPr/>
            <p:nvPr/>
          </p:nvSpPr>
          <p:spPr>
            <a:xfrm>
              <a:off x="1996742" y="5179692"/>
              <a:ext cx="126618" cy="126618"/>
            </a:xfrm>
            <a:prstGeom prst="ellipse">
              <a:avLst/>
            </a:prstGeom>
            <a:grp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E414503-0F9B-352E-D09A-07583AD7617C}"/>
                </a:ext>
              </a:extLst>
            </p:cNvPr>
            <p:cNvSpPr/>
            <p:nvPr/>
          </p:nvSpPr>
          <p:spPr>
            <a:xfrm>
              <a:off x="3648322" y="5162210"/>
              <a:ext cx="126618" cy="126618"/>
            </a:xfrm>
            <a:prstGeom prst="ellipse">
              <a:avLst/>
            </a:prstGeom>
            <a:grp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FFC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7FE35EE-12AB-C08A-CDAB-523AE1FC5785}"/>
                </a:ext>
              </a:extLst>
            </p:cNvPr>
            <p:cNvSpPr/>
            <p:nvPr/>
          </p:nvSpPr>
          <p:spPr>
            <a:xfrm>
              <a:off x="1712188" y="4084496"/>
              <a:ext cx="815707" cy="2633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595311D6-C8BF-32DC-6EB5-3AE6157AB6A9}"/>
                </a:ext>
              </a:extLst>
            </p:cNvPr>
            <p:cNvSpPr/>
            <p:nvPr/>
          </p:nvSpPr>
          <p:spPr>
            <a:xfrm rot="15048798" flipH="1">
              <a:off x="2177114" y="3806954"/>
              <a:ext cx="334178" cy="220280"/>
            </a:xfrm>
            <a:custGeom>
              <a:avLst/>
              <a:gdLst>
                <a:gd name="connsiteX0" fmla="*/ 3155122 w 3186551"/>
                <a:gd name="connsiteY0" fmla="*/ 0 h 2100470"/>
                <a:gd name="connsiteX1" fmla="*/ 3150287 w 3186551"/>
                <a:gd name="connsiteY1" fmla="*/ 3972 h 2100470"/>
                <a:gd name="connsiteX2" fmla="*/ 2677806 w 3186551"/>
                <a:gd name="connsiteY2" fmla="*/ 415351 h 2100470"/>
                <a:gd name="connsiteX3" fmla="*/ 2403486 w 3186551"/>
                <a:gd name="connsiteY3" fmla="*/ 781111 h 2100470"/>
                <a:gd name="connsiteX4" fmla="*/ 2174886 w 3186551"/>
                <a:gd name="connsiteY4" fmla="*/ 1112581 h 2100470"/>
                <a:gd name="connsiteX5" fmla="*/ 1774836 w 3186551"/>
                <a:gd name="connsiteY5" fmla="*/ 1238311 h 2100470"/>
                <a:gd name="connsiteX6" fmla="*/ 1617674 w 3186551"/>
                <a:gd name="connsiteY6" fmla="*/ 1260457 h 2100470"/>
                <a:gd name="connsiteX7" fmla="*/ 1593276 w 3186551"/>
                <a:gd name="connsiteY7" fmla="*/ 1261174 h 2100470"/>
                <a:gd name="connsiteX8" fmla="*/ 1568877 w 3186551"/>
                <a:gd name="connsiteY8" fmla="*/ 1260457 h 2100470"/>
                <a:gd name="connsiteX9" fmla="*/ 1411715 w 3186551"/>
                <a:gd name="connsiteY9" fmla="*/ 1238311 h 2100470"/>
                <a:gd name="connsiteX10" fmla="*/ 1011665 w 3186551"/>
                <a:gd name="connsiteY10" fmla="*/ 1112581 h 2100470"/>
                <a:gd name="connsiteX11" fmla="*/ 783065 w 3186551"/>
                <a:gd name="connsiteY11" fmla="*/ 781111 h 2100470"/>
                <a:gd name="connsiteX12" fmla="*/ 508745 w 3186551"/>
                <a:gd name="connsiteY12" fmla="*/ 415351 h 2100470"/>
                <a:gd name="connsiteX13" fmla="*/ 36264 w 3186551"/>
                <a:gd name="connsiteY13" fmla="*/ 3972 h 2100470"/>
                <a:gd name="connsiteX14" fmla="*/ 31429 w 3186551"/>
                <a:gd name="connsiteY14" fmla="*/ 0 h 2100470"/>
                <a:gd name="connsiteX15" fmla="*/ 0 w 3186551"/>
                <a:gd name="connsiteY15" fmla="*/ 20429 h 2100470"/>
                <a:gd name="connsiteX16" fmla="*/ 6861 w 3186551"/>
                <a:gd name="connsiteY16" fmla="*/ 36377 h 2100470"/>
                <a:gd name="connsiteX17" fmla="*/ 314435 w 3186551"/>
                <a:gd name="connsiteY17" fmla="*/ 826831 h 2100470"/>
                <a:gd name="connsiteX18" fmla="*/ 451595 w 3186551"/>
                <a:gd name="connsiteY18" fmla="*/ 1569781 h 2100470"/>
                <a:gd name="connsiteX19" fmla="*/ 935123 w 3186551"/>
                <a:gd name="connsiteY19" fmla="*/ 2040466 h 2100470"/>
                <a:gd name="connsiteX20" fmla="*/ 1481514 w 3186551"/>
                <a:gd name="connsiteY20" fmla="*/ 2097491 h 2100470"/>
                <a:gd name="connsiteX21" fmla="*/ 1593276 w 3186551"/>
                <a:gd name="connsiteY21" fmla="*/ 2094039 h 2100470"/>
                <a:gd name="connsiteX22" fmla="*/ 1705037 w 3186551"/>
                <a:gd name="connsiteY22" fmla="*/ 2097491 h 2100470"/>
                <a:gd name="connsiteX23" fmla="*/ 2251428 w 3186551"/>
                <a:gd name="connsiteY23" fmla="*/ 2040466 h 2100470"/>
                <a:gd name="connsiteX24" fmla="*/ 2734956 w 3186551"/>
                <a:gd name="connsiteY24" fmla="*/ 1569781 h 2100470"/>
                <a:gd name="connsiteX25" fmla="*/ 2872116 w 3186551"/>
                <a:gd name="connsiteY25" fmla="*/ 826831 h 2100470"/>
                <a:gd name="connsiteX26" fmla="*/ 3179690 w 3186551"/>
                <a:gd name="connsiteY26" fmla="*/ 36377 h 2100470"/>
                <a:gd name="connsiteX27" fmla="*/ 3186551 w 3186551"/>
                <a:gd name="connsiteY27" fmla="*/ 20429 h 210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86551" h="2100470">
                  <a:moveTo>
                    <a:pt x="3155122" y="0"/>
                  </a:moveTo>
                  <a:lnTo>
                    <a:pt x="3150287" y="3972"/>
                  </a:lnTo>
                  <a:cubicBezTo>
                    <a:pt x="3033267" y="99895"/>
                    <a:pt x="2792821" y="297003"/>
                    <a:pt x="2677806" y="415351"/>
                  </a:cubicBezTo>
                  <a:cubicBezTo>
                    <a:pt x="2546361" y="550606"/>
                    <a:pt x="2487306" y="664906"/>
                    <a:pt x="2403486" y="781111"/>
                  </a:cubicBezTo>
                  <a:cubicBezTo>
                    <a:pt x="2319666" y="897316"/>
                    <a:pt x="2279661" y="1036381"/>
                    <a:pt x="2174886" y="1112581"/>
                  </a:cubicBezTo>
                  <a:cubicBezTo>
                    <a:pt x="2070111" y="1188781"/>
                    <a:pt x="1894851" y="1213546"/>
                    <a:pt x="1774836" y="1238311"/>
                  </a:cubicBezTo>
                  <a:cubicBezTo>
                    <a:pt x="1714829" y="1250694"/>
                    <a:pt x="1666727" y="1257361"/>
                    <a:pt x="1617674" y="1260457"/>
                  </a:cubicBezTo>
                  <a:lnTo>
                    <a:pt x="1593276" y="1261174"/>
                  </a:lnTo>
                  <a:lnTo>
                    <a:pt x="1568877" y="1260457"/>
                  </a:lnTo>
                  <a:cubicBezTo>
                    <a:pt x="1519824" y="1257361"/>
                    <a:pt x="1471722" y="1250694"/>
                    <a:pt x="1411715" y="1238311"/>
                  </a:cubicBezTo>
                  <a:cubicBezTo>
                    <a:pt x="1291700" y="1213546"/>
                    <a:pt x="1116440" y="1188781"/>
                    <a:pt x="1011665" y="1112581"/>
                  </a:cubicBezTo>
                  <a:cubicBezTo>
                    <a:pt x="906890" y="1036381"/>
                    <a:pt x="866885" y="897316"/>
                    <a:pt x="783065" y="781111"/>
                  </a:cubicBezTo>
                  <a:cubicBezTo>
                    <a:pt x="699245" y="664906"/>
                    <a:pt x="640190" y="550606"/>
                    <a:pt x="508745" y="415351"/>
                  </a:cubicBezTo>
                  <a:cubicBezTo>
                    <a:pt x="393730" y="297003"/>
                    <a:pt x="153284" y="99895"/>
                    <a:pt x="36264" y="3972"/>
                  </a:cubicBezTo>
                  <a:lnTo>
                    <a:pt x="31429" y="0"/>
                  </a:lnTo>
                  <a:lnTo>
                    <a:pt x="0" y="20429"/>
                  </a:lnTo>
                  <a:lnTo>
                    <a:pt x="6861" y="36377"/>
                  </a:lnTo>
                  <a:cubicBezTo>
                    <a:pt x="71815" y="187778"/>
                    <a:pt x="250974" y="611685"/>
                    <a:pt x="314435" y="826831"/>
                  </a:cubicBezTo>
                  <a:cubicBezTo>
                    <a:pt x="392540" y="1091626"/>
                    <a:pt x="348147" y="1367509"/>
                    <a:pt x="451595" y="1569781"/>
                  </a:cubicBezTo>
                  <a:cubicBezTo>
                    <a:pt x="555043" y="1772053"/>
                    <a:pt x="732958" y="1953457"/>
                    <a:pt x="935123" y="2040466"/>
                  </a:cubicBezTo>
                  <a:cubicBezTo>
                    <a:pt x="1086747" y="2105723"/>
                    <a:pt x="1291227" y="2103917"/>
                    <a:pt x="1481514" y="2097491"/>
                  </a:cubicBezTo>
                  <a:lnTo>
                    <a:pt x="1593276" y="2094039"/>
                  </a:lnTo>
                  <a:lnTo>
                    <a:pt x="1705037" y="2097491"/>
                  </a:lnTo>
                  <a:cubicBezTo>
                    <a:pt x="1895324" y="2103917"/>
                    <a:pt x="2099804" y="2105723"/>
                    <a:pt x="2251428" y="2040466"/>
                  </a:cubicBezTo>
                  <a:cubicBezTo>
                    <a:pt x="2453593" y="1953457"/>
                    <a:pt x="2631508" y="1772053"/>
                    <a:pt x="2734956" y="1569781"/>
                  </a:cubicBezTo>
                  <a:cubicBezTo>
                    <a:pt x="2838404" y="1367509"/>
                    <a:pt x="2794011" y="1091626"/>
                    <a:pt x="2872116" y="826831"/>
                  </a:cubicBezTo>
                  <a:cubicBezTo>
                    <a:pt x="2935577" y="611685"/>
                    <a:pt x="3114736" y="187778"/>
                    <a:pt x="3179690" y="36377"/>
                  </a:cubicBezTo>
                  <a:lnTo>
                    <a:pt x="3186551" y="20429"/>
                  </a:lnTo>
                  <a:close/>
                </a:path>
              </a:pathLst>
            </a:custGeom>
            <a:grp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C834419-2AB9-2340-03C8-DD2C5C7193F2}"/>
                </a:ext>
              </a:extLst>
            </p:cNvPr>
            <p:cNvCxnSpPr>
              <a:cxnSpLocks/>
              <a:endCxn id="23" idx="2"/>
            </p:cNvCxnSpPr>
            <p:nvPr/>
          </p:nvCxnSpPr>
          <p:spPr>
            <a:xfrm flipV="1">
              <a:off x="3398006" y="5389906"/>
              <a:ext cx="179419" cy="81468"/>
            </a:xfrm>
            <a:prstGeom prst="line">
              <a:avLst/>
            </a:prstGeom>
            <a:grpFill/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9410D7C-0D52-3862-BBBD-D3CB07C6B995}"/>
                </a:ext>
              </a:extLst>
            </p:cNvPr>
            <p:cNvSpPr txBox="1"/>
            <p:nvPr/>
          </p:nvSpPr>
          <p:spPr>
            <a:xfrm>
              <a:off x="1330833" y="1579331"/>
              <a:ext cx="2820516" cy="67710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/>
                <a:t>LiNuS</a:t>
              </a:r>
              <a:r>
                <a:rPr lang="en-US" sz="2000" b="1" dirty="0"/>
                <a:t> Center</a:t>
              </a:r>
            </a:p>
            <a:p>
              <a:pPr algn="ctr"/>
              <a:r>
                <a:rPr lang="en-US" dirty="0"/>
                <a:t>(Proposed upgrade to B194)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7076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C2506-DC71-6E53-6FFE-803B274E1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CCC32-DD42-B821-9D62-E96AA93A0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OES supports multiple experimental efforts driven by applications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81F65-CFD9-92E2-C170-CA7C14971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36" y="1479887"/>
            <a:ext cx="7551953" cy="463910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Data needs identified through sensitivity studies and connections across NNSA offices</a:t>
            </a:r>
          </a:p>
          <a:p>
            <a:r>
              <a:rPr lang="en-US" sz="2400" dirty="0"/>
              <a:t>Challenging measurements taken on by diverse teams</a:t>
            </a:r>
          </a:p>
          <a:p>
            <a:pPr lvl="1"/>
            <a:r>
              <a:rPr lang="en-US" sz="2000" dirty="0"/>
              <a:t>Data are shared with the broader community – improves foundational science understanding</a:t>
            </a:r>
          </a:p>
          <a:p>
            <a:pPr lvl="1"/>
            <a:r>
              <a:rPr lang="en-US" sz="2000" dirty="0"/>
              <a:t>Expanding capabilities for challenging reaction measurements</a:t>
            </a:r>
          </a:p>
          <a:p>
            <a:r>
              <a:rPr lang="en-US" sz="2400" dirty="0"/>
              <a:t>Evaluation is a pinch point: need more evaluators</a:t>
            </a:r>
          </a:p>
          <a:p>
            <a:r>
              <a:rPr lang="en-US" sz="2400" dirty="0"/>
              <a:t>ML/AI may accelerate data delivery from experiment to application</a:t>
            </a:r>
          </a:p>
          <a:p>
            <a:pPr lvl="1"/>
            <a:r>
              <a:rPr lang="en-US" sz="2000" dirty="0"/>
              <a:t>Detector channel calibrations, data fitting</a:t>
            </a:r>
          </a:p>
          <a:p>
            <a:pPr lvl="1"/>
            <a:r>
              <a:rPr lang="en-US" sz="2000" dirty="0"/>
              <a:t>Identification/removal of contaminants</a:t>
            </a:r>
          </a:p>
          <a:p>
            <a:pPr lvl="1"/>
            <a:r>
              <a:rPr lang="en-US" sz="2000" dirty="0"/>
              <a:t>… and more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EE274-F233-9C35-8723-04950C96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7866" y="6495827"/>
            <a:ext cx="545431" cy="365125"/>
          </a:xfrm>
        </p:spPr>
        <p:txBody>
          <a:bodyPr/>
          <a:lstStyle/>
          <a:p>
            <a:fld id="{71300DEA-5D50-3E48-89ED-3C97A4BD0F9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65C7C-1457-9B8E-C7D0-89F9DD8BE368}"/>
              </a:ext>
            </a:extLst>
          </p:cNvPr>
          <p:cNvSpPr txBox="1"/>
          <p:nvPr/>
        </p:nvSpPr>
        <p:spPr>
          <a:xfrm>
            <a:off x="9118773" y="1572310"/>
            <a:ext cx="1465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Applications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871DD6-A6C7-A929-5C8B-28C602D4253B}"/>
              </a:ext>
            </a:extLst>
          </p:cNvPr>
          <p:cNvSpPr txBox="1"/>
          <p:nvPr/>
        </p:nvSpPr>
        <p:spPr>
          <a:xfrm>
            <a:off x="9690869" y="2268471"/>
            <a:ext cx="2242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Foundational Data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Experiment/Theory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900AD6-4D47-9CB6-FF3A-8FCA2E33B54E}"/>
              </a:ext>
            </a:extLst>
          </p:cNvPr>
          <p:cNvSpPr txBox="1"/>
          <p:nvPr/>
        </p:nvSpPr>
        <p:spPr>
          <a:xfrm>
            <a:off x="8883132" y="3072560"/>
            <a:ext cx="1882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Evaluation</a:t>
            </a:r>
          </a:p>
          <a:p>
            <a:pPr algn="ctr"/>
            <a:r>
              <a:rPr lang="en-US" sz="2000" dirty="0">
                <a:solidFill>
                  <a:schemeClr val="accent2"/>
                </a:solidFill>
              </a:rPr>
              <a:t>Reaction Theory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390EC4-A18E-4774-4B6F-7CB1FB1548B7}"/>
              </a:ext>
            </a:extLst>
          </p:cNvPr>
          <p:cNvSpPr txBox="1"/>
          <p:nvPr/>
        </p:nvSpPr>
        <p:spPr>
          <a:xfrm>
            <a:off x="8044329" y="2261291"/>
            <a:ext cx="1594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Nuclear Data 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Library</a:t>
            </a:r>
          </a:p>
        </p:txBody>
      </p:sp>
      <p:sp>
        <p:nvSpPr>
          <p:cNvPr id="12" name="Graphic 6" descr="Circles with arrows outline">
            <a:extLst>
              <a:ext uri="{FF2B5EF4-FFF2-40B4-BE49-F238E27FC236}">
                <a16:creationId xmlns:a16="http://schemas.microsoft.com/office/drawing/2014/main" id="{9F577CBB-30E9-0A78-2CBC-483DDD9C595A}"/>
              </a:ext>
            </a:extLst>
          </p:cNvPr>
          <p:cNvSpPr/>
          <p:nvPr/>
        </p:nvSpPr>
        <p:spPr>
          <a:xfrm>
            <a:off x="10513592" y="1850142"/>
            <a:ext cx="485141" cy="449613"/>
          </a:xfrm>
          <a:custGeom>
            <a:avLst/>
            <a:gdLst>
              <a:gd name="connsiteX0" fmla="*/ 476501 w 485141"/>
              <a:gd name="connsiteY0" fmla="*/ 260849 h 449613"/>
              <a:gd name="connsiteX1" fmla="*/ 452341 w 485141"/>
              <a:gd name="connsiteY1" fmla="*/ 267039 h 449613"/>
              <a:gd name="connsiteX2" fmla="*/ 452341 w 485141"/>
              <a:gd name="connsiteY2" fmla="*/ 267039 h 449613"/>
              <a:gd name="connsiteX3" fmla="*/ 384446 w 485141"/>
              <a:gd name="connsiteY3" fmla="*/ 381666 h 449613"/>
              <a:gd name="connsiteX4" fmla="*/ 384129 w 485141"/>
              <a:gd name="connsiteY4" fmla="*/ 381666 h 449613"/>
              <a:gd name="connsiteX5" fmla="*/ 37230 w 485141"/>
              <a:gd name="connsiteY5" fmla="*/ 5017 h 449613"/>
              <a:gd name="connsiteX6" fmla="*/ 22769 w 485141"/>
              <a:gd name="connsiteY6" fmla="*/ 767 h 449613"/>
              <a:gd name="connsiteX7" fmla="*/ 768 w 485141"/>
              <a:gd name="connsiteY7" fmla="*/ 12510 h 449613"/>
              <a:gd name="connsiteX8" fmla="*/ 12511 w 485141"/>
              <a:gd name="connsiteY8" fmla="*/ 34512 h 449613"/>
              <a:gd name="connsiteX9" fmla="*/ 13299 w 485141"/>
              <a:gd name="connsiteY9" fmla="*/ 34732 h 449613"/>
              <a:gd name="connsiteX10" fmla="*/ 26737 w 485141"/>
              <a:gd name="connsiteY10" fmla="*/ 38700 h 449613"/>
              <a:gd name="connsiteX11" fmla="*/ 351222 w 485141"/>
              <a:gd name="connsiteY11" fmla="*/ 396956 h 449613"/>
              <a:gd name="connsiteX12" fmla="*/ 350957 w 485141"/>
              <a:gd name="connsiteY12" fmla="*/ 397150 h 449613"/>
              <a:gd name="connsiteX13" fmla="*/ 227918 w 485141"/>
              <a:gd name="connsiteY13" fmla="*/ 324282 h 449613"/>
              <a:gd name="connsiteX14" fmla="*/ 203865 w 485141"/>
              <a:gd name="connsiteY14" fmla="*/ 330872 h 449613"/>
              <a:gd name="connsiteX15" fmla="*/ 209930 w 485141"/>
              <a:gd name="connsiteY15" fmla="*/ 354614 h 449613"/>
              <a:gd name="connsiteX16" fmla="*/ 366176 w 485141"/>
              <a:gd name="connsiteY16" fmla="*/ 447145 h 449613"/>
              <a:gd name="connsiteX17" fmla="*/ 379526 w 485141"/>
              <a:gd name="connsiteY17" fmla="*/ 449068 h 449613"/>
              <a:gd name="connsiteX18" fmla="*/ 390336 w 485141"/>
              <a:gd name="connsiteY18" fmla="*/ 440973 h 449613"/>
              <a:gd name="connsiteX19" fmla="*/ 482674 w 485141"/>
              <a:gd name="connsiteY19" fmla="*/ 285009 h 449613"/>
              <a:gd name="connsiteX20" fmla="*/ 476501 w 485141"/>
              <a:gd name="connsiteY20" fmla="*/ 260849 h 44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5141" h="449613">
                <a:moveTo>
                  <a:pt x="476501" y="260849"/>
                </a:moveTo>
                <a:cubicBezTo>
                  <a:pt x="468121" y="255886"/>
                  <a:pt x="457304" y="258657"/>
                  <a:pt x="452341" y="267039"/>
                </a:cubicBezTo>
                <a:cubicBezTo>
                  <a:pt x="452341" y="267039"/>
                  <a:pt x="452341" y="267039"/>
                  <a:pt x="452341" y="267039"/>
                </a:cubicBezTo>
                <a:lnTo>
                  <a:pt x="384446" y="381666"/>
                </a:lnTo>
                <a:cubicBezTo>
                  <a:pt x="384323" y="381860"/>
                  <a:pt x="384182" y="381843"/>
                  <a:pt x="384129" y="381666"/>
                </a:cubicBezTo>
                <a:cubicBezTo>
                  <a:pt x="343577" y="203427"/>
                  <a:pt x="211538" y="60065"/>
                  <a:pt x="37230" y="5017"/>
                </a:cubicBezTo>
                <a:cubicBezTo>
                  <a:pt x="32451" y="3536"/>
                  <a:pt x="27619" y="2107"/>
                  <a:pt x="22769" y="767"/>
                </a:cubicBezTo>
                <a:cubicBezTo>
                  <a:pt x="13451" y="-2065"/>
                  <a:pt x="3600" y="3192"/>
                  <a:pt x="768" y="12510"/>
                </a:cubicBezTo>
                <a:cubicBezTo>
                  <a:pt x="-2066" y="21828"/>
                  <a:pt x="3192" y="31679"/>
                  <a:pt x="12511" y="34512"/>
                </a:cubicBezTo>
                <a:cubicBezTo>
                  <a:pt x="12772" y="34591"/>
                  <a:pt x="13034" y="34665"/>
                  <a:pt x="13299" y="34732"/>
                </a:cubicBezTo>
                <a:cubicBezTo>
                  <a:pt x="17814" y="35989"/>
                  <a:pt x="22293" y="37312"/>
                  <a:pt x="26737" y="38700"/>
                </a:cubicBezTo>
                <a:cubicBezTo>
                  <a:pt x="191641" y="90787"/>
                  <a:pt x="315664" y="227718"/>
                  <a:pt x="351222" y="396956"/>
                </a:cubicBezTo>
                <a:cubicBezTo>
                  <a:pt x="351222" y="397168"/>
                  <a:pt x="351222" y="397256"/>
                  <a:pt x="350957" y="397150"/>
                </a:cubicBezTo>
                <a:lnTo>
                  <a:pt x="227918" y="324282"/>
                </a:lnTo>
                <a:cubicBezTo>
                  <a:pt x="219456" y="319460"/>
                  <a:pt x="208687" y="322411"/>
                  <a:pt x="203865" y="330872"/>
                </a:cubicBezTo>
                <a:cubicBezTo>
                  <a:pt x="199160" y="339129"/>
                  <a:pt x="201842" y="349627"/>
                  <a:pt x="209930" y="354614"/>
                </a:cubicBezTo>
                <a:lnTo>
                  <a:pt x="366176" y="447145"/>
                </a:lnTo>
                <a:cubicBezTo>
                  <a:pt x="370195" y="449530"/>
                  <a:pt x="374997" y="450221"/>
                  <a:pt x="379526" y="449068"/>
                </a:cubicBezTo>
                <a:cubicBezTo>
                  <a:pt x="384060" y="447911"/>
                  <a:pt x="387950" y="444999"/>
                  <a:pt x="390336" y="440973"/>
                </a:cubicBezTo>
                <a:lnTo>
                  <a:pt x="482674" y="285009"/>
                </a:lnTo>
                <a:cubicBezTo>
                  <a:pt x="487640" y="276632"/>
                  <a:pt x="484876" y="265816"/>
                  <a:pt x="476501" y="260849"/>
                </a:cubicBezTo>
                <a:close/>
              </a:path>
            </a:pathLst>
          </a:custGeom>
          <a:solidFill>
            <a:schemeClr val="tx1"/>
          </a:solidFill>
          <a:ln w="175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sp>
        <p:nvSpPr>
          <p:cNvPr id="13" name="Graphic 6" descr="Circles with arrows outline">
            <a:extLst>
              <a:ext uri="{FF2B5EF4-FFF2-40B4-BE49-F238E27FC236}">
                <a16:creationId xmlns:a16="http://schemas.microsoft.com/office/drawing/2014/main" id="{B0FF07DB-2ACE-22B9-8D29-237E3A775FB6}"/>
              </a:ext>
            </a:extLst>
          </p:cNvPr>
          <p:cNvSpPr/>
          <p:nvPr/>
        </p:nvSpPr>
        <p:spPr>
          <a:xfrm rot="19322993">
            <a:off x="10478249" y="3050442"/>
            <a:ext cx="572606" cy="295388"/>
          </a:xfrm>
          <a:custGeom>
            <a:avLst/>
            <a:gdLst>
              <a:gd name="connsiteX0" fmla="*/ 567522 w 572606"/>
              <a:gd name="connsiteY0" fmla="*/ 5306 h 295388"/>
              <a:gd name="connsiteX1" fmla="*/ 542585 w 572606"/>
              <a:gd name="connsiteY1" fmla="*/ 5026 h 295388"/>
              <a:gd name="connsiteX2" fmla="*/ 542569 w 572606"/>
              <a:gd name="connsiteY2" fmla="*/ 5042 h 295388"/>
              <a:gd name="connsiteX3" fmla="*/ 532411 w 572606"/>
              <a:gd name="connsiteY3" fmla="*/ 14706 h 295388"/>
              <a:gd name="connsiteX4" fmla="*/ 59915 w 572606"/>
              <a:gd name="connsiteY4" fmla="*/ 116566 h 295388"/>
              <a:gd name="connsiteX5" fmla="*/ 59915 w 572606"/>
              <a:gd name="connsiteY5" fmla="*/ 116248 h 295388"/>
              <a:gd name="connsiteX6" fmla="*/ 184560 w 572606"/>
              <a:gd name="connsiteY6" fmla="*/ 46114 h 295388"/>
              <a:gd name="connsiteX7" fmla="*/ 191279 w 572606"/>
              <a:gd name="connsiteY7" fmla="*/ 22095 h 295388"/>
              <a:gd name="connsiteX8" fmla="*/ 167260 w 572606"/>
              <a:gd name="connsiteY8" fmla="*/ 15376 h 295388"/>
              <a:gd name="connsiteX9" fmla="*/ 9003 w 572606"/>
              <a:gd name="connsiteY9" fmla="*/ 104433 h 295388"/>
              <a:gd name="connsiteX10" fmla="*/ 2263 w 572606"/>
              <a:gd name="connsiteY10" fmla="*/ 128445 h 295388"/>
              <a:gd name="connsiteX11" fmla="*/ 2266 w 572606"/>
              <a:gd name="connsiteY11" fmla="*/ 128452 h 295388"/>
              <a:gd name="connsiteX12" fmla="*/ 91147 w 572606"/>
              <a:gd name="connsiteY12" fmla="*/ 286391 h 295388"/>
              <a:gd name="connsiteX13" fmla="*/ 115174 w 572606"/>
              <a:gd name="connsiteY13" fmla="*/ 293119 h 295388"/>
              <a:gd name="connsiteX14" fmla="*/ 121902 w 572606"/>
              <a:gd name="connsiteY14" fmla="*/ 269091 h 295388"/>
              <a:gd name="connsiteX15" fmla="*/ 56653 w 572606"/>
              <a:gd name="connsiteY15" fmla="*/ 153017 h 295388"/>
              <a:gd name="connsiteX16" fmla="*/ 56847 w 572606"/>
              <a:gd name="connsiteY16" fmla="*/ 152771 h 295388"/>
              <a:gd name="connsiteX17" fmla="*/ 208173 w 572606"/>
              <a:gd name="connsiteY17" fmla="*/ 175855 h 295388"/>
              <a:gd name="connsiteX18" fmla="*/ 556465 w 572606"/>
              <a:gd name="connsiteY18" fmla="*/ 40612 h 295388"/>
              <a:gd name="connsiteX19" fmla="*/ 567364 w 572606"/>
              <a:gd name="connsiteY19" fmla="*/ 30242 h 295388"/>
              <a:gd name="connsiteX20" fmla="*/ 567522 w 572606"/>
              <a:gd name="connsiteY20" fmla="*/ 5306 h 29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2606" h="295388">
                <a:moveTo>
                  <a:pt x="567522" y="5306"/>
                </a:moveTo>
                <a:cubicBezTo>
                  <a:pt x="560714" y="-1658"/>
                  <a:pt x="549549" y="-1783"/>
                  <a:pt x="542585" y="5026"/>
                </a:cubicBezTo>
                <a:cubicBezTo>
                  <a:pt x="542579" y="5031"/>
                  <a:pt x="542574" y="5036"/>
                  <a:pt x="542569" y="5042"/>
                </a:cubicBezTo>
                <a:cubicBezTo>
                  <a:pt x="539218" y="8304"/>
                  <a:pt x="535850" y="11531"/>
                  <a:pt x="532411" y="14706"/>
                </a:cubicBezTo>
                <a:cubicBezTo>
                  <a:pt x="404844" y="131457"/>
                  <a:pt x="224254" y="170388"/>
                  <a:pt x="59915" y="116566"/>
                </a:cubicBezTo>
                <a:cubicBezTo>
                  <a:pt x="59703" y="116566"/>
                  <a:pt x="59686" y="116354"/>
                  <a:pt x="59915" y="116248"/>
                </a:cubicBezTo>
                <a:lnTo>
                  <a:pt x="184560" y="46114"/>
                </a:lnTo>
                <a:cubicBezTo>
                  <a:pt x="193047" y="41336"/>
                  <a:pt x="196056" y="30582"/>
                  <a:pt x="191279" y="22095"/>
                </a:cubicBezTo>
                <a:cubicBezTo>
                  <a:pt x="186501" y="13607"/>
                  <a:pt x="175747" y="10598"/>
                  <a:pt x="167260" y="15376"/>
                </a:cubicBezTo>
                <a:lnTo>
                  <a:pt x="9003" y="104433"/>
                </a:lnTo>
                <a:cubicBezTo>
                  <a:pt x="511" y="109201"/>
                  <a:pt x="-2508" y="119952"/>
                  <a:pt x="2263" y="128445"/>
                </a:cubicBezTo>
                <a:cubicBezTo>
                  <a:pt x="2263" y="128446"/>
                  <a:pt x="2264" y="128450"/>
                  <a:pt x="2266" y="128452"/>
                </a:cubicBezTo>
                <a:lnTo>
                  <a:pt x="91147" y="286391"/>
                </a:lnTo>
                <a:cubicBezTo>
                  <a:pt x="95924" y="294884"/>
                  <a:pt x="106681" y="297896"/>
                  <a:pt x="115174" y="293119"/>
                </a:cubicBezTo>
                <a:cubicBezTo>
                  <a:pt x="123668" y="288342"/>
                  <a:pt x="126680" y="277584"/>
                  <a:pt x="121902" y="269091"/>
                </a:cubicBezTo>
                <a:lnTo>
                  <a:pt x="56653" y="153017"/>
                </a:lnTo>
                <a:cubicBezTo>
                  <a:pt x="56547" y="152806"/>
                  <a:pt x="56653" y="152700"/>
                  <a:pt x="56847" y="152771"/>
                </a:cubicBezTo>
                <a:cubicBezTo>
                  <a:pt x="105831" y="168071"/>
                  <a:pt x="156853" y="175853"/>
                  <a:pt x="208173" y="175855"/>
                </a:cubicBezTo>
                <a:cubicBezTo>
                  <a:pt x="337117" y="176014"/>
                  <a:pt x="461418" y="127746"/>
                  <a:pt x="556465" y="40612"/>
                </a:cubicBezTo>
                <a:cubicBezTo>
                  <a:pt x="560151" y="37226"/>
                  <a:pt x="563766" y="33752"/>
                  <a:pt x="567364" y="30242"/>
                </a:cubicBezTo>
                <a:cubicBezTo>
                  <a:pt x="574293" y="23400"/>
                  <a:pt x="574363" y="12237"/>
                  <a:pt x="567522" y="5306"/>
                </a:cubicBezTo>
                <a:close/>
              </a:path>
            </a:pathLst>
          </a:custGeom>
          <a:solidFill>
            <a:schemeClr val="tx1"/>
          </a:solidFill>
          <a:ln w="175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sp>
        <p:nvSpPr>
          <p:cNvPr id="14" name="Graphic 6" descr="Circles with arrows outline">
            <a:extLst>
              <a:ext uri="{FF2B5EF4-FFF2-40B4-BE49-F238E27FC236}">
                <a16:creationId xmlns:a16="http://schemas.microsoft.com/office/drawing/2014/main" id="{5811A624-6163-C17E-2A9B-DEE1AF0EABD0}"/>
              </a:ext>
            </a:extLst>
          </p:cNvPr>
          <p:cNvSpPr/>
          <p:nvPr/>
        </p:nvSpPr>
        <p:spPr>
          <a:xfrm rot="3953461">
            <a:off x="8580712" y="3001064"/>
            <a:ext cx="572606" cy="295388"/>
          </a:xfrm>
          <a:custGeom>
            <a:avLst/>
            <a:gdLst>
              <a:gd name="connsiteX0" fmla="*/ 567522 w 572606"/>
              <a:gd name="connsiteY0" fmla="*/ 5306 h 295388"/>
              <a:gd name="connsiteX1" fmla="*/ 542585 w 572606"/>
              <a:gd name="connsiteY1" fmla="*/ 5026 h 295388"/>
              <a:gd name="connsiteX2" fmla="*/ 542569 w 572606"/>
              <a:gd name="connsiteY2" fmla="*/ 5042 h 295388"/>
              <a:gd name="connsiteX3" fmla="*/ 532411 w 572606"/>
              <a:gd name="connsiteY3" fmla="*/ 14706 h 295388"/>
              <a:gd name="connsiteX4" fmla="*/ 59915 w 572606"/>
              <a:gd name="connsiteY4" fmla="*/ 116566 h 295388"/>
              <a:gd name="connsiteX5" fmla="*/ 59915 w 572606"/>
              <a:gd name="connsiteY5" fmla="*/ 116248 h 295388"/>
              <a:gd name="connsiteX6" fmla="*/ 184560 w 572606"/>
              <a:gd name="connsiteY6" fmla="*/ 46114 h 295388"/>
              <a:gd name="connsiteX7" fmla="*/ 191279 w 572606"/>
              <a:gd name="connsiteY7" fmla="*/ 22095 h 295388"/>
              <a:gd name="connsiteX8" fmla="*/ 167260 w 572606"/>
              <a:gd name="connsiteY8" fmla="*/ 15376 h 295388"/>
              <a:gd name="connsiteX9" fmla="*/ 9003 w 572606"/>
              <a:gd name="connsiteY9" fmla="*/ 104433 h 295388"/>
              <a:gd name="connsiteX10" fmla="*/ 2263 w 572606"/>
              <a:gd name="connsiteY10" fmla="*/ 128445 h 295388"/>
              <a:gd name="connsiteX11" fmla="*/ 2266 w 572606"/>
              <a:gd name="connsiteY11" fmla="*/ 128452 h 295388"/>
              <a:gd name="connsiteX12" fmla="*/ 91147 w 572606"/>
              <a:gd name="connsiteY12" fmla="*/ 286391 h 295388"/>
              <a:gd name="connsiteX13" fmla="*/ 115174 w 572606"/>
              <a:gd name="connsiteY13" fmla="*/ 293119 h 295388"/>
              <a:gd name="connsiteX14" fmla="*/ 121902 w 572606"/>
              <a:gd name="connsiteY14" fmla="*/ 269091 h 295388"/>
              <a:gd name="connsiteX15" fmla="*/ 56653 w 572606"/>
              <a:gd name="connsiteY15" fmla="*/ 153017 h 295388"/>
              <a:gd name="connsiteX16" fmla="*/ 56847 w 572606"/>
              <a:gd name="connsiteY16" fmla="*/ 152771 h 295388"/>
              <a:gd name="connsiteX17" fmla="*/ 208173 w 572606"/>
              <a:gd name="connsiteY17" fmla="*/ 175855 h 295388"/>
              <a:gd name="connsiteX18" fmla="*/ 556465 w 572606"/>
              <a:gd name="connsiteY18" fmla="*/ 40612 h 295388"/>
              <a:gd name="connsiteX19" fmla="*/ 567364 w 572606"/>
              <a:gd name="connsiteY19" fmla="*/ 30242 h 295388"/>
              <a:gd name="connsiteX20" fmla="*/ 567522 w 572606"/>
              <a:gd name="connsiteY20" fmla="*/ 5306 h 29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2606" h="295388">
                <a:moveTo>
                  <a:pt x="567522" y="5306"/>
                </a:moveTo>
                <a:cubicBezTo>
                  <a:pt x="560714" y="-1658"/>
                  <a:pt x="549549" y="-1783"/>
                  <a:pt x="542585" y="5026"/>
                </a:cubicBezTo>
                <a:cubicBezTo>
                  <a:pt x="542579" y="5031"/>
                  <a:pt x="542574" y="5036"/>
                  <a:pt x="542569" y="5042"/>
                </a:cubicBezTo>
                <a:cubicBezTo>
                  <a:pt x="539218" y="8304"/>
                  <a:pt x="535850" y="11531"/>
                  <a:pt x="532411" y="14706"/>
                </a:cubicBezTo>
                <a:cubicBezTo>
                  <a:pt x="404844" y="131457"/>
                  <a:pt x="224254" y="170388"/>
                  <a:pt x="59915" y="116566"/>
                </a:cubicBezTo>
                <a:cubicBezTo>
                  <a:pt x="59703" y="116566"/>
                  <a:pt x="59686" y="116354"/>
                  <a:pt x="59915" y="116248"/>
                </a:cubicBezTo>
                <a:lnTo>
                  <a:pt x="184560" y="46114"/>
                </a:lnTo>
                <a:cubicBezTo>
                  <a:pt x="193047" y="41336"/>
                  <a:pt x="196056" y="30582"/>
                  <a:pt x="191279" y="22095"/>
                </a:cubicBezTo>
                <a:cubicBezTo>
                  <a:pt x="186501" y="13607"/>
                  <a:pt x="175747" y="10598"/>
                  <a:pt x="167260" y="15376"/>
                </a:cubicBezTo>
                <a:lnTo>
                  <a:pt x="9003" y="104433"/>
                </a:lnTo>
                <a:cubicBezTo>
                  <a:pt x="511" y="109201"/>
                  <a:pt x="-2508" y="119952"/>
                  <a:pt x="2263" y="128445"/>
                </a:cubicBezTo>
                <a:cubicBezTo>
                  <a:pt x="2263" y="128446"/>
                  <a:pt x="2264" y="128450"/>
                  <a:pt x="2266" y="128452"/>
                </a:cubicBezTo>
                <a:lnTo>
                  <a:pt x="91147" y="286391"/>
                </a:lnTo>
                <a:cubicBezTo>
                  <a:pt x="95924" y="294884"/>
                  <a:pt x="106681" y="297896"/>
                  <a:pt x="115174" y="293119"/>
                </a:cubicBezTo>
                <a:cubicBezTo>
                  <a:pt x="123668" y="288342"/>
                  <a:pt x="126680" y="277584"/>
                  <a:pt x="121902" y="269091"/>
                </a:cubicBezTo>
                <a:lnTo>
                  <a:pt x="56653" y="153017"/>
                </a:lnTo>
                <a:cubicBezTo>
                  <a:pt x="56547" y="152806"/>
                  <a:pt x="56653" y="152700"/>
                  <a:pt x="56847" y="152771"/>
                </a:cubicBezTo>
                <a:cubicBezTo>
                  <a:pt x="105831" y="168071"/>
                  <a:pt x="156853" y="175853"/>
                  <a:pt x="208173" y="175855"/>
                </a:cubicBezTo>
                <a:cubicBezTo>
                  <a:pt x="337117" y="176014"/>
                  <a:pt x="461418" y="127746"/>
                  <a:pt x="556465" y="40612"/>
                </a:cubicBezTo>
                <a:cubicBezTo>
                  <a:pt x="560151" y="37226"/>
                  <a:pt x="563766" y="33752"/>
                  <a:pt x="567364" y="30242"/>
                </a:cubicBezTo>
                <a:cubicBezTo>
                  <a:pt x="574293" y="23400"/>
                  <a:pt x="574363" y="12237"/>
                  <a:pt x="567522" y="5306"/>
                </a:cubicBezTo>
                <a:close/>
              </a:path>
            </a:pathLst>
          </a:custGeom>
          <a:solidFill>
            <a:srgbClr val="000000"/>
          </a:solidFill>
          <a:ln w="175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sp>
        <p:nvSpPr>
          <p:cNvPr id="15" name="Graphic 6" descr="Circles with arrows outline">
            <a:extLst>
              <a:ext uri="{FF2B5EF4-FFF2-40B4-BE49-F238E27FC236}">
                <a16:creationId xmlns:a16="http://schemas.microsoft.com/office/drawing/2014/main" id="{23D50200-A000-99E9-5C1B-5ECFFB3641E6}"/>
              </a:ext>
            </a:extLst>
          </p:cNvPr>
          <p:cNvSpPr/>
          <p:nvPr/>
        </p:nvSpPr>
        <p:spPr>
          <a:xfrm rot="7991509">
            <a:off x="8580712" y="1896770"/>
            <a:ext cx="572606" cy="295388"/>
          </a:xfrm>
          <a:custGeom>
            <a:avLst/>
            <a:gdLst>
              <a:gd name="connsiteX0" fmla="*/ 567522 w 572606"/>
              <a:gd name="connsiteY0" fmla="*/ 5306 h 295388"/>
              <a:gd name="connsiteX1" fmla="*/ 542585 w 572606"/>
              <a:gd name="connsiteY1" fmla="*/ 5026 h 295388"/>
              <a:gd name="connsiteX2" fmla="*/ 542569 w 572606"/>
              <a:gd name="connsiteY2" fmla="*/ 5042 h 295388"/>
              <a:gd name="connsiteX3" fmla="*/ 532411 w 572606"/>
              <a:gd name="connsiteY3" fmla="*/ 14706 h 295388"/>
              <a:gd name="connsiteX4" fmla="*/ 59915 w 572606"/>
              <a:gd name="connsiteY4" fmla="*/ 116566 h 295388"/>
              <a:gd name="connsiteX5" fmla="*/ 59915 w 572606"/>
              <a:gd name="connsiteY5" fmla="*/ 116248 h 295388"/>
              <a:gd name="connsiteX6" fmla="*/ 184560 w 572606"/>
              <a:gd name="connsiteY6" fmla="*/ 46114 h 295388"/>
              <a:gd name="connsiteX7" fmla="*/ 191279 w 572606"/>
              <a:gd name="connsiteY7" fmla="*/ 22095 h 295388"/>
              <a:gd name="connsiteX8" fmla="*/ 167260 w 572606"/>
              <a:gd name="connsiteY8" fmla="*/ 15376 h 295388"/>
              <a:gd name="connsiteX9" fmla="*/ 9003 w 572606"/>
              <a:gd name="connsiteY9" fmla="*/ 104433 h 295388"/>
              <a:gd name="connsiteX10" fmla="*/ 2263 w 572606"/>
              <a:gd name="connsiteY10" fmla="*/ 128445 h 295388"/>
              <a:gd name="connsiteX11" fmla="*/ 2266 w 572606"/>
              <a:gd name="connsiteY11" fmla="*/ 128452 h 295388"/>
              <a:gd name="connsiteX12" fmla="*/ 91147 w 572606"/>
              <a:gd name="connsiteY12" fmla="*/ 286391 h 295388"/>
              <a:gd name="connsiteX13" fmla="*/ 115174 w 572606"/>
              <a:gd name="connsiteY13" fmla="*/ 293119 h 295388"/>
              <a:gd name="connsiteX14" fmla="*/ 121902 w 572606"/>
              <a:gd name="connsiteY14" fmla="*/ 269091 h 295388"/>
              <a:gd name="connsiteX15" fmla="*/ 56653 w 572606"/>
              <a:gd name="connsiteY15" fmla="*/ 153017 h 295388"/>
              <a:gd name="connsiteX16" fmla="*/ 56847 w 572606"/>
              <a:gd name="connsiteY16" fmla="*/ 152771 h 295388"/>
              <a:gd name="connsiteX17" fmla="*/ 208173 w 572606"/>
              <a:gd name="connsiteY17" fmla="*/ 175855 h 295388"/>
              <a:gd name="connsiteX18" fmla="*/ 556465 w 572606"/>
              <a:gd name="connsiteY18" fmla="*/ 40612 h 295388"/>
              <a:gd name="connsiteX19" fmla="*/ 567364 w 572606"/>
              <a:gd name="connsiteY19" fmla="*/ 30242 h 295388"/>
              <a:gd name="connsiteX20" fmla="*/ 567522 w 572606"/>
              <a:gd name="connsiteY20" fmla="*/ 5306 h 29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2606" h="295388">
                <a:moveTo>
                  <a:pt x="567522" y="5306"/>
                </a:moveTo>
                <a:cubicBezTo>
                  <a:pt x="560714" y="-1658"/>
                  <a:pt x="549549" y="-1783"/>
                  <a:pt x="542585" y="5026"/>
                </a:cubicBezTo>
                <a:cubicBezTo>
                  <a:pt x="542579" y="5031"/>
                  <a:pt x="542574" y="5036"/>
                  <a:pt x="542569" y="5042"/>
                </a:cubicBezTo>
                <a:cubicBezTo>
                  <a:pt x="539218" y="8304"/>
                  <a:pt x="535850" y="11531"/>
                  <a:pt x="532411" y="14706"/>
                </a:cubicBezTo>
                <a:cubicBezTo>
                  <a:pt x="404844" y="131457"/>
                  <a:pt x="224254" y="170388"/>
                  <a:pt x="59915" y="116566"/>
                </a:cubicBezTo>
                <a:cubicBezTo>
                  <a:pt x="59703" y="116566"/>
                  <a:pt x="59686" y="116354"/>
                  <a:pt x="59915" y="116248"/>
                </a:cubicBezTo>
                <a:lnTo>
                  <a:pt x="184560" y="46114"/>
                </a:lnTo>
                <a:cubicBezTo>
                  <a:pt x="193047" y="41336"/>
                  <a:pt x="196056" y="30582"/>
                  <a:pt x="191279" y="22095"/>
                </a:cubicBezTo>
                <a:cubicBezTo>
                  <a:pt x="186501" y="13607"/>
                  <a:pt x="175747" y="10598"/>
                  <a:pt x="167260" y="15376"/>
                </a:cubicBezTo>
                <a:lnTo>
                  <a:pt x="9003" y="104433"/>
                </a:lnTo>
                <a:cubicBezTo>
                  <a:pt x="511" y="109201"/>
                  <a:pt x="-2508" y="119952"/>
                  <a:pt x="2263" y="128445"/>
                </a:cubicBezTo>
                <a:cubicBezTo>
                  <a:pt x="2263" y="128446"/>
                  <a:pt x="2264" y="128450"/>
                  <a:pt x="2266" y="128452"/>
                </a:cubicBezTo>
                <a:lnTo>
                  <a:pt x="91147" y="286391"/>
                </a:lnTo>
                <a:cubicBezTo>
                  <a:pt x="95924" y="294884"/>
                  <a:pt x="106681" y="297896"/>
                  <a:pt x="115174" y="293119"/>
                </a:cubicBezTo>
                <a:cubicBezTo>
                  <a:pt x="123668" y="288342"/>
                  <a:pt x="126680" y="277584"/>
                  <a:pt x="121902" y="269091"/>
                </a:cubicBezTo>
                <a:lnTo>
                  <a:pt x="56653" y="153017"/>
                </a:lnTo>
                <a:cubicBezTo>
                  <a:pt x="56547" y="152806"/>
                  <a:pt x="56653" y="152700"/>
                  <a:pt x="56847" y="152771"/>
                </a:cubicBezTo>
                <a:cubicBezTo>
                  <a:pt x="105831" y="168071"/>
                  <a:pt x="156853" y="175853"/>
                  <a:pt x="208173" y="175855"/>
                </a:cubicBezTo>
                <a:cubicBezTo>
                  <a:pt x="337117" y="176014"/>
                  <a:pt x="461418" y="127746"/>
                  <a:pt x="556465" y="40612"/>
                </a:cubicBezTo>
                <a:cubicBezTo>
                  <a:pt x="560151" y="37226"/>
                  <a:pt x="563766" y="33752"/>
                  <a:pt x="567364" y="30242"/>
                </a:cubicBezTo>
                <a:cubicBezTo>
                  <a:pt x="574293" y="23400"/>
                  <a:pt x="574363" y="12237"/>
                  <a:pt x="567522" y="5306"/>
                </a:cubicBezTo>
                <a:close/>
              </a:path>
            </a:pathLst>
          </a:custGeom>
          <a:solidFill>
            <a:schemeClr val="tx1"/>
          </a:solidFill>
          <a:ln w="175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86F9D0-568E-EB3C-D622-54025E0AA2C2}"/>
              </a:ext>
            </a:extLst>
          </p:cNvPr>
          <p:cNvSpPr txBox="1"/>
          <p:nvPr/>
        </p:nvSpPr>
        <p:spPr>
          <a:xfrm>
            <a:off x="10693057" y="1680864"/>
            <a:ext cx="82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Needs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07DDB9-8FDB-7C9E-224A-D7A04E8EFD24}"/>
              </a:ext>
            </a:extLst>
          </p:cNvPr>
          <p:cNvSpPr txBox="1"/>
          <p:nvPr/>
        </p:nvSpPr>
        <p:spPr>
          <a:xfrm>
            <a:off x="7857535" y="1699496"/>
            <a:ext cx="1022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Delivery</a:t>
            </a:r>
          </a:p>
        </p:txBody>
      </p:sp>
      <p:pic>
        <p:nvPicPr>
          <p:cNvPr id="23" name="Picture 2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AEA9BB69-5F22-E1C4-429D-4A17D78CF1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9000" y="4076498"/>
            <a:ext cx="1924228" cy="241933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40612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B6170509505E47B3F94CD4FDBDF977" ma:contentTypeVersion="14" ma:contentTypeDescription="Create a new document." ma:contentTypeScope="" ma:versionID="55255ee3fe754f37c0d6272f2f2ca1d8">
  <xsd:schema xmlns:xsd="http://www.w3.org/2001/XMLSchema" xmlns:xs="http://www.w3.org/2001/XMLSchema" xmlns:p="http://schemas.microsoft.com/office/2006/metadata/properties" xmlns:ns2="87a49c7f-a249-45a9-a444-58f08a49cefb" xmlns:ns3="21bc415b-719b-4a08-90d1-d88f0b7382db" xmlns:ns4="0a20205c-0631-4ff0-81c6-46eee12fe7e9" targetNamespace="http://schemas.microsoft.com/office/2006/metadata/properties" ma:root="true" ma:fieldsID="740f0c6ec6a0ca2731ec24a824e05567" ns2:_="" ns3:_="" ns4:_="">
    <xsd:import namespace="87a49c7f-a249-45a9-a444-58f08a49cefb"/>
    <xsd:import namespace="21bc415b-719b-4a08-90d1-d88f0b7382db"/>
    <xsd:import namespace="0a20205c-0631-4ff0-81c6-46eee12fe7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a49c7f-a249-45a9-a444-58f08a49ce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6d46bd7-4a58-4bc0-a217-7245e6e704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bc415b-719b-4a08-90d1-d88f0b7382d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0205c-0631-4ff0-81c6-46eee12fe7e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4988461-8ae0-476b-be39-f1ced47a736a}" ma:internalName="TaxCatchAll" ma:showField="CatchAllData" ma:web="21bc415b-719b-4a08-90d1-d88f0b7382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a49c7f-a249-45a9-a444-58f08a49cefb">
      <Terms xmlns="http://schemas.microsoft.com/office/infopath/2007/PartnerControls"/>
    </lcf76f155ced4ddcb4097134ff3c332f>
    <TaxCatchAll xmlns="0a20205c-0631-4ff0-81c6-46eee12fe7e9" xsi:nil="true"/>
  </documentManagement>
</p:properties>
</file>

<file path=customXml/itemProps1.xml><?xml version="1.0" encoding="utf-8"?>
<ds:datastoreItem xmlns:ds="http://schemas.openxmlformats.org/officeDocument/2006/customXml" ds:itemID="{F20A383D-4D5B-4700-834A-F3CA87893DF8}">
  <ds:schemaRefs>
    <ds:schemaRef ds:uri="0a20205c-0631-4ff0-81c6-46eee12fe7e9"/>
    <ds:schemaRef ds:uri="21bc415b-719b-4a08-90d1-d88f0b7382db"/>
    <ds:schemaRef ds:uri="87a49c7f-a249-45a9-a444-58f08a49ce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4DC058A-2965-41B5-A346-E01EE94E83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D17CC0-B2E6-44C0-848F-79C73BDA82D2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dcmitype/"/>
    <ds:schemaRef ds:uri="87a49c7f-a249-45a9-a444-58f08a49cefb"/>
    <ds:schemaRef ds:uri="http://schemas.microsoft.com/office/infopath/2007/PartnerControls"/>
    <ds:schemaRef ds:uri="http://purl.org/dc/elements/1.1/"/>
    <ds:schemaRef ds:uri="http://schemas.microsoft.com/office/2006/metadata/properties"/>
    <ds:schemaRef ds:uri="0a20205c-0631-4ff0-81c6-46eee12fe7e9"/>
    <ds:schemaRef ds:uri="21bc415b-719b-4a08-90d1-d88f0b7382d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18357</TotalTime>
  <Words>1190</Words>
  <Application>Microsoft Office PowerPoint</Application>
  <PresentationFormat>Widescreen</PresentationFormat>
  <Paragraphs>161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Symbol</vt:lpstr>
      <vt:lpstr>Trade Gothic LT Std Extended</vt:lpstr>
      <vt:lpstr>Wingdings</vt:lpstr>
      <vt:lpstr>Office Theme</vt:lpstr>
      <vt:lpstr>Nuclear Data Toward Predictive Capabilities</vt:lpstr>
      <vt:lpstr>Nuclear Data Pipeline (NA-113 perspective)</vt:lpstr>
      <vt:lpstr>Neutron fission measurements have been a focus</vt:lpstr>
      <vt:lpstr>Photonuclear data are a newer emphasis</vt:lpstr>
      <vt:lpstr>Neutron scatter measurements have been identified as a priority</vt:lpstr>
      <vt:lpstr>Improved reaction cross sections with unstable isotopes requires new measurements and theory</vt:lpstr>
      <vt:lpstr>LANSCE Enhancements (LANE) revolutionize nuclear physics capabilities to meet NNSA mission needs</vt:lpstr>
      <vt:lpstr>Livermore Nuclear Science (LiNuS) Center will expand experimental capabilities</vt:lpstr>
      <vt:lpstr>OES supports multiple experimental efforts driven by applications needs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Alejandra Herron</dc:creator>
  <cp:lastModifiedBy>Caldwell, Tod</cp:lastModifiedBy>
  <cp:revision>77</cp:revision>
  <dcterms:created xsi:type="dcterms:W3CDTF">2020-09-30T16:23:03Z</dcterms:created>
  <dcterms:modified xsi:type="dcterms:W3CDTF">2026-02-09T04:03:10Z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0x010100EDB6170509505E47B3F94CD4FDBDF977</vt:lpwstr>
  </property>
  <property fmtid="{D5CDD505-2E9C-101B-9397-08002B2CF9AE}" pid="3" name="_dlc_DocIdItemGuid">
    <vt:lpwstr>14b7ee77-c58f-467a-b584-a429d8643f72</vt:lpwstr>
  </property>
  <property fmtid="{D5CDD505-2E9C-101B-9397-08002B2CF9AE}" pid="4" name="RunURLWF">
    <vt:lpwstr>1</vt:lpwstr>
  </property>
  <property fmtid="{D5CDD505-2E9C-101B-9397-08002B2CF9AE}" pid="5" name="WorkflowChangePath">
    <vt:lpwstr>7b7da0b5-8f4a-445c-b316-e11aefbdbc1b,4;</vt:lpwstr>
  </property>
  <property fmtid="{D5CDD505-2E9C-101B-9397-08002B2CF9AE}" pid="6" name="MediaServiceImageTags">
    <vt:lpwstr/>
  </property>
</Properties>
</file>