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24"/>
  </p:notesMasterIdLst>
  <p:handoutMasterIdLst>
    <p:handoutMasterId r:id="rId25"/>
  </p:handoutMasterIdLst>
  <p:sldIdLst>
    <p:sldId id="2147481337" r:id="rId2"/>
    <p:sldId id="2147481342" r:id="rId3"/>
    <p:sldId id="2147481343" r:id="rId4"/>
    <p:sldId id="2147481345" r:id="rId5"/>
    <p:sldId id="2147481348" r:id="rId6"/>
    <p:sldId id="2147469124" r:id="rId7"/>
    <p:sldId id="2147481347" r:id="rId8"/>
    <p:sldId id="2147469131" r:id="rId9"/>
    <p:sldId id="2147469133" r:id="rId10"/>
    <p:sldId id="2147469135" r:id="rId11"/>
    <p:sldId id="2147481346" r:id="rId12"/>
    <p:sldId id="2147469138" r:id="rId13"/>
    <p:sldId id="2147469130" r:id="rId14"/>
    <p:sldId id="2147469148" r:id="rId15"/>
    <p:sldId id="2147469146" r:id="rId16"/>
    <p:sldId id="2147481349" r:id="rId17"/>
    <p:sldId id="2147481351" r:id="rId18"/>
    <p:sldId id="2147481350" r:id="rId19"/>
    <p:sldId id="2147481353" r:id="rId20"/>
    <p:sldId id="2147481352" r:id="rId21"/>
    <p:sldId id="2147481354" r:id="rId22"/>
    <p:sldId id="214748134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F352626-EEA7-5498-285F-C4F06982BE91}" name="Jin Whan Bae" initials="JB" userId="c294b099ac3943a6" providerId="Windows Live"/>
  <p188:author id="{86CAD836-B786-7D92-09F1-DE01867BB274}" name="Bostelmann, Rike" initials="BR" userId="S::f78@ornl.gov::f281b821-9ba4-4002-b49f-2650aa29e841" providerId="AD"/>
  <p188:author id="{0C476F3E-2B2C-D02E-A927-755D46376812}" name="Elicia Ferrer" initials="EF" userId="ac7d01b8666ae590" providerId="Windows Live"/>
  <p188:author id="{BEF8CA72-6AE8-8AD8-5B9A-8F576BAC3FD5}" name="Janiga, Jaimee" initials="JJ" userId="S::7nj@ornl.gov::c06abe94-9752-4f8c-96a2-49efdf1f6368" providerId="AD"/>
  <p188:author id="{AEAD18E7-B448-65DB-CA87-842E96FFBAB8}" name="Hamilton, Parker" initials="HP" userId="S::phx@ornl.gov::705e6176-b28b-4c97-bff2-c09b484873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BA00"/>
    <a:srgbClr val="FF9E1B"/>
    <a:srgbClr val="7DC397"/>
    <a:srgbClr val="ECECEC"/>
    <a:srgbClr val="4E008E"/>
    <a:srgbClr val="B50094"/>
    <a:srgbClr val="FE5000"/>
    <a:srgbClr val="ED9634"/>
    <a:srgbClr val="005776"/>
    <a:srgbClr val="006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65"/>
    <p:restoredTop sz="90751"/>
  </p:normalViewPr>
  <p:slideViewPr>
    <p:cSldViewPr snapToGrid="0">
      <p:cViewPr varScale="1">
        <p:scale>
          <a:sx n="147" d="100"/>
          <a:sy n="147" d="100"/>
        </p:scale>
        <p:origin x="8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05" d="100"/>
          <a:sy n="105" d="100"/>
        </p:scale>
        <p:origin x="4152" y="-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>
                <a:latin typeface="Aptos" panose="020B0004020202020204" pitchFamily="34" charset="0"/>
              </a:rPr>
              <a:t>2/9/26</a:t>
            </a:fld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>
                <a:latin typeface="Aptos" panose="020B0004020202020204" pitchFamily="34" charset="0"/>
              </a:rPr>
              <a:t>‹#›</a:t>
            </a:fld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9F2D4C33-E834-184F-A85B-4B1A7D742F82}" type="datetimeFigureOut">
              <a:rPr lang="en-US" smtClean="0"/>
              <a:pPr/>
              <a:t>2/9/26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CEEA2CD3-FB95-D94F-9F04-F9F995EAB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77446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0" dirty="0">
              <a:latin typeface="Aptos Light" panose="020B0004020202020204" pitchFamily="34" charset="0"/>
              <a:ea typeface="Aptos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575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will get into the specifics of the method later, but I want to provide you with a basic idea of what we want to replicate when simulating the operation of PBRs.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So, we have double heterogeneous (so fuel spheres into bigger spheres) stacked into the vessel, which circulate continuously, driven by gravity for gas-cooled reactors or drag for molten-salt-cooled reactors.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Disclaimer: I will show a lot of applied cases to the MSRs (or FHRs), but the method is agnostic to what the coolant is and which direction the pebbles are going.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Pebbles are discharged from one end of the core. They then go through a nondestructive assessment of their burnup and mechanical integrity. If they are suitable for another pass through the core, then they are reinserted. Otherwise, they are discarded.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maintain criticality, fresh pebbles are also continuously reinserted in the core. After running for a long time with a steady state, the core consumes and discards roughly as much as what is inserted, so it reaches an equilibrium state.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774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811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Applying this to an FHR model with 250,000 pebbles, we obtain trajectories and positions evolutions.</a:t>
            </a:r>
          </a:p>
          <a:p>
            <a:r>
              <a:rPr lang="en-US" dirty="0"/>
              <a:t>This is very valuable, both for HxF and lower-fidelity methods.</a:t>
            </a:r>
          </a:p>
          <a:p>
            <a:r>
              <a:rPr lang="en-US" dirty="0"/>
              <a:t>The plot you see on the right is the Serpent model with the positions obtained from the DEM fed into it at a given time step.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917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HxF was used in the past for the gFHR, which is a purely cylindrical core.</a:t>
            </a:r>
          </a:p>
          <a:p>
            <a:r>
              <a:rPr lang="en-US" dirty="0"/>
              <a:t>First, we reach the equilibrium, which is the most time-consuming part of the simulation. We wait for the core’s </a:t>
            </a:r>
            <a:r>
              <a:rPr lang="en-US" i="1" dirty="0"/>
              <a:t>k</a:t>
            </a:r>
            <a:r>
              <a:rPr lang="en-US" baseline="-25000" dirty="0"/>
              <a:t>eff</a:t>
            </a:r>
            <a:r>
              <a:rPr lang="en-US" dirty="0"/>
              <a:t>, global inventory, and flux and power distributions to converge. </a:t>
            </a:r>
          </a:p>
          <a:p>
            <a:r>
              <a:rPr lang="en-US" dirty="0"/>
              <a:t>So, we simulate transport, deplete nuclides, move the pebbles, proceed to monitoring, discard old fuel and insert fresh fuel, and do it again many times for multiple passes.</a:t>
            </a:r>
          </a:p>
          <a:p>
            <a:r>
              <a:rPr lang="en-US" dirty="0"/>
              <a:t>Once the equilibrium is reached, this simulation keeps going, and we can record each equilibrium snapshot and aggregate the data.</a:t>
            </a:r>
          </a:p>
          <a:p>
            <a:endParaRPr lang="en-US" dirty="0"/>
          </a:p>
          <a:p>
            <a:r>
              <a:rPr lang="en-US" dirty="0"/>
              <a:t>One valuable insight from the results is that if we compare with simplified methods in terms of burnup distributions, we see that these lower-fidelity methods fail to capture outliers well.</a:t>
            </a:r>
          </a:p>
          <a:p>
            <a:r>
              <a:rPr lang="en-US" dirty="0"/>
              <a:t>The plot you see here shows the comparison between HxF and KPACS, developed by Kairos Power, which is considered on the higher end of accuracy.</a:t>
            </a:r>
          </a:p>
          <a:p>
            <a:r>
              <a:rPr lang="en-US" dirty="0"/>
              <a:t>I did not include it here, but differences in compositions and power distributions are also observed in core.</a:t>
            </a:r>
          </a:p>
          <a:p>
            <a:endParaRPr lang="en-US" dirty="0"/>
          </a:p>
          <a:p>
            <a:r>
              <a:rPr lang="en-US" dirty="0"/>
              <a:t>The beauty of having very granular data is that we can follow pebble histories individually.</a:t>
            </a:r>
          </a:p>
          <a:p>
            <a:r>
              <a:rPr lang="en-US" dirty="0"/>
              <a:t>Here, I take an average of the </a:t>
            </a: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pebbles with the highest (&gt; 19.5 %FIMA) and lowest (&lt; 16.5 %FIMA) discharge burnup and see their power history and the trajectories they had in the core.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We see that the higher powers giving higher discharge burnups are due to a more central radial position, whereas the lowest powers are found for pebbles in the intermediate radial regions.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127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also record the content of the pebbles that were discharged or discarded, such as burnup, fluence, their nuclide inventory or history, similar to what I showed in the last slide.</a:t>
            </a:r>
          </a:p>
          <a:p>
            <a:r>
              <a:rPr lang="en-US" dirty="0"/>
              <a:t>This gives us very important insights for design, operation, and safety as well as for safeguards.</a:t>
            </a:r>
          </a:p>
          <a:p>
            <a:r>
              <a:rPr lang="en-US" dirty="0"/>
              <a:t>For instance, because we have access to the nuclide inventory here, you can see the plutonium vector for the core that I showed you earlier, depending on the pass number.</a:t>
            </a:r>
          </a:p>
          <a:p>
            <a:r>
              <a:rPr lang="en-US" dirty="0"/>
              <a:t>This plot is simple but contains the data from millions of discharged pebbles at once, with unique sets of trajectories.</a:t>
            </a:r>
          </a:p>
          <a:p>
            <a:endParaRPr lang="en-US" dirty="0"/>
          </a:p>
          <a:p>
            <a:r>
              <a:rPr lang="en-US" dirty="0"/>
              <a:t>Another application, very relevant here, is that we can generate accurate gamma emission spectra from the discharged nuclide inventory.</a:t>
            </a:r>
          </a:p>
          <a:p>
            <a:r>
              <a:rPr lang="en-US" dirty="0"/>
              <a:t>Here, for example, we generated the gamma spectra from Serpent directly for an HTR-10 equilibrium core and simulated the measured response of a sodium iodine detector.</a:t>
            </a:r>
          </a:p>
          <a:p>
            <a:endParaRPr lang="en-US" dirty="0"/>
          </a:p>
          <a:p>
            <a:r>
              <a:rPr lang="en-US" dirty="0"/>
              <a:t>Of course, I pointed out the potential use for safeguards, but many other applications are possible, including fuel performance, waste management, or machine learning for projecting inventory during operation.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656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-P07743 - Edited by Laddy Fields&#10;&#10;Drone Mission - Aerial view of ORNL's east Campus Quad facing southwest.&#10;&#10;This image has been reviewed by an ORNL Releasing Official and is approved for public release, May 19, 2025.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  <a:ea typeface="Aptos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+mn-lt"/>
                <a:ea typeface="Aptos Light" panose="020B0004020202020204" pitchFamily="34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  <a:latin typeface="Aptos Light" panose="020B0004020202020204" pitchFamily="34" charset="0"/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9A2CD0-329A-AD66-9E82-A1DB6C6F93A4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CD3442-F157-B130-4C8C-C1C6563CA624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442A6DA9-8C3C-81D4-6B8A-D16A90DD9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2409650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17285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08273-EAF5-86C7-7DA1-4B3A63FA40A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8AC23A-F6F3-1406-A41C-A53D3176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990C39-D2EB-2C24-D563-540A447C898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550189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106746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954A7-39D8-F93F-8AB5-8AFDA80ABC3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33C006-27BF-E46C-6464-DF2AED8EF3C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2DE149-7914-DD03-AF2A-717A4DBC4C4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63E755-9A43-BCF9-FC26-D2B9312D44A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34581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  <a:latin typeface="Aptos Light" panose="020B00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BE50A6-F625-0BB9-2DA3-BD2A1D5A1C99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6153C1-920A-60DA-AB29-D732EC8AD9DD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2B8A78FF-CBBF-0925-0C04-834044AF1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9461967E-4A3D-99FD-12D2-D204FBEBAF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4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2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8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6146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43624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12370"/>
            <a:ext cx="1744662" cy="1485900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mage Series Colo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58896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11299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58896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11299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6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accent2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664967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mage Series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858181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793375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864884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3-P05692: Jaimee edited &#10;&#10;Drone Mission - Aerial of ORNL East Campus facing west. May 9, 2023.&#10;">
            <a:extLst>
              <a:ext uri="{FF2B5EF4-FFF2-40B4-BE49-F238E27FC236}">
                <a16:creationId xmlns:a16="http://schemas.microsoft.com/office/drawing/2014/main" id="{29026065-7CE6-26BF-5E11-E2573F33E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89" b="20607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88" y="2258209"/>
            <a:ext cx="12081224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37" y="2922742"/>
            <a:ext cx="12063127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078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Hexa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 +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5-P08154: Drone Mission - Aerial of sunrise over ORNL east campus, April 3, 2023.  &#10;&#10;Electronic Reference Image – For more images in this series, please contact, creativeservices@ornl.gov&#10;This image has been reviewed by an ORNL Releasing Official and is approved for public release, January 4, 2023.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494" t="5003" r="5511" b="5003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215596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</p:grpSp>
      <p:sp>
        <p:nvSpPr>
          <p:cNvPr id="2" name="Title 7">
            <a:extLst>
              <a:ext uri="{FF2B5EF4-FFF2-40B4-BE49-F238E27FC236}">
                <a16:creationId xmlns:a16="http://schemas.microsoft.com/office/drawing/2014/main" id="{DAE593DB-8ADA-2B81-0837-94D520E63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Keep up with ORNL’s latest scientific discoveries, economic impacts, and solutions for energy and national security</a:t>
            </a:r>
          </a:p>
        </p:txBody>
      </p:sp>
    </p:spTree>
    <p:extLst>
      <p:ext uri="{BB962C8B-B14F-4D97-AF65-F5344CB8AC3E}">
        <p14:creationId xmlns:p14="http://schemas.microsoft.com/office/powerpoint/2010/main" val="2873371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2EFFC1-8D00-2422-39D7-701FD30A5CDF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7F60E2-2A56-9EB3-6B56-9299A963E1A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10" name="Picture 9" descr="Text&#10;&#10;AI-generated content may be incorrect.">
              <a:extLst>
                <a:ext uri="{FF2B5EF4-FFF2-40B4-BE49-F238E27FC236}">
                  <a16:creationId xmlns:a16="http://schemas.microsoft.com/office/drawing/2014/main" id="{E05B343D-85E7-C42A-D96E-37A8AB109C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BD199E-AAB8-C86C-7065-B0DAAC996DDA}"/>
              </a:ext>
            </a:extLst>
          </p:cNvPr>
          <p:cNvGrpSpPr/>
          <p:nvPr userDrawn="1"/>
        </p:nvGrpSpPr>
        <p:grpSpPr>
          <a:xfrm>
            <a:off x="4217981" y="6109219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197F97-DD05-46DC-A43C-9A85A489A4DD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8" name="Picture 7" descr="Text&#10;&#10;AI-generated content may be incorrect.">
              <a:extLst>
                <a:ext uri="{FF2B5EF4-FFF2-40B4-BE49-F238E27FC236}">
                  <a16:creationId xmlns:a16="http://schemas.microsoft.com/office/drawing/2014/main" id="{CCDFDBFA-B5E9-EA5B-FE47-B868EED9A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3949291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/>
              <a:t>One-sentence headline stating </a:t>
            </a:r>
            <a:br>
              <a:rPr lang="en-US"/>
            </a:br>
            <a:r>
              <a:rPr lang="en-US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23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EA40F8-43C7-91B8-DB7E-DDD5E2408A38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52F9E3-A27C-53E8-B52E-49794F69B0D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Text&#10;&#10;AI-generated content may be incorrect.">
              <a:extLst>
                <a:ext uri="{FF2B5EF4-FFF2-40B4-BE49-F238E27FC236}">
                  <a16:creationId xmlns:a16="http://schemas.microsoft.com/office/drawing/2014/main" id="{DB53C206-3DA3-C765-EB66-A35BBF705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 Tex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Title: Best Title Option for Longer Presentation Titles (Text Size no larger than 36pt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B2AD18-B7D9-77F5-D220-3EDA560B2C83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E0B571-503C-1E4E-4585-513FD2198B27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9" name="Picture 8" descr="Text&#10;&#10;AI-generated content may be incorrect.">
              <a:extLst>
                <a:ext uri="{FF2B5EF4-FFF2-40B4-BE49-F238E27FC236}">
                  <a16:creationId xmlns:a16="http://schemas.microsoft.com/office/drawing/2014/main" id="{2FD5B24E-06B1-CD75-BC26-A89AA432F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492432" cy="406182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Hexagon Cut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Stacked 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sv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i="0" smtClean="0">
                <a:solidFill>
                  <a:schemeClr val="bg2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i="0" dirty="0">
              <a:solidFill>
                <a:schemeClr val="bg2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Aptos Light" panose="020B0004020202020204" pitchFamily="34" charset="0"/>
                <a:ea typeface="Aptos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832" r:id="rId6"/>
    <p:sldLayoutId id="2147483894" r:id="rId7"/>
    <p:sldLayoutId id="2147483829" r:id="rId8"/>
    <p:sldLayoutId id="2147483897" r:id="rId9"/>
    <p:sldLayoutId id="2147483833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834" r:id="rId16"/>
    <p:sldLayoutId id="2147483940" r:id="rId17"/>
    <p:sldLayoutId id="2147483835" r:id="rId18"/>
    <p:sldLayoutId id="2147483928" r:id="rId19"/>
    <p:sldLayoutId id="2147483906" r:id="rId20"/>
    <p:sldLayoutId id="2147483905" r:id="rId21"/>
    <p:sldLayoutId id="2147483937" r:id="rId22"/>
    <p:sldLayoutId id="2147483947" r:id="rId23"/>
    <p:sldLayoutId id="2147483948" r:id="rId24"/>
    <p:sldLayoutId id="2147483951" r:id="rId25"/>
    <p:sldLayoutId id="2147483949" r:id="rId26"/>
    <p:sldLayoutId id="2147483959" r:id="rId27"/>
    <p:sldLayoutId id="2147483861" r:id="rId28"/>
    <p:sldLayoutId id="2147483958" r:id="rId29"/>
    <p:sldLayoutId id="2147483849" r:id="rId30"/>
    <p:sldLayoutId id="2147483960" r:id="rId31"/>
    <p:sldLayoutId id="2147483961" r:id="rId3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+mj-lt"/>
          <a:ea typeface="Aptos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None/>
        <a:defRPr sz="22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18B1F-BFB1-CC50-2580-E2ADE95FF0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Advanced Reactor Safeguards Modeling and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3AA3E-CA79-A928-3E5C-72DD8F594C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2026 Workshop for Applied Nuclear Data Activities (WANDA), Washington, DC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AB052-C5ED-4604-BB32-C7CFB3654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February 2026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69892-B8FD-9314-2137-FD44D1A12A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Jin Whan Bae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4AE62E-70C2-2BB8-D0AC-19F2732450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Oak Ridge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425199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8BEB2A-2243-B2E8-4EC1-2A0F384FD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Pebble-wise discharge inventory can be extracted/analyzed</a:t>
            </a:r>
          </a:p>
        </p:txBody>
      </p:sp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14039C0-ADFC-35CF-2432-C909C18C69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0" t="2567" b="3610"/>
          <a:stretch/>
        </p:blipFill>
        <p:spPr bwMode="auto">
          <a:xfrm>
            <a:off x="4218425" y="1078756"/>
            <a:ext cx="3172287" cy="2398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5F2866-6760-F79D-CC38-65AD6B2E8465}"/>
              </a:ext>
            </a:extLst>
          </p:cNvPr>
          <p:cNvSpPr txBox="1"/>
          <p:nvPr/>
        </p:nvSpPr>
        <p:spPr>
          <a:xfrm>
            <a:off x="4218425" y="3489125"/>
            <a:ext cx="29880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 algn="ctr">
              <a:defRPr kumimoji="0" sz="1600" b="1" i="1" u="none" strike="noStrike" cap="none" spc="0" normalizeH="0" baseline="0">
                <a:ln>
                  <a:noFill/>
                </a:ln>
                <a:effectLst/>
                <a:uLnTx/>
                <a:uFillTx/>
                <a:ea typeface="Roboto" panose="02000000000000000000" pitchFamily="2" charset="0"/>
              </a:defRPr>
            </a:lvl1pPr>
            <a:lvl2pPr marL="342854" defTabSz="342854">
              <a:defRPr sz="1350"/>
            </a:lvl2pPr>
            <a:lvl3pPr marL="685709" defTabSz="342854">
              <a:defRPr sz="1350"/>
            </a:lvl3pPr>
            <a:lvl4pPr marL="1028563" defTabSz="342854">
              <a:defRPr sz="1350"/>
            </a:lvl4pPr>
            <a:lvl5pPr marL="1371417" defTabSz="342854">
              <a:defRPr sz="1350"/>
            </a:lvl5pPr>
            <a:lvl6pPr marL="1714271" defTabSz="342854">
              <a:defRPr sz="1350"/>
            </a:lvl6pPr>
            <a:lvl7pPr marL="2057126" defTabSz="342854">
              <a:defRPr sz="1350"/>
            </a:lvl7pPr>
            <a:lvl8pPr marL="2399980" defTabSz="342854">
              <a:defRPr sz="1350"/>
            </a:lvl8pPr>
            <a:lvl9pPr marL="2742834" defTabSz="342854">
              <a:defRPr sz="1350"/>
            </a:lvl9pPr>
          </a:lstStyle>
          <a:p>
            <a:r>
              <a:rPr lang="en-US" sz="1500" i="0" dirty="0"/>
              <a:t>Discharge burnup distributions per pass at equilibrium.</a:t>
            </a:r>
          </a:p>
        </p:txBody>
      </p:sp>
      <p:pic>
        <p:nvPicPr>
          <p:cNvPr id="6" name="Picture 5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F405D2ED-4BE8-7E1C-EAD0-37F037748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712" y="1143000"/>
            <a:ext cx="4723145" cy="2231030"/>
          </a:xfrm>
          <a:prstGeom prst="rect">
            <a:avLst/>
          </a:prstGeom>
        </p:spPr>
      </p:pic>
      <p:pic>
        <p:nvPicPr>
          <p:cNvPr id="7" name="Picture 609256404">
            <a:extLst>
              <a:ext uri="{FF2B5EF4-FFF2-40B4-BE49-F238E27FC236}">
                <a16:creationId xmlns:a16="http://schemas.microsoft.com/office/drawing/2014/main" id="{87C53C09-2D35-821C-328A-85485C111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r="50247" b="50655"/>
          <a:stretch>
            <a:fillRect/>
          </a:stretch>
        </p:blipFill>
        <p:spPr bwMode="auto">
          <a:xfrm>
            <a:off x="4661568" y="4027058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8AAD1685-C8AA-F4FD-EC13-C7DA35CCC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4" t="50111" r="1094" b="543"/>
          <a:stretch>
            <a:fillRect/>
          </a:stretch>
        </p:blipFill>
        <p:spPr bwMode="auto">
          <a:xfrm>
            <a:off x="7460977" y="4027058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0CA2E73-3B1E-D3CE-5C22-9BEF95970F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1078756"/>
            <a:ext cx="4040143" cy="5525244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Discharged fuel analysis: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Cumulative burnup, fluence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Nuclide inventory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History: trajectory, power, flux, etc.</a:t>
            </a:r>
          </a:p>
          <a:p>
            <a:r>
              <a:rPr lang="en-US" b="1" dirty="0"/>
              <a:t>Potential for safeguards: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Plutonium vector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Gamma emission spectrum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Enhance monitoring without extra physical measurements (ML)</a:t>
            </a:r>
          </a:p>
          <a:p>
            <a:r>
              <a:rPr lang="en-US" b="1" dirty="0"/>
              <a:t>Other applications: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Fuel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Waste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ML for operation and </a:t>
            </a:r>
            <a:br>
              <a:rPr lang="en-US" dirty="0"/>
            </a:br>
            <a:r>
              <a:rPr lang="en-US" dirty="0"/>
              <a:t>inventory projections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B08E0A-0543-0522-3824-FA11CEADFDB7}"/>
              </a:ext>
            </a:extLst>
          </p:cNvPr>
          <p:cNvSpPr txBox="1"/>
          <p:nvPr/>
        </p:nvSpPr>
        <p:spPr>
          <a:xfrm>
            <a:off x="8203660" y="3289520"/>
            <a:ext cx="35420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 algn="ctr">
              <a:defRPr kumimoji="0" sz="1600" b="1" i="1" u="none" strike="noStrike" cap="none" spc="0" normalizeH="0" baseline="0">
                <a:ln>
                  <a:noFill/>
                </a:ln>
                <a:effectLst/>
                <a:uLnTx/>
                <a:uFillTx/>
                <a:ea typeface="Roboto" panose="02000000000000000000" pitchFamily="2" charset="0"/>
              </a:defRPr>
            </a:lvl1pPr>
            <a:lvl2pPr marL="342854" defTabSz="342854">
              <a:defRPr sz="1350"/>
            </a:lvl2pPr>
            <a:lvl3pPr marL="685709" defTabSz="342854">
              <a:defRPr sz="1350"/>
            </a:lvl3pPr>
            <a:lvl4pPr marL="1028563" defTabSz="342854">
              <a:defRPr sz="1350"/>
            </a:lvl4pPr>
            <a:lvl5pPr marL="1371417" defTabSz="342854">
              <a:defRPr sz="1350"/>
            </a:lvl5pPr>
            <a:lvl6pPr marL="1714271" defTabSz="342854">
              <a:defRPr sz="1350"/>
            </a:lvl6pPr>
            <a:lvl7pPr marL="2057126" defTabSz="342854">
              <a:defRPr sz="1350"/>
            </a:lvl7pPr>
            <a:lvl8pPr marL="2399980" defTabSz="342854">
              <a:defRPr sz="1350"/>
            </a:lvl8pPr>
            <a:lvl9pPr marL="2742834" defTabSz="342854">
              <a:defRPr sz="1350"/>
            </a:lvl9pPr>
          </a:lstStyle>
          <a:p>
            <a:r>
              <a:rPr lang="en-US" sz="1500" i="0" dirty="0"/>
              <a:t>Equilibrium plutonium vector for gFHR </a:t>
            </a:r>
            <a:br>
              <a:rPr lang="en-US" sz="1500" i="0" dirty="0"/>
            </a:br>
            <a:r>
              <a:rPr lang="en-US" sz="1500" i="0" dirty="0"/>
              <a:t>discharged pebbles.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115AD8-39A4-833F-77F6-D789C0B0A8BC}"/>
              </a:ext>
            </a:extLst>
          </p:cNvPr>
          <p:cNvSpPr txBox="1"/>
          <p:nvPr/>
        </p:nvSpPr>
        <p:spPr>
          <a:xfrm>
            <a:off x="4011743" y="6234027"/>
            <a:ext cx="6631709" cy="604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600" b="1" dirty="0">
                <a:effectLst/>
                <a:ea typeface="Batang" panose="02030600000101010101" pitchFamily="18" charset="-127"/>
              </a:rPr>
              <a:t>Gamma spectra (emission/detection) in average HTR-10 discharged pebble (NaI detector, 3 days decay before measurement).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DE5D12E3-BCAA-944A-DBBD-0D860512F894}"/>
              </a:ext>
            </a:extLst>
          </p:cNvPr>
          <p:cNvSpPr/>
          <p:nvPr/>
        </p:nvSpPr>
        <p:spPr>
          <a:xfrm>
            <a:off x="7024942" y="4969457"/>
            <a:ext cx="365769" cy="401205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B8E71F29-0D19-FC55-BD2E-B65936E6F20D}"/>
              </a:ext>
            </a:extLst>
          </p:cNvPr>
          <p:cNvSpPr/>
          <p:nvPr/>
        </p:nvSpPr>
        <p:spPr>
          <a:xfrm>
            <a:off x="9905229" y="4969456"/>
            <a:ext cx="365769" cy="401205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07E7BE-10AA-5CCF-5F20-F3FA10F3648E}"/>
              </a:ext>
            </a:extLst>
          </p:cNvPr>
          <p:cNvSpPr txBox="1"/>
          <p:nvPr/>
        </p:nvSpPr>
        <p:spPr>
          <a:xfrm>
            <a:off x="10252563" y="4869058"/>
            <a:ext cx="1701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Pebble inventory</a:t>
            </a:r>
          </a:p>
          <a:p>
            <a:pPr algn="ctr"/>
            <a:r>
              <a:rPr lang="en-US" sz="1600" dirty="0"/>
              <a:t>burnup history</a:t>
            </a:r>
          </a:p>
        </p:txBody>
      </p:sp>
    </p:spTree>
    <p:extLst>
      <p:ext uri="{BB962C8B-B14F-4D97-AF65-F5344CB8AC3E}">
        <p14:creationId xmlns:p14="http://schemas.microsoft.com/office/powerpoint/2010/main" val="17221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9" grpId="0"/>
      <p:bldP spid="20" grpId="0" animBg="1"/>
      <p:bldP spid="21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9390A-D001-7F4B-F385-B8509DFE7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GammaID: Data framework for gamma spectra generation and training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D57B06-90B9-40A8-23E6-148717858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704" y="970546"/>
            <a:ext cx="4088057" cy="560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5A6F37-AAE1-4BDC-02E7-A9859B1F0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92" y="1897627"/>
            <a:ext cx="6455522" cy="352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94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689C1A-EE47-F38B-3767-F6738231D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73985"/>
            <a:ext cx="4135792" cy="1909755"/>
          </a:xfrm>
        </p:spPr>
        <p:txBody>
          <a:bodyPr/>
          <a:lstStyle/>
          <a:p>
            <a:r>
              <a:rPr lang="en-US" dirty="0" err="1">
                <a:latin typeface="Roboto"/>
                <a:ea typeface="Roboto"/>
                <a:cs typeface="Roboto"/>
              </a:rPr>
              <a:t>GammaID</a:t>
            </a:r>
            <a:r>
              <a:rPr lang="en-US" dirty="0">
                <a:latin typeface="Roboto"/>
                <a:ea typeface="Roboto"/>
                <a:cs typeface="Roboto"/>
              </a:rPr>
              <a:t> Demonstrated on a campaign of UF</a:t>
            </a:r>
            <a:r>
              <a:rPr lang="en-US" baseline="-25000" dirty="0">
                <a:latin typeface="Roboto"/>
                <a:ea typeface="Roboto"/>
                <a:cs typeface="Roboto"/>
              </a:rPr>
              <a:t>6</a:t>
            </a:r>
            <a:r>
              <a:rPr lang="en-US" dirty="0">
                <a:latin typeface="Roboto"/>
                <a:ea typeface="Roboto"/>
                <a:cs typeface="Roboto"/>
              </a:rPr>
              <a:t> measurements to use gamma spectra to predict enrichment</a:t>
            </a:r>
            <a:endParaRPr lang="en-US" dirty="0">
              <a:cs typeface="Roboto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2D80EEB-452E-CA8F-7E6A-E0992688C6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endParaRPr lang="en-US" dirty="0">
              <a:cs typeface="Roboto"/>
            </a:endParaRPr>
          </a:p>
          <a:p>
            <a:endParaRPr lang="en-US" dirty="0">
              <a:latin typeface="Roboto"/>
              <a:ea typeface="Roboto"/>
              <a:cs typeface="Robo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92B467-4941-B0F0-0D89-5A78201DA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375" y="188062"/>
            <a:ext cx="3732250" cy="2087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B1787D-7E6D-4F05-E827-CAA4A37F8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207" y="477358"/>
            <a:ext cx="3737788" cy="2952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070164-4312-5D43-F7A9-731557A87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146" y="3668122"/>
            <a:ext cx="6941732" cy="2782408"/>
          </a:xfrm>
          <a:prstGeom prst="rect">
            <a:avLst/>
          </a:prstGeom>
        </p:spPr>
      </p:pic>
      <p:sp>
        <p:nvSpPr>
          <p:cNvPr id="8" name="Subtitle 6">
            <a:extLst>
              <a:ext uri="{FF2B5EF4-FFF2-40B4-BE49-F238E27FC236}">
                <a16:creationId xmlns:a16="http://schemas.microsoft.com/office/drawing/2014/main" id="{759F2232-3B5B-E7A4-8526-5495220A60EB}"/>
              </a:ext>
            </a:extLst>
          </p:cNvPr>
          <p:cNvSpPr txBox="1">
            <a:spLocks/>
          </p:cNvSpPr>
          <p:nvPr/>
        </p:nvSpPr>
        <p:spPr>
          <a:xfrm>
            <a:off x="467092" y="2783647"/>
            <a:ext cx="3899310" cy="35111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alibri" panose="020B0604020202020204" pitchFamily="34" charset="0"/>
              <a:buChar char="-"/>
            </a:pPr>
            <a:endParaRPr lang="en-US" dirty="0">
              <a:cs typeface="Roboto"/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C1642275-178F-7A93-7BA2-242D95BC885F}"/>
              </a:ext>
            </a:extLst>
          </p:cNvPr>
          <p:cNvSpPr txBox="1">
            <a:spLocks/>
          </p:cNvSpPr>
          <p:nvPr/>
        </p:nvSpPr>
        <p:spPr>
          <a:xfrm>
            <a:off x="181561" y="3283554"/>
            <a:ext cx="4337241" cy="35111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dirty="0">
                <a:latin typeface="Roboto"/>
                <a:ea typeface="Roboto"/>
                <a:cs typeface="Roboto"/>
              </a:rPr>
              <a:t>Can classify measured UF</a:t>
            </a:r>
            <a:r>
              <a:rPr lang="en-US" baseline="-25000" dirty="0">
                <a:latin typeface="Roboto"/>
                <a:ea typeface="Roboto"/>
                <a:cs typeface="Roboto"/>
              </a:rPr>
              <a:t>6</a:t>
            </a:r>
            <a:r>
              <a:rPr lang="en-US" dirty="0">
                <a:latin typeface="Roboto"/>
                <a:ea typeface="Roboto"/>
                <a:cs typeface="Roboto"/>
              </a:rPr>
              <a:t> sample enrichments with 98.3% accuracy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Roboto"/>
                <a:ea typeface="Roboto"/>
                <a:cs typeface="Roboto"/>
              </a:rPr>
              <a:t>Outperforms GEM code in predictions of </a:t>
            </a:r>
            <a:r>
              <a:rPr lang="en-US" baseline="30000" dirty="0">
                <a:latin typeface="Roboto"/>
                <a:ea typeface="Roboto"/>
                <a:cs typeface="Roboto"/>
              </a:rPr>
              <a:t>235</a:t>
            </a:r>
            <a:r>
              <a:rPr lang="en-US" dirty="0">
                <a:latin typeface="Roboto"/>
                <a:ea typeface="Roboto"/>
                <a:cs typeface="Roboto"/>
              </a:rPr>
              <a:t>U enrichment in </a:t>
            </a:r>
            <a:r>
              <a:rPr lang="en-US" sz="2200" dirty="0">
                <a:latin typeface="Roboto"/>
                <a:ea typeface="Roboto"/>
                <a:cs typeface="Roboto"/>
              </a:rPr>
              <a:t>UF</a:t>
            </a:r>
            <a:r>
              <a:rPr lang="en-US" sz="1400" baseline="-25000" dirty="0">
                <a:latin typeface="Roboto"/>
                <a:ea typeface="Roboto"/>
                <a:cs typeface="Roboto"/>
              </a:rPr>
              <a:t>6</a:t>
            </a:r>
            <a:r>
              <a:rPr lang="en-US" sz="2200" dirty="0">
                <a:latin typeface="Roboto"/>
                <a:ea typeface="Roboto"/>
                <a:cs typeface="Roboto"/>
              </a:rPr>
              <a:t> cylinders</a:t>
            </a:r>
            <a:endParaRPr lang="en-US" dirty="0"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16348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846FC-D343-BF04-E9F4-2FEFC1E0C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Roboto"/>
                <a:ea typeface="Roboto"/>
                <a:cs typeface="Roboto"/>
              </a:rPr>
              <a:t>Leveraging the database generated from previous presentation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DDABDA-9DCB-EC26-0E35-5F7DF9C6C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092" y="959773"/>
            <a:ext cx="2555508" cy="5703146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937AC15-6EC2-93A1-D52B-8989526DE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4692" y="4548429"/>
            <a:ext cx="8382635" cy="1534341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923B1B-1889-52F5-A270-DE3143305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680" y="959773"/>
            <a:ext cx="5308600" cy="34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00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A2D80EEB-452E-CA8F-7E6A-E0992688C6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endParaRPr lang="en-US" dirty="0">
              <a:cs typeface="Roboto"/>
            </a:endParaRPr>
          </a:p>
          <a:p>
            <a:endParaRPr lang="en-US" dirty="0">
              <a:latin typeface="Roboto"/>
              <a:ea typeface="Roboto"/>
              <a:cs typeface="Roboto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689C1A-EE47-F38B-3767-F6738231D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614072" cy="886397"/>
          </a:xfrm>
        </p:spPr>
        <p:txBody>
          <a:bodyPr/>
          <a:lstStyle/>
          <a:p>
            <a:r>
              <a:rPr lang="en-US" sz="3400" dirty="0">
                <a:latin typeface="Roboto"/>
                <a:ea typeface="Roboto"/>
                <a:cs typeface="Roboto"/>
              </a:rPr>
              <a:t>Using whole-spectrum convolutional neural network (CNN)</a:t>
            </a:r>
            <a:r>
              <a:rPr lang="en-US" dirty="0">
                <a:latin typeface="Roboto"/>
                <a:ea typeface="Roboto"/>
                <a:cs typeface="Roboto"/>
              </a:rPr>
              <a:t>: burnup and Pu mass predictions</a:t>
            </a:r>
            <a:endParaRPr lang="en-US" dirty="0">
              <a:cs typeface="Roboto"/>
            </a:endParaRP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759F2232-3B5B-E7A4-8526-5495220A60EB}"/>
              </a:ext>
            </a:extLst>
          </p:cNvPr>
          <p:cNvSpPr txBox="1">
            <a:spLocks/>
          </p:cNvSpPr>
          <p:nvPr/>
        </p:nvSpPr>
        <p:spPr>
          <a:xfrm>
            <a:off x="467092" y="2783647"/>
            <a:ext cx="3899310" cy="35111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alibri" panose="020B0604020202020204" pitchFamily="34" charset="0"/>
              <a:buChar char="-"/>
            </a:pPr>
            <a:endParaRPr lang="en-US" dirty="0">
              <a:cs typeface="Roboto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7D04A1-D79E-0A66-E340-DB4788B50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089" y="2140005"/>
            <a:ext cx="5918807" cy="2960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7AFCDA-966D-F97B-CC11-BEC0BC7E0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2" y="2209544"/>
            <a:ext cx="5884481" cy="289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44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689C1A-EE47-F38B-3767-F6738231D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73985"/>
            <a:ext cx="3899310" cy="1900997"/>
          </a:xfrm>
        </p:spPr>
        <p:txBody>
          <a:bodyPr/>
          <a:lstStyle/>
          <a:p>
            <a:r>
              <a:rPr lang="en-US" dirty="0">
                <a:latin typeface="Roboto"/>
                <a:ea typeface="Roboto"/>
                <a:cs typeface="Roboto"/>
              </a:rPr>
              <a:t>Using CNNs</a:t>
            </a:r>
            <a:endParaRPr lang="en-US" dirty="0">
              <a:cs typeface="Roboto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2D80EEB-452E-CA8F-7E6A-E0992688C6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endParaRPr lang="en-US" dirty="0">
              <a:cs typeface="Roboto"/>
            </a:endParaRPr>
          </a:p>
          <a:p>
            <a:endParaRPr lang="en-US" dirty="0">
              <a:latin typeface="Roboto"/>
              <a:ea typeface="Roboto"/>
              <a:cs typeface="Roboto"/>
            </a:endParaRP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759F2232-3B5B-E7A4-8526-5495220A60EB}"/>
              </a:ext>
            </a:extLst>
          </p:cNvPr>
          <p:cNvSpPr txBox="1">
            <a:spLocks/>
          </p:cNvSpPr>
          <p:nvPr/>
        </p:nvSpPr>
        <p:spPr>
          <a:xfrm>
            <a:off x="467092" y="2783647"/>
            <a:ext cx="3899310" cy="35111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alibri" panose="020B0604020202020204" pitchFamily="34" charset="0"/>
              <a:buChar char="-"/>
            </a:pPr>
            <a:endParaRPr lang="en-US" dirty="0">
              <a:cs typeface="Roboto"/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C1642275-178F-7A93-7BA2-242D95BC885F}"/>
              </a:ext>
            </a:extLst>
          </p:cNvPr>
          <p:cNvSpPr txBox="1">
            <a:spLocks/>
          </p:cNvSpPr>
          <p:nvPr/>
        </p:nvSpPr>
        <p:spPr>
          <a:xfrm>
            <a:off x="389120" y="2200628"/>
            <a:ext cx="3899310" cy="35111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dirty="0">
                <a:latin typeface="Roboto"/>
                <a:ea typeface="Roboto"/>
                <a:cs typeface="Roboto"/>
              </a:rPr>
              <a:t>Train on the entire spectra</a:t>
            </a:r>
            <a:endParaRPr lang="en-US" dirty="0">
              <a:cs typeface="Roboto"/>
            </a:endParaRPr>
          </a:p>
          <a:p>
            <a:pPr marL="1028700" lvl="1">
              <a:buFont typeface="Arial"/>
              <a:buChar char="•"/>
            </a:pPr>
            <a:r>
              <a:rPr lang="en-US" dirty="0">
                <a:latin typeface="Roboto"/>
                <a:ea typeface="Roboto"/>
                <a:cs typeface="Roboto"/>
              </a:rPr>
              <a:t>2,300 channels</a:t>
            </a:r>
            <a:endParaRPr lang="en-US" dirty="0">
              <a:cs typeface="Roboto"/>
            </a:endParaRPr>
          </a:p>
          <a:p>
            <a:pPr marL="1028700" lvl="1">
              <a:buFont typeface="Arial"/>
              <a:buChar char="•"/>
            </a:pPr>
            <a:r>
              <a:rPr lang="en-US" dirty="0">
                <a:latin typeface="Roboto"/>
                <a:ea typeface="Roboto"/>
                <a:cs typeface="Roboto"/>
              </a:rPr>
              <a:t>1,400 samples</a:t>
            </a:r>
            <a:endParaRPr lang="en-US" dirty="0">
              <a:cs typeface="Roboto"/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Roboto"/>
                <a:ea typeface="Roboto"/>
                <a:cs typeface="Roboto"/>
              </a:rPr>
              <a:t>Outperforms Cs peak ratio</a:t>
            </a:r>
            <a:r>
              <a:rPr lang="en-US" dirty="0"/>
              <a:t> </a:t>
            </a:r>
            <a:r>
              <a:rPr lang="en-US" dirty="0">
                <a:latin typeface="Roboto"/>
                <a:ea typeface="Roboto"/>
                <a:cs typeface="Roboto"/>
              </a:rPr>
              <a:t>method</a:t>
            </a:r>
            <a:endParaRPr lang="en-US" dirty="0">
              <a:cs typeface="Roboto"/>
            </a:endParaRPr>
          </a:p>
          <a:p>
            <a:pPr marL="342900" indent="-342900">
              <a:buFont typeface="Arial"/>
              <a:buChar char="•"/>
            </a:pPr>
            <a:endParaRPr lang="en-US" dirty="0">
              <a:cs typeface="Roboto"/>
            </a:endParaRPr>
          </a:p>
          <a:p>
            <a:pPr marL="342900" indent="-342900">
              <a:buFont typeface="Arial"/>
              <a:buChar char="•"/>
            </a:pPr>
            <a:endParaRPr lang="en-US" dirty="0">
              <a:cs typeface="Roboto"/>
            </a:endParaRPr>
          </a:p>
          <a:p>
            <a:pPr marL="342900" indent="-342900">
              <a:buFont typeface="Arial"/>
              <a:buChar char="•"/>
            </a:pPr>
            <a:endParaRPr lang="en-US" dirty="0">
              <a:cs typeface="Roboto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EB8BCAC-29ED-511D-036C-0D22AF491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900758"/>
              </p:ext>
            </p:extLst>
          </p:nvPr>
        </p:nvGraphicFramePr>
        <p:xfrm>
          <a:off x="4740348" y="1612604"/>
          <a:ext cx="7362956" cy="3850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223">
                  <a:extLst>
                    <a:ext uri="{9D8B030D-6E8A-4147-A177-3AD203B41FA5}">
                      <a16:colId xmlns:a16="http://schemas.microsoft.com/office/drawing/2014/main" val="2953401532"/>
                    </a:ext>
                  </a:extLst>
                </a:gridCol>
                <a:gridCol w="1957051">
                  <a:extLst>
                    <a:ext uri="{9D8B030D-6E8A-4147-A177-3AD203B41FA5}">
                      <a16:colId xmlns:a16="http://schemas.microsoft.com/office/drawing/2014/main" val="2890447069"/>
                    </a:ext>
                  </a:extLst>
                </a:gridCol>
                <a:gridCol w="1938581">
                  <a:extLst>
                    <a:ext uri="{9D8B030D-6E8A-4147-A177-3AD203B41FA5}">
                      <a16:colId xmlns:a16="http://schemas.microsoft.com/office/drawing/2014/main" val="2031022285"/>
                    </a:ext>
                  </a:extLst>
                </a:gridCol>
                <a:gridCol w="2204101">
                  <a:extLst>
                    <a:ext uri="{9D8B030D-6E8A-4147-A177-3AD203B41FA5}">
                      <a16:colId xmlns:a16="http://schemas.microsoft.com/office/drawing/2014/main" val="265917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chemeClr val="bg1"/>
                          </a:solidFill>
                          <a:latin typeface="Roboto"/>
                        </a:rPr>
                        <a:t>Cs peak ratio linear regression</a:t>
                      </a:r>
                    </a:p>
                    <a:p>
                      <a:pPr lvl="0">
                        <a:buNone/>
                      </a:pP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chemeClr val="bg1"/>
                          </a:solidFill>
                          <a:latin typeface="Roboto"/>
                        </a:rPr>
                        <a:t>Whole-spectra CNN (only test data)</a:t>
                      </a:r>
                    </a:p>
                    <a:p>
                      <a:pPr lvl="0">
                        <a:buNone/>
                      </a:pP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148285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454D"/>
                          </a:solidFill>
                          <a:latin typeface="Roboto"/>
                        </a:rPr>
                        <a:t>Avg. absolute</a:t>
                      </a:r>
                      <a:endParaRPr lang="en-US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454D"/>
                          </a:solidFill>
                          <a:latin typeface="Roboto"/>
                        </a:rPr>
                        <a:t>relative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454D"/>
                          </a:solidFill>
                          <a:latin typeface="Roboto"/>
                        </a:rPr>
                        <a:t>error [%]</a:t>
                      </a:r>
                      <a:endParaRPr lang="en-US" dirty="0"/>
                    </a:p>
                    <a:p>
                      <a:pPr lvl="0">
                        <a:buNone/>
                      </a:pP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/>
                        <a:t>Burnup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5.81 </a:t>
                      </a:r>
                      <a:r>
                        <a:rPr lang="en-US" sz="1600" b="0" i="0" u="none" strike="noStrike" kern="1200" dirty="0">
                          <a:solidFill>
                            <a:srgbClr val="00454D"/>
                          </a:solidFill>
                          <a:latin typeface="Roboto"/>
                          <a:ea typeface="+mn-ea"/>
                          <a:cs typeface="+mn-cs"/>
                        </a:rPr>
                        <a:t>(± 9.55)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1.38 </a:t>
                      </a:r>
                      <a:r>
                        <a:rPr lang="en-US" sz="1600" b="0" i="0" u="none" strike="noStrike" noProof="0" dirty="0">
                          <a:solidFill>
                            <a:srgbClr val="00454D"/>
                          </a:solidFill>
                          <a:latin typeface="Roboto"/>
                        </a:rPr>
                        <a:t>(± 1.58)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6033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 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0.29 </a:t>
                      </a:r>
                      <a:r>
                        <a:rPr lang="en-US" sz="1600" b="0" i="0" u="none" strike="noStrike" noProof="0" dirty="0">
                          <a:solidFill>
                            <a:srgbClr val="00454D"/>
                          </a:solidFill>
                          <a:latin typeface="Roboto"/>
                        </a:rPr>
                        <a:t>(± 0.24)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0.08 </a:t>
                      </a:r>
                      <a:r>
                        <a:rPr lang="en-US" sz="1600" b="0" i="0" u="none" strike="noStrike" noProof="0" dirty="0">
                          <a:solidFill>
                            <a:srgbClr val="00454D"/>
                          </a:solidFill>
                          <a:latin typeface="Roboto"/>
                        </a:rPr>
                        <a:t>(± 0.06)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42095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Pu 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6.10 </a:t>
                      </a:r>
                      <a:r>
                        <a:rPr lang="en-US" sz="1600" b="0" i="0" u="none" strike="noStrike" noProof="0" dirty="0">
                          <a:solidFill>
                            <a:srgbClr val="00454D"/>
                          </a:solidFill>
                          <a:latin typeface="Roboto"/>
                        </a:rPr>
                        <a:t>(± 5.81)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1.17 </a:t>
                      </a:r>
                      <a:r>
                        <a:rPr lang="en-US" sz="1600" b="0" i="0" u="none" strike="noStrike" noProof="0" dirty="0">
                          <a:solidFill>
                            <a:srgbClr val="00454D"/>
                          </a:solidFill>
                          <a:latin typeface="Roboto"/>
                        </a:rPr>
                        <a:t>(± 0.095)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96301"/>
                  </a:ext>
                </a:extLst>
              </a:tr>
              <a:tr h="3708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/>
                        <a:t>Fissile 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10.00 </a:t>
                      </a:r>
                      <a:r>
                        <a:rPr lang="en-US" sz="1600" b="0" i="0" u="none" strike="noStrike" noProof="0" dirty="0">
                          <a:solidFill>
                            <a:srgbClr val="00454D"/>
                          </a:solidFill>
                          <a:latin typeface="Roboto"/>
                        </a:rPr>
                        <a:t>(± 7.81)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1.53 </a:t>
                      </a:r>
                      <a:r>
                        <a:rPr lang="en-US" sz="1600" b="0" i="0" u="none" strike="noStrike" noProof="0" dirty="0">
                          <a:solidFill>
                            <a:srgbClr val="00454D"/>
                          </a:solidFill>
                          <a:latin typeface="Roboto"/>
                        </a:rPr>
                        <a:t>(± 1.59)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029133"/>
                  </a:ext>
                </a:extLst>
              </a:tr>
              <a:tr h="370838">
                <a:tc rowSpan="4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 i="0" u="none" strike="noStrike" noProof="0" dirty="0">
                          <a:solidFill>
                            <a:srgbClr val="00454D"/>
                          </a:solidFill>
                          <a:latin typeface="Roboto"/>
                        </a:rPr>
                        <a:t>Avg. 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 i="0" u="none" strike="noStrike" noProof="0" dirty="0">
                          <a:solidFill>
                            <a:srgbClr val="00454D"/>
                          </a:solidFill>
                          <a:latin typeface="Roboto"/>
                        </a:rPr>
                        <a:t>absolute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 i="0" u="none" strike="noStrike" noProof="0" dirty="0">
                          <a:solidFill>
                            <a:srgbClr val="00454D"/>
                          </a:solidFill>
                          <a:latin typeface="Roboto"/>
                        </a:rPr>
                        <a:t>error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/>
                        <a:t>Burnup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2.20 (</a:t>
                      </a:r>
                      <a:r>
                        <a:rPr lang="en-US" sz="1600" b="0" i="0" u="none" strike="noStrike" noProof="0" dirty="0">
                          <a:solidFill>
                            <a:srgbClr val="00454D"/>
                          </a:solidFill>
                          <a:latin typeface="Roboto"/>
                        </a:rPr>
                        <a:t>± 1.94)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0.60 </a:t>
                      </a:r>
                      <a:r>
                        <a:rPr lang="en-US" sz="1600" b="0" i="0" u="none" strike="noStrike" noProof="0" dirty="0">
                          <a:solidFill>
                            <a:srgbClr val="00454D"/>
                          </a:solidFill>
                          <a:latin typeface="Roboto"/>
                        </a:rPr>
                        <a:t>(± 0.42)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321553"/>
                  </a:ext>
                </a:extLst>
              </a:tr>
              <a:tr h="370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/>
                        <a:t>U 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21.25 </a:t>
                      </a:r>
                      <a:r>
                        <a:rPr lang="en-US" sz="1600" b="0" i="0" u="none" strike="noStrike" noProof="0" dirty="0">
                          <a:solidFill>
                            <a:srgbClr val="00454D"/>
                          </a:solidFill>
                          <a:latin typeface="Roboto"/>
                        </a:rPr>
                        <a:t>(± 18.52)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6.31 </a:t>
                      </a:r>
                      <a:r>
                        <a:rPr lang="en-US" sz="1600" b="0" i="0" u="none" strike="noStrike" noProof="0" dirty="0">
                          <a:solidFill>
                            <a:srgbClr val="00454D"/>
                          </a:solidFill>
                          <a:latin typeface="Roboto"/>
                        </a:rPr>
                        <a:t>(± 4.57)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474280"/>
                  </a:ext>
                </a:extLst>
              </a:tr>
              <a:tr h="370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/>
                        <a:t>Pu 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4.78 </a:t>
                      </a:r>
                      <a:r>
                        <a:rPr lang="en-US" sz="1600" b="0" i="0" u="none" strike="noStrike" noProof="0" dirty="0">
                          <a:solidFill>
                            <a:srgbClr val="00454D"/>
                          </a:solidFill>
                          <a:latin typeface="Roboto"/>
                        </a:rPr>
                        <a:t>(± 3.63)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1.00 </a:t>
                      </a:r>
                      <a:r>
                        <a:rPr lang="en-US" sz="1600" b="0" i="0" u="none" strike="noStrike" noProof="0" dirty="0">
                          <a:solidFill>
                            <a:srgbClr val="00454D"/>
                          </a:solidFill>
                          <a:latin typeface="Roboto"/>
                        </a:rPr>
                        <a:t>(± 0.75)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525651"/>
                  </a:ext>
                </a:extLst>
              </a:tr>
              <a:tr h="370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/>
                        <a:t>Fissile 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25.90 </a:t>
                      </a:r>
                      <a:r>
                        <a:rPr lang="en-US" sz="1600" b="0" i="0" u="none" strike="noStrike" noProof="0" dirty="0">
                          <a:solidFill>
                            <a:srgbClr val="00454D"/>
                          </a:solidFill>
                          <a:latin typeface="Roboto"/>
                        </a:rPr>
                        <a:t>(± 18.96)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3.73 </a:t>
                      </a:r>
                      <a:r>
                        <a:rPr lang="en-US" sz="1600" b="0" i="0" u="none" strike="noStrike" noProof="0" dirty="0">
                          <a:solidFill>
                            <a:srgbClr val="00454D"/>
                          </a:solidFill>
                          <a:latin typeface="Roboto"/>
                        </a:rPr>
                        <a:t>(± 3.15)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214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0234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4E073-2628-133D-6364-25D6F7466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91C99-6291-DE64-FA9B-F87D8AE9F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work on MSRs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A0AB5-82D6-2BF5-F7E2-28332B32E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sz="2400" dirty="0"/>
              <a:t>Salt processing modeling</a:t>
            </a:r>
          </a:p>
          <a:p>
            <a:pPr marL="1028700" lvl="1" indent="-342900"/>
            <a:r>
              <a:rPr lang="en-US" sz="2400" dirty="0"/>
              <a:t>Discrete processing</a:t>
            </a:r>
          </a:p>
          <a:p>
            <a:pPr marL="1028700" lvl="1" indent="-342900"/>
            <a:r>
              <a:rPr lang="en-US" sz="2400" dirty="0"/>
              <a:t>Continuous processing</a:t>
            </a:r>
          </a:p>
          <a:p>
            <a:pPr marL="342900" indent="-342900">
              <a:buAutoNum type="arabicPeriod"/>
            </a:pPr>
            <a:r>
              <a:rPr lang="en-US" sz="2400" dirty="0"/>
              <a:t>Salt advection modeling</a:t>
            </a:r>
          </a:p>
          <a:p>
            <a:pPr marL="1028700" lvl="1" indent="-342900"/>
            <a:r>
              <a:rPr lang="en-US" sz="2400" dirty="0"/>
              <a:t>Time-dependent flux exposure impact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7432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C27AF-EB75-C332-1CAF-07E43A63E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7187321" cy="886397"/>
          </a:xfrm>
        </p:spPr>
        <p:txBody>
          <a:bodyPr/>
          <a:lstStyle/>
          <a:p>
            <a:r>
              <a:rPr lang="en-US" dirty="0"/>
              <a:t>Discrete and continuous salt processing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82A5F-BB9F-08C2-8210-A54AF26F5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825625"/>
            <a:ext cx="6771908" cy="4061829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2400" dirty="0"/>
              <a:t>Salt processing (removal of fission products, addition of fertile/fissile) can be modeled by:</a:t>
            </a:r>
          </a:p>
          <a:p>
            <a:pPr marL="971550" lvl="1" indent="-285750">
              <a:buFontTx/>
              <a:buChar char="-"/>
            </a:pPr>
            <a:r>
              <a:rPr lang="en-US" sz="2400" dirty="0"/>
              <a:t>Discrete: step by step (flux calculation → depletion → processing of composition → repeat)—Andrei Rykhlevskii, Jin Whan Bae, Katy Huff</a:t>
            </a:r>
          </a:p>
          <a:p>
            <a:pPr marL="971550" lvl="1" indent="-285750">
              <a:buFontTx/>
              <a:buChar char="-"/>
            </a:pPr>
            <a:r>
              <a:rPr lang="en-US" sz="2400" dirty="0"/>
              <a:t>Continuous: embedding removal/source term into Bateman equation—Benjamin Betzler, Jin Whan Bae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175393-9518-D6FF-7C72-5437D1477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396" y="118172"/>
            <a:ext cx="4434289" cy="46121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00326-D9EE-B9EC-AD51-3197A5C62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885" y="5159375"/>
            <a:ext cx="62738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2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2EC48-E10B-0438-F8D9-C10879CC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Advection modeling—considering fuel salt flowing in and out of core is highly impactful for inventory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5CA91-0B04-2ADB-E4F3-727D0D04C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Approximations can be made by scaling (reducing) the flux magnitude by:</a:t>
            </a:r>
          </a:p>
          <a:p>
            <a:pPr marL="971550" lvl="1" indent="-285750">
              <a:buFontTx/>
              <a:buChar char="-"/>
            </a:pPr>
            <a:r>
              <a:rPr lang="en-US" dirty="0"/>
              <a:t>In core residence time / (in core + out core residence time)</a:t>
            </a:r>
          </a:p>
          <a:p>
            <a:pPr marL="285750" indent="-285750">
              <a:buFontTx/>
              <a:buChar char="-"/>
            </a:pPr>
            <a:r>
              <a:rPr lang="en-US" dirty="0"/>
              <a:t>Flow rate can control fission product equilibrium inventory oscillation, delayed neutron precursor,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F18AF-C621-2FE6-E9D5-E81AAF54D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48" y="2996544"/>
            <a:ext cx="9713952" cy="363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50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82ADC-2E19-3ED2-D943-7ED69D936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data uncertainty 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1710B-77B2-C33D-246E-FCA0763A2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825625"/>
            <a:ext cx="5494437" cy="4061829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Using SCALE/Sampler for nuclear data sensitivity + uncertainty propagation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Friederike Bostelmann, Germina Procop, Rabab Elzohery</a:t>
            </a:r>
          </a:p>
          <a:p>
            <a:pPr marL="285750" indent="-285750">
              <a:buFontTx/>
              <a:buChar char="-"/>
            </a:pPr>
            <a:r>
              <a:rPr lang="en-US" dirty="0"/>
              <a:t>Calculating sensitivity coefficient and using nuclear data covariance matrix</a:t>
            </a:r>
          </a:p>
          <a:p>
            <a:pPr marL="285750" indent="-285750">
              <a:buFontTx/>
              <a:buChar char="-"/>
            </a:pPr>
            <a:r>
              <a:rPr lang="en-US" dirty="0"/>
              <a:t>Can identify important and impactful data:</a:t>
            </a:r>
          </a:p>
          <a:p>
            <a:pPr marL="971550" lvl="1" indent="-285750">
              <a:buFontTx/>
              <a:buChar char="-"/>
            </a:pPr>
            <a:r>
              <a:rPr lang="en-US" dirty="0"/>
              <a:t>Important: high sensitivity</a:t>
            </a:r>
          </a:p>
          <a:p>
            <a:pPr marL="971550" lvl="1" indent="-285750">
              <a:buFontTx/>
              <a:buChar char="-"/>
            </a:pPr>
            <a:r>
              <a:rPr lang="en-US" dirty="0"/>
              <a:t>Impactful: high/low sensitivity, high covariance → stronger impact to total uncertainty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F1060A-3A10-A471-135A-E6DAD69DA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899" y="2294603"/>
            <a:ext cx="6428250" cy="226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03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81EA4-1086-B526-4738-3251D8CF0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2BD52-471F-7A3F-58A7-5D741599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1" y="365125"/>
            <a:ext cx="11603681" cy="886397"/>
          </a:xfrm>
        </p:spPr>
        <p:txBody>
          <a:bodyPr/>
          <a:lstStyle/>
          <a:p>
            <a:r>
              <a:rPr lang="en-US" dirty="0"/>
              <a:t>Accurate modeling of advanced reactors has an array of challenges compared with modeling of LWRs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AA132-7A89-E4F5-FEB8-8E85BBF10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825624"/>
            <a:ext cx="11492432" cy="4511801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1600" dirty="0"/>
              <a:t>Different neutron spectrum</a:t>
            </a:r>
          </a:p>
          <a:p>
            <a:pPr marL="971550" lvl="1" indent="-285750">
              <a:buFontTx/>
              <a:buChar char="-"/>
            </a:pPr>
            <a:r>
              <a:rPr lang="en-US" sz="1600" dirty="0"/>
              <a:t>Fast, epithermal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New material</a:t>
            </a:r>
          </a:p>
          <a:p>
            <a:pPr marL="971550" lvl="1" indent="-285750">
              <a:buFontTx/>
              <a:buChar char="-"/>
            </a:pPr>
            <a:r>
              <a:rPr lang="en-US" sz="1600" dirty="0"/>
              <a:t>Nuclear data</a:t>
            </a:r>
          </a:p>
          <a:p>
            <a:pPr marL="971550" lvl="1" indent="-285750">
              <a:buFontTx/>
              <a:buChar char="-"/>
            </a:pPr>
            <a:r>
              <a:rPr lang="en-US" sz="1600" dirty="0"/>
              <a:t>Unknown material impurities -&gt; uncertainties in modeling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Dynamic irradiation environment</a:t>
            </a:r>
          </a:p>
          <a:p>
            <a:pPr marL="971550" lvl="1" indent="-285750">
              <a:buFontTx/>
              <a:buChar char="-"/>
            </a:pPr>
            <a:r>
              <a:rPr lang="en-US" sz="1600" dirty="0"/>
              <a:t>Flowing fuel (molten salt reactors [MSRs], pebble bed reactors (PBRs))</a:t>
            </a:r>
          </a:p>
        </p:txBody>
      </p:sp>
      <p:pic>
        <p:nvPicPr>
          <p:cNvPr id="4" name="Picture 3" descr="A colorful dot pattern with a scale&#10;&#10;Description automatically generated">
            <a:extLst>
              <a:ext uri="{FF2B5EF4-FFF2-40B4-BE49-F238E27FC236}">
                <a16:creationId xmlns:a16="http://schemas.microsoft.com/office/drawing/2014/main" id="{263C16D6-0BEE-9D5F-5769-E9DA32DC56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" t="5686" r="2425" b="5480"/>
          <a:stretch/>
        </p:blipFill>
        <p:spPr bwMode="auto">
          <a:xfrm>
            <a:off x="8601678" y="1955406"/>
            <a:ext cx="2993968" cy="29471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478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BE8EA-C2DF-5618-B401-AB3A4F3F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reactor inventory modeling is difficult and requires a coupled multiphysics simulation for accuracy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2F3D0-5BCD-49DF-41EF-A836DCCB9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Some advanced reactors have a lot more than just burnup and initial enrichment to consider</a:t>
            </a:r>
          </a:p>
          <a:p>
            <a:pPr marL="285750" indent="-285750">
              <a:buFontTx/>
              <a:buChar char="-"/>
            </a:pPr>
            <a:r>
              <a:rPr lang="en-US" dirty="0"/>
              <a:t>A lot more variables (e.g., flow rate, number of passes) can impact composition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Focusing on uncertainty reduction and propagation</a:t>
            </a:r>
          </a:p>
          <a:p>
            <a:pPr marL="971550" lvl="1" indent="-285750">
              <a:buFontTx/>
              <a:buChar char="-"/>
            </a:pPr>
            <a:r>
              <a:rPr lang="en-US" dirty="0"/>
              <a:t>Addressing most impactful parameters and understanding impact</a:t>
            </a:r>
          </a:p>
          <a:p>
            <a:pPr marL="1428750" lvl="2" indent="-285750">
              <a:buFontTx/>
              <a:buChar char="-"/>
            </a:pPr>
            <a:r>
              <a:rPr lang="en-US" dirty="0"/>
              <a:t>e.g., modeling TRISO particles explicitly or modeling pebble locations explicitly</a:t>
            </a:r>
          </a:p>
          <a:p>
            <a:pPr marL="1428750" lvl="2" indent="-285750">
              <a:buFontTx/>
              <a:buChar char="-"/>
            </a:pPr>
            <a:r>
              <a:rPr lang="en-US" dirty="0"/>
              <a:t>How impactful is mixing of fuel inventory in MSR to inventory calculations?</a:t>
            </a:r>
          </a:p>
          <a:p>
            <a:pPr marL="971550" lvl="1" indent="-285750">
              <a:buFontTx/>
              <a:buChar char="-"/>
            </a:pPr>
            <a:r>
              <a:rPr lang="en-US" dirty="0"/>
              <a:t>Nuclear data uncertainty propagation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Developing reference solutions and testing approximations/accelerations for practical use</a:t>
            </a:r>
          </a:p>
          <a:p>
            <a:pPr marL="971550" lvl="1" indent="-285750">
              <a:buFontTx/>
              <a:buChar char="-"/>
            </a:pPr>
            <a:r>
              <a:rPr lang="en-US" dirty="0"/>
              <a:t>Multiphysics coupling</a:t>
            </a:r>
          </a:p>
          <a:p>
            <a:pPr marL="971550" lvl="1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383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877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22660-9569-AAB3-407B-8D9AF6EB4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LWR fuel depletion is batched, static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442F1-734A-B582-4E88-BFF95AE4A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Get power curve, assembly location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Get flux on assembly location, scale by power</a:t>
            </a:r>
          </a:p>
          <a:p>
            <a:pPr marL="285750" indent="-285750">
              <a:buFontTx/>
              <a:buChar char="-"/>
            </a:pPr>
            <a:r>
              <a:rPr lang="en-US" dirty="0"/>
              <a:t>2-step approach of lattice model → core model</a:t>
            </a:r>
          </a:p>
          <a:p>
            <a:pPr marL="971550" lvl="1" indent="-285750">
              <a:buFontTx/>
              <a:buChar char="-"/>
            </a:pPr>
            <a:r>
              <a:rPr lang="en-US" dirty="0"/>
              <a:t>Get pin-wise power distributions for more accurate burnup calculation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Small complications with burnable poisons, integral fuel burnable absorbers (IFBAs), wet annular burnable absorbers (WABAs)</a:t>
            </a:r>
          </a:p>
          <a:p>
            <a:pPr marL="285750" indent="-285750">
              <a:buFontTx/>
              <a:buChar char="-"/>
            </a:pPr>
            <a:r>
              <a:rPr lang="en-US" dirty="0"/>
              <a:t>Most isotopic nuclear data well known, small uncertainty</a:t>
            </a:r>
          </a:p>
        </p:txBody>
      </p:sp>
    </p:spTree>
    <p:extLst>
      <p:ext uri="{BB962C8B-B14F-4D97-AF65-F5344CB8AC3E}">
        <p14:creationId xmlns:p14="http://schemas.microsoft.com/office/powerpoint/2010/main" val="1105397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08081-9B65-B2D5-04E3-497CE2701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Accurate inventory prediction requires accurate flux 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CB99A-DBC3-038B-B025-337454286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335881"/>
            <a:ext cx="11492432" cy="4893468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Resolutions of:</a:t>
            </a:r>
          </a:p>
          <a:p>
            <a:pPr marL="971550" lvl="1" indent="-285750">
              <a:buFontTx/>
              <a:buChar char="-"/>
            </a:pPr>
            <a:r>
              <a:rPr lang="en-US" dirty="0"/>
              <a:t>Space: How do we bin each volume (cell)?</a:t>
            </a:r>
          </a:p>
          <a:p>
            <a:pPr marL="971550" lvl="1" indent="-285750">
              <a:buFontTx/>
              <a:buChar char="-"/>
            </a:pPr>
            <a:r>
              <a:rPr lang="en-US" dirty="0"/>
              <a:t>Energy: What should the energy resolution be? Best to use continuous energy reaction rate.</a:t>
            </a:r>
          </a:p>
          <a:p>
            <a:pPr marL="971550" lvl="1" indent="-285750">
              <a:buFontTx/>
              <a:buChar char="-"/>
            </a:pPr>
            <a:r>
              <a:rPr lang="en-US" dirty="0"/>
              <a:t>Time: Does the flux change dramatically over time (nonlinear)?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70A7E-E4F3-73EA-005D-7218B9F18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62" y="3012002"/>
            <a:ext cx="11411691" cy="321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0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52360-B57D-AF6E-7423-7760187B3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reactors are more complicated and have more “dimensions”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DB5E5-9650-3C9F-8817-26ACF51EF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825625"/>
            <a:ext cx="5633824" cy="4061829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Pebble-bed reactors (PBRs):</a:t>
            </a:r>
          </a:p>
          <a:p>
            <a:pPr marL="971550" lvl="1" indent="-285750">
              <a:buFontTx/>
              <a:buChar char="-"/>
            </a:pPr>
            <a:r>
              <a:rPr lang="en-US" dirty="0"/>
              <a:t>Fuel is solid (no mixing) but is moving</a:t>
            </a:r>
          </a:p>
          <a:p>
            <a:pPr marL="1428750" lvl="2" indent="-285750">
              <a:buFontTx/>
              <a:buChar char="-"/>
            </a:pPr>
            <a:r>
              <a:rPr lang="en-US" dirty="0"/>
              <a:t>Different flux environment</a:t>
            </a:r>
          </a:p>
          <a:p>
            <a:pPr marL="1428750" lvl="2" indent="-285750">
              <a:buFontTx/>
              <a:buChar char="-"/>
            </a:pPr>
            <a:r>
              <a:rPr lang="en-US" dirty="0"/>
              <a:t>Heterogeneous geometry</a:t>
            </a:r>
          </a:p>
          <a:p>
            <a:pPr marL="971550" lvl="1" indent="-285750">
              <a:buFontTx/>
              <a:buChar char="-"/>
            </a:pPr>
            <a:r>
              <a:rPr lang="en-US" dirty="0"/>
              <a:t>Various pebble management strategies</a:t>
            </a:r>
          </a:p>
          <a:p>
            <a:pPr marL="1428750" lvl="2" indent="-285750">
              <a:buFontTx/>
              <a:buChar char="-"/>
            </a:pPr>
            <a:r>
              <a:rPr lang="en-US" dirty="0"/>
              <a:t>Flow rate, reinsertion strategies</a:t>
            </a:r>
          </a:p>
          <a:p>
            <a:pPr marL="1428750" lvl="2" indent="-285750">
              <a:buFontTx/>
              <a:buChar char="-"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57D41E0-A194-A6A4-B63D-6A1E699844F4}"/>
              </a:ext>
            </a:extLst>
          </p:cNvPr>
          <p:cNvSpPr txBox="1">
            <a:spLocks/>
          </p:cNvSpPr>
          <p:nvPr/>
        </p:nvSpPr>
        <p:spPr>
          <a:xfrm>
            <a:off x="6243486" y="1825624"/>
            <a:ext cx="5633824" cy="40618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Aptos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Aptos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Aptos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Aptos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Aptos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en-US" dirty="0"/>
              <a:t>MSRs:</a:t>
            </a:r>
          </a:p>
          <a:p>
            <a:pPr marL="971550" lvl="1" indent="-285750">
              <a:buFontTx/>
              <a:buChar char="-"/>
            </a:pPr>
            <a:r>
              <a:rPr lang="en-US" dirty="0"/>
              <a:t>Fuel is liquid (mixing) and is moving</a:t>
            </a:r>
          </a:p>
          <a:p>
            <a:pPr marL="1428750" lvl="2" indent="-285750">
              <a:buFontTx/>
              <a:buChar char="-"/>
            </a:pPr>
            <a:r>
              <a:rPr lang="en-US" dirty="0"/>
              <a:t>Different flux but also composition (advection)</a:t>
            </a:r>
          </a:p>
          <a:p>
            <a:pPr marL="1428750" lvl="2" indent="-285750">
              <a:buFontTx/>
              <a:buChar char="-"/>
            </a:pPr>
            <a:r>
              <a:rPr lang="en-US" dirty="0"/>
              <a:t>How to define “control volume” inventory</a:t>
            </a:r>
          </a:p>
          <a:p>
            <a:pPr marL="971550" lvl="1" indent="-285750">
              <a:buFontTx/>
              <a:buChar char="-"/>
            </a:pPr>
            <a:r>
              <a:rPr lang="en-US" dirty="0"/>
              <a:t>Various molten salt flow strategies</a:t>
            </a:r>
          </a:p>
          <a:p>
            <a:pPr marL="1428750" lvl="2" indent="-285750">
              <a:buFontTx/>
              <a:buChar char="-"/>
            </a:pPr>
            <a:r>
              <a:rPr lang="en-US" dirty="0"/>
              <a:t>Flow rate, processing and separation systems</a:t>
            </a:r>
          </a:p>
          <a:p>
            <a:pPr marL="1428750" lvl="2" indent="-285750">
              <a:buFontTx/>
              <a:buChar char="-"/>
            </a:pPr>
            <a:endParaRPr lang="en-US" dirty="0"/>
          </a:p>
          <a:p>
            <a:pPr marL="1428750" lvl="2" indent="-285750">
              <a:buFontTx/>
              <a:buChar char="-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6960FB-0A04-D4D9-AE67-A543ECD91CB6}"/>
              </a:ext>
            </a:extLst>
          </p:cNvPr>
          <p:cNvSpPr txBox="1">
            <a:spLocks/>
          </p:cNvSpPr>
          <p:nvPr/>
        </p:nvSpPr>
        <p:spPr>
          <a:xfrm>
            <a:off x="467092" y="5476567"/>
            <a:ext cx="11193966" cy="6436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Aptos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Aptos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Aptos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Aptos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Aptos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-Need for a tightly coupled multiphysics simulation (more than particle transport + depletion) for accurate inventory simulation</a:t>
            </a:r>
          </a:p>
        </p:txBody>
      </p:sp>
    </p:spTree>
    <p:extLst>
      <p:ext uri="{BB962C8B-B14F-4D97-AF65-F5344CB8AC3E}">
        <p14:creationId xmlns:p14="http://schemas.microsoft.com/office/powerpoint/2010/main" val="382699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C9831-E962-CA68-DCE3-37AD4B60B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work on PBRs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37A20-29E8-8C9B-9822-5CEDF4986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dirty="0"/>
              <a:t>Increased accuracy of flux and inventory modeling</a:t>
            </a:r>
          </a:p>
          <a:p>
            <a:pPr marL="1028700" lvl="1" indent="-342900"/>
            <a:r>
              <a:rPr lang="en-US" dirty="0"/>
              <a:t>Yves Robert, Jianwei Hu</a:t>
            </a:r>
          </a:p>
          <a:p>
            <a:r>
              <a:rPr lang="en-US" dirty="0"/>
              <a:t>2. Data framework for pebble bed safeguards</a:t>
            </a:r>
          </a:p>
          <a:p>
            <a:pPr marL="971550" lvl="1" indent="-285750"/>
            <a:r>
              <a:rPr lang="en-US" dirty="0"/>
              <a:t>Jin Whan Bae, Donny Hartanto, Jianwei Hu</a:t>
            </a:r>
          </a:p>
          <a:p>
            <a:pPr marL="285750" indent="-285750"/>
            <a:r>
              <a:rPr lang="en-US" dirty="0"/>
              <a:t>3. SCALE development team</a:t>
            </a:r>
          </a:p>
          <a:p>
            <a:pPr marL="971550" lvl="1" indent="-285750"/>
            <a:r>
              <a:rPr lang="en-US" dirty="0"/>
              <a:t>Steve Skutnik, Rabab </a:t>
            </a:r>
            <a:r>
              <a:rPr lang="en-US" dirty="0" err="1"/>
              <a:t>Elzohery</a:t>
            </a:r>
            <a:r>
              <a:rPr lang="en-US" dirty="0"/>
              <a:t>, Will </a:t>
            </a:r>
            <a:r>
              <a:rPr lang="en-US" dirty="0" err="1"/>
              <a:t>Wieselquist</a:t>
            </a:r>
            <a:r>
              <a:rPr lang="en-US" dirty="0"/>
              <a:t>, Tarek Ghaddar, Tara Pandya, Matt Jessee, Rike Bostelmann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4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BE3CD-C688-3BBA-B33A-A17B0C8F5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1" y="951504"/>
            <a:ext cx="3716831" cy="5075223"/>
          </a:xfrm>
        </p:spPr>
        <p:txBody>
          <a:bodyPr/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Continuous online refueling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Approximately 10</a:t>
            </a:r>
            <a:r>
              <a:rPr lang="en-US" sz="2000" baseline="30000" dirty="0"/>
              <a:t>4</a:t>
            </a:r>
            <a:r>
              <a:rPr lang="en-US" sz="2000" dirty="0"/>
              <a:t>–10</a:t>
            </a:r>
            <a:r>
              <a:rPr lang="en-US" sz="2000" baseline="30000" dirty="0"/>
              <a:t>5</a:t>
            </a:r>
            <a:r>
              <a:rPr lang="en-US" sz="2000" dirty="0"/>
              <a:t> pebbles circulating (gravity/buoyancy)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Pebbles discharged based after multiple passes based on burnup assessment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Criticality control with pebble flow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Focused on </a:t>
            </a:r>
            <a:r>
              <a:rPr lang="en-US" sz="2000" b="1" dirty="0"/>
              <a:t>Kairos Power’s generic fluoride-salt-cooled high-temperature </a:t>
            </a:r>
            <a:r>
              <a:rPr lang="en-US" sz="2000" dirty="0"/>
              <a:t>reactor (gFHR) design in this talk, but can be customized to other PBR designs</a:t>
            </a:r>
          </a:p>
          <a:p>
            <a:pPr>
              <a:spcBef>
                <a:spcPts val="1800"/>
              </a:spcBef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94AF3B-0A72-6637-E5F5-C7F14C794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1" y="225855"/>
            <a:ext cx="11492432" cy="886397"/>
          </a:xfrm>
        </p:spPr>
        <p:txBody>
          <a:bodyPr/>
          <a:lstStyle/>
          <a:p>
            <a:r>
              <a:rPr lang="en-US" dirty="0"/>
              <a:t>Pebble bed operation is complex and unique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00186-3744-313D-13B4-7665A015E72C}"/>
              </a:ext>
            </a:extLst>
          </p:cNvPr>
          <p:cNvGrpSpPr/>
          <p:nvPr/>
        </p:nvGrpSpPr>
        <p:grpSpPr>
          <a:xfrm>
            <a:off x="8523514" y="4097673"/>
            <a:ext cx="2441714" cy="1291229"/>
            <a:chOff x="35079" y="0"/>
            <a:chExt cx="7458133" cy="3944454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3D96E41-2891-EFA0-4BD5-0CD592CE17B8}"/>
                </a:ext>
              </a:extLst>
            </p:cNvPr>
            <p:cNvGrpSpPr/>
            <p:nvPr/>
          </p:nvGrpSpPr>
          <p:grpSpPr>
            <a:xfrm>
              <a:off x="1602408" y="0"/>
              <a:ext cx="5890804" cy="3944454"/>
              <a:chOff x="1602408" y="0"/>
              <a:chExt cx="5890804" cy="3944454"/>
            </a:xfrm>
          </p:grpSpPr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F12D11E1-77E3-5EF2-0047-7E0B4A2557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071"/>
              <a:stretch/>
            </p:blipFill>
            <p:spPr>
              <a:xfrm>
                <a:off x="1602408" y="0"/>
                <a:ext cx="2008884" cy="3944454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52C2D3BA-AC2B-2F6E-C02C-BB2441F73C8A}"/>
                  </a:ext>
                </a:extLst>
              </p:cNvPr>
              <p:cNvGrpSpPr/>
              <p:nvPr/>
            </p:nvGrpSpPr>
            <p:grpSpPr>
              <a:xfrm rot="5400000">
                <a:off x="1784852" y="15900"/>
                <a:ext cx="3895727" cy="3913632"/>
                <a:chOff x="1784852" y="15900"/>
                <a:chExt cx="3913632" cy="3913632"/>
              </a:xfrm>
              <a:scene3d>
                <a:camera prst="perspectiveRelaxed">
                  <a:rot lat="17973598" lon="0" rev="0"/>
                </a:camera>
                <a:lightRig rig="threePt" dir="t"/>
              </a:scene3d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9EEEC172-9820-69E1-23FA-4CC3B27AC01A}"/>
                    </a:ext>
                  </a:extLst>
                </p:cNvPr>
                <p:cNvSpPr/>
                <p:nvPr/>
              </p:nvSpPr>
              <p:spPr>
                <a:xfrm rot="5400000">
                  <a:off x="1784852" y="15900"/>
                  <a:ext cx="3913632" cy="3913632"/>
                </a:xfrm>
                <a:custGeom>
                  <a:avLst/>
                  <a:gdLst>
                    <a:gd name="connsiteX0" fmla="*/ 0 w 5418667"/>
                    <a:gd name="connsiteY0" fmla="*/ 2709334 h 5418667"/>
                    <a:gd name="connsiteX1" fmla="*/ 2709334 w 5418667"/>
                    <a:gd name="connsiteY1" fmla="*/ 0 h 5418667"/>
                    <a:gd name="connsiteX2" fmla="*/ 5418668 w 5418667"/>
                    <a:gd name="connsiteY2" fmla="*/ 2709334 h 5418667"/>
                    <a:gd name="connsiteX3" fmla="*/ 2709334 w 5418667"/>
                    <a:gd name="connsiteY3" fmla="*/ 5418668 h 5418667"/>
                    <a:gd name="connsiteX4" fmla="*/ 0 w 5418667"/>
                    <a:gd name="connsiteY4" fmla="*/ 2709334 h 541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18667" h="5418667">
                      <a:moveTo>
                        <a:pt x="0" y="2709334"/>
                      </a:moveTo>
                      <a:cubicBezTo>
                        <a:pt x="0" y="1213010"/>
                        <a:pt x="1213010" y="0"/>
                        <a:pt x="2709334" y="0"/>
                      </a:cubicBezTo>
                      <a:cubicBezTo>
                        <a:pt x="4205658" y="0"/>
                        <a:pt x="5418668" y="1213010"/>
                        <a:pt x="5418668" y="2709334"/>
                      </a:cubicBezTo>
                      <a:cubicBezTo>
                        <a:pt x="5418668" y="4205658"/>
                        <a:pt x="4205658" y="5418668"/>
                        <a:pt x="2709334" y="5418668"/>
                      </a:cubicBezTo>
                      <a:cubicBezTo>
                        <a:pt x="1213010" y="5418668"/>
                        <a:pt x="0" y="4205658"/>
                        <a:pt x="0" y="2709334"/>
                      </a:cubicBezTo>
                      <a:close/>
                    </a:path>
                  </a:pathLst>
                </a:custGeom>
                <a:solidFill>
                  <a:srgbClr val="7E96C2"/>
                </a:solidFill>
                <a:ln>
                  <a:solidFill>
                    <a:srgbClr val="7D94C0"/>
                  </a:solidFill>
                </a:ln>
                <a:effectLst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1440" tIns="0" rIns="0" bIns="0" numCol="1" spcCol="1270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400" dirty="0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C5CCF253-C87A-EEC5-3ECB-7BE1E78DE611}"/>
                    </a:ext>
                  </a:extLst>
                </p:cNvPr>
                <p:cNvSpPr/>
                <p:nvPr/>
              </p:nvSpPr>
              <p:spPr>
                <a:xfrm rot="5400000">
                  <a:off x="1967733" y="198764"/>
                  <a:ext cx="3547872" cy="3547872"/>
                </a:xfrm>
                <a:custGeom>
                  <a:avLst/>
                  <a:gdLst>
                    <a:gd name="connsiteX0" fmla="*/ 0 w 4605866"/>
                    <a:gd name="connsiteY0" fmla="*/ 2302933 h 4605866"/>
                    <a:gd name="connsiteX1" fmla="*/ 2302933 w 4605866"/>
                    <a:gd name="connsiteY1" fmla="*/ 0 h 4605866"/>
                    <a:gd name="connsiteX2" fmla="*/ 4605866 w 4605866"/>
                    <a:gd name="connsiteY2" fmla="*/ 2302933 h 4605866"/>
                    <a:gd name="connsiteX3" fmla="*/ 2302933 w 4605866"/>
                    <a:gd name="connsiteY3" fmla="*/ 4605866 h 4605866"/>
                    <a:gd name="connsiteX4" fmla="*/ 0 w 4605866"/>
                    <a:gd name="connsiteY4" fmla="*/ 2302933 h 4605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05866" h="4605866">
                      <a:moveTo>
                        <a:pt x="0" y="2302933"/>
                      </a:moveTo>
                      <a:cubicBezTo>
                        <a:pt x="0" y="1031058"/>
                        <a:pt x="1031058" y="0"/>
                        <a:pt x="2302933" y="0"/>
                      </a:cubicBezTo>
                      <a:cubicBezTo>
                        <a:pt x="3574808" y="0"/>
                        <a:pt x="4605866" y="1031058"/>
                        <a:pt x="4605866" y="2302933"/>
                      </a:cubicBezTo>
                      <a:cubicBezTo>
                        <a:pt x="4605866" y="3574808"/>
                        <a:pt x="3574808" y="4605866"/>
                        <a:pt x="2302933" y="4605866"/>
                      </a:cubicBezTo>
                      <a:cubicBezTo>
                        <a:pt x="1031058" y="4605866"/>
                        <a:pt x="0" y="3574808"/>
                        <a:pt x="0" y="2302933"/>
                      </a:cubicBezTo>
                      <a:close/>
                    </a:path>
                  </a:pathLst>
                </a:custGeom>
                <a:solidFill>
                  <a:srgbClr val="FFCD2D"/>
                </a:solidFill>
                <a:ln>
                  <a:noFill/>
                </a:ln>
                <a:effectLst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1440" tIns="0" rIns="0" bIns="0" numCol="1" spcCol="1270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400" dirty="0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569D0A4E-F06E-341D-130E-FF0608FC4EF7}"/>
                    </a:ext>
                  </a:extLst>
                </p:cNvPr>
                <p:cNvSpPr/>
                <p:nvPr/>
              </p:nvSpPr>
              <p:spPr>
                <a:xfrm rot="5400000">
                  <a:off x="2127753" y="358784"/>
                  <a:ext cx="3227832" cy="3227832"/>
                </a:xfrm>
                <a:custGeom>
                  <a:avLst/>
                  <a:gdLst>
                    <a:gd name="connsiteX0" fmla="*/ 0 w 3793066"/>
                    <a:gd name="connsiteY0" fmla="*/ 1896533 h 3793066"/>
                    <a:gd name="connsiteX1" fmla="*/ 1896533 w 3793066"/>
                    <a:gd name="connsiteY1" fmla="*/ 0 h 3793066"/>
                    <a:gd name="connsiteX2" fmla="*/ 3793066 w 3793066"/>
                    <a:gd name="connsiteY2" fmla="*/ 1896533 h 3793066"/>
                    <a:gd name="connsiteX3" fmla="*/ 1896533 w 3793066"/>
                    <a:gd name="connsiteY3" fmla="*/ 3793066 h 3793066"/>
                    <a:gd name="connsiteX4" fmla="*/ 0 w 3793066"/>
                    <a:gd name="connsiteY4" fmla="*/ 1896533 h 3793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93066" h="3793066">
                      <a:moveTo>
                        <a:pt x="0" y="1896533"/>
                      </a:moveTo>
                      <a:cubicBezTo>
                        <a:pt x="0" y="849107"/>
                        <a:pt x="849107" y="0"/>
                        <a:pt x="1896533" y="0"/>
                      </a:cubicBezTo>
                      <a:cubicBezTo>
                        <a:pt x="2943959" y="0"/>
                        <a:pt x="3793066" y="849107"/>
                        <a:pt x="3793066" y="1896533"/>
                      </a:cubicBezTo>
                      <a:cubicBezTo>
                        <a:pt x="3793066" y="2943959"/>
                        <a:pt x="2943959" y="3793066"/>
                        <a:pt x="1896533" y="3793066"/>
                      </a:cubicBezTo>
                      <a:cubicBezTo>
                        <a:pt x="849107" y="3793066"/>
                        <a:pt x="0" y="2943959"/>
                        <a:pt x="0" y="1896533"/>
                      </a:cubicBezTo>
                      <a:close/>
                    </a:path>
                  </a:pathLst>
                </a:custGeom>
                <a:solidFill>
                  <a:srgbClr val="7288B1"/>
                </a:solidFill>
                <a:ln>
                  <a:noFill/>
                </a:ln>
                <a:effectLst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1440" tIns="0" rIns="0" bIns="0" numCol="1" spcCol="1270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400" dirty="0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0CA4095C-86E7-9755-D961-6867075DC5BF}"/>
                    </a:ext>
                  </a:extLst>
                </p:cNvPr>
                <p:cNvSpPr/>
                <p:nvPr/>
              </p:nvSpPr>
              <p:spPr>
                <a:xfrm rot="5400000">
                  <a:off x="2310633" y="541664"/>
                  <a:ext cx="2862072" cy="2862072"/>
                </a:xfrm>
                <a:custGeom>
                  <a:avLst/>
                  <a:gdLst>
                    <a:gd name="connsiteX0" fmla="*/ 0 w 2980266"/>
                    <a:gd name="connsiteY0" fmla="*/ 1490133 h 2980266"/>
                    <a:gd name="connsiteX1" fmla="*/ 1490133 w 2980266"/>
                    <a:gd name="connsiteY1" fmla="*/ 0 h 2980266"/>
                    <a:gd name="connsiteX2" fmla="*/ 2980266 w 2980266"/>
                    <a:gd name="connsiteY2" fmla="*/ 1490133 h 2980266"/>
                    <a:gd name="connsiteX3" fmla="*/ 1490133 w 2980266"/>
                    <a:gd name="connsiteY3" fmla="*/ 2980266 h 2980266"/>
                    <a:gd name="connsiteX4" fmla="*/ 0 w 2980266"/>
                    <a:gd name="connsiteY4" fmla="*/ 1490133 h 2980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80266" h="2980266">
                      <a:moveTo>
                        <a:pt x="0" y="1490133"/>
                      </a:moveTo>
                      <a:cubicBezTo>
                        <a:pt x="0" y="667155"/>
                        <a:pt x="667155" y="0"/>
                        <a:pt x="1490133" y="0"/>
                      </a:cubicBezTo>
                      <a:cubicBezTo>
                        <a:pt x="2313111" y="0"/>
                        <a:pt x="2980266" y="667155"/>
                        <a:pt x="2980266" y="1490133"/>
                      </a:cubicBezTo>
                      <a:cubicBezTo>
                        <a:pt x="2980266" y="2313111"/>
                        <a:pt x="2313111" y="2980266"/>
                        <a:pt x="1490133" y="2980266"/>
                      </a:cubicBezTo>
                      <a:cubicBezTo>
                        <a:pt x="667155" y="2980266"/>
                        <a:pt x="0" y="2313111"/>
                        <a:pt x="0" y="1490133"/>
                      </a:cubicBezTo>
                      <a:close/>
                    </a:path>
                  </a:pathLst>
                </a:custGeom>
                <a:pattFill prst="pct10">
                  <a:fgClr>
                    <a:srgbClr val="827C7C"/>
                  </a:fgClr>
                  <a:bgClr>
                    <a:schemeClr val="bg2">
                      <a:lumMod val="50000"/>
                    </a:schemeClr>
                  </a:bgClr>
                </a:pattFill>
                <a:ln>
                  <a:noFill/>
                </a:ln>
                <a:effectLst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1440" tIns="0" rIns="0" bIns="0" numCol="1" spcCol="1270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400" dirty="0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5BD04D1E-8BF4-ED29-5E0B-14DCD38E4DF9}"/>
                    </a:ext>
                  </a:extLst>
                </p:cNvPr>
                <p:cNvSpPr/>
                <p:nvPr/>
              </p:nvSpPr>
              <p:spPr>
                <a:xfrm rot="5400000">
                  <a:off x="2767833" y="998864"/>
                  <a:ext cx="1947672" cy="1947672"/>
                </a:xfrm>
                <a:custGeom>
                  <a:avLst/>
                  <a:gdLst>
                    <a:gd name="connsiteX0" fmla="*/ 0 w 2167466"/>
                    <a:gd name="connsiteY0" fmla="*/ 1083733 h 2167466"/>
                    <a:gd name="connsiteX1" fmla="*/ 1083733 w 2167466"/>
                    <a:gd name="connsiteY1" fmla="*/ 0 h 2167466"/>
                    <a:gd name="connsiteX2" fmla="*/ 2167466 w 2167466"/>
                    <a:gd name="connsiteY2" fmla="*/ 1083733 h 2167466"/>
                    <a:gd name="connsiteX3" fmla="*/ 1083733 w 2167466"/>
                    <a:gd name="connsiteY3" fmla="*/ 2167466 h 2167466"/>
                    <a:gd name="connsiteX4" fmla="*/ 0 w 2167466"/>
                    <a:gd name="connsiteY4" fmla="*/ 1083733 h 2167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67466" h="2167466">
                      <a:moveTo>
                        <a:pt x="0" y="1083733"/>
                      </a:moveTo>
                      <a:cubicBezTo>
                        <a:pt x="0" y="485204"/>
                        <a:pt x="485204" y="0"/>
                        <a:pt x="1083733" y="0"/>
                      </a:cubicBezTo>
                      <a:cubicBezTo>
                        <a:pt x="1682262" y="0"/>
                        <a:pt x="2167466" y="485204"/>
                        <a:pt x="2167466" y="1083733"/>
                      </a:cubicBezTo>
                      <a:cubicBezTo>
                        <a:pt x="2167466" y="1682262"/>
                        <a:pt x="1682262" y="2167466"/>
                        <a:pt x="1083733" y="2167466"/>
                      </a:cubicBezTo>
                      <a:cubicBezTo>
                        <a:pt x="485204" y="2167466"/>
                        <a:pt x="0" y="1682262"/>
                        <a:pt x="0" y="108373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0000"/>
                    </a:gs>
                    <a:gs pos="65000">
                      <a:srgbClr val="EC7728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1440" tIns="0" rIns="0" bIns="0" numCol="1" spcCol="1270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400" dirty="0"/>
                </a:p>
              </p:txBody>
            </p:sp>
          </p:grpSp>
          <p:sp>
            <p:nvSpPr>
              <p:cNvPr id="136" name="TextBox 16">
                <a:extLst>
                  <a:ext uri="{FF2B5EF4-FFF2-40B4-BE49-F238E27FC236}">
                    <a16:creationId xmlns:a16="http://schemas.microsoft.com/office/drawing/2014/main" id="{63248729-1FC9-480D-971D-9FB9FCA65CE8}"/>
                  </a:ext>
                </a:extLst>
              </p:cNvPr>
              <p:cNvSpPr txBox="1"/>
              <p:nvPr/>
            </p:nvSpPr>
            <p:spPr>
              <a:xfrm>
                <a:off x="4961834" y="2064584"/>
                <a:ext cx="2531378" cy="777240"/>
              </a:xfrm>
              <a:prstGeom prst="rect">
                <a:avLst/>
              </a:prstGeom>
              <a:noFill/>
            </p:spPr>
            <p:txBody>
              <a:bodyPr wrap="square" lIns="91440" tIns="0" rIns="0" bIns="0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050" kern="1200" dirty="0"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</a:rPr>
                  <a:t>Fuel kernel</a:t>
                </a:r>
                <a:endParaRPr lang="en-US" sz="105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84A6388A-09F3-E643-0D57-3F0588697B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51033" y="2012676"/>
                <a:ext cx="1211612" cy="42206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TextBox 18">
                <a:extLst>
                  <a:ext uri="{FF2B5EF4-FFF2-40B4-BE49-F238E27FC236}">
                    <a16:creationId xmlns:a16="http://schemas.microsoft.com/office/drawing/2014/main" id="{8FAC801E-23A1-5B12-4F3B-852D71C2A56E}"/>
                  </a:ext>
                </a:extLst>
              </p:cNvPr>
              <p:cNvSpPr txBox="1"/>
              <p:nvPr/>
            </p:nvSpPr>
            <p:spPr>
              <a:xfrm>
                <a:off x="4961532" y="1156039"/>
                <a:ext cx="1762367" cy="511530"/>
              </a:xfrm>
              <a:prstGeom prst="rect">
                <a:avLst/>
              </a:prstGeom>
              <a:noFill/>
            </p:spPr>
            <p:txBody>
              <a:bodyPr wrap="square" lIns="91440" tIns="0" rIns="0" bIns="0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050" kern="1200" dirty="0"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</a:rPr>
                  <a:t>Buffer</a:t>
                </a:r>
                <a:endParaRPr lang="en-US" sz="105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97930B0F-A32A-342D-F07B-EAFC1A800B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90647" y="1341325"/>
                <a:ext cx="771998" cy="278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TextBox 20">
                <a:extLst>
                  <a:ext uri="{FF2B5EF4-FFF2-40B4-BE49-F238E27FC236}">
                    <a16:creationId xmlns:a16="http://schemas.microsoft.com/office/drawing/2014/main" id="{AC1E38E5-B5E3-193C-C21D-0AAF946AE7E6}"/>
                  </a:ext>
                </a:extLst>
              </p:cNvPr>
              <p:cNvSpPr txBox="1"/>
              <p:nvPr/>
            </p:nvSpPr>
            <p:spPr>
              <a:xfrm>
                <a:off x="4962164" y="3342401"/>
                <a:ext cx="1660714" cy="483420"/>
              </a:xfrm>
              <a:prstGeom prst="rect">
                <a:avLst/>
              </a:prstGeom>
              <a:noFill/>
            </p:spPr>
            <p:txBody>
              <a:bodyPr wrap="square" lIns="91440" tIns="0" rIns="0" bIns="0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050" kern="1200" dirty="0"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</a:rPr>
                  <a:t>PyC</a:t>
                </a:r>
                <a:endParaRPr lang="en-US" sz="105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56A6B8A0-ACA4-E00A-8347-559DB40045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96607" y="3182062"/>
                <a:ext cx="866038" cy="34610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87FB5842-F482-1120-3870-E84916F948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72782" y="3528165"/>
                <a:ext cx="989863" cy="1693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TextBox 23">
                <a:extLst>
                  <a:ext uri="{FF2B5EF4-FFF2-40B4-BE49-F238E27FC236}">
                    <a16:creationId xmlns:a16="http://schemas.microsoft.com/office/drawing/2014/main" id="{1F0DA207-15B4-71EE-7BD0-1F3AE190CF16}"/>
                  </a:ext>
                </a:extLst>
              </p:cNvPr>
              <p:cNvSpPr txBox="1"/>
              <p:nvPr/>
            </p:nvSpPr>
            <p:spPr>
              <a:xfrm>
                <a:off x="4961470" y="247775"/>
                <a:ext cx="1129005" cy="426721"/>
              </a:xfrm>
              <a:prstGeom prst="rect">
                <a:avLst/>
              </a:prstGeom>
              <a:noFill/>
            </p:spPr>
            <p:txBody>
              <a:bodyPr wrap="square" lIns="91440" tIns="0" rIns="0" bIns="0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050" kern="1200" dirty="0"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</a:rPr>
                  <a:t>SiC</a:t>
                </a:r>
                <a:endParaRPr lang="en-US" sz="105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88E39043-D1A9-E891-4FD2-2C0B57C410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60553" y="432571"/>
                <a:ext cx="802092" cy="2256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892939D-C71E-26D2-F922-8F066755F2AD}"/>
                </a:ext>
              </a:extLst>
            </p:cNvPr>
            <p:cNvGrpSpPr/>
            <p:nvPr/>
          </p:nvGrpSpPr>
          <p:grpSpPr>
            <a:xfrm rot="5400000">
              <a:off x="-606717" y="1908935"/>
              <a:ext cx="3919601" cy="151438"/>
              <a:chOff x="-606714" y="1908935"/>
              <a:chExt cx="1828803" cy="151438"/>
            </a:xfrm>
          </p:grpSpPr>
          <p:sp>
            <p:nvSpPr>
              <p:cNvPr id="132" name="Left Bracket 131">
                <a:extLst>
                  <a:ext uri="{FF2B5EF4-FFF2-40B4-BE49-F238E27FC236}">
                    <a16:creationId xmlns:a16="http://schemas.microsoft.com/office/drawing/2014/main" id="{2962928B-17B0-AE8F-5A13-2F1B77A8EFB6}"/>
                  </a:ext>
                </a:extLst>
              </p:cNvPr>
              <p:cNvSpPr/>
              <p:nvPr/>
            </p:nvSpPr>
            <p:spPr>
              <a:xfrm rot="16200000">
                <a:off x="270888" y="1031334"/>
                <a:ext cx="73599" cy="1828802"/>
              </a:xfrm>
              <a:prstGeom prst="leftBracket">
                <a:avLst>
                  <a:gd name="adj" fmla="val 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144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0" dirty="0"/>
              </a:p>
            </p:txBody>
          </p:sp>
          <p:sp>
            <p:nvSpPr>
              <p:cNvPr id="133" name="Left Bracket 132">
                <a:extLst>
                  <a:ext uri="{FF2B5EF4-FFF2-40B4-BE49-F238E27FC236}">
                    <a16:creationId xmlns:a16="http://schemas.microsoft.com/office/drawing/2014/main" id="{BF8E9BB3-63A1-32F7-E4D6-21DBC5C0D619}"/>
                  </a:ext>
                </a:extLst>
              </p:cNvPr>
              <p:cNvSpPr/>
              <p:nvPr/>
            </p:nvSpPr>
            <p:spPr>
              <a:xfrm rot="5400000">
                <a:off x="270887" y="1109172"/>
                <a:ext cx="73600" cy="1828802"/>
              </a:xfrm>
              <a:prstGeom prst="leftBracket">
                <a:avLst>
                  <a:gd name="adj" fmla="val 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144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0" dirty="0"/>
              </a:p>
            </p:txBody>
          </p:sp>
        </p:grpSp>
        <p:sp>
          <p:nvSpPr>
            <p:cNvPr id="131" name="TextBox 29">
              <a:extLst>
                <a:ext uri="{FF2B5EF4-FFF2-40B4-BE49-F238E27FC236}">
                  <a16:creationId xmlns:a16="http://schemas.microsoft.com/office/drawing/2014/main" id="{0789EC70-93E3-A337-5A51-002E2B5C6BA2}"/>
                </a:ext>
              </a:extLst>
            </p:cNvPr>
            <p:cNvSpPr txBox="1"/>
            <p:nvPr/>
          </p:nvSpPr>
          <p:spPr>
            <a:xfrm>
              <a:off x="35079" y="3"/>
              <a:ext cx="1355804" cy="39438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50" kern="1200" dirty="0">
                  <a:solidFill>
                    <a:srgbClr val="000000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~1 mm</a:t>
              </a:r>
              <a:endParaRPr lang="en-US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03062B-E7B4-7D74-8D43-FBAECF1E56AF}"/>
              </a:ext>
            </a:extLst>
          </p:cNvPr>
          <p:cNvGrpSpPr/>
          <p:nvPr/>
        </p:nvGrpSpPr>
        <p:grpSpPr>
          <a:xfrm>
            <a:off x="9986255" y="277663"/>
            <a:ext cx="1701028" cy="1235686"/>
            <a:chOff x="3456589" y="1477482"/>
            <a:chExt cx="1701028" cy="1235686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6321432-E624-CC4B-C766-03E4EE00C4A2}"/>
                </a:ext>
              </a:extLst>
            </p:cNvPr>
            <p:cNvGrpSpPr/>
            <p:nvPr/>
          </p:nvGrpSpPr>
          <p:grpSpPr>
            <a:xfrm>
              <a:off x="4216436" y="1489806"/>
              <a:ext cx="941179" cy="939128"/>
              <a:chOff x="1476455" y="979825"/>
              <a:chExt cx="1828800" cy="1846715"/>
            </a:xfrm>
          </p:grpSpPr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CBFA7ED9-202F-4772-8A33-A710148CC9DE}"/>
                  </a:ext>
                </a:extLst>
              </p:cNvPr>
              <p:cNvSpPr/>
              <p:nvPr/>
            </p:nvSpPr>
            <p:spPr>
              <a:xfrm>
                <a:off x="1476455" y="979825"/>
                <a:ext cx="1828800" cy="1846715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 dirty="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9EAE03C2-C3F7-24D9-413D-2FA7878AB4EE}"/>
                  </a:ext>
                </a:extLst>
              </p:cNvPr>
              <p:cNvSpPr/>
              <p:nvPr/>
            </p:nvSpPr>
            <p:spPr>
              <a:xfrm>
                <a:off x="1567895" y="1070129"/>
                <a:ext cx="1645919" cy="1666946"/>
              </a:xfrm>
              <a:prstGeom prst="ellipse">
                <a:avLst/>
              </a:prstGeom>
              <a:pattFill prst="pct60">
                <a:fgClr>
                  <a:srgbClr val="FF0000"/>
                </a:fgClr>
                <a:bgClr>
                  <a:schemeClr val="bg1">
                    <a:lumMod val="65000"/>
                  </a:schemeClr>
                </a:bgClr>
              </a:patt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 dirty="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42F8CAD8-C094-6D5D-F21D-C187C89FD3EF}"/>
                  </a:ext>
                </a:extLst>
              </p:cNvPr>
              <p:cNvSpPr/>
              <p:nvPr/>
            </p:nvSpPr>
            <p:spPr>
              <a:xfrm>
                <a:off x="1759919" y="1265556"/>
                <a:ext cx="1261872" cy="1274724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kern="1200" dirty="0"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</a:rPr>
                  <a:t>Core</a:t>
                </a:r>
                <a:endPara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119" name="TextBox 10">
              <a:extLst>
                <a:ext uri="{FF2B5EF4-FFF2-40B4-BE49-F238E27FC236}">
                  <a16:creationId xmlns:a16="http://schemas.microsoft.com/office/drawing/2014/main" id="{4C758B3F-B014-8988-2EF2-E75317CE6656}"/>
                </a:ext>
              </a:extLst>
            </p:cNvPr>
            <p:cNvSpPr txBox="1"/>
            <p:nvPr/>
          </p:nvSpPr>
          <p:spPr>
            <a:xfrm>
              <a:off x="3456589" y="1477482"/>
              <a:ext cx="547060" cy="2195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just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100" kern="1200" dirty="0">
                  <a:solidFill>
                    <a:srgbClr val="000000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Matrix</a:t>
              </a:r>
              <a:endPara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3876C704-BA16-968B-CA0C-C386E57CA01C}"/>
                </a:ext>
              </a:extLst>
            </p:cNvPr>
            <p:cNvCxnSpPr>
              <a:cxnSpLocks/>
            </p:cNvCxnSpPr>
            <p:nvPr/>
          </p:nvCxnSpPr>
          <p:spPr>
            <a:xfrm>
              <a:off x="4003530" y="1595069"/>
              <a:ext cx="358788" cy="18486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1" name="TextBox 12">
              <a:extLst>
                <a:ext uri="{FF2B5EF4-FFF2-40B4-BE49-F238E27FC236}">
                  <a16:creationId xmlns:a16="http://schemas.microsoft.com/office/drawing/2014/main" id="{E6D9CC63-9761-B9B7-0D61-F4EA889EC188}"/>
                </a:ext>
              </a:extLst>
            </p:cNvPr>
            <p:cNvSpPr txBox="1"/>
            <p:nvPr/>
          </p:nvSpPr>
          <p:spPr>
            <a:xfrm>
              <a:off x="3514714" y="1837083"/>
              <a:ext cx="488889" cy="2195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100" kern="1200" dirty="0">
                  <a:solidFill>
                    <a:srgbClr val="000000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Shell</a:t>
              </a:r>
              <a:endPara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1D8C154-63CA-3358-6079-67E2C4A7F552}"/>
                </a:ext>
              </a:extLst>
            </p:cNvPr>
            <p:cNvCxnSpPr>
              <a:cxnSpLocks/>
            </p:cNvCxnSpPr>
            <p:nvPr/>
          </p:nvCxnSpPr>
          <p:spPr>
            <a:xfrm>
              <a:off x="4003530" y="1954815"/>
              <a:ext cx="21290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3" name="Left Bracket 122">
              <a:extLst>
                <a:ext uri="{FF2B5EF4-FFF2-40B4-BE49-F238E27FC236}">
                  <a16:creationId xmlns:a16="http://schemas.microsoft.com/office/drawing/2014/main" id="{062E2630-C368-957B-D5BE-03BA7540FDE8}"/>
                </a:ext>
              </a:extLst>
            </p:cNvPr>
            <p:cNvSpPr/>
            <p:nvPr/>
          </p:nvSpPr>
          <p:spPr>
            <a:xfrm rot="16200000">
              <a:off x="4668312" y="2000498"/>
              <a:ext cx="37429" cy="941180"/>
            </a:xfrm>
            <a:prstGeom prst="leftBracket">
              <a:avLst>
                <a:gd name="adj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 dirty="0"/>
            </a:p>
          </p:txBody>
        </p:sp>
        <p:sp>
          <p:nvSpPr>
            <p:cNvPr id="124" name="Left Bracket 123">
              <a:extLst>
                <a:ext uri="{FF2B5EF4-FFF2-40B4-BE49-F238E27FC236}">
                  <a16:creationId xmlns:a16="http://schemas.microsoft.com/office/drawing/2014/main" id="{0666059E-4BAE-0CA9-47D5-FAC90C168734}"/>
                </a:ext>
              </a:extLst>
            </p:cNvPr>
            <p:cNvSpPr/>
            <p:nvPr/>
          </p:nvSpPr>
          <p:spPr>
            <a:xfrm rot="5400000">
              <a:off x="4668312" y="2037660"/>
              <a:ext cx="37429" cy="941180"/>
            </a:xfrm>
            <a:prstGeom prst="leftBracket">
              <a:avLst>
                <a:gd name="adj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 dirty="0"/>
            </a:p>
          </p:txBody>
        </p:sp>
        <p:sp>
          <p:nvSpPr>
            <p:cNvPr id="125" name="TextBox 16">
              <a:extLst>
                <a:ext uri="{FF2B5EF4-FFF2-40B4-BE49-F238E27FC236}">
                  <a16:creationId xmlns:a16="http://schemas.microsoft.com/office/drawing/2014/main" id="{C355C19E-B929-6E2D-D0A8-69C2238EA83E}"/>
                </a:ext>
              </a:extLst>
            </p:cNvPr>
            <p:cNvSpPr txBox="1"/>
            <p:nvPr/>
          </p:nvSpPr>
          <p:spPr>
            <a:xfrm>
              <a:off x="4216403" y="2493570"/>
              <a:ext cx="941179" cy="2195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100" kern="1200" dirty="0">
                  <a:solidFill>
                    <a:srgbClr val="000000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4 cm</a:t>
              </a:r>
              <a:endPara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AC676A7-9416-8842-DBF7-1E5F6C38F5DE}"/>
              </a:ext>
            </a:extLst>
          </p:cNvPr>
          <p:cNvGrpSpPr/>
          <p:nvPr/>
        </p:nvGrpSpPr>
        <p:grpSpPr>
          <a:xfrm>
            <a:off x="10130083" y="1929431"/>
            <a:ext cx="1756891" cy="1759787"/>
            <a:chOff x="5332421" y="953077"/>
            <a:chExt cx="1756891" cy="1759787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0A51F2B7-2F91-956C-4F2F-3D983B1A1868}"/>
                </a:ext>
              </a:extLst>
            </p:cNvPr>
            <p:cNvGrpSpPr/>
            <p:nvPr/>
          </p:nvGrpSpPr>
          <p:grpSpPr>
            <a:xfrm>
              <a:off x="5677544" y="991525"/>
              <a:ext cx="1411768" cy="1412847"/>
              <a:chOff x="4315528" y="-2"/>
              <a:chExt cx="2743200" cy="2778243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EA1DD46C-4EA8-937E-DE85-556F0A9C9DBD}"/>
                  </a:ext>
                </a:extLst>
              </p:cNvPr>
              <p:cNvSpPr/>
              <p:nvPr/>
            </p:nvSpPr>
            <p:spPr>
              <a:xfrm>
                <a:off x="4315528" y="-2"/>
                <a:ext cx="2743200" cy="2778243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 dirty="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008B4A89-76F4-1682-8265-D4893933E920}"/>
                  </a:ext>
                </a:extLst>
              </p:cNvPr>
              <p:cNvSpPr/>
              <p:nvPr/>
            </p:nvSpPr>
            <p:spPr>
              <a:xfrm>
                <a:off x="4544128" y="228600"/>
                <a:ext cx="2286002" cy="2320650"/>
              </a:xfrm>
              <a:prstGeom prst="ellipse">
                <a:avLst/>
              </a:prstGeom>
              <a:pattFill prst="pct30">
                <a:fgClr>
                  <a:srgbClr val="FF0000"/>
                </a:fgClr>
                <a:bgClr>
                  <a:schemeClr val="bg1">
                    <a:lumMod val="65000"/>
                  </a:schemeClr>
                </a:bgClr>
              </a:patt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kern="1200" dirty="0"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</a:rPr>
                  <a:t>Matrix</a:t>
                </a:r>
                <a:endPara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0ABF1822-78E2-2411-2EA1-6624182795FB}"/>
                </a:ext>
              </a:extLst>
            </p:cNvPr>
            <p:cNvGrpSpPr/>
            <p:nvPr/>
          </p:nvGrpSpPr>
          <p:grpSpPr>
            <a:xfrm>
              <a:off x="5677544" y="2452393"/>
              <a:ext cx="1411767" cy="77013"/>
              <a:chOff x="4315528" y="2872633"/>
              <a:chExt cx="1828802" cy="151437"/>
            </a:xfrm>
          </p:grpSpPr>
          <p:sp>
            <p:nvSpPr>
              <p:cNvPr id="114" name="Left Bracket 113">
                <a:extLst>
                  <a:ext uri="{FF2B5EF4-FFF2-40B4-BE49-F238E27FC236}">
                    <a16:creationId xmlns:a16="http://schemas.microsoft.com/office/drawing/2014/main" id="{72A3489C-92AA-B39C-2B44-D3DFB627CEF4}"/>
                  </a:ext>
                </a:extLst>
              </p:cNvPr>
              <p:cNvSpPr/>
              <p:nvPr/>
            </p:nvSpPr>
            <p:spPr>
              <a:xfrm rot="16200000">
                <a:off x="5193129" y="1995032"/>
                <a:ext cx="73600" cy="1828802"/>
              </a:xfrm>
              <a:prstGeom prst="leftBracket">
                <a:avLst>
                  <a:gd name="adj" fmla="val 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 dirty="0"/>
              </a:p>
            </p:txBody>
          </p:sp>
          <p:sp>
            <p:nvSpPr>
              <p:cNvPr id="115" name="Left Bracket 114">
                <a:extLst>
                  <a:ext uri="{FF2B5EF4-FFF2-40B4-BE49-F238E27FC236}">
                    <a16:creationId xmlns:a16="http://schemas.microsoft.com/office/drawing/2014/main" id="{5E0676E0-8AD5-DF4B-7CBA-A4715DA8794B}"/>
                  </a:ext>
                </a:extLst>
              </p:cNvPr>
              <p:cNvSpPr/>
              <p:nvPr/>
            </p:nvSpPr>
            <p:spPr>
              <a:xfrm rot="5400000">
                <a:off x="5193129" y="2072869"/>
                <a:ext cx="73600" cy="1828802"/>
              </a:xfrm>
              <a:prstGeom prst="leftBracket">
                <a:avLst>
                  <a:gd name="adj" fmla="val 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 dirty="0"/>
              </a:p>
            </p:txBody>
          </p:sp>
        </p:grpSp>
        <p:sp>
          <p:nvSpPr>
            <p:cNvPr id="111" name="TextBox 20">
              <a:extLst>
                <a:ext uri="{FF2B5EF4-FFF2-40B4-BE49-F238E27FC236}">
                  <a16:creationId xmlns:a16="http://schemas.microsoft.com/office/drawing/2014/main" id="{702EEDCB-ED08-2569-A0E7-A39ECB916D90}"/>
                </a:ext>
              </a:extLst>
            </p:cNvPr>
            <p:cNvSpPr txBox="1"/>
            <p:nvPr/>
          </p:nvSpPr>
          <p:spPr>
            <a:xfrm>
              <a:off x="5677450" y="2493266"/>
              <a:ext cx="1411767" cy="2195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100" kern="1200" dirty="0">
                  <a:solidFill>
                    <a:srgbClr val="000000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6 cm</a:t>
              </a:r>
              <a:endPara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2" name="TextBox 21">
              <a:extLst>
                <a:ext uri="{FF2B5EF4-FFF2-40B4-BE49-F238E27FC236}">
                  <a16:creationId xmlns:a16="http://schemas.microsoft.com/office/drawing/2014/main" id="{F369F7C2-605D-3EC1-3F04-D6C0B08BBF13}"/>
                </a:ext>
              </a:extLst>
            </p:cNvPr>
            <p:cNvSpPr txBox="1"/>
            <p:nvPr/>
          </p:nvSpPr>
          <p:spPr>
            <a:xfrm>
              <a:off x="5332421" y="953077"/>
              <a:ext cx="488889" cy="2195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100" kern="1200" dirty="0">
                  <a:solidFill>
                    <a:srgbClr val="000000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Shell</a:t>
              </a:r>
              <a:endPara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EBCA864-762A-5A17-D56C-9F02FE6E82A9}"/>
                </a:ext>
              </a:extLst>
            </p:cNvPr>
            <p:cNvCxnSpPr>
              <a:cxnSpLocks/>
              <a:stCxn id="112" idx="3"/>
              <a:endCxn id="116" idx="1"/>
            </p:cNvCxnSpPr>
            <p:nvPr/>
          </p:nvCxnSpPr>
          <p:spPr>
            <a:xfrm>
              <a:off x="5821310" y="1062876"/>
              <a:ext cx="62983" cy="13555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20">
            <a:extLst>
              <a:ext uri="{FF2B5EF4-FFF2-40B4-BE49-F238E27FC236}">
                <a16:creationId xmlns:a16="http://schemas.microsoft.com/office/drawing/2014/main" id="{866C2A0A-A633-C5F0-973E-08C7B85D0DC3}"/>
              </a:ext>
            </a:extLst>
          </p:cNvPr>
          <p:cNvSpPr txBox="1"/>
          <p:nvPr/>
        </p:nvSpPr>
        <p:spPr>
          <a:xfrm>
            <a:off x="3418087" y="5806533"/>
            <a:ext cx="69271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Schematic view of multipass PBR operation.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C2D453B1-DFD4-5827-69A8-2E39D4C526B3}"/>
              </a:ext>
            </a:extLst>
          </p:cNvPr>
          <p:cNvSpPr txBox="1"/>
          <p:nvPr/>
        </p:nvSpPr>
        <p:spPr>
          <a:xfrm>
            <a:off x="8090586" y="1155637"/>
            <a:ext cx="18149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Note: Motion is inverted for HTGRs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9367D91C-9616-2BB6-6EC2-BB69FFEC4833}"/>
              </a:ext>
            </a:extLst>
          </p:cNvPr>
          <p:cNvSpPr txBox="1"/>
          <p:nvPr/>
        </p:nvSpPr>
        <p:spPr>
          <a:xfrm>
            <a:off x="10226624" y="1448025"/>
            <a:ext cx="19952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Typical FHR pebble.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05126ADA-E98C-7224-908B-2411A6FDA3DD}"/>
              </a:ext>
            </a:extLst>
          </p:cNvPr>
          <p:cNvSpPr txBox="1"/>
          <p:nvPr/>
        </p:nvSpPr>
        <p:spPr>
          <a:xfrm>
            <a:off x="10069878" y="3628042"/>
            <a:ext cx="21327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Typical HTGR pebble.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B934539C-FF60-03C7-BEAB-CFB655B4AF0A}"/>
              </a:ext>
            </a:extLst>
          </p:cNvPr>
          <p:cNvSpPr txBox="1"/>
          <p:nvPr/>
        </p:nvSpPr>
        <p:spPr>
          <a:xfrm>
            <a:off x="8998043" y="5470760"/>
            <a:ext cx="1563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i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/>
              <a:t>TRISO particle.</a:t>
            </a:r>
          </a:p>
        </p:txBody>
      </p:sp>
      <p:pic>
        <p:nvPicPr>
          <p:cNvPr id="11" name="Graphic 72">
            <a:extLst>
              <a:ext uri="{FF2B5EF4-FFF2-40B4-BE49-F238E27FC236}">
                <a16:creationId xmlns:a16="http://schemas.microsoft.com/office/drawing/2014/main" id="{AACBD1CA-B1E9-5DD5-96FF-088654002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11200" y="951504"/>
            <a:ext cx="3479000" cy="435954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658859D-9A51-B0EA-0F60-AAC0DDD06CBD}"/>
              </a:ext>
            </a:extLst>
          </p:cNvPr>
          <p:cNvGrpSpPr/>
          <p:nvPr/>
        </p:nvGrpSpPr>
        <p:grpSpPr>
          <a:xfrm>
            <a:off x="7753479" y="1588460"/>
            <a:ext cx="2306140" cy="2100171"/>
            <a:chOff x="7607155" y="1628991"/>
            <a:chExt cx="2548278" cy="2217010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D6C8502-3E77-6AC8-BD29-8DF8D8BEAE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07155" y="2712758"/>
              <a:ext cx="375137" cy="421223"/>
            </a:xfrm>
            <a:prstGeom prst="line">
              <a:avLst/>
            </a:prstGeom>
            <a:ln w="571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B62CC9F-8A4F-7DE2-1185-3F26E6505392}"/>
                </a:ext>
              </a:extLst>
            </p:cNvPr>
            <p:cNvSpPr>
              <a:spLocks/>
            </p:cNvSpPr>
            <p:nvPr/>
          </p:nvSpPr>
          <p:spPr>
            <a:xfrm>
              <a:off x="8598289" y="2614028"/>
              <a:ext cx="717462" cy="675856"/>
            </a:xfrm>
            <a:prstGeom prst="ellipse">
              <a:avLst/>
            </a:prstGeom>
            <a:solidFill>
              <a:srgbClr val="F36D6D"/>
            </a:solidFill>
            <a:ln w="28575">
              <a:solidFill>
                <a:srgbClr val="808285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CDC6162A-70B5-E032-0E5E-883A4A528135}"/>
                </a:ext>
              </a:extLst>
            </p:cNvPr>
            <p:cNvSpPr>
              <a:spLocks/>
            </p:cNvSpPr>
            <p:nvPr/>
          </p:nvSpPr>
          <p:spPr>
            <a:xfrm>
              <a:off x="8081507" y="2836355"/>
              <a:ext cx="223586" cy="214716"/>
            </a:xfrm>
            <a:prstGeom prst="ellipse">
              <a:avLst/>
            </a:prstGeom>
            <a:solidFill>
              <a:srgbClr val="F36D6D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57B66029-64CC-5FE9-DFC0-A7A2CD2C516D}"/>
                </a:ext>
              </a:extLst>
            </p:cNvPr>
            <p:cNvCxnSpPr>
              <a:cxnSpLocks/>
            </p:cNvCxnSpPr>
            <p:nvPr/>
          </p:nvCxnSpPr>
          <p:spPr>
            <a:xfrm>
              <a:off x="8305093" y="2943713"/>
              <a:ext cx="52488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29">
              <a:extLst>
                <a:ext uri="{FF2B5EF4-FFF2-40B4-BE49-F238E27FC236}">
                  <a16:creationId xmlns:a16="http://schemas.microsoft.com/office/drawing/2014/main" id="{5826EDCB-2A05-F317-A2BE-18F1C8AF37B7}"/>
                </a:ext>
              </a:extLst>
            </p:cNvPr>
            <p:cNvSpPr txBox="1">
              <a:spLocks/>
            </p:cNvSpPr>
            <p:nvPr/>
          </p:nvSpPr>
          <p:spPr>
            <a:xfrm>
              <a:off x="7903836" y="3358914"/>
              <a:ext cx="1395859" cy="4870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100" kern="1200" dirty="0">
                  <a:solidFill>
                    <a:srgbClr val="E71313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Discarded</a:t>
              </a:r>
              <a:br>
                <a:rPr lang="en-US" sz="1100" kern="1200" dirty="0">
                  <a:solidFill>
                    <a:srgbClr val="E71313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</a:br>
              <a:r>
                <a:rPr lang="en-US" sz="1100" kern="1200" dirty="0">
                  <a:solidFill>
                    <a:srgbClr val="E71313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pebble</a:t>
              </a:r>
              <a:endPara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7" name="TextBox 136">
              <a:extLst>
                <a:ext uri="{FF2B5EF4-FFF2-40B4-BE49-F238E27FC236}">
                  <a16:creationId xmlns:a16="http://schemas.microsoft.com/office/drawing/2014/main" id="{3CE127C4-2CD2-5981-35CC-37B338CA63DC}"/>
                </a:ext>
              </a:extLst>
            </p:cNvPr>
            <p:cNvSpPr txBox="1">
              <a:spLocks/>
            </p:cNvSpPr>
            <p:nvPr/>
          </p:nvSpPr>
          <p:spPr>
            <a:xfrm>
              <a:off x="9351145" y="2755909"/>
              <a:ext cx="804288" cy="3499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kern="1200" dirty="0">
                  <a:solidFill>
                    <a:srgbClr val="2B303A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Disposal</a:t>
              </a:r>
              <a:endPara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8" name="TextBox 137">
              <a:extLst>
                <a:ext uri="{FF2B5EF4-FFF2-40B4-BE49-F238E27FC236}">
                  <a16:creationId xmlns:a16="http://schemas.microsoft.com/office/drawing/2014/main" id="{367889B5-4F06-0D1F-D9E1-373F30E17082}"/>
                </a:ext>
              </a:extLst>
            </p:cNvPr>
            <p:cNvSpPr txBox="1">
              <a:spLocks/>
            </p:cNvSpPr>
            <p:nvPr/>
          </p:nvSpPr>
          <p:spPr>
            <a:xfrm>
              <a:off x="8094115" y="1628991"/>
              <a:ext cx="1652432" cy="8964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kern="1200" dirty="0">
                  <a:solidFill>
                    <a:srgbClr val="2B303A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Nondestructive assessment (burnup, integrity)</a:t>
              </a:r>
              <a:endPara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690002-AE22-3DC5-D228-FC8107F9F2CC}"/>
              </a:ext>
            </a:extLst>
          </p:cNvPr>
          <p:cNvGrpSpPr/>
          <p:nvPr/>
        </p:nvGrpSpPr>
        <p:grpSpPr>
          <a:xfrm>
            <a:off x="4601302" y="4088872"/>
            <a:ext cx="3071602" cy="1633224"/>
            <a:chOff x="4124008" y="4368888"/>
            <a:chExt cx="3394112" cy="172408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E6FCD2F-8DC8-1D39-2D00-E85137F12BCB}"/>
                </a:ext>
              </a:extLst>
            </p:cNvPr>
            <p:cNvSpPr>
              <a:spLocks/>
            </p:cNvSpPr>
            <p:nvPr/>
          </p:nvSpPr>
          <p:spPr>
            <a:xfrm>
              <a:off x="5451137" y="5417118"/>
              <a:ext cx="717462" cy="675856"/>
            </a:xfrm>
            <a:prstGeom prst="ellipse">
              <a:avLst/>
            </a:prstGeom>
            <a:solidFill>
              <a:srgbClr val="9DC3E6"/>
            </a:solidFill>
            <a:ln w="28575">
              <a:solidFill>
                <a:srgbClr val="808285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66282D2-9AEB-B8C1-E095-A6C93234DEA4}"/>
                </a:ext>
              </a:extLst>
            </p:cNvPr>
            <p:cNvSpPr>
              <a:spLocks/>
            </p:cNvSpPr>
            <p:nvPr/>
          </p:nvSpPr>
          <p:spPr>
            <a:xfrm>
              <a:off x="5710451" y="5091402"/>
              <a:ext cx="223586" cy="214716"/>
            </a:xfrm>
            <a:prstGeom prst="ellipse">
              <a:avLst/>
            </a:prstGeom>
            <a:solidFill>
              <a:srgbClr val="9DC3E6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98" name="TextBox 127">
              <a:extLst>
                <a:ext uri="{FF2B5EF4-FFF2-40B4-BE49-F238E27FC236}">
                  <a16:creationId xmlns:a16="http://schemas.microsoft.com/office/drawing/2014/main" id="{AAEF9646-5875-7C0F-D0B6-5B37AB32552C}"/>
                </a:ext>
              </a:extLst>
            </p:cNvPr>
            <p:cNvSpPr txBox="1">
              <a:spLocks/>
            </p:cNvSpPr>
            <p:nvPr/>
          </p:nvSpPr>
          <p:spPr>
            <a:xfrm>
              <a:off x="4832172" y="5017459"/>
              <a:ext cx="721557" cy="3990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fontAlgn="base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100" kern="1200" dirty="0">
                  <a:solidFill>
                    <a:srgbClr val="3483CA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Fresh pebble</a:t>
              </a:r>
              <a:endPara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9" name="TextBox 134">
              <a:extLst>
                <a:ext uri="{FF2B5EF4-FFF2-40B4-BE49-F238E27FC236}">
                  <a16:creationId xmlns:a16="http://schemas.microsoft.com/office/drawing/2014/main" id="{7159EAAF-3336-A37C-6C4D-9D1C40261A71}"/>
                </a:ext>
              </a:extLst>
            </p:cNvPr>
            <p:cNvSpPr txBox="1">
              <a:spLocks/>
            </p:cNvSpPr>
            <p:nvPr/>
          </p:nvSpPr>
          <p:spPr>
            <a:xfrm>
              <a:off x="4124008" y="4368888"/>
              <a:ext cx="1225064" cy="3499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kern="1200" dirty="0">
                  <a:solidFill>
                    <a:srgbClr val="2B303A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Fueling chute</a:t>
              </a:r>
              <a:endPara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0" name="TextBox 135">
              <a:extLst>
                <a:ext uri="{FF2B5EF4-FFF2-40B4-BE49-F238E27FC236}">
                  <a16:creationId xmlns:a16="http://schemas.microsoft.com/office/drawing/2014/main" id="{4A94875C-CF80-76B8-5C5E-9ADA9C152782}"/>
                </a:ext>
              </a:extLst>
            </p:cNvPr>
            <p:cNvSpPr txBox="1">
              <a:spLocks/>
            </p:cNvSpPr>
            <p:nvPr/>
          </p:nvSpPr>
          <p:spPr>
            <a:xfrm>
              <a:off x="6251651" y="5602125"/>
              <a:ext cx="1266469" cy="3499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kern="1200" dirty="0">
                  <a:solidFill>
                    <a:srgbClr val="2B303A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Fresh pebbles</a:t>
              </a:r>
              <a:endPara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EE90F0C1-51A5-98E9-A574-5E456A61EC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2244" y="4583243"/>
              <a:ext cx="0" cy="508159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15E001-575C-C57B-DB92-65547405D983}"/>
              </a:ext>
            </a:extLst>
          </p:cNvPr>
          <p:cNvGrpSpPr/>
          <p:nvPr/>
        </p:nvGrpSpPr>
        <p:grpSpPr>
          <a:xfrm>
            <a:off x="6468283" y="4436299"/>
            <a:ext cx="1263224" cy="673582"/>
            <a:chOff x="6187017" y="4705422"/>
            <a:chExt cx="1395859" cy="711055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AD731FC-0A79-7AFE-15D5-16AE865C913A}"/>
                </a:ext>
              </a:extLst>
            </p:cNvPr>
            <p:cNvSpPr>
              <a:spLocks/>
            </p:cNvSpPr>
            <p:nvPr/>
          </p:nvSpPr>
          <p:spPr>
            <a:xfrm>
              <a:off x="6773678" y="4705422"/>
              <a:ext cx="223586" cy="214716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94" name="TextBox 130">
              <a:extLst>
                <a:ext uri="{FF2B5EF4-FFF2-40B4-BE49-F238E27FC236}">
                  <a16:creationId xmlns:a16="http://schemas.microsoft.com/office/drawing/2014/main" id="{317C9B68-2B35-FE06-EFC4-E9980D7FACED}"/>
                </a:ext>
              </a:extLst>
            </p:cNvPr>
            <p:cNvSpPr txBox="1">
              <a:spLocks/>
            </p:cNvSpPr>
            <p:nvPr/>
          </p:nvSpPr>
          <p:spPr>
            <a:xfrm>
              <a:off x="6187017" y="5016877"/>
              <a:ext cx="1395859" cy="39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100" kern="1200" dirty="0">
                  <a:solidFill>
                    <a:srgbClr val="EC7728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Reinserted</a:t>
              </a:r>
              <a:br>
                <a:rPr lang="en-US" sz="1100" kern="1200" dirty="0">
                  <a:solidFill>
                    <a:srgbClr val="EC7728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</a:br>
              <a:r>
                <a:rPr lang="en-US" sz="1100" kern="1200" dirty="0">
                  <a:solidFill>
                    <a:srgbClr val="EC7728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pebble</a:t>
              </a:r>
              <a:endPara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CE5CC77D-2C0A-3404-B305-5E97F87AB7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20133" y="4812780"/>
              <a:ext cx="55354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131">
            <a:extLst>
              <a:ext uri="{FF2B5EF4-FFF2-40B4-BE49-F238E27FC236}">
                <a16:creationId xmlns:a16="http://schemas.microsoft.com/office/drawing/2014/main" id="{35360489-3477-E928-0EFE-756C1B454A38}"/>
              </a:ext>
            </a:extLst>
          </p:cNvPr>
          <p:cNvSpPr txBox="1">
            <a:spLocks/>
          </p:cNvSpPr>
          <p:nvPr/>
        </p:nvSpPr>
        <p:spPr>
          <a:xfrm>
            <a:off x="4281186" y="2459150"/>
            <a:ext cx="958459" cy="739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kern="1200" dirty="0">
                <a:solidFill>
                  <a:srgbClr val="2B303A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Pebble bed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kern="1200" dirty="0">
                <a:solidFill>
                  <a:srgbClr val="2B303A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(~10</a:t>
            </a:r>
            <a:r>
              <a:rPr lang="en-US" sz="1100" b="1" kern="1200" baseline="30000" dirty="0">
                <a:solidFill>
                  <a:srgbClr val="2B303A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4</a:t>
            </a:r>
            <a:r>
              <a:rPr lang="en-US" sz="1100" b="1" kern="1200" dirty="0">
                <a:solidFill>
                  <a:srgbClr val="2B303A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–10</a:t>
            </a:r>
            <a:r>
              <a:rPr lang="en-US" sz="1100" b="1" kern="1200" baseline="30000" dirty="0">
                <a:solidFill>
                  <a:srgbClr val="2B303A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5</a:t>
            </a:r>
            <a:r>
              <a:rPr lang="en-US" sz="1100" b="1" kern="1200" dirty="0">
                <a:solidFill>
                  <a:srgbClr val="2B303A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pebbles)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B838AB80-C852-3E89-7543-A913F7D555FF}"/>
              </a:ext>
            </a:extLst>
          </p:cNvPr>
          <p:cNvGrpSpPr/>
          <p:nvPr/>
        </p:nvGrpSpPr>
        <p:grpSpPr>
          <a:xfrm>
            <a:off x="5346731" y="1513913"/>
            <a:ext cx="1570883" cy="2268071"/>
            <a:chOff x="4813482" y="1442943"/>
            <a:chExt cx="1735821" cy="250621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8CD48C8-60CD-E955-D763-44EFB7BC0C71}"/>
                </a:ext>
              </a:extLst>
            </p:cNvPr>
            <p:cNvSpPr>
              <a:spLocks/>
            </p:cNvSpPr>
            <p:nvPr/>
          </p:nvSpPr>
          <p:spPr>
            <a:xfrm>
              <a:off x="5641287" y="1442943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EB4BB69-1E29-300A-704E-D6B5C183E420}"/>
                </a:ext>
              </a:extLst>
            </p:cNvPr>
            <p:cNvSpPr>
              <a:spLocks/>
            </p:cNvSpPr>
            <p:nvPr/>
          </p:nvSpPr>
          <p:spPr>
            <a:xfrm>
              <a:off x="5416795" y="1505887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1F84531-5AE1-B65C-F31B-8A007D3D4E8C}"/>
                </a:ext>
              </a:extLst>
            </p:cNvPr>
            <p:cNvSpPr>
              <a:spLocks/>
            </p:cNvSpPr>
            <p:nvPr/>
          </p:nvSpPr>
          <p:spPr>
            <a:xfrm>
              <a:off x="5580810" y="1669441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91A03AA-528A-B218-2C5B-1ACD518609F5}"/>
                </a:ext>
              </a:extLst>
            </p:cNvPr>
            <p:cNvSpPr>
              <a:spLocks/>
            </p:cNvSpPr>
            <p:nvPr/>
          </p:nvSpPr>
          <p:spPr>
            <a:xfrm>
              <a:off x="5081629" y="1826149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6B8833A-92E5-24B2-41F8-BF7879EE1B67}"/>
                </a:ext>
              </a:extLst>
            </p:cNvPr>
            <p:cNvSpPr>
              <a:spLocks/>
            </p:cNvSpPr>
            <p:nvPr/>
          </p:nvSpPr>
          <p:spPr>
            <a:xfrm>
              <a:off x="5819118" y="1588870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2E51A22-6908-2DFF-B881-10E85D868E69}"/>
                </a:ext>
              </a:extLst>
            </p:cNvPr>
            <p:cNvSpPr>
              <a:spLocks/>
            </p:cNvSpPr>
            <p:nvPr/>
          </p:nvSpPr>
          <p:spPr>
            <a:xfrm>
              <a:off x="5765121" y="1807080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939923C-E96F-47ED-40A6-65B05139832B}"/>
                </a:ext>
              </a:extLst>
            </p:cNvPr>
            <p:cNvSpPr>
              <a:spLocks/>
            </p:cNvSpPr>
            <p:nvPr/>
          </p:nvSpPr>
          <p:spPr>
            <a:xfrm>
              <a:off x="5247419" y="1664931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6A54E93-38D5-4D57-6552-1DE5CDB843A2}"/>
                </a:ext>
              </a:extLst>
            </p:cNvPr>
            <p:cNvSpPr>
              <a:spLocks/>
            </p:cNvSpPr>
            <p:nvPr/>
          </p:nvSpPr>
          <p:spPr>
            <a:xfrm>
              <a:off x="5988494" y="1749097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F3B5186-6A55-E708-BAAF-0F5841A5B72F}"/>
                </a:ext>
              </a:extLst>
            </p:cNvPr>
            <p:cNvSpPr>
              <a:spLocks/>
            </p:cNvSpPr>
            <p:nvPr/>
          </p:nvSpPr>
          <p:spPr>
            <a:xfrm>
              <a:off x="4818407" y="2197656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523D3B4-6A90-FBE3-7C84-19B46C612749}"/>
                </a:ext>
              </a:extLst>
            </p:cNvPr>
            <p:cNvSpPr>
              <a:spLocks/>
            </p:cNvSpPr>
            <p:nvPr/>
          </p:nvSpPr>
          <p:spPr>
            <a:xfrm>
              <a:off x="4921952" y="1989847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55EA52D-2016-F693-7AA9-10E0DF6A4B1A}"/>
                </a:ext>
              </a:extLst>
            </p:cNvPr>
            <p:cNvSpPr>
              <a:spLocks/>
            </p:cNvSpPr>
            <p:nvPr/>
          </p:nvSpPr>
          <p:spPr>
            <a:xfrm>
              <a:off x="6152510" y="1917664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09F86F6-B3A8-3614-AF49-F667911993A1}"/>
                </a:ext>
              </a:extLst>
            </p:cNvPr>
            <p:cNvSpPr>
              <a:spLocks/>
            </p:cNvSpPr>
            <p:nvPr/>
          </p:nvSpPr>
          <p:spPr>
            <a:xfrm>
              <a:off x="6316313" y="2085277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E95A251-0373-5CD5-0B3E-3B47C4227E1A}"/>
                </a:ext>
              </a:extLst>
            </p:cNvPr>
            <p:cNvSpPr>
              <a:spLocks/>
            </p:cNvSpPr>
            <p:nvPr/>
          </p:nvSpPr>
          <p:spPr>
            <a:xfrm>
              <a:off x="5415021" y="1826127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2178417-15CF-BE58-185D-494CAD8CAD8F}"/>
                </a:ext>
              </a:extLst>
            </p:cNvPr>
            <p:cNvSpPr>
              <a:spLocks/>
            </p:cNvSpPr>
            <p:nvPr/>
          </p:nvSpPr>
          <p:spPr>
            <a:xfrm>
              <a:off x="5921709" y="1974550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CFB2256-178D-2832-9202-90A9D4296304}"/>
                </a:ext>
              </a:extLst>
            </p:cNvPr>
            <p:cNvSpPr>
              <a:spLocks/>
            </p:cNvSpPr>
            <p:nvPr/>
          </p:nvSpPr>
          <p:spPr>
            <a:xfrm>
              <a:off x="5245646" y="1986620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B3A6D82-1C33-7688-3DBC-0A130563922D}"/>
                </a:ext>
              </a:extLst>
            </p:cNvPr>
            <p:cNvSpPr>
              <a:spLocks/>
            </p:cNvSpPr>
            <p:nvPr/>
          </p:nvSpPr>
          <p:spPr>
            <a:xfrm>
              <a:off x="6085512" y="2143551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B45B8F6-3AC5-F112-BF23-4CB273E894DD}"/>
                </a:ext>
              </a:extLst>
            </p:cNvPr>
            <p:cNvSpPr>
              <a:spLocks/>
            </p:cNvSpPr>
            <p:nvPr/>
          </p:nvSpPr>
          <p:spPr>
            <a:xfrm>
              <a:off x="5091301" y="2149623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EACC3AD-3249-6B6C-13E7-C2B7BB530F1F}"/>
                </a:ext>
              </a:extLst>
            </p:cNvPr>
            <p:cNvSpPr>
              <a:spLocks/>
            </p:cNvSpPr>
            <p:nvPr/>
          </p:nvSpPr>
          <p:spPr>
            <a:xfrm>
              <a:off x="5918486" y="2304820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A7DCABD-ACDA-6E32-232B-7DC7341A7F23}"/>
                </a:ext>
              </a:extLst>
            </p:cNvPr>
            <p:cNvSpPr>
              <a:spLocks/>
            </p:cNvSpPr>
            <p:nvPr/>
          </p:nvSpPr>
          <p:spPr>
            <a:xfrm>
              <a:off x="5588751" y="2294897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3483E09-FE41-5BA7-0954-E0E2AA3BFF29}"/>
                </a:ext>
              </a:extLst>
            </p:cNvPr>
            <p:cNvSpPr>
              <a:spLocks/>
            </p:cNvSpPr>
            <p:nvPr/>
          </p:nvSpPr>
          <p:spPr>
            <a:xfrm>
              <a:off x="5272194" y="2288442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B7862FF-6161-9632-1A68-6CAC50256610}"/>
                </a:ext>
              </a:extLst>
            </p:cNvPr>
            <p:cNvSpPr>
              <a:spLocks/>
            </p:cNvSpPr>
            <p:nvPr/>
          </p:nvSpPr>
          <p:spPr>
            <a:xfrm>
              <a:off x="5162232" y="2487915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BCA7F90-3A1C-A2EE-FFFE-8737429FE5B5}"/>
                </a:ext>
              </a:extLst>
            </p:cNvPr>
            <p:cNvSpPr>
              <a:spLocks/>
            </p:cNvSpPr>
            <p:nvPr/>
          </p:nvSpPr>
          <p:spPr>
            <a:xfrm>
              <a:off x="5599332" y="1967866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FC860B8-8894-AF3C-77CD-3EDB7E537E15}"/>
                </a:ext>
              </a:extLst>
            </p:cNvPr>
            <p:cNvSpPr>
              <a:spLocks/>
            </p:cNvSpPr>
            <p:nvPr/>
          </p:nvSpPr>
          <p:spPr>
            <a:xfrm>
              <a:off x="5430501" y="2125440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5FC7605-105F-1B67-DDFB-CDE7FC972E18}"/>
                </a:ext>
              </a:extLst>
            </p:cNvPr>
            <p:cNvSpPr>
              <a:spLocks/>
            </p:cNvSpPr>
            <p:nvPr/>
          </p:nvSpPr>
          <p:spPr>
            <a:xfrm>
              <a:off x="5918486" y="2621389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0DB0A72-2DFF-3BE5-C9DA-0FE008D3064E}"/>
                </a:ext>
              </a:extLst>
            </p:cNvPr>
            <p:cNvSpPr>
              <a:spLocks/>
            </p:cNvSpPr>
            <p:nvPr/>
          </p:nvSpPr>
          <p:spPr>
            <a:xfrm>
              <a:off x="6254362" y="2304011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328A62A-F0BB-754A-F19A-AAEA62B66CEF}"/>
                </a:ext>
              </a:extLst>
            </p:cNvPr>
            <p:cNvSpPr>
              <a:spLocks/>
            </p:cNvSpPr>
            <p:nvPr/>
          </p:nvSpPr>
          <p:spPr>
            <a:xfrm>
              <a:off x="5757632" y="2137323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5B169A7-41BB-AFA9-AF86-26C475D029C3}"/>
                </a:ext>
              </a:extLst>
            </p:cNvPr>
            <p:cNvSpPr>
              <a:spLocks/>
            </p:cNvSpPr>
            <p:nvPr/>
          </p:nvSpPr>
          <p:spPr>
            <a:xfrm>
              <a:off x="4823650" y="2512809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97974FB-AA7F-4E8E-B0A7-6A4447970F72}"/>
                </a:ext>
              </a:extLst>
            </p:cNvPr>
            <p:cNvSpPr>
              <a:spLocks/>
            </p:cNvSpPr>
            <p:nvPr/>
          </p:nvSpPr>
          <p:spPr>
            <a:xfrm>
              <a:off x="6098377" y="2478184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1DDE2CC-A262-5B8F-B5B2-C5E6A5F39056}"/>
                </a:ext>
              </a:extLst>
            </p:cNvPr>
            <p:cNvSpPr>
              <a:spLocks/>
            </p:cNvSpPr>
            <p:nvPr/>
          </p:nvSpPr>
          <p:spPr>
            <a:xfrm>
              <a:off x="5427211" y="2461175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66F5D44-EAE4-D6C8-55A4-0CF56D52D1E8}"/>
                </a:ext>
              </a:extLst>
            </p:cNvPr>
            <p:cNvSpPr>
              <a:spLocks/>
            </p:cNvSpPr>
            <p:nvPr/>
          </p:nvSpPr>
          <p:spPr>
            <a:xfrm>
              <a:off x="6324599" y="2528767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89FB5AA-E6CD-F3E4-12F2-5DC4C99ACAB6}"/>
                </a:ext>
              </a:extLst>
            </p:cNvPr>
            <p:cNvSpPr>
              <a:spLocks/>
            </p:cNvSpPr>
            <p:nvPr/>
          </p:nvSpPr>
          <p:spPr>
            <a:xfrm>
              <a:off x="6164124" y="2701602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FBA3E13-EDC0-8EBE-3E48-28ADC3C33440}"/>
                </a:ext>
              </a:extLst>
            </p:cNvPr>
            <p:cNvSpPr>
              <a:spLocks/>
            </p:cNvSpPr>
            <p:nvPr/>
          </p:nvSpPr>
          <p:spPr>
            <a:xfrm>
              <a:off x="5750387" y="2463799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4450144-7202-CF73-C6B7-635669333E2D}"/>
                </a:ext>
              </a:extLst>
            </p:cNvPr>
            <p:cNvSpPr>
              <a:spLocks/>
            </p:cNvSpPr>
            <p:nvPr/>
          </p:nvSpPr>
          <p:spPr>
            <a:xfrm>
              <a:off x="4980511" y="2343034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D63259C-DB10-8429-C9F6-6C05C11559D6}"/>
                </a:ext>
              </a:extLst>
            </p:cNvPr>
            <p:cNvSpPr>
              <a:spLocks/>
            </p:cNvSpPr>
            <p:nvPr/>
          </p:nvSpPr>
          <p:spPr>
            <a:xfrm>
              <a:off x="5006247" y="2657062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FF4A5DC-DC11-17CD-92CC-AA0234B1DE81}"/>
                </a:ext>
              </a:extLst>
            </p:cNvPr>
            <p:cNvSpPr>
              <a:spLocks/>
            </p:cNvSpPr>
            <p:nvPr/>
          </p:nvSpPr>
          <p:spPr>
            <a:xfrm>
              <a:off x="5698106" y="2689956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130E894-2352-4BA4-2E96-78ADC8B60239}"/>
                </a:ext>
              </a:extLst>
            </p:cNvPr>
            <p:cNvSpPr>
              <a:spLocks/>
            </p:cNvSpPr>
            <p:nvPr/>
          </p:nvSpPr>
          <p:spPr>
            <a:xfrm>
              <a:off x="4813482" y="3243715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2DC4E8F-3E79-81B6-068D-579F2CFAC918}"/>
                </a:ext>
              </a:extLst>
            </p:cNvPr>
            <p:cNvSpPr>
              <a:spLocks/>
            </p:cNvSpPr>
            <p:nvPr/>
          </p:nvSpPr>
          <p:spPr>
            <a:xfrm>
              <a:off x="4823650" y="2799477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BEE53EA-FF78-3C29-00AA-5FFA55CF02CD}"/>
                </a:ext>
              </a:extLst>
            </p:cNvPr>
            <p:cNvSpPr>
              <a:spLocks/>
            </p:cNvSpPr>
            <p:nvPr/>
          </p:nvSpPr>
          <p:spPr>
            <a:xfrm>
              <a:off x="6098379" y="2924211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75DC161-B971-7655-93E8-E520E99B674E}"/>
                </a:ext>
              </a:extLst>
            </p:cNvPr>
            <p:cNvSpPr>
              <a:spLocks/>
            </p:cNvSpPr>
            <p:nvPr/>
          </p:nvSpPr>
          <p:spPr>
            <a:xfrm>
              <a:off x="5877527" y="2849487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EB1C9D8-EB46-FCE7-B453-ECD2BF773C1F}"/>
                </a:ext>
              </a:extLst>
            </p:cNvPr>
            <p:cNvSpPr>
              <a:spLocks/>
            </p:cNvSpPr>
            <p:nvPr/>
          </p:nvSpPr>
          <p:spPr>
            <a:xfrm>
              <a:off x="5464777" y="2688556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F12F081-02FF-07C1-8BBC-0496E9F6BFCD}"/>
                </a:ext>
              </a:extLst>
            </p:cNvPr>
            <p:cNvSpPr>
              <a:spLocks/>
            </p:cNvSpPr>
            <p:nvPr/>
          </p:nvSpPr>
          <p:spPr>
            <a:xfrm>
              <a:off x="5652066" y="2914756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E40FBEC-C975-B317-9A40-D794BD41D113}"/>
                </a:ext>
              </a:extLst>
            </p:cNvPr>
            <p:cNvSpPr>
              <a:spLocks/>
            </p:cNvSpPr>
            <p:nvPr/>
          </p:nvSpPr>
          <p:spPr>
            <a:xfrm>
              <a:off x="6325717" y="2872862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96FFD10-79C7-7D86-4DAD-0B7B07DD7881}"/>
                </a:ext>
              </a:extLst>
            </p:cNvPr>
            <p:cNvSpPr>
              <a:spLocks/>
            </p:cNvSpPr>
            <p:nvPr/>
          </p:nvSpPr>
          <p:spPr>
            <a:xfrm>
              <a:off x="5792103" y="3103395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8833876-FC17-DBA0-61E6-AD0DC64B1FE9}"/>
                </a:ext>
              </a:extLst>
            </p:cNvPr>
            <p:cNvSpPr>
              <a:spLocks/>
            </p:cNvSpPr>
            <p:nvPr/>
          </p:nvSpPr>
          <p:spPr>
            <a:xfrm>
              <a:off x="4891515" y="3021922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32E5CA8-7EE5-BFE5-F18C-CD5184048E3D}"/>
                </a:ext>
              </a:extLst>
            </p:cNvPr>
            <p:cNvSpPr>
              <a:spLocks/>
            </p:cNvSpPr>
            <p:nvPr/>
          </p:nvSpPr>
          <p:spPr>
            <a:xfrm>
              <a:off x="5566253" y="3131337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3E90109-AC58-05AA-BBDC-53559E891C7C}"/>
                </a:ext>
              </a:extLst>
            </p:cNvPr>
            <p:cNvSpPr>
              <a:spLocks/>
            </p:cNvSpPr>
            <p:nvPr/>
          </p:nvSpPr>
          <p:spPr>
            <a:xfrm>
              <a:off x="5335952" y="3127726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4CAA153-B30C-2B25-6211-527710445059}"/>
                </a:ext>
              </a:extLst>
            </p:cNvPr>
            <p:cNvSpPr>
              <a:spLocks/>
            </p:cNvSpPr>
            <p:nvPr/>
          </p:nvSpPr>
          <p:spPr>
            <a:xfrm>
              <a:off x="5103923" y="3106814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13338E0-4DAC-47BE-5992-62031EAD6D71}"/>
                </a:ext>
              </a:extLst>
            </p:cNvPr>
            <p:cNvSpPr>
              <a:spLocks/>
            </p:cNvSpPr>
            <p:nvPr/>
          </p:nvSpPr>
          <p:spPr>
            <a:xfrm>
              <a:off x="5415215" y="3341200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C59D306-E6F6-CC69-7A25-2A342F39732E}"/>
                </a:ext>
              </a:extLst>
            </p:cNvPr>
            <p:cNvSpPr>
              <a:spLocks/>
            </p:cNvSpPr>
            <p:nvPr/>
          </p:nvSpPr>
          <p:spPr>
            <a:xfrm>
              <a:off x="5233787" y="2711192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19BB2D2-95C8-C8AB-C385-6D76C197CF35}"/>
                </a:ext>
              </a:extLst>
            </p:cNvPr>
            <p:cNvSpPr>
              <a:spLocks/>
            </p:cNvSpPr>
            <p:nvPr/>
          </p:nvSpPr>
          <p:spPr>
            <a:xfrm>
              <a:off x="5074894" y="2877699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F573541-78DC-9888-E0F1-38668D2A7BE4}"/>
                </a:ext>
              </a:extLst>
            </p:cNvPr>
            <p:cNvSpPr>
              <a:spLocks/>
            </p:cNvSpPr>
            <p:nvPr/>
          </p:nvSpPr>
          <p:spPr>
            <a:xfrm>
              <a:off x="5645403" y="3350293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54004A0-D558-15C8-AEC7-E6915E306B4B}"/>
                </a:ext>
              </a:extLst>
            </p:cNvPr>
            <p:cNvSpPr>
              <a:spLocks/>
            </p:cNvSpPr>
            <p:nvPr/>
          </p:nvSpPr>
          <p:spPr>
            <a:xfrm>
              <a:off x="6017955" y="3143312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F1AA301E-9F4D-7E3A-C158-73EFB3DFF83D}"/>
                </a:ext>
              </a:extLst>
            </p:cNvPr>
            <p:cNvSpPr>
              <a:spLocks/>
            </p:cNvSpPr>
            <p:nvPr/>
          </p:nvSpPr>
          <p:spPr>
            <a:xfrm>
              <a:off x="5368033" y="2899454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1EC9008A-C7CF-66D3-7B10-5E0652EEE4D3}"/>
                </a:ext>
              </a:extLst>
            </p:cNvPr>
            <p:cNvSpPr>
              <a:spLocks/>
            </p:cNvSpPr>
            <p:nvPr/>
          </p:nvSpPr>
          <p:spPr>
            <a:xfrm>
              <a:off x="4969838" y="3407355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3898294-41F5-FE7E-F087-6F76C866691D}"/>
                </a:ext>
              </a:extLst>
            </p:cNvPr>
            <p:cNvSpPr>
              <a:spLocks/>
            </p:cNvSpPr>
            <p:nvPr/>
          </p:nvSpPr>
          <p:spPr>
            <a:xfrm>
              <a:off x="6097649" y="3360266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11FA657-8D5C-8953-49A3-6285DF098CBB}"/>
                </a:ext>
              </a:extLst>
            </p:cNvPr>
            <p:cNvSpPr>
              <a:spLocks/>
            </p:cNvSpPr>
            <p:nvPr/>
          </p:nvSpPr>
          <p:spPr>
            <a:xfrm>
              <a:off x="5871277" y="3322352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8E916CD1-522B-110A-F66E-911844E3E3C6}"/>
                </a:ext>
              </a:extLst>
            </p:cNvPr>
            <p:cNvSpPr>
              <a:spLocks/>
            </p:cNvSpPr>
            <p:nvPr/>
          </p:nvSpPr>
          <p:spPr>
            <a:xfrm>
              <a:off x="6324628" y="3317400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63828EE8-F33A-98E7-ED4B-A935D37497D9}"/>
                </a:ext>
              </a:extLst>
            </p:cNvPr>
            <p:cNvSpPr>
              <a:spLocks/>
            </p:cNvSpPr>
            <p:nvPr/>
          </p:nvSpPr>
          <p:spPr>
            <a:xfrm>
              <a:off x="5148917" y="3550806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BAE1C32-9179-E7DB-5B25-0DBABB841B0E}"/>
                </a:ext>
              </a:extLst>
            </p:cNvPr>
            <p:cNvSpPr>
              <a:spLocks/>
            </p:cNvSpPr>
            <p:nvPr/>
          </p:nvSpPr>
          <p:spPr>
            <a:xfrm>
              <a:off x="6258183" y="3094792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5739F5B-A012-41B5-A6C0-A90317D825BB}"/>
                </a:ext>
              </a:extLst>
            </p:cNvPr>
            <p:cNvSpPr>
              <a:spLocks/>
            </p:cNvSpPr>
            <p:nvPr/>
          </p:nvSpPr>
          <p:spPr>
            <a:xfrm>
              <a:off x="5186554" y="3323743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01EEC469-BCB0-2985-36D6-ED8789BB4FF3}"/>
                </a:ext>
              </a:extLst>
            </p:cNvPr>
            <p:cNvSpPr>
              <a:spLocks/>
            </p:cNvSpPr>
            <p:nvPr/>
          </p:nvSpPr>
          <p:spPr>
            <a:xfrm>
              <a:off x="5379105" y="3569064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E904917-A55C-1B00-D2D9-092DF4FD7222}"/>
                </a:ext>
              </a:extLst>
            </p:cNvPr>
            <p:cNvSpPr>
              <a:spLocks/>
            </p:cNvSpPr>
            <p:nvPr/>
          </p:nvSpPr>
          <p:spPr>
            <a:xfrm>
              <a:off x="5552901" y="3724398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024FC67-029F-6CAF-154D-5D4BA569C4C6}"/>
                </a:ext>
              </a:extLst>
            </p:cNvPr>
            <p:cNvSpPr>
              <a:spLocks/>
            </p:cNvSpPr>
            <p:nvPr/>
          </p:nvSpPr>
          <p:spPr>
            <a:xfrm>
              <a:off x="5947704" y="3531039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37300A0-9CF0-81B3-CC31-5AF0D46375C3}"/>
                </a:ext>
              </a:extLst>
            </p:cNvPr>
            <p:cNvSpPr>
              <a:spLocks/>
            </p:cNvSpPr>
            <p:nvPr/>
          </p:nvSpPr>
          <p:spPr>
            <a:xfrm>
              <a:off x="5722726" y="3570870"/>
              <a:ext cx="223586" cy="224757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A7C90AA-ED8B-B3BA-570E-1C19E30945C9}"/>
              </a:ext>
            </a:extLst>
          </p:cNvPr>
          <p:cNvCxnSpPr>
            <a:cxnSpLocks/>
          </p:cNvCxnSpPr>
          <p:nvPr/>
        </p:nvCxnSpPr>
        <p:spPr>
          <a:xfrm flipV="1">
            <a:off x="6124441" y="2547380"/>
            <a:ext cx="0" cy="542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5C5960-58F1-AD08-9859-504997F0A934}"/>
              </a:ext>
            </a:extLst>
          </p:cNvPr>
          <p:cNvGrpSpPr/>
          <p:nvPr/>
        </p:nvGrpSpPr>
        <p:grpSpPr>
          <a:xfrm>
            <a:off x="4464073" y="1056252"/>
            <a:ext cx="3454468" cy="1225523"/>
            <a:chOff x="3972371" y="1016789"/>
            <a:chExt cx="3817177" cy="12937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0A1831A-9873-EDA7-D674-857AC3FDC7AB}"/>
                </a:ext>
              </a:extLst>
            </p:cNvPr>
            <p:cNvSpPr>
              <a:spLocks/>
            </p:cNvSpPr>
            <p:nvPr/>
          </p:nvSpPr>
          <p:spPr>
            <a:xfrm>
              <a:off x="6773677" y="1016789"/>
              <a:ext cx="223586" cy="214716"/>
            </a:xfrm>
            <a:prstGeom prst="ellipse">
              <a:avLst/>
            </a:prstGeom>
            <a:solidFill>
              <a:srgbClr val="F4B183"/>
            </a:solidFill>
            <a:ln>
              <a:solidFill>
                <a:srgbClr val="808285"/>
              </a:solidFill>
            </a:ln>
            <a:effectLst>
              <a:innerShdw blurRad="63500" dist="50800" dir="13500000">
                <a:schemeClr val="bg1">
                  <a:lumMod val="65000"/>
                  <a:alpha val="26000"/>
                </a:schemeClr>
              </a:innerShdw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70F2E70-1587-732E-E20D-D1EB5339265E}"/>
                </a:ext>
              </a:extLst>
            </p:cNvPr>
            <p:cNvCxnSpPr>
              <a:cxnSpLocks/>
            </p:cNvCxnSpPr>
            <p:nvPr/>
          </p:nvCxnSpPr>
          <p:spPr>
            <a:xfrm>
              <a:off x="6997263" y="1124146"/>
              <a:ext cx="45691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FF174A5-C526-730F-C8D4-561146BD4C63}"/>
                </a:ext>
              </a:extLst>
            </p:cNvPr>
            <p:cNvCxnSpPr>
              <a:cxnSpLocks/>
            </p:cNvCxnSpPr>
            <p:nvPr/>
          </p:nvCxnSpPr>
          <p:spPr>
            <a:xfrm>
              <a:off x="7789548" y="1737915"/>
              <a:ext cx="0" cy="57257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128">
              <a:extLst>
                <a:ext uri="{FF2B5EF4-FFF2-40B4-BE49-F238E27FC236}">
                  <a16:creationId xmlns:a16="http://schemas.microsoft.com/office/drawing/2014/main" id="{FC8877E5-3C58-DE2F-371A-40498A845901}"/>
                </a:ext>
              </a:extLst>
            </p:cNvPr>
            <p:cNvSpPr txBox="1">
              <a:spLocks/>
            </p:cNvSpPr>
            <p:nvPr/>
          </p:nvSpPr>
          <p:spPr>
            <a:xfrm>
              <a:off x="6187330" y="1457236"/>
              <a:ext cx="1395859" cy="4870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100" kern="1200" dirty="0">
                  <a:solidFill>
                    <a:srgbClr val="EC7728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Discharged</a:t>
              </a:r>
              <a:br>
                <a:rPr lang="en-US" sz="1100" kern="1200" dirty="0">
                  <a:solidFill>
                    <a:srgbClr val="EC7728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</a:br>
              <a:r>
                <a:rPr lang="en-US" sz="1100" kern="1200" dirty="0">
                  <a:solidFill>
                    <a:srgbClr val="EC7728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pebble</a:t>
              </a:r>
              <a:endPara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4" name="TextBox 133">
              <a:extLst>
                <a:ext uri="{FF2B5EF4-FFF2-40B4-BE49-F238E27FC236}">
                  <a16:creationId xmlns:a16="http://schemas.microsoft.com/office/drawing/2014/main" id="{5381E826-9312-D5B2-E985-EEB3B6F4CB96}"/>
                </a:ext>
              </a:extLst>
            </p:cNvPr>
            <p:cNvSpPr txBox="1">
              <a:spLocks/>
            </p:cNvSpPr>
            <p:nvPr/>
          </p:nvSpPr>
          <p:spPr>
            <a:xfrm>
              <a:off x="3972371" y="1283693"/>
              <a:ext cx="1528355" cy="3499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kern="1200" dirty="0">
                  <a:solidFill>
                    <a:srgbClr val="2B303A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Defueling chute</a:t>
              </a:r>
              <a:endPara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16B5874-3807-A018-A2C6-AF75D06248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9868" y="1348678"/>
              <a:ext cx="0" cy="57257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0" name="TextBox 21">
            <a:extLst>
              <a:ext uri="{FF2B5EF4-FFF2-40B4-BE49-F238E27FC236}">
                <a16:creationId xmlns:a16="http://schemas.microsoft.com/office/drawing/2014/main" id="{EF9B1BDA-07DB-F2F6-41BC-90F875F3FF1F}"/>
              </a:ext>
            </a:extLst>
          </p:cNvPr>
          <p:cNvSpPr txBox="1"/>
          <p:nvPr/>
        </p:nvSpPr>
        <p:spPr>
          <a:xfrm>
            <a:off x="2037268" y="6292820"/>
            <a:ext cx="8112370" cy="400110"/>
          </a:xfrm>
          <a:prstGeom prst="rect">
            <a:avLst/>
          </a:prstGeom>
          <a:ln w="28575">
            <a:solidFill>
              <a:srgbClr val="00316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Higher burnup, continuous operation, low excess reactivity</a:t>
            </a:r>
          </a:p>
        </p:txBody>
      </p:sp>
    </p:spTree>
    <p:extLst>
      <p:ext uri="{BB962C8B-B14F-4D97-AF65-F5344CB8AC3E}">
        <p14:creationId xmlns:p14="http://schemas.microsoft.com/office/powerpoint/2010/main" val="91490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AF4A7-99EF-13F9-EB73-0A7BC0404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Hyper-fidelity (HxF) depletion: leveraging GPU-based discrete element method (DEM) to explicitly track individual pebbles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552DEED-58F3-002C-A3BA-9D52F17F3FF8}"/>
              </a:ext>
            </a:extLst>
          </p:cNvPr>
          <p:cNvGrpSpPr/>
          <p:nvPr/>
        </p:nvGrpSpPr>
        <p:grpSpPr>
          <a:xfrm>
            <a:off x="2396209" y="2091415"/>
            <a:ext cx="7399582" cy="3491328"/>
            <a:chOff x="1177" y="0"/>
            <a:chExt cx="5308854" cy="223890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671A0E6-A2CF-BFEB-149B-31D61BEE8037}"/>
                </a:ext>
              </a:extLst>
            </p:cNvPr>
            <p:cNvGrpSpPr/>
            <p:nvPr/>
          </p:nvGrpSpPr>
          <p:grpSpPr>
            <a:xfrm>
              <a:off x="1177" y="0"/>
              <a:ext cx="5308854" cy="2238902"/>
              <a:chOff x="1177" y="0"/>
              <a:chExt cx="5308854" cy="2238902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0127A81-6E45-7A67-AF81-F10B0A538A1B}"/>
                  </a:ext>
                </a:extLst>
              </p:cNvPr>
              <p:cNvGrpSpPr/>
              <p:nvPr/>
            </p:nvGrpSpPr>
            <p:grpSpPr>
              <a:xfrm>
                <a:off x="1177" y="0"/>
                <a:ext cx="5298377" cy="2238902"/>
                <a:chOff x="1177" y="0"/>
                <a:chExt cx="5298377" cy="2238902"/>
              </a:xfrm>
            </p:grpSpPr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1E7D2D2C-8DEA-87CD-499F-4434FB02756A}"/>
                    </a:ext>
                  </a:extLst>
                </p:cNvPr>
                <p:cNvCxnSpPr>
                  <a:cxnSpLocks/>
                  <a:stCxn id="16" idx="2"/>
                  <a:endCxn id="30" idx="0"/>
                </p:cNvCxnSpPr>
                <p:nvPr/>
              </p:nvCxnSpPr>
              <p:spPr>
                <a:xfrm flipH="1">
                  <a:off x="1579235" y="1745722"/>
                  <a:ext cx="1" cy="186085"/>
                </a:xfrm>
                <a:prstGeom prst="straightConnector1">
                  <a:avLst/>
                </a:prstGeom>
                <a:solidFill>
                  <a:srgbClr val="FFC000"/>
                </a:solidFill>
                <a:ln w="28575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Connector: Elbow 43">
                  <a:extLst>
                    <a:ext uri="{FF2B5EF4-FFF2-40B4-BE49-F238E27FC236}">
                      <a16:creationId xmlns:a16="http://schemas.microsoft.com/office/drawing/2014/main" id="{E7E89ABB-C997-BA03-1DE9-6120CC2FD2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76972" y="423351"/>
                  <a:ext cx="4722582" cy="1065193"/>
                </a:xfrm>
                <a:prstGeom prst="bentConnector4">
                  <a:avLst>
                    <a:gd name="adj1" fmla="val -1282"/>
                    <a:gd name="adj2" fmla="val 121461"/>
                  </a:avLst>
                </a:prstGeom>
                <a:ln w="28575">
                  <a:solidFill>
                    <a:srgbClr val="4472C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0887F87-402C-67D5-3BA4-10947F0ECF4F}"/>
                    </a:ext>
                  </a:extLst>
                </p:cNvPr>
                <p:cNvSpPr/>
                <p:nvPr/>
              </p:nvSpPr>
              <p:spPr>
                <a:xfrm>
                  <a:off x="967446" y="423351"/>
                  <a:ext cx="924818" cy="514992"/>
                </a:xfrm>
                <a:prstGeom prst="rect">
                  <a:avLst/>
                </a:prstGeom>
                <a:solidFill>
                  <a:srgbClr val="4472C4"/>
                </a:solidFill>
                <a:ln w="9525">
                  <a:solidFill>
                    <a:srgbClr val="4472C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0"/>
                <a:lstStyle/>
                <a:p>
                  <a:pPr marL="0" marR="0" indent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kern="1200" dirty="0">
                      <a:solidFill>
                        <a:srgbClr val="FFFFFF"/>
                      </a:solidFill>
                      <a:effectLst/>
                      <a:ea typeface="Times New Roman" panose="02020603050405020304" pitchFamily="18" charset="0"/>
                    </a:rPr>
                    <a:t>Monte Carlo transport</a:t>
                  </a:r>
                  <a:endParaRPr lang="en-US" sz="2000" dirty="0">
                    <a:effectLst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F994A6E-47F9-02FE-43B8-0F892A77EF15}"/>
                    </a:ext>
                  </a:extLst>
                </p:cNvPr>
                <p:cNvSpPr/>
                <p:nvPr/>
              </p:nvSpPr>
              <p:spPr>
                <a:xfrm>
                  <a:off x="3011912" y="423351"/>
                  <a:ext cx="799399" cy="514992"/>
                </a:xfrm>
                <a:prstGeom prst="rect">
                  <a:avLst/>
                </a:prstGeom>
                <a:solidFill>
                  <a:srgbClr val="4472C4"/>
                </a:solidFill>
                <a:ln w="9525">
                  <a:solidFill>
                    <a:srgbClr val="4472C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0"/>
                <a:lstStyle/>
                <a:p>
                  <a:pPr marL="0" marR="0" indent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kern="1200" dirty="0">
                      <a:solidFill>
                        <a:srgbClr val="FFFFFF"/>
                      </a:solidFill>
                      <a:effectLst/>
                      <a:ea typeface="Times New Roman" panose="02020603050405020304" pitchFamily="18" charset="0"/>
                    </a:rPr>
                    <a:t>Individual depletion</a:t>
                  </a:r>
                  <a:endParaRPr lang="en-US" sz="2000" dirty="0">
                    <a:effectLst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D96986A-7563-E564-C3C1-C48E06AE8173}"/>
                    </a:ext>
                  </a:extLst>
                </p:cNvPr>
                <p:cNvSpPr/>
                <p:nvPr/>
              </p:nvSpPr>
              <p:spPr>
                <a:xfrm>
                  <a:off x="3971435" y="423351"/>
                  <a:ext cx="660705" cy="514992"/>
                </a:xfrm>
                <a:prstGeom prst="rect">
                  <a:avLst/>
                </a:prstGeom>
                <a:solidFill>
                  <a:srgbClr val="4472C4"/>
                </a:solidFill>
                <a:ln w="9525">
                  <a:solidFill>
                    <a:srgbClr val="4472C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0"/>
                <a:lstStyle/>
                <a:p>
                  <a:pPr marL="0" marR="0" indent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kern="1200" dirty="0">
                      <a:solidFill>
                        <a:srgbClr val="FFFFFF"/>
                      </a:solidFill>
                      <a:effectLst/>
                      <a:ea typeface="Times New Roman" panose="02020603050405020304" pitchFamily="18" charset="0"/>
                    </a:rPr>
                    <a:t>Pebble</a:t>
                  </a:r>
                  <a:br>
                    <a:rPr lang="en-US" sz="1200" kern="1200" dirty="0">
                      <a:solidFill>
                        <a:srgbClr val="FFFFFF"/>
                      </a:solidFill>
                      <a:effectLst/>
                      <a:ea typeface="Times New Roman" panose="02020603050405020304" pitchFamily="18" charset="0"/>
                    </a:rPr>
                  </a:br>
                  <a:r>
                    <a:rPr lang="en-US" sz="1200" kern="1200" dirty="0">
                      <a:solidFill>
                        <a:srgbClr val="FFFFFF"/>
                      </a:solidFill>
                      <a:effectLst/>
                      <a:ea typeface="Times New Roman" panose="02020603050405020304" pitchFamily="18" charset="0"/>
                    </a:rPr>
                    <a:t>motion</a:t>
                  </a:r>
                  <a:endParaRPr lang="en-US" sz="2000" dirty="0">
                    <a:effectLst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CCF569B2-1690-649B-379B-439EE95A53E9}"/>
                    </a:ext>
                  </a:extLst>
                </p:cNvPr>
                <p:cNvSpPr/>
                <p:nvPr/>
              </p:nvSpPr>
              <p:spPr>
                <a:xfrm>
                  <a:off x="2764231" y="1231048"/>
                  <a:ext cx="588168" cy="514992"/>
                </a:xfrm>
                <a:prstGeom prst="rect">
                  <a:avLst/>
                </a:prstGeom>
                <a:solidFill>
                  <a:srgbClr val="ED7D31"/>
                </a:solidFill>
                <a:ln w="9525">
                  <a:solidFill>
                    <a:srgbClr val="ED7D3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0"/>
                <a:lstStyle/>
                <a:p>
                  <a:pPr marL="0" marR="0" indent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kern="1200" dirty="0">
                      <a:solidFill>
                        <a:srgbClr val="FFFFFF"/>
                      </a:solidFill>
                      <a:effectLst/>
                      <a:ea typeface="Times New Roman" panose="02020603050405020304" pitchFamily="18" charset="0"/>
                    </a:rPr>
                    <a:t>Decay time</a:t>
                  </a:r>
                  <a:endParaRPr lang="en-US" sz="2000" dirty="0">
                    <a:effectLst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6" name="Flowchart: Decision 48">
                  <a:extLst>
                    <a:ext uri="{FF2B5EF4-FFF2-40B4-BE49-F238E27FC236}">
                      <a16:creationId xmlns:a16="http://schemas.microsoft.com/office/drawing/2014/main" id="{2F8D4B93-9CEB-BADB-67FC-4CD65AE4A404}"/>
                    </a:ext>
                  </a:extLst>
                </p:cNvPr>
                <p:cNvSpPr/>
                <p:nvPr/>
              </p:nvSpPr>
              <p:spPr>
                <a:xfrm>
                  <a:off x="998456" y="1231048"/>
                  <a:ext cx="1161562" cy="514992"/>
                </a:xfrm>
                <a:prstGeom prst="flowChartDecision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 anchorCtr="0"/>
                <a:lstStyle/>
                <a:p>
                  <a:endParaRPr lang="en-US" sz="3200" dirty="0"/>
                </a:p>
              </p:txBody>
            </p:sp>
            <p:sp>
              <p:nvSpPr>
                <p:cNvPr id="17" name="Flowchart: Decision 49">
                  <a:extLst>
                    <a:ext uri="{FF2B5EF4-FFF2-40B4-BE49-F238E27FC236}">
                      <a16:creationId xmlns:a16="http://schemas.microsoft.com/office/drawing/2014/main" id="{22CFD51C-30D9-6F9C-FA5C-16F70FCE3FE8}"/>
                    </a:ext>
                  </a:extLst>
                </p:cNvPr>
                <p:cNvSpPr/>
                <p:nvPr/>
              </p:nvSpPr>
              <p:spPr>
                <a:xfrm>
                  <a:off x="4137991" y="1231048"/>
                  <a:ext cx="1161563" cy="514992"/>
                </a:xfrm>
                <a:prstGeom prst="flowChartDecision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 anchorCtr="0"/>
                <a:lstStyle/>
                <a:p>
                  <a:endParaRPr lang="en-US" sz="3200" dirty="0"/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6D7F30C3-5F88-05E0-4FED-32F5D9A152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92264" y="677016"/>
                  <a:ext cx="160124" cy="3831"/>
                </a:xfrm>
                <a:prstGeom prst="straightConnector1">
                  <a:avLst/>
                </a:prstGeom>
                <a:ln w="28575">
                  <a:solidFill>
                    <a:srgbClr val="4472C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DAB059ED-0668-8B14-BB24-C14A3240C8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11311" y="680847"/>
                  <a:ext cx="160124" cy="0"/>
                </a:xfrm>
                <a:prstGeom prst="straightConnector1">
                  <a:avLst/>
                </a:prstGeom>
                <a:ln w="28575">
                  <a:solidFill>
                    <a:srgbClr val="4472C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nector: Elbow 52">
                  <a:extLst>
                    <a:ext uri="{FF2B5EF4-FFF2-40B4-BE49-F238E27FC236}">
                      <a16:creationId xmlns:a16="http://schemas.microsoft.com/office/drawing/2014/main" id="{2CE5E522-511F-B20F-7AF8-3F88D903A3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32140" y="680847"/>
                  <a:ext cx="86632" cy="550201"/>
                </a:xfrm>
                <a:prstGeom prst="bentConnector2">
                  <a:avLst/>
                </a:prstGeom>
                <a:ln w="28575">
                  <a:solidFill>
                    <a:srgbClr val="4472C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Flowchart: Data 53">
                  <a:extLst>
                    <a:ext uri="{FF2B5EF4-FFF2-40B4-BE49-F238E27FC236}">
                      <a16:creationId xmlns:a16="http://schemas.microsoft.com/office/drawing/2014/main" id="{38E14465-268C-1E84-0510-7EAEDD9F4C1E}"/>
                    </a:ext>
                  </a:extLst>
                </p:cNvPr>
                <p:cNvSpPr/>
                <p:nvPr/>
              </p:nvSpPr>
              <p:spPr>
                <a:xfrm>
                  <a:off x="61758" y="423351"/>
                  <a:ext cx="858690" cy="514992"/>
                </a:xfrm>
                <a:prstGeom prst="flowChartInputOutput">
                  <a:avLst/>
                </a:prstGeom>
                <a:solidFill>
                  <a:srgbClr val="70AD47"/>
                </a:solidFill>
                <a:ln w="9525">
                  <a:solidFill>
                    <a:srgbClr val="70AD47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0"/>
                <a:lstStyle/>
                <a:p>
                  <a:pPr marL="0" marR="0" indent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kern="1200" dirty="0">
                      <a:solidFill>
                        <a:srgbClr val="FFFFFF"/>
                      </a:solidFill>
                      <a:effectLst/>
                      <a:ea typeface="Times New Roman" panose="02020603050405020304" pitchFamily="18" charset="0"/>
                    </a:rPr>
                    <a:t>Pebble bed</a:t>
                  </a:r>
                  <a:endParaRPr lang="en-US" sz="2000" dirty="0">
                    <a:effectLst/>
                    <a:ea typeface="Times New Roman" panose="02020603050405020304" pitchFamily="18" charset="0"/>
                  </a:endParaRPr>
                </a:p>
              </p:txBody>
            </p: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1BE73B15-2CBC-A036-FE3A-E5429700BB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52399" y="1488544"/>
                  <a:ext cx="785592" cy="0"/>
                </a:xfrm>
                <a:prstGeom prst="straightConnector1">
                  <a:avLst/>
                </a:prstGeom>
                <a:ln w="28575">
                  <a:solidFill>
                    <a:srgbClr val="ED7D31"/>
                  </a:solidFill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31CB2140-A440-D1E5-36C0-DC46082FC3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60018" y="1488544"/>
                  <a:ext cx="604213" cy="0"/>
                </a:xfrm>
                <a:prstGeom prst="straightConnector1">
                  <a:avLst/>
                </a:prstGeom>
                <a:ln w="28575">
                  <a:solidFill>
                    <a:srgbClr val="ED7D31"/>
                  </a:solidFill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or: Elbow 56">
                  <a:extLst>
                    <a:ext uri="{FF2B5EF4-FFF2-40B4-BE49-F238E27FC236}">
                      <a16:creationId xmlns:a16="http://schemas.microsoft.com/office/drawing/2014/main" id="{B18CA882-A815-C0ED-AA25-D389CD17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91105" y="938344"/>
                  <a:ext cx="507352" cy="550201"/>
                </a:xfrm>
                <a:prstGeom prst="bentConnector2">
                  <a:avLst/>
                </a:prstGeom>
                <a:ln w="28575">
                  <a:solidFill>
                    <a:srgbClr val="ED7D31"/>
                  </a:solidFill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9AA6D0C0-D5CB-86F5-DFB9-655A79E573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4580" y="680847"/>
                  <a:ext cx="132866" cy="0"/>
                </a:xfrm>
                <a:prstGeom prst="straightConnector1">
                  <a:avLst/>
                </a:prstGeom>
                <a:ln w="28575">
                  <a:solidFill>
                    <a:srgbClr val="4472C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3">
                  <a:extLst>
                    <a:ext uri="{FF2B5EF4-FFF2-40B4-BE49-F238E27FC236}">
                      <a16:creationId xmlns:a16="http://schemas.microsoft.com/office/drawing/2014/main" id="{ECBA56D5-FA4F-8991-BD5D-C104DA551EE1}"/>
                    </a:ext>
                  </a:extLst>
                </p:cNvPr>
                <p:cNvSpPr txBox="1"/>
                <p:nvPr/>
              </p:nvSpPr>
              <p:spPr>
                <a:xfrm>
                  <a:off x="3279008" y="1257597"/>
                  <a:ext cx="931924" cy="2091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indent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i="1" kern="1200" dirty="0">
                      <a:solidFill>
                        <a:srgbClr val="ED7D31"/>
                      </a:solidFill>
                      <a:effectLst/>
                      <a:ea typeface="Times New Roman" panose="02020603050405020304" pitchFamily="18" charset="0"/>
                    </a:rPr>
                    <a:t>Discharged</a:t>
                  </a:r>
                  <a:endParaRPr lang="en-US" sz="2000" dirty="0">
                    <a:solidFill>
                      <a:srgbClr val="ED7D31"/>
                    </a:solidFill>
                    <a:effectLst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7" name="TextBox 24">
                  <a:extLst>
                    <a:ext uri="{FF2B5EF4-FFF2-40B4-BE49-F238E27FC236}">
                      <a16:creationId xmlns:a16="http://schemas.microsoft.com/office/drawing/2014/main" id="{EC96FA43-31FD-D3E9-EF5B-05231738E5CE}"/>
                    </a:ext>
                  </a:extLst>
                </p:cNvPr>
                <p:cNvSpPr txBox="1"/>
                <p:nvPr/>
              </p:nvSpPr>
              <p:spPr>
                <a:xfrm>
                  <a:off x="297866" y="0"/>
                  <a:ext cx="1252743" cy="14505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indent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i="1" kern="1200" dirty="0">
                      <a:solidFill>
                        <a:srgbClr val="4472C4"/>
                      </a:solidFill>
                      <a:effectLst/>
                      <a:ea typeface="Times New Roman" panose="02020603050405020304" pitchFamily="18" charset="0"/>
                    </a:rPr>
                    <a:t>Staying in core</a:t>
                  </a:r>
                  <a:endParaRPr lang="en-US" sz="2000" dirty="0">
                    <a:solidFill>
                      <a:srgbClr val="4472C4"/>
                    </a:solidFill>
                    <a:effectLst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8" name="TextBox 25">
                  <a:extLst>
                    <a:ext uri="{FF2B5EF4-FFF2-40B4-BE49-F238E27FC236}">
                      <a16:creationId xmlns:a16="http://schemas.microsoft.com/office/drawing/2014/main" id="{62BB35BB-BD02-5F04-0F27-32BC50397E30}"/>
                    </a:ext>
                  </a:extLst>
                </p:cNvPr>
                <p:cNvSpPr txBox="1"/>
                <p:nvPr/>
              </p:nvSpPr>
              <p:spPr>
                <a:xfrm>
                  <a:off x="771904" y="1746029"/>
                  <a:ext cx="871273" cy="14505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indent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i="1" kern="1200" dirty="0">
                      <a:solidFill>
                        <a:srgbClr val="FFC000"/>
                      </a:solidFill>
                      <a:effectLst/>
                      <a:ea typeface="Times New Roman" panose="02020603050405020304" pitchFamily="18" charset="0"/>
                    </a:rPr>
                    <a:t>Discarded</a:t>
                  </a:r>
                  <a:endParaRPr lang="en-US" sz="2000" dirty="0">
                    <a:solidFill>
                      <a:srgbClr val="FFC000"/>
                    </a:solidFill>
                    <a:effectLst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9" name="TextBox 26">
                  <a:extLst>
                    <a:ext uri="{FF2B5EF4-FFF2-40B4-BE49-F238E27FC236}">
                      <a16:creationId xmlns:a16="http://schemas.microsoft.com/office/drawing/2014/main" id="{EC96AA0A-3539-5B4C-B7A2-3628EB92D953}"/>
                    </a:ext>
                  </a:extLst>
                </p:cNvPr>
                <p:cNvSpPr txBox="1"/>
                <p:nvPr/>
              </p:nvSpPr>
              <p:spPr>
                <a:xfrm>
                  <a:off x="1177" y="1194718"/>
                  <a:ext cx="404056" cy="33596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indent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i="1" kern="1200" dirty="0">
                      <a:solidFill>
                        <a:srgbClr val="70AD47"/>
                      </a:solidFill>
                      <a:effectLst/>
                      <a:ea typeface="Times New Roman" panose="02020603050405020304" pitchFamily="18" charset="0"/>
                    </a:rPr>
                    <a:t>Fresh fuel</a:t>
                  </a:r>
                  <a:endParaRPr lang="en-US" sz="2000" dirty="0">
                    <a:solidFill>
                      <a:srgbClr val="70AD47"/>
                    </a:solidFill>
                    <a:effectLst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30" name="Flowchart: Terminator 62">
                  <a:extLst>
                    <a:ext uri="{FF2B5EF4-FFF2-40B4-BE49-F238E27FC236}">
                      <a16:creationId xmlns:a16="http://schemas.microsoft.com/office/drawing/2014/main" id="{4120825F-82A2-CB73-8D1C-6FCD4713DE58}"/>
                    </a:ext>
                  </a:extLst>
                </p:cNvPr>
                <p:cNvSpPr/>
                <p:nvPr/>
              </p:nvSpPr>
              <p:spPr>
                <a:xfrm>
                  <a:off x="1026472" y="1932159"/>
                  <a:ext cx="1105529" cy="306743"/>
                </a:xfrm>
                <a:prstGeom prst="flowChartTerminator">
                  <a:avLst/>
                </a:prstGeom>
                <a:solidFill>
                  <a:srgbClr val="FFC000"/>
                </a:solidFill>
                <a:ln w="9525">
                  <a:solidFill>
                    <a:srgbClr val="FFC000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0"/>
                <a:lstStyle/>
                <a:p>
                  <a:pPr marL="0" marR="0" indent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kern="1200" dirty="0">
                      <a:solidFill>
                        <a:srgbClr val="FFFFFF"/>
                      </a:solidFill>
                      <a:effectLst/>
                      <a:ea typeface="Times New Roman" panose="02020603050405020304" pitchFamily="18" charset="0"/>
                    </a:rPr>
                    <a:t>Reprocessing</a:t>
                  </a:r>
                  <a:endParaRPr lang="en-US" sz="2000" dirty="0">
                    <a:effectLst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31" name="TextBox 29">
                  <a:extLst>
                    <a:ext uri="{FF2B5EF4-FFF2-40B4-BE49-F238E27FC236}">
                      <a16:creationId xmlns:a16="http://schemas.microsoft.com/office/drawing/2014/main" id="{E6F044D2-8A64-78A8-08AE-5E0E84D39284}"/>
                    </a:ext>
                  </a:extLst>
                </p:cNvPr>
                <p:cNvSpPr txBox="1"/>
                <p:nvPr/>
              </p:nvSpPr>
              <p:spPr>
                <a:xfrm>
                  <a:off x="394225" y="1257695"/>
                  <a:ext cx="871273" cy="20915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indent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i="1" kern="1200" dirty="0">
                      <a:solidFill>
                        <a:srgbClr val="ED7D31"/>
                      </a:solidFill>
                      <a:effectLst/>
                      <a:ea typeface="Times New Roman" panose="02020603050405020304" pitchFamily="18" charset="0"/>
                    </a:rPr>
                    <a:t>Reinserted</a:t>
                  </a:r>
                  <a:endParaRPr lang="en-US" sz="2000" dirty="0">
                    <a:solidFill>
                      <a:srgbClr val="ED7D31"/>
                    </a:solidFill>
                    <a:effectLst/>
                    <a:ea typeface="Times New Roman" panose="02020603050405020304" pitchFamily="18" charset="0"/>
                  </a:endParaRPr>
                </a:p>
              </p:txBody>
            </p: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AA71EBF6-66C3-1D79-3629-70A224C306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05234" y="938343"/>
                  <a:ext cx="0" cy="550201"/>
                </a:xfrm>
                <a:prstGeom prst="straightConnector1">
                  <a:avLst/>
                </a:prstGeom>
                <a:ln w="28575">
                  <a:solidFill>
                    <a:srgbClr val="70AD47"/>
                  </a:solidFill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40060B2E-0C4B-A33A-A429-298118495572}"/>
                    </a:ext>
                  </a:extLst>
                </p:cNvPr>
                <p:cNvSpPr/>
                <p:nvPr/>
              </p:nvSpPr>
              <p:spPr>
                <a:xfrm>
                  <a:off x="2052388" y="419520"/>
                  <a:ext cx="799399" cy="514992"/>
                </a:xfrm>
                <a:prstGeom prst="rect">
                  <a:avLst/>
                </a:prstGeom>
                <a:solidFill>
                  <a:srgbClr val="FF4C4C"/>
                </a:solidFill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0"/>
                <a:lstStyle/>
                <a:p>
                  <a:pPr marL="0" marR="0" indent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kern="1200" dirty="0">
                      <a:solidFill>
                        <a:srgbClr val="FFFFFF"/>
                      </a:solidFill>
                      <a:effectLst/>
                      <a:ea typeface="Times New Roman" panose="02020603050405020304" pitchFamily="18" charset="0"/>
                    </a:rPr>
                    <a:t>Thermal hydraulics</a:t>
                  </a:r>
                  <a:endParaRPr lang="en-US" sz="2000" dirty="0">
                    <a:effectLst/>
                    <a:ea typeface="Times New Roman" panose="02020603050405020304" pitchFamily="18" charset="0"/>
                  </a:endParaRPr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95047FD0-F827-2D7B-E800-8452525EE2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1788" y="677016"/>
                  <a:ext cx="160124" cy="3831"/>
                </a:xfrm>
                <a:prstGeom prst="straightConnector1">
                  <a:avLst/>
                </a:prstGeom>
                <a:ln w="28575">
                  <a:solidFill>
                    <a:srgbClr val="4472C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or: Elbow 67">
                  <a:extLst>
                    <a:ext uri="{FF2B5EF4-FFF2-40B4-BE49-F238E27FC236}">
                      <a16:creationId xmlns:a16="http://schemas.microsoft.com/office/drawing/2014/main" id="{39E417FD-4066-1B33-CEE5-AA4CE4F26A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1939057" y="425311"/>
                  <a:ext cx="3831" cy="1022233"/>
                </a:xfrm>
                <a:prstGeom prst="bentConnector3">
                  <a:avLst>
                    <a:gd name="adj1" fmla="val 6067110"/>
                  </a:avLst>
                </a:prstGeom>
                <a:ln w="28575">
                  <a:solidFill>
                    <a:srgbClr val="FF000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4">
                  <a:extLst>
                    <a:ext uri="{FF2B5EF4-FFF2-40B4-BE49-F238E27FC236}">
                      <a16:creationId xmlns:a16="http://schemas.microsoft.com/office/drawing/2014/main" id="{1AE057C6-696C-A086-88BB-2DA74E6B5CBD}"/>
                    </a:ext>
                  </a:extLst>
                </p:cNvPr>
                <p:cNvSpPr txBox="1"/>
                <p:nvPr/>
              </p:nvSpPr>
              <p:spPr>
                <a:xfrm>
                  <a:off x="1369429" y="980165"/>
                  <a:ext cx="1128515" cy="14505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indent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i="1" kern="1200" dirty="0">
                      <a:solidFill>
                        <a:srgbClr val="FF0000"/>
                      </a:solidFill>
                      <a:effectLst/>
                      <a:ea typeface="Times New Roman" panose="02020603050405020304" pitchFamily="18" charset="0"/>
                    </a:rPr>
                    <a:t>Until converged</a:t>
                  </a:r>
                  <a:endParaRPr lang="en-US" sz="2000" dirty="0">
                    <a:effectLst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8A844EA2-B74B-081D-9F30-00E0AF43FD04}"/>
                  </a:ext>
                </a:extLst>
              </p:cNvPr>
              <p:cNvSpPr txBox="1"/>
              <p:nvPr/>
            </p:nvSpPr>
            <p:spPr>
              <a:xfrm>
                <a:off x="4140943" y="1230916"/>
                <a:ext cx="1169088" cy="51475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 anchor="ctr" anchorCtr="0">
                <a:noAutofit/>
              </a:bodyPr>
              <a:lstStyle/>
              <a:p>
                <a:pPr marL="0" marR="0" indent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i="1" kern="1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Discharged?</a:t>
                </a:r>
                <a:endPara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C1B2AAA6-182C-A9F2-F523-E1EF839461CA}"/>
                </a:ext>
              </a:extLst>
            </p:cNvPr>
            <p:cNvSpPr txBox="1"/>
            <p:nvPr/>
          </p:nvSpPr>
          <p:spPr>
            <a:xfrm>
              <a:off x="1010714" y="1194714"/>
              <a:ext cx="1154448" cy="5509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marL="0" marR="0" indent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i="1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Discarded?</a:t>
              </a:r>
              <a:endPara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847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2064A5-60BE-9A9C-7CC9-F28190740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PBR-DEME can feed Serpent (HxF) </a:t>
            </a:r>
            <a:br>
              <a:rPr lang="en-US" dirty="0"/>
            </a:br>
            <a:r>
              <a:rPr lang="en-US" dirty="0"/>
              <a:t>or lower-fidelity methods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B09E4CC-5816-740D-30B9-395A24785536}"/>
              </a:ext>
            </a:extLst>
          </p:cNvPr>
          <p:cNvGrpSpPr/>
          <p:nvPr/>
        </p:nvGrpSpPr>
        <p:grpSpPr>
          <a:xfrm>
            <a:off x="4009069" y="1372890"/>
            <a:ext cx="3301570" cy="4860046"/>
            <a:chOff x="4178821" y="1372890"/>
            <a:chExt cx="3301570" cy="486004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599E25-4DF1-0C72-F18D-FC39D3610316}"/>
                </a:ext>
              </a:extLst>
            </p:cNvPr>
            <p:cNvSpPr txBox="1"/>
            <p:nvPr/>
          </p:nvSpPr>
          <p:spPr>
            <a:xfrm>
              <a:off x="4178821" y="5401939"/>
              <a:ext cx="33015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lvl="0" algn="ctr">
                <a:defRPr kumimoji="0" sz="1600" b="1" i="1" u="none" strike="noStrike" cap="none" spc="0" normalizeH="0" baseline="0">
                  <a:ln>
                    <a:noFill/>
                  </a:ln>
                  <a:effectLst/>
                  <a:uLnTx/>
                  <a:uFillTx/>
                  <a:ea typeface="Roboto" panose="02000000000000000000" pitchFamily="2" charset="0"/>
                </a:defRPr>
              </a:lvl1pPr>
              <a:lvl2pPr marL="342854" defTabSz="342854">
                <a:defRPr sz="1350"/>
              </a:lvl2pPr>
              <a:lvl3pPr marL="685709" defTabSz="342854">
                <a:defRPr sz="1350"/>
              </a:lvl3pPr>
              <a:lvl4pPr marL="1028563" defTabSz="342854">
                <a:defRPr sz="1350"/>
              </a:lvl4pPr>
              <a:lvl5pPr marL="1371417" defTabSz="342854">
                <a:defRPr sz="1350"/>
              </a:lvl5pPr>
              <a:lvl6pPr marL="1714271" defTabSz="342854">
                <a:defRPr sz="1350"/>
              </a:lvl6pPr>
              <a:lvl7pPr marL="2057126" defTabSz="342854">
                <a:defRPr sz="1350"/>
              </a:lvl7pPr>
              <a:lvl8pPr marL="2399980" defTabSz="342854">
                <a:defRPr sz="1350"/>
              </a:lvl8pPr>
              <a:lvl9pPr marL="2742834" defTabSz="342854">
                <a:defRPr sz="1350"/>
              </a:lvl9pPr>
            </a:lstStyle>
            <a:p>
              <a:r>
                <a:rPr lang="en-US" i="0" dirty="0"/>
                <a:t>Average trajectories and pass residence times </a:t>
              </a:r>
              <a:br>
                <a:rPr lang="en-US" i="0" dirty="0"/>
              </a:br>
              <a:r>
                <a:rPr lang="en-US" i="0" dirty="0"/>
                <a:t>(representative slice).</a:t>
              </a:r>
            </a:p>
          </p:txBody>
        </p:sp>
        <p:pic>
          <p:nvPicPr>
            <p:cNvPr id="6" name="Picture 5" descr="A diagram of a temperature&#10;&#10;Description automatically generated">
              <a:extLst>
                <a:ext uri="{FF2B5EF4-FFF2-40B4-BE49-F238E27FC236}">
                  <a16:creationId xmlns:a16="http://schemas.microsoft.com/office/drawing/2014/main" id="{26DBF6AE-929A-731D-A148-A88B1F9E0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" t="6399" r="2477" b="6279"/>
            <a:stretch/>
          </p:blipFill>
          <p:spPr bwMode="auto">
            <a:xfrm>
              <a:off x="4757472" y="1372890"/>
              <a:ext cx="2677056" cy="33815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9680CE-7942-5653-55AA-6EEA45C6CFA1}"/>
              </a:ext>
            </a:extLst>
          </p:cNvPr>
          <p:cNvGrpSpPr/>
          <p:nvPr/>
        </p:nvGrpSpPr>
        <p:grpSpPr>
          <a:xfrm>
            <a:off x="8077019" y="1251522"/>
            <a:ext cx="3499462" cy="4981414"/>
            <a:chOff x="8077019" y="1251522"/>
            <a:chExt cx="3499462" cy="4981414"/>
          </a:xfrm>
        </p:grpSpPr>
        <p:pic>
          <p:nvPicPr>
            <p:cNvPr id="8" name="Picture 7" descr="A graph of a hexagon with numbers and a green and yellow pattern&#10;&#10;Description automatically generated with medium confidence">
              <a:extLst>
                <a:ext uri="{FF2B5EF4-FFF2-40B4-BE49-F238E27FC236}">
                  <a16:creationId xmlns:a16="http://schemas.microsoft.com/office/drawing/2014/main" id="{69AF5130-EE24-A058-FD64-11E47B181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5" r="1848"/>
            <a:stretch/>
          </p:blipFill>
          <p:spPr bwMode="auto">
            <a:xfrm>
              <a:off x="8077019" y="1251522"/>
              <a:ext cx="3499462" cy="426908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42AACE-7042-B3FE-627C-5FABCA3B0303}"/>
                </a:ext>
              </a:extLst>
            </p:cNvPr>
            <p:cNvSpPr txBox="1"/>
            <p:nvPr/>
          </p:nvSpPr>
          <p:spPr>
            <a:xfrm>
              <a:off x="8726750" y="5401939"/>
              <a:ext cx="284973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lvl="0" algn="ctr">
                <a:defRPr kumimoji="0" sz="1600" b="1" i="1" u="none" strike="noStrike" cap="none" spc="0" normalizeH="0" baseline="0">
                  <a:ln>
                    <a:noFill/>
                  </a:ln>
                  <a:effectLst/>
                  <a:uLnTx/>
                  <a:uFillTx/>
                  <a:ea typeface="Roboto" panose="02000000000000000000" pitchFamily="2" charset="0"/>
                </a:defRPr>
              </a:lvl1pPr>
              <a:lvl2pPr marL="342854" defTabSz="342854">
                <a:defRPr sz="1350"/>
              </a:lvl2pPr>
              <a:lvl3pPr marL="685709" defTabSz="342854">
                <a:defRPr sz="1350"/>
              </a:lvl3pPr>
              <a:lvl4pPr marL="1028563" defTabSz="342854">
                <a:defRPr sz="1350"/>
              </a:lvl4pPr>
              <a:lvl5pPr marL="1371417" defTabSz="342854">
                <a:defRPr sz="1350"/>
              </a:lvl5pPr>
              <a:lvl6pPr marL="1714271" defTabSz="342854">
                <a:defRPr sz="1350"/>
              </a:lvl6pPr>
              <a:lvl7pPr marL="2057126" defTabSz="342854">
                <a:defRPr sz="1350"/>
              </a:lvl7pPr>
              <a:lvl8pPr marL="2399980" defTabSz="342854">
                <a:defRPr sz="1350"/>
              </a:lvl8pPr>
              <a:lvl9pPr marL="2742834" defTabSz="342854">
                <a:defRPr sz="1350"/>
              </a:lvl9pPr>
            </a:lstStyle>
            <a:p>
              <a:r>
                <a:rPr lang="en-US" i="0" dirty="0"/>
                <a:t>Serpent model at a given time step</a:t>
              </a:r>
              <a:br>
                <a:rPr lang="en-US" i="0" dirty="0"/>
              </a:br>
              <a:r>
                <a:rPr lang="en-US" i="0" dirty="0"/>
                <a:t>(representative slice).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D25F698-036D-4105-E82D-A3B71AAD74AB}"/>
              </a:ext>
            </a:extLst>
          </p:cNvPr>
          <p:cNvSpPr txBox="1"/>
          <p:nvPr/>
        </p:nvSpPr>
        <p:spPr>
          <a:xfrm>
            <a:off x="566163" y="5401938"/>
            <a:ext cx="26765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 algn="ctr">
              <a:defRPr kumimoji="0" sz="1600" b="1" i="1" u="none" strike="noStrike" cap="none" spc="0" normalizeH="0" baseline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854" defTabSz="342854">
              <a:defRPr sz="1350"/>
            </a:lvl2pPr>
            <a:lvl3pPr marL="685709" defTabSz="342854">
              <a:defRPr sz="1350"/>
            </a:lvl3pPr>
            <a:lvl4pPr marL="1028563" defTabSz="342854">
              <a:defRPr sz="1350"/>
            </a:lvl4pPr>
            <a:lvl5pPr marL="1371417" defTabSz="342854">
              <a:defRPr sz="1350"/>
            </a:lvl5pPr>
            <a:lvl6pPr marL="1714271" defTabSz="342854">
              <a:defRPr sz="1350"/>
            </a:lvl6pPr>
            <a:lvl7pPr marL="2057126" defTabSz="342854">
              <a:defRPr sz="1350"/>
            </a:lvl7pPr>
            <a:lvl8pPr marL="2399980" defTabSz="342854">
              <a:defRPr sz="1350"/>
            </a:lvl8pPr>
            <a:lvl9pPr marL="2742834" defTabSz="342854">
              <a:defRPr sz="1350"/>
            </a:lvl9pPr>
          </a:lstStyle>
          <a:p>
            <a:r>
              <a:rPr lang="en-US" i="0" dirty="0">
                <a:latin typeface="+mn-lt"/>
              </a:rPr>
              <a:t>DEM results for gFHR-like model with defueling chute (250,190 pebbles, </a:t>
            </a:r>
            <a:br>
              <a:rPr lang="en-US" i="0" dirty="0">
                <a:latin typeface="+mn-lt"/>
              </a:rPr>
            </a:br>
            <a:r>
              <a:rPr lang="en-US" i="0" dirty="0">
                <a:latin typeface="+mn-lt"/>
              </a:rPr>
              <a:t>60% PF).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35263C-1CB1-3AF3-ABFC-8122CE9AC033}"/>
              </a:ext>
            </a:extLst>
          </p:cNvPr>
          <p:cNvGrpSpPr/>
          <p:nvPr/>
        </p:nvGrpSpPr>
        <p:grpSpPr>
          <a:xfrm>
            <a:off x="920993" y="1355099"/>
            <a:ext cx="2140708" cy="3808740"/>
            <a:chOff x="1144030" y="1355100"/>
            <a:chExt cx="2140708" cy="3808740"/>
          </a:xfrm>
        </p:grpSpPr>
        <p:pic>
          <p:nvPicPr>
            <p:cNvPr id="5" name="output">
              <a:hlinkClick r:id="" action="ppaction://media"/>
              <a:extLst>
                <a:ext uri="{FF2B5EF4-FFF2-40B4-BE49-F238E27FC236}">
                  <a16:creationId xmlns:a16="http://schemas.microsoft.com/office/drawing/2014/main" id="{8460B8D9-B553-4BCA-B7A3-D1E4D950E1A6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7"/>
            <a:srcRect l="7278" t="6995" r="33342" b="10465"/>
            <a:stretch/>
          </p:blipFill>
          <p:spPr>
            <a:xfrm flipH="1" flipV="1">
              <a:off x="1144030" y="1372890"/>
              <a:ext cx="2140708" cy="379095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1BBFF33-E200-6360-20D5-05DF3205480A}"/>
                </a:ext>
              </a:extLst>
            </p:cNvPr>
            <p:cNvSpPr/>
            <p:nvPr/>
          </p:nvSpPr>
          <p:spPr>
            <a:xfrm>
              <a:off x="2743200" y="1355100"/>
              <a:ext cx="541538" cy="59648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97F2A15-60FD-5D08-88D4-13D91026FB6C}"/>
              </a:ext>
            </a:extLst>
          </p:cNvPr>
          <p:cNvSpPr/>
          <p:nvPr/>
        </p:nvSpPr>
        <p:spPr>
          <a:xfrm>
            <a:off x="3452048" y="3122720"/>
            <a:ext cx="558456" cy="612559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64F90B9-1ED7-94B3-2946-FD16E2AFC5D9}"/>
              </a:ext>
            </a:extLst>
          </p:cNvPr>
          <p:cNvSpPr/>
          <p:nvPr/>
        </p:nvSpPr>
        <p:spPr>
          <a:xfrm>
            <a:off x="7430331" y="3122719"/>
            <a:ext cx="558456" cy="612559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12040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A0B1A3-87F9-12F8-0A2E-B2B4639B1C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3" y="944148"/>
            <a:ext cx="2535040" cy="5364287"/>
          </a:xfrm>
        </p:spPr>
        <p:txBody>
          <a:bodyPr anchor="ctr"/>
          <a:lstStyle/>
          <a:p>
            <a:r>
              <a:rPr lang="en-US" b="1" dirty="0"/>
              <a:t>Reaching equilibrium</a:t>
            </a:r>
            <a:r>
              <a:rPr lang="en-US" dirty="0"/>
              <a:t>: </a:t>
            </a:r>
            <a:r>
              <a:rPr lang="en-US" b="1" dirty="0"/>
              <a:t>approximately 3–7 days on a large cluster</a:t>
            </a:r>
          </a:p>
          <a:p>
            <a:endParaRPr lang="en-US" dirty="0"/>
          </a:p>
          <a:p>
            <a:r>
              <a:rPr lang="en-US" b="1" dirty="0"/>
              <a:t>Once equilibrium is found: continue running to obtain data (burnup, flux distribution, </a:t>
            </a:r>
            <a:r>
              <a:rPr lang="en-US" b="1" dirty="0" err="1"/>
              <a:t>isotopics</a:t>
            </a:r>
            <a:r>
              <a:rPr lang="en-US" b="1" dirty="0"/>
              <a:t>)</a:t>
            </a:r>
          </a:p>
          <a:p>
            <a:endParaRPr lang="en-US" dirty="0"/>
          </a:p>
          <a:p>
            <a:r>
              <a:rPr lang="en-US" b="1" dirty="0"/>
              <a:t>Equilibrium compositions: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from simplified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Highly dependent </a:t>
            </a:r>
            <a:br>
              <a:rPr lang="en-US" dirty="0"/>
            </a:br>
            <a:r>
              <a:rPr lang="en-US" dirty="0"/>
              <a:t>on trajectories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8BEB2A-2243-B2E8-4EC1-2A0F384FD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HxF generates high-fidelity equilibrium data</a:t>
            </a:r>
          </a:p>
        </p:txBody>
      </p:sp>
      <p:pic>
        <p:nvPicPr>
          <p:cNvPr id="12" name="Picture 11" descr="A graph with red and green lines&#10;&#10;Description automatically generated">
            <a:extLst>
              <a:ext uri="{FF2B5EF4-FFF2-40B4-BE49-F238E27FC236}">
                <a16:creationId xmlns:a16="http://schemas.microsoft.com/office/drawing/2014/main" id="{446C1134-948A-5321-DA53-D9EED1AFF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89" y="1222170"/>
            <a:ext cx="5181337" cy="2526981"/>
          </a:xfrm>
          <a:prstGeom prst="rect">
            <a:avLst/>
          </a:prstGeom>
        </p:spPr>
      </p:pic>
      <p:pic>
        <p:nvPicPr>
          <p:cNvPr id="16" name="Picture 15" descr="A colorful dot pattern with a scale&#10;&#10;Description automatically generated">
            <a:extLst>
              <a:ext uri="{FF2B5EF4-FFF2-40B4-BE49-F238E27FC236}">
                <a16:creationId xmlns:a16="http://schemas.microsoft.com/office/drawing/2014/main" id="{4DE2D4F9-7FF9-625A-BF6B-22D70C3E2D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" t="5686" r="2425" b="5480"/>
          <a:stretch/>
        </p:blipFill>
        <p:spPr bwMode="auto">
          <a:xfrm>
            <a:off x="2907049" y="944149"/>
            <a:ext cx="2993968" cy="29471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EE8D7B-5916-7594-11F9-849BB4834D30}"/>
              </a:ext>
            </a:extLst>
          </p:cNvPr>
          <p:cNvSpPr txBox="1"/>
          <p:nvPr/>
        </p:nvSpPr>
        <p:spPr>
          <a:xfrm>
            <a:off x="2907049" y="3891336"/>
            <a:ext cx="22930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 algn="ctr">
              <a:defRPr kumimoji="0" sz="1600" b="1" i="1" u="none" strike="noStrike" cap="none" spc="0" normalizeH="0" baseline="0">
                <a:ln>
                  <a:noFill/>
                </a:ln>
                <a:effectLst/>
                <a:uLnTx/>
                <a:uFillTx/>
                <a:ea typeface="Roboto" panose="02000000000000000000" pitchFamily="2" charset="0"/>
              </a:defRPr>
            </a:lvl1pPr>
            <a:lvl2pPr marL="342854" defTabSz="342854">
              <a:defRPr sz="1350"/>
            </a:lvl2pPr>
            <a:lvl3pPr marL="685709" defTabSz="342854">
              <a:defRPr sz="1350"/>
            </a:lvl3pPr>
            <a:lvl4pPr marL="1028563" defTabSz="342854">
              <a:defRPr sz="1350"/>
            </a:lvl4pPr>
            <a:lvl5pPr marL="1371417" defTabSz="342854">
              <a:defRPr sz="1350"/>
            </a:lvl5pPr>
            <a:lvl6pPr marL="1714271" defTabSz="342854">
              <a:defRPr sz="1350"/>
            </a:lvl6pPr>
            <a:lvl7pPr marL="2057126" defTabSz="342854">
              <a:defRPr sz="1350"/>
            </a:lvl7pPr>
            <a:lvl8pPr marL="2399980" defTabSz="342854">
              <a:defRPr sz="1350"/>
            </a:lvl8pPr>
            <a:lvl9pPr marL="2742834" defTabSz="342854">
              <a:defRPr sz="1350"/>
            </a:lvl9pPr>
          </a:lstStyle>
          <a:p>
            <a:r>
              <a:rPr lang="en-US" i="0" dirty="0"/>
              <a:t>Equilibrium thermal flux for gFHR model.</a:t>
            </a:r>
          </a:p>
        </p:txBody>
      </p:sp>
      <p:pic>
        <p:nvPicPr>
          <p:cNvPr id="11" name="Picture 10" descr="A graph with green and orange lines&#10;&#10;Description automatically generated">
            <a:extLst>
              <a:ext uri="{FF2B5EF4-FFF2-40B4-BE49-F238E27FC236}">
                <a16:creationId xmlns:a16="http://schemas.microsoft.com/office/drawing/2014/main" id="{8E31CE7F-D710-04A1-E17A-A2801FB6C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33" y="4514410"/>
            <a:ext cx="2834640" cy="197844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6FB2D6C-45BF-7906-AEA6-40CAB73B7870}"/>
              </a:ext>
            </a:extLst>
          </p:cNvPr>
          <p:cNvSpPr txBox="1"/>
          <p:nvPr/>
        </p:nvSpPr>
        <p:spPr>
          <a:xfrm>
            <a:off x="2862501" y="6432960"/>
            <a:ext cx="89573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 algn="ctr">
              <a:defRPr kumimoji="0" sz="1600" b="1" i="1" u="none" strike="noStrike" cap="none" spc="0" normalizeH="0" baseline="0">
                <a:ln>
                  <a:noFill/>
                </a:ln>
                <a:effectLst/>
                <a:uLnTx/>
                <a:uFillTx/>
                <a:ea typeface="Roboto" panose="02000000000000000000" pitchFamily="2" charset="0"/>
              </a:defRPr>
            </a:lvl1pPr>
            <a:lvl2pPr marL="342854" defTabSz="342854">
              <a:defRPr sz="1350"/>
            </a:lvl2pPr>
            <a:lvl3pPr marL="685709" defTabSz="342854">
              <a:defRPr sz="1350"/>
            </a:lvl3pPr>
            <a:lvl4pPr marL="1028563" defTabSz="342854">
              <a:defRPr sz="1350"/>
            </a:lvl4pPr>
            <a:lvl5pPr marL="1371417" defTabSz="342854">
              <a:defRPr sz="1350"/>
            </a:lvl5pPr>
            <a:lvl6pPr marL="1714271" defTabSz="342854">
              <a:defRPr sz="1350"/>
            </a:lvl6pPr>
            <a:lvl7pPr marL="2057126" defTabSz="342854">
              <a:defRPr sz="1350"/>
            </a:lvl7pPr>
            <a:lvl8pPr marL="2399980" defTabSz="342854">
              <a:defRPr sz="1350"/>
            </a:lvl8pPr>
            <a:lvl9pPr marL="2742834" defTabSz="342854">
              <a:defRPr sz="1350"/>
            </a:lvl9pPr>
          </a:lstStyle>
          <a:p>
            <a:r>
              <a:rPr lang="en-US" i="0" dirty="0"/>
              <a:t>Trajectory-dependent burnup and powers.</a:t>
            </a:r>
          </a:p>
        </p:txBody>
      </p:sp>
      <p:pic>
        <p:nvPicPr>
          <p:cNvPr id="28" name="Picture 27" descr="A graph with green and orange lines&#10;&#10;Description automatically generated">
            <a:extLst>
              <a:ext uri="{FF2B5EF4-FFF2-40B4-BE49-F238E27FC236}">
                <a16:creationId xmlns:a16="http://schemas.microsoft.com/office/drawing/2014/main" id="{F4D1AAB2-11B1-E2EA-B389-8DE3B1EE95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534" y="4514410"/>
            <a:ext cx="2942590" cy="2011045"/>
          </a:xfrm>
          <a:prstGeom prst="rect">
            <a:avLst/>
          </a:prstGeom>
        </p:spPr>
      </p:pic>
      <p:pic>
        <p:nvPicPr>
          <p:cNvPr id="29" name="Picture 28" descr="A graph with green and orange lines&#10;&#10;Description automatically generated">
            <a:extLst>
              <a:ext uri="{FF2B5EF4-FFF2-40B4-BE49-F238E27FC236}">
                <a16:creationId xmlns:a16="http://schemas.microsoft.com/office/drawing/2014/main" id="{912D013F-0411-6E35-CAB6-38D4AFB7D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017" y="4514410"/>
            <a:ext cx="2880360" cy="200850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38D8B8E-6127-1E04-3073-E428E15323CE}"/>
              </a:ext>
            </a:extLst>
          </p:cNvPr>
          <p:cNvSpPr txBox="1"/>
          <p:nvPr/>
        </p:nvSpPr>
        <p:spPr>
          <a:xfrm>
            <a:off x="6653623" y="3746135"/>
            <a:ext cx="46494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 algn="ctr">
              <a:defRPr kumimoji="0" sz="1600" b="1" i="1" u="none" strike="noStrike" cap="none" spc="0" normalizeH="0" baseline="0">
                <a:ln>
                  <a:noFill/>
                </a:ln>
                <a:effectLst/>
                <a:uLnTx/>
                <a:uFillTx/>
                <a:ea typeface="Roboto" panose="02000000000000000000" pitchFamily="2" charset="0"/>
              </a:defRPr>
            </a:lvl1pPr>
            <a:lvl2pPr marL="342854" defTabSz="342854">
              <a:defRPr sz="1350"/>
            </a:lvl2pPr>
            <a:lvl3pPr marL="685709" defTabSz="342854">
              <a:defRPr sz="1350"/>
            </a:lvl3pPr>
            <a:lvl4pPr marL="1028563" defTabSz="342854">
              <a:defRPr sz="1350"/>
            </a:lvl4pPr>
            <a:lvl5pPr marL="1371417" defTabSz="342854">
              <a:defRPr sz="1350"/>
            </a:lvl5pPr>
            <a:lvl6pPr marL="1714271" defTabSz="342854">
              <a:defRPr sz="1350"/>
            </a:lvl6pPr>
            <a:lvl7pPr marL="2057126" defTabSz="342854">
              <a:defRPr sz="1350"/>
            </a:lvl7pPr>
            <a:lvl8pPr marL="2399980" defTabSz="342854">
              <a:defRPr sz="1350"/>
            </a:lvl8pPr>
            <a:lvl9pPr marL="2742834" defTabSz="342854">
              <a:defRPr sz="1350"/>
            </a:lvl9pPr>
          </a:lstStyle>
          <a:p>
            <a:r>
              <a:rPr lang="en-US" i="0" dirty="0"/>
              <a:t>Comparison between lower-fidelity (KPACS) </a:t>
            </a:r>
            <a:br>
              <a:rPr lang="en-US" i="0" dirty="0"/>
            </a:br>
            <a:r>
              <a:rPr lang="en-US" i="0" dirty="0"/>
              <a:t>and HxF.</a:t>
            </a:r>
          </a:p>
        </p:txBody>
      </p:sp>
    </p:spTree>
    <p:extLst>
      <p:ext uri="{BB962C8B-B14F-4D97-AF65-F5344CB8AC3E}">
        <p14:creationId xmlns:p14="http://schemas.microsoft.com/office/powerpoint/2010/main" val="88567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/>
      <p:bldP spid="30" grpId="0"/>
    </p:bldLst>
  </p:timing>
</p:sld>
</file>

<file path=ppt/theme/theme1.xml><?xml version="1.0" encoding="utf-8"?>
<a:theme xmlns:a="http://schemas.openxmlformats.org/drawingml/2006/main" name="ORNL Presentation">
  <a:themeElements>
    <a:clrScheme name="ORNL Color TEST">
      <a:dk1>
        <a:srgbClr val="373A36"/>
      </a:dk1>
      <a:lt1>
        <a:srgbClr val="FFFFFF"/>
      </a:lt1>
      <a:dk2>
        <a:srgbClr val="00662C"/>
      </a:dk2>
      <a:lt2>
        <a:srgbClr val="DBDCDB"/>
      </a:lt2>
      <a:accent1>
        <a:srgbClr val="00454D"/>
      </a:accent1>
      <a:accent2>
        <a:srgbClr val="006BA6"/>
      </a:accent2>
      <a:accent3>
        <a:srgbClr val="00B38F"/>
      </a:accent3>
      <a:accent4>
        <a:srgbClr val="7DBA00"/>
      </a:accent4>
      <a:accent5>
        <a:srgbClr val="FF9E1B"/>
      </a:accent5>
      <a:accent6>
        <a:srgbClr val="B50093"/>
      </a:accent6>
      <a:hlink>
        <a:srgbClr val="00BDB5"/>
      </a:hlink>
      <a:folHlink>
        <a:srgbClr val="00662C"/>
      </a:folHlink>
    </a:clrScheme>
    <a:fontScheme name="aptos only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 Green">
      <a:srgbClr val="00662C"/>
    </a:custClr>
    <a:custClr name="Hale Navy">
      <a:srgbClr val="00454D"/>
    </a:custClr>
    <a:custClr name="Graphite">
      <a:srgbClr val="DBDCDB"/>
    </a:custClr>
    <a:custClr name="Polar">
      <a:srgbClr val="FFFFFF"/>
    </a:custClr>
    <a:custClr name="Dark Matter">
      <a:srgbClr val="373A36"/>
    </a:custClr>
    <a:custClr name="Energy">
      <a:srgbClr val="7DBA00"/>
    </a:custClr>
    <a:custClr name="Mist">
      <a:srgbClr val="8BFEBF"/>
    </a:custClr>
    <a:custClr name="Biome">
      <a:srgbClr val="00B38F"/>
    </a:custClr>
    <a:custClr name="Aqua">
      <a:srgbClr val="00BDB5"/>
    </a:custClr>
    <a:custClr name="Infinity">
      <a:srgbClr val="006BA6"/>
    </a:custClr>
    <a:custClr name="Hydro">
      <a:srgbClr val="005776"/>
    </a:custClr>
    <a:custClr name="Forge">
      <a:srgbClr val="FF9E1B"/>
    </a:custClr>
    <a:custClr name="Spark">
      <a:srgbClr val="FE5000"/>
    </a:custClr>
    <a:custClr name="Plasma">
      <a:srgbClr val="B50094"/>
    </a:custClr>
    <a:custClr name="Pulsar">
      <a:srgbClr val="4E008E"/>
    </a:custClr>
  </a:custClrLst>
  <a:extLst>
    <a:ext uri="{05A4C25C-085E-4340-85A3-A5531E510DB2}">
      <thm15:themeFamily xmlns:thm15="http://schemas.microsoft.com/office/thememl/2012/main" name="ORNL-Presentation-16x9-Template" id="{AC4E88D1-C1CE-704E-A31D-97915E492CF7}" vid="{C15C6F3D-E0FA-8A42-B05E-7978B20279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ORNL Presentation</Template>
  <TotalTime>1131</TotalTime>
  <Words>1993</Words>
  <Application>Microsoft Macintosh PowerPoint</Application>
  <PresentationFormat>Widescreen</PresentationFormat>
  <Paragraphs>241</Paragraphs>
  <Slides>22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Batang</vt:lpstr>
      <vt:lpstr>Aptos</vt:lpstr>
      <vt:lpstr>Aptos Light</vt:lpstr>
      <vt:lpstr>Arial</vt:lpstr>
      <vt:lpstr>Calibri</vt:lpstr>
      <vt:lpstr>Helvetica</vt:lpstr>
      <vt:lpstr>Roboto</vt:lpstr>
      <vt:lpstr>Times New Roman</vt:lpstr>
      <vt:lpstr>Wingdings</vt:lpstr>
      <vt:lpstr>ORNL Presentation</vt:lpstr>
      <vt:lpstr>Advanced Reactor Safeguards Modeling and Simulation</vt:lpstr>
      <vt:lpstr>Accurate modeling of advanced reactors has an array of challenges compared with modeling of LWRs</vt:lpstr>
      <vt:lpstr>Accurate inventory prediction requires accurate flux calculations</vt:lpstr>
      <vt:lpstr>Advanced reactors are more complicated and have more “dimensions” to consider</vt:lpstr>
      <vt:lpstr>Previous work on PBRs</vt:lpstr>
      <vt:lpstr>Pebble bed operation is complex and unique</vt:lpstr>
      <vt:lpstr>Hyper-fidelity (HxF) depletion: leveraging GPU-based discrete element method (DEM) to explicitly track individual pebbles</vt:lpstr>
      <vt:lpstr>PBR-DEME can feed Serpent (HxF)  or lower-fidelity methods</vt:lpstr>
      <vt:lpstr>HxF generates high-fidelity equilibrium data</vt:lpstr>
      <vt:lpstr>Pebble-wise discharge inventory can be extracted/analyzed</vt:lpstr>
      <vt:lpstr>GammaID: Data framework for gamma spectra generation and training</vt:lpstr>
      <vt:lpstr>GammaID Demonstrated on a campaign of UF6 measurements to use gamma spectra to predict enrichment</vt:lpstr>
      <vt:lpstr>Leveraging the database generated from previous presentation</vt:lpstr>
      <vt:lpstr>Using whole-spectrum convolutional neural network (CNN): burnup and Pu mass predictions</vt:lpstr>
      <vt:lpstr>Using CNNs</vt:lpstr>
      <vt:lpstr>Previous work on MSRs</vt:lpstr>
      <vt:lpstr>Discrete and continuous salt processing modeling</vt:lpstr>
      <vt:lpstr>Advection modeling—considering fuel salt flowing in and out of core is highly impactful for inventory calculations</vt:lpstr>
      <vt:lpstr>Nuclear data uncertainty propagation</vt:lpstr>
      <vt:lpstr>Advanced reactor inventory modeling is difficult and requires a coupled multiphysics simulation for accuracy</vt:lpstr>
      <vt:lpstr>PowerPoint Presentation</vt:lpstr>
      <vt:lpstr>LWR fuel depletion is batched, static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Jin Whan Bae</dc:creator>
  <cp:keywords/>
  <dc:description/>
  <cp:lastModifiedBy>Jin Whan Bae</cp:lastModifiedBy>
  <cp:revision>23</cp:revision>
  <dcterms:created xsi:type="dcterms:W3CDTF">2026-01-22T19:10:59Z</dcterms:created>
  <dcterms:modified xsi:type="dcterms:W3CDTF">2026-02-09T13:51:15Z</dcterms:modified>
  <cp:category/>
</cp:coreProperties>
</file>