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0"/>
  </p:notesMasterIdLst>
  <p:handoutMasterIdLst>
    <p:handoutMasterId r:id="rId21"/>
  </p:handoutMasterIdLst>
  <p:sldIdLst>
    <p:sldId id="352" r:id="rId2"/>
    <p:sldId id="258" r:id="rId3"/>
    <p:sldId id="353" r:id="rId4"/>
    <p:sldId id="341" r:id="rId5"/>
    <p:sldId id="354" r:id="rId6"/>
    <p:sldId id="435" r:id="rId7"/>
    <p:sldId id="508" r:id="rId8"/>
    <p:sldId id="519" r:id="rId9"/>
    <p:sldId id="355" r:id="rId10"/>
    <p:sldId id="323" r:id="rId11"/>
    <p:sldId id="509" r:id="rId12"/>
    <p:sldId id="511" r:id="rId13"/>
    <p:sldId id="516" r:id="rId14"/>
    <p:sldId id="268" r:id="rId15"/>
    <p:sldId id="518" r:id="rId16"/>
    <p:sldId id="520" r:id="rId17"/>
    <p:sldId id="510" r:id="rId18"/>
    <p:sldId id="3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12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7"/>
    <p:restoredTop sz="96260"/>
  </p:normalViewPr>
  <p:slideViewPr>
    <p:cSldViewPr snapToGrid="0" snapToObjects="1">
      <p:cViewPr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5F8A8B-F612-D374-607B-875719A438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41AAB-73C6-63EA-1C19-245AA84828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A4459-3A45-C849-8CEB-241C85837E5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075A3-8034-FB14-BF09-CB6EF8DBC8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5CC42-0A4A-83DC-C2D1-BADEB84869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47CC2-79F1-AD43-A2B0-C2C5C2BD3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507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FDF1E-EDDE-C84B-8417-494B4369142B}" type="datetimeFigureOut">
              <a:rPr lang="en-US" smtClean="0"/>
              <a:t>2/9/26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B6D00-02F2-4141-88B6-24916671E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973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AAD71-333F-85D9-DDC4-589D1DEDFD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D60BF-15AE-A4C3-1C90-F6BB9F8A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657EB-26B8-E50A-BB2A-A69DA4C58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BC9F1-E272-E577-3289-68D84AC2F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+mj-lt"/>
              </a:rPr>
              <a:t>Detectors in strategic positions to distinguish these patterns</a:t>
            </a:r>
            <a:endParaRPr lang="en-US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B15CF-2C77-56A5-0513-17A939FEEA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7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 hasCustomPrompt="1"/>
          </p:nvPr>
        </p:nvSpPr>
        <p:spPr>
          <a:xfrm>
            <a:off x="135467" y="-8837"/>
            <a:ext cx="10464800" cy="597415"/>
          </a:xfrm>
          <a:prstGeom prst="rect">
            <a:avLst/>
          </a:prstGeom>
        </p:spPr>
        <p:txBody>
          <a:bodyPr/>
          <a:lstStyle>
            <a:lvl1pPr>
              <a:defRPr sz="3200" b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goes here</a:t>
            </a:r>
            <a:endParaRPr sz="2800" b="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434195" y="6476301"/>
            <a:ext cx="29361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0285979B-2335-8943-9511-25760B04C115}" type="slidenum">
              <a:rPr kumimoji="0" lang="en-US" sz="1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‹#›</a:t>
            </a:fld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85397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>
            <a:spLocks noGrp="1"/>
          </p:cNvSpPr>
          <p:nvPr>
            <p:ph type="title"/>
          </p:nvPr>
        </p:nvSpPr>
        <p:spPr>
          <a:xfrm>
            <a:off x="135467" y="-8837"/>
            <a:ext cx="10464800" cy="597415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58" y="6374676"/>
            <a:ext cx="1031968" cy="44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740" y="6358370"/>
            <a:ext cx="1019311" cy="502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756" y="6355080"/>
            <a:ext cx="1831230" cy="50292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6348549"/>
            <a:ext cx="12192000" cy="0"/>
          </a:xfrm>
          <a:prstGeom prst="line">
            <a:avLst/>
          </a:prstGeom>
          <a:ln w="25400">
            <a:solidFill>
              <a:srgbClr val="0073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29" y="-9787"/>
            <a:ext cx="1092804" cy="70349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677110" y="6482729"/>
            <a:ext cx="2630268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WANDA 2026, February 9 – 12, 2026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387744" y="6477395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285979B-2335-8943-9511-25760B04C115}" type="slidenum">
              <a:rPr kumimoji="0" lang="en-US" sz="1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pPr/>
              <a:t>‹#›</a:t>
            </a:fld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644" y="6504421"/>
            <a:ext cx="1362456" cy="235413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EEB74E2D-6AFF-5A45-BE89-5829DE3924F3}"/>
              </a:ext>
            </a:extLst>
          </p:cNvPr>
          <p:cNvSpPr/>
          <p:nvPr userDrawn="1"/>
        </p:nvSpPr>
        <p:spPr>
          <a:xfrm>
            <a:off x="0" y="-9786"/>
            <a:ext cx="10436697" cy="536004"/>
          </a:xfrm>
          <a:custGeom>
            <a:avLst/>
            <a:gdLst>
              <a:gd name="connsiteX0" fmla="*/ 0 w 10167257"/>
              <a:gd name="connsiteY0" fmla="*/ 0 h 512707"/>
              <a:gd name="connsiteX1" fmla="*/ 9910904 w 10167257"/>
              <a:gd name="connsiteY1" fmla="*/ 0 h 512707"/>
              <a:gd name="connsiteX2" fmla="*/ 10167257 w 10167257"/>
              <a:gd name="connsiteY2" fmla="*/ 256354 h 512707"/>
              <a:gd name="connsiteX3" fmla="*/ 9910904 w 10167257"/>
              <a:gd name="connsiteY3" fmla="*/ 512707 h 512707"/>
              <a:gd name="connsiteX4" fmla="*/ 0 w 10167257"/>
              <a:gd name="connsiteY4" fmla="*/ 512707 h 512707"/>
              <a:gd name="connsiteX5" fmla="*/ 0 w 10167257"/>
              <a:gd name="connsiteY5" fmla="*/ 0 h 512707"/>
              <a:gd name="connsiteX0" fmla="*/ 0 w 10429258"/>
              <a:gd name="connsiteY0" fmla="*/ 0 h 541828"/>
              <a:gd name="connsiteX1" fmla="*/ 9910904 w 10429258"/>
              <a:gd name="connsiteY1" fmla="*/ 0 h 541828"/>
              <a:gd name="connsiteX2" fmla="*/ 10167257 w 10429258"/>
              <a:gd name="connsiteY2" fmla="*/ 256354 h 541828"/>
              <a:gd name="connsiteX3" fmla="*/ 10429258 w 10429258"/>
              <a:gd name="connsiteY3" fmla="*/ 541828 h 541828"/>
              <a:gd name="connsiteX4" fmla="*/ 0 w 10429258"/>
              <a:gd name="connsiteY4" fmla="*/ 512707 h 541828"/>
              <a:gd name="connsiteX5" fmla="*/ 0 w 10429258"/>
              <a:gd name="connsiteY5" fmla="*/ 0 h 541828"/>
              <a:gd name="connsiteX0" fmla="*/ 0 w 10429258"/>
              <a:gd name="connsiteY0" fmla="*/ 0 h 541828"/>
              <a:gd name="connsiteX1" fmla="*/ 9910904 w 10429258"/>
              <a:gd name="connsiteY1" fmla="*/ 0 h 541828"/>
              <a:gd name="connsiteX2" fmla="*/ 10109015 w 10429258"/>
              <a:gd name="connsiteY2" fmla="*/ 314596 h 541828"/>
              <a:gd name="connsiteX3" fmla="*/ 10429258 w 10429258"/>
              <a:gd name="connsiteY3" fmla="*/ 541828 h 541828"/>
              <a:gd name="connsiteX4" fmla="*/ 0 w 10429258"/>
              <a:gd name="connsiteY4" fmla="*/ 512707 h 541828"/>
              <a:gd name="connsiteX5" fmla="*/ 0 w 10429258"/>
              <a:gd name="connsiteY5" fmla="*/ 0 h 541828"/>
              <a:gd name="connsiteX0" fmla="*/ 0 w 10242884"/>
              <a:gd name="connsiteY0" fmla="*/ 0 h 541828"/>
              <a:gd name="connsiteX1" fmla="*/ 9910904 w 10242884"/>
              <a:gd name="connsiteY1" fmla="*/ 0 h 541828"/>
              <a:gd name="connsiteX2" fmla="*/ 10109015 w 10242884"/>
              <a:gd name="connsiteY2" fmla="*/ 314596 h 541828"/>
              <a:gd name="connsiteX3" fmla="*/ 10242884 w 10242884"/>
              <a:gd name="connsiteY3" fmla="*/ 541828 h 541828"/>
              <a:gd name="connsiteX4" fmla="*/ 0 w 10242884"/>
              <a:gd name="connsiteY4" fmla="*/ 512707 h 541828"/>
              <a:gd name="connsiteX5" fmla="*/ 0 w 10242884"/>
              <a:gd name="connsiteY5" fmla="*/ 0 h 541828"/>
              <a:gd name="connsiteX0" fmla="*/ 0 w 10242884"/>
              <a:gd name="connsiteY0" fmla="*/ 0 h 541828"/>
              <a:gd name="connsiteX1" fmla="*/ 9910904 w 10242884"/>
              <a:gd name="connsiteY1" fmla="*/ 0 h 541828"/>
              <a:gd name="connsiteX2" fmla="*/ 10237147 w 10242884"/>
              <a:gd name="connsiteY2" fmla="*/ 530091 h 541828"/>
              <a:gd name="connsiteX3" fmla="*/ 10242884 w 10242884"/>
              <a:gd name="connsiteY3" fmla="*/ 541828 h 541828"/>
              <a:gd name="connsiteX4" fmla="*/ 0 w 10242884"/>
              <a:gd name="connsiteY4" fmla="*/ 512707 h 541828"/>
              <a:gd name="connsiteX5" fmla="*/ 0 w 10242884"/>
              <a:gd name="connsiteY5" fmla="*/ 0 h 541828"/>
              <a:gd name="connsiteX0" fmla="*/ 0 w 10242884"/>
              <a:gd name="connsiteY0" fmla="*/ 0 h 536004"/>
              <a:gd name="connsiteX1" fmla="*/ 9910904 w 10242884"/>
              <a:gd name="connsiteY1" fmla="*/ 0 h 536004"/>
              <a:gd name="connsiteX2" fmla="*/ 10237147 w 10242884"/>
              <a:gd name="connsiteY2" fmla="*/ 530091 h 536004"/>
              <a:gd name="connsiteX3" fmla="*/ 10242884 w 10242884"/>
              <a:gd name="connsiteY3" fmla="*/ 536004 h 536004"/>
              <a:gd name="connsiteX4" fmla="*/ 0 w 10242884"/>
              <a:gd name="connsiteY4" fmla="*/ 512707 h 536004"/>
              <a:gd name="connsiteX5" fmla="*/ 0 w 10242884"/>
              <a:gd name="connsiteY5" fmla="*/ 0 h 53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2884" h="536004">
                <a:moveTo>
                  <a:pt x="0" y="0"/>
                </a:moveTo>
                <a:lnTo>
                  <a:pt x="9910904" y="0"/>
                </a:lnTo>
                <a:lnTo>
                  <a:pt x="10237147" y="530091"/>
                </a:lnTo>
                <a:lnTo>
                  <a:pt x="10242884" y="536004"/>
                </a:lnTo>
                <a:lnTo>
                  <a:pt x="0" y="512707"/>
                </a:lnTo>
                <a:lnTo>
                  <a:pt x="0" y="0"/>
                </a:lnTo>
                <a:close/>
              </a:path>
            </a:pathLst>
          </a:custGeom>
          <a:solidFill>
            <a:srgbClr val="0073B8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652253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heme" Target="../theme/theme1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644" y="6504421"/>
            <a:ext cx="1362456" cy="235413"/>
          </a:xfrm>
          <a:prstGeom prst="rect">
            <a:avLst/>
          </a:prstGeom>
        </p:spPr>
      </p:pic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52702" y="863600"/>
            <a:ext cx="11286597" cy="599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8900" tIns="88900" rIns="88900" bIns="88900"/>
          <a:lstStyle/>
          <a:p>
            <a:pPr lvl="0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Five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58" y="6374676"/>
            <a:ext cx="1031968" cy="448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740" y="6358370"/>
            <a:ext cx="1019311" cy="502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756" y="6355080"/>
            <a:ext cx="1831230" cy="502920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74428" y="6355080"/>
            <a:ext cx="12192000" cy="0"/>
          </a:xfrm>
          <a:prstGeom prst="line">
            <a:avLst/>
          </a:prstGeom>
          <a:ln w="25400">
            <a:solidFill>
              <a:srgbClr val="0073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351" y="177581"/>
            <a:ext cx="2121098" cy="136545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8712869" y="6469274"/>
            <a:ext cx="2674603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WANDA 202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6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February 9 – 12, 2026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B19D612-9B0A-8B4D-BB5E-C0B76421C1D2}"/>
              </a:ext>
            </a:extLst>
          </p:cNvPr>
          <p:cNvSpPr/>
          <p:nvPr userDrawn="1"/>
        </p:nvSpPr>
        <p:spPr>
          <a:xfrm>
            <a:off x="1" y="1"/>
            <a:ext cx="9699170" cy="1190330"/>
          </a:xfrm>
          <a:custGeom>
            <a:avLst/>
            <a:gdLst>
              <a:gd name="connsiteX0" fmla="*/ 0 w 9437914"/>
              <a:gd name="connsiteY0" fmla="*/ 0 h 1186543"/>
              <a:gd name="connsiteX1" fmla="*/ 8844643 w 9437914"/>
              <a:gd name="connsiteY1" fmla="*/ 0 h 1186543"/>
              <a:gd name="connsiteX2" fmla="*/ 9437914 w 9437914"/>
              <a:gd name="connsiteY2" fmla="*/ 593272 h 1186543"/>
              <a:gd name="connsiteX3" fmla="*/ 8844643 w 9437914"/>
              <a:gd name="connsiteY3" fmla="*/ 1186543 h 1186543"/>
              <a:gd name="connsiteX4" fmla="*/ 0 w 9437914"/>
              <a:gd name="connsiteY4" fmla="*/ 1186543 h 1186543"/>
              <a:gd name="connsiteX5" fmla="*/ 0 w 9437914"/>
              <a:gd name="connsiteY5" fmla="*/ 0 h 1186543"/>
              <a:gd name="connsiteX0" fmla="*/ 0 w 9947886"/>
              <a:gd name="connsiteY0" fmla="*/ 0 h 1186543"/>
              <a:gd name="connsiteX1" fmla="*/ 8844643 w 9947886"/>
              <a:gd name="connsiteY1" fmla="*/ 0 h 1186543"/>
              <a:gd name="connsiteX2" fmla="*/ 9437914 w 9947886"/>
              <a:gd name="connsiteY2" fmla="*/ 593272 h 1186543"/>
              <a:gd name="connsiteX3" fmla="*/ 9947886 w 9947886"/>
              <a:gd name="connsiteY3" fmla="*/ 1146787 h 1186543"/>
              <a:gd name="connsiteX4" fmla="*/ 0 w 9947886"/>
              <a:gd name="connsiteY4" fmla="*/ 1186543 h 1186543"/>
              <a:gd name="connsiteX5" fmla="*/ 0 w 9947886"/>
              <a:gd name="connsiteY5" fmla="*/ 0 h 1186543"/>
              <a:gd name="connsiteX0" fmla="*/ 0 w 9512458"/>
              <a:gd name="connsiteY0" fmla="*/ 0 h 1190330"/>
              <a:gd name="connsiteX1" fmla="*/ 8844643 w 9512458"/>
              <a:gd name="connsiteY1" fmla="*/ 0 h 1190330"/>
              <a:gd name="connsiteX2" fmla="*/ 9437914 w 9512458"/>
              <a:gd name="connsiteY2" fmla="*/ 593272 h 1190330"/>
              <a:gd name="connsiteX3" fmla="*/ 9512458 w 9512458"/>
              <a:gd name="connsiteY3" fmla="*/ 1190330 h 1190330"/>
              <a:gd name="connsiteX4" fmla="*/ 0 w 9512458"/>
              <a:gd name="connsiteY4" fmla="*/ 1186543 h 1190330"/>
              <a:gd name="connsiteX5" fmla="*/ 0 w 9512458"/>
              <a:gd name="connsiteY5" fmla="*/ 0 h 1190330"/>
              <a:gd name="connsiteX0" fmla="*/ 0 w 9512458"/>
              <a:gd name="connsiteY0" fmla="*/ 0 h 1190330"/>
              <a:gd name="connsiteX1" fmla="*/ 8844643 w 9512458"/>
              <a:gd name="connsiteY1" fmla="*/ 0 h 1190330"/>
              <a:gd name="connsiteX2" fmla="*/ 9231086 w 9512458"/>
              <a:gd name="connsiteY2" fmla="*/ 691243 h 1190330"/>
              <a:gd name="connsiteX3" fmla="*/ 9512458 w 9512458"/>
              <a:gd name="connsiteY3" fmla="*/ 1190330 h 1190330"/>
              <a:gd name="connsiteX4" fmla="*/ 0 w 9512458"/>
              <a:gd name="connsiteY4" fmla="*/ 1186543 h 1190330"/>
              <a:gd name="connsiteX5" fmla="*/ 0 w 9512458"/>
              <a:gd name="connsiteY5" fmla="*/ 0 h 119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12458" h="1190330">
                <a:moveTo>
                  <a:pt x="0" y="0"/>
                </a:moveTo>
                <a:lnTo>
                  <a:pt x="8844643" y="0"/>
                </a:lnTo>
                <a:lnTo>
                  <a:pt x="9231086" y="691243"/>
                </a:lnTo>
                <a:lnTo>
                  <a:pt x="9512458" y="1190330"/>
                </a:lnTo>
                <a:lnTo>
                  <a:pt x="0" y="1186543"/>
                </a:lnTo>
                <a:lnTo>
                  <a:pt x="0" y="0"/>
                </a:lnTo>
                <a:close/>
              </a:path>
            </a:pathLst>
          </a:custGeom>
          <a:solidFill>
            <a:srgbClr val="0073B8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5313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med"/>
  <p:hf hdr="0" dt="0"/>
  <p:txStyles>
    <p:titleStyle>
      <a:lvl1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1pPr>
      <a:lvl2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2pPr>
      <a:lvl3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3pPr>
      <a:lvl4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4pPr>
      <a:lvl5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5pPr>
      <a:lvl6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6pPr>
      <a:lvl7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7pPr>
      <a:lvl8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8pPr>
      <a:lvl9pPr>
        <a:defRPr sz="2800" b="1">
          <a:solidFill>
            <a:srgbClr val="FFFFFF"/>
          </a:solidFill>
          <a:uFill>
            <a:solidFill>
              <a:srgbClr val="FFFFFF"/>
            </a:solidFill>
          </a:uFill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254000" indent="-254000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1pPr>
      <a:lvl2pPr marL="728133" indent="-270933">
        <a:spcBef>
          <a:spcPts val="2000"/>
        </a:spcBef>
        <a:buSzPct val="125000"/>
        <a:buChar char="-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2pPr>
      <a:lvl3pPr marL="914400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3pPr>
      <a:lvl4pPr marL="1371600">
        <a:spcBef>
          <a:spcPts val="2000"/>
        </a:spcBef>
        <a:buSzPct val="125000"/>
        <a:buChar char="-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4pPr>
      <a:lvl5pPr marL="1828800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5pPr>
      <a:lvl6pPr marL="3430813" indent="-979714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6pPr>
      <a:lvl7pPr marL="3786413" indent="-979714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7pPr>
      <a:lvl8pPr marL="4142013" indent="-979714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8pPr>
      <a:lvl9pPr marL="4497613" indent="-979713">
        <a:spcBef>
          <a:spcPts val="2000"/>
        </a:spcBef>
        <a:buSzPct val="125000"/>
        <a:buChar char="•"/>
        <a:defRPr sz="2400">
          <a:uFill>
            <a:solidFill/>
          </a:uFill>
          <a:latin typeface="Century Gothic"/>
          <a:ea typeface="Century Gothic"/>
          <a:cs typeface="Century Gothic"/>
          <a:sym typeface="Century Gothic"/>
        </a:defRPr>
      </a:lvl9pPr>
    </p:bodyStyle>
    <p:otherStyle>
      <a:lvl1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1pPr>
      <a:lvl2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2pPr>
      <a:lvl3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3pPr>
      <a:lvl4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4pPr>
      <a:lvl5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5pPr>
      <a:lvl6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6pPr>
      <a:lvl7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7pPr>
      <a:lvl8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8pPr>
      <a:lvl9pPr algn="ctr">
        <a:defRPr sz="1200">
          <a:solidFill>
            <a:schemeClr val="tx1"/>
          </a:solidFill>
          <a:uFill>
            <a:solidFill>
              <a:srgbClr val="6C6C6C"/>
            </a:solidFill>
          </a:uFill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C.110.024312" TargetMode="External"/><Relationship Id="rId3" Type="http://schemas.openxmlformats.org/officeDocument/2006/relationships/hyperlink" Target="https://doi.org/10.1103/PhysRevC.110.064604" TargetMode="External"/><Relationship Id="rId7" Type="http://schemas.openxmlformats.org/officeDocument/2006/relationships/hyperlink" Target="https://doi.org/10.1103/n6zw-zhz2" TargetMode="External"/><Relationship Id="rId2" Type="http://schemas.openxmlformats.org/officeDocument/2006/relationships/hyperlink" Target="https://doi.org/10.1103/57zl-ks5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55xh-b4f7" TargetMode="External"/><Relationship Id="rId5" Type="http://schemas.openxmlformats.org/officeDocument/2006/relationships/hyperlink" Target="https://doi.org/10.1016/j.ppnp.2008.07.001" TargetMode="External"/><Relationship Id="rId4" Type="http://schemas.openxmlformats.org/officeDocument/2006/relationships/hyperlink" Target="https://doi.org/10.1103/PhysRevSTAB.12.06280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Relationship Id="rId9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unl.duke.edu/higs-pac-2025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BEDFC-5B58-7F3A-6B0F-0B36A373D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>
            <a:extLst>
              <a:ext uri="{FF2B5EF4-FFF2-40B4-BE49-F238E27FC236}">
                <a16:creationId xmlns:a16="http://schemas.microsoft.com/office/drawing/2014/main" id="{0FFE896F-4EE5-C6CD-7157-863FD87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7" y="169573"/>
            <a:ext cx="9140583" cy="839044"/>
          </a:xfrm>
          <a:prstGeom prst="rect">
            <a:avLst/>
          </a:prstGeom>
        </p:spPr>
        <p:txBody>
          <a:bodyPr lIns="0" tIns="0" rIns="0" bIns="0" anchor="ctr">
            <a:normAutofit fontScale="90000"/>
          </a:bodyPr>
          <a:lstStyle/>
          <a:p>
            <a:pPr lvl="0" algn="ctr"/>
            <a:r>
              <a:rPr lang="en-US" dirty="0"/>
              <a:t>Gamma-ray and Neutron Beam Research Infrastructures at TUNL</a:t>
            </a:r>
            <a:endParaRPr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3F17B-C235-7FFE-2766-BC2AE49F228A}"/>
              </a:ext>
            </a:extLst>
          </p:cNvPr>
          <p:cNvSpPr txBox="1"/>
          <p:nvPr/>
        </p:nvSpPr>
        <p:spPr>
          <a:xfrm>
            <a:off x="3720208" y="3273266"/>
            <a:ext cx="5688796" cy="2862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Accelerator Facilities</a:t>
            </a:r>
          </a:p>
          <a:p>
            <a:pPr marL="342900" marR="0" indent="-34290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rgbClr val="000000"/>
                </a:solidFill>
              </a:rPr>
              <a:t>High Intensity Gamma-ray Source (HIGS)</a:t>
            </a:r>
          </a:p>
          <a:p>
            <a:pPr marL="342900" marR="0" indent="-34290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Laboratory for Experimental Nuclear Astrophysics (LENA)</a:t>
            </a:r>
          </a:p>
          <a:p>
            <a:pPr marL="342900" marR="0" indent="-34290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rgbClr val="000000"/>
                </a:solidFill>
              </a:rPr>
              <a:t>Tandem Accelerator Laboratory</a:t>
            </a:r>
          </a:p>
          <a:p>
            <a:pPr marR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60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Research </a:t>
            </a:r>
            <a:r>
              <a:rPr lang="en-US" sz="2000" b="1" u="sng" dirty="0">
                <a:solidFill>
                  <a:srgbClr val="000000"/>
                </a:solidFill>
              </a:rPr>
              <a:t>Areas</a:t>
            </a:r>
            <a:r>
              <a:rPr kumimoji="0" lang="en-US" sz="20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:</a:t>
            </a:r>
          </a:p>
          <a:p>
            <a:pPr marL="285750" indent="-285750" algn="l" rtl="0" hangingPunct="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Nuclear Structure and Fission</a:t>
            </a:r>
          </a:p>
          <a:p>
            <a:pPr marL="285750" indent="-285750" algn="l" rtl="0" hangingPunct="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Nuclear Astrophysics</a:t>
            </a:r>
          </a:p>
          <a:p>
            <a:pPr marL="285750" indent="-285750" algn="l" rtl="0" hangingPunct="0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Low-Energy QCD </a:t>
            </a:r>
          </a:p>
          <a:p>
            <a:pPr marL="468630" lvl="4" indent="-285750" algn="l" rtl="0" hangingPunct="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Nucleon Structure</a:t>
            </a:r>
          </a:p>
          <a:p>
            <a:pPr marL="468630" lvl="4" indent="-285750" algn="l" rtl="0" hangingPunct="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Few-Nucleon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84DD13-E64E-8B39-2FE4-FDBE32D8AB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83" y="1329650"/>
            <a:ext cx="2938334" cy="1693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322EB-3DBE-7262-185E-0136F01FC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430" y="1329650"/>
            <a:ext cx="1938176" cy="12921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0D872D-FEA7-A6AA-0777-E6F95F0C2D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88"/>
          <a:stretch>
            <a:fillRect/>
          </a:stretch>
        </p:blipFill>
        <p:spPr>
          <a:xfrm rot="5400000">
            <a:off x="10346959" y="4677899"/>
            <a:ext cx="1733577" cy="1525822"/>
          </a:xfrm>
          <a:prstGeom prst="rect">
            <a:avLst/>
          </a:prstGeom>
        </p:spPr>
      </p:pic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8BCC9559-CB20-50A4-C714-2C5C06068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8" y="3060051"/>
            <a:ext cx="2886464" cy="2164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4D0C8B-3D8B-6CFF-7A45-0F3FE647D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3795" y="2683314"/>
            <a:ext cx="1899446" cy="1810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0A6BC0-3D91-88A2-CBA9-91F971328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41" y="4574022"/>
            <a:ext cx="2311437" cy="17335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62A428-562C-7AC1-6BCE-A2F0D4925A01}"/>
              </a:ext>
            </a:extLst>
          </p:cNvPr>
          <p:cNvSpPr txBox="1"/>
          <p:nvPr/>
        </p:nvSpPr>
        <p:spPr>
          <a:xfrm>
            <a:off x="167083" y="5528350"/>
            <a:ext cx="246477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441F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By: Calvin R. Howell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441F9"/>
                </a:solidFill>
              </a:rPr>
              <a:t>      Duke University/TUNL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441F9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0152C1-2ED6-00C4-07B5-90F388266F85}"/>
              </a:ext>
            </a:extLst>
          </p:cNvPr>
          <p:cNvSpPr txBox="1"/>
          <p:nvPr/>
        </p:nvSpPr>
        <p:spPr>
          <a:xfrm>
            <a:off x="3382358" y="1278134"/>
            <a:ext cx="6026646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441F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Triangle Universities Nuclear Laboratory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CCF47-5447-16F0-E76B-CA8A943F2E23}"/>
              </a:ext>
            </a:extLst>
          </p:cNvPr>
          <p:cNvSpPr txBox="1"/>
          <p:nvPr/>
        </p:nvSpPr>
        <p:spPr>
          <a:xfrm>
            <a:off x="3382358" y="1765553"/>
            <a:ext cx="6596137" cy="1554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441F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Duke University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992AC4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NC Central University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NC State University,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and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the University of NC at Chapel Hill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DOE Center of Excellence</a:t>
            </a:r>
          </a:p>
          <a:p>
            <a:pPr marL="285750" marR="0" indent="-28575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tx1"/>
                </a:solidFill>
              </a:rPr>
              <a:t>Educates ~8% of the nation’s PhDs in experimental nuclear physics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890126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D44C-C0EA-DB4A-9181-F57CE7876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69" y="50995"/>
            <a:ext cx="9652288" cy="414316"/>
          </a:xfrm>
        </p:spPr>
        <p:txBody>
          <a:bodyPr/>
          <a:lstStyle/>
          <a:p>
            <a:r>
              <a:rPr lang="en-US" altLang="x-none" sz="2200" dirty="0">
                <a:uFillTx/>
                <a:latin typeface="Arial" panose="020B0604020202020204" pitchFamily="34" charset="0"/>
                <a:ea typeface="ヒラギノ明朝 ProN W3"/>
                <a:cs typeface="Arial" panose="020B0604020202020204" pitchFamily="34" charset="0"/>
                <a:sym typeface="Century Gothic" charset="0"/>
              </a:rPr>
              <a:t>HIGS: Cumulative Fission Project Yield (FPY) Measurements via activation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C10F54-128F-7B4F-A772-55B608C0D3BA}"/>
              </a:ext>
            </a:extLst>
          </p:cNvPr>
          <p:cNvSpPr/>
          <p:nvPr/>
        </p:nvSpPr>
        <p:spPr>
          <a:xfrm>
            <a:off x="1618468" y="2667461"/>
            <a:ext cx="168166" cy="519345"/>
          </a:xfrm>
          <a:prstGeom prst="ellipse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defTabSz="457200" latinLnBrk="1" hangingPunct="0"/>
            <a:endParaRPr lang="en-US">
              <a:solidFill>
                <a:srgbClr val="000000"/>
              </a:solidFill>
              <a:sym typeface="Helvetica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6B6A19-C289-B640-A8ED-67075F634847}"/>
              </a:ext>
            </a:extLst>
          </p:cNvPr>
          <p:cNvCxnSpPr>
            <a:cxnSpLocks/>
          </p:cNvCxnSpPr>
          <p:nvPr/>
        </p:nvCxnSpPr>
        <p:spPr>
          <a:xfrm flipV="1">
            <a:off x="1692041" y="2732691"/>
            <a:ext cx="105104" cy="241737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423F3E1-5BA9-DF47-8B7B-8B389A21151E}"/>
              </a:ext>
            </a:extLst>
          </p:cNvPr>
          <p:cNvSpPr txBox="1"/>
          <p:nvPr/>
        </p:nvSpPr>
        <p:spPr>
          <a:xfrm>
            <a:off x="1513366" y="2711669"/>
            <a:ext cx="168165" cy="36932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latinLnBrk="1" hangingPunct="0"/>
            <a:r>
              <a:rPr lang="en-US" dirty="0">
                <a:solidFill>
                  <a:srgbClr val="FF0000"/>
                </a:solidFill>
                <a:latin typeface="Symbol" pitchFamily="2" charset="2"/>
                <a:sym typeface="Helvetica"/>
              </a:rPr>
              <a:t>g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E27E0E57-9E55-CA45-A78A-2EB50B66644A}"/>
              </a:ext>
            </a:extLst>
          </p:cNvPr>
          <p:cNvSpPr/>
          <p:nvPr/>
        </p:nvSpPr>
        <p:spPr>
          <a:xfrm rot="16200000">
            <a:off x="3112828" y="4647225"/>
            <a:ext cx="414981" cy="1620719"/>
          </a:xfrm>
          <a:prstGeom prst="leftBrace">
            <a:avLst>
              <a:gd name="adj1" fmla="val 0"/>
              <a:gd name="adj2" fmla="val 49310"/>
            </a:avLst>
          </a:prstGeom>
          <a:noFill/>
          <a:ln w="25400" cap="flat">
            <a:solidFill>
              <a:srgbClr val="0432FF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8AED12FF-8CE5-3044-93A7-1E01B4A08D47}"/>
              </a:ext>
            </a:extLst>
          </p:cNvPr>
          <p:cNvSpPr/>
          <p:nvPr/>
        </p:nvSpPr>
        <p:spPr>
          <a:xfrm rot="16200000">
            <a:off x="5226149" y="4306613"/>
            <a:ext cx="378374" cy="2328041"/>
          </a:xfrm>
          <a:prstGeom prst="leftBrace">
            <a:avLst>
              <a:gd name="adj1" fmla="val 8333"/>
              <a:gd name="adj2" fmla="val 49310"/>
            </a:avLst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D629CA-A846-D642-8943-6C350465F2E4}"/>
              </a:ext>
            </a:extLst>
          </p:cNvPr>
          <p:cNvSpPr txBox="1"/>
          <p:nvPr/>
        </p:nvSpPr>
        <p:spPr>
          <a:xfrm>
            <a:off x="4487792" y="5649242"/>
            <a:ext cx="1892502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457200" latinLnBrk="1" hangingPunct="0"/>
            <a:r>
              <a:rPr lang="en-US" sz="1600" dirty="0">
                <a:solidFill>
                  <a:srgbClr val="FF0000"/>
                </a:solidFill>
                <a:sym typeface="Helvetica"/>
              </a:rPr>
              <a:t>Short-lived isotopes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5411D0-D11C-374E-892E-C9306AF7C2F0}"/>
              </a:ext>
            </a:extLst>
          </p:cNvPr>
          <p:cNvSpPr txBox="1"/>
          <p:nvPr/>
        </p:nvSpPr>
        <p:spPr>
          <a:xfrm>
            <a:off x="2291132" y="5633477"/>
            <a:ext cx="2144109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rtl="0" hangingPunct="0"/>
            <a:r>
              <a:rPr lang="en-US" sz="1600" dirty="0">
                <a:solidFill>
                  <a:srgbClr val="0432FF"/>
                </a:solidFill>
              </a:rPr>
              <a:t>Isotopes with medium length half-lives</a:t>
            </a:r>
            <a:endParaRPr lang="en-US" sz="1600" dirty="0">
              <a:solidFill>
                <a:srgbClr val="0432FF"/>
              </a:solidFill>
              <a:sym typeface="Helvetica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A902D4-DDB1-9B49-B74B-7B0DEF9D2136}"/>
              </a:ext>
            </a:extLst>
          </p:cNvPr>
          <p:cNvGrpSpPr/>
          <p:nvPr/>
        </p:nvGrpSpPr>
        <p:grpSpPr>
          <a:xfrm>
            <a:off x="865914" y="752050"/>
            <a:ext cx="5930900" cy="4546600"/>
            <a:chOff x="266949" y="752050"/>
            <a:chExt cx="5930900" cy="4546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E3028A-94F7-D444-B1E6-6BC18C35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949" y="752050"/>
              <a:ext cx="5930900" cy="4546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51DCB4-40A5-FD42-A7C6-EE2EC134636D}"/>
                </a:ext>
              </a:extLst>
            </p:cNvPr>
            <p:cNvSpPr txBox="1"/>
            <p:nvPr/>
          </p:nvSpPr>
          <p:spPr>
            <a:xfrm>
              <a:off x="5015783" y="1298898"/>
              <a:ext cx="523537" cy="30777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defTabSz="457200" latinLnBrk="1" hangingPunct="0"/>
              <a:r>
                <a:rPr lang="en-US" sz="1400" b="1" baseline="30000" dirty="0">
                  <a:solidFill>
                    <a:srgbClr val="000000"/>
                  </a:solidFill>
                  <a:sym typeface="Helvetica"/>
                </a:rPr>
                <a:t>145</a:t>
              </a:r>
              <a:r>
                <a:rPr lang="en-US" sz="1400" b="1" dirty="0">
                  <a:solidFill>
                    <a:srgbClr val="000000"/>
                  </a:solidFill>
                  <a:sym typeface="Helvetica"/>
                </a:rPr>
                <a:t>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D7C533-AD1A-F24D-BF24-2CD25EF95C8E}"/>
                </a:ext>
              </a:extLst>
            </p:cNvPr>
            <p:cNvSpPr txBox="1"/>
            <p:nvPr/>
          </p:nvSpPr>
          <p:spPr>
            <a:xfrm>
              <a:off x="5228776" y="2435321"/>
              <a:ext cx="523537" cy="30777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defTabSz="457200" latinLnBrk="1" hangingPunct="0"/>
              <a:r>
                <a:rPr lang="en-US" sz="1400" b="1" baseline="30000" dirty="0">
                  <a:solidFill>
                    <a:srgbClr val="000000"/>
                  </a:solidFill>
                  <a:sym typeface="Helvetica"/>
                </a:rPr>
                <a:t>144</a:t>
              </a:r>
              <a:r>
                <a:rPr lang="en-US" sz="1400" b="1" dirty="0">
                  <a:solidFill>
                    <a:srgbClr val="000000"/>
                  </a:solidFill>
                  <a:sym typeface="Helvetica"/>
                </a:rPr>
                <a:t>Ce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82ADE22-1379-A14B-A8A3-DBAB4822F307}"/>
              </a:ext>
            </a:extLst>
          </p:cNvPr>
          <p:cNvSpPr txBox="1"/>
          <p:nvPr/>
        </p:nvSpPr>
        <p:spPr>
          <a:xfrm>
            <a:off x="7419333" y="546382"/>
            <a:ext cx="2976161" cy="1354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latinLnBrk="1" hangingPunct="0"/>
            <a:r>
              <a:rPr lang="en-US" b="1" dirty="0">
                <a:solidFill>
                  <a:srgbClr val="000000"/>
                </a:solidFill>
                <a:sym typeface="Helvetica"/>
              </a:rPr>
              <a:t>Cumulative FPYs:</a:t>
            </a:r>
          </a:p>
          <a:p>
            <a:pPr marL="285750" indent="-285750" defTabSz="457200" latinLnBrk="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sym typeface="Helvetica"/>
              </a:rPr>
              <a:t>Monitor reactor operation </a:t>
            </a:r>
          </a:p>
          <a:p>
            <a:pPr marL="285750" indent="-285750" defTabSz="457200" latinLnBrk="1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Post-event forensics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sym typeface="Helvetica"/>
              </a:rPr>
              <a:t>Calculation of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sym typeface="Helvetica"/>
              </a:rPr>
              <a:t>n</a:t>
            </a:r>
            <a:r>
              <a:rPr lang="en-US" sz="1600" dirty="0">
                <a:solidFill>
                  <a:srgbClr val="0432FF"/>
                </a:solidFill>
                <a:sym typeface="Helvetica"/>
              </a:rPr>
              <a:t> energy spectrum from reactors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A23E0-C97C-8E4F-A9CD-2027A9B3C587}"/>
              </a:ext>
            </a:extLst>
          </p:cNvPr>
          <p:cNvCxnSpPr>
            <a:cxnSpLocks/>
          </p:cNvCxnSpPr>
          <p:nvPr/>
        </p:nvCxnSpPr>
        <p:spPr>
          <a:xfrm flipV="1">
            <a:off x="1738111" y="2736231"/>
            <a:ext cx="105104" cy="241737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CD324F6-469C-8541-899D-7940FF6DFB27}"/>
              </a:ext>
            </a:extLst>
          </p:cNvPr>
          <p:cNvSpPr txBox="1"/>
          <p:nvPr/>
        </p:nvSpPr>
        <p:spPr>
          <a:xfrm>
            <a:off x="1559436" y="2715209"/>
            <a:ext cx="168165" cy="36932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latinLnBrk="1" hangingPunct="0"/>
            <a:r>
              <a:rPr lang="en-US" dirty="0">
                <a:solidFill>
                  <a:srgbClr val="FF0000"/>
                </a:solidFill>
                <a:latin typeface="Symbol" pitchFamily="2" charset="2"/>
                <a:sym typeface="Helvetica"/>
              </a:rPr>
              <a:t>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ACAAA6-FB46-414A-9CC2-AB925C8BC076}"/>
              </a:ext>
            </a:extLst>
          </p:cNvPr>
          <p:cNvSpPr txBox="1"/>
          <p:nvPr/>
        </p:nvSpPr>
        <p:spPr>
          <a:xfrm>
            <a:off x="2732965" y="1762098"/>
            <a:ext cx="512316" cy="27699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457200" latinLnBrk="1" hangingPunct="0"/>
            <a:r>
              <a:rPr lang="en-US" sz="1200" baseline="30000" dirty="0">
                <a:solidFill>
                  <a:srgbClr val="000000"/>
                </a:solidFill>
                <a:sym typeface="Helvetica"/>
              </a:rPr>
              <a:t>239</a:t>
            </a:r>
            <a:r>
              <a:rPr lang="en-US" sz="1200" dirty="0">
                <a:solidFill>
                  <a:srgbClr val="000000"/>
                </a:solidFill>
                <a:sym typeface="Helvetica"/>
              </a:rPr>
              <a:t>Pu*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E084EA-B1AE-C487-7D7C-B2AAAB00AB53}"/>
              </a:ext>
            </a:extLst>
          </p:cNvPr>
          <p:cNvGrpSpPr/>
          <p:nvPr/>
        </p:nvGrpSpPr>
        <p:grpSpPr>
          <a:xfrm>
            <a:off x="7331222" y="2039093"/>
            <a:ext cx="3242310" cy="2033472"/>
            <a:chOff x="598482" y="3997842"/>
            <a:chExt cx="3242310" cy="20334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FC86BD-AABF-076C-8915-8DF4C6532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82" y="3997842"/>
              <a:ext cx="3242310" cy="203347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31E80C-C09D-2145-C77F-34A52BDB8178}"/>
                </a:ext>
              </a:extLst>
            </p:cNvPr>
            <p:cNvSpPr txBox="1"/>
            <p:nvPr/>
          </p:nvSpPr>
          <p:spPr>
            <a:xfrm>
              <a:off x="1993134" y="4566342"/>
              <a:ext cx="453005" cy="246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rgbClr val="FF0000"/>
                  </a:solidFill>
                </a:rPr>
                <a:t>34</a:t>
              </a:r>
              <a:r>
                <a:rPr kumimoji="0" lang="en-US" sz="10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.8%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737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CBF7A-B01E-8FFB-0D4F-D22CEB7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HIGS: Cross-section Measurements Using Sample Activation Technique</a:t>
            </a:r>
          </a:p>
        </p:txBody>
      </p:sp>
      <p:pic>
        <p:nvPicPr>
          <p:cNvPr id="4" name="Picture 3" descr="A couple of tanks with a price tag&#10;&#10;AI-generated content may be incorrect.">
            <a:extLst>
              <a:ext uri="{FF2B5EF4-FFF2-40B4-BE49-F238E27FC236}">
                <a16:creationId xmlns:a16="http://schemas.microsoft.com/office/drawing/2014/main" id="{5F1D0733-EF56-B06F-6D92-6D6132D1B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6" y="1956391"/>
            <a:ext cx="4930486" cy="36945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EB3635-5C35-A548-6D2E-4B53D3183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703" y="1718369"/>
            <a:ext cx="5635913" cy="2944134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613E7335-844D-4D25-F9B7-D7DEB3A04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43896">
            <a:off x="8853784" y="4336973"/>
            <a:ext cx="2826939" cy="212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E6D1B35-D538-FEE3-7D22-4278D6418E0A}"/>
              </a:ext>
            </a:extLst>
          </p:cNvPr>
          <p:cNvSpPr txBox="1"/>
          <p:nvPr/>
        </p:nvSpPr>
        <p:spPr>
          <a:xfrm>
            <a:off x="6615865" y="5281638"/>
            <a:ext cx="2440729" cy="7386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Kollmorgen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/Automations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Max linear speed = 10 m/s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Positioning precision = 33 </a:t>
            </a:r>
            <a:r>
              <a:rPr lang="en-US" sz="1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400" dirty="0">
                <a:solidFill>
                  <a:srgbClr val="000000"/>
                </a:solidFill>
              </a:rPr>
              <a:t>m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ABBC0A-3F78-71A5-2B58-5CE08F36CC24}"/>
              </a:ext>
            </a:extLst>
          </p:cNvPr>
          <p:cNvSpPr txBox="1"/>
          <p:nvPr/>
        </p:nvSpPr>
        <p:spPr>
          <a:xfrm>
            <a:off x="619709" y="690850"/>
            <a:ext cx="4494915" cy="684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TUNL: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Low-Background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</a:t>
            </a:r>
            <a:r>
              <a:rPr lang="en-US" dirty="0">
                <a:solidFill>
                  <a:srgbClr val="000000"/>
                </a:solidFill>
                <a:sym typeface="Helvetica"/>
              </a:rPr>
              <a:t>C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ounting </a:t>
            </a:r>
            <a:r>
              <a:rPr lang="en-US" dirty="0">
                <a:solidFill>
                  <a:srgbClr val="000000"/>
                </a:solidFill>
                <a:sym typeface="Helvetica"/>
              </a:rPr>
              <a:t>F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acility</a:t>
            </a:r>
          </a:p>
          <a:p>
            <a:pPr marR="0" algn="l" defTabSz="4572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000000"/>
                </a:solidFill>
                <a:sym typeface="Helvetica"/>
              </a:rPr>
              <a:t>Sub-basement of Duke Physics building</a:t>
            </a:r>
            <a:endParaRPr kumimoji="0" lang="en-US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C2F222-ACC6-51FE-CAA8-96B9719E1825}"/>
              </a:ext>
            </a:extLst>
          </p:cNvPr>
          <p:cNvSpPr txBox="1"/>
          <p:nvPr/>
        </p:nvSpPr>
        <p:spPr>
          <a:xfrm>
            <a:off x="6437914" y="726663"/>
            <a:ext cx="445055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b="1" dirty="0"/>
              <a:t>TUNL: </a:t>
            </a:r>
            <a:r>
              <a:rPr lang="en-US" dirty="0" err="1">
                <a:solidFill>
                  <a:srgbClr val="0432FF"/>
                </a:solidFill>
              </a:rPr>
              <a:t>RA</a:t>
            </a:r>
            <a:r>
              <a:rPr lang="en-US" dirty="0" err="1"/>
              <a:t>pid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B</a:t>
            </a:r>
            <a:r>
              <a:rPr lang="en-US" dirty="0"/>
              <a:t>elt-driven </a:t>
            </a:r>
            <a:r>
              <a:rPr lang="en-US" b="1" dirty="0"/>
              <a:t>I</a:t>
            </a:r>
            <a:r>
              <a:rPr lang="en-US" dirty="0"/>
              <a:t>rradiated </a:t>
            </a:r>
            <a:r>
              <a:rPr lang="en-US" dirty="0">
                <a:solidFill>
                  <a:srgbClr val="0432FF"/>
                </a:solidFill>
              </a:rPr>
              <a:t>T</a:t>
            </a:r>
            <a:r>
              <a:rPr lang="en-US" dirty="0"/>
              <a:t>arget </a:t>
            </a:r>
            <a:r>
              <a:rPr lang="en-US" dirty="0">
                <a:solidFill>
                  <a:srgbClr val="0432FF"/>
                </a:solidFill>
              </a:rPr>
              <a:t>T</a:t>
            </a:r>
            <a:r>
              <a:rPr lang="en-US" dirty="0"/>
              <a:t>ransfer </a:t>
            </a:r>
            <a:r>
              <a:rPr lang="en-US" dirty="0">
                <a:solidFill>
                  <a:srgbClr val="0432FF"/>
                </a:solidFill>
              </a:rPr>
              <a:t>S</a:t>
            </a:r>
            <a:r>
              <a:rPr lang="en-US" dirty="0"/>
              <a:t>ystem (RABITTS) 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7A95C4-2692-FAFA-40CD-38AC09B5D83D}"/>
              </a:ext>
            </a:extLst>
          </p:cNvPr>
          <p:cNvSpPr txBox="1"/>
          <p:nvPr/>
        </p:nvSpPr>
        <p:spPr>
          <a:xfrm>
            <a:off x="1796902" y="1477925"/>
            <a:ext cx="18380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</a:t>
            </a:r>
            <a:r>
              <a: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1/2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&gt; 20 minutes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F8EE47-9084-AE74-CBDD-1E0DE7150DCB}"/>
              </a:ext>
            </a:extLst>
          </p:cNvPr>
          <p:cNvSpPr txBox="1"/>
          <p:nvPr/>
        </p:nvSpPr>
        <p:spPr>
          <a:xfrm>
            <a:off x="7013856" y="1361016"/>
            <a:ext cx="303300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 second &lt; T</a:t>
            </a:r>
            <a:r>
              <a: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1/2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&lt; 20 minutes</a:t>
            </a:r>
          </a:p>
        </p:txBody>
      </p:sp>
    </p:spTree>
    <p:extLst>
      <p:ext uri="{BB962C8B-B14F-4D97-AF65-F5344CB8AC3E}">
        <p14:creationId xmlns:p14="http://schemas.microsoft.com/office/powerpoint/2010/main" val="6487868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1F5D2-CEF1-600F-6DDE-406F46348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C3FC-8655-489E-D915-08A0BB28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6"/>
            <a:ext cx="9476366" cy="487302"/>
          </a:xfrm>
        </p:spPr>
        <p:txBody>
          <a:bodyPr/>
          <a:lstStyle/>
          <a:p>
            <a:r>
              <a:rPr lang="en-US" dirty="0"/>
              <a:t>HIGS: Facility and Research 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EA13D-4505-DF81-FF02-3C7D6244A7BF}"/>
              </a:ext>
            </a:extLst>
          </p:cNvPr>
          <p:cNvSpPr txBox="1"/>
          <p:nvPr/>
        </p:nvSpPr>
        <p:spPr>
          <a:xfrm>
            <a:off x="563526" y="651352"/>
            <a:ext cx="105894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Facility: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C5EB1-5A7C-693E-DEB4-AC534AA5B1AA}"/>
              </a:ext>
            </a:extLst>
          </p:cNvPr>
          <p:cNvSpPr txBox="1"/>
          <p:nvPr/>
        </p:nvSpPr>
        <p:spPr>
          <a:xfrm>
            <a:off x="614762" y="2026084"/>
            <a:ext cx="70628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432FF"/>
                </a:solidFill>
                <a:sym typeface="Helvetica"/>
              </a:rPr>
              <a:t>NRF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4689F-37D1-CD9C-97FA-680D4EC85B81}"/>
              </a:ext>
            </a:extLst>
          </p:cNvPr>
          <p:cNvSpPr txBox="1"/>
          <p:nvPr/>
        </p:nvSpPr>
        <p:spPr>
          <a:xfrm>
            <a:off x="676402" y="4457791"/>
            <a:ext cx="1416409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Activation: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4B2C4-281C-6B5A-DD61-F6C7E1ECAAC4}"/>
              </a:ext>
            </a:extLst>
          </p:cNvPr>
          <p:cNvSpPr txBox="1"/>
          <p:nvPr/>
        </p:nvSpPr>
        <p:spPr>
          <a:xfrm>
            <a:off x="676402" y="4836630"/>
            <a:ext cx="10764231" cy="1400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hangingPunct="0"/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I.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Tsorxe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et al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., Measurements of short-lived fission product yields from photofission 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of 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238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U using 13.0 MeV monoenergetic photons, Phys. Rev. C 113, 024603,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  <a:hlinkClick r:id="rId2"/>
              </a:rPr>
              <a:t>https://doi.org/10.1103/57zl-ks5z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 </a:t>
            </a:r>
          </a:p>
          <a:p>
            <a:pPr defTabSz="457200" hangingPunct="0">
              <a:spcBef>
                <a:spcPts val="600"/>
              </a:spcBef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J. Song 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et al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., Photonuclear cross sections for </a:t>
            </a:r>
            <a:r>
              <a:rPr kumimoji="0" lang="en-US" sz="1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197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Au: An update on the gold standard, </a:t>
            </a:r>
            <a:r>
              <a:rPr lang="en-US" sz="1400" dirty="0">
                <a:hlinkClick r:id="rId3"/>
              </a:rPr>
              <a:t>https://doi.org/10.1103/PhysRevC.110.064604</a:t>
            </a:r>
            <a:r>
              <a:rPr lang="en-US" sz="1400" dirty="0"/>
              <a:t> </a:t>
            </a:r>
          </a:p>
          <a:p>
            <a:pPr defTabSz="457200" hangingPunct="0">
              <a:spcBef>
                <a:spcPts val="600"/>
              </a:spcBef>
            </a:pPr>
            <a:r>
              <a:rPr lang="en-US" sz="1400" dirty="0" err="1"/>
              <a:t>Krishichayan</a:t>
            </a:r>
            <a:r>
              <a:rPr lang="en-US" sz="1400" dirty="0"/>
              <a:t>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., Fission product yield measurements using monoenergetic photon beams, 10.1103/PhysRevC.100.014608 </a:t>
            </a:r>
          </a:p>
          <a:p>
            <a:pPr defTabSz="457200" hangingPunct="0">
              <a:spcBef>
                <a:spcPts val="600"/>
              </a:spcBef>
            </a:pPr>
            <a:r>
              <a:rPr lang="en-US" sz="1400" dirty="0">
                <a:solidFill>
                  <a:srgbClr val="000000"/>
                </a:solidFill>
                <a:sym typeface="Helvetica"/>
              </a:rPr>
              <a:t>S.W. Finch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., Development of a rapid-transit system for precision nuclear physics measurements, 10.1016/j.nima.2021.166127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70D24-8B98-77D1-0E21-6A57CB7FCD54}"/>
              </a:ext>
            </a:extLst>
          </p:cNvPr>
          <p:cNvSpPr txBox="1"/>
          <p:nvPr/>
        </p:nvSpPr>
        <p:spPr>
          <a:xfrm>
            <a:off x="563526" y="1046272"/>
            <a:ext cx="11206716" cy="815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457200" hangingPunct="0"/>
            <a:r>
              <a:rPr lang="en-US" sz="1400" dirty="0">
                <a:solidFill>
                  <a:srgbClr val="000000"/>
                </a:solidFill>
                <a:sym typeface="Helvetica"/>
              </a:rPr>
              <a:t>C. Sun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., Energy and energy spread measurements of an electron beam by Compton scattering method, </a:t>
            </a:r>
            <a:r>
              <a:rPr lang="en-US" sz="1400" dirty="0">
                <a:solidFill>
                  <a:srgbClr val="000000"/>
                </a:solidFill>
                <a:sym typeface="Helvetica"/>
                <a:hlinkClick r:id="rId4"/>
              </a:rPr>
              <a:t>https://doi.org/10.1103/PhysRevSTAB.12.062801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 </a:t>
            </a:r>
          </a:p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H.R. Weller 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et al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., Research opportunities at the upgraded HIS facility,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  <a:hlinkClick r:id="rId5"/>
              </a:rPr>
              <a:t>https://doi.org/10.1016/j.ppnp.2008.07.001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84B33-93CE-5A2B-1797-92A06B2838F4}"/>
              </a:ext>
            </a:extLst>
          </p:cNvPr>
          <p:cNvSpPr txBox="1"/>
          <p:nvPr/>
        </p:nvSpPr>
        <p:spPr>
          <a:xfrm>
            <a:off x="657294" y="2394290"/>
            <a:ext cx="10515600" cy="1831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W. Tornow 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et al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., Measurement of magnetic dipole strength in  40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Ar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between 9.3 and 10.3 MeV excitation energy and impact on neutral current neutrino interaction,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Phys.Rev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 C 112 (2025) 5, 054320, 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  <a:hlinkClick r:id="rId6"/>
              </a:rPr>
              <a:t>https://doi.org/10.1103/55xh-b4f7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</a:t>
            </a:r>
          </a:p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O.Papst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Deviations from the Porter-Thomas Distribution due to Nonstatistical 𝛾 Decay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below the </a:t>
            </a:r>
            <a:r>
              <a:rPr kumimoji="0" lang="en-US" sz="1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150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Nd Neutron Separation Threshold,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Phys.Rev.Lett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 135 (2025) 5, 052501,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  <a:hlinkClick r:id="rId7"/>
              </a:rPr>
              <a:t>https://doi.org/10.1103/n6zw-zhz2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 </a:t>
            </a:r>
          </a:p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  <a:sym typeface="Helvetica"/>
              </a:rPr>
              <a:t>D. Savran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., Transition width of the 𝐽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𝜋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 =1− two-phonon state of 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88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Sr, </a:t>
            </a:r>
            <a:r>
              <a:rPr lang="en-US" sz="1400" dirty="0">
                <a:solidFill>
                  <a:srgbClr val="000000"/>
                </a:solidFill>
                <a:sym typeface="Helvetica"/>
                <a:hlinkClick r:id="rId8"/>
              </a:rPr>
              <a:t>https://doi.org/10.1103/PhysRevC.110.024312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 </a:t>
            </a:r>
          </a:p>
          <a:p>
            <a:pPr defTabSz="457200" hangingPunct="0">
              <a:spcBef>
                <a:spcPts val="600"/>
              </a:spcBef>
            </a:pPr>
            <a:r>
              <a:rPr lang="en-US" sz="1400" dirty="0">
                <a:solidFill>
                  <a:srgbClr val="000000"/>
                </a:solidFill>
                <a:sym typeface="Helvetica"/>
              </a:rPr>
              <a:t>J. Kleemann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., Gamma Decay of the 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154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Sm </a:t>
            </a:r>
            <a:r>
              <a:rPr lang="en-US" sz="1400" dirty="0" err="1">
                <a:solidFill>
                  <a:srgbClr val="000000"/>
                </a:solidFill>
                <a:sym typeface="Helvetica"/>
              </a:rPr>
              <a:t>Isovector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 Giant Dipole Resonance: Smekal-Raman Scattering as a Novel Probe of Nuclear Ground-State Deformation, 10.1103/PhysRevLett.134.022503    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3037372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EF8B-2397-CA3D-10CC-1A044460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Tandem Accelerator Laboratory: Shared resource</a:t>
            </a:r>
          </a:p>
        </p:txBody>
      </p:sp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9936768-53E1-EBC4-8622-BAD31D0A8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0" y="1388376"/>
            <a:ext cx="7687339" cy="2637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94150-ADEE-2129-02C5-0D673DD5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24" y="4025912"/>
            <a:ext cx="3506221" cy="2323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CEF91-838E-A87C-39B5-C4D611BDBF7C}"/>
              </a:ext>
            </a:extLst>
          </p:cNvPr>
          <p:cNvSpPr txBox="1"/>
          <p:nvPr/>
        </p:nvSpPr>
        <p:spPr>
          <a:xfrm>
            <a:off x="1865701" y="4654020"/>
            <a:ext cx="3261466" cy="815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Period: July 2017 – March 2020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Days scheduled = 698 (71% scheduled)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Total hours run = 8,873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EF2156-FDAE-6CD2-B9F6-EC446A39EDE3}"/>
              </a:ext>
            </a:extLst>
          </p:cNvPr>
          <p:cNvSpPr txBox="1"/>
          <p:nvPr/>
        </p:nvSpPr>
        <p:spPr>
          <a:xfrm>
            <a:off x="829340" y="532439"/>
            <a:ext cx="328788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Maintained by technical staff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0000"/>
                </a:solidFill>
                <a:sym typeface="Helvetica"/>
              </a:rPr>
              <a:t>Operated by researchers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Scheduled quarterly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01838-53AB-5215-C30A-DB0648302E72}"/>
              </a:ext>
            </a:extLst>
          </p:cNvPr>
          <p:cNvSpPr txBox="1"/>
          <p:nvPr/>
        </p:nvSpPr>
        <p:spPr>
          <a:xfrm>
            <a:off x="4540103" y="638344"/>
            <a:ext cx="727267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Offers students hands-on holistic research experience: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experimental nuclear physics + beam deliver optimization  </a:t>
            </a:r>
          </a:p>
        </p:txBody>
      </p:sp>
    </p:spTree>
    <p:extLst>
      <p:ext uri="{BB962C8B-B14F-4D97-AF65-F5344CB8AC3E}">
        <p14:creationId xmlns:p14="http://schemas.microsoft.com/office/powerpoint/2010/main" val="378164218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926C-4F9A-7995-7AE5-A2C6AFF3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7"/>
            <a:ext cx="9412294" cy="597415"/>
          </a:xfrm>
        </p:spPr>
        <p:txBody>
          <a:bodyPr/>
          <a:lstStyle/>
          <a:p>
            <a:r>
              <a:rPr lang="en" dirty="0"/>
              <a:t>Tandem Accelerator Laboratory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5A626-923E-BB00-1FC2-D6B143C5650B}"/>
              </a:ext>
            </a:extLst>
          </p:cNvPr>
          <p:cNvSpPr txBox="1"/>
          <p:nvPr/>
        </p:nvSpPr>
        <p:spPr>
          <a:xfrm>
            <a:off x="3085038" y="3914892"/>
            <a:ext cx="3051472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Light-ion beams: </a:t>
            </a:r>
            <a:r>
              <a:rPr lang="en-US" sz="1600" dirty="0">
                <a:solidFill>
                  <a:srgbClr val="000000"/>
                </a:solidFill>
              </a:rPr>
              <a:t>p, d, </a:t>
            </a:r>
            <a:r>
              <a:rPr lang="en-US" sz="1600" baseline="30000" dirty="0">
                <a:solidFill>
                  <a:srgbClr val="000000"/>
                </a:solidFill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He, </a:t>
            </a:r>
            <a:r>
              <a:rPr lang="en-US" sz="1600" baseline="30000" dirty="0">
                <a:solidFill>
                  <a:srgbClr val="000000"/>
                </a:solidFill>
              </a:rPr>
              <a:t>4</a:t>
            </a:r>
            <a:r>
              <a:rPr lang="en-US" sz="1600" dirty="0">
                <a:solidFill>
                  <a:srgbClr val="000000"/>
                </a:solidFill>
              </a:rPr>
              <a:t>He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0000"/>
                </a:solidFill>
              </a:rPr>
              <a:t>Medium-mass ions</a:t>
            </a:r>
            <a:r>
              <a:rPr lang="en-US" sz="1600" dirty="0">
                <a:solidFill>
                  <a:srgbClr val="000000"/>
                </a:solidFill>
              </a:rPr>
              <a:t>: from SNIC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Secondary beams: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</a:t>
            </a:r>
          </a:p>
        </p:txBody>
      </p:sp>
      <p:pic>
        <p:nvPicPr>
          <p:cNvPr id="6" name="Picture 5" descr="A computer generated image of a factory&#10;&#10;AI-generated content may be incorrect.">
            <a:extLst>
              <a:ext uri="{FF2B5EF4-FFF2-40B4-BE49-F238E27FC236}">
                <a16:creationId xmlns:a16="http://schemas.microsoft.com/office/drawing/2014/main" id="{9603DEAB-56B4-1C72-41AD-8C028A212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5562"/>
          <a:stretch>
            <a:fillRect/>
          </a:stretch>
        </p:blipFill>
        <p:spPr>
          <a:xfrm>
            <a:off x="578637" y="707342"/>
            <a:ext cx="6949518" cy="3173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FEFF7F-0AD2-080B-014F-09BADC072F96}"/>
              </a:ext>
            </a:extLst>
          </p:cNvPr>
          <p:cNvSpPr txBox="1"/>
          <p:nvPr/>
        </p:nvSpPr>
        <p:spPr>
          <a:xfrm>
            <a:off x="8032176" y="898965"/>
            <a:ext cx="261866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sng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Beam Injector Upgrade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D18A9A-D28C-769D-F272-2EE4DDF2969D}"/>
              </a:ext>
            </a:extLst>
          </p:cNvPr>
          <p:cNvSpPr txBox="1"/>
          <p:nvPr/>
        </p:nvSpPr>
        <p:spPr>
          <a:xfrm>
            <a:off x="7734626" y="1270905"/>
            <a:ext cx="3118542" cy="1261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(</a:t>
            </a:r>
            <a:r>
              <a:rPr kumimoji="0" lang="en-US" sz="16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1) TORVIS: </a:t>
            </a: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Tor</a:t>
            </a:r>
            <a:r>
              <a:rPr kumimoji="0" lang="en-US" sz="16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oidal </a:t>
            </a: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</a:t>
            </a:r>
            <a:r>
              <a:rPr kumimoji="0" lang="en-US" sz="16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olume </a:t>
            </a: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</a:t>
            </a:r>
            <a:r>
              <a:rPr kumimoji="0" lang="en-US" sz="16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on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</a:t>
            </a:r>
            <a:r>
              <a:rPr kumimoji="0" lang="en-US" sz="16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ource by the NEC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100 </a:t>
            </a:r>
            <a:r>
              <a:rPr kumimoji="0" lang="en-US" sz="14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sym typeface="Helvetica"/>
              </a:rPr>
              <a:t>m</a:t>
            </a:r>
            <a:r>
              <a:rPr kumimoji="0" lang="en-US" sz="14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 of H</a:t>
            </a:r>
            <a:r>
              <a:rPr kumimoji="0" lang="en-US" sz="1400" b="0" i="0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-</a:t>
            </a:r>
          </a:p>
          <a:p>
            <a:pPr marL="285750" indent="-285750" defTabSz="457200" latinLnBrk="1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Helvetica"/>
              </a:rPr>
              <a:t>40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  <a:sym typeface="Helvetica"/>
              </a:rPr>
              <a:t>m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A  of 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4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He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-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 and 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3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He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-</a:t>
            </a:r>
          </a:p>
          <a:p>
            <a:pPr marL="285750" indent="-285750" defTabSz="457200" latinLnBrk="1" hangingPunct="0">
              <a:buFont typeface="Arial" panose="020B0604020202020204" pitchFamily="34" charset="0"/>
              <a:buChar char="•"/>
            </a:pPr>
            <a:r>
              <a:rPr kumimoji="0" lang="en-US" sz="1400" b="0" i="0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Pulsed or DC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4E3C7-01B6-5614-5044-2FDEB14A8445}"/>
              </a:ext>
            </a:extLst>
          </p:cNvPr>
          <p:cNvSpPr txBox="1"/>
          <p:nvPr/>
        </p:nvSpPr>
        <p:spPr>
          <a:xfrm>
            <a:off x="7782236" y="2619004"/>
            <a:ext cx="3937457" cy="615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(</a:t>
            </a:r>
            <a:r>
              <a:rPr lang="en-US" sz="1600" dirty="0">
                <a:solidFill>
                  <a:srgbClr val="000000"/>
                </a:solidFill>
                <a:sym typeface="Helvetica"/>
              </a:rPr>
              <a:t>2</a:t>
            </a:r>
            <a:r>
              <a:rPr kumimoji="0" lang="en-US" sz="16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) SNICS II: </a:t>
            </a: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</a:t>
            </a: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ource of </a:t>
            </a: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</a:t>
            </a: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egative </a:t>
            </a: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</a:t>
            </a: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ons by </a:t>
            </a: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</a:t>
            </a: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esium </a:t>
            </a:r>
            <a:r>
              <a:rPr kumimoji="0" lang="en-US" sz="1600" b="1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</a:t>
            </a: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puttering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D9ACE-20C8-A85F-5AA0-C97F99F83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39" y="3623448"/>
            <a:ext cx="5294191" cy="2510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DD9BF-5903-F606-A52C-4D1EA7398F2A}"/>
              </a:ext>
            </a:extLst>
          </p:cNvPr>
          <p:cNvSpPr txBox="1"/>
          <p:nvPr/>
        </p:nvSpPr>
        <p:spPr>
          <a:xfrm>
            <a:off x="6368106" y="4499664"/>
            <a:ext cx="890624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432FF"/>
                </a:solidFill>
                <a:sym typeface="Helvetica"/>
              </a:rPr>
              <a:t>SNICS II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432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BD8E1F-6492-398F-2DCF-E1D42AC1DC8D}"/>
              </a:ext>
            </a:extLst>
          </p:cNvPr>
          <p:cNvSpPr txBox="1"/>
          <p:nvPr/>
        </p:nvSpPr>
        <p:spPr>
          <a:xfrm>
            <a:off x="7934636" y="3487809"/>
            <a:ext cx="848177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TORVIS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08478F-BA7C-2EEB-F6C8-D6CB05E260E8}"/>
              </a:ext>
            </a:extLst>
          </p:cNvPr>
          <p:cNvSpPr txBox="1"/>
          <p:nvPr/>
        </p:nvSpPr>
        <p:spPr>
          <a:xfrm>
            <a:off x="9146153" y="4330389"/>
            <a:ext cx="1209622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432FF"/>
                </a:solidFill>
                <a:sym typeface="Helvetica"/>
              </a:rPr>
              <a:t>Injector Line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432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FEA67C-F5A5-0442-F9E3-203B095DBE05}"/>
              </a:ext>
            </a:extLst>
          </p:cNvPr>
          <p:cNvSpPr txBox="1"/>
          <p:nvPr/>
        </p:nvSpPr>
        <p:spPr>
          <a:xfrm>
            <a:off x="7782236" y="5684652"/>
            <a:ext cx="163409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432FF"/>
                </a:solidFill>
                <a:sym typeface="Helvetica"/>
              </a:rPr>
              <a:t>Target Implanter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Station </a:t>
            </a:r>
          </a:p>
        </p:txBody>
      </p:sp>
    </p:spTree>
    <p:extLst>
      <p:ext uri="{BB962C8B-B14F-4D97-AF65-F5344CB8AC3E}">
        <p14:creationId xmlns:p14="http://schemas.microsoft.com/office/powerpoint/2010/main" val="2197439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BBCBB-73E7-3731-6E5E-0F6E1FA02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E38A-6B9C-5B38-21B2-FF8E2EB4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7"/>
            <a:ext cx="9412294" cy="597415"/>
          </a:xfrm>
        </p:spPr>
        <p:txBody>
          <a:bodyPr/>
          <a:lstStyle/>
          <a:p>
            <a:r>
              <a:rPr lang="en" dirty="0"/>
              <a:t>Tandem Accelerator Laboratory: Neutron Beam Areas</a:t>
            </a:r>
            <a:endParaRPr lang="en-US" dirty="0"/>
          </a:p>
        </p:txBody>
      </p:sp>
      <p:pic>
        <p:nvPicPr>
          <p:cNvPr id="6" name="Picture 5" descr="A computer generated image of a factory&#10;&#10;AI-generated content may be incorrect.">
            <a:extLst>
              <a:ext uri="{FF2B5EF4-FFF2-40B4-BE49-F238E27FC236}">
                <a16:creationId xmlns:a16="http://schemas.microsoft.com/office/drawing/2014/main" id="{BF7A13F8-11AD-2887-A8A0-E9F155C69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5562"/>
          <a:stretch>
            <a:fillRect/>
          </a:stretch>
        </p:blipFill>
        <p:spPr>
          <a:xfrm>
            <a:off x="495296" y="686009"/>
            <a:ext cx="6786533" cy="3099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9E07FC-5430-3408-1396-CB66B3803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459" y="866837"/>
            <a:ext cx="4394200" cy="37338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FCF39BD-D687-25A7-2569-D782021FE0D3}"/>
              </a:ext>
            </a:extLst>
          </p:cNvPr>
          <p:cNvSpPr/>
          <p:nvPr/>
        </p:nvSpPr>
        <p:spPr>
          <a:xfrm>
            <a:off x="4071983" y="890147"/>
            <a:ext cx="946584" cy="534619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4F8983-114F-103D-3843-74B655FD2E4A}"/>
              </a:ext>
            </a:extLst>
          </p:cNvPr>
          <p:cNvSpPr/>
          <p:nvPr/>
        </p:nvSpPr>
        <p:spPr>
          <a:xfrm>
            <a:off x="6177515" y="2073348"/>
            <a:ext cx="478465" cy="510363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A31217-AA51-2BA0-9478-A7DF68FEE168}"/>
              </a:ext>
            </a:extLst>
          </p:cNvPr>
          <p:cNvCxnSpPr>
            <a:cxnSpLocks/>
            <a:stCxn id="14" idx="0"/>
          </p:cNvCxnSpPr>
          <p:nvPr/>
        </p:nvCxnSpPr>
        <p:spPr>
          <a:xfrm>
            <a:off x="4545275" y="890147"/>
            <a:ext cx="3223879" cy="290385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9A1B62-EF54-054A-F4AA-EF37C8BC591D}"/>
              </a:ext>
            </a:extLst>
          </p:cNvPr>
          <p:cNvCxnSpPr>
            <a:cxnSpLocks/>
          </p:cNvCxnSpPr>
          <p:nvPr/>
        </p:nvCxnSpPr>
        <p:spPr>
          <a:xfrm>
            <a:off x="4071983" y="1277963"/>
            <a:ext cx="3697171" cy="2083035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DDDA712-2072-1245-B48A-4E6F394A3E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653" t="11243" r="2306" b="29622"/>
          <a:stretch>
            <a:fillRect/>
          </a:stretch>
        </p:blipFill>
        <p:spPr>
          <a:xfrm>
            <a:off x="4922872" y="3730326"/>
            <a:ext cx="2987749" cy="238918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505B4E-9B0A-42B1-C685-8136DCD7BEF1}"/>
              </a:ext>
            </a:extLst>
          </p:cNvPr>
          <p:cNvCxnSpPr>
            <a:cxnSpLocks/>
            <a:endCxn id="15" idx="6"/>
          </p:cNvCxnSpPr>
          <p:nvPr/>
        </p:nvCxnSpPr>
        <p:spPr>
          <a:xfrm flipH="1" flipV="1">
            <a:off x="6655980" y="2328530"/>
            <a:ext cx="1016220" cy="1456593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6CB542-4E37-37C5-ECE1-868F356B2E7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922872" y="2148089"/>
            <a:ext cx="1324713" cy="1637034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B26F9B-5C27-4652-925D-79FAD2F9FFD0}"/>
              </a:ext>
            </a:extLst>
          </p:cNvPr>
          <p:cNvSpPr txBox="1"/>
          <p:nvPr/>
        </p:nvSpPr>
        <p:spPr>
          <a:xfrm>
            <a:off x="616688" y="3923414"/>
            <a:ext cx="3419458" cy="1107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sng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Neutron Source Reactions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</a:t>
            </a:r>
            <a:r>
              <a:rPr kumimoji="0" lang="en-US" sz="1600" i="0" strike="noStrike" cap="none" spc="0" normalizeH="0" baseline="-2500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</a:t>
            </a: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= 60 keV, 500 – 600 keV; </a:t>
            </a:r>
            <a:r>
              <a:rPr kumimoji="0" lang="en-US" sz="1600" i="0" strike="noStrike" cap="none" spc="0" normalizeH="0" baseline="3000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7</a:t>
            </a:r>
            <a:r>
              <a:rPr kumimoji="0" lang="en-US" sz="1600" i="0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Li(p, n)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12169"/>
                </a:solidFill>
                <a:sym typeface="Helvetica"/>
              </a:rPr>
              <a:t>E</a:t>
            </a:r>
            <a:r>
              <a:rPr lang="en-US" sz="1600" baseline="-25000" dirty="0">
                <a:solidFill>
                  <a:srgbClr val="012169"/>
                </a:solidFill>
                <a:sym typeface="Helvetica"/>
              </a:rPr>
              <a:t>n</a:t>
            </a:r>
            <a:r>
              <a:rPr lang="en-US" sz="1600" dirty="0">
                <a:solidFill>
                  <a:srgbClr val="012169"/>
                </a:solidFill>
                <a:sym typeface="Helvetica"/>
              </a:rPr>
              <a:t> = 1 – 4 MeV; </a:t>
            </a:r>
            <a:r>
              <a:rPr lang="en-US" sz="1600" baseline="30000" dirty="0">
                <a:solidFill>
                  <a:srgbClr val="0432FF"/>
                </a:solidFill>
                <a:sym typeface="Helvetica"/>
              </a:rPr>
              <a:t>3</a:t>
            </a:r>
            <a:r>
              <a:rPr lang="en-US" sz="1600" dirty="0">
                <a:solidFill>
                  <a:srgbClr val="0432FF"/>
                </a:solidFill>
                <a:sym typeface="Helvetica"/>
              </a:rPr>
              <a:t>H(p, n)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12169"/>
                </a:solidFill>
                <a:sym typeface="Helvetica"/>
              </a:rPr>
              <a:t>E</a:t>
            </a:r>
            <a:r>
              <a:rPr lang="en-US" sz="1600" baseline="-25000" dirty="0">
                <a:solidFill>
                  <a:srgbClr val="012169"/>
                </a:solidFill>
                <a:sym typeface="Helvetica"/>
              </a:rPr>
              <a:t>n</a:t>
            </a:r>
            <a:r>
              <a:rPr lang="en-US" sz="1600" dirty="0">
                <a:solidFill>
                  <a:srgbClr val="012169"/>
                </a:solidFill>
                <a:sym typeface="Helvetica"/>
              </a:rPr>
              <a:t> = 5 – 16 MeV; </a:t>
            </a:r>
            <a:r>
              <a:rPr lang="en-US" sz="1600" baseline="30000" dirty="0">
                <a:solidFill>
                  <a:srgbClr val="0432FF"/>
                </a:solidFill>
                <a:sym typeface="Helvetica"/>
              </a:rPr>
              <a:t>2</a:t>
            </a:r>
            <a:r>
              <a:rPr lang="en-US" sz="1600" dirty="0">
                <a:solidFill>
                  <a:srgbClr val="0432FF"/>
                </a:solidFill>
                <a:sym typeface="Helvetica"/>
              </a:rPr>
              <a:t>H(d, n)</a:t>
            </a:r>
            <a:endParaRPr kumimoji="0" lang="en-US" sz="1600" i="0" strike="noStrike" cap="none" spc="0" normalizeH="0" baseline="0" dirty="0">
              <a:ln>
                <a:noFill/>
              </a:ln>
              <a:solidFill>
                <a:srgbClr val="0432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0C8139-5619-39AE-8F76-EFB6C8F548B1}"/>
              </a:ext>
            </a:extLst>
          </p:cNvPr>
          <p:cNvSpPr txBox="1"/>
          <p:nvPr/>
        </p:nvSpPr>
        <p:spPr>
          <a:xfrm>
            <a:off x="7363857" y="546099"/>
            <a:ext cx="467050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Shielded Neutron Source: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collimated beam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050E04-84BF-2863-53B7-505DDF4B02CA}"/>
              </a:ext>
            </a:extLst>
          </p:cNvPr>
          <p:cNvSpPr txBox="1"/>
          <p:nvPr/>
        </p:nvSpPr>
        <p:spPr>
          <a:xfrm>
            <a:off x="5028909" y="3724291"/>
            <a:ext cx="247759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Open Neutron Source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93FFE2-F597-2F62-DFDF-1CD4004F3447}"/>
              </a:ext>
            </a:extLst>
          </p:cNvPr>
          <p:cNvSpPr txBox="1"/>
          <p:nvPr/>
        </p:nvSpPr>
        <p:spPr>
          <a:xfrm>
            <a:off x="616688" y="5169697"/>
            <a:ext cx="3375279" cy="615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Pulsed and DC beams available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>
                <a:solidFill>
                  <a:srgbClr val="012169"/>
                </a:solidFill>
                <a:latin typeface="Symbol" pitchFamily="2" charset="2"/>
                <a:sym typeface="Helvetica"/>
              </a:rPr>
              <a:t>D</a:t>
            </a:r>
            <a:r>
              <a:rPr lang="en-US" sz="1600" dirty="0" err="1">
                <a:solidFill>
                  <a:srgbClr val="012169"/>
                </a:solidFill>
                <a:sym typeface="Helvetica"/>
              </a:rPr>
              <a:t>t</a:t>
            </a:r>
            <a:r>
              <a:rPr lang="en-US" sz="1600" baseline="-25000" dirty="0" err="1">
                <a:solidFill>
                  <a:srgbClr val="012169"/>
                </a:solidFill>
                <a:sym typeface="Helvetica"/>
              </a:rPr>
              <a:t>cp</a:t>
            </a:r>
            <a:r>
              <a:rPr lang="en-US" sz="1600" dirty="0">
                <a:solidFill>
                  <a:srgbClr val="012169"/>
                </a:solidFill>
                <a:sym typeface="Helvetica"/>
              </a:rPr>
              <a:t> &lt; 2.0 ns FWHM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12169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120330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B7DCC-1B49-C194-A35B-9C6DD982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7"/>
            <a:ext cx="10464800" cy="508567"/>
          </a:xfrm>
        </p:spPr>
        <p:txBody>
          <a:bodyPr/>
          <a:lstStyle/>
          <a:p>
            <a:r>
              <a:rPr lang="en-US" dirty="0"/>
              <a:t>Tandem Lab: Example of n-n coincidence measurement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EDD78-4324-3A00-47DA-FE80D9937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04" y="759614"/>
            <a:ext cx="4150283" cy="3526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3880B8-B943-1D8D-37AA-CE63F4184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170" y="1516539"/>
            <a:ext cx="3040764" cy="46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6D3134-527E-D5BD-47BB-349C060DC741}"/>
              </a:ext>
            </a:extLst>
          </p:cNvPr>
          <p:cNvSpPr txBox="1"/>
          <p:nvPr/>
        </p:nvSpPr>
        <p:spPr>
          <a:xfrm>
            <a:off x="6094836" y="1147211"/>
            <a:ext cx="138755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Symbol" pitchFamily="2" charset="2"/>
                <a:sym typeface="Helvetica"/>
              </a:rPr>
              <a:t>q</a:t>
            </a:r>
            <a:r>
              <a: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=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sym typeface="Helvetica"/>
              </a:rPr>
              <a:t>q</a:t>
            </a:r>
            <a:r>
              <a: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= 40</a:t>
            </a: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∘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721F5-A3B8-793B-995C-B06023CE63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46"/>
          <a:stretch>
            <a:fillRect/>
          </a:stretch>
        </p:blipFill>
        <p:spPr>
          <a:xfrm>
            <a:off x="8256919" y="550949"/>
            <a:ext cx="3325277" cy="2617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772D7-E6B4-A90B-590F-4ACBB5BBF6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92"/>
          <a:stretch>
            <a:fillRect/>
          </a:stretch>
        </p:blipFill>
        <p:spPr>
          <a:xfrm>
            <a:off x="8153934" y="3168577"/>
            <a:ext cx="3428262" cy="3138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1CB44D-6935-817D-A5E8-E178E752DE98}"/>
              </a:ext>
            </a:extLst>
          </p:cNvPr>
          <p:cNvSpPr txBox="1"/>
          <p:nvPr/>
        </p:nvSpPr>
        <p:spPr>
          <a:xfrm>
            <a:off x="6096000" y="759614"/>
            <a:ext cx="156068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</a:t>
            </a:r>
            <a:r>
              <a: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= 15.6 MeV</a:t>
            </a:r>
          </a:p>
        </p:txBody>
      </p:sp>
    </p:spTree>
    <p:extLst>
      <p:ext uri="{BB962C8B-B14F-4D97-AF65-F5344CB8AC3E}">
        <p14:creationId xmlns:p14="http://schemas.microsoft.com/office/powerpoint/2010/main" val="38791009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64E5-A77A-C6B2-AB69-9C6F7D7F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6"/>
            <a:ext cx="9476366" cy="487302"/>
          </a:xfrm>
        </p:spPr>
        <p:txBody>
          <a:bodyPr/>
          <a:lstStyle/>
          <a:p>
            <a:r>
              <a:rPr lang="en-US" dirty="0"/>
              <a:t>Tandem Lab: Research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65A7C-F8B2-CE4B-8E94-B0E4D787B4BD}"/>
              </a:ext>
            </a:extLst>
          </p:cNvPr>
          <p:cNvSpPr txBox="1"/>
          <p:nvPr/>
        </p:nvSpPr>
        <p:spPr>
          <a:xfrm>
            <a:off x="563526" y="651352"/>
            <a:ext cx="184441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432FF"/>
                </a:solidFill>
                <a:sym typeface="Helvetica"/>
              </a:rPr>
              <a:t>Few-Nucleon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6BB6C-6AC5-FC7B-5F09-E4F896A303AE}"/>
              </a:ext>
            </a:extLst>
          </p:cNvPr>
          <p:cNvSpPr txBox="1"/>
          <p:nvPr/>
        </p:nvSpPr>
        <p:spPr>
          <a:xfrm>
            <a:off x="563526" y="1670219"/>
            <a:ext cx="3269481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Neutron</a:t>
            </a:r>
            <a:r>
              <a:rPr lang="en-US" sz="2000" b="1" dirty="0">
                <a:solidFill>
                  <a:srgbClr val="0432FF"/>
                </a:solidFill>
                <a:sym typeface="Helvetica"/>
              </a:rPr>
              <a:t>-induced Fission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01BBF-867E-FEF2-4853-1FAD68EA4204}"/>
              </a:ext>
            </a:extLst>
          </p:cNvPr>
          <p:cNvSpPr txBox="1"/>
          <p:nvPr/>
        </p:nvSpPr>
        <p:spPr>
          <a:xfrm>
            <a:off x="581965" y="2870536"/>
            <a:ext cx="2556145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432FF"/>
                </a:solidFill>
                <a:sym typeface="Helvetica"/>
              </a:rPr>
              <a:t>Neutron Scattering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9A45E-8933-4F8D-B2C2-4E64B788BC83}"/>
              </a:ext>
            </a:extLst>
          </p:cNvPr>
          <p:cNvSpPr txBox="1"/>
          <p:nvPr/>
        </p:nvSpPr>
        <p:spPr>
          <a:xfrm>
            <a:off x="563526" y="2070324"/>
            <a:ext cx="10575583" cy="6001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M.E. Gooden 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et al.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Energy dependence of fission product yields in the second-chance fission region, 10.1103/PhysRevC.109.044604</a:t>
            </a:r>
          </a:p>
          <a:p>
            <a:pPr defTabSz="457200" hangingPunct="0">
              <a:spcBef>
                <a:spcPts val="600"/>
              </a:spcBef>
            </a:pPr>
            <a:r>
              <a:rPr lang="en-US" sz="1400" dirty="0">
                <a:solidFill>
                  <a:srgbClr val="000000"/>
                </a:solidFill>
                <a:sym typeface="Helvetica"/>
              </a:rPr>
              <a:t>A.P.D Ram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al.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Fission product yields from 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the 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238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U(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n,f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) reaction at En=4.6 MeV, 10.1103/PhysRevC.107.054608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40C6D-1068-8753-B988-1C2854184A04}"/>
              </a:ext>
            </a:extLst>
          </p:cNvPr>
          <p:cNvSpPr txBox="1"/>
          <p:nvPr/>
        </p:nvSpPr>
        <p:spPr>
          <a:xfrm>
            <a:off x="563526" y="980947"/>
            <a:ext cx="11010446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457200" latinLnBrk="1" hangingPunct="0"/>
            <a:r>
              <a:rPr lang="en-US" sz="1400" dirty="0">
                <a:solidFill>
                  <a:srgbClr val="000000"/>
                </a:solidFill>
                <a:sym typeface="Helvetica"/>
              </a:rPr>
              <a:t>R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C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 Malone 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et al.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Measurement of 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the </a:t>
            </a:r>
            <a:r>
              <a:rPr lang="en-US" sz="1400" baseline="30000" dirty="0">
                <a:solidFill>
                  <a:srgbClr val="000000"/>
                </a:solidFill>
                <a:sym typeface="Helvetica"/>
              </a:rPr>
              <a:t>1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S</a:t>
            </a:r>
            <a:r>
              <a:rPr lang="en-US" sz="1400" baseline="-25000" dirty="0">
                <a:solidFill>
                  <a:srgbClr val="000000"/>
                </a:solidFill>
                <a:sym typeface="Helvetica"/>
              </a:rPr>
              <a:t>0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neutron-neutron effective range in neutron-deuteron breakup, 10.1016/j.physletb.2022.137557</a:t>
            </a:r>
          </a:p>
          <a:p>
            <a:pPr defTabSz="457200" latinLnBrk="1" hangingPunct="0"/>
            <a:r>
              <a:rPr lang="en-US" sz="1400" dirty="0">
                <a:solidFill>
                  <a:srgbClr val="000000"/>
                </a:solidFill>
                <a:sym typeface="Helvetica"/>
              </a:rPr>
              <a:t>R.C. Malone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al.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, Neutron-neutron </a:t>
            </a:r>
            <a:r>
              <a:rPr lang="en-US" sz="1400" dirty="0" err="1">
                <a:solidFill>
                  <a:srgbClr val="000000"/>
                </a:solidFill>
                <a:sym typeface="Helvetica"/>
              </a:rPr>
              <a:t>quasifree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 scattering in neutron-deuteron breakup at 10 MeV, 10.1103/PhysRevC.101.034002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6B3959-4008-7B07-B3F8-DCA93F7DB4D9}"/>
              </a:ext>
            </a:extLst>
          </p:cNvPr>
          <p:cNvSpPr txBox="1"/>
          <p:nvPr/>
        </p:nvSpPr>
        <p:spPr>
          <a:xfrm>
            <a:off x="581965" y="3268288"/>
            <a:ext cx="10992007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  <a:sym typeface="Helvetica"/>
              </a:rPr>
              <a:t>D. Cintas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., Measurement of the sodium and iodine scintillation quenching factors across multiple </a:t>
            </a:r>
            <a:r>
              <a:rPr lang="en-US" sz="1400" dirty="0" err="1">
                <a:solidFill>
                  <a:srgbClr val="000000"/>
                </a:solidFill>
                <a:sym typeface="Helvetica"/>
              </a:rPr>
              <a:t>NaI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(Tl) detectors to identify systematics, 10.1103/PhysRevC.110.014613</a:t>
            </a:r>
          </a:p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  <a:sym typeface="Helvetica"/>
              </a:rPr>
              <a:t>W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. Tornow, S.W. Finch and M.F. Kidd, Potential neutron-induced </a:t>
            </a:r>
            <a:r>
              <a:rPr kumimoji="0" lang="el-G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γ -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ray background on natural tellurium relevant to </a:t>
            </a:r>
          </a:p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130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Te 0</a:t>
            </a:r>
            <a:r>
              <a:rPr kumimoji="0" lang="el-GR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νββ</a:t>
            </a:r>
            <a:r>
              <a:rPr kumimoji="0" lang="el-G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decay searches at the CUORE and SNO+ detectors, 10.1103/PhysRevC.103.044612</a:t>
            </a:r>
          </a:p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  <a:sym typeface="Helvetica"/>
              </a:rPr>
              <a:t>S. MacMullin </a:t>
            </a:r>
            <a:r>
              <a:rPr lang="en-US" sz="1400" i="1" dirty="0">
                <a:solidFill>
                  <a:srgbClr val="000000"/>
                </a:solidFill>
                <a:sym typeface="Helvetica"/>
              </a:rPr>
              <a:t>et al</a:t>
            </a:r>
            <a:r>
              <a:rPr lang="en-US" sz="1400" dirty="0">
                <a:solidFill>
                  <a:srgbClr val="000000"/>
                </a:solidFill>
                <a:sym typeface="Helvetica"/>
              </a:rPr>
              <a:t>., Measurement of the elastic scattering cross section of neutrons from argon and neon, 10.1103/PhysRevC.87.054613</a:t>
            </a:r>
          </a:p>
        </p:txBody>
      </p:sp>
    </p:spTree>
    <p:extLst>
      <p:ext uri="{BB962C8B-B14F-4D97-AF65-F5344CB8AC3E}">
        <p14:creationId xmlns:p14="http://schemas.microsoft.com/office/powerpoint/2010/main" val="41495151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86B3-9E3D-85FC-3AE5-4E1FD298E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Acknowledgement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11823-13FD-E9F0-32DB-AD5D84F6B2B1}"/>
              </a:ext>
            </a:extLst>
          </p:cNvPr>
          <p:cNvSpPr txBox="1"/>
          <p:nvPr/>
        </p:nvSpPr>
        <p:spPr>
          <a:xfrm>
            <a:off x="4439477" y="2438400"/>
            <a:ext cx="2971322" cy="830993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0FBF2-BCB1-DA54-0454-C82363910FE5}"/>
              </a:ext>
            </a:extLst>
          </p:cNvPr>
          <p:cNvSpPr txBox="1"/>
          <p:nvPr/>
        </p:nvSpPr>
        <p:spPr>
          <a:xfrm>
            <a:off x="427960" y="952742"/>
            <a:ext cx="610840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en-US" altLang="x-none" sz="1800" dirty="0">
                <a:solidFill>
                  <a:srgbClr val="000000"/>
                </a:solidFill>
              </a:rPr>
              <a:t>Department of Energy, Office of Nuclear Physics</a:t>
            </a:r>
          </a:p>
          <a:p>
            <a:pPr eaLnBrk="1" hangingPunct="1"/>
            <a:r>
              <a:rPr lang="en-US" altLang="x-none" sz="1800" dirty="0">
                <a:solidFill>
                  <a:srgbClr val="000000"/>
                </a:solidFill>
              </a:rPr>
              <a:t>     </a:t>
            </a:r>
            <a:r>
              <a:rPr lang="en-US" altLang="x-none" sz="1600" dirty="0">
                <a:solidFill>
                  <a:srgbClr val="FF0000"/>
                </a:solidFill>
              </a:rPr>
              <a:t>Grant #: </a:t>
            </a:r>
            <a:r>
              <a:rPr lang="en-US" altLang="x-none" sz="1600" dirty="0">
                <a:solidFill>
                  <a:srgbClr val="FF0000"/>
                </a:solidFill>
                <a:ea typeface="ＭＳ Ｐゴシック" charset="-128"/>
                <a:cs typeface="Arial" charset="0"/>
              </a:rPr>
              <a:t>DE-FG02-97ER41033</a:t>
            </a:r>
          </a:p>
        </p:txBody>
      </p:sp>
    </p:spTree>
    <p:extLst>
      <p:ext uri="{BB962C8B-B14F-4D97-AF65-F5344CB8AC3E}">
        <p14:creationId xmlns:p14="http://schemas.microsoft.com/office/powerpoint/2010/main" val="27073090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>
                <a:latin typeface="Arial" panose="020B0604020202020204" pitchFamily="34" charset="0"/>
                <a:ea typeface="ヒラギノ明朝 ProN W3" charset="0"/>
                <a:cs typeface="Arial" panose="020B0604020202020204" pitchFamily="34" charset="0"/>
              </a:rPr>
              <a:t>High Intensity Gamma-ray Source (HI</a:t>
            </a:r>
            <a:r>
              <a:rPr lang="en-US" sz="2100" dirty="0">
                <a:latin typeface="Symbol" pitchFamily="2" charset="2"/>
                <a:ea typeface="ヒラギノ明朝 ProN W3" charset="0"/>
                <a:cs typeface="Arial" panose="020B0604020202020204" pitchFamily="34" charset="0"/>
              </a:rPr>
              <a:t>g</a:t>
            </a:r>
            <a:r>
              <a:rPr lang="en-US" sz="2100" dirty="0">
                <a:latin typeface="Arial" panose="020B0604020202020204" pitchFamily="34" charset="0"/>
                <a:ea typeface="ヒラギノ明朝 ProN W3" charset="0"/>
                <a:cs typeface="Arial" panose="020B0604020202020204" pitchFamily="34" charset="0"/>
              </a:rPr>
              <a:t>S)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HIGS_Accel_crh">
            <a:extLst>
              <a:ext uri="{FF2B5EF4-FFF2-40B4-BE49-F238E27FC236}">
                <a16:creationId xmlns:a16="http://schemas.microsoft.com/office/drawing/2014/main" id="{C12C6E14-202B-E043-B012-606BD7AB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30" y="2415779"/>
            <a:ext cx="5650706" cy="302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E097F-76D1-284C-8B7A-E4204A88D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56" y="2225063"/>
            <a:ext cx="23551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685800" eaLnBrk="1" hangingPunct="1">
              <a:defRPr/>
            </a:pPr>
            <a:r>
              <a:rPr lang="en-US" sz="1400" dirty="0">
                <a:latin typeface="Century Gothic"/>
                <a:ea typeface="ＭＳ Ｐゴシック" charset="0"/>
                <a:cs typeface="ＭＳ Ｐゴシック" charset="0"/>
              </a:rPr>
              <a:t>1.2 </a:t>
            </a:r>
            <a:r>
              <a:rPr lang="en-US" sz="1400" dirty="0" err="1">
                <a:latin typeface="Century Gothic"/>
                <a:ea typeface="ＭＳ Ｐゴシック" charset="0"/>
                <a:cs typeface="ＭＳ Ｐゴシック" charset="0"/>
              </a:rPr>
              <a:t>GeV</a:t>
            </a:r>
            <a:r>
              <a:rPr lang="en-US" sz="1400" dirty="0">
                <a:latin typeface="Century Gothic"/>
                <a:ea typeface="ＭＳ Ｐゴシック" charset="0"/>
                <a:cs typeface="ＭＳ Ｐゴシック" charset="0"/>
              </a:rPr>
              <a:t> Storage Ring FEL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557FBE6-8EDC-2047-B57C-495000CAE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33" y="722853"/>
            <a:ext cx="53534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685800" eaLnBrk="1" hangingPunct="1">
              <a:defRPr/>
            </a:pPr>
            <a:r>
              <a:rPr lang="en-US" sz="1600" b="1" dirty="0">
                <a:latin typeface="Century Gothic"/>
                <a:ea typeface="ＭＳ Ｐゴシック" charset="0"/>
                <a:cs typeface="ＭＳ Ｐゴシック" charset="0"/>
              </a:rPr>
              <a:t>Features that enable basic and applied research</a:t>
            </a:r>
          </a:p>
          <a:p>
            <a:pPr marL="144018" indent="-144018" defTabSz="685800" eaLnBrk="1" hangingPunct="1">
              <a:buFont typeface="Arial"/>
              <a:buChar char="•"/>
              <a:defRPr/>
            </a:pPr>
            <a:r>
              <a:rPr lang="en-US" sz="1400" dirty="0">
                <a:latin typeface="Century Gothic"/>
              </a:rPr>
              <a:t>Wide beam energy range: 2 to 110 MeV</a:t>
            </a:r>
          </a:p>
          <a:p>
            <a:pPr marL="144018" indent="-144018" defTabSz="685800" eaLnBrk="1" hangingPunct="1">
              <a:buFont typeface="Arial"/>
              <a:buChar char="•"/>
              <a:defRPr/>
            </a:pPr>
            <a:r>
              <a:rPr lang="en-US" sz="1400" dirty="0">
                <a:latin typeface="Century Gothic"/>
              </a:rPr>
              <a:t>Selectable beam energy spread (by collimation)</a:t>
            </a:r>
          </a:p>
          <a:p>
            <a:pPr marL="144018" indent="-144018" defTabSz="685800" eaLnBrk="1" hangingPunct="1">
              <a:buFont typeface="Arial"/>
              <a:buChar char="•"/>
              <a:defRPr/>
            </a:pPr>
            <a:r>
              <a:rPr lang="en-US" sz="1400" dirty="0">
                <a:latin typeface="Century Gothic"/>
              </a:rPr>
              <a:t>High beam intensity on target (&gt;10</a:t>
            </a:r>
            <a:r>
              <a:rPr lang="en-US" sz="1400" baseline="30000" dirty="0">
                <a:latin typeface="Century Gothic"/>
              </a:rPr>
              <a:t>7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>
                <a:latin typeface="Symbol" charset="2"/>
                <a:cs typeface="Symbol" charset="2"/>
              </a:rPr>
              <a:t>g</a:t>
            </a:r>
            <a:r>
              <a:rPr lang="en-US" sz="1400" dirty="0">
                <a:latin typeface="Century Gothic"/>
              </a:rPr>
              <a:t>/s @ </a:t>
            </a:r>
            <a:r>
              <a:rPr lang="en-US" sz="1400" dirty="0">
                <a:latin typeface="Symbol" charset="2"/>
                <a:cs typeface="Symbol" charset="2"/>
              </a:rPr>
              <a:t>D</a:t>
            </a:r>
            <a:r>
              <a:rPr lang="en-US" sz="1400" dirty="0">
                <a:latin typeface="Century Gothic"/>
              </a:rPr>
              <a:t>E/E = 5%)</a:t>
            </a:r>
          </a:p>
          <a:p>
            <a:pPr marL="144018" indent="-144018" defTabSz="685800" eaLnBrk="1" hangingPunct="1">
              <a:buFont typeface="Arial"/>
              <a:buChar char="•"/>
              <a:defRPr/>
            </a:pPr>
            <a:r>
              <a:rPr lang="en-US" sz="1400" dirty="0">
                <a:latin typeface="Century Gothic"/>
              </a:rPr>
              <a:t>&gt;95% beam polarization (linear and circular)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514587-C12A-D641-B109-3FAB5B58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76" y="801736"/>
            <a:ext cx="2675831" cy="178388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674BEC4-A9D3-0B40-BAE4-92CD109960BD}"/>
              </a:ext>
            </a:extLst>
          </p:cNvPr>
          <p:cNvGrpSpPr/>
          <p:nvPr/>
        </p:nvGrpSpPr>
        <p:grpSpPr>
          <a:xfrm>
            <a:off x="3017292" y="4094226"/>
            <a:ext cx="1714500" cy="1372176"/>
            <a:chOff x="3962400" y="4315968"/>
            <a:chExt cx="2286000" cy="1829568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2F2252C-1439-984F-8770-0F9ADD1FC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9" y="5080324"/>
              <a:ext cx="1641475" cy="106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3FD58FF-E5FF-E347-BDBE-8312D71A18BE}"/>
                </a:ext>
              </a:extLst>
            </p:cNvPr>
            <p:cNvGrpSpPr/>
            <p:nvPr/>
          </p:nvGrpSpPr>
          <p:grpSpPr>
            <a:xfrm>
              <a:off x="3962400" y="4315968"/>
              <a:ext cx="2286000" cy="1565358"/>
              <a:chOff x="3962400" y="4315968"/>
              <a:chExt cx="2286000" cy="1565358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1DE7B9A-05D4-EB47-83D1-604BDB0DB029}"/>
                  </a:ext>
                </a:extLst>
              </p:cNvPr>
              <p:cNvSpPr/>
              <p:nvPr/>
            </p:nvSpPr>
            <p:spPr>
              <a:xfrm>
                <a:off x="3962400" y="5361980"/>
                <a:ext cx="2286000" cy="519346"/>
              </a:xfrm>
              <a:prstGeom prst="ellips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l" defTabSz="342900" rtl="0" latinLnBrk="1" hangingPunct="0"/>
                <a:endParaRPr lang="en-US" sz="135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824768B-9F61-1D4B-9936-7D54AAB0C215}"/>
                  </a:ext>
                </a:extLst>
              </p:cNvPr>
              <p:cNvCxnSpPr/>
              <p:nvPr/>
            </p:nvCxnSpPr>
            <p:spPr>
              <a:xfrm flipV="1">
                <a:off x="3995928" y="4349496"/>
                <a:ext cx="917956" cy="1173480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989C590-759A-124A-91D8-4BDC0B143B7F}"/>
                  </a:ext>
                </a:extLst>
              </p:cNvPr>
              <p:cNvCxnSpPr/>
              <p:nvPr/>
            </p:nvCxnSpPr>
            <p:spPr>
              <a:xfrm flipH="1" flipV="1">
                <a:off x="5056632" y="4315968"/>
                <a:ext cx="1139952" cy="1198372"/>
              </a:xfrm>
              <a:prstGeom prst="line">
                <a:avLst/>
              </a:prstGeom>
              <a:noFill/>
              <a:ln w="25400" cap="flat">
                <a:solidFill>
                  <a:srgbClr val="4F81BD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aphicFrame>
        <p:nvGraphicFramePr>
          <p:cNvPr id="29" name="Object 11">
            <a:extLst>
              <a:ext uri="{FF2B5EF4-FFF2-40B4-BE49-F238E27FC236}">
                <a16:creationId xmlns:a16="http://schemas.microsoft.com/office/drawing/2014/main" id="{34B8B2BC-114A-7249-9D6C-E08F3F1C49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3966" y="4016826"/>
          <a:ext cx="2477690" cy="47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19240" imgH="431640" progId="Equation.3">
                  <p:embed/>
                </p:oleObj>
              </mc:Choice>
              <mc:Fallback>
                <p:oleObj name="Equation" r:id="rId5" imgW="2019240" imgH="431640" progId="Equation.3">
                  <p:embed/>
                  <p:pic>
                    <p:nvPicPr>
                      <p:cNvPr id="29" name="Object 11">
                        <a:extLst>
                          <a:ext uri="{FF2B5EF4-FFF2-40B4-BE49-F238E27FC236}">
                            <a16:creationId xmlns:a16="http://schemas.microsoft.com/office/drawing/2014/main" id="{34B8B2BC-114A-7249-9D6C-E08F3F1C49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966" y="4016826"/>
                        <a:ext cx="2477690" cy="477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12">
            <a:extLst>
              <a:ext uri="{FF2B5EF4-FFF2-40B4-BE49-F238E27FC236}">
                <a16:creationId xmlns:a16="http://schemas.microsoft.com/office/drawing/2014/main" id="{19BCDC9A-A4F4-5549-A3E0-E5FD64393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513" y="4764476"/>
            <a:ext cx="2261143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b="1" u="sng" dirty="0">
                <a:solidFill>
                  <a:srgbClr val="FF3300"/>
                </a:solidFill>
                <a:ea typeface="Arial" charset="0"/>
                <a:cs typeface="Arial" charset="0"/>
              </a:rPr>
              <a:t>Example:</a:t>
            </a:r>
            <a:r>
              <a:rPr lang="en-US" altLang="x-none" b="1" u="sng" dirty="0">
                <a:ea typeface="Arial" charset="0"/>
                <a:cs typeface="Arial" charset="0"/>
              </a:rPr>
              <a:t> </a:t>
            </a:r>
          </a:p>
          <a:p>
            <a:r>
              <a:rPr lang="en-US" altLang="x-none" sz="1400" dirty="0" err="1">
                <a:ea typeface="Arial" charset="0"/>
                <a:cs typeface="Arial" charset="0"/>
              </a:rPr>
              <a:t>E</a:t>
            </a:r>
            <a:r>
              <a:rPr lang="en-US" altLang="x-none" sz="1400" baseline="-25000" dirty="0" err="1">
                <a:ea typeface="Arial" charset="0"/>
                <a:cs typeface="Arial" charset="0"/>
              </a:rPr>
              <a:t>e</a:t>
            </a:r>
            <a:r>
              <a:rPr lang="en-US" altLang="x-none" sz="1400" dirty="0">
                <a:ea typeface="Arial" charset="0"/>
                <a:cs typeface="Arial" charset="0"/>
              </a:rPr>
              <a:t> = 800 MeV </a:t>
            </a:r>
            <a:r>
              <a:rPr lang="en-US" altLang="x-none" sz="1400" dirty="0">
                <a:ea typeface="Arial" charset="0"/>
                <a:cs typeface="Arial" charset="0"/>
                <a:sym typeface="Wingdings" charset="2"/>
              </a:rPr>
              <a:t> </a:t>
            </a:r>
            <a:r>
              <a:rPr lang="en-US" altLang="x-none" sz="1400" b="1" dirty="0">
                <a:solidFill>
                  <a:srgbClr val="FF3300"/>
                </a:solidFill>
                <a:latin typeface="Symbol" charset="2"/>
                <a:ea typeface="Arial" charset="0"/>
                <a:cs typeface="Arial" charset="0"/>
                <a:sym typeface="Wingdings" charset="2"/>
              </a:rPr>
              <a:t>g = 1566</a:t>
            </a:r>
          </a:p>
          <a:p>
            <a:r>
              <a:rPr lang="en-US" altLang="x-none" sz="1400" dirty="0" err="1">
                <a:latin typeface="Symbol" charset="2"/>
                <a:ea typeface="Arial" charset="0"/>
                <a:cs typeface="Arial" charset="0"/>
                <a:sym typeface="Wingdings" charset="2"/>
              </a:rPr>
              <a:t>l</a:t>
            </a:r>
            <a:r>
              <a:rPr lang="en-US" altLang="x-none" sz="1400" baseline="-25000" dirty="0" err="1">
                <a:ea typeface="Arial" charset="0"/>
                <a:cs typeface="Arial" charset="0"/>
                <a:sym typeface="Wingdings" charset="2"/>
              </a:rPr>
              <a:t>FEL</a:t>
            </a:r>
            <a:r>
              <a:rPr lang="en-US" altLang="x-none" sz="1400" dirty="0">
                <a:ea typeface="Arial" charset="0"/>
                <a:cs typeface="Arial" charset="0"/>
                <a:sym typeface="Wingdings" charset="2"/>
              </a:rPr>
              <a:t> = 193 nm</a:t>
            </a:r>
          </a:p>
          <a:p>
            <a:r>
              <a:rPr lang="en-US" altLang="x-none" sz="1400" dirty="0">
                <a:ea typeface="Arial" charset="0"/>
                <a:cs typeface="Arial" charset="0"/>
                <a:sym typeface="Wingdings" charset="2"/>
              </a:rPr>
              <a:t>E</a:t>
            </a:r>
            <a:r>
              <a:rPr lang="en-US" altLang="x-none" sz="1400" baseline="-25000" dirty="0">
                <a:ea typeface="Arial" charset="0"/>
                <a:cs typeface="Arial" charset="0"/>
                <a:sym typeface="Wingdings" charset="2"/>
              </a:rPr>
              <a:t>FEL</a:t>
            </a:r>
            <a:r>
              <a:rPr lang="en-US" altLang="x-none" sz="1400" dirty="0">
                <a:ea typeface="Arial" charset="0"/>
                <a:cs typeface="Arial" charset="0"/>
                <a:sym typeface="Wingdings" charset="2"/>
              </a:rPr>
              <a:t> = 6.43 eV</a:t>
            </a:r>
          </a:p>
          <a:p>
            <a:r>
              <a:rPr lang="en-US" altLang="x-none" sz="1400" dirty="0" err="1">
                <a:ea typeface="Arial" charset="0"/>
                <a:cs typeface="Arial" charset="0"/>
                <a:sym typeface="Wingdings" charset="2"/>
              </a:rPr>
              <a:t>E</a:t>
            </a:r>
            <a:r>
              <a:rPr lang="en-US" altLang="x-none" sz="1400" baseline="-25000" dirty="0" err="1">
                <a:latin typeface="Symbol" charset="2"/>
                <a:ea typeface="Arial" charset="0"/>
                <a:cs typeface="Arial" charset="0"/>
                <a:sym typeface="Wingdings" charset="2"/>
              </a:rPr>
              <a:t>g</a:t>
            </a:r>
            <a:r>
              <a:rPr lang="en-US" altLang="x-none" sz="1400" baseline="-25000" dirty="0">
                <a:ea typeface="Arial" charset="0"/>
                <a:cs typeface="Arial" charset="0"/>
                <a:sym typeface="Wingdings" charset="2"/>
              </a:rPr>
              <a:t> </a:t>
            </a:r>
            <a:r>
              <a:rPr lang="en-US" altLang="x-none" sz="1400" dirty="0">
                <a:ea typeface="Arial" charset="0"/>
                <a:cs typeface="Arial" charset="0"/>
                <a:sym typeface="Wingdings" charset="2"/>
              </a:rPr>
              <a:t>= 63.1 MeV</a:t>
            </a:r>
            <a:endParaRPr lang="en-US" altLang="x-none" sz="1400" dirty="0">
              <a:ea typeface="Arial" charset="0"/>
              <a:cs typeface="Arial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853AF43-C743-784E-A3ED-F11C719D99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446" y="781826"/>
            <a:ext cx="2094821" cy="1819742"/>
          </a:xfrm>
          <a:prstGeom prst="rect">
            <a:avLst/>
          </a:prstGeom>
        </p:spPr>
      </p:pic>
      <p:sp>
        <p:nvSpPr>
          <p:cNvPr id="45" name="Text Box 10">
            <a:extLst>
              <a:ext uri="{FF2B5EF4-FFF2-40B4-BE49-F238E27FC236}">
                <a16:creationId xmlns:a16="http://schemas.microsoft.com/office/drawing/2014/main" id="{79558014-FA6F-5444-AEFC-8940C0144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244" y="3985024"/>
            <a:ext cx="551754" cy="30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Times New Roman" charset="0"/>
              <a:buNone/>
            </a:pPr>
            <a:r>
              <a:rPr lang="en-US" altLang="x-none" sz="1500" b="1" dirty="0">
                <a:solidFill>
                  <a:srgbClr val="FF3300"/>
                </a:solidFill>
                <a:latin typeface="Times New Roman" charset="0"/>
                <a:ea typeface="Arial" charset="0"/>
                <a:cs typeface="Arial" charset="0"/>
              </a:rPr>
              <a:t>(2</a:t>
            </a:r>
            <a:r>
              <a:rPr lang="en-US" altLang="x-none" sz="1500" b="1" dirty="0">
                <a:solidFill>
                  <a:srgbClr val="FF3300"/>
                </a:solidFill>
                <a:latin typeface="Symbol" charset="2"/>
                <a:ea typeface="Arial" charset="0"/>
                <a:cs typeface="Arial" charset="0"/>
              </a:rPr>
              <a:t>g</a:t>
            </a:r>
            <a:r>
              <a:rPr lang="en-US" altLang="x-none" sz="1500" b="1" dirty="0">
                <a:solidFill>
                  <a:srgbClr val="FF3300"/>
                </a:solidFill>
                <a:latin typeface="Times New Roman" charset="0"/>
                <a:ea typeface="Arial" charset="0"/>
                <a:cs typeface="Arial" charset="0"/>
              </a:rPr>
              <a:t>)</a:t>
            </a:r>
            <a:r>
              <a:rPr lang="en-US" altLang="x-none" sz="1500" b="1" baseline="30000" dirty="0">
                <a:solidFill>
                  <a:srgbClr val="FF3300"/>
                </a:solidFill>
                <a:latin typeface="Times New Roman" charset="0"/>
                <a:ea typeface="Arial" charset="0"/>
                <a:cs typeface="Arial" charset="0"/>
              </a:rPr>
              <a:t>2</a:t>
            </a:r>
            <a:endParaRPr lang="en-US" altLang="x-none" sz="1500" b="1" dirty="0">
              <a:solidFill>
                <a:srgbClr val="FF33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47" name="TextBox 2">
            <a:extLst>
              <a:ext uri="{FF2B5EF4-FFF2-40B4-BE49-F238E27FC236}">
                <a16:creationId xmlns:a16="http://schemas.microsoft.com/office/drawing/2014/main" id="{21ACA07D-E8E7-DC4A-9D3C-CD4402AB9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639" y="3648744"/>
            <a:ext cx="16690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400" dirty="0">
                <a:latin typeface="Symbol" charset="2"/>
              </a:rPr>
              <a:t>g</a:t>
            </a:r>
            <a:r>
              <a:rPr lang="en-US" altLang="x-none" sz="1400" dirty="0"/>
              <a:t>-ray flux </a:t>
            </a:r>
            <a:r>
              <a:rPr lang="en-US" altLang="x-none" sz="1400" dirty="0">
                <a:sym typeface="Wingdings" charset="2"/>
              </a:rPr>
              <a:t> I</a:t>
            </a:r>
            <a:r>
              <a:rPr lang="en-US" altLang="x-none" sz="1400" baseline="-25000" dirty="0">
                <a:sym typeface="Wingdings" charset="2"/>
              </a:rPr>
              <a:t>e</a:t>
            </a:r>
            <a:r>
              <a:rPr lang="en-US" altLang="x-none" sz="1400" dirty="0">
                <a:sym typeface="Wingdings" charset="2"/>
              </a:rPr>
              <a:t> * P</a:t>
            </a:r>
            <a:r>
              <a:rPr lang="en-US" altLang="x-none" sz="1400" baseline="-25000" dirty="0">
                <a:sym typeface="Wingdings" charset="2"/>
              </a:rPr>
              <a:t>oc</a:t>
            </a:r>
            <a:r>
              <a:rPr lang="en-US" altLang="x-none" sz="1400" dirty="0"/>
              <a:t> </a:t>
            </a:r>
          </a:p>
        </p:txBody>
      </p:sp>
      <p:sp>
        <p:nvSpPr>
          <p:cNvPr id="48" name="Text Box 16">
            <a:extLst>
              <a:ext uri="{FF2B5EF4-FFF2-40B4-BE49-F238E27FC236}">
                <a16:creationId xmlns:a16="http://schemas.microsoft.com/office/drawing/2014/main" id="{47ADAA8C-3ADD-1D4F-BEF3-DC2151DF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0" y="2605449"/>
            <a:ext cx="238381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b="1" kern="1200" dirty="0">
                <a:solidFill>
                  <a:srgbClr val="000000"/>
                </a:solidFill>
                <a:latin typeface="Century Gothic"/>
                <a:ea typeface="ヒラギノ明朝 ProN W3"/>
                <a:cs typeface="ヒラギノ明朝 ProN W3"/>
              </a:rPr>
              <a:t>Beam time structure:  </a:t>
            </a:r>
          </a:p>
          <a:p>
            <a:pPr algn="l" rtl="0">
              <a:defRPr/>
            </a:pPr>
            <a:r>
              <a:rPr lang="en-US" sz="1400" kern="1200" dirty="0">
                <a:solidFill>
                  <a:srgbClr val="000000"/>
                </a:solidFill>
                <a:latin typeface="Century Gothic"/>
                <a:ea typeface="ヒラギノ明朝 ProN W3"/>
                <a:cs typeface="ヒラギノ明朝 ProN W3"/>
              </a:rPr>
              <a:t>T = 180 ns and </a:t>
            </a:r>
            <a:r>
              <a:rPr lang="en-US" sz="1400" kern="1200" dirty="0">
                <a:solidFill>
                  <a:srgbClr val="000000"/>
                </a:solidFill>
                <a:latin typeface="Symbol" charset="0"/>
                <a:ea typeface="ヒラギノ明朝 ProN W3"/>
                <a:cs typeface="ヒラギノ明朝 ProN W3"/>
              </a:rPr>
              <a:t>D</a:t>
            </a:r>
            <a:r>
              <a:rPr lang="en-US" sz="1400" kern="1200" dirty="0">
                <a:solidFill>
                  <a:srgbClr val="000000"/>
                </a:solidFill>
                <a:latin typeface="Century Gothic"/>
                <a:ea typeface="ヒラギノ明朝 ProN W3"/>
                <a:cs typeface="ヒラギノ明朝 ProN W3"/>
              </a:rPr>
              <a:t>t = 300 </a:t>
            </a:r>
            <a:r>
              <a:rPr lang="en-US" sz="1400" kern="1200" dirty="0" err="1">
                <a:solidFill>
                  <a:srgbClr val="000000"/>
                </a:solidFill>
                <a:latin typeface="Century Gothic"/>
                <a:ea typeface="ヒラギノ明朝 ProN W3"/>
                <a:cs typeface="ヒラギノ明朝 ProN W3"/>
              </a:rPr>
              <a:t>ps</a:t>
            </a:r>
            <a:endParaRPr lang="en-US" sz="1400" kern="1200" dirty="0">
              <a:solidFill>
                <a:srgbClr val="000000"/>
              </a:solidFill>
              <a:latin typeface="Century Gothic"/>
              <a:ea typeface="ヒラギノ明朝 ProN W3"/>
              <a:cs typeface="ヒラギノ明朝 ProN W3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FBB829-E35E-5544-B441-6EB394C86F65}"/>
              </a:ext>
            </a:extLst>
          </p:cNvPr>
          <p:cNvGrpSpPr/>
          <p:nvPr/>
        </p:nvGrpSpPr>
        <p:grpSpPr>
          <a:xfrm>
            <a:off x="7533774" y="2847582"/>
            <a:ext cx="4294049" cy="3208681"/>
            <a:chOff x="8013031" y="2653777"/>
            <a:chExt cx="4808508" cy="371487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07B221-EF19-054F-887B-69AEDFE99D5F}"/>
                </a:ext>
              </a:extLst>
            </p:cNvPr>
            <p:cNvSpPr txBox="1"/>
            <p:nvPr/>
          </p:nvSpPr>
          <p:spPr>
            <a:xfrm>
              <a:off x="9031615" y="2653777"/>
              <a:ext cx="3789924" cy="379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34289" tIns="34289" rIns="34289" bIns="34289" spcCol="38100">
              <a:spAutoFit/>
            </a:bodyPr>
            <a:lstStyle/>
            <a:p>
              <a:pPr latinLnBrk="1" hangingPunct="0">
                <a:defRPr/>
              </a:pPr>
              <a:r>
                <a:rPr lang="en-US" sz="1400" b="1" dirty="0">
                  <a:solidFill>
                    <a:srgbClr val="0070C0"/>
                  </a:solidFill>
                </a:rPr>
                <a:t>Energy resolution by collimation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EF40BCB-31A2-1244-932D-F695C15DDE2B}"/>
                </a:ext>
              </a:extLst>
            </p:cNvPr>
            <p:cNvGrpSpPr/>
            <p:nvPr/>
          </p:nvGrpSpPr>
          <p:grpSpPr>
            <a:xfrm>
              <a:off x="8013031" y="2907351"/>
              <a:ext cx="3950369" cy="3461303"/>
              <a:chOff x="8013031" y="2907351"/>
              <a:chExt cx="3950369" cy="346130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361AD5D-75E3-9242-85DA-FEC7E66F5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37048" y="2907351"/>
                <a:ext cx="3225800" cy="99060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158FC6-806A-244D-8897-9836AA65669C}"/>
                  </a:ext>
                </a:extLst>
              </p:cNvPr>
              <p:cNvSpPr txBox="1"/>
              <p:nvPr/>
            </p:nvSpPr>
            <p:spPr>
              <a:xfrm>
                <a:off x="8547654" y="2995148"/>
                <a:ext cx="549720" cy="307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4289" tIns="34289" rIns="34289" bIns="34289" numCol="1" spcCol="38100" rtlCol="0" anchor="t">
                <a:spAutoFit/>
              </a:bodyPr>
              <a:lstStyle/>
              <a:p>
                <a:pPr algn="l" defTabSz="342900" rtl="0" latinLnBrk="1" hangingPunct="0"/>
                <a:r>
                  <a:rPr lang="en-US" sz="105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1568EA6-A5E3-394E-B5C0-3FA00B35A249}"/>
                  </a:ext>
                </a:extLst>
              </p:cNvPr>
              <p:cNvCxnSpPr/>
              <p:nvPr/>
            </p:nvCxnSpPr>
            <p:spPr>
              <a:xfrm>
                <a:off x="11489635" y="3869791"/>
                <a:ext cx="0" cy="29817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47ED969-8030-7E4F-BA27-ABF41862D5C9}"/>
                  </a:ext>
                </a:extLst>
              </p:cNvPr>
              <p:cNvCxnSpPr/>
              <p:nvPr/>
            </p:nvCxnSpPr>
            <p:spPr>
              <a:xfrm>
                <a:off x="8418443" y="4038757"/>
                <a:ext cx="3081131" cy="0"/>
              </a:xfrm>
              <a:prstGeom prst="straightConnector1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7ED7850-549F-344F-AC4C-709A5583856A}"/>
                  </a:ext>
                </a:extLst>
              </p:cNvPr>
              <p:cNvSpPr txBox="1"/>
              <p:nvPr/>
            </p:nvSpPr>
            <p:spPr>
              <a:xfrm>
                <a:off x="9790044" y="3889668"/>
                <a:ext cx="487019" cy="30777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t">
                <a:spAutoFit/>
              </a:bodyPr>
              <a:lstStyle/>
              <a:p>
                <a:pPr algn="l" defTabSz="342900" rtl="0" latinLnBrk="1" hangingPunct="0"/>
                <a:r>
                  <a:rPr lang="en-US" sz="105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 m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D301F77-BC5C-7B4B-AA69-0CB1905FC2E5}"/>
                  </a:ext>
                </a:extLst>
              </p:cNvPr>
              <p:cNvCxnSpPr/>
              <p:nvPr/>
            </p:nvCxnSpPr>
            <p:spPr>
              <a:xfrm flipH="1">
                <a:off x="8368748" y="3919487"/>
                <a:ext cx="79513" cy="248478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C3CB207-4C71-E244-A61B-EB2FF6F9095B}"/>
                  </a:ext>
                </a:extLst>
              </p:cNvPr>
              <p:cNvCxnSpPr/>
              <p:nvPr/>
            </p:nvCxnSpPr>
            <p:spPr>
              <a:xfrm flipH="1">
                <a:off x="8302488" y="3912863"/>
                <a:ext cx="79513" cy="248478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541A81B-7CFB-8946-888C-4CAECAA82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15400" y="4273154"/>
                <a:ext cx="3048000" cy="2095500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E619D70-6071-F342-9091-EC7EDC4F05B5}"/>
                  </a:ext>
                </a:extLst>
              </p:cNvPr>
              <p:cNvCxnSpPr>
                <a:cxnSpLocks/>
              </p:cNvCxnSpPr>
              <p:nvPr/>
            </p:nvCxnSpPr>
            <p:spPr>
              <a:xfrm rot="21540000">
                <a:off x="8061157" y="3549317"/>
                <a:ext cx="3243721" cy="0"/>
              </a:xfrm>
              <a:prstGeom prst="line">
                <a:avLst/>
              </a:prstGeom>
              <a:noFill/>
              <a:ln w="25400" cap="flat">
                <a:solidFill>
                  <a:srgbClr val="0441F9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5656C0E-329F-DA4E-A0FB-B3E0BA731C6F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">
                <a:off x="8013031" y="3725778"/>
                <a:ext cx="3296653" cy="0"/>
              </a:xfrm>
              <a:prstGeom prst="line">
                <a:avLst/>
              </a:prstGeom>
              <a:noFill/>
              <a:ln w="25400" cap="flat">
                <a:solidFill>
                  <a:srgbClr val="0441F9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36E20E-614F-3D4F-BF27-425A82E599C5}"/>
                  </a:ext>
                </a:extLst>
              </p:cNvPr>
              <p:cNvSpPr/>
              <p:nvPr/>
            </p:nvSpPr>
            <p:spPr>
              <a:xfrm>
                <a:off x="11213431" y="3377278"/>
                <a:ext cx="96252" cy="519347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441F9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l" defTabSz="342900" rtl="0" latinLnBrk="1" hangingPunct="0"/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6B6724D-0919-10F4-4A51-4D71FBC7CAF2}"/>
              </a:ext>
            </a:extLst>
          </p:cNvPr>
          <p:cNvSpPr txBox="1"/>
          <p:nvPr/>
        </p:nvSpPr>
        <p:spPr>
          <a:xfrm>
            <a:off x="461522" y="5514682"/>
            <a:ext cx="2692400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u="sng" dirty="0">
                <a:solidFill>
                  <a:srgbClr val="0432FF"/>
                </a:solidFill>
                <a:sym typeface="Helvetica"/>
              </a:rPr>
              <a:t>Enhancements underway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00000"/>
                </a:solidFill>
                <a:sym typeface="Helvetica"/>
              </a:rPr>
              <a:t>Upgrade of Linac RF system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FEL cavity mirror R&amp;D</a:t>
            </a:r>
          </a:p>
        </p:txBody>
      </p:sp>
    </p:spTree>
    <p:extLst>
      <p:ext uri="{BB962C8B-B14F-4D97-AF65-F5344CB8AC3E}">
        <p14:creationId xmlns:p14="http://schemas.microsoft.com/office/powerpoint/2010/main" val="7801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/>
      <p:bldP spid="4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3F58-B78D-F212-7D80-0E00317B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8836"/>
            <a:ext cx="10464800" cy="479892"/>
          </a:xfrm>
        </p:spPr>
        <p:txBody>
          <a:bodyPr/>
          <a:lstStyle/>
          <a:p>
            <a:r>
              <a:rPr lang="en-US" dirty="0"/>
              <a:t>HIGS: Beam Flux Performance and Requesting Beam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F4C67-8021-89FD-453D-D233A274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73" y="584775"/>
            <a:ext cx="7609224" cy="5688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5F957-9F53-08AC-D391-10FCE7A9D918}"/>
              </a:ext>
            </a:extLst>
          </p:cNvPr>
          <p:cNvSpPr txBox="1"/>
          <p:nvPr/>
        </p:nvSpPr>
        <p:spPr>
          <a:xfrm>
            <a:off x="8165017" y="935662"/>
            <a:ext cx="3487479" cy="33393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u="sng" dirty="0">
                <a:solidFill>
                  <a:srgbClr val="0432FF"/>
                </a:solidFill>
                <a:sym typeface="Helvetica"/>
              </a:rPr>
              <a:t>Requesting Beam Time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rgbClr val="0432FF"/>
              </a:solidFill>
              <a:sym typeface="Helvetica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>
                <a:solidFill>
                  <a:srgbClr val="012169"/>
                </a:solidFill>
                <a:sym typeface="Helvetica"/>
              </a:rPr>
              <a:t>Nuclear Physics Research</a:t>
            </a:r>
          </a:p>
          <a:p>
            <a:pPr marL="560070" lvl="1" indent="-285750" defTabSz="457200" hangingPunct="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12169"/>
                </a:solidFill>
                <a:sym typeface="Helvetica"/>
              </a:rPr>
              <a:t>Proposals for beam time are reviewed by the HIGS Program Advisory Committee (PAC)</a:t>
            </a:r>
          </a:p>
          <a:p>
            <a:pPr marL="560070" lvl="1" indent="-285750" defTabSz="45720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kumimoji="0" lang="en-US" sz="1400" i="0" u="none" strike="noStrike" cap="none" spc="0" normalizeH="0" baseline="0" dirty="0">
                <a:ln>
                  <a:noFill/>
                </a:ln>
                <a:solidFill>
                  <a:srgbClr val="012169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PAC meetings are held about every 18 months</a:t>
            </a:r>
          </a:p>
          <a:p>
            <a:pPr marL="560070" lvl="1" indent="-285750" defTabSz="45720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12169"/>
                </a:solidFill>
                <a:sym typeface="Helvetica"/>
              </a:rPr>
              <a:t>PAC approved experiments are offered to scheduled for beam time  within two years of approval</a:t>
            </a:r>
          </a:p>
          <a:p>
            <a:pPr marL="560070" lvl="1" indent="-285750" defTabSz="45720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12169"/>
                </a:solidFill>
                <a:sym typeface="Helvetica"/>
              </a:rPr>
              <a:t>An example of proposal solicitation is given at </a:t>
            </a:r>
            <a:r>
              <a:rPr lang="en-US" sz="1400" dirty="0">
                <a:solidFill>
                  <a:srgbClr val="012169"/>
                </a:solidFill>
                <a:sym typeface="Helvetica"/>
                <a:hlinkClick r:id="rId3"/>
              </a:rPr>
              <a:t>https://tunl.duke.edu/higs-pac-2025</a:t>
            </a:r>
            <a:r>
              <a:rPr lang="en-US" sz="1400" dirty="0">
                <a:solidFill>
                  <a:srgbClr val="012169"/>
                </a:solidFill>
                <a:sym typeface="Helvetica"/>
              </a:rPr>
              <a:t> </a:t>
            </a:r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12169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9027C-3976-663A-BE0F-ABDEC4DC1112}"/>
              </a:ext>
            </a:extLst>
          </p:cNvPr>
          <p:cNvSpPr txBox="1"/>
          <p:nvPr/>
        </p:nvSpPr>
        <p:spPr>
          <a:xfrm>
            <a:off x="8317417" y="4331021"/>
            <a:ext cx="3487479" cy="677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rgbClr val="0432FF"/>
              </a:solidFill>
              <a:sym typeface="Helvetica"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>
                <a:solidFill>
                  <a:srgbClr val="012169"/>
                </a:solidFill>
                <a:sym typeface="Helvetica"/>
              </a:rPr>
              <a:t>Non-NP Projects</a:t>
            </a:r>
          </a:p>
          <a:p>
            <a:pPr marL="560070" lvl="1" indent="-285750" defTabSz="457200" hangingPunct="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12169"/>
                </a:solidFill>
                <a:sym typeface="Helvetica"/>
              </a:rPr>
              <a:t>Contact the TUNL Director</a:t>
            </a:r>
          </a:p>
        </p:txBody>
      </p:sp>
    </p:spTree>
    <p:extLst>
      <p:ext uri="{BB962C8B-B14F-4D97-AF65-F5344CB8AC3E}">
        <p14:creationId xmlns:p14="http://schemas.microsoft.com/office/powerpoint/2010/main" val="266879622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49F60-E825-BC44-BA93-F7F7EB66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charset="0"/>
                <a:ea typeface="ヒラギノ明朝 ProN W3" charset="0"/>
                <a:cs typeface="ヒラギノ明朝 ProN W3" charset="0"/>
              </a:rPr>
              <a:t>Overview of Research at HI</a:t>
            </a:r>
            <a:r>
              <a:rPr lang="en-US" dirty="0">
                <a:latin typeface="Symbol" charset="0"/>
                <a:ea typeface="ヒラギノ明朝 ProN W3" charset="0"/>
                <a:cs typeface="Symbol" charset="0"/>
              </a:rPr>
              <a:t>g</a:t>
            </a:r>
            <a:r>
              <a:rPr lang="en-US" dirty="0">
                <a:latin typeface="Century Gothic" charset="0"/>
                <a:ea typeface="ヒラギノ明朝 ProN W3" charset="0"/>
                <a:cs typeface="ヒラギノ明朝 ProN W3" charset="0"/>
              </a:rPr>
              <a:t>S</a:t>
            </a:r>
            <a:endParaRPr lang="en-US" dirty="0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5F8DC2E8-41F4-554B-A0B0-EF25CF06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53" y="638867"/>
            <a:ext cx="5698948" cy="338532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FF"/>
                </a:solidFill>
              </a:rPr>
              <a:t>HI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rgbClr val="0000FF"/>
                </a:solidFill>
              </a:rPr>
              <a:t>S operates about 1500 hours/year for nuclear physics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42DB6-5695-F247-B1CF-EBAE67CB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153" y="1165225"/>
            <a:ext cx="291147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5D010D0-5B02-E348-BF44-910810645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603" y="1817687"/>
            <a:ext cx="7038825" cy="1733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u="sng" dirty="0">
                <a:solidFill>
                  <a:schemeClr val="accent2"/>
                </a:solidFill>
                <a:latin typeface="Times New Roman" charset="0"/>
              </a:rPr>
              <a:t>Compton Scattering</a:t>
            </a:r>
          </a:p>
          <a:p>
            <a:r>
              <a:rPr lang="en-US" sz="1600" dirty="0">
                <a:solidFill>
                  <a:schemeClr val="accent2"/>
                </a:solidFill>
                <a:latin typeface="Times New Roman" charset="0"/>
              </a:rPr>
              <a:t>nucleon electric and magnetic polarizabilities</a:t>
            </a:r>
          </a:p>
          <a:p>
            <a:r>
              <a:rPr lang="en-US" sz="1600" dirty="0">
                <a:solidFill>
                  <a:schemeClr val="accent2"/>
                </a:solidFill>
                <a:latin typeface="Times New Roman" charset="0"/>
              </a:rPr>
              <a:t>nucleon spin polarizabilities</a:t>
            </a:r>
          </a:p>
          <a:p>
            <a:endParaRPr lang="en-US" sz="800" b="1" u="sng" dirty="0">
              <a:solidFill>
                <a:schemeClr val="accent2"/>
              </a:solidFill>
              <a:latin typeface="Times New Roman" charset="0"/>
            </a:endParaRPr>
          </a:p>
          <a:p>
            <a:r>
              <a:rPr lang="en-US" sz="1800" b="1" u="sng" dirty="0">
                <a:solidFill>
                  <a:schemeClr val="accent2"/>
                </a:solidFill>
                <a:latin typeface="Times New Roman" charset="0"/>
              </a:rPr>
              <a:t>Few-nucleon Systems</a:t>
            </a:r>
          </a:p>
          <a:p>
            <a:r>
              <a:rPr lang="en-US" sz="1600" dirty="0">
                <a:solidFill>
                  <a:schemeClr val="accent2"/>
                </a:solidFill>
                <a:latin typeface="Times New Roman" charset="0"/>
              </a:rPr>
              <a:t>photodisintegration of </a:t>
            </a:r>
            <a:r>
              <a:rPr lang="en-US" sz="1600" baseline="30000" dirty="0">
                <a:solidFill>
                  <a:schemeClr val="accent2"/>
                </a:solidFill>
                <a:latin typeface="Times New Roman" charset="0"/>
              </a:rPr>
              <a:t>2</a:t>
            </a:r>
            <a:r>
              <a:rPr lang="en-US" sz="1600" dirty="0">
                <a:solidFill>
                  <a:schemeClr val="accent2"/>
                </a:solidFill>
                <a:latin typeface="Times New Roman" charset="0"/>
              </a:rPr>
              <a:t>H, </a:t>
            </a:r>
            <a:r>
              <a:rPr lang="en-US" sz="1600" baseline="30000" dirty="0">
                <a:solidFill>
                  <a:schemeClr val="accent2"/>
                </a:solidFill>
                <a:latin typeface="Times New Roman" charset="0"/>
              </a:rPr>
              <a:t>3</a:t>
            </a:r>
            <a:r>
              <a:rPr lang="en-US" sz="1600" dirty="0">
                <a:solidFill>
                  <a:schemeClr val="accent2"/>
                </a:solidFill>
                <a:latin typeface="Times New Roman" charset="0"/>
              </a:rPr>
              <a:t>He and </a:t>
            </a:r>
            <a:r>
              <a:rPr lang="en-US" sz="1600" baseline="30000" dirty="0">
                <a:solidFill>
                  <a:schemeClr val="accent2"/>
                </a:solidFill>
                <a:latin typeface="Times New Roman" charset="0"/>
              </a:rPr>
              <a:t>3</a:t>
            </a:r>
            <a:r>
              <a:rPr lang="en-US" sz="1600" dirty="0">
                <a:solidFill>
                  <a:schemeClr val="accent2"/>
                </a:solidFill>
                <a:latin typeface="Times New Roman" charset="0"/>
              </a:rPr>
              <a:t>H (cross sections, target-beam helicity dependent cross sections, polarization transfer) 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9AC716D-0327-3C44-B1DA-27DCA751F2E0}"/>
              </a:ext>
            </a:extLst>
          </p:cNvPr>
          <p:cNvSpPr>
            <a:spLocks/>
          </p:cNvSpPr>
          <p:nvPr/>
        </p:nvSpPr>
        <p:spPr bwMode="auto">
          <a:xfrm>
            <a:off x="4033803" y="3224213"/>
            <a:ext cx="412750" cy="2292350"/>
          </a:xfrm>
          <a:custGeom>
            <a:avLst/>
            <a:gdLst>
              <a:gd name="T0" fmla="*/ 0 w 650"/>
              <a:gd name="T1" fmla="*/ 0 h 2320"/>
              <a:gd name="T2" fmla="*/ 2147483647 w 650"/>
              <a:gd name="T3" fmla="*/ 0 h 2320"/>
              <a:gd name="T4" fmla="*/ 2147483647 w 650"/>
              <a:gd name="T5" fmla="*/ 2147483647 h 2320"/>
              <a:gd name="T6" fmla="*/ 0 w 650"/>
              <a:gd name="T7" fmla="*/ 2147483647 h 23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0" h="2320">
                <a:moveTo>
                  <a:pt x="0" y="0"/>
                </a:moveTo>
                <a:lnTo>
                  <a:pt x="650" y="0"/>
                </a:lnTo>
                <a:lnTo>
                  <a:pt x="640" y="2320"/>
                </a:lnTo>
                <a:lnTo>
                  <a:pt x="0" y="2320"/>
                </a:lnTo>
              </a:path>
            </a:pathLst>
          </a:custGeom>
          <a:noFill/>
          <a:ln w="19050" cmpd="sng">
            <a:solidFill>
              <a:srgbClr val="000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68A3B509-ABA5-DC44-BA78-91A797D01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03" y="3928043"/>
            <a:ext cx="4772025" cy="798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u="sng" dirty="0">
                <a:solidFill>
                  <a:srgbClr val="0000CC"/>
                </a:solidFill>
                <a:latin typeface="Times New Roman" charset="0"/>
              </a:rPr>
              <a:t>Nuclear Structure and Nuclear Astrophysics</a:t>
            </a:r>
          </a:p>
          <a:p>
            <a:r>
              <a:rPr lang="en-US" sz="1600" dirty="0">
                <a:solidFill>
                  <a:srgbClr val="0000CC"/>
                </a:solidFill>
                <a:latin typeface="Times New Roman" charset="0"/>
              </a:rPr>
              <a:t>NRF, (</a:t>
            </a:r>
            <a:r>
              <a:rPr lang="en-US" sz="1600" dirty="0" err="1">
                <a:solidFill>
                  <a:srgbClr val="0000CC"/>
                </a:solidFill>
                <a:latin typeface="Symbol" charset="0"/>
              </a:rPr>
              <a:t>g</a:t>
            </a:r>
            <a:r>
              <a:rPr lang="en-US" sz="1600" dirty="0" err="1">
                <a:solidFill>
                  <a:srgbClr val="0000CC"/>
                </a:solidFill>
                <a:latin typeface="Times New Roman" charset="0"/>
              </a:rPr>
              <a:t>,</a:t>
            </a:r>
            <a:r>
              <a:rPr lang="en-US" sz="1600" dirty="0" err="1">
                <a:solidFill>
                  <a:srgbClr val="0000CC"/>
                </a:solidFill>
                <a:latin typeface="Symbol" charset="0"/>
              </a:rPr>
              <a:t>g</a:t>
            </a:r>
            <a:r>
              <a:rPr lang="ja-JP" altLang="en-US" sz="1600" dirty="0">
                <a:solidFill>
                  <a:srgbClr val="0000CC"/>
                </a:solidFill>
                <a:latin typeface="Times New Roman" charset="0"/>
              </a:rPr>
              <a:t>’</a:t>
            </a:r>
            <a:r>
              <a:rPr lang="en-US" altLang="ja-JP" sz="1600" dirty="0">
                <a:solidFill>
                  <a:srgbClr val="0000CC"/>
                </a:solidFill>
                <a:latin typeface="Times New Roman" charset="0"/>
              </a:rPr>
              <a:t>)</a:t>
            </a:r>
          </a:p>
          <a:p>
            <a:r>
              <a:rPr lang="en-US" sz="1600" dirty="0">
                <a:solidFill>
                  <a:srgbClr val="0000CC"/>
                </a:solidFill>
                <a:latin typeface="Times New Roman" charset="0"/>
              </a:rPr>
              <a:t>(</a:t>
            </a:r>
            <a:r>
              <a:rPr lang="en-US" sz="1600" dirty="0" err="1">
                <a:solidFill>
                  <a:srgbClr val="0000CC"/>
                </a:solidFill>
                <a:latin typeface="Symbol" charset="0"/>
              </a:rPr>
              <a:t>g</a:t>
            </a:r>
            <a:r>
              <a:rPr lang="en-US" sz="1600" dirty="0" err="1">
                <a:solidFill>
                  <a:srgbClr val="0000CC"/>
                </a:solidFill>
                <a:latin typeface="Times New Roman" charset="0"/>
              </a:rPr>
              <a:t>,n</a:t>
            </a:r>
            <a:r>
              <a:rPr lang="en-US" sz="1600" dirty="0">
                <a:solidFill>
                  <a:srgbClr val="0000CC"/>
                </a:solidFill>
                <a:latin typeface="Times New Roman" charset="0"/>
              </a:rPr>
              <a:t>), (</a:t>
            </a:r>
            <a:r>
              <a:rPr lang="en-US" sz="1600" dirty="0" err="1">
                <a:solidFill>
                  <a:srgbClr val="0000CC"/>
                </a:solidFill>
                <a:latin typeface="Symbol" charset="0"/>
              </a:rPr>
              <a:t>g</a:t>
            </a:r>
            <a:r>
              <a:rPr lang="en-US" sz="1600" dirty="0" err="1">
                <a:solidFill>
                  <a:srgbClr val="0000CC"/>
                </a:solidFill>
                <a:latin typeface="Times New Roman" charset="0"/>
              </a:rPr>
              <a:t>,p</a:t>
            </a:r>
            <a:r>
              <a:rPr lang="en-US" sz="1600" dirty="0">
                <a:solidFill>
                  <a:srgbClr val="0000CC"/>
                </a:solidFill>
                <a:latin typeface="Times New Roman" charset="0"/>
              </a:rPr>
              <a:t>), (</a:t>
            </a:r>
            <a:r>
              <a:rPr lang="en-US" sz="1600" dirty="0" err="1">
                <a:solidFill>
                  <a:srgbClr val="0000CC"/>
                </a:solidFill>
                <a:latin typeface="Symbol" charset="0"/>
              </a:rPr>
              <a:t>g</a:t>
            </a:r>
            <a:r>
              <a:rPr lang="en-US" sz="1600" dirty="0" err="1">
                <a:solidFill>
                  <a:srgbClr val="0000CC"/>
                </a:solidFill>
                <a:latin typeface="Times New Roman" charset="0"/>
              </a:rPr>
              <a:t>,</a:t>
            </a:r>
            <a:r>
              <a:rPr lang="en-US" sz="1600" dirty="0" err="1">
                <a:solidFill>
                  <a:srgbClr val="0000CC"/>
                </a:solidFill>
                <a:latin typeface="Symbol" charset="2"/>
                <a:cs typeface="Symbol" charset="2"/>
              </a:rPr>
              <a:t>a</a:t>
            </a:r>
            <a:r>
              <a:rPr lang="en-US" sz="1600" dirty="0">
                <a:solidFill>
                  <a:srgbClr val="0000CC"/>
                </a:solidFill>
                <a:latin typeface="Times New Roman" charset="0"/>
              </a:rPr>
              <a:t>) and (</a:t>
            </a:r>
            <a:r>
              <a:rPr lang="en-US" sz="160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rgbClr val="0000CC"/>
                </a:solidFill>
                <a:latin typeface="Times New Roman" charset="0"/>
              </a:rPr>
              <a:t>, fission) reactions</a:t>
            </a:r>
          </a:p>
          <a:p>
            <a:endParaRPr lang="en-US" sz="1200" dirty="0"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A665DDE-18C0-9C43-8C58-E638C996333D}"/>
              </a:ext>
            </a:extLst>
          </p:cNvPr>
          <p:cNvSpPr>
            <a:spLocks/>
          </p:cNvSpPr>
          <p:nvPr/>
        </p:nvSpPr>
        <p:spPr bwMode="auto">
          <a:xfrm>
            <a:off x="4043328" y="1981200"/>
            <a:ext cx="412750" cy="962025"/>
          </a:xfrm>
          <a:custGeom>
            <a:avLst/>
            <a:gdLst>
              <a:gd name="T0" fmla="*/ 0 w 650"/>
              <a:gd name="T1" fmla="*/ 0 h 2320"/>
              <a:gd name="T2" fmla="*/ 2147483647 w 650"/>
              <a:gd name="T3" fmla="*/ 0 h 2320"/>
              <a:gd name="T4" fmla="*/ 2147483647 w 650"/>
              <a:gd name="T5" fmla="*/ 2147483647 h 2320"/>
              <a:gd name="T6" fmla="*/ 0 w 650"/>
              <a:gd name="T7" fmla="*/ 2147483647 h 23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0" h="2320">
                <a:moveTo>
                  <a:pt x="0" y="0"/>
                </a:moveTo>
                <a:lnTo>
                  <a:pt x="650" y="0"/>
                </a:lnTo>
                <a:lnTo>
                  <a:pt x="640" y="2320"/>
                </a:lnTo>
                <a:lnTo>
                  <a:pt x="0" y="2320"/>
                </a:lnTo>
              </a:path>
            </a:pathLst>
          </a:custGeom>
          <a:noFill/>
          <a:ln w="19050" cmpd="sng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3C56EB34-CCCB-7341-BE1A-8273D4902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878" y="5845175"/>
            <a:ext cx="32127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cs typeface="+mn-cs"/>
              </a:rPr>
              <a:t>Figure from 2007 USA Nuclear Science LRP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6D923-8334-FB42-B6F8-CCA92C9F56BF}"/>
              </a:ext>
            </a:extLst>
          </p:cNvPr>
          <p:cNvSpPr txBox="1"/>
          <p:nvPr/>
        </p:nvSpPr>
        <p:spPr>
          <a:xfrm>
            <a:off x="4590759" y="4785593"/>
            <a:ext cx="2386227" cy="1107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sng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Applied</a:t>
            </a:r>
            <a:r>
              <a:rPr kumimoji="0" lang="en-US" sz="1800" b="1" i="0" u="sng" strike="noStrike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Research: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Nuclear Security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1600" dirty="0">
                <a:solidFill>
                  <a:schemeClr val="tx1"/>
                </a:solidFill>
              </a:rPr>
              <a:t>Medical Isotope R&amp;D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1600" dirty="0">
                <a:solidFill>
                  <a:schemeClr val="tx1"/>
                </a:solidFill>
                <a:latin typeface="Symbol" pitchFamily="2" charset="2"/>
              </a:rPr>
              <a:t>g</a:t>
            </a:r>
            <a:r>
              <a:rPr lang="en-US" sz="1600" dirty="0">
                <a:solidFill>
                  <a:schemeClr val="tx1"/>
                </a:solidFill>
              </a:rPr>
              <a:t>-ray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Detector</a:t>
            </a:r>
            <a:r>
              <a:rPr kumimoji="0" lang="en-US" sz="16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R&amp;D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AEE4D-FEA5-314A-AFAB-D0E6DFEF864B}"/>
              </a:ext>
            </a:extLst>
          </p:cNvPr>
          <p:cNvSpPr txBox="1"/>
          <p:nvPr/>
        </p:nvSpPr>
        <p:spPr>
          <a:xfrm>
            <a:off x="4609807" y="1464635"/>
            <a:ext cx="228684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Low-Energy QCD: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ACE74DB9-F3A0-A248-9192-A37F7826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9500" y="4104072"/>
            <a:ext cx="1770016" cy="211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E60100-4B53-6644-A230-C7F7D753FD9E}"/>
              </a:ext>
            </a:extLst>
          </p:cNvPr>
          <p:cNvSpPr/>
          <p:nvPr/>
        </p:nvSpPr>
        <p:spPr>
          <a:xfrm>
            <a:off x="4484590" y="3627106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b="1" dirty="0">
                <a:solidFill>
                  <a:srgbClr val="002060"/>
                </a:solidFill>
              </a:rPr>
              <a:t>Many-body Strongly Interacting Systems: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25AA8-79D6-3B7E-B6F9-92170DC9AD45}"/>
              </a:ext>
            </a:extLst>
          </p:cNvPr>
          <p:cNvSpPr txBox="1"/>
          <p:nvPr/>
        </p:nvSpPr>
        <p:spPr>
          <a:xfrm>
            <a:off x="8750595" y="1864740"/>
            <a:ext cx="252793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457200" latinLnBrk="1" hangingPunct="0"/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60 MeV ≤ E</a:t>
            </a:r>
            <a:r>
              <a: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Symbol" pitchFamily="2" charset="2"/>
                <a:sym typeface="Helvetica"/>
              </a:rPr>
              <a:t>g</a:t>
            </a:r>
            <a:r>
              <a:rPr lang="en-US" dirty="0">
                <a:solidFill>
                  <a:srgbClr val="0432FF"/>
                </a:solidFill>
                <a:sym typeface="Helvetica"/>
              </a:rPr>
              <a:t> &lt;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110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4E18B6-48F1-EC93-585B-9A51987A3E51}"/>
              </a:ext>
            </a:extLst>
          </p:cNvPr>
          <p:cNvSpPr txBox="1"/>
          <p:nvPr/>
        </p:nvSpPr>
        <p:spPr>
          <a:xfrm>
            <a:off x="9824486" y="2657658"/>
            <a:ext cx="142282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457200" latinLnBrk="1" hangingPunct="0"/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</a:t>
            </a:r>
            <a:r>
              <a:rPr kumimoji="0" lang="en-US" sz="1800" b="0" i="0" u="none" strike="noStrike" cap="none" spc="0" normalizeH="0" baseline="-2500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Symbol" pitchFamily="2" charset="2"/>
                <a:sym typeface="Helvetica"/>
              </a:rPr>
              <a:t>g</a:t>
            </a:r>
            <a:r>
              <a:rPr lang="en-US" dirty="0">
                <a:solidFill>
                  <a:srgbClr val="0432FF"/>
                </a:solidFill>
                <a:sym typeface="Helvetica"/>
              </a:rPr>
              <a:t> ≤  3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0 MeV</a:t>
            </a:r>
          </a:p>
        </p:txBody>
      </p:sp>
    </p:spTree>
    <p:extLst>
      <p:ext uri="{BB962C8B-B14F-4D97-AF65-F5344CB8AC3E}">
        <p14:creationId xmlns:p14="http://schemas.microsoft.com/office/powerpoint/2010/main" val="31056809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2B203-8939-0616-4789-ABA47EA4E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HIGS: Layout of Target Rooms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46E51-7CA9-A122-A506-10DBC834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44" y="721276"/>
            <a:ext cx="9715601" cy="514789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E4E5C1-BA2E-9066-A23A-DD4FDFC2351F}"/>
              </a:ext>
            </a:extLst>
          </p:cNvPr>
          <p:cNvCxnSpPr>
            <a:cxnSpLocks/>
          </p:cNvCxnSpPr>
          <p:nvPr/>
        </p:nvCxnSpPr>
        <p:spPr>
          <a:xfrm>
            <a:off x="689344" y="3976578"/>
            <a:ext cx="8986284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474CFD-8E4F-BC5B-6366-4B66F668A338}"/>
              </a:ext>
            </a:extLst>
          </p:cNvPr>
          <p:cNvSpPr txBox="1"/>
          <p:nvPr/>
        </p:nvSpPr>
        <p:spPr>
          <a:xfrm>
            <a:off x="786809" y="3540901"/>
            <a:ext cx="125931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  <a:latin typeface="Symbol" pitchFamily="2" charset="2"/>
                <a:sym typeface="Helvetica"/>
              </a:rPr>
              <a:t>g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-ray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34114-2C40-01E8-AF13-569EDCA926DD}"/>
              </a:ext>
            </a:extLst>
          </p:cNvPr>
          <p:cNvSpPr txBox="1"/>
          <p:nvPr/>
        </p:nvSpPr>
        <p:spPr>
          <a:xfrm>
            <a:off x="2594344" y="5027566"/>
            <a:ext cx="1116419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432FF"/>
                </a:solidFill>
                <a:sym typeface="Helvetica"/>
              </a:rPr>
              <a:t>Beam flux monitors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432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3757D8-BD20-B8F4-A92B-29FF450DE21A}"/>
              </a:ext>
            </a:extLst>
          </p:cNvPr>
          <p:cNvCxnSpPr>
            <a:cxnSpLocks/>
          </p:cNvCxnSpPr>
          <p:nvPr/>
        </p:nvCxnSpPr>
        <p:spPr>
          <a:xfrm flipV="1">
            <a:off x="3152553" y="4253023"/>
            <a:ext cx="568842" cy="882503"/>
          </a:xfrm>
          <a:prstGeom prst="straightConnector1">
            <a:avLst/>
          </a:prstGeom>
          <a:noFill/>
          <a:ln w="25400" cap="flat">
            <a:solidFill>
              <a:srgbClr val="0432FF"/>
            </a:solidFill>
            <a:prstDash val="solid"/>
            <a:bevel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4706337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AA18-DED1-2157-F306-7B7C39BD5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HIGS: Nuclear Resonance Florescence (NRF)</a:t>
            </a:r>
          </a:p>
        </p:txBody>
      </p:sp>
      <p:pic>
        <p:nvPicPr>
          <p:cNvPr id="4" name="Picture 3" descr="A group of colored spheres&#10;&#10;Description automatically generated">
            <a:extLst>
              <a:ext uri="{FF2B5EF4-FFF2-40B4-BE49-F238E27FC236}">
                <a16:creationId xmlns:a16="http://schemas.microsoft.com/office/drawing/2014/main" id="{8CF89C08-5BF5-48E2-CA4D-FFDC5F70D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34770" t="9376" b="24046"/>
          <a:stretch/>
        </p:blipFill>
        <p:spPr>
          <a:xfrm>
            <a:off x="5078859" y="617990"/>
            <a:ext cx="6535698" cy="5188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846EBE51-0772-AECA-6B3A-ABE846484B26}"/>
              </a:ext>
            </a:extLst>
          </p:cNvPr>
          <p:cNvSpPr/>
          <p:nvPr/>
        </p:nvSpPr>
        <p:spPr>
          <a:xfrm flipV="1">
            <a:off x="1896529" y="2027152"/>
            <a:ext cx="8662" cy="1971599"/>
          </a:xfrm>
          <a:prstGeom prst="line">
            <a:avLst/>
          </a:pr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108847" tIns="54423" rIns="108847" bIns="54423" anchor="ctr" anchorCtr="0" compatLnSpc="0"/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DB99D59D-DA96-EF06-DABF-5C20AB9648C8}"/>
              </a:ext>
            </a:extLst>
          </p:cNvPr>
          <p:cNvSpPr/>
          <p:nvPr/>
        </p:nvSpPr>
        <p:spPr>
          <a:xfrm flipH="1">
            <a:off x="2504257" y="2037221"/>
            <a:ext cx="20834" cy="1990800"/>
          </a:xfrm>
          <a:prstGeom prst="line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108847" tIns="54423" rIns="108847" bIns="54423" anchor="ctr" anchorCtr="0" compatLnSpc="0"/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B55C4-DB67-7DE9-21D6-7DE94825A544}"/>
              </a:ext>
            </a:extLst>
          </p:cNvPr>
          <p:cNvSpPr txBox="1"/>
          <p:nvPr/>
        </p:nvSpPr>
        <p:spPr>
          <a:xfrm rot="16200000">
            <a:off x="1808975" y="2277080"/>
            <a:ext cx="1178195" cy="390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935"/>
              <a:t>Elastic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E81009-D257-A25A-F1C1-F0EEB3C6FEE5}"/>
              </a:ext>
            </a:extLst>
          </p:cNvPr>
          <p:cNvSpPr txBox="1"/>
          <p:nvPr/>
        </p:nvSpPr>
        <p:spPr>
          <a:xfrm rot="16200000">
            <a:off x="2118148" y="2204881"/>
            <a:ext cx="1516274" cy="390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935"/>
              <a:t>Inelastic</a:t>
            </a:r>
          </a:p>
        </p:txBody>
      </p:sp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0B461673-73D3-7064-313D-7C4D2FAF4225}"/>
              </a:ext>
            </a:extLst>
          </p:cNvPr>
          <p:cNvSpPr/>
          <p:nvPr/>
        </p:nvSpPr>
        <p:spPr>
          <a:xfrm flipH="1">
            <a:off x="3034933" y="2037634"/>
            <a:ext cx="0" cy="1335089"/>
          </a:xfrm>
          <a:prstGeom prst="line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108847" tIns="54423" rIns="108847" bIns="54423" anchor="ctr" anchorCtr="0" compatLnSpc="0"/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0AFE004F-3ABD-9711-A635-E9E3A7B07DB1}"/>
              </a:ext>
            </a:extLst>
          </p:cNvPr>
          <p:cNvSpPr/>
          <p:nvPr/>
        </p:nvSpPr>
        <p:spPr>
          <a:xfrm flipV="1">
            <a:off x="1825227" y="2024661"/>
            <a:ext cx="1324755" cy="0"/>
          </a:xfrm>
          <a:prstGeom prst="line">
            <a:avLst/>
          </a:prstGeom>
          <a:ln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108847" tIns="54423" rIns="108847" bIns="54423" anchor="ctr" anchorCtr="0" compatLnSpc="0"/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C44BC513-8A54-FA8F-F92F-63CAE2B5C9B7}"/>
              </a:ext>
            </a:extLst>
          </p:cNvPr>
          <p:cNvSpPr/>
          <p:nvPr/>
        </p:nvSpPr>
        <p:spPr>
          <a:xfrm flipV="1">
            <a:off x="1818970" y="3373738"/>
            <a:ext cx="1324755" cy="0"/>
          </a:xfrm>
          <a:prstGeom prst="line">
            <a:avLst/>
          </a:prstGeom>
          <a:ln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108847" tIns="54423" rIns="108847" bIns="54423" anchor="ctr" anchorCtr="0" compatLnSpc="0"/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8EB9416F-16E8-3D02-A85F-4A8BA79DC01F}"/>
              </a:ext>
            </a:extLst>
          </p:cNvPr>
          <p:cNvSpPr/>
          <p:nvPr/>
        </p:nvSpPr>
        <p:spPr>
          <a:xfrm flipV="1">
            <a:off x="1807450" y="4037810"/>
            <a:ext cx="1324755" cy="0"/>
          </a:xfrm>
          <a:prstGeom prst="line">
            <a:avLst/>
          </a:prstGeom>
          <a:ln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108847" tIns="54423" rIns="108847" bIns="54423" anchor="ctr" anchorCtr="0" compatLnSpc="0"/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2A0D7B-D6F8-1323-2C97-9564607EB8F6}"/>
                  </a:ext>
                </a:extLst>
              </p:cNvPr>
              <p:cNvSpPr txBox="1"/>
              <p:nvPr/>
            </p:nvSpPr>
            <p:spPr>
              <a:xfrm>
                <a:off x="5192197" y="5463625"/>
                <a:ext cx="7381011" cy="687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9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Examples of angular correlations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19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900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1900"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for elastic transitions</a:t>
                </a:r>
                <a:endParaRPr lang="en-US" sz="1900">
                  <a:solidFill>
                    <a:srgbClr val="00B05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  <a:p>
                <a:r>
                  <a:rPr lang="en-US" sz="1900">
                    <a:solidFill>
                      <a:srgbClr val="008E4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C. Iliadis and U. Friman-Gayer, EPJ A </a:t>
                </a:r>
                <a:r>
                  <a:rPr lang="en-US" sz="1900" b="1">
                    <a:solidFill>
                      <a:srgbClr val="008E4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57</a:t>
                </a:r>
                <a:r>
                  <a:rPr lang="en-US" sz="1900">
                    <a:solidFill>
                      <a:srgbClr val="008E4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, 190 (2021).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2A0D7B-D6F8-1323-2C97-9564607EB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97" y="5463625"/>
                <a:ext cx="7381011" cy="687881"/>
              </a:xfrm>
              <a:prstGeom prst="rect">
                <a:avLst/>
              </a:prstGeom>
              <a:blipFill>
                <a:blip r:embed="rId4"/>
                <a:stretch>
                  <a:fillRect l="-826" t="-4425" b="-13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EA10609-FA75-B3EE-C9FE-CF55784C3724}"/>
              </a:ext>
            </a:extLst>
          </p:cNvPr>
          <p:cNvSpPr txBox="1"/>
          <p:nvPr/>
        </p:nvSpPr>
        <p:spPr>
          <a:xfrm>
            <a:off x="1316418" y="1893211"/>
            <a:ext cx="549397" cy="23770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08847" tIns="54423" rIns="108847" bIns="54423" anchor="t" anchorCtr="0" compatLnSpc="0">
            <a:spAutoFit/>
          </a:bodyPr>
          <a:lstStyle/>
          <a:p>
            <a:pPr hangingPunct="0"/>
            <a:r>
              <a:rPr lang="en-US" sz="1900">
                <a:ea typeface="Noto Sans CJK SC" pitchFamily="2"/>
                <a:cs typeface="Lohit Devanagari" pitchFamily="2"/>
              </a:rPr>
              <a:t>1</a:t>
            </a:r>
            <a:r>
              <a:rPr lang="en-US" sz="1900" baseline="30000">
                <a:ea typeface="Noto Sans CJK SC" pitchFamily="2"/>
                <a:cs typeface="Lohit Devanagari" pitchFamily="2"/>
              </a:rPr>
              <a:t>+/-</a:t>
            </a:r>
          </a:p>
          <a:p>
            <a:pPr hangingPunct="0"/>
            <a:endParaRPr lang="en-US" sz="1935">
              <a:ea typeface="Noto Sans CJK SC" pitchFamily="2"/>
              <a:cs typeface="Lohit Devanagari" pitchFamily="2"/>
            </a:endParaRPr>
          </a:p>
          <a:p>
            <a:pPr hangingPunct="0"/>
            <a:endParaRPr lang="en-US" sz="1935">
              <a:ea typeface="Noto Sans CJK SC" pitchFamily="2"/>
              <a:cs typeface="Lohit Devanagari" pitchFamily="2"/>
            </a:endParaRPr>
          </a:p>
          <a:p>
            <a:pPr hangingPunct="0"/>
            <a:endParaRPr lang="en-US" sz="1935">
              <a:ea typeface="Noto Sans CJK SC" pitchFamily="2"/>
              <a:cs typeface="Lohit Devanagari" pitchFamily="2"/>
            </a:endParaRPr>
          </a:p>
          <a:p>
            <a:pPr hangingPunct="0"/>
            <a:r>
              <a:rPr lang="en-US" sz="1900">
                <a:ea typeface="Noto Sans CJK SC" pitchFamily="2"/>
                <a:cs typeface="Lohit Devanagari" pitchFamily="2"/>
              </a:rPr>
              <a:t>2</a:t>
            </a:r>
            <a:r>
              <a:rPr lang="en-US" sz="1900" baseline="30000">
                <a:ea typeface="Noto Sans CJK SC" pitchFamily="2"/>
                <a:cs typeface="Lohit Devanagari" pitchFamily="2"/>
              </a:rPr>
              <a:t>+</a:t>
            </a:r>
          </a:p>
          <a:p>
            <a:pPr hangingPunct="0"/>
            <a:endParaRPr lang="en-US" sz="1935">
              <a:ea typeface="Noto Sans CJK SC" pitchFamily="2"/>
              <a:cs typeface="Lohit Devanagari" pitchFamily="2"/>
            </a:endParaRPr>
          </a:p>
          <a:p>
            <a:pPr hangingPunct="0"/>
            <a:endParaRPr lang="en-US" sz="1935">
              <a:ea typeface="Noto Sans CJK SC" pitchFamily="2"/>
              <a:cs typeface="Lohit Devanagari" pitchFamily="2"/>
            </a:endParaRPr>
          </a:p>
          <a:p>
            <a:pPr hangingPunct="0"/>
            <a:r>
              <a:rPr lang="en-US" sz="1900">
                <a:ea typeface="Noto Sans CJK SC" pitchFamily="2"/>
                <a:cs typeface="Lohit Devanagari" pitchFamily="2"/>
              </a:rPr>
              <a:t>0</a:t>
            </a:r>
            <a:r>
              <a:rPr lang="en-US" sz="1900" baseline="30000">
                <a:ea typeface="Noto Sans CJK SC" pitchFamily="2"/>
                <a:cs typeface="Lohit Devanagari" pitchFamily="2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F83890-7390-4673-48E2-0C022D18F62D}"/>
              </a:ext>
            </a:extLst>
          </p:cNvPr>
          <p:cNvSpPr txBox="1"/>
          <p:nvPr/>
        </p:nvSpPr>
        <p:spPr>
          <a:xfrm>
            <a:off x="135467" y="926093"/>
            <a:ext cx="4856155" cy="5355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latin typeface="Ebrima"/>
                <a:ea typeface="Ebrima"/>
                <a:cs typeface="Ebrima"/>
              </a:rPr>
              <a:t>For a nucleus with a 0</a:t>
            </a:r>
            <a:r>
              <a:rPr lang="en-US" baseline="30000" dirty="0">
                <a:latin typeface="Ebrima"/>
                <a:ea typeface="Ebrima"/>
                <a:cs typeface="Ebrima"/>
              </a:rPr>
              <a:t>+</a:t>
            </a:r>
            <a:r>
              <a:rPr lang="en-US" dirty="0">
                <a:latin typeface="Ebrima"/>
                <a:ea typeface="Ebrima"/>
                <a:cs typeface="Ebrima"/>
              </a:rPr>
              <a:t> ground state, mainly</a:t>
            </a:r>
            <a:r>
              <a:rPr lang="en-US" sz="1800" dirty="0">
                <a:latin typeface="Ebrima"/>
                <a:ea typeface="Ebrima"/>
                <a:cs typeface="Ebrima"/>
              </a:rPr>
              <a:t> </a:t>
            </a:r>
            <a:r>
              <a:rPr lang="en-US" b="1" dirty="0">
                <a:latin typeface="Ebrima"/>
                <a:ea typeface="Ebrima"/>
                <a:cs typeface="Ebrima"/>
              </a:rPr>
              <a:t> spin-1</a:t>
            </a:r>
            <a:r>
              <a:rPr lang="en-US" sz="1800" b="1" dirty="0">
                <a:latin typeface="Ebrima"/>
                <a:ea typeface="Ebrima"/>
                <a:cs typeface="Ebrima"/>
              </a:rPr>
              <a:t> </a:t>
            </a:r>
            <a:r>
              <a:rPr lang="en-US" b="1" dirty="0">
                <a:latin typeface="Ebrima"/>
                <a:ea typeface="Ebrima"/>
                <a:cs typeface="Ebrima"/>
              </a:rPr>
              <a:t>states</a:t>
            </a:r>
            <a:r>
              <a:rPr lang="en-US" dirty="0">
                <a:latin typeface="Ebrima"/>
                <a:ea typeface="Ebrima"/>
                <a:cs typeface="Ebrima"/>
              </a:rPr>
              <a:t> </a:t>
            </a:r>
            <a:r>
              <a:rPr lang="en-US" sz="1800" dirty="0">
                <a:latin typeface="Ebrima"/>
                <a:ea typeface="Ebrima"/>
                <a:cs typeface="Ebrima"/>
              </a:rPr>
              <a:t>are excited</a:t>
            </a:r>
            <a:r>
              <a:rPr lang="en-US" dirty="0">
                <a:latin typeface="Ebrima"/>
                <a:ea typeface="Ebrima"/>
                <a:cs typeface="Ebrima"/>
              </a:rPr>
              <a:t>.</a:t>
            </a: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r>
              <a:rPr lang="en-US" dirty="0">
                <a:solidFill>
                  <a:srgbClr val="000000"/>
                </a:solidFill>
                <a:latin typeface="Ebrima"/>
                <a:ea typeface="Ebrima"/>
                <a:cs typeface="Ebrima"/>
              </a:rPr>
              <a:t>Elastic decays occur via gamma emission following well-defined angular distributions depending on the spin/parity of the state</a:t>
            </a:r>
          </a:p>
          <a:p>
            <a:endParaRPr lang="en-US" dirty="0">
              <a:solidFill>
                <a:srgbClr val="000000"/>
              </a:solidFill>
              <a:latin typeface="Ebrima"/>
              <a:ea typeface="Ebrima"/>
              <a:cs typeface="Ebrima"/>
            </a:endParaRPr>
          </a:p>
          <a:p>
            <a:r>
              <a:rPr lang="en-US" dirty="0">
                <a:solidFill>
                  <a:srgbClr val="000000"/>
                </a:solidFill>
                <a:latin typeface="Ebrima"/>
                <a:ea typeface="Ebrima"/>
                <a:cs typeface="Ebrima"/>
              </a:rPr>
              <a:t>Linearly polarized beam enables measurement of the parity, as well</a:t>
            </a:r>
          </a:p>
        </p:txBody>
      </p:sp>
    </p:spTree>
    <p:extLst>
      <p:ext uri="{BB962C8B-B14F-4D97-AF65-F5344CB8AC3E}">
        <p14:creationId xmlns:p14="http://schemas.microsoft.com/office/powerpoint/2010/main" val="99067505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5B06E-65EB-4D30-2D8F-1C5308983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40879-B020-FF77-CC8F-ED8D7B8D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Clover Array at HIGS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6D62CD5-5CC2-03CB-E67E-7816E0158F45}"/>
              </a:ext>
            </a:extLst>
          </p:cNvPr>
          <p:cNvSpPr txBox="1">
            <a:spLocks/>
          </p:cNvSpPr>
          <p:nvPr/>
        </p:nvSpPr>
        <p:spPr>
          <a:xfrm>
            <a:off x="1182827" y="5144312"/>
            <a:ext cx="3229685" cy="870022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Century Gothic"/>
              </a:defRPr>
            </a:lvl1pPr>
            <a:lvl2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Ebrima"/>
                <a:ea typeface="Ebrima"/>
                <a:cs typeface="Ebrima"/>
              </a:rPr>
              <a:t>8 clover-type </a:t>
            </a:r>
            <a:r>
              <a:rPr lang="en-US" sz="2000" dirty="0" err="1">
                <a:solidFill>
                  <a:schemeClr val="tx1"/>
                </a:solidFill>
                <a:latin typeface="Ebrima"/>
                <a:ea typeface="Ebrima"/>
                <a:cs typeface="Ebrima"/>
              </a:rPr>
              <a:t>HPGe</a:t>
            </a:r>
            <a:endParaRPr lang="en-US" sz="2000" dirty="0">
              <a:solidFill>
                <a:schemeClr val="tx1"/>
              </a:solidFill>
              <a:latin typeface="Ebrima"/>
              <a:ea typeface="Ebrima"/>
              <a:cs typeface="Ebrima"/>
            </a:endParaRPr>
          </a:p>
          <a:p>
            <a:pPr defTabSz="914400"/>
            <a:endParaRPr lang="en-US" sz="1000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12 CeBr</a:t>
            </a:r>
            <a:r>
              <a:rPr lang="en-US" sz="2000" baseline="-25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scintillators</a:t>
            </a:r>
          </a:p>
          <a:p>
            <a:pPr defTabSz="914400"/>
            <a:r>
              <a:rPr lang="en-US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						</a:t>
            </a:r>
          </a:p>
          <a:p>
            <a:pPr defTabSz="914400"/>
            <a:endParaRPr lang="en-US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defTabSz="914400"/>
            <a:endParaRPr lang="en-US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6" defTabSz="91440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61FE22-712F-DED3-9C74-1AA48A396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04" y="1081889"/>
            <a:ext cx="4032034" cy="3868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4D8F7-F4A1-0ABA-6E54-FC12F1C1436E}"/>
              </a:ext>
            </a:extLst>
          </p:cNvPr>
          <p:cNvSpPr txBox="1"/>
          <p:nvPr/>
        </p:nvSpPr>
        <p:spPr>
          <a:xfrm>
            <a:off x="2073350" y="642875"/>
            <a:ext cx="1562986" cy="3847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en-US" sz="1900" b="1" dirty="0">
                <a:solidFill>
                  <a:srgbClr val="0432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Clover Array​</a:t>
            </a:r>
            <a:endParaRPr lang="en-US" sz="1900" b="1" i="0" dirty="0">
              <a:solidFill>
                <a:srgbClr val="0432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0456A-EF4F-C093-B6F0-39E219205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75" b="880"/>
          <a:stretch/>
        </p:blipFill>
        <p:spPr>
          <a:xfrm>
            <a:off x="4954661" y="835233"/>
            <a:ext cx="3424482" cy="527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89C762-0C44-A00E-E488-7E9772190C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308"/>
          <a:stretch>
            <a:fillRect/>
          </a:stretch>
        </p:blipFill>
        <p:spPr>
          <a:xfrm>
            <a:off x="8619464" y="925034"/>
            <a:ext cx="2155803" cy="1912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66291-0133-A622-1877-29F6365F5ED9}"/>
              </a:ext>
            </a:extLst>
          </p:cNvPr>
          <p:cNvSpPr txBox="1"/>
          <p:nvPr/>
        </p:nvSpPr>
        <p:spPr>
          <a:xfrm>
            <a:off x="8825024" y="3054996"/>
            <a:ext cx="28494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Beam direction: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into page</a:t>
            </a:r>
          </a:p>
        </p:txBody>
      </p:sp>
    </p:spTree>
    <p:extLst>
      <p:ext uri="{BB962C8B-B14F-4D97-AF65-F5344CB8AC3E}">
        <p14:creationId xmlns:p14="http://schemas.microsoft.com/office/powerpoint/2010/main" val="6102413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B9AF-619D-2045-5E65-427BF7E8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7" y="-8836"/>
            <a:ext cx="10464800" cy="487302"/>
          </a:xfrm>
        </p:spPr>
        <p:txBody>
          <a:bodyPr/>
          <a:lstStyle/>
          <a:p>
            <a:r>
              <a:rPr lang="en-US" dirty="0"/>
              <a:t>HIGS: Example of gamma-ray cascade measurement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D68E4-BC72-B00B-D6FA-764E81DFF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984" y="1233395"/>
            <a:ext cx="7935718" cy="3698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760C02-DFA3-185E-31EC-46F916EF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6" y="2282009"/>
            <a:ext cx="2701999" cy="680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CE0906-8E44-1DE1-7EF4-A6D2D920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44" y="1509677"/>
            <a:ext cx="2308595" cy="656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95458-6BFA-6BA3-7E93-E51769C2B2C2}"/>
              </a:ext>
            </a:extLst>
          </p:cNvPr>
          <p:cNvSpPr txBox="1"/>
          <p:nvPr/>
        </p:nvSpPr>
        <p:spPr>
          <a:xfrm>
            <a:off x="697040" y="1048125"/>
            <a:ext cx="300338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Photon Strength Function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F9B96-8BF1-434F-F219-2238E8640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15" y="3030805"/>
            <a:ext cx="2276699" cy="411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CAB259-17A7-EF72-80AF-4F4376047903}"/>
              </a:ext>
            </a:extLst>
          </p:cNvPr>
          <p:cNvSpPr txBox="1"/>
          <p:nvPr/>
        </p:nvSpPr>
        <p:spPr>
          <a:xfrm>
            <a:off x="3997090" y="768370"/>
            <a:ext cx="779441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J. Isaak and N.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Pietralla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, Probing Nuclear Structure with Photon Beams, 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Handbook of Nuclear Physics, </a:t>
            </a:r>
            <a:r>
              <a:rPr kumimoji="0" lang="en-US" sz="1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doi:10.1007/978-981-15-8818-1_2-1 (2022)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42DB5-AF8F-5255-CE47-5F7831917C8E}"/>
              </a:ext>
            </a:extLst>
          </p:cNvPr>
          <p:cNvSpPr txBox="1"/>
          <p:nvPr/>
        </p:nvSpPr>
        <p:spPr>
          <a:xfrm>
            <a:off x="10154098" y="1451074"/>
            <a:ext cx="482820" cy="3077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128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BECC2-8146-5F13-43C7-349CA32B5356}"/>
              </a:ext>
            </a:extLst>
          </p:cNvPr>
          <p:cNvSpPr txBox="1"/>
          <p:nvPr/>
        </p:nvSpPr>
        <p:spPr>
          <a:xfrm>
            <a:off x="10941833" y="3429000"/>
            <a:ext cx="482820" cy="3077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128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1E1553-6726-9BE8-5E88-6AC533B94D44}"/>
                  </a:ext>
                </a:extLst>
              </p:cNvPr>
              <p:cNvSpPr txBox="1"/>
              <p:nvPr/>
            </p:nvSpPr>
            <p:spPr>
              <a:xfrm>
                <a:off x="8766545" y="3321278"/>
                <a:ext cx="603307" cy="18466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bSupPr>
                        <m:e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</m:e>
                        <m:sub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1</m:t>
                          </m:r>
                        </m:sub>
                        <m:sup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+</m:t>
                          </m:r>
                        </m:sup>
                      </m:sSubSup>
                      <m:r>
                        <a:rPr kumimoji="0" lang="en-US" sz="1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→</m:t>
                      </m:r>
                      <m:sSubSup>
                        <m:sSubSupPr>
                          <m:ctrlP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sSubSupPr>
                        <m:e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0</m:t>
                          </m:r>
                        </m:e>
                        <m:sub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</m:t>
                          </m:r>
                        </m:sub>
                        <m:sup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1E1553-6726-9BE8-5E88-6AC533B94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545" y="3321278"/>
                <a:ext cx="603307" cy="184666"/>
              </a:xfrm>
              <a:prstGeom prst="rect">
                <a:avLst/>
              </a:prstGeom>
              <a:blipFill>
                <a:blip r:embed="rId6"/>
                <a:stretch>
                  <a:fillRect l="-6250" r="-2083"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6DCCA2-DF6B-D35B-4641-67D042DBA21B}"/>
                  </a:ext>
                </a:extLst>
              </p:cNvPr>
              <p:cNvSpPr txBox="1"/>
              <p:nvPr/>
            </p:nvSpPr>
            <p:spPr>
              <a:xfrm>
                <a:off x="10097199" y="4082739"/>
                <a:ext cx="603307" cy="18466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bSupPr>
                        <m:e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</m:e>
                        <m:sub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</m:sub>
                        <m:sup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+</m:t>
                          </m:r>
                        </m:sup>
                      </m:sSubSup>
                      <m:r>
                        <a:rPr kumimoji="0" lang="en-US" sz="1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→</m:t>
                      </m:r>
                      <m:sSubSup>
                        <m:sSubSupPr>
                          <m:ctrlP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sSubSupPr>
                        <m:e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</m:e>
                        <m:sub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</m:t>
                          </m:r>
                        </m:sub>
                        <m:sup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6DCCA2-DF6B-D35B-4641-67D042DBA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199" y="4082739"/>
                <a:ext cx="603307" cy="184666"/>
              </a:xfrm>
              <a:prstGeom prst="rect">
                <a:avLst/>
              </a:prstGeom>
              <a:blipFill>
                <a:blip r:embed="rId7"/>
                <a:stretch>
                  <a:fillRect l="-4082"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F0FFE9-EE6C-14AE-1646-2E4EF92422C1}"/>
                  </a:ext>
                </a:extLst>
              </p:cNvPr>
              <p:cNvSpPr txBox="1"/>
              <p:nvPr/>
            </p:nvSpPr>
            <p:spPr>
              <a:xfrm>
                <a:off x="9142871" y="4126663"/>
                <a:ext cx="603307" cy="18466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bSupPr>
                        <m:e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4</m:t>
                          </m:r>
                        </m:e>
                        <m:sub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1</m:t>
                          </m:r>
                        </m:sub>
                        <m:sup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+</m:t>
                          </m:r>
                        </m:sup>
                      </m:sSubSup>
                      <m:r>
                        <a:rPr kumimoji="0" lang="en-US" sz="1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→</m:t>
                      </m:r>
                      <m:sSubSup>
                        <m:sSubSupPr>
                          <m:ctrlP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sSubSupPr>
                        <m:e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</m:e>
                        <m:sub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1</m:t>
                          </m:r>
                        </m:sub>
                        <m:sup>
                          <m:r>
                            <a:rPr kumimoji="0" lang="en-US" sz="1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F0FFE9-EE6C-14AE-1646-2E4EF9242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2871" y="4126663"/>
                <a:ext cx="603307" cy="184666"/>
              </a:xfrm>
              <a:prstGeom prst="rect">
                <a:avLst/>
              </a:prstGeom>
              <a:blipFill>
                <a:blip r:embed="rId8"/>
                <a:stretch>
                  <a:fillRect l="-6250" b="-12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05281BC-59EE-00BF-C45C-F93EF279635F}"/>
              </a:ext>
            </a:extLst>
          </p:cNvPr>
          <p:cNvSpPr txBox="1"/>
          <p:nvPr/>
        </p:nvSpPr>
        <p:spPr>
          <a:xfrm>
            <a:off x="10721772" y="3917100"/>
            <a:ext cx="444990" cy="27699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228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6340271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25B9-FE5F-BD82-110C-C9BF0F0A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HIGS: NRF with radioactive targets</a:t>
            </a:r>
          </a:p>
        </p:txBody>
      </p:sp>
      <p:pic>
        <p:nvPicPr>
          <p:cNvPr id="3" name="Picture 2" descr="Run330-334-GOODVSACC_W_RF_CUT">
            <a:extLst>
              <a:ext uri="{FF2B5EF4-FFF2-40B4-BE49-F238E27FC236}">
                <a16:creationId xmlns:a16="http://schemas.microsoft.com/office/drawing/2014/main" id="{3F91E1D5-154C-25DA-1126-E66926634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55099" r="6860" b="5149"/>
          <a:stretch/>
        </p:blipFill>
        <p:spPr bwMode="auto">
          <a:xfrm>
            <a:off x="1050848" y="844550"/>
            <a:ext cx="6896101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un330-334-GOODVSACC_W_RF_CUT">
            <a:extLst>
              <a:ext uri="{FF2B5EF4-FFF2-40B4-BE49-F238E27FC236}">
                <a16:creationId xmlns:a16="http://schemas.microsoft.com/office/drawing/2014/main" id="{DBB2EC6D-F06B-7D47-8060-56D177932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9217" r="5941" b="48558"/>
          <a:stretch/>
        </p:blipFill>
        <p:spPr bwMode="auto">
          <a:xfrm>
            <a:off x="1050848" y="3311599"/>
            <a:ext cx="69342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712B49-6FC2-2235-DB36-D28EC85B888B}"/>
              </a:ext>
            </a:extLst>
          </p:cNvPr>
          <p:cNvSpPr txBox="1"/>
          <p:nvPr/>
        </p:nvSpPr>
        <p:spPr>
          <a:xfrm>
            <a:off x="8506047" y="1088201"/>
            <a:ext cx="230287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240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Pu target (~4.7g)</a:t>
            </a:r>
          </a:p>
        </p:txBody>
      </p:sp>
    </p:spTree>
    <p:extLst>
      <p:ext uri="{BB962C8B-B14F-4D97-AF65-F5344CB8AC3E}">
        <p14:creationId xmlns:p14="http://schemas.microsoft.com/office/powerpoint/2010/main" val="105470884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41259</TotalTime>
  <Words>1493</Words>
  <Application>Microsoft Macintosh PowerPoint</Application>
  <PresentationFormat>Widescreen</PresentationFormat>
  <Paragraphs>210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ＭＳ Ｐゴシック</vt:lpstr>
      <vt:lpstr>Aptos</vt:lpstr>
      <vt:lpstr>Arial</vt:lpstr>
      <vt:lpstr>Calibri</vt:lpstr>
      <vt:lpstr>Cambria Math</vt:lpstr>
      <vt:lpstr>Century Gothic</vt:lpstr>
      <vt:lpstr>Courier New</vt:lpstr>
      <vt:lpstr>Ebrima</vt:lpstr>
      <vt:lpstr>Helvetica</vt:lpstr>
      <vt:lpstr>Helvetica Neue</vt:lpstr>
      <vt:lpstr>Liberation Sans</vt:lpstr>
      <vt:lpstr>Noto Sans CJK SC</vt:lpstr>
      <vt:lpstr>Symbol</vt:lpstr>
      <vt:lpstr>Times New Roman</vt:lpstr>
      <vt:lpstr>Wingdings</vt:lpstr>
      <vt:lpstr>Default</vt:lpstr>
      <vt:lpstr>Equation</vt:lpstr>
      <vt:lpstr>Gamma-ray and Neutron Beam Research Infrastructures at TUNL</vt:lpstr>
      <vt:lpstr>High Intensity Gamma-ray Source (HIgS)</vt:lpstr>
      <vt:lpstr>HIGS: Beam Flux Performance and Requesting Beam Time</vt:lpstr>
      <vt:lpstr>Overview of Research at HIgS</vt:lpstr>
      <vt:lpstr>HIGS: Layout of Target Rooms</vt:lpstr>
      <vt:lpstr>HIGS: Nuclear Resonance Florescence (NRF)</vt:lpstr>
      <vt:lpstr>Clover Array at HIGS</vt:lpstr>
      <vt:lpstr>HIGS: Example of gamma-ray cascade measurement</vt:lpstr>
      <vt:lpstr>HIGS: NRF with radioactive targets</vt:lpstr>
      <vt:lpstr>HIGS: Cumulative Fission Project Yield (FPY) Measurements via activation </vt:lpstr>
      <vt:lpstr>HIGS: Cross-section Measurements Using Sample Activation Technique</vt:lpstr>
      <vt:lpstr>HIGS: Facility and Research References</vt:lpstr>
      <vt:lpstr>Tandem Accelerator Laboratory: Shared resource</vt:lpstr>
      <vt:lpstr>Tandem Accelerator Laboratory</vt:lpstr>
      <vt:lpstr>Tandem Accelerator Laboratory: Neutron Beam Areas</vt:lpstr>
      <vt:lpstr>Tandem Lab: Example of n-n coincidence measurement</vt:lpstr>
      <vt:lpstr>Tandem Lab: Research Examples</vt:lpstr>
      <vt:lpstr>Support 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howellcr@gmail.com</dc:creator>
  <cp:lastModifiedBy>Calvin Howell, Ph.D.</cp:lastModifiedBy>
  <cp:revision>237</cp:revision>
  <cp:lastPrinted>2021-01-28T17:50:40Z</cp:lastPrinted>
  <dcterms:created xsi:type="dcterms:W3CDTF">2021-01-28T07:33:08Z</dcterms:created>
  <dcterms:modified xsi:type="dcterms:W3CDTF">2026-02-12T02:19:35Z</dcterms:modified>
</cp:coreProperties>
</file>