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1"/>
  </p:notesMasterIdLst>
  <p:handoutMasterIdLst>
    <p:handoutMasterId r:id="rId12"/>
  </p:handoutMasterIdLst>
  <p:sldIdLst>
    <p:sldId id="685" r:id="rId5"/>
    <p:sldId id="639" r:id="rId6"/>
    <p:sldId id="670" r:id="rId7"/>
    <p:sldId id="643" r:id="rId8"/>
    <p:sldId id="684" r:id="rId9"/>
    <p:sldId id="637" r:id="rId1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19204C"/>
    <a:srgbClr val="0E1130"/>
    <a:srgbClr val="293340"/>
    <a:srgbClr val="213E9A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72"/>
      </p:cViewPr>
      <p:guideLst>
        <p:guide orient="horz" pos="2160"/>
        <p:guide pos="2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88366-2947-D844-B46D-D483AF8F981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2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v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7B96FA-913E-FF44-C28E-48D93F7AC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B55EA2C-E580-E730-1073-37CD9D61F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637" y="6277447"/>
            <a:ext cx="2726267" cy="522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32C90-915F-704B-610C-9A5A337DF7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48862" y="3048000"/>
            <a:ext cx="3152457" cy="5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6BC07-E90F-944F-E7A0-EA5F6A1A9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D191E353-C3A1-DEEC-FF9E-6958D2DFE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28386" y="5943600"/>
            <a:ext cx="2335228" cy="67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1C621-EF20-BBB7-DB63-45ABEEF305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55900" y="2411565"/>
            <a:ext cx="6680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97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v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7B96FA-913E-FF44-C28E-48D93F7AC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329AE9F-BF83-7618-9F7B-5FE741F532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637" y="6277447"/>
            <a:ext cx="2726267" cy="522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BE1AE-2FC1-D576-B452-AC7D9A8E00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48862" y="3177283"/>
            <a:ext cx="3152457" cy="5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Cov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7B96FA-913E-FF44-C28E-48D93F7AC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87E14B0-0510-BE38-40E1-E12C029BB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637" y="6277447"/>
            <a:ext cx="2726267" cy="522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97B1E-68CC-1686-5140-926A353D1C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48862" y="3177283"/>
            <a:ext cx="3152457" cy="5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9B7886-D264-B9ED-2ADF-9153DD97D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2480" cy="6875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14488D-A5E3-4C6A-47AF-6C94E2D9C8EE}"/>
              </a:ext>
            </a:extLst>
          </p:cNvPr>
          <p:cNvSpPr/>
          <p:nvPr userDrawn="1"/>
        </p:nvSpPr>
        <p:spPr>
          <a:xfrm>
            <a:off x="838200" y="228600"/>
            <a:ext cx="48768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4793"/>
            <a:ext cx="4191000" cy="3031157"/>
          </a:xfrm>
          <a:prstGeom prst="rect">
            <a:avLst/>
          </a:prstGeom>
        </p:spPr>
        <p:txBody>
          <a:bodyPr anchor="t"/>
          <a:lstStyle>
            <a:lvl1pPr algn="l">
              <a:defRPr sz="4500" b="1" i="0" spc="-100" baseline="0">
                <a:solidFill>
                  <a:srgbClr val="19204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38606"/>
            <a:ext cx="4191000" cy="990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43000" y="3657600"/>
            <a:ext cx="4191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A3A0AD7-3B6F-11E8-6C08-8C16216AF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5562599"/>
            <a:ext cx="2514600" cy="722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28735-2A67-2460-644F-A974AA7292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-437609" y="1123409"/>
            <a:ext cx="1585636" cy="2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7B96FA-913E-FF44-C28E-48D93F7AC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2" y="1160908"/>
            <a:ext cx="10681648" cy="4392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>
                <a:solidFill>
                  <a:srgbClr val="1920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762000" y="1872339"/>
            <a:ext cx="10668000" cy="3995061"/>
          </a:xfrm>
          <a:prstGeom prst="rect">
            <a:avLst/>
          </a:prstGeom>
        </p:spPr>
        <p:txBody>
          <a:bodyPr vert="horz" lIns="0" tIns="0" rIns="0" bIns="0"/>
          <a:lstStyle>
            <a:lvl1pPr marL="9525" indent="0">
              <a:buClr>
                <a:srgbClr val="213E9A"/>
              </a:buClr>
              <a:buNone/>
              <a:tabLst/>
              <a:defRPr sz="2000"/>
            </a:lvl1pPr>
            <a:lvl2pPr>
              <a:buClr>
                <a:srgbClr val="213E9A"/>
              </a:buClr>
              <a:defRPr sz="1800"/>
            </a:lvl2pPr>
            <a:lvl3pPr>
              <a:buClr>
                <a:srgbClr val="213E9A"/>
              </a:buClr>
              <a:defRPr sz="1600"/>
            </a:lvl3pPr>
            <a:lvl4pPr>
              <a:buClr>
                <a:srgbClr val="213E9A"/>
              </a:buClr>
              <a:defRPr sz="1400"/>
            </a:lvl4pPr>
            <a:lvl5pPr>
              <a:buClr>
                <a:srgbClr val="213E9A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FED65-1B9B-3C1F-CECD-E14E463AB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52" y="606707"/>
            <a:ext cx="1766248" cy="28206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8A2FE8B-CF74-4D15-6374-57ED7E33C9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6271253"/>
            <a:ext cx="2743200" cy="5252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rge V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02DB27-AA20-0C72-B80F-7DC625EF7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A9B164-9DD7-1BA3-FC81-AB44A4B6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52" y="1160908"/>
            <a:ext cx="5728648" cy="13536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>
                <a:solidFill>
                  <a:srgbClr val="1920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8304789-AE1E-476C-6E24-0246AB6513C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2743200"/>
            <a:ext cx="5728648" cy="2953892"/>
          </a:xfrm>
          <a:prstGeom prst="rect">
            <a:avLst/>
          </a:prstGeom>
        </p:spPr>
        <p:txBody>
          <a:bodyPr vert="horz" lIns="0" tIns="0" rIns="0" bIns="0"/>
          <a:lstStyle>
            <a:lvl1pPr marL="9525" indent="0">
              <a:buClr>
                <a:srgbClr val="213E9A"/>
              </a:buClr>
              <a:buNone/>
              <a:tabLst/>
              <a:defRPr sz="2000"/>
            </a:lvl1pPr>
            <a:lvl2pPr>
              <a:buClr>
                <a:srgbClr val="213E9A"/>
              </a:buClr>
              <a:defRPr sz="1800"/>
            </a:lvl2pPr>
            <a:lvl3pPr>
              <a:buClr>
                <a:srgbClr val="213E9A"/>
              </a:buClr>
              <a:defRPr sz="1600"/>
            </a:lvl3pPr>
            <a:lvl4pPr>
              <a:buClr>
                <a:srgbClr val="213E9A"/>
              </a:buClr>
              <a:defRPr sz="1400"/>
            </a:lvl4pPr>
            <a:lvl5pPr>
              <a:buClr>
                <a:srgbClr val="213E9A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03B067B-CDC2-EAD8-DFC9-233576045E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-17145"/>
            <a:ext cx="4602163" cy="62068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DEDA0-071F-6B2F-4CA5-E3CBBE199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52" y="606707"/>
            <a:ext cx="1766248" cy="2820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4AFE1CD-3729-1347-DCC2-B45966AD90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0200" y="6271253"/>
            <a:ext cx="2743200" cy="52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7F4C5-5A01-CCBB-646F-9A246FEE4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81E6583-650D-AE53-51D9-197FD9AD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52" y="1160908"/>
            <a:ext cx="10681648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 i="0">
                <a:solidFill>
                  <a:srgbClr val="19204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BAD50F24-85E1-0E5E-927A-1DB3677EFE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2130552"/>
            <a:ext cx="5029200" cy="3736848"/>
          </a:xfrm>
          <a:prstGeom prst="rect">
            <a:avLst/>
          </a:prstGeom>
        </p:spPr>
        <p:txBody>
          <a:bodyPr vert="horz" lIns="0" tIns="0" rIns="0" bIns="0"/>
          <a:lstStyle>
            <a:lvl1pPr marL="9525" indent="0">
              <a:buClr>
                <a:srgbClr val="213E9A"/>
              </a:buClr>
              <a:buNone/>
              <a:tabLst/>
              <a:defRPr sz="2000"/>
            </a:lvl1pPr>
            <a:lvl2pPr>
              <a:buClr>
                <a:srgbClr val="213E9A"/>
              </a:buClr>
              <a:defRPr sz="1800"/>
            </a:lvl2pPr>
            <a:lvl3pPr>
              <a:buClr>
                <a:srgbClr val="213E9A"/>
              </a:buClr>
              <a:defRPr sz="1600"/>
            </a:lvl3pPr>
            <a:lvl4pPr>
              <a:buClr>
                <a:srgbClr val="213E9A"/>
              </a:buClr>
              <a:defRPr sz="1400"/>
            </a:lvl4pPr>
            <a:lvl5pPr>
              <a:buClr>
                <a:srgbClr val="213E9A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919CFF2-533C-28D2-50C5-579E03D76F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130552"/>
            <a:ext cx="5334000" cy="37368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58FF5-4192-66E6-2F9C-4B2E77850D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52" y="606707"/>
            <a:ext cx="1766248" cy="28206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4C90424-6FB9-7B07-F8F9-853E0AF60B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6271253"/>
            <a:ext cx="2743200" cy="5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Wide Image (no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57F4C5-5A01-CCBB-646F-9A246FEE4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BFEE4-D47B-3036-56CC-B95D486C5F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0480" y="1143000"/>
            <a:ext cx="12257649" cy="5073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5EA52-C75A-7D0A-DE06-850C3FD07E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52" y="606707"/>
            <a:ext cx="1766248" cy="28206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233443-7B5A-0FF8-7CF0-D82EE2AB67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20200" y="6271253"/>
            <a:ext cx="2743200" cy="5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Wide Graphic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F96D63-66C1-02D6-A91F-F6185EF5D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838200"/>
            <a:ext cx="3671887" cy="4279986"/>
          </a:xfrm>
          <a:prstGeom prst="rect">
            <a:avLst/>
          </a:prstGeom>
        </p:spPr>
        <p:txBody>
          <a:bodyPr/>
          <a:lstStyle>
            <a:lvl1pPr marL="9525" indent="0">
              <a:buNone/>
              <a:tabLst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76029C2-7A29-8A79-9356-83CFF5E0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3559"/>
            <a:ext cx="10515600" cy="392242"/>
          </a:xfrm>
          <a:prstGeom prst="rect">
            <a:avLst/>
          </a:prstGeom>
        </p:spPr>
        <p:txBody>
          <a:bodyPr/>
          <a:lstStyle>
            <a:lvl1pPr>
              <a:defRPr sz="20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EF67D-65B1-CFB8-7F0B-E972DDF94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032" t="22448"/>
          <a:stretch>
            <a:fillRect/>
          </a:stretch>
        </p:blipFill>
        <p:spPr>
          <a:xfrm>
            <a:off x="5421682" y="6479301"/>
            <a:ext cx="1348636" cy="2285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833440-8B87-953A-185B-6175D657547B}"/>
              </a:ext>
            </a:extLst>
          </p:cNvPr>
          <p:cNvCxnSpPr>
            <a:cxnSpLocks/>
          </p:cNvCxnSpPr>
          <p:nvPr userDrawn="1"/>
        </p:nvCxnSpPr>
        <p:spPr>
          <a:xfrm>
            <a:off x="5334000" y="6324600"/>
            <a:ext cx="152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9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  <p:sldLayoutId id="2147483736" r:id="rId3"/>
    <p:sldLayoutId id="2147483728" r:id="rId4"/>
    <p:sldLayoutId id="2147483705" r:id="rId5"/>
    <p:sldLayoutId id="2147483715" r:id="rId6"/>
    <p:sldLayoutId id="2147483731" r:id="rId7"/>
    <p:sldLayoutId id="2147483734" r:id="rId8"/>
    <p:sldLayoutId id="2147483739" r:id="rId9"/>
    <p:sldLayoutId id="2147483732" r:id="rId10"/>
    <p:sldLayoutId id="2147483740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B0B71-6378-D797-3CDF-60909B08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1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DC282-BD60-BF0C-7670-DE3B6F5AE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84964" y="-214313"/>
            <a:ext cx="12573000" cy="70723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B11096-279F-AD91-FFBE-D6DE2738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ヒラギノ角ゴ Pro W3"/>
              </a:rPr>
              <a:t>Genesis Mission Overview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2F55C-0961-9084-BD4A-7B7C5E51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2" t="22448"/>
          <a:stretch>
            <a:fillRect/>
          </a:stretch>
        </p:blipFill>
        <p:spPr>
          <a:xfrm>
            <a:off x="5421681" y="6479301"/>
            <a:ext cx="1348636" cy="2285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082436-F23C-93AC-16BE-A7BBB870B9B3}"/>
              </a:ext>
            </a:extLst>
          </p:cNvPr>
          <p:cNvCxnSpPr/>
          <p:nvPr/>
        </p:nvCxnSpPr>
        <p:spPr>
          <a:xfrm>
            <a:off x="5334000" y="6324600"/>
            <a:ext cx="152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23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DC282-BD60-BF0C-7670-DE3B6F5AE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6400" y="-870167"/>
            <a:ext cx="13738964" cy="77281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B11096-279F-AD91-FFBE-D6DE2738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Platform Infrastructure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2F55C-0961-9084-BD4A-7B7C5E51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32" t="22448"/>
          <a:stretch>
            <a:fillRect/>
          </a:stretch>
        </p:blipFill>
        <p:spPr>
          <a:xfrm>
            <a:off x="5421681" y="6479301"/>
            <a:ext cx="1348636" cy="2285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082436-F23C-93AC-16BE-A7BBB870B9B3}"/>
              </a:ext>
            </a:extLst>
          </p:cNvPr>
          <p:cNvCxnSpPr/>
          <p:nvPr/>
        </p:nvCxnSpPr>
        <p:spPr>
          <a:xfrm>
            <a:off x="5334000" y="6324600"/>
            <a:ext cx="152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6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5AC5EC-06BF-AE48-F0C5-D4C7E8BC1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764918"/>
            <a:ext cx="12192001" cy="609308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1F015DC-B661-3640-F967-F78B0EC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Grand Challenges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1FD66-6D10-BF46-9808-5260381CA902}"/>
              </a:ext>
            </a:extLst>
          </p:cNvPr>
          <p:cNvSpPr txBox="1"/>
          <p:nvPr/>
        </p:nvSpPr>
        <p:spPr>
          <a:xfrm>
            <a:off x="1432828" y="3962400"/>
            <a:ext cx="28956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/>
              <a:t>Energy</a:t>
            </a:r>
            <a:endParaRPr lang="en-US" b="1"/>
          </a:p>
          <a:p>
            <a:r>
              <a:rPr lang="en-US" sz="1600"/>
              <a:t>AI will be used to accelerate sustainable fusion power, optimize advanced nuclear reactor design and operation, and enable a more intelligent and resilient electrical grid.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799420-FDB9-94E1-BF93-9D47C199AF02}"/>
              </a:ext>
            </a:extLst>
          </p:cNvPr>
          <p:cNvSpPr txBox="1"/>
          <p:nvPr/>
        </p:nvSpPr>
        <p:spPr>
          <a:xfrm>
            <a:off x="4876800" y="3962400"/>
            <a:ext cx="27432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/>
              <a:t>Discovery Science</a:t>
            </a:r>
            <a:endParaRPr lang="en-US" b="1"/>
          </a:p>
          <a:p>
            <a:r>
              <a:rPr lang="en-US" sz="1600"/>
              <a:t>AI will be used to illuminate molecular dynamics, unify data to understand the universe from quarks to cosmos, and generate new quantum algorithms.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ACAD3-7528-0F77-6984-9FC66F326E26}"/>
              </a:ext>
            </a:extLst>
          </p:cNvPr>
          <p:cNvSpPr txBox="1"/>
          <p:nvPr/>
        </p:nvSpPr>
        <p:spPr>
          <a:xfrm>
            <a:off x="8280564" y="3962400"/>
            <a:ext cx="27432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/>
              <a:t>National Security</a:t>
            </a:r>
            <a:endParaRPr lang="en-US" b="1"/>
          </a:p>
          <a:p>
            <a:r>
              <a:rPr lang="en-US" sz="1600"/>
              <a:t>AI will be used to secure critical materials, accelerate advanced manufacturing, and discover mission-ready materials for defense and industry.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B88CEF-4A70-3CAF-3857-36ED8953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32" t="22448"/>
          <a:stretch>
            <a:fillRect/>
          </a:stretch>
        </p:blipFill>
        <p:spPr>
          <a:xfrm>
            <a:off x="5421681" y="6479301"/>
            <a:ext cx="1348636" cy="22859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99FB48-32BC-B759-FA02-DDD23E4EA401}"/>
              </a:ext>
            </a:extLst>
          </p:cNvPr>
          <p:cNvCxnSpPr/>
          <p:nvPr/>
        </p:nvCxnSpPr>
        <p:spPr>
          <a:xfrm>
            <a:off x="5334000" y="6324600"/>
            <a:ext cx="1524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186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057DE3E2-1160-F251-E3F9-DBD455C403B4}"/>
              </a:ext>
            </a:extLst>
          </p:cNvPr>
          <p:cNvSpPr txBox="1">
            <a:spLocks/>
          </p:cNvSpPr>
          <p:nvPr/>
        </p:nvSpPr>
        <p:spPr>
          <a:xfrm>
            <a:off x="4150760" y="1867256"/>
            <a:ext cx="7812640" cy="4342544"/>
          </a:xfrm>
          <a:prstGeom prst="rect">
            <a:avLst/>
          </a:prstGeom>
        </p:spPr>
        <p:txBody>
          <a:bodyPr vert="horz" lIns="0" tIns="0" rIns="0" bIns="0" numCol="1" anchor="t"/>
          <a:lstStyle>
            <a:lvl1pPr marL="9525" indent="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None/>
              <a:tabLst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Q2C Science at Scale: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From Quarks to Cosmos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ea typeface="ヒラギノ角ゴ Pro W3"/>
            </a:endParaRP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The Autonomous Microelectronics Consortium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R Accelerating Microelectronics Codesign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(MTv2-Microelectronics)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R MOAT: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Multi-Office Accelerator Operations &amp; Controls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PROMETHEUS: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Autonomous Power Plant Design (APPD)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SYNAPS-I: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Light and Neutron Imaging FM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GRID-UNI: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Agentic AI Foundation for the U.S. Power Grid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R </a:t>
            </a:r>
            <a:r>
              <a:rPr lang="en-US" sz="1800" b="1" err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MAIQMag</a:t>
            </a: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Multimodal AI for Quantum Magnets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OPAL-OMAHA: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 Bio/Autonomous Labs</a:t>
            </a:r>
          </a:p>
          <a:p>
            <a:pPr marL="267970" indent="-26797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Fusion-FM: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ea typeface="ヒラギノ角ゴ Pro W3"/>
              </a:rPr>
              <a:t>Foundational Model for Magnetic Confinement Fusion</a:t>
            </a:r>
          </a:p>
          <a:p>
            <a:pPr marL="264795" indent="-264795">
              <a:buFont typeface="Arial" panose="020B0604020202020204" pitchFamily="34" charset="0"/>
              <a:buChar char="•"/>
            </a:pPr>
            <a:endParaRPr lang="en-US" sz="1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1207BB-C3AF-495C-B0BA-6E38F8B17447}"/>
              </a:ext>
            </a:extLst>
          </p:cNvPr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421B95-47D0-CAC0-9142-78DB4C8C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Addressing a Portfolio of Key National Challenges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31C2B5A-F9FD-B327-1DB9-D9DEA7B7B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sX0" fmla="*/ 4800600 w 12192000"/>
              <a:gd name="csY0" fmla="*/ 1828800 h 6858000"/>
              <a:gd name="csX1" fmla="*/ 4800600 w 12192000"/>
              <a:gd name="csY1" fmla="*/ 5943600 h 6858000"/>
              <a:gd name="csX2" fmla="*/ 11887200 w 12192000"/>
              <a:gd name="csY2" fmla="*/ 5943600 h 6858000"/>
              <a:gd name="csX3" fmla="*/ 11887200 w 12192000"/>
              <a:gd name="csY3" fmla="*/ 1828800 h 6858000"/>
              <a:gd name="csX4" fmla="*/ 0 w 12192000"/>
              <a:gd name="csY4" fmla="*/ 0 h 6858000"/>
              <a:gd name="csX5" fmla="*/ 12192000 w 12192000"/>
              <a:gd name="csY5" fmla="*/ 0 h 6858000"/>
              <a:gd name="csX6" fmla="*/ 12192000 w 12192000"/>
              <a:gd name="csY6" fmla="*/ 6858000 h 6858000"/>
              <a:gd name="csX7" fmla="*/ 0 w 12192000"/>
              <a:gd name="csY7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4800600" y="1828800"/>
                </a:moveTo>
                <a:lnTo>
                  <a:pt x="4800600" y="5943600"/>
                </a:lnTo>
                <a:lnTo>
                  <a:pt x="11887200" y="5943600"/>
                </a:lnTo>
                <a:lnTo>
                  <a:pt x="11887200" y="1828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6CD27A9-C4C0-34B4-5302-26BAA97F4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6271253"/>
            <a:ext cx="2743200" cy="525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242E2-F2B4-0B97-D7B1-96BD87C24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52" y="606707"/>
            <a:ext cx="1766248" cy="282062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F5B6CC-D6C2-0D02-6C7C-7EC471824F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6044" y="1846708"/>
            <a:ext cx="3240540" cy="4038600"/>
          </a:xfr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numCol="1"/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Accelerating scientific </a:t>
            </a:r>
            <a:b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discovery through AI-driven </a:t>
            </a:r>
            <a:b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code development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AI driven co-design for microelectronics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AI for efficient quantum </a:t>
            </a:r>
            <a:b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algorithms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AI for planning and operation </a:t>
            </a:r>
            <a:b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of the U.S. power grid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AI for transforming combustion science and technology for energy applications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AI for nuclear security and non-proliferation  </a:t>
            </a:r>
          </a:p>
        </p:txBody>
      </p:sp>
    </p:spTree>
    <p:extLst>
      <p:ext uri="{BB962C8B-B14F-4D97-AF65-F5344CB8AC3E}">
        <p14:creationId xmlns:p14="http://schemas.microsoft.com/office/powerpoint/2010/main" val="17539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50000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04167E-6 -1.11111E-6 L -0.0056 -0.73889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3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8ACDE8-A1B8-F6DA-D84F-DC47CFE9A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4D85D2C-4C6A-946B-F5A6-3087640C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36" y="1905000"/>
            <a:ext cx="9404928" cy="26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10309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5-50777_PPT-Template-R6" id="{A7A7D0F3-41D0-7747-B10C-B86861DE2FAF}" vid="{5E2CC149-E88B-8F4A-B7BF-3F98FB6BE8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92EFD761A9F84CB3D23FCCCC6E4E33" ma:contentTypeVersion="19" ma:contentTypeDescription="Create a new document." ma:contentTypeScope="" ma:versionID="73a5cdaae1d509db7e9d69a439e40d13">
  <xsd:schema xmlns:xsd="http://www.w3.org/2001/XMLSchema" xmlns:xs="http://www.w3.org/2001/XMLSchema" xmlns:p="http://schemas.microsoft.com/office/2006/metadata/properties" xmlns:ns2="df5a4da5-6c29-449b-9ed9-cd6a1f335b2d" xmlns:ns3="98ca28bd-a545-4501-9896-1a5c2760a89a" targetNamespace="http://schemas.microsoft.com/office/2006/metadata/properties" ma:root="true" ma:fieldsID="b2f421a7f9bea3f96313b7ed4e8a941d" ns2:_="" ns3:_="">
    <xsd:import namespace="df5a4da5-6c29-449b-9ed9-cd6a1f335b2d"/>
    <xsd:import namespace="98ca28bd-a545-4501-9896-1a5c2760a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a4da5-6c29-449b-9ed9-cd6a1f335b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dabcefd-7191-4d78-9d18-d223e822ed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a28bd-a545-4501-9896-1a5c2760a8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0a7a24f-b873-4f7e-9428-6906b4c4f82d}" ma:internalName="TaxCatchAll" ma:showField="CatchAllData" ma:web="98ca28bd-a545-4501-9896-1a5c2760a8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df5a4da5-6c29-449b-9ed9-cd6a1f335b2d">
      <Terms xmlns="http://schemas.microsoft.com/office/infopath/2007/PartnerControls"/>
    </lcf76f155ced4ddcb4097134ff3c332f>
    <TaxCatchAll xmlns="98ca28bd-a545-4501-9896-1a5c2760a89a" xsi:nil="true"/>
  </documentManagement>
</p:properties>
</file>

<file path=customXml/itemProps1.xml><?xml version="1.0" encoding="utf-8"?>
<ds:datastoreItem xmlns:ds="http://schemas.openxmlformats.org/officeDocument/2006/customXml" ds:itemID="{2E931780-A622-4F4A-9136-82FB1C9DE7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a4da5-6c29-449b-9ed9-cd6a1f335b2d"/>
    <ds:schemaRef ds:uri="98ca28bd-a545-4501-9896-1a5c2760a8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44BF56-C799-47DE-B097-42D0AC3F8454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8ca28bd-a545-4501-9896-1a5c2760a89a"/>
    <ds:schemaRef ds:uri="http://schemas.microsoft.com/office/infopath/2007/PartnerControls"/>
    <ds:schemaRef ds:uri="df5a4da5-6c29-449b-9ed9-cd6a1f335b2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DOE Theme Colors</Template>
  <TotalTime>2</TotalTime>
  <Words>226</Words>
  <Application>Microsoft Office PowerPoint</Application>
  <PresentationFormat>Widescreen</PresentationFormat>
  <Paragraphs>28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ヒラギノ角ゴ Pro W3</vt:lpstr>
      <vt:lpstr>DOE Theme Colors</vt:lpstr>
      <vt:lpstr>PowerPoint Presentation</vt:lpstr>
      <vt:lpstr>Genesis Mission Overview</vt:lpstr>
      <vt:lpstr>Platform Infrastructure</vt:lpstr>
      <vt:lpstr>Grand Challenges</vt:lpstr>
      <vt:lpstr>Addressing a Portfolio of Key National 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Dallas M. McCary</dc:creator>
  <cp:lastModifiedBy>Finkel, Hal</cp:lastModifiedBy>
  <cp:revision>3</cp:revision>
  <cp:lastPrinted>2018-02-05T23:05:47Z</cp:lastPrinted>
  <dcterms:created xsi:type="dcterms:W3CDTF">2025-11-19T21:50:01Z</dcterms:created>
  <dcterms:modified xsi:type="dcterms:W3CDTF">2026-02-09T03:51:48Z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0x0101008192EFD761A9F84CB3D23FCCCC6E4E33</vt:lpwstr>
  </property>
  <property fmtid="{D5CDD505-2E9C-101B-9397-08002B2CF9AE}" pid="3" name="MediaServiceImageTags">
    <vt:lpwstr/>
  </property>
</Properties>
</file>