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0" r:id="rId4"/>
    <p:sldId id="261" r:id="rId5"/>
    <p:sldId id="268" r:id="rId6"/>
    <p:sldId id="267" r:id="rId7"/>
    <p:sldId id="269" r:id="rId8"/>
    <p:sldId id="262" r:id="rId9"/>
    <p:sldId id="259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47"/>
    <p:restoredTop sz="91315"/>
  </p:normalViewPr>
  <p:slideViewPr>
    <p:cSldViewPr snapToGrid="0" snapToObjects="1">
      <p:cViewPr>
        <p:scale>
          <a:sx n="89" d="100"/>
          <a:sy n="89" d="100"/>
        </p:scale>
        <p:origin x="16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1F812-ED69-6A4A-87D5-6CCE11E74275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CDD53-40B8-CD47-9A14-6E4DA05F0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08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CDD53-40B8-CD47-9A14-6E4DA05F00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4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CB422-9352-ED4A-9108-69D7C428A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C0FD9B-B0F6-F849-83A3-238FB04C1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863AF-B787-9545-8705-6E24A5AC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3341-DD1F-2D4D-9102-765B6A0E9674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6C002-33C7-C549-BDC3-B813971D2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1C007-70B7-6643-9381-21869478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0705-395B-F947-B2F9-397644E3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50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3BD00-2CCB-2F4C-8907-3CA513691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D92823-093F-D541-9D94-E520AD7C8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F161-6446-1F46-AAE2-97A8A19EC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3341-DD1F-2D4D-9102-765B6A0E9674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6BE59-3AC1-4E46-B7ED-F28588A73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8F0F2-2C01-634D-AA2C-DA8B304F9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0705-395B-F947-B2F9-397644E3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4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6F974E-C193-2445-8CA2-9C9A2939C6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7E4C31-4B9A-EE48-A203-35F2DE4C4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15A5C-A377-E846-813B-7F4575C8B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3341-DD1F-2D4D-9102-765B6A0E9674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627FE-3A02-FC40-8757-B1F78DFDE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1AC08-DB70-9149-8479-F3B2F9602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0705-395B-F947-B2F9-397644E3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99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4C0FE-D0BC-B340-BBF5-1B56CB6CF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97068-25CF-0443-9F9F-9B2A9DEB6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DEAC9-96AE-5C48-A0B1-33BAB5950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3341-DD1F-2D4D-9102-765B6A0E9674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9E541-E959-A24E-9BA5-CCF77D280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C646E-DA0B-C048-9146-EFE9624F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0705-395B-F947-B2F9-397644E3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5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E7A77-31F7-0547-A5FB-1F513B596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C2FCC-6B4F-D742-B911-0F5207E88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789F9-5539-974D-B3D1-C28E27D16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3341-DD1F-2D4D-9102-765B6A0E9674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86AE2-3129-6944-932F-A27F081BF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9F24B-E5F5-F541-934E-87795D6B7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0705-395B-F947-B2F9-397644E3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05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9E43E-327D-1149-A941-AD9F5A3D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2057B-014D-2B43-9C78-CC0AF365BC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7CE86E-AF5C-774C-B54E-190EF81E9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1FEFA-835A-DA48-920D-70E5E81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3341-DD1F-2D4D-9102-765B6A0E9674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441BF-53A0-9D4F-B524-466B5475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D661C-96CB-7E4A-B16C-14DA387AC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0705-395B-F947-B2F9-397644E3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38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6325E-BCD0-5947-9C78-EC4746467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D47A3-95A5-2944-99C2-87E668329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AC07E3-985E-A140-A0F4-92BE66B36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F1A7A7-A764-5446-AC8F-E91B0ADE03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CD101-68C0-D04B-AE33-D4015E54B0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79F66-01A7-DB4E-A49A-2C7203FCC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3341-DD1F-2D4D-9102-765B6A0E9674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359443-4B1B-7F47-836A-13097BDFE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72149D-D61A-1840-B6B5-B0CC89D9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0705-395B-F947-B2F9-397644E3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7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A9EC5-9C5C-D448-BBB6-C4D52F355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068B84-11B8-994A-BBEC-1F0DA0D63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3341-DD1F-2D4D-9102-765B6A0E9674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2DDE2C-3B48-7943-9A90-8B9D85F8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5FE90-1730-524A-A11E-5E706D57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0705-395B-F947-B2F9-397644E3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7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A0B4DB-692C-4F48-A4FF-35C9B78AF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3341-DD1F-2D4D-9102-765B6A0E9674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E378A3-B90B-4041-8F47-62FED33D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9FFA9-4855-7F4E-B488-79668416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0705-395B-F947-B2F9-397644E3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0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61C42-1362-9E42-A6B5-91A8C954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D6CC1-150E-144A-9069-FEDFEA08A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40C83-7AA8-9646-86EC-3D0E08084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1EC1D-B350-184D-9F7D-C54890DE0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3341-DD1F-2D4D-9102-765B6A0E9674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A1FD3-FE5E-F848-A50A-C3821CBD9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82D66-4D2A-8D4C-8BED-843F146F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0705-395B-F947-B2F9-397644E3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38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C508E-7B51-9949-9AED-331621B4E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741528-9351-BB4A-94B8-E5EF04D4FF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C6133-9720-E34C-A2EC-962190E8D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17963-A452-0F49-9B5B-C082C28E9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3341-DD1F-2D4D-9102-765B6A0E9674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E78E1-BB46-BE40-9B31-37FAADC53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E67231-6E96-D74A-BDF6-CACA1481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0705-395B-F947-B2F9-397644E3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1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5ED37-5A61-6446-9303-9130B2490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CD25E-D719-954B-824C-B1951E1A2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BD98C-9918-7849-8925-01071AC21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93341-DD1F-2D4D-9102-765B6A0E9674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A00B8-B218-6247-8382-1E93DF851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B54A2-CB9E-B549-9249-66AF60F04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80705-395B-F947-B2F9-397644E3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2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66C0C-74CD-9248-9477-4EB772667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89" y="118932"/>
            <a:ext cx="1471386" cy="1608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519CB6-9E4F-0A40-9771-7ECAA1CFF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376" y="5786979"/>
            <a:ext cx="8233247" cy="748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763BE1-84B8-854E-AE08-D315E0C0F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82" y="5583368"/>
            <a:ext cx="15240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B17D6B-06B0-5A48-9F2B-98608ADC0BA9}"/>
              </a:ext>
            </a:extLst>
          </p:cNvPr>
          <p:cNvSpPr txBox="1"/>
          <p:nvPr/>
        </p:nvSpPr>
        <p:spPr>
          <a:xfrm>
            <a:off x="1646463" y="1387929"/>
            <a:ext cx="88990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How to Run Inclusive Meetings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71232E-4662-6C4D-AE07-EAA751C19FF8}"/>
              </a:ext>
            </a:extLst>
          </p:cNvPr>
          <p:cNvSpPr txBox="1"/>
          <p:nvPr/>
        </p:nvSpPr>
        <p:spPr>
          <a:xfrm>
            <a:off x="3200400" y="4562866"/>
            <a:ext cx="5214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Nuclear Science Division Staff Meeting – DEI Talk</a:t>
            </a:r>
          </a:p>
          <a:p>
            <a:pPr algn="ctr"/>
            <a:r>
              <a:rPr lang="en-US" dirty="0"/>
              <a:t>Tuesday, October 22, 2019</a:t>
            </a:r>
          </a:p>
        </p:txBody>
      </p:sp>
    </p:spTree>
    <p:extLst>
      <p:ext uri="{BB962C8B-B14F-4D97-AF65-F5344CB8AC3E}">
        <p14:creationId xmlns:p14="http://schemas.microsoft.com/office/powerpoint/2010/main" val="2097927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AEFA3-4E4D-8147-BEFB-041A234AB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2346" y="1742142"/>
            <a:ext cx="511699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Date</a:t>
            </a:r>
            <a:r>
              <a:rPr lang="en-US" dirty="0"/>
              <a:t>: Thursday, Oct. 24</a:t>
            </a:r>
          </a:p>
          <a:p>
            <a:pPr marL="0" indent="0">
              <a:buNone/>
            </a:pPr>
            <a:r>
              <a:rPr lang="en-US" b="1" dirty="0"/>
              <a:t>Time</a:t>
            </a:r>
            <a:r>
              <a:rPr lang="en-US" dirty="0"/>
              <a:t>: 12pm</a:t>
            </a:r>
          </a:p>
          <a:p>
            <a:pPr marL="0" indent="0">
              <a:buNone/>
            </a:pPr>
            <a:r>
              <a:rPr lang="en-US" b="1" dirty="0"/>
              <a:t>Location</a:t>
            </a:r>
            <a:r>
              <a:rPr lang="en-US" dirty="0"/>
              <a:t>: 50A-5132 and on Zoom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See Elements announcement from Mon. Oct. 21 for more info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E4389-68F6-684B-B65A-BEDFEE43E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6" r="5491" b="8144"/>
          <a:stretch/>
        </p:blipFill>
        <p:spPr>
          <a:xfrm>
            <a:off x="0" y="1742142"/>
            <a:ext cx="6892346" cy="464207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1189D2-0D4F-0947-B1E6-87746F8C115A}"/>
              </a:ext>
            </a:extLst>
          </p:cNvPr>
          <p:cNvSpPr txBox="1">
            <a:spLocks/>
          </p:cNvSpPr>
          <p:nvPr/>
        </p:nvSpPr>
        <p:spPr>
          <a:xfrm>
            <a:off x="206477" y="117986"/>
            <a:ext cx="11550243" cy="1624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/>
              <a:t>Upcoming IDEAS Seminar: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/>
              <a:t>How to Build a Team of Inclusive Leaders </a:t>
            </a:r>
          </a:p>
        </p:txBody>
      </p:sp>
    </p:spTree>
    <p:extLst>
      <p:ext uri="{BB962C8B-B14F-4D97-AF65-F5344CB8AC3E}">
        <p14:creationId xmlns:p14="http://schemas.microsoft.com/office/powerpoint/2010/main" val="759273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FC32B1-AE64-AF4E-B595-2DCB7C3A8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83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4869DE-DFBF-774C-A312-CA7A86DE4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36E5F-642C-5147-BAD5-D6FFD9E57A8C}"/>
              </a:ext>
            </a:extLst>
          </p:cNvPr>
          <p:cNvSpPr txBox="1"/>
          <p:nvPr/>
        </p:nvSpPr>
        <p:spPr>
          <a:xfrm>
            <a:off x="167625" y="1326788"/>
            <a:ext cx="6333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New (fiscal) year!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6E9984-0A14-3A43-BAC3-AD24EB1ABD6F}"/>
              </a:ext>
            </a:extLst>
          </p:cNvPr>
          <p:cNvSpPr txBox="1"/>
          <p:nvPr/>
        </p:nvSpPr>
        <p:spPr>
          <a:xfrm>
            <a:off x="3932721" y="750093"/>
            <a:ext cx="2282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New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B7EA28-A1CF-EF4B-8641-C91CE8FDD5BB}"/>
              </a:ext>
            </a:extLst>
          </p:cNvPr>
          <p:cNvSpPr txBox="1"/>
          <p:nvPr/>
        </p:nvSpPr>
        <p:spPr>
          <a:xfrm>
            <a:off x="6096000" y="198075"/>
            <a:ext cx="6148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New inclusive meeting style!</a:t>
            </a:r>
          </a:p>
        </p:txBody>
      </p:sp>
    </p:spTree>
    <p:extLst>
      <p:ext uri="{BB962C8B-B14F-4D97-AF65-F5344CB8AC3E}">
        <p14:creationId xmlns:p14="http://schemas.microsoft.com/office/powerpoint/2010/main" val="130135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00B0F0">
                  <a:lumMod val="90000"/>
                </a:srgbClr>
              </a:gs>
              <a:gs pos="25000">
                <a:srgbClr val="00B0F0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76ADE-9DAB-9241-8E09-9A9EBD59ACE2}"/>
              </a:ext>
            </a:extLst>
          </p:cNvPr>
          <p:cNvSpPr txBox="1"/>
          <p:nvPr/>
        </p:nvSpPr>
        <p:spPr>
          <a:xfrm>
            <a:off x="3045368" y="4074718"/>
            <a:ext cx="6105194" cy="682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New (Fiscal) Year Resolution #1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7A90FD8-EC15-524C-A869-65F3617C1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Prepare for Inclusive Meetings</a:t>
            </a:r>
          </a:p>
        </p:txBody>
      </p:sp>
    </p:spTree>
    <p:extLst>
      <p:ext uri="{BB962C8B-B14F-4D97-AF65-F5344CB8AC3E}">
        <p14:creationId xmlns:p14="http://schemas.microsoft.com/office/powerpoint/2010/main" val="304209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FD923-B5CE-9542-B17C-268C7B63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226"/>
            <a:ext cx="10515600" cy="761418"/>
          </a:xfrm>
        </p:spPr>
        <p:txBody>
          <a:bodyPr>
            <a:normAutofit fontScale="90000"/>
          </a:bodyPr>
          <a:lstStyle/>
          <a:p>
            <a:r>
              <a:rPr lang="en-US" dirty="0"/>
              <a:t>Lay the groundwork for an inclusive experience.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B84C2-559A-6849-B58B-CB516562A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232" y="1029396"/>
            <a:ext cx="9901238" cy="7032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Create and send out an agenda at least 24 hours in advance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7B54DB-8B16-ED4C-BD99-85AABD71FF00}"/>
              </a:ext>
            </a:extLst>
          </p:cNvPr>
          <p:cNvSpPr txBox="1"/>
          <p:nvPr/>
        </p:nvSpPr>
        <p:spPr>
          <a:xfrm>
            <a:off x="243479" y="1683566"/>
            <a:ext cx="322897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Pro tip #1: Include or update the meeting event on the calendar with the agenda.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BED6A-80B5-B248-95DC-3695915B91C7}"/>
              </a:ext>
            </a:extLst>
          </p:cNvPr>
          <p:cNvSpPr txBox="1"/>
          <p:nvPr/>
        </p:nvSpPr>
        <p:spPr>
          <a:xfrm>
            <a:off x="3634085" y="2198057"/>
            <a:ext cx="4198143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Pro tip #2: Attach a </a:t>
            </a:r>
            <a:r>
              <a:rPr lang="en-US" sz="2000" dirty="0" err="1"/>
              <a:t>GoogleDoc</a:t>
            </a:r>
            <a:r>
              <a:rPr lang="en-US" sz="2000" dirty="0"/>
              <a:t> to the calendar event with the agenda in it to encourage collaborative note taking.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BA7BEB-F3B9-B941-99FC-BD174189068A}"/>
              </a:ext>
            </a:extLst>
          </p:cNvPr>
          <p:cNvSpPr txBox="1">
            <a:spLocks/>
          </p:cNvSpPr>
          <p:nvPr/>
        </p:nvSpPr>
        <p:spPr>
          <a:xfrm>
            <a:off x="351232" y="3828658"/>
            <a:ext cx="11530012" cy="703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2. Budget enough time to cover the agenda items.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1B8A94-DCBE-A64D-B75A-7A69322EF0DD}"/>
              </a:ext>
            </a:extLst>
          </p:cNvPr>
          <p:cNvSpPr txBox="1"/>
          <p:nvPr/>
        </p:nvSpPr>
        <p:spPr>
          <a:xfrm>
            <a:off x="7993857" y="2699229"/>
            <a:ext cx="4064793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Pro tip #3: Assign attendees to action items, as appropriate, so people can prepare and the roles are clear.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F6EF84-58A7-D540-AB12-FF4A898982CA}"/>
              </a:ext>
            </a:extLst>
          </p:cNvPr>
          <p:cNvSpPr txBox="1"/>
          <p:nvPr/>
        </p:nvSpPr>
        <p:spPr>
          <a:xfrm>
            <a:off x="838200" y="5978324"/>
            <a:ext cx="8949931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Pro tip: Have everyone introduce themselves, including their gender pronouns.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613505D-A798-1C4A-94F3-B2CFAF1AD297}"/>
              </a:ext>
            </a:extLst>
          </p:cNvPr>
          <p:cNvSpPr txBox="1">
            <a:spLocks/>
          </p:cNvSpPr>
          <p:nvPr/>
        </p:nvSpPr>
        <p:spPr>
          <a:xfrm>
            <a:off x="351232" y="5275061"/>
            <a:ext cx="11530012" cy="703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3. Start the meeting by laying the groundwork for an inclusive experience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28D5E4-0D88-E846-84D0-9FDCB44208A5}"/>
              </a:ext>
            </a:extLst>
          </p:cNvPr>
          <p:cNvSpPr txBox="1"/>
          <p:nvPr/>
        </p:nvSpPr>
        <p:spPr>
          <a:xfrm>
            <a:off x="838200" y="4378033"/>
            <a:ext cx="8949931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Pro tip: If there are certain agenda items that are only relevant to a subset of the meeting attendees, shift those agenda items to a follow-on meeting.</a:t>
            </a:r>
          </a:p>
        </p:txBody>
      </p:sp>
    </p:spTree>
    <p:extLst>
      <p:ext uri="{BB962C8B-B14F-4D97-AF65-F5344CB8AC3E}">
        <p14:creationId xmlns:p14="http://schemas.microsoft.com/office/powerpoint/2010/main" val="371475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7" grpId="0"/>
      <p:bldP spid="8" grpId="0" animBg="1"/>
      <p:bldP spid="9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76ADE-9DAB-9241-8E09-9A9EBD59ACE2}"/>
              </a:ext>
            </a:extLst>
          </p:cNvPr>
          <p:cNvSpPr txBox="1"/>
          <p:nvPr/>
        </p:nvSpPr>
        <p:spPr>
          <a:xfrm>
            <a:off x="3045368" y="4074718"/>
            <a:ext cx="6105194" cy="682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New (Fiscal) Year Resolution #2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7A90FD8-EC15-524C-A869-65F3617C1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Run/Participate in Inclusive Meetings</a:t>
            </a:r>
          </a:p>
        </p:txBody>
      </p:sp>
    </p:spTree>
    <p:extLst>
      <p:ext uri="{BB962C8B-B14F-4D97-AF65-F5344CB8AC3E}">
        <p14:creationId xmlns:p14="http://schemas.microsoft.com/office/powerpoint/2010/main" val="1980394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FD923-B5CE-9542-B17C-268C7B63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206374"/>
            <a:ext cx="11915775" cy="949325"/>
          </a:xfrm>
        </p:spPr>
        <p:txBody>
          <a:bodyPr>
            <a:normAutofit/>
          </a:bodyPr>
          <a:lstStyle/>
          <a:p>
            <a:r>
              <a:rPr lang="en-US" dirty="0"/>
              <a:t>Everyone has the power to make meetings inclusive.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B84C2-559A-6849-B58B-CB516562A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1" y="1196623"/>
            <a:ext cx="9901238" cy="7032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Engage everyone in the discussion.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BED6A-80B5-B248-95DC-3695915B91C7}"/>
              </a:ext>
            </a:extLst>
          </p:cNvPr>
          <p:cNvSpPr txBox="1"/>
          <p:nvPr/>
        </p:nvSpPr>
        <p:spPr>
          <a:xfrm>
            <a:off x="4302915" y="1821785"/>
            <a:ext cx="345757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Don’t forget</a:t>
            </a:r>
            <a:r>
              <a:rPr lang="en-US" sz="2000" dirty="0"/>
              <a:t>: on remote calls, check in on participants to ensure they follow the conversation and contribute.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54F984-93B3-9A4E-B0E0-98F8E08A08C6}"/>
              </a:ext>
            </a:extLst>
          </p:cNvPr>
          <p:cNvSpPr txBox="1">
            <a:spLocks/>
          </p:cNvSpPr>
          <p:nvPr/>
        </p:nvSpPr>
        <p:spPr>
          <a:xfrm>
            <a:off x="357181" y="3257544"/>
            <a:ext cx="9901238" cy="703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2. Mitigate interruptions and discussion domination.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BA7BEB-F3B9-B941-99FC-BD174189068A}"/>
              </a:ext>
            </a:extLst>
          </p:cNvPr>
          <p:cNvSpPr txBox="1">
            <a:spLocks/>
          </p:cNvSpPr>
          <p:nvPr/>
        </p:nvSpPr>
        <p:spPr>
          <a:xfrm>
            <a:off x="357181" y="5183727"/>
            <a:ext cx="9901238" cy="703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3. Write down and assign action items before ending a meeting.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AB9B3-AEE3-DE44-A255-4C6FEE1A8D06}"/>
              </a:ext>
            </a:extLst>
          </p:cNvPr>
          <p:cNvSpPr txBox="1"/>
          <p:nvPr/>
        </p:nvSpPr>
        <p:spPr>
          <a:xfrm>
            <a:off x="576257" y="1944510"/>
            <a:ext cx="3457576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Inclusive action</a:t>
            </a:r>
            <a:r>
              <a:rPr lang="en-US" sz="2000" dirty="0"/>
              <a:t>: Call on people who have not yet had a chance to share or contribute yet.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38C419-504B-1C4B-9C6F-9051FC897ECE}"/>
              </a:ext>
            </a:extLst>
          </p:cNvPr>
          <p:cNvSpPr txBox="1"/>
          <p:nvPr/>
        </p:nvSpPr>
        <p:spPr>
          <a:xfrm>
            <a:off x="900112" y="3845756"/>
            <a:ext cx="441424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Pro tip #1: Come equipped with phrases like “Wait a minute or hang on, I’d like to hear the rest of Loretta’s thought”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BD4881-9136-6741-A936-E042097DC7A9}"/>
              </a:ext>
            </a:extLst>
          </p:cNvPr>
          <p:cNvSpPr txBox="1"/>
          <p:nvPr/>
        </p:nvSpPr>
        <p:spPr>
          <a:xfrm>
            <a:off x="5710237" y="3860312"/>
            <a:ext cx="5091112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Pro tip #2: If someone is a repeat offender, talk to them after the meeting about the impact of interruptions/dominating on discussions.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B051EB-1036-D248-85BB-8FC2383804C4}"/>
              </a:ext>
            </a:extLst>
          </p:cNvPr>
          <p:cNvSpPr txBox="1"/>
          <p:nvPr/>
        </p:nvSpPr>
        <p:spPr>
          <a:xfrm>
            <a:off x="900112" y="5687531"/>
            <a:ext cx="990123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Pro tip: When assigning or confirming who is responsible for each action item, this is a great time to provide positive feedback for people’s contributions.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8D5D2C-27D3-C748-95C9-EC06C7AFFA81}"/>
              </a:ext>
            </a:extLst>
          </p:cNvPr>
          <p:cNvSpPr txBox="1"/>
          <p:nvPr/>
        </p:nvSpPr>
        <p:spPr>
          <a:xfrm>
            <a:off x="8029574" y="1814645"/>
            <a:ext cx="3705231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Inclusive action</a:t>
            </a:r>
            <a:r>
              <a:rPr lang="en-US" sz="2000" dirty="0"/>
              <a:t>: When providing feedback or disagreeing with someone, be aware of your tone and the words you use.</a:t>
            </a:r>
          </a:p>
        </p:txBody>
      </p:sp>
    </p:spTree>
    <p:extLst>
      <p:ext uri="{BB962C8B-B14F-4D97-AF65-F5344CB8AC3E}">
        <p14:creationId xmlns:p14="http://schemas.microsoft.com/office/powerpoint/2010/main" val="210979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  <p:bldP spid="7" grpId="0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8D996-AB69-F144-AE63-F83EE2856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312"/>
            <a:ext cx="10515600" cy="952687"/>
          </a:xfrm>
        </p:spPr>
        <p:txBody>
          <a:bodyPr>
            <a:noAutofit/>
          </a:bodyPr>
          <a:lstStyle/>
          <a:p>
            <a:r>
              <a:rPr lang="en-US" sz="3600" i="1" dirty="0"/>
              <a:t>New (Fiscal) Year Resolutions for Inclusive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7A3A7-178A-8542-9679-7AAC5F689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153"/>
            <a:ext cx="10515600" cy="5150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In FY20, let’s</a:t>
            </a:r>
          </a:p>
          <a:p>
            <a:pPr lvl="1"/>
            <a:r>
              <a:rPr lang="en-US" sz="3200" dirty="0"/>
              <a:t>Organize, lead, and participate in inclusive meetings by</a:t>
            </a:r>
          </a:p>
          <a:p>
            <a:pPr lvl="2"/>
            <a:r>
              <a:rPr lang="en-US" sz="2800" dirty="0"/>
              <a:t>Communicating discussion items (agenda) </a:t>
            </a:r>
          </a:p>
          <a:p>
            <a:pPr lvl="2"/>
            <a:r>
              <a:rPr lang="en-US" sz="2800" dirty="0"/>
              <a:t>Starting off each meeting with an overview of the agenda, goals of the meeting, and reminders of the rules of engagement</a:t>
            </a:r>
          </a:p>
          <a:p>
            <a:pPr marL="914400" lvl="2" indent="0">
              <a:buNone/>
            </a:pPr>
            <a:endParaRPr lang="en-US" sz="2800" dirty="0"/>
          </a:p>
          <a:p>
            <a:pPr lvl="1"/>
            <a:r>
              <a:rPr lang="en-US" sz="3200" dirty="0"/>
              <a:t>Be proactive about creating an inclusive environment by</a:t>
            </a:r>
          </a:p>
          <a:p>
            <a:pPr lvl="2"/>
            <a:r>
              <a:rPr lang="en-US" sz="2800" dirty="0"/>
              <a:t>Ensuring that everyone feels comfortable about sharing their thoughts</a:t>
            </a:r>
          </a:p>
          <a:p>
            <a:pPr lvl="2"/>
            <a:r>
              <a:rPr lang="en-US" sz="2800" dirty="0"/>
              <a:t>Mitigating interruptions and discussion dominating</a:t>
            </a:r>
          </a:p>
          <a:p>
            <a:pPr lvl="2"/>
            <a:r>
              <a:rPr lang="en-US" sz="2800" dirty="0"/>
              <a:t>Highlighting good ideas and inclusive actions</a:t>
            </a:r>
          </a:p>
        </p:txBody>
      </p:sp>
    </p:spTree>
    <p:extLst>
      <p:ext uri="{BB962C8B-B14F-4D97-AF65-F5344CB8AC3E}">
        <p14:creationId xmlns:p14="http://schemas.microsoft.com/office/powerpoint/2010/main" val="2437542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0DC71-396A-3D42-BE21-60D7FA40B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000125"/>
            <a:ext cx="6380909" cy="55149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If you want to recognize a positive action in support of </a:t>
            </a:r>
            <a:r>
              <a:rPr lang="en-US" u="sng" dirty="0"/>
              <a:t>I</a:t>
            </a:r>
            <a:r>
              <a:rPr lang="en-US" dirty="0"/>
              <a:t>nclusion, </a:t>
            </a:r>
            <a:r>
              <a:rPr lang="en-US" u="sng" dirty="0"/>
              <a:t>D</a:t>
            </a:r>
            <a:r>
              <a:rPr lang="en-US" dirty="0"/>
              <a:t>iversity, </a:t>
            </a:r>
            <a:r>
              <a:rPr lang="en-US" u="sng" dirty="0"/>
              <a:t>E</a:t>
            </a:r>
            <a:r>
              <a:rPr lang="en-US" dirty="0"/>
              <a:t>quity, and </a:t>
            </a:r>
            <a:r>
              <a:rPr lang="en-US" u="sng" dirty="0"/>
              <a:t>A</a:t>
            </a:r>
            <a:r>
              <a:rPr lang="en-US" dirty="0"/>
              <a:t>ccountability </a:t>
            </a:r>
            <a:br>
              <a:rPr lang="en-US" dirty="0"/>
            </a:br>
            <a:r>
              <a:rPr lang="en-US" dirty="0"/>
              <a:t>(like creating an inclusive meeting environment)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pick up a Luminary Card in the NSD Office and fill out the form for the NSD newsletter!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2962A8-267B-2749-A1B2-4206AC10C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934" y="1443038"/>
            <a:ext cx="5291667" cy="336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84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532</Words>
  <Application>Microsoft Macintosh PowerPoint</Application>
  <PresentationFormat>Widescreen</PresentationFormat>
  <Paragraphs>48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Prepare for Inclusive Meetings</vt:lpstr>
      <vt:lpstr>Lay the groundwork for an inclusive experience.</vt:lpstr>
      <vt:lpstr>Run/Participate in Inclusive Meetings</vt:lpstr>
      <vt:lpstr>Everyone has the power to make meetings inclusive.</vt:lpstr>
      <vt:lpstr>New (Fiscal) Year Resolutions for Inclusive Meetings</vt:lpstr>
      <vt:lpstr>If you want to recognize a positive action in support of Inclusion, Diversity, Equity, and Accountability  (like creating an inclusive meeting environment)  pick up a Luminary Card in the NSD Office and fill out the form for the NSD newsletter!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Erika Suzuki</dc:creator>
  <cp:lastModifiedBy>Erika Suzuki</cp:lastModifiedBy>
  <cp:revision>41</cp:revision>
  <dcterms:created xsi:type="dcterms:W3CDTF">2019-10-21T22:56:48Z</dcterms:created>
  <dcterms:modified xsi:type="dcterms:W3CDTF">2019-10-22T18:35:53Z</dcterms:modified>
</cp:coreProperties>
</file>