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0" r:id="rId2"/>
    <p:sldId id="309" r:id="rId3"/>
    <p:sldId id="258" r:id="rId4"/>
    <p:sldId id="311" r:id="rId5"/>
    <p:sldId id="31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8" orient="horz" pos="4320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3666A"/>
    <a:srgbClr val="313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27"/>
  </p:normalViewPr>
  <p:slideViewPr>
    <p:cSldViewPr snapToGrid="0" snapToObjects="1" showGuides="1">
      <p:cViewPr varScale="1">
        <p:scale>
          <a:sx n="71" d="100"/>
          <a:sy n="71" d="100"/>
        </p:scale>
        <p:origin x="696" y="66"/>
      </p:cViewPr>
      <p:guideLst>
        <p:guide pos="3840"/>
        <p:guide orient="horz" pos="432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D39A6-77E7-444E-A642-9A63D17658CA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23C63-8C3D-434D-B393-CC7325194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181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E984D-96FD-2C4B-AC84-701CA62C147F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DD09A-A7EA-F240-8C4A-3FAABB2D8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13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Color Backgroun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09" y="1134598"/>
            <a:ext cx="10968914" cy="2422759"/>
          </a:xfrm>
        </p:spPr>
        <p:txBody>
          <a:bodyPr anchor="b" anchorCtr="0">
            <a:no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309" y="3886201"/>
            <a:ext cx="10968907" cy="1092083"/>
          </a:xfrm>
        </p:spPr>
        <p:txBody>
          <a:bodyPr>
            <a:noAutofit/>
          </a:bodyPr>
          <a:lstStyle>
            <a:lvl1pPr marL="0" indent="0" algn="ctr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8" name="Straight Connector 11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3" name="Straight Connector 8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10309" y="5327650"/>
            <a:ext cx="10968907" cy="520700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3" name="Picture 152" descr="DOE_Office_Science_white.png">
            <a:extLst>
              <a:ext uri="{FF2B5EF4-FFF2-40B4-BE49-F238E27FC236}">
                <a16:creationId xmlns:a16="http://schemas.microsoft.com/office/drawing/2014/main" id="{4327B12B-9E2F-EA47-9B79-D54BD52AF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2" y="406400"/>
            <a:ext cx="1769532" cy="588347"/>
          </a:xfrm>
          <a:prstGeom prst="rect">
            <a:avLst/>
          </a:prstGeom>
        </p:spPr>
      </p:pic>
      <p:pic>
        <p:nvPicPr>
          <p:cNvPr id="155" name="Picture 154" descr="A close up of a sign&#10;&#10;Description automatically generated">
            <a:extLst>
              <a:ext uri="{FF2B5EF4-FFF2-40B4-BE49-F238E27FC236}">
                <a16:creationId xmlns:a16="http://schemas.microsoft.com/office/drawing/2014/main" id="{9C7CFF29-BDD8-8C48-BBAA-96D01327F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9360" y="406400"/>
            <a:ext cx="3200400" cy="8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16102"/>
            <a:ext cx="3520837" cy="426110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4329867" y="1816102"/>
            <a:ext cx="3520837" cy="42618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2"/>
          </p:nvPr>
        </p:nvSpPr>
        <p:spPr>
          <a:xfrm>
            <a:off x="8058383" y="1816102"/>
            <a:ext cx="3520837" cy="42618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76" name="Straight Connector 275"/>
          <p:cNvCxnSpPr/>
          <p:nvPr userDrawn="1"/>
        </p:nvCxnSpPr>
        <p:spPr>
          <a:xfrm>
            <a:off x="610308" y="6873248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>
            <a:off x="11579225" y="6873248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 userDrawn="1"/>
        </p:nvGrpSpPr>
        <p:grpSpPr>
          <a:xfrm>
            <a:off x="10648211" y="6873248"/>
            <a:ext cx="2032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 userDrawn="1"/>
        </p:nvGrpSpPr>
        <p:grpSpPr>
          <a:xfrm>
            <a:off x="9717201" y="6873248"/>
            <a:ext cx="2032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 userDrawn="1"/>
        </p:nvGrpSpPr>
        <p:grpSpPr>
          <a:xfrm>
            <a:off x="8786192" y="6873248"/>
            <a:ext cx="2032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 userDrawn="1"/>
        </p:nvGrpSpPr>
        <p:grpSpPr>
          <a:xfrm>
            <a:off x="7855183" y="6873248"/>
            <a:ext cx="2032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 userDrawn="1"/>
        </p:nvGrpSpPr>
        <p:grpSpPr>
          <a:xfrm>
            <a:off x="6924173" y="6873248"/>
            <a:ext cx="2032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 userDrawn="1"/>
        </p:nvGrpSpPr>
        <p:grpSpPr>
          <a:xfrm>
            <a:off x="5993164" y="6873248"/>
            <a:ext cx="2032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 userDrawn="1"/>
        </p:nvGrpSpPr>
        <p:grpSpPr>
          <a:xfrm>
            <a:off x="5062155" y="6873248"/>
            <a:ext cx="2032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 userDrawn="1"/>
        </p:nvGrpSpPr>
        <p:grpSpPr>
          <a:xfrm>
            <a:off x="4131145" y="6873248"/>
            <a:ext cx="2032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 userDrawn="1"/>
        </p:nvGrpSpPr>
        <p:grpSpPr>
          <a:xfrm>
            <a:off x="3200136" y="6873248"/>
            <a:ext cx="2032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 userDrawn="1"/>
        </p:nvGrpSpPr>
        <p:grpSpPr>
          <a:xfrm>
            <a:off x="2269127" y="6873248"/>
            <a:ext cx="2032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 userDrawn="1"/>
        </p:nvGrpSpPr>
        <p:grpSpPr>
          <a:xfrm>
            <a:off x="1338117" y="6873248"/>
            <a:ext cx="2032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 userDrawn="1"/>
        </p:nvCxnSpPr>
        <p:spPr>
          <a:xfrm rot="5400000">
            <a:off x="-120356" y="372597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 userDrawn="1"/>
        </p:nvGrpSpPr>
        <p:grpSpPr>
          <a:xfrm rot="5400000">
            <a:off x="-196556" y="5920357"/>
            <a:ext cx="152400" cy="162820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 userDrawn="1"/>
        </p:nvGrpSpPr>
        <p:grpSpPr>
          <a:xfrm rot="5400000">
            <a:off x="-196556" y="5446715"/>
            <a:ext cx="152400" cy="162820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 userDrawn="1"/>
        </p:nvGrpSpPr>
        <p:grpSpPr>
          <a:xfrm rot="5400000">
            <a:off x="-196556" y="4973073"/>
            <a:ext cx="152400" cy="162820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 rot="5400000">
            <a:off x="-196556" y="4499431"/>
            <a:ext cx="152400" cy="162820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 userDrawn="1"/>
        </p:nvGrpSpPr>
        <p:grpSpPr>
          <a:xfrm rot="5400000">
            <a:off x="-196556" y="4025789"/>
            <a:ext cx="152400" cy="162820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 userDrawn="1"/>
        </p:nvGrpSpPr>
        <p:grpSpPr>
          <a:xfrm rot="5400000">
            <a:off x="-196556" y="3552147"/>
            <a:ext cx="152400" cy="162820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 rot="5400000">
            <a:off x="-196556" y="3078505"/>
            <a:ext cx="152400" cy="162820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 userDrawn="1"/>
        </p:nvGrpSpPr>
        <p:grpSpPr>
          <a:xfrm rot="5400000">
            <a:off x="-196556" y="2604863"/>
            <a:ext cx="152400" cy="162820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 userDrawn="1"/>
        </p:nvGrpSpPr>
        <p:grpSpPr>
          <a:xfrm rot="5400000">
            <a:off x="-196556" y="2131221"/>
            <a:ext cx="152400" cy="162820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 userDrawn="1"/>
        </p:nvGrpSpPr>
        <p:grpSpPr>
          <a:xfrm rot="5400000">
            <a:off x="-196556" y="1657579"/>
            <a:ext cx="152400" cy="162820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 userDrawn="1"/>
        </p:nvGrpSpPr>
        <p:grpSpPr>
          <a:xfrm rot="5400000">
            <a:off x="-196556" y="976988"/>
            <a:ext cx="152400" cy="162820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 userDrawn="1"/>
        </p:nvCxnSpPr>
        <p:spPr>
          <a:xfrm rot="5400000">
            <a:off x="-120356" y="6317802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rot="5400000">
            <a:off x="12303388" y="372597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 userDrawn="1"/>
        </p:nvGrpSpPr>
        <p:grpSpPr>
          <a:xfrm rot="5400000">
            <a:off x="12227188" y="5920357"/>
            <a:ext cx="152400" cy="162820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 userDrawn="1"/>
        </p:nvGrpSpPr>
        <p:grpSpPr>
          <a:xfrm rot="5400000">
            <a:off x="12227188" y="5446715"/>
            <a:ext cx="152400" cy="162820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 userDrawn="1"/>
        </p:nvGrpSpPr>
        <p:grpSpPr>
          <a:xfrm rot="5400000">
            <a:off x="12227188" y="4973073"/>
            <a:ext cx="152400" cy="162820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 userDrawn="1"/>
        </p:nvGrpSpPr>
        <p:grpSpPr>
          <a:xfrm rot="5400000">
            <a:off x="12227188" y="4499431"/>
            <a:ext cx="152400" cy="162820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 userDrawn="1"/>
        </p:nvGrpSpPr>
        <p:grpSpPr>
          <a:xfrm rot="5400000">
            <a:off x="12227188" y="4025789"/>
            <a:ext cx="152400" cy="162820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 userDrawn="1"/>
        </p:nvGrpSpPr>
        <p:grpSpPr>
          <a:xfrm rot="5400000">
            <a:off x="12227188" y="3552147"/>
            <a:ext cx="152400" cy="162820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 userDrawn="1"/>
        </p:nvGrpSpPr>
        <p:grpSpPr>
          <a:xfrm rot="5400000">
            <a:off x="12227188" y="3078505"/>
            <a:ext cx="152400" cy="162820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 userDrawn="1"/>
        </p:nvGrpSpPr>
        <p:grpSpPr>
          <a:xfrm rot="5400000">
            <a:off x="12227188" y="2604863"/>
            <a:ext cx="152400" cy="162820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 userDrawn="1"/>
        </p:nvGrpSpPr>
        <p:grpSpPr>
          <a:xfrm rot="5400000">
            <a:off x="12227188" y="2131221"/>
            <a:ext cx="152400" cy="162820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 userDrawn="1"/>
        </p:nvGrpSpPr>
        <p:grpSpPr>
          <a:xfrm rot="5400000">
            <a:off x="12227188" y="1657579"/>
            <a:ext cx="152400" cy="162820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 userDrawn="1"/>
        </p:nvGrpSpPr>
        <p:grpSpPr>
          <a:xfrm rot="5400000">
            <a:off x="12227188" y="976988"/>
            <a:ext cx="152400" cy="162820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 userDrawn="1"/>
        </p:nvCxnSpPr>
        <p:spPr>
          <a:xfrm rot="5400000">
            <a:off x="12303388" y="6317802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610308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11579225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 userDrawn="1"/>
        </p:nvGrpSpPr>
        <p:grpSpPr>
          <a:xfrm>
            <a:off x="10648211" y="-141165"/>
            <a:ext cx="2032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 userDrawn="1"/>
        </p:nvGrpSpPr>
        <p:grpSpPr>
          <a:xfrm>
            <a:off x="9717201" y="-141165"/>
            <a:ext cx="2032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 userDrawn="1"/>
        </p:nvGrpSpPr>
        <p:grpSpPr>
          <a:xfrm>
            <a:off x="8786192" y="-141165"/>
            <a:ext cx="2032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7855183" y="-141165"/>
            <a:ext cx="2032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 userDrawn="1"/>
        </p:nvGrpSpPr>
        <p:grpSpPr>
          <a:xfrm>
            <a:off x="6924173" y="-141165"/>
            <a:ext cx="2032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 userDrawn="1"/>
        </p:nvGrpSpPr>
        <p:grpSpPr>
          <a:xfrm>
            <a:off x="5993164" y="-141165"/>
            <a:ext cx="2032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 userDrawn="1"/>
        </p:nvGrpSpPr>
        <p:grpSpPr>
          <a:xfrm>
            <a:off x="5062155" y="-141165"/>
            <a:ext cx="2032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 userDrawn="1"/>
        </p:nvGrpSpPr>
        <p:grpSpPr>
          <a:xfrm>
            <a:off x="4131145" y="-141165"/>
            <a:ext cx="2032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 userDrawn="1"/>
        </p:nvGrpSpPr>
        <p:grpSpPr>
          <a:xfrm>
            <a:off x="3200136" y="-141165"/>
            <a:ext cx="2032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 userDrawn="1"/>
        </p:nvGrpSpPr>
        <p:grpSpPr>
          <a:xfrm>
            <a:off x="2269127" y="-141165"/>
            <a:ext cx="2032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 userDrawn="1"/>
        </p:nvGrpSpPr>
        <p:grpSpPr>
          <a:xfrm>
            <a:off x="1338117" y="-141165"/>
            <a:ext cx="2032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BA17-B5CF-3E4B-ACD3-60C5AA7536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23A2B9-6131-7A40-8142-F2709585E636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FB5CC-E55D-8245-8B64-7577EF58BD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5ACEE-C45C-DF42-B5FB-48F6EF2830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idx="11"/>
          </p:nvPr>
        </p:nvSpPr>
        <p:spPr>
          <a:xfrm>
            <a:off x="3381572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7" name="Content Placeholder 2"/>
          <p:cNvSpPr>
            <a:spLocks noGrp="1"/>
          </p:cNvSpPr>
          <p:nvPr>
            <p:ph idx="12"/>
          </p:nvPr>
        </p:nvSpPr>
        <p:spPr>
          <a:xfrm>
            <a:off x="6187072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8" name="Content Placeholder 2"/>
          <p:cNvSpPr>
            <a:spLocks noGrp="1"/>
          </p:cNvSpPr>
          <p:nvPr>
            <p:ph idx="13"/>
          </p:nvPr>
        </p:nvSpPr>
        <p:spPr>
          <a:xfrm>
            <a:off x="8992573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169" name="Group 168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170" name="Group 16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9" name="Straight Connector 27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1" name="Group 28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28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28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9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4" name="Straight Connector 24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" name="Straight Connector 25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9" name="Straight Connector 20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Group 21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21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1" name="Straight Connector 22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4" name="Straight Connector 17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150E8-6E0B-F14F-B8C9-1C9859261E2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7860A00-8FA4-9D40-8EC4-25F248320587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4A70B-EF2B-EC40-96A3-DFF7EEFD6B1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D8143-091E-944B-8ACD-1F19D50F8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3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tabLst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9" name="Content Placeholder 2"/>
          <p:cNvSpPr>
            <a:spLocks noGrp="1"/>
          </p:cNvSpPr>
          <p:nvPr>
            <p:ph idx="11"/>
          </p:nvPr>
        </p:nvSpPr>
        <p:spPr>
          <a:xfrm>
            <a:off x="2819055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Content Placeholder 2"/>
          <p:cNvSpPr>
            <a:spLocks noGrp="1"/>
          </p:cNvSpPr>
          <p:nvPr>
            <p:ph idx="12"/>
          </p:nvPr>
        </p:nvSpPr>
        <p:spPr>
          <a:xfrm>
            <a:off x="5062038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Content Placeholder 2"/>
          <p:cNvSpPr>
            <a:spLocks noGrp="1"/>
          </p:cNvSpPr>
          <p:nvPr>
            <p:ph idx="13"/>
          </p:nvPr>
        </p:nvSpPr>
        <p:spPr>
          <a:xfrm>
            <a:off x="7305021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3" name="Content Placeholder 2"/>
          <p:cNvSpPr>
            <a:spLocks noGrp="1"/>
          </p:cNvSpPr>
          <p:nvPr>
            <p:ph idx="14"/>
          </p:nvPr>
        </p:nvSpPr>
        <p:spPr>
          <a:xfrm>
            <a:off x="9548003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9" name="Group 178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180" name="Group 17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89" name="Straight Connector 28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Group 29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2" name="Straight Connector 3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Group 29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0" name="Straight Connector 31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29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8" name="Straight Connector 31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Group 29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6" name="Straight Connector 3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Group 29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4" name="Straight Connector 3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" name="Group 29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Group 29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Group 29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Group 29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" name="Group 29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Group 30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" name="Group 18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54" name="Straight Connector 25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9" name="Straight Connector 2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26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5" name="Group 26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6" name="Straight Connector 26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19" name="Straight Connector 21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oup 22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2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4" name="Straight Connector 2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" name="Group 22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oup 22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Group 22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oup 22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oup 22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 22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1" name="Straight Connector 23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84" name="Straight Connector 18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" name="Group 18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 18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Group 18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9" name="Straight Connector 2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 19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19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5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ED857-2620-2448-B0AC-4E16D916711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713B3D1-7B81-2645-BC84-2B7397D5AC93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8ABD5-FC8E-264F-A51A-A9A998F611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373FF-1443-3646-BE53-30C874D190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11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i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25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idx="11"/>
          </p:nvPr>
        </p:nvSpPr>
        <p:spPr>
          <a:xfrm>
            <a:off x="3367354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Content Placeholder 2"/>
          <p:cNvSpPr>
            <a:spLocks noGrp="1"/>
          </p:cNvSpPr>
          <p:nvPr>
            <p:ph idx="12"/>
          </p:nvPr>
        </p:nvSpPr>
        <p:spPr>
          <a:xfrm>
            <a:off x="6160384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ontent Placeholder 2"/>
          <p:cNvSpPr>
            <a:spLocks noGrp="1"/>
          </p:cNvSpPr>
          <p:nvPr>
            <p:ph idx="13"/>
          </p:nvPr>
        </p:nvSpPr>
        <p:spPr>
          <a:xfrm>
            <a:off x="8956588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69" name="Group 168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170" name="Group 16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9" name="Straight Connector 27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1" name="Group 28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28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28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9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4" name="Straight Connector 24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" name="Straight Connector 25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9" name="Straight Connector 20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Group 21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21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1" name="Straight Connector 22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4" name="Straight Connector 17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5" name="Content Placeholder 2"/>
          <p:cNvSpPr>
            <a:spLocks noGrp="1"/>
          </p:cNvSpPr>
          <p:nvPr>
            <p:ph idx="14"/>
          </p:nvPr>
        </p:nvSpPr>
        <p:spPr>
          <a:xfrm>
            <a:off x="574326" y="4114800"/>
            <a:ext cx="2586650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Content Placeholder 2"/>
          <p:cNvSpPr>
            <a:spLocks noGrp="1"/>
          </p:cNvSpPr>
          <p:nvPr>
            <p:ph idx="15"/>
          </p:nvPr>
        </p:nvSpPr>
        <p:spPr>
          <a:xfrm>
            <a:off x="3367354" y="4114800"/>
            <a:ext cx="2586650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Content Placeholder 2"/>
          <p:cNvSpPr>
            <a:spLocks noGrp="1"/>
          </p:cNvSpPr>
          <p:nvPr>
            <p:ph idx="16"/>
          </p:nvPr>
        </p:nvSpPr>
        <p:spPr>
          <a:xfrm>
            <a:off x="6160384" y="4114800"/>
            <a:ext cx="2586651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8" name="Content Placeholder 2"/>
          <p:cNvSpPr>
            <a:spLocks noGrp="1"/>
          </p:cNvSpPr>
          <p:nvPr>
            <p:ph idx="17"/>
          </p:nvPr>
        </p:nvSpPr>
        <p:spPr>
          <a:xfrm>
            <a:off x="8953415" y="4114800"/>
            <a:ext cx="2593001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73617" y="1055688"/>
            <a:ext cx="10972799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CF3D4-9550-2B4C-A2D9-F1BC3FA46D3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E04403A-0C23-C244-918E-37A28C2A21A6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B7AD2-42B3-D040-89FB-9532814301A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7830B-F58C-2C4F-B2DA-7715A3F491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6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6E923-E749-6F4A-B825-3967AA21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3DF7-FB29-2149-BC6C-92A6B41C54D7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0A5FC-5DFA-414E-8083-0049CCCD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25894-79D7-5644-B9F6-84C19E2C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2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8D2A51-DE47-3D41-9C30-741E5FFC5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E73C4A5-E23A-C247-8441-863BA23CEE18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C15E74-FDF0-0C47-9617-826C96ABE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9106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 | BERKELEY LAB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80D3C9-DAFC-4C4B-8A7A-ED0AD7665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7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273050"/>
            <a:ext cx="4011084" cy="11620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1435101"/>
            <a:ext cx="4011084" cy="46910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C352D-1A0F-1243-A3B1-6EF8CE39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BBA-8849-CF40-8281-9189FAA8CA31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9BF0E-F1BB-0D4C-8BF2-7A7BEDDB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4B3DD-8252-394C-9787-06EBDE1B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2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273051"/>
            <a:ext cx="6815667" cy="585311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7574882" y="1435101"/>
            <a:ext cx="4011084" cy="46910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62613" y="273050"/>
            <a:ext cx="4011084" cy="11620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39326-CBBD-354B-8291-E65C4D3669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21D717-8677-EB48-960B-7B5E07665226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268BF-1FD3-4B47-A983-1B740D12BA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895CD-C1AB-B94A-8F36-56EB9A9244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0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Dark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09" y="1134598"/>
            <a:ext cx="10968914" cy="2422759"/>
          </a:xfrm>
        </p:spPr>
        <p:txBody>
          <a:bodyPr anchor="b" anchorCtr="0">
            <a:no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309" y="3886201"/>
            <a:ext cx="10968907" cy="1092083"/>
          </a:xfrm>
        </p:spPr>
        <p:txBody>
          <a:bodyPr>
            <a:noAutofit/>
          </a:bodyPr>
          <a:lstStyle>
            <a:lvl1pPr marL="0" indent="0" algn="ctr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8" name="Straight Connector 11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3" name="Straight Connector 8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10309" y="5327650"/>
            <a:ext cx="10968907" cy="520700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3" name="Picture 152" descr="DOE_Office_Science_white.png">
            <a:extLst>
              <a:ext uri="{FF2B5EF4-FFF2-40B4-BE49-F238E27FC236}">
                <a16:creationId xmlns:a16="http://schemas.microsoft.com/office/drawing/2014/main" id="{4327B12B-9E2F-EA47-9B79-D54BD52AF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2" y="408349"/>
            <a:ext cx="1769532" cy="588347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7DB3F6-A168-E141-AC49-F54F3BED4F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149" y="323748"/>
            <a:ext cx="3200400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0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059" y="1784905"/>
            <a:ext cx="10968916" cy="809919"/>
          </a:xfrm>
        </p:spPr>
        <p:txBody>
          <a:bodyPr anchor="b" anchorCtr="0">
            <a:noAutofit/>
          </a:bodyPr>
          <a:lstStyle>
            <a:lvl1pPr algn="ctr">
              <a:defRPr sz="54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059" y="2762473"/>
            <a:ext cx="10968916" cy="357392"/>
          </a:xfrm>
        </p:spPr>
        <p:txBody>
          <a:bodyPr>
            <a:noAutofit/>
          </a:bodyPr>
          <a:lstStyle>
            <a:lvl1pPr marL="0" indent="0" algn="ctr" fontAlgn="ctr">
              <a:buNone/>
              <a:defRPr b="0" i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8" name="Straight Connector 11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3" name="Straight Connector 8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07059" y="3289385"/>
            <a:ext cx="10968916" cy="267972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Picture Placeholder 154">
            <a:extLst>
              <a:ext uri="{FF2B5EF4-FFF2-40B4-BE49-F238E27FC236}">
                <a16:creationId xmlns:a16="http://schemas.microsoft.com/office/drawing/2014/main" id="{DDEDD069-6DED-8E45-89A4-F1AB098B03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709988"/>
            <a:ext cx="12192000" cy="31480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3" name="Picture 152" descr="A close up of a sign&#10;&#10;Description automatically generated">
            <a:extLst>
              <a:ext uri="{FF2B5EF4-FFF2-40B4-BE49-F238E27FC236}">
                <a16:creationId xmlns:a16="http://schemas.microsoft.com/office/drawing/2014/main" id="{4595E5C9-9D1D-E54F-A7EF-4D59140D6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360" y="406400"/>
            <a:ext cx="3200400" cy="817306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9D89F58-FCB2-A04E-B6D9-68B5328B7F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0112" y="411480"/>
            <a:ext cx="1773936" cy="5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1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457200"/>
            <a:ext cx="10972799" cy="1143001"/>
          </a:xfrm>
        </p:spPr>
        <p:txBody>
          <a:bodyPr wrap="square" anchor="t" anchorCtr="0"/>
          <a:lstStyle>
            <a:lvl1pPr>
              <a:defRPr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600201"/>
            <a:ext cx="10972800" cy="450849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 marL="457200" indent="-228600">
              <a:spcBef>
                <a:spcPts val="380"/>
              </a:spcBef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2pPr>
            <a:lvl3pPr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3pPr>
            <a:lvl4pPr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4pPr>
            <a:lvl5pPr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DF37F-4300-7446-B86E-A122B61C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3B32-0FD6-654A-8A3E-5A7632837DD7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918A5-5A9E-D242-856A-C2A607D6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2" y="6356350"/>
            <a:ext cx="9106596" cy="365125"/>
          </a:xfrm>
        </p:spPr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CE0EE-5B5A-6145-8847-32783B9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1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 anchor="t" anchorCtr="0"/>
          <a:lstStyle>
            <a:lvl1pPr>
              <a:defRPr sz="3200" b="1" i="0" cap="none" baseline="0">
                <a:solidFill>
                  <a:srgbClr val="313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616" y="1600201"/>
            <a:ext cx="11008784" cy="449579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" y="1055688"/>
            <a:ext cx="10936816" cy="457200"/>
          </a:xfrm>
        </p:spPr>
        <p:txBody>
          <a:bodyPr anchor="b" anchorCtr="0"/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0BA4C-AA60-9A4D-B29D-E83B8846A5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D97717-E7DB-4548-B51C-0A9B0A443C8D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DFF5C0-BDA8-E348-A773-C9C0C69FB3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9A09C0-DCA8-BA45-84BB-3CD9C9C7BF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864177"/>
            <a:ext cx="10963079" cy="1362075"/>
          </a:xfrm>
        </p:spPr>
        <p:txBody>
          <a:bodyPr anchor="b" anchorCtr="0">
            <a:noAutofit/>
          </a:bodyPr>
          <a:lstStyle>
            <a:lvl1pPr algn="ctr">
              <a:defRPr sz="5400" b="1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3667126"/>
            <a:ext cx="10963079" cy="97589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76072" y="5083895"/>
            <a:ext cx="10963079" cy="1268528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spcAft>
                <a:spcPts val="600"/>
              </a:spcAft>
              <a:buNone/>
              <a:defRPr sz="1100" b="0" i="0" baseline="0">
                <a:solidFill>
                  <a:schemeClr val="tx1"/>
                </a:solidFill>
                <a:latin typeface="+mn-lt"/>
              </a:defRPr>
            </a:lvl1pPr>
            <a:lvl2pPr>
              <a:defRPr sz="1100" b="0" i="0">
                <a:solidFill>
                  <a:schemeClr val="tx2"/>
                </a:solidFill>
                <a:latin typeface="+mj-lt"/>
              </a:defRPr>
            </a:lvl2pPr>
            <a:lvl3pPr>
              <a:defRPr sz="1100" b="0" i="0">
                <a:solidFill>
                  <a:schemeClr val="tx2"/>
                </a:solidFill>
                <a:latin typeface="+mj-lt"/>
              </a:defRPr>
            </a:lvl3pPr>
            <a:lvl4pPr>
              <a:defRPr sz="1100" b="0" i="0">
                <a:solidFill>
                  <a:schemeClr val="tx2"/>
                </a:solidFill>
                <a:latin typeface="+mj-lt"/>
              </a:defRPr>
            </a:lvl4pPr>
            <a:lvl5pPr>
              <a:defRPr sz="1100" b="0" i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4460" y="4931494"/>
            <a:ext cx="1096308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F82B9-A148-A84F-BCA0-4034A3A8AD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54AC63-4A8D-5543-89A9-AD12D81EF8E4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8C270-EE72-E643-86F3-6BAB5A74ED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3693B-CF22-D144-AFDE-69A55E2673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0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828800"/>
            <a:ext cx="10963079" cy="1362075"/>
          </a:xfrm>
        </p:spPr>
        <p:txBody>
          <a:bodyPr anchor="b" anchorCtr="0">
            <a:noAutofit/>
          </a:bodyPr>
          <a:lstStyle>
            <a:lvl1pPr algn="ctr">
              <a:defRPr sz="5400" b="1" i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3657600"/>
            <a:ext cx="10963079" cy="97589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76072" y="5029200"/>
            <a:ext cx="10972091" cy="1268528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spcAft>
                <a:spcPts val="600"/>
              </a:spcAft>
              <a:buNone/>
              <a:defRPr sz="11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100" b="0" i="0">
                <a:solidFill>
                  <a:schemeClr val="tx2"/>
                </a:solidFill>
                <a:latin typeface="+mj-lt"/>
              </a:defRPr>
            </a:lvl2pPr>
            <a:lvl3pPr>
              <a:defRPr sz="1100" b="0" i="0">
                <a:solidFill>
                  <a:schemeClr val="tx2"/>
                </a:solidFill>
                <a:latin typeface="+mj-lt"/>
              </a:defRPr>
            </a:lvl3pPr>
            <a:lvl4pPr>
              <a:defRPr sz="1100" b="0" i="0">
                <a:solidFill>
                  <a:schemeClr val="tx2"/>
                </a:solidFill>
                <a:latin typeface="+mj-lt"/>
              </a:defRPr>
            </a:lvl4pPr>
            <a:lvl5pPr>
              <a:defRPr sz="1100" b="0" i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F621C-FC7B-AA4C-B773-C53AB56AC8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577A38-EABE-D745-9C5B-75C05AD201BD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43C85-676B-9E43-8411-B3C29E7186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ABA0E-5CEB-3C4C-9288-67AEEFBD80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8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600201"/>
            <a:ext cx="5384800" cy="4525963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defRPr sz="1800"/>
            </a:lvl1pPr>
            <a:lvl2pPr marL="457200" indent="-22860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defRPr sz="1800"/>
            </a:lvl2pPr>
            <a:lvl3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defRPr sz="1800"/>
            </a:lvl1pPr>
            <a:lvl2pPr marL="457200" indent="-22860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defRPr sz="1800"/>
            </a:lvl2pPr>
            <a:lvl3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6071" y="457200"/>
            <a:ext cx="10972800" cy="548640"/>
          </a:xfrm>
        </p:spPr>
        <p:txBody>
          <a:bodyPr anchor="t" anchorCtr="0"/>
          <a:lstStyle>
            <a:lvl1pPr>
              <a:defRPr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0A2F8-98C2-AE42-B80E-AFF286D612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88A2A4-5926-E149-AF4C-031E0D7AB879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AB93-9FC2-8D44-AEE3-C8AC366C69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648286-D5F1-064D-8702-CBF91A24FE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2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174875"/>
            <a:ext cx="5386917" cy="395128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1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146CC-68D8-2B43-ADE3-CACFD52C8D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BCEF84-5672-7F43-91A8-8C5591694022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9013A-C358-3C4E-9648-7384DB887B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68AB6F-7C5E-1842-B488-5444DE400A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6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454005"/>
            <a:ext cx="10972800" cy="11461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7" name="Straight Connector 116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0" name="Straight Connector 1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2" name="Straight Connector 81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 82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5" name="Straight Connector 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Connector 93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7938E-2D20-FF4F-8096-2B3063A64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C487824-C1D1-1643-8250-16208E32767F}" type="datetime1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5B255-25BE-C14D-9125-BA628753C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ED084-B76C-A64D-B9EC-DB4B52A93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5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7" r:id="rId3"/>
    <p:sldLayoutId id="2147483650" r:id="rId4"/>
    <p:sldLayoutId id="2147483658" r:id="rId5"/>
    <p:sldLayoutId id="2147483651" r:id="rId6"/>
    <p:sldLayoutId id="2147483664" r:id="rId7"/>
    <p:sldLayoutId id="2147483652" r:id="rId8"/>
    <p:sldLayoutId id="2147483653" r:id="rId9"/>
    <p:sldLayoutId id="2147483660" r:id="rId10"/>
    <p:sldLayoutId id="2147483661" r:id="rId11"/>
    <p:sldLayoutId id="2147483662" r:id="rId12"/>
    <p:sldLayoutId id="2147483663" r:id="rId13"/>
    <p:sldLayoutId id="2147483654" r:id="rId14"/>
    <p:sldLayoutId id="2147483655" r:id="rId15"/>
    <p:sldLayoutId id="2147483656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10000"/>
        </a:lnSpc>
        <a:spcBef>
          <a:spcPts val="400"/>
        </a:spcBef>
        <a:buClr>
          <a:schemeClr val="accent2"/>
        </a:buClr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457200" rtl="0" eaLnBrk="1" latinLnBrk="0" hangingPunct="1">
        <a:spcBef>
          <a:spcPts val="400"/>
        </a:spcBef>
        <a:buClr>
          <a:schemeClr val="accent2"/>
        </a:buClr>
        <a:buSzPct val="85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2813" indent="-225425" algn="l" defTabSz="457200" rtl="0" eaLnBrk="1" latinLnBrk="0" hangingPunct="1">
        <a:spcBef>
          <a:spcPts val="400"/>
        </a:spcBef>
        <a:buClr>
          <a:schemeClr val="accent2"/>
        </a:buClr>
        <a:buSzPct val="85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9825" indent="-227013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payne@lbl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D4FCB7-F5AA-467D-BB45-5A57C3209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SVT Services Status and Next Steps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FB6E7EC-E6D5-484C-B39A-CF091B1A2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Nick Payne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npayne@lbl.gov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7/22/2025</a:t>
            </a:r>
          </a:p>
          <a:p>
            <a:r>
              <a:rPr lang="en-US" dirty="0">
                <a:solidFill>
                  <a:schemeClr val="tx1"/>
                </a:solidFill>
              </a:rPr>
              <a:t>EIC 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9A08A-63F3-4A61-84F1-F8967D149C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3975" y="6356350"/>
            <a:ext cx="708025" cy="365125"/>
          </a:xfrm>
        </p:spPr>
        <p:txBody>
          <a:bodyPr/>
          <a:lstStyle/>
          <a:p>
            <a:fld id="{0EF2EA88-E9D4-0C4F-A5DF-5FE49FAF8E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4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5712C7-5E7B-4076-A467-BC3A5F01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Completed and In Progress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6403D-FACE-465F-907C-2AEFBDF4D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600201"/>
            <a:ext cx="5192716" cy="4508499"/>
          </a:xfrm>
        </p:spPr>
        <p:txBody>
          <a:bodyPr/>
          <a:lstStyle/>
          <a:p>
            <a:r>
              <a:rPr lang="en-US" sz="2400" dirty="0"/>
              <a:t>SVT Discs</a:t>
            </a:r>
          </a:p>
          <a:p>
            <a:pPr lvl="1"/>
            <a:r>
              <a:rPr lang="en-US" dirty="0"/>
              <a:t>Air cooling requirements </a:t>
            </a:r>
            <a:r>
              <a:rPr lang="en-US" b="1" i="0" dirty="0">
                <a:solidFill>
                  <a:srgbClr val="00B050"/>
                </a:solidFill>
                <a:effectLst/>
                <a:latin typeface="Google Sans"/>
              </a:rPr>
              <a:t>✓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Power requirements </a:t>
            </a:r>
            <a:r>
              <a:rPr lang="en-US" b="1" i="0" dirty="0">
                <a:solidFill>
                  <a:srgbClr val="00B050"/>
                </a:solidFill>
                <a:effectLst/>
                <a:latin typeface="Google Sans"/>
              </a:rPr>
              <a:t>✓</a:t>
            </a:r>
            <a:endParaRPr lang="en-US" dirty="0"/>
          </a:p>
          <a:p>
            <a:pPr lvl="1"/>
            <a:r>
              <a:rPr lang="en-US" dirty="0"/>
              <a:t>Air service design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⌛</a:t>
            </a:r>
            <a:endParaRPr lang="en-US" dirty="0"/>
          </a:p>
          <a:p>
            <a:pPr lvl="1"/>
            <a:r>
              <a:rPr lang="en-US" dirty="0"/>
              <a:t>Electrical service design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⌛</a:t>
            </a:r>
            <a:endParaRPr lang="en-US" dirty="0"/>
          </a:p>
          <a:p>
            <a:r>
              <a:rPr lang="en-US" sz="2400" dirty="0"/>
              <a:t>Barrel Detectors</a:t>
            </a:r>
          </a:p>
          <a:p>
            <a:pPr lvl="1"/>
            <a:r>
              <a:rPr lang="en-US" dirty="0"/>
              <a:t>Air/water cooling requirements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⌛</a:t>
            </a:r>
            <a:endParaRPr lang="en-US" dirty="0"/>
          </a:p>
          <a:p>
            <a:pPr lvl="1"/>
            <a:r>
              <a:rPr lang="en-US" dirty="0"/>
              <a:t>Power requirements </a:t>
            </a:r>
            <a:r>
              <a:rPr lang="en-US" b="1" i="0" dirty="0">
                <a:solidFill>
                  <a:srgbClr val="00B050"/>
                </a:solidFill>
                <a:effectLst/>
                <a:latin typeface="Google Sans"/>
              </a:rPr>
              <a:t>✓ </a:t>
            </a:r>
          </a:p>
          <a:p>
            <a:pPr lvl="1"/>
            <a:r>
              <a:rPr lang="en-US" dirty="0"/>
              <a:t>Air service design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</a:t>
            </a:r>
            <a:endParaRPr lang="en-US" dirty="0"/>
          </a:p>
          <a:p>
            <a:pPr lvl="1"/>
            <a:r>
              <a:rPr lang="en-US" dirty="0"/>
              <a:t>Electrical service design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□</a:t>
            </a: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DE268CF-BDAC-4A23-9336-84D240D22AF3}"/>
              </a:ext>
            </a:extLst>
          </p:cNvPr>
          <p:cNvSpPr txBox="1">
            <a:spLocks/>
          </p:cNvSpPr>
          <p:nvPr/>
        </p:nvSpPr>
        <p:spPr>
          <a:xfrm>
            <a:off x="5921188" y="1618131"/>
            <a:ext cx="5192716" cy="4508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10000"/>
              </a:lnSpc>
              <a:spcBef>
                <a:spcPts val="380"/>
              </a:spcBef>
              <a:buClr>
                <a:schemeClr val="accent2"/>
              </a:buClr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7388" indent="-227013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2813" indent="-22542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SzPct val="85000"/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39825" indent="-2270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PST/Integration</a:t>
            </a:r>
          </a:p>
          <a:p>
            <a:pPr lvl="1"/>
            <a:r>
              <a:rPr lang="en-US" dirty="0"/>
              <a:t>Air exhaust design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endParaRPr lang="en-US" dirty="0"/>
          </a:p>
          <a:p>
            <a:pPr lvl="1"/>
            <a:r>
              <a:rPr lang="en-US" dirty="0"/>
              <a:t>Air/Electrical Patch Panel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</a:t>
            </a:r>
            <a:endParaRPr lang="en-US" dirty="0"/>
          </a:p>
          <a:p>
            <a:pPr lvl="1"/>
            <a:r>
              <a:rPr lang="en-US" dirty="0"/>
              <a:t>Disc Supports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⌛</a:t>
            </a:r>
            <a:endParaRPr lang="en-US" dirty="0"/>
          </a:p>
          <a:p>
            <a:r>
              <a:rPr lang="en-US" sz="2400" dirty="0"/>
              <a:t>Administrative</a:t>
            </a:r>
          </a:p>
          <a:p>
            <a:pPr lvl="1"/>
            <a:r>
              <a:rPr lang="en-US" dirty="0"/>
              <a:t>CAD Model synchronization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⌛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56265-69D1-42B9-819F-6C21B825FFBF}"/>
              </a:ext>
            </a:extLst>
          </p:cNvPr>
          <p:cNvSpPr txBox="1"/>
          <p:nvPr/>
        </p:nvSpPr>
        <p:spPr>
          <a:xfrm>
            <a:off x="8928847" y="5255966"/>
            <a:ext cx="28104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Key: </a:t>
            </a:r>
          </a:p>
          <a:p>
            <a:r>
              <a:rPr lang="en-US" b="1" i="0" dirty="0">
                <a:solidFill>
                  <a:srgbClr val="00B050"/>
                </a:solidFill>
                <a:effectLst/>
                <a:latin typeface="Google Sans"/>
              </a:rPr>
              <a:t>✓ </a:t>
            </a:r>
            <a:r>
              <a:rPr lang="en-US" dirty="0"/>
              <a:t> Completed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⌛ </a:t>
            </a:r>
            <a:r>
              <a:rPr lang="en-US" dirty="0"/>
              <a:t>In Progress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US" dirty="0"/>
              <a:t>Not Started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E88EA-2E42-47F5-AA2D-E2C70995B7C8}"/>
              </a:ext>
            </a:extLst>
          </p:cNvPr>
          <p:cNvSpPr/>
          <p:nvPr/>
        </p:nvSpPr>
        <p:spPr>
          <a:xfrm>
            <a:off x="462937" y="2837328"/>
            <a:ext cx="3256340" cy="4034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5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2D27-042A-4C99-A640-F0AA7014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Rim Assembly Design Details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F3299-13F4-4273-8F38-D7E7D7FC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56180-619D-42E1-95B9-30F9C1600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55" y="1724368"/>
            <a:ext cx="6087035" cy="2778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1A6FE-85DC-46C0-A52B-EF20BD3B6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41" y="4074597"/>
            <a:ext cx="4303059" cy="2275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004496-80C1-448C-9E11-434C92872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835" y="4311379"/>
            <a:ext cx="3675529" cy="203859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7B4821-9DC9-4CB1-8359-16684FB73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089" y="2486045"/>
            <a:ext cx="2435044" cy="1424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8DD1B3-CEA0-4E31-973A-A593F07DC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42" y="4069283"/>
            <a:ext cx="4303059" cy="2275374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30066B-9C44-4F91-B4B0-9D4D85657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090" y="2480731"/>
            <a:ext cx="2435044" cy="1424705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7FC829-C49D-4306-8B22-FA69B5336FE0}"/>
              </a:ext>
            </a:extLst>
          </p:cNvPr>
          <p:cNvSpPr txBox="1"/>
          <p:nvPr/>
        </p:nvSpPr>
        <p:spPr>
          <a:xfrm>
            <a:off x="1785559" y="5434994"/>
            <a:ext cx="234875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Front rim contains nozzles.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6AD4FB-52F6-4802-BA96-1383D65C645A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134312" y="4679941"/>
            <a:ext cx="590087" cy="107821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FB7238-3531-4E39-AD79-0CFF87A74C96}"/>
              </a:ext>
            </a:extLst>
          </p:cNvPr>
          <p:cNvSpPr txBox="1"/>
          <p:nvPr/>
        </p:nvSpPr>
        <p:spPr>
          <a:xfrm>
            <a:off x="6437249" y="5395712"/>
            <a:ext cx="234875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Back rim contains exhaust channels.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DEC625-796A-4DD3-803F-57D35A8D6B90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8786001" y="5510711"/>
            <a:ext cx="1640542" cy="2081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A7C21D8-FCC3-4571-812A-A4658C1FE54E}"/>
              </a:ext>
            </a:extLst>
          </p:cNvPr>
          <p:cNvSpPr txBox="1"/>
          <p:nvPr/>
        </p:nvSpPr>
        <p:spPr>
          <a:xfrm>
            <a:off x="6437249" y="1446927"/>
            <a:ext cx="234875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U-turn features for first 4 channels.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E45FC1-191F-46FB-8FCE-584ECE0306EA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786002" y="1770092"/>
            <a:ext cx="609011" cy="140660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8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7EE9-98C7-4608-8238-E9908D2B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Plenum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94E6D-EC19-4178-B923-777378D2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7188F-618E-4921-993C-ADA353E0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567" y="1992035"/>
            <a:ext cx="666843" cy="39724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D77496-23D9-4400-A0B9-999F097F6E4F}"/>
              </a:ext>
            </a:extLst>
          </p:cNvPr>
          <p:cNvSpPr/>
          <p:nvPr/>
        </p:nvSpPr>
        <p:spPr>
          <a:xfrm>
            <a:off x="6044103" y="1992035"/>
            <a:ext cx="458928" cy="36886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006EEF3-F8B4-4E37-859F-BC4A4443F47F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2277035" y="5680638"/>
            <a:ext cx="3996532" cy="195920"/>
          </a:xfrm>
          <a:prstGeom prst="bentConnector2">
            <a:avLst/>
          </a:prstGeom>
          <a:ln w="2540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A56CE6-3F2A-4662-9EA0-84320A7FF9B0}"/>
              </a:ext>
            </a:extLst>
          </p:cNvPr>
          <p:cNvCxnSpPr/>
          <p:nvPr/>
        </p:nvCxnSpPr>
        <p:spPr>
          <a:xfrm>
            <a:off x="2982351" y="5635725"/>
            <a:ext cx="2180492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85837DB-F882-4881-935D-9622AED7EA7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93541" y="5074383"/>
            <a:ext cx="618980" cy="366386"/>
          </a:xfrm>
          <a:prstGeom prst="bentConnector3">
            <a:avLst>
              <a:gd name="adj1" fmla="val 10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85F9084-C6FD-4FA8-9E5B-63A6EF544F5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93541" y="4228122"/>
            <a:ext cx="618980" cy="366386"/>
          </a:xfrm>
          <a:prstGeom prst="bentConnector3">
            <a:avLst>
              <a:gd name="adj1" fmla="val 10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6F4E6447-3004-4C78-99B9-E7083712250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29037" y="3392703"/>
            <a:ext cx="618980" cy="366386"/>
          </a:xfrm>
          <a:prstGeom prst="bentConnector3">
            <a:avLst>
              <a:gd name="adj1" fmla="val 10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383DE94-348E-454A-ADA4-DAD43AAE70B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40912" y="2529855"/>
            <a:ext cx="618980" cy="366386"/>
          </a:xfrm>
          <a:prstGeom prst="bentConnector3">
            <a:avLst>
              <a:gd name="adj1" fmla="val 10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E29EEEE-8CAF-485E-AA52-2B214D983556}"/>
              </a:ext>
            </a:extLst>
          </p:cNvPr>
          <p:cNvSpPr/>
          <p:nvPr/>
        </p:nvSpPr>
        <p:spPr>
          <a:xfrm>
            <a:off x="5634318" y="1904079"/>
            <a:ext cx="4566654" cy="4300332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  <a:noFill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8E1DCB-89EC-475D-A37A-99FEB51F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584" y="2051546"/>
            <a:ext cx="666843" cy="397247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91D4BF1-2231-4AF5-9FFF-96A977C9391F}"/>
              </a:ext>
            </a:extLst>
          </p:cNvPr>
          <p:cNvSpPr/>
          <p:nvPr/>
        </p:nvSpPr>
        <p:spPr>
          <a:xfrm>
            <a:off x="7396120" y="2051546"/>
            <a:ext cx="458928" cy="36886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A698682-E156-480C-9806-D9D9DD5351F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545558" y="5133894"/>
            <a:ext cx="618980" cy="366386"/>
          </a:xfrm>
          <a:prstGeom prst="bentConnector3">
            <a:avLst>
              <a:gd name="adj1" fmla="val 10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226C7C31-C231-457D-80B2-9662D8AE844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545558" y="4287633"/>
            <a:ext cx="618980" cy="366386"/>
          </a:xfrm>
          <a:prstGeom prst="bentConnector3">
            <a:avLst>
              <a:gd name="adj1" fmla="val 10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1E3B4437-E72B-4AA5-B6CE-50EBD3E6F6C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581054" y="3452214"/>
            <a:ext cx="618980" cy="366386"/>
          </a:xfrm>
          <a:prstGeom prst="bentConnector3">
            <a:avLst>
              <a:gd name="adj1" fmla="val 10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EEA770CA-38BB-4A88-B221-B096148F241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592929" y="2589366"/>
            <a:ext cx="618980" cy="366386"/>
          </a:xfrm>
          <a:prstGeom prst="bentConnector3">
            <a:avLst>
              <a:gd name="adj1" fmla="val 10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FE94061A-0292-448C-9797-48F12F1B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823" y="2079993"/>
            <a:ext cx="666843" cy="397247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8AF1684-6261-4962-9582-4BDD649AB2FD}"/>
              </a:ext>
            </a:extLst>
          </p:cNvPr>
          <p:cNvSpPr/>
          <p:nvPr/>
        </p:nvSpPr>
        <p:spPr>
          <a:xfrm>
            <a:off x="8874359" y="2079993"/>
            <a:ext cx="458928" cy="36886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3214C5E5-3D2A-4C9D-BCDE-4B567F8815E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23797" y="5162341"/>
            <a:ext cx="618980" cy="366386"/>
          </a:xfrm>
          <a:prstGeom prst="bentConnector3">
            <a:avLst>
              <a:gd name="adj1" fmla="val 10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76FD69EC-2433-40E7-A7A4-53C57965584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23797" y="4316080"/>
            <a:ext cx="618980" cy="366386"/>
          </a:xfrm>
          <a:prstGeom prst="bentConnector3">
            <a:avLst>
              <a:gd name="adj1" fmla="val 10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B39C0A93-F632-4426-AA49-8AE42C34AE3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59293" y="3480661"/>
            <a:ext cx="618980" cy="366386"/>
          </a:xfrm>
          <a:prstGeom prst="bentConnector3">
            <a:avLst>
              <a:gd name="adj1" fmla="val 10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D515646-770E-46E8-95A3-4AD940406EA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71168" y="2617813"/>
            <a:ext cx="618980" cy="366386"/>
          </a:xfrm>
          <a:prstGeom prst="bentConnector3">
            <a:avLst>
              <a:gd name="adj1" fmla="val 10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D9AB38D9-FE4C-4EBE-B33B-CA1F70887428}"/>
              </a:ext>
            </a:extLst>
          </p:cNvPr>
          <p:cNvCxnSpPr>
            <a:cxnSpLocks/>
          </p:cNvCxnSpPr>
          <p:nvPr/>
        </p:nvCxnSpPr>
        <p:spPr>
          <a:xfrm flipV="1">
            <a:off x="3666872" y="5738835"/>
            <a:ext cx="3996532" cy="195920"/>
          </a:xfrm>
          <a:prstGeom prst="bentConnector2">
            <a:avLst/>
          </a:prstGeom>
          <a:ln w="2540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9FA41C1F-AC49-4BA6-B36A-6D8A76BBC9AC}"/>
              </a:ext>
            </a:extLst>
          </p:cNvPr>
          <p:cNvCxnSpPr>
            <a:cxnSpLocks/>
          </p:cNvCxnSpPr>
          <p:nvPr/>
        </p:nvCxnSpPr>
        <p:spPr>
          <a:xfrm flipV="1">
            <a:off x="5120358" y="5807036"/>
            <a:ext cx="3996532" cy="195920"/>
          </a:xfrm>
          <a:prstGeom prst="bentConnector2">
            <a:avLst/>
          </a:prstGeom>
          <a:ln w="2540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FDC7F16-6010-41D0-A721-749621EB30D7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5232707" y="3102120"/>
            <a:ext cx="781744" cy="4152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15D75188-2D8C-4BEC-AA0E-31A5B4D4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15" y="1796590"/>
            <a:ext cx="4510292" cy="3441467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FBB0C99-A6AE-4181-B13D-2B164939B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334" y="1842745"/>
            <a:ext cx="1030614" cy="4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3356-EBC7-4971-AD95-9165638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Sequence of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149D0-A639-446F-8159-FC771DFAD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Disc assembly air service design (Hose quick connects, plenums, hose supports, junctions)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Disc mounting (hardware selection, mounting points, tool access checks)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Disc assembly electrical service design (FPCs, wire bundles, wire clips)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Barrel detectors air/water service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Air exhaust (needs to be studied further)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Barrel electrical service design (wire bundles, wire clips)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PST patch panel service connection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C2631-6CC4-4AC2-AA03-191956F8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40196"/>
      </p:ext>
    </p:extLst>
  </p:cSld>
  <p:clrMapOvr>
    <a:masterClrMapping/>
  </p:clrMapOvr>
</p:sld>
</file>

<file path=ppt/theme/theme1.xml><?xml version="1.0" encoding="utf-8"?>
<a:theme xmlns:a="http://schemas.openxmlformats.org/drawingml/2006/main" name="Berkeley Lab Wide PPT Theme">
  <a:themeElements>
    <a:clrScheme name="2020 LBNL Color Theme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BNL_PPT_WideNew_Template_2020" id="{C6E9C8EA-3D6B-A14A-A256-FF0550AA0259}" vid="{02A6AE1C-0421-BE4C-A2DB-37E0776A5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LBNL_PPT_WideNew_Template_2020</Template>
  <TotalTime>1534</TotalTime>
  <Words>197</Words>
  <Application>Microsoft Office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Google Sans</vt:lpstr>
      <vt:lpstr>Times New Roman</vt:lpstr>
      <vt:lpstr>Berkeley Lab Wide PPT Theme</vt:lpstr>
      <vt:lpstr>SVT Services Status and Next Steps</vt:lpstr>
      <vt:lpstr>Tasks Completed and In Progress</vt:lpstr>
      <vt:lpstr>Rim Assembly Design Details</vt:lpstr>
      <vt:lpstr>Plenum Design</vt:lpstr>
      <vt:lpstr>General Sequence of Tasks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SVT Services Status and Next Steps</dc:title>
  <dc:subject/>
  <dc:creator>Nicholas Payne</dc:creator>
  <cp:keywords/>
  <dc:description/>
  <cp:lastModifiedBy>Nicholas Payne</cp:lastModifiedBy>
  <cp:revision>19</cp:revision>
  <dcterms:created xsi:type="dcterms:W3CDTF">2025-07-21T19:52:14Z</dcterms:created>
  <dcterms:modified xsi:type="dcterms:W3CDTF">2025-07-22T21:26:40Z</dcterms:modified>
  <cp:category/>
</cp:coreProperties>
</file>