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10" r:id="rId2"/>
  </p:sldMasterIdLst>
  <p:notesMasterIdLst>
    <p:notesMasterId r:id="rId17"/>
  </p:notesMasterIdLst>
  <p:sldIdLst>
    <p:sldId id="257" r:id="rId3"/>
    <p:sldId id="577" r:id="rId4"/>
    <p:sldId id="578" r:id="rId5"/>
    <p:sldId id="365" r:id="rId6"/>
    <p:sldId id="611" r:id="rId7"/>
    <p:sldId id="356" r:id="rId8"/>
    <p:sldId id="602" r:id="rId9"/>
    <p:sldId id="599" r:id="rId10"/>
    <p:sldId id="606" r:id="rId11"/>
    <p:sldId id="598" r:id="rId12"/>
    <p:sldId id="607" r:id="rId13"/>
    <p:sldId id="610" r:id="rId14"/>
    <p:sldId id="609" r:id="rId15"/>
    <p:sldId id="594" r:id="rId16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324FF"/>
    <a:srgbClr val="E0E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2" autoAdjust="0"/>
    <p:restoredTop sz="50000" autoAdjust="0"/>
  </p:normalViewPr>
  <p:slideViewPr>
    <p:cSldViewPr snapToGrid="0" snapToObjects="1">
      <p:cViewPr varScale="1">
        <p:scale>
          <a:sx n="223" d="100"/>
          <a:sy n="223" d="100"/>
        </p:scale>
        <p:origin x="792" y="176"/>
      </p:cViewPr>
      <p:guideLst>
        <p:guide orient="horz" pos="2160"/>
        <p:guide pos="2880"/>
        <p:guide pos="3839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2353-37BC-E445-94E7-4FE325BDB74D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7B93C-2B01-B046-861A-3420016F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8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9EA2540-574C-4F2B-B05F-B58A06C0A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9A10D2-5C46-4494-8E5B-17F48DAFC9F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5C55FA8-EDC5-4373-89AD-0469A034D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5363" cy="341788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C4A407C-05AA-4EAF-9BEC-8F831F2E6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7B93C-2B01-B046-861A-3420016F1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17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436" y="1524030"/>
            <a:ext cx="8661954" cy="1724867"/>
          </a:xfrm>
        </p:spPr>
        <p:txBody>
          <a:bodyPr vert="horz" lIns="121899" tIns="60949" rIns="121899" bIns="60949" rtlCol="0" anchor="b" anchorCtr="0">
            <a:noAutofit/>
          </a:bodyPr>
          <a:lstStyle>
            <a:lvl1pPr marL="0" indent="0" algn="ctr" defTabSz="1218987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6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437" y="3299014"/>
            <a:ext cx="8661956" cy="916641"/>
          </a:xfr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ts val="4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34" y="611902"/>
            <a:ext cx="5437977" cy="1162051"/>
          </a:xfrm>
        </p:spPr>
        <p:txBody>
          <a:bodyPr anchor="b"/>
          <a:lstStyle>
            <a:lvl1pPr algn="ctr">
              <a:defRPr sz="4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034" y="1787856"/>
            <a:ext cx="5437977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800"/>
              </a:spcBef>
              <a:buNone/>
              <a:defRPr sz="24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5722" y="359422"/>
            <a:ext cx="487553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spcBef>
                <a:spcPts val="2666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3830" y="368302"/>
            <a:ext cx="2031471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175" y="368302"/>
            <a:ext cx="8917312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436" y="1524023"/>
            <a:ext cx="8661954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438" y="3299014"/>
            <a:ext cx="8661956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4731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8934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594" y="3352809"/>
            <a:ext cx="11219644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594" y="4771053"/>
            <a:ext cx="11219644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511" y="363539"/>
            <a:ext cx="11199803" cy="283686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68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94" y="2403168"/>
            <a:ext cx="10739287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94" y="3736028"/>
            <a:ext cx="10739287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6181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76" y="107577"/>
            <a:ext cx="10720242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177" y="1600201"/>
            <a:ext cx="5119307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3111" y="1600201"/>
            <a:ext cx="5119307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922171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75" y="107577"/>
            <a:ext cx="10720242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74" y="1453230"/>
            <a:ext cx="5119307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174" y="2347417"/>
            <a:ext cx="5119307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3110" y="1453230"/>
            <a:ext cx="5119307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3110" y="2347417"/>
            <a:ext cx="5119307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980526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23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463683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3" y="611895"/>
            <a:ext cx="5119307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118" y="368301"/>
            <a:ext cx="5119307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013" y="1787856"/>
            <a:ext cx="5119307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7453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30" y="611895"/>
            <a:ext cx="5437977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030" y="1787856"/>
            <a:ext cx="5437977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5722" y="359415"/>
            <a:ext cx="487553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0775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536869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3830" y="368302"/>
            <a:ext cx="2031471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175" y="368302"/>
            <a:ext cx="8917312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2406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593" y="3352809"/>
            <a:ext cx="11219644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593" y="4771060"/>
            <a:ext cx="11219644" cy="972671"/>
          </a:xfr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511" y="363539"/>
            <a:ext cx="11199803" cy="283686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98" y="2403175"/>
            <a:ext cx="10739287" cy="1362075"/>
          </a:xfrm>
        </p:spPr>
        <p:txBody>
          <a:bodyPr anchor="b" anchorCtr="0"/>
          <a:lstStyle>
            <a:lvl1pPr algn="ctr">
              <a:defRPr sz="61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98" y="3736035"/>
            <a:ext cx="10739287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4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76" y="107577"/>
            <a:ext cx="10720242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177" y="1600201"/>
            <a:ext cx="5119307" cy="4343400"/>
          </a:xfrm>
        </p:spPr>
        <p:txBody>
          <a:bodyPr>
            <a:normAutofit/>
          </a:bodyPr>
          <a:lstStyle>
            <a:lvl1pPr>
              <a:spcBef>
                <a:spcPts val="2133"/>
              </a:spcBef>
              <a:defRPr sz="27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3111" y="1600201"/>
            <a:ext cx="5119307" cy="4343400"/>
          </a:xfrm>
        </p:spPr>
        <p:txBody>
          <a:bodyPr>
            <a:normAutofit/>
          </a:bodyPr>
          <a:lstStyle>
            <a:lvl1pPr>
              <a:spcBef>
                <a:spcPts val="2133"/>
              </a:spcBef>
              <a:defRPr sz="27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75" y="107577"/>
            <a:ext cx="10720242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74" y="1453230"/>
            <a:ext cx="5119307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174" y="2347417"/>
            <a:ext cx="5119307" cy="3596185"/>
          </a:xfrm>
        </p:spPr>
        <p:txBody>
          <a:bodyPr>
            <a:normAutofit/>
          </a:bodyPr>
          <a:lstStyle>
            <a:lvl1pPr>
              <a:spcBef>
                <a:spcPts val="2133"/>
              </a:spcBef>
              <a:defRPr sz="27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3110" y="1453230"/>
            <a:ext cx="5119307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3110" y="2347417"/>
            <a:ext cx="5119307" cy="3596185"/>
          </a:xfrm>
        </p:spPr>
        <p:txBody>
          <a:bodyPr>
            <a:normAutofit/>
          </a:bodyPr>
          <a:lstStyle>
            <a:lvl1pPr>
              <a:spcBef>
                <a:spcPts val="2133"/>
              </a:spcBef>
              <a:defRPr sz="27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3" y="611902"/>
            <a:ext cx="5119307" cy="1162051"/>
          </a:xfrm>
        </p:spPr>
        <p:txBody>
          <a:bodyPr anchor="b"/>
          <a:lstStyle>
            <a:lvl1pPr algn="ctr">
              <a:defRPr sz="4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118" y="368301"/>
            <a:ext cx="5119307" cy="5575300"/>
          </a:xfrm>
        </p:spPr>
        <p:txBody>
          <a:bodyPr>
            <a:normAutofit/>
          </a:bodyPr>
          <a:lstStyle>
            <a:lvl1pPr>
              <a:spcBef>
                <a:spcPts val="2666"/>
              </a:spcBef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013" y="1787856"/>
            <a:ext cx="5119307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800"/>
              </a:spcBef>
              <a:buNone/>
              <a:defRPr sz="24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176" y="107577"/>
            <a:ext cx="10720242" cy="1336956"/>
          </a:xfrm>
          <a:prstGeom prst="rect">
            <a:avLst/>
          </a:prstGeom>
        </p:spPr>
        <p:txBody>
          <a:bodyPr vert="horz" lIns="121899" tIns="60949" rIns="121899" bIns="60949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76" y="1600201"/>
            <a:ext cx="10720242" cy="4343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4492" y="6275698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43B29B8C-A5CE-514F-9771-A650C2D2D36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541" y="6275698"/>
            <a:ext cx="6452907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27799" y="6275698"/>
            <a:ext cx="1320456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1218987" rtl="0" eaLnBrk="1" latinLnBrk="0" hangingPunct="1">
        <a:spcBef>
          <a:spcPct val="0"/>
        </a:spcBef>
        <a:buNone/>
        <a:defRPr sz="6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65585" indent="-465585" algn="l" defTabSz="1218987" rtl="0" eaLnBrk="1" latinLnBrk="0" hangingPunct="1">
        <a:spcBef>
          <a:spcPts val="2666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240" indent="-448655" algn="l" defTabSz="1218987" rtl="0" eaLnBrk="1" latinLnBrk="0" hangingPunct="1">
        <a:spcBef>
          <a:spcPts val="8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90941" indent="-376701" algn="l" defTabSz="1218987" rtl="0" eaLnBrk="1" latinLnBrk="0" hangingPunct="1">
        <a:spcBef>
          <a:spcPts val="8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84572" indent="-393631" algn="l" defTabSz="1218987" rtl="0" eaLnBrk="1" latinLnBrk="0" hangingPunct="1">
        <a:spcBef>
          <a:spcPts val="8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61273" indent="-376701" algn="l" defTabSz="1218987" rtl="0" eaLnBrk="1" latinLnBrk="0" hangingPunct="1">
        <a:spcBef>
          <a:spcPts val="8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437973" indent="-376701" algn="l" defTabSz="1218987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823139" indent="-376701" algn="l" defTabSz="121898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197724" indent="-376701" algn="l" defTabSz="1218987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585006" indent="-376701" algn="l" defTabSz="1218987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4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176" y="107577"/>
            <a:ext cx="10720242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76" y="1600201"/>
            <a:ext cx="1072024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4492" y="627569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43B29B8C-A5CE-514F-9771-A650C2D2D361}" type="datetimeFigureOut">
              <a:rPr lang="en-US" smtClean="0">
                <a:solidFill>
                  <a:prstClr val="white"/>
                </a:solidFill>
                <a:latin typeface="News Gothic MT"/>
              </a:rPr>
              <a:pPr defTabSz="457200"/>
              <a:t>7/30/25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537" y="6275691"/>
            <a:ext cx="64529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27799" y="6275691"/>
            <a:ext cx="1320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457200"/>
            <a:fld id="{E073050D-6150-F94E-A66A-EA16834ABDFB}" type="slidenum">
              <a:rPr lang="en-US" smtClean="0">
                <a:solidFill>
                  <a:prstClr val="white"/>
                </a:solidFill>
                <a:latin typeface="News Gothic MT"/>
              </a:rPr>
              <a:pPr defTabSz="457200"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0594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"/><Relationship Id="rId3" Type="http://schemas.openxmlformats.org/officeDocument/2006/relationships/image" Target="../media/image3.jpeg"/><Relationship Id="rId7" Type="http://schemas.openxmlformats.org/officeDocument/2006/relationships/image" Target="../media/image30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tif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9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t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32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6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0.t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"/><Relationship Id="rId3" Type="http://schemas.openxmlformats.org/officeDocument/2006/relationships/image" Target="../media/image3.jpeg"/><Relationship Id="rId7" Type="http://schemas.openxmlformats.org/officeDocument/2006/relationships/image" Target="../media/image12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5.jpe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18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"/><Relationship Id="rId3" Type="http://schemas.openxmlformats.org/officeDocument/2006/relationships/image" Target="../media/image3.jpeg"/><Relationship Id="rId7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3.t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92389" y="831585"/>
            <a:ext cx="9804043" cy="98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0628" tIns="59256" rIns="120628" bIns="59256"/>
          <a:lstStyle/>
          <a:p>
            <a:pPr marL="457120" indent="-457120" algn="ctr">
              <a:spcBef>
                <a:spcPct val="20000"/>
              </a:spcBef>
              <a:defRPr/>
            </a:pPr>
            <a:r>
              <a:rPr lang="en-US" altLang="ja-JP" sz="2800" b="1" dirty="0">
                <a:solidFill>
                  <a:srgbClr val="CC0000"/>
                </a:solidFill>
                <a:latin typeface="Calibri"/>
                <a:cs typeface="Calibri"/>
              </a:rPr>
              <a:t>Development of high-field dipole magnets using the latest generation of CORC® cables and wires </a:t>
            </a:r>
          </a:p>
        </p:txBody>
      </p:sp>
      <p:pic>
        <p:nvPicPr>
          <p:cNvPr id="30" name="Picture 7" descr="Logo met tek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u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2D6B12C-BEF0-D0F7-EE46-4FD4CE16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926" y="6479412"/>
            <a:ext cx="2472638" cy="3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002060"/>
                </a:solidFill>
              </a:rPr>
              <a:t>US-MDP 2025, July 30</a:t>
            </a:r>
            <a:r>
              <a:rPr lang="en-US" sz="1400" b="1" baseline="30000" dirty="0">
                <a:solidFill>
                  <a:srgbClr val="002060"/>
                </a:solidFill>
              </a:rPr>
              <a:t>th</a:t>
            </a:r>
            <a:r>
              <a:rPr lang="en-US" sz="1400" b="1" dirty="0">
                <a:solidFill>
                  <a:srgbClr val="002060"/>
                </a:solidFill>
              </a:rPr>
              <a:t>, 2025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B1C572-4B0C-7AF2-4BAC-07ABE87A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784" y="2117675"/>
            <a:ext cx="7801255" cy="39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1899" tIns="60949" rIns="121899" bIns="60949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/>
                <a:cs typeface="Calibri"/>
              </a:rPr>
              <a:t>Danko van der Laan</a:t>
            </a:r>
          </a:p>
          <a:p>
            <a:pPr algn="ctr">
              <a:defRPr/>
            </a:pPr>
            <a:r>
              <a:rPr lang="en-US" sz="1400" dirty="0">
                <a:latin typeface="Calibri"/>
                <a:cs typeface="Calibri"/>
              </a:rPr>
              <a:t>Advanced Conductor Technologies &amp; University of Colorado, Boulder, Colorado, USA</a:t>
            </a:r>
          </a:p>
          <a:p>
            <a:pPr algn="ctr">
              <a:defRPr/>
            </a:pPr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1600" b="1" dirty="0">
                <a:latin typeface="Calibri"/>
                <a:cs typeface="Calibri"/>
              </a:rPr>
              <a:t>Sven </a:t>
            </a:r>
            <a:r>
              <a:rPr lang="en-US" sz="1600" b="1" dirty="0" err="1">
                <a:latin typeface="Calibri"/>
                <a:cs typeface="Calibri"/>
              </a:rPr>
              <a:t>Dönges</a:t>
            </a:r>
            <a:r>
              <a:rPr lang="en-US" sz="1600" b="1" dirty="0">
                <a:latin typeface="Calibri"/>
                <a:cs typeface="Calibri"/>
              </a:rPr>
              <a:t> Kyle Radcliff &amp; Daniel Kwiatkowski</a:t>
            </a:r>
          </a:p>
          <a:p>
            <a:pPr algn="ctr"/>
            <a:r>
              <a:rPr lang="en-US" sz="1400" dirty="0">
                <a:latin typeface="Calibri"/>
                <a:cs typeface="Calibri"/>
              </a:rPr>
              <a:t>Advanced Conductor Technologies, Boulder, Colorado, USA</a:t>
            </a:r>
          </a:p>
          <a:p>
            <a:pPr algn="ctr"/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1400" b="1" dirty="0">
                <a:latin typeface="Calibri"/>
                <a:cs typeface="Calibri"/>
              </a:rPr>
              <a:t>Dima </a:t>
            </a:r>
            <a:r>
              <a:rPr lang="en-US" sz="1400" b="1" dirty="0" err="1">
                <a:latin typeface="Calibri"/>
                <a:cs typeface="Calibri"/>
              </a:rPr>
              <a:t>Abraimov</a:t>
            </a:r>
            <a:endParaRPr lang="en-US" sz="1400" b="1" dirty="0">
              <a:latin typeface="Calibri"/>
              <a:cs typeface="Calibri"/>
            </a:endParaRPr>
          </a:p>
          <a:p>
            <a:pPr algn="ctr"/>
            <a:r>
              <a:rPr lang="en-US" sz="1400" dirty="0">
                <a:latin typeface="Calibri"/>
                <a:cs typeface="Calibri"/>
              </a:rPr>
              <a:t>Applied Superconductivity Center, National High Magnetic Field Laboratory, Tallahassee, Florida, U.S.A. </a:t>
            </a:r>
          </a:p>
          <a:p>
            <a:pPr algn="ctr"/>
            <a:endParaRPr lang="en-US" sz="1400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b="1" dirty="0">
                <a:latin typeface="Calibri"/>
                <a:cs typeface="Calibri"/>
              </a:rPr>
              <a:t>Xiaorong Wang, </a:t>
            </a:r>
            <a:r>
              <a:rPr lang="en-US" sz="1600" b="1" dirty="0" err="1">
                <a:latin typeface="Calibri"/>
                <a:cs typeface="Calibri"/>
              </a:rPr>
              <a:t>Yufan</a:t>
            </a:r>
            <a:r>
              <a:rPr lang="en-US" sz="1600" b="1" dirty="0">
                <a:latin typeface="Calibri"/>
                <a:cs typeface="Calibri"/>
              </a:rPr>
              <a:t> Yan, Lukas Brouwer, Hugh Higley &amp; Soren </a:t>
            </a:r>
            <a:r>
              <a:rPr lang="en-US" sz="1600" b="1" dirty="0" err="1">
                <a:latin typeface="Calibri"/>
                <a:cs typeface="Calibri"/>
              </a:rPr>
              <a:t>Prestemon</a:t>
            </a:r>
            <a:r>
              <a:rPr lang="en-US" sz="1600" b="1" dirty="0">
                <a:latin typeface="Calibri"/>
                <a:cs typeface="Calibri"/>
              </a:rPr>
              <a:t> 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Lawrence Berkeley National Laboratory, Berkeley, California, U.S.A.</a:t>
            </a:r>
          </a:p>
          <a:p>
            <a:pPr algn="ctr"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Vadim </a:t>
            </a:r>
            <a:r>
              <a:rPr lang="en-US" sz="1600" b="1" dirty="0" err="1">
                <a:solidFill>
                  <a:prstClr val="black"/>
                </a:solidFill>
                <a:latin typeface="Calibri"/>
                <a:cs typeface="Calibri"/>
              </a:rPr>
              <a:t>Kashikhin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 &amp; Vito Lombardo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Fermi National Accelerator Laboratory, Batavia, Illinois, U.S.A. </a:t>
            </a:r>
          </a:p>
          <a:p>
            <a:pPr algn="ctr"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Zack Johnson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Type One Energy Group, Woburn, Massachusetts, U.S.A. </a:t>
            </a:r>
          </a:p>
        </p:txBody>
      </p:sp>
      <p:pic>
        <p:nvPicPr>
          <p:cNvPr id="5" name="Picture 7" descr="LBNL_small_logo.psd">
            <a:extLst>
              <a:ext uri="{FF2B5EF4-FFF2-40B4-BE49-F238E27FC236}">
                <a16:creationId xmlns:a16="http://schemas.microsoft.com/office/drawing/2014/main" id="{DF0D3E2F-977A-B198-5552-8FAC02743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tional MagLab logo">
            <a:extLst>
              <a:ext uri="{FF2B5EF4-FFF2-40B4-BE49-F238E27FC236}">
                <a16:creationId xmlns:a16="http://schemas.microsoft.com/office/drawing/2014/main" id="{46087681-AD32-AAC4-A895-8BE47465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D0AC55-0C36-A019-33EE-9ECB560EEDA2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684190-DFB9-4D10-E044-E06D2D8D046C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2" descr="Fermilab">
              <a:extLst>
                <a:ext uri="{FF2B5EF4-FFF2-40B4-BE49-F238E27FC236}">
                  <a16:creationId xmlns:a16="http://schemas.microsoft.com/office/drawing/2014/main" id="{B7A317DA-0141-341F-61BA-FE0C4DE82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502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24AB1-ED31-BE98-4011-576864D5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53C938-F19B-276E-BFA9-8DA83E2F4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Performance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of 30-tape CORC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 wires at 4.2 K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4F3CD793-E8FD-D2A3-31DA-9DBBA04620D0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A6AD55EF-C6AB-7E14-CFCA-DAFB53919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32B3BA52-AECF-3C22-7B7C-FBD7A44E4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A1FAB7-BB9C-D124-671D-63F9E29F2EC7}"/>
              </a:ext>
            </a:extLst>
          </p:cNvPr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80E2BA9E-FCED-35E0-19CE-79396C544B9B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24FF44BC-90B3-419D-C3CC-795F6D2A6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E2BFE-E2E5-1E15-EED0-7F819F54EBFC}"/>
              </a:ext>
            </a:extLst>
          </p:cNvPr>
          <p:cNvSpPr txBox="1"/>
          <p:nvPr/>
        </p:nvSpPr>
        <p:spPr>
          <a:xfrm>
            <a:off x="1152000" y="1030971"/>
            <a:ext cx="2229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SuperPower</a:t>
            </a:r>
            <a:r>
              <a:rPr lang="en-US" sz="18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HM tape</a:t>
            </a:r>
            <a:endParaRPr lang="en-US" altLang="ja-JP" sz="1800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26F70-624F-48C6-D34E-4892DE260EED}"/>
              </a:ext>
            </a:extLst>
          </p:cNvPr>
          <p:cNvSpPr txBox="1"/>
          <p:nvPr/>
        </p:nvSpPr>
        <p:spPr>
          <a:xfrm>
            <a:off x="9097353" y="1043292"/>
            <a:ext cx="1539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SuperOx</a:t>
            </a:r>
            <a:r>
              <a:rPr lang="en-US" sz="18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tape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EE518-F4E2-2C47-6A2D-0E2029222AEE}"/>
              </a:ext>
            </a:extLst>
          </p:cNvPr>
          <p:cNvSpPr txBox="1"/>
          <p:nvPr/>
        </p:nvSpPr>
        <p:spPr>
          <a:xfrm>
            <a:off x="4464493" y="1033389"/>
            <a:ext cx="3227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Shanghai Superconductor tape</a:t>
            </a:r>
            <a:endParaRPr lang="en-US" altLang="ja-JP" sz="1800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10CCA-5767-FDBA-5BED-2088D7915A8C}"/>
              </a:ext>
            </a:extLst>
          </p:cNvPr>
          <p:cNvSpPr txBox="1"/>
          <p:nvPr/>
        </p:nvSpPr>
        <p:spPr>
          <a:xfrm>
            <a:off x="3839120" y="5714138"/>
            <a:ext cx="4611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Danko van der Laan, Jeremy Weiss, Kyle Radcliff and Dmytro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Abraimov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,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Supercond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Sci. Technol.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115007 (2024)</a:t>
            </a:r>
            <a:endParaRPr lang="en-US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13" descr="culogo">
            <a:extLst>
              <a:ext uri="{FF2B5EF4-FFF2-40B4-BE49-F238E27FC236}">
                <a16:creationId xmlns:a16="http://schemas.microsoft.com/office/drawing/2014/main" id="{364FF7C8-D0C4-6CD2-051D-D1DE20EC6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7" descr="LBNL_small_logo.psd">
            <a:extLst>
              <a:ext uri="{FF2B5EF4-FFF2-40B4-BE49-F238E27FC236}">
                <a16:creationId xmlns:a16="http://schemas.microsoft.com/office/drawing/2014/main" id="{FC619436-07FD-020A-E442-B402B23CE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National MagLab logo">
            <a:extLst>
              <a:ext uri="{FF2B5EF4-FFF2-40B4-BE49-F238E27FC236}">
                <a16:creationId xmlns:a16="http://schemas.microsoft.com/office/drawing/2014/main" id="{AAA66929-F5FE-A6EF-B105-65FDC8EB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34DF3D-D864-B4B5-41E6-6E3B2FF80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20" y="1399420"/>
            <a:ext cx="3618243" cy="25842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38EC45-6A2F-4790-C344-C96246AC1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969" y="1362390"/>
            <a:ext cx="3652111" cy="2608563"/>
          </a:xfrm>
          <a:prstGeom prst="rect">
            <a:avLst/>
          </a:prstGeom>
        </p:spPr>
      </p:pic>
      <p:pic>
        <p:nvPicPr>
          <p:cNvPr id="28" name="Picture 27" descr="A graph of a graph of tape&#10;&#10;Description automatically generated with medium confidence">
            <a:extLst>
              <a:ext uri="{FF2B5EF4-FFF2-40B4-BE49-F238E27FC236}">
                <a16:creationId xmlns:a16="http://schemas.microsoft.com/office/drawing/2014/main" id="{27F1FA2C-3B44-EE49-D6DA-B5334C30B7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2311" y="1352815"/>
            <a:ext cx="3652110" cy="26086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FD4E97E-BEDE-E5F5-10AC-660A58401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9" y="4148545"/>
            <a:ext cx="3798912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wire (</a:t>
            </a:r>
            <a:r>
              <a:rPr lang="en-US" sz="1799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SuperPower</a:t>
            </a: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HM tapes)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Tested at 31.5 mm radius hairpin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New record </a:t>
            </a:r>
            <a:r>
              <a:rPr lang="en-US" sz="1799" b="1" i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J</a:t>
            </a:r>
            <a:r>
              <a:rPr lang="en-US" sz="1799" b="1" baseline="-25000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e</a:t>
            </a:r>
            <a:r>
              <a:rPr lang="en-US" sz="1799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(20 T) of 530 A/mm</a:t>
            </a:r>
            <a:r>
              <a:rPr lang="en-US" sz="1799" b="1" baseline="30000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2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87 % of tape performance at 12 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0D907-55FB-B79D-F71E-9478A87A0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969" y="4147003"/>
            <a:ext cx="3854858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wire (</a:t>
            </a:r>
            <a:r>
              <a:rPr lang="en-US" sz="1799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SuperOx</a:t>
            </a: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tapes)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Tested at 31.5 mm radius hairpin 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i="1" dirty="0">
                <a:latin typeface="Calibri" charset="0"/>
                <a:ea typeface="MS PGothic" charset="0"/>
                <a:cs typeface="Calibri" charset="0"/>
              </a:rPr>
              <a:t>J</a:t>
            </a:r>
            <a:r>
              <a:rPr lang="en-US" sz="1799" baseline="-25000" dirty="0">
                <a:latin typeface="Calibri" charset="0"/>
                <a:ea typeface="MS PGothic" charset="0"/>
                <a:cs typeface="Calibri" charset="0"/>
              </a:rPr>
              <a:t>e</a:t>
            </a:r>
            <a:r>
              <a:rPr lang="en-US" sz="1799" dirty="0">
                <a:latin typeface="Calibri" charset="0"/>
                <a:ea typeface="MS PGothic" charset="0"/>
                <a:cs typeface="Calibri" charset="0"/>
              </a:rPr>
              <a:t>(20 T) of 388 A/mm</a:t>
            </a:r>
            <a:r>
              <a:rPr lang="en-US" sz="1799" baseline="30000" dirty="0">
                <a:latin typeface="Calibri" charset="0"/>
                <a:ea typeface="MS PGothic" charset="0"/>
                <a:cs typeface="Calibri" charset="0"/>
              </a:rPr>
              <a:t>2</a:t>
            </a:r>
            <a:endParaRPr lang="en-US" sz="1799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79.6 % of tape performance at 11 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202A67-09F1-A1C8-E84C-46EC3AB8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310" y="4148545"/>
            <a:ext cx="3652111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wire (SST tapes)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Tested at </a:t>
            </a:r>
            <a:r>
              <a:rPr lang="en-US" sz="1799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20 mm radius hairpin 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i="1" dirty="0">
                <a:latin typeface="Calibri" charset="0"/>
                <a:ea typeface="MS PGothic" charset="0"/>
                <a:cs typeface="Calibri" charset="0"/>
              </a:rPr>
              <a:t>J</a:t>
            </a:r>
            <a:r>
              <a:rPr lang="en-US" sz="1799" baseline="-25000" dirty="0">
                <a:latin typeface="Calibri" charset="0"/>
                <a:ea typeface="MS PGothic" charset="0"/>
                <a:cs typeface="Calibri" charset="0"/>
              </a:rPr>
              <a:t>e</a:t>
            </a:r>
            <a:r>
              <a:rPr lang="en-US" sz="1799" dirty="0">
                <a:latin typeface="Calibri" charset="0"/>
                <a:ea typeface="MS PGothic" charset="0"/>
                <a:cs typeface="Calibri" charset="0"/>
              </a:rPr>
              <a:t>(20 T) of 465 A/mm</a:t>
            </a:r>
            <a:r>
              <a:rPr lang="en-US" sz="1799" baseline="30000" dirty="0">
                <a:latin typeface="Calibri" charset="0"/>
                <a:ea typeface="MS PGothic" charset="0"/>
                <a:cs typeface="Calibri" charset="0"/>
              </a:rPr>
              <a:t>2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90 % of tape performance at 11 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F0C587-F729-07AC-DD52-B97E77E341B1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9D02BF-0A7A-ACB1-9B25-43F95245284E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2" descr="Fermilab">
              <a:extLst>
                <a:ext uri="{FF2B5EF4-FFF2-40B4-BE49-F238E27FC236}">
                  <a16:creationId xmlns:a16="http://schemas.microsoft.com/office/drawing/2014/main" id="{FAE16D17-9D56-4EC4-0B21-207D139C0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295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C5933-EFEA-E2EF-4A00-93A0F68FA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1BB8F2-B084-1808-D411-8B1060FE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What conductor can be used for 10 T CCT-C4 Option 2?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2205B396-9003-8CC2-B5B5-C675376DFDC8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DB501D8E-010B-30B7-1E75-653520374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8BC019FF-7DE5-3C0D-3427-7211D8EBF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0911F9-F2A7-4099-0A6E-B70BA68C5075}"/>
              </a:ext>
            </a:extLst>
          </p:cNvPr>
          <p:cNvSpPr txBox="1"/>
          <p:nvPr/>
        </p:nvSpPr>
        <p:spPr>
          <a:xfrm>
            <a:off x="11167797" y="5860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D63B980C-178D-8356-A0E1-19FE42A93C3B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DC4637C9-9272-EAD7-EFCD-52E49AB88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6169EA-7FC9-9BD0-9D06-32F41F8C837E}"/>
              </a:ext>
            </a:extLst>
          </p:cNvPr>
          <p:cNvSpPr txBox="1"/>
          <p:nvPr/>
        </p:nvSpPr>
        <p:spPr>
          <a:xfrm>
            <a:off x="1783525" y="1015684"/>
            <a:ext cx="2229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SuperPower</a:t>
            </a:r>
            <a:r>
              <a:rPr lang="en-US" sz="18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HM tape</a:t>
            </a:r>
            <a:endParaRPr lang="en-US" altLang="ja-JP" sz="1800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BA521-A677-D295-EDE0-DC205BAEA88C}"/>
              </a:ext>
            </a:extLst>
          </p:cNvPr>
          <p:cNvSpPr txBox="1"/>
          <p:nvPr/>
        </p:nvSpPr>
        <p:spPr>
          <a:xfrm>
            <a:off x="6799662" y="975436"/>
            <a:ext cx="3227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Shanghai Superconductor tape</a:t>
            </a:r>
            <a:endParaRPr lang="en-US" altLang="ja-JP" sz="1800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3" name="Picture 13" descr="culogo">
            <a:extLst>
              <a:ext uri="{FF2B5EF4-FFF2-40B4-BE49-F238E27FC236}">
                <a16:creationId xmlns:a16="http://schemas.microsoft.com/office/drawing/2014/main" id="{FC3A43E9-A1BD-FFE5-EA3A-1611DFA4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7" descr="LBNL_small_logo.psd">
            <a:extLst>
              <a:ext uri="{FF2B5EF4-FFF2-40B4-BE49-F238E27FC236}">
                <a16:creationId xmlns:a16="http://schemas.microsoft.com/office/drawing/2014/main" id="{6978FF30-2681-2435-3FA3-C150A778F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National MagLab logo">
            <a:extLst>
              <a:ext uri="{FF2B5EF4-FFF2-40B4-BE49-F238E27FC236}">
                <a16:creationId xmlns:a16="http://schemas.microsoft.com/office/drawing/2014/main" id="{ADFD1A56-1456-7B62-C432-CD48BB25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graph of a graph of tape&#10;&#10;Description automatically generated with medium confidence">
            <a:extLst>
              <a:ext uri="{FF2B5EF4-FFF2-40B4-BE49-F238E27FC236}">
                <a16:creationId xmlns:a16="http://schemas.microsoft.com/office/drawing/2014/main" id="{2A3A0F90-0A25-2B95-80FB-E3689D34A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058" y="1282685"/>
            <a:ext cx="4547914" cy="324851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FBD67C-2EEC-FC65-358A-8A935316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88" y="4617749"/>
            <a:ext cx="4033387" cy="9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wire (</a:t>
            </a:r>
            <a:r>
              <a:rPr lang="en-US" sz="1799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SuperPower</a:t>
            </a: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HM tapes)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30-tape CORC® wire requires 20-30 % improvement of </a:t>
            </a:r>
            <a:r>
              <a:rPr lang="en-US" sz="1799" i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424E2-3B33-4B8C-D0D2-1C0885A78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491" y="4576052"/>
            <a:ext cx="5695267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wire (SST tapes)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30-tape CORC® wire requires 100 % improvement of </a:t>
            </a:r>
            <a:r>
              <a:rPr lang="en-US" sz="1799" i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3488D5-84C6-72E3-85D7-8CB38EFE6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62" y="1348760"/>
            <a:ext cx="4514112" cy="322413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8F2725-4C86-08B2-BAC0-86212EE4148E}"/>
              </a:ext>
            </a:extLst>
          </p:cNvPr>
          <p:cNvSpPr/>
          <p:nvPr/>
        </p:nvSpPr>
        <p:spPr>
          <a:xfrm>
            <a:off x="2432832" y="2663555"/>
            <a:ext cx="212651" cy="21265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A0659D-9071-D259-2F5A-00FAD68576B9}"/>
              </a:ext>
            </a:extLst>
          </p:cNvPr>
          <p:cNvSpPr/>
          <p:nvPr/>
        </p:nvSpPr>
        <p:spPr>
          <a:xfrm>
            <a:off x="7867787" y="1771260"/>
            <a:ext cx="212651" cy="21265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DC229D-6F6B-E457-74CA-3DC051BA560D}"/>
              </a:ext>
            </a:extLst>
          </p:cNvPr>
          <p:cNvCxnSpPr>
            <a:cxnSpLocks/>
          </p:cNvCxnSpPr>
          <p:nvPr/>
        </p:nvCxnSpPr>
        <p:spPr>
          <a:xfrm>
            <a:off x="1190847" y="1679944"/>
            <a:ext cx="1277425" cy="997787"/>
          </a:xfrm>
          <a:prstGeom prst="straightConnector1">
            <a:avLst/>
          </a:prstGeom>
          <a:ln cmpd="sng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57D767-29AC-E415-70E2-CF4C31EB14CC}"/>
              </a:ext>
            </a:extLst>
          </p:cNvPr>
          <p:cNvCxnSpPr>
            <a:cxnSpLocks/>
          </p:cNvCxnSpPr>
          <p:nvPr/>
        </p:nvCxnSpPr>
        <p:spPr>
          <a:xfrm>
            <a:off x="6369371" y="1344768"/>
            <a:ext cx="1498416" cy="510560"/>
          </a:xfrm>
          <a:prstGeom prst="straightConnector1">
            <a:avLst/>
          </a:prstGeom>
          <a:ln cmpd="sng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B62E43-D684-4150-D9C4-F4A0BABDD4B6}"/>
              </a:ext>
            </a:extLst>
          </p:cNvPr>
          <p:cNvSpPr txBox="1"/>
          <p:nvPr/>
        </p:nvSpPr>
        <p:spPr>
          <a:xfrm>
            <a:off x="820917" y="5440877"/>
            <a:ext cx="4428731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797" marR="0" lvl="0" indent="-342797" algn="l" defTabSz="457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9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Would a 42-tape CORC® wire be possible?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5FD956-F252-7825-9367-02F9CA0E5855}"/>
              </a:ext>
            </a:extLst>
          </p:cNvPr>
          <p:cNvSpPr txBox="1"/>
          <p:nvPr/>
        </p:nvSpPr>
        <p:spPr>
          <a:xfrm>
            <a:off x="6156492" y="5117840"/>
            <a:ext cx="5011305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797" marR="0" lvl="0" indent="-342797" algn="l" defTabSz="457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9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How much tape </a:t>
            </a:r>
            <a:r>
              <a:rPr kumimoji="0" lang="en-US" sz="1799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kumimoji="0" lang="en-US" sz="1799" i="0" u="none" strike="noStrike" kern="1200" cap="none" spc="0" normalizeH="0" baseline="-25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kumimoji="0" lang="en-US" sz="1799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 improvement can we expect? </a:t>
            </a:r>
          </a:p>
          <a:p>
            <a:pPr marL="342797" marR="0" lvl="0" indent="-342797" algn="l" defTabSz="457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9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Would a 42-tape CORC® wire be possible?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593C4C-9378-78BE-A3BE-E628B7B3CAB7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30E0DB-4C27-4262-6488-9C893E8BC692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 descr="Fermilab">
              <a:extLst>
                <a:ext uri="{FF2B5EF4-FFF2-40B4-BE49-F238E27FC236}">
                  <a16:creationId xmlns:a16="http://schemas.microsoft.com/office/drawing/2014/main" id="{DC85348C-720C-7813-63D6-E24431B67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985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2A75-3582-2BED-5B81-D9BAA4988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FFDAD2C-0667-72BC-3B06-D088851E2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Potential development of high tape count CORC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 wires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8A5C5D88-A296-A39D-1EAF-B168B0F4CEA9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D0355F0D-54A9-D720-E8BE-E96D69C53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6BB1529B-AD81-F72E-847B-E5C8FBADB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ADE6FD-292D-A4E5-DE94-D3DC6F842E98}"/>
              </a:ext>
            </a:extLst>
          </p:cNvPr>
          <p:cNvSpPr txBox="1"/>
          <p:nvPr/>
        </p:nvSpPr>
        <p:spPr>
          <a:xfrm>
            <a:off x="11167797" y="5860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5061A6E7-E4F0-0B78-C0A5-B3E29725C04C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8CFC55C0-21D4-1366-D19B-2DA34F4D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ulogo">
            <a:extLst>
              <a:ext uri="{FF2B5EF4-FFF2-40B4-BE49-F238E27FC236}">
                <a16:creationId xmlns:a16="http://schemas.microsoft.com/office/drawing/2014/main" id="{A08ADEB7-B176-BFA2-4C98-354658AB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7" descr="LBNL_small_logo.psd">
            <a:extLst>
              <a:ext uri="{FF2B5EF4-FFF2-40B4-BE49-F238E27FC236}">
                <a16:creationId xmlns:a16="http://schemas.microsoft.com/office/drawing/2014/main" id="{11416776-CB32-08FC-C781-E0DBB3F6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National MagLab logo">
            <a:extLst>
              <a:ext uri="{FF2B5EF4-FFF2-40B4-BE49-F238E27FC236}">
                <a16:creationId xmlns:a16="http://schemas.microsoft.com/office/drawing/2014/main" id="{FAE8585D-2B3E-7310-A7D8-43CA3815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AE2C2B-6B6A-9A1F-5BFC-C75E4DA5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88" y="924054"/>
            <a:ext cx="4326482" cy="14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Conductor grading 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Inner layer may need to contain 42 tapes (4.2 mm thick CORC® wire)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Outer layers based on standard 30-tape CORC® wire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80F9BDB-1E7B-DA22-A966-3522E8F55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16" y="2628001"/>
            <a:ext cx="3863344" cy="2723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C37AE6-6D59-E3EA-F347-F9BB99C4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156" y="924054"/>
            <a:ext cx="5951444" cy="14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Bending flexibility 42-tape CORC® wire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30-tape CORC® wire maintains 97 % of </a:t>
            </a:r>
            <a:r>
              <a:rPr lang="en-US" sz="1799" i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at 20 mm bend radius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Could we engineer a 42-tape CORC® wire with &gt; 95 % </a:t>
            </a:r>
            <a:r>
              <a:rPr lang="en-US" sz="1799" i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retention at 30 mm bend radius? (I’m confident we can)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88E8C2-7C64-BC49-0E51-F1254D3B79E5}"/>
              </a:ext>
            </a:extLst>
          </p:cNvPr>
          <p:cNvSpPr/>
          <p:nvPr/>
        </p:nvSpPr>
        <p:spPr>
          <a:xfrm>
            <a:off x="3885948" y="3228001"/>
            <a:ext cx="402518" cy="40874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7C89B-F29D-DBC4-B95D-B4FBA7F36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270" y="2924434"/>
            <a:ext cx="3995144" cy="28534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9BF2E7-5846-870B-A0A3-DF63694A2CF7}"/>
              </a:ext>
            </a:extLst>
          </p:cNvPr>
          <p:cNvSpPr txBox="1"/>
          <p:nvPr/>
        </p:nvSpPr>
        <p:spPr>
          <a:xfrm>
            <a:off x="6786270" y="2628001"/>
            <a:ext cx="4260892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30-tape CORC® wire wound from SST tape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A491B1-FDBD-73C1-4E1C-1B1C303784F5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5019DC-4FB5-51DB-A80A-6C27F1EE6C08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Fermilab">
              <a:extLst>
                <a:ext uri="{FF2B5EF4-FFF2-40B4-BE49-F238E27FC236}">
                  <a16:creationId xmlns:a16="http://schemas.microsoft.com/office/drawing/2014/main" id="{B5FA076A-A113-18B7-E471-7E361B8A2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415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6C9BE-6A26-302A-1ED7-ADDCB900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AA99DD-59DF-F7AC-FEDA-64FF4A5B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Latest tapes from Shanghai Superconductor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3F78848A-70B4-299B-7590-1BAE1896F6EE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FBBC95D0-D240-0804-F992-E0499B2E1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D690F08A-7E47-02DF-016C-6985B02A0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04BABA-120C-1B26-5762-679FC16DFD25}"/>
              </a:ext>
            </a:extLst>
          </p:cNvPr>
          <p:cNvSpPr txBox="1"/>
          <p:nvPr/>
        </p:nvSpPr>
        <p:spPr>
          <a:xfrm>
            <a:off x="11167797" y="5860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47C6CF9E-1E14-9A89-365A-0CE05CA94D4A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D9681E57-DA88-4519-F0AA-D3DFDFB8C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ulogo">
            <a:extLst>
              <a:ext uri="{FF2B5EF4-FFF2-40B4-BE49-F238E27FC236}">
                <a16:creationId xmlns:a16="http://schemas.microsoft.com/office/drawing/2014/main" id="{F247258E-D074-3AF1-6BE3-503F5806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7" descr="LBNL_small_logo.psd">
            <a:extLst>
              <a:ext uri="{FF2B5EF4-FFF2-40B4-BE49-F238E27FC236}">
                <a16:creationId xmlns:a16="http://schemas.microsoft.com/office/drawing/2014/main" id="{E8EB76FA-8CCB-4057-7589-AA3BCA51A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National MagLab logo">
            <a:extLst>
              <a:ext uri="{FF2B5EF4-FFF2-40B4-BE49-F238E27FC236}">
                <a16:creationId xmlns:a16="http://schemas.microsoft.com/office/drawing/2014/main" id="{79F8C8FF-256E-1B04-FF35-48BBCB93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 descr="磁场性能对比-60">
            <a:extLst>
              <a:ext uri="{FF2B5EF4-FFF2-40B4-BE49-F238E27FC236}">
                <a16:creationId xmlns:a16="http://schemas.microsoft.com/office/drawing/2014/main" id="{96F56521-F1CE-B484-98B9-00ECAB29E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639" y="2767308"/>
            <a:ext cx="4391542" cy="3202835"/>
          </a:xfrm>
          <a:prstGeom prst="rect">
            <a:avLst/>
          </a:prstGeom>
        </p:spPr>
      </p:pic>
      <p:pic>
        <p:nvPicPr>
          <p:cNvPr id="7" name="图片 9" descr="磁场性能对比-951">
            <a:extLst>
              <a:ext uri="{FF2B5EF4-FFF2-40B4-BE49-F238E27FC236}">
                <a16:creationId xmlns:a16="http://schemas.microsoft.com/office/drawing/2014/main" id="{72C7449D-F8C2-F3FD-39E2-6B3551500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118" y="2767308"/>
            <a:ext cx="4398462" cy="32028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64DD20-F5FA-395C-DE5A-8145592D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658" y="923924"/>
            <a:ext cx="8154203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Exploring high-performance SST tapes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Higher layer quality in combination with a thicker REBCO layer allows the SST tape performance to match SuperPower HM tape performance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Winding trials of high-performance SST tapes are expected in September-October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5743D-4324-3B8E-F1D3-454588487F20}"/>
              </a:ext>
            </a:extLst>
          </p:cNvPr>
          <p:cNvSpPr txBox="1"/>
          <p:nvPr/>
        </p:nvSpPr>
        <p:spPr>
          <a:xfrm>
            <a:off x="2486431" y="2515378"/>
            <a:ext cx="3607981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60 % of mass production at SST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EFC48D-E076-FD4D-1069-EE621CE72CA3}"/>
              </a:ext>
            </a:extLst>
          </p:cNvPr>
          <p:cNvSpPr txBox="1"/>
          <p:nvPr/>
        </p:nvSpPr>
        <p:spPr>
          <a:xfrm>
            <a:off x="7112725" y="2209464"/>
            <a:ext cx="3607981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95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 % of mass production at SST</a:t>
            </a:r>
          </a:p>
          <a:p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Total of 1493 samples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E086AF-CB33-DECD-A77E-2BFF78600F01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E1562B-634C-E6D6-CB86-BE3BC0D3DEF3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2" descr="Fermilab">
              <a:extLst>
                <a:ext uri="{FF2B5EF4-FFF2-40B4-BE49-F238E27FC236}">
                  <a16:creationId xmlns:a16="http://schemas.microsoft.com/office/drawing/2014/main" id="{34913BD8-A63E-2967-D13C-6F85BA412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662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6D07027-76C7-8A7A-A17E-A8D3A5C1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786" y="3723793"/>
            <a:ext cx="4042105" cy="2686337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3" y="-75287"/>
            <a:ext cx="12036420" cy="91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3" tIns="44438" rIns="90463" bIns="44438" anchor="ctr"/>
          <a:lstStyle/>
          <a:p>
            <a:pPr algn="ctr" defTabSz="457063">
              <a:defRPr/>
            </a:pPr>
            <a:r>
              <a:rPr lang="en-US" sz="28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Stand-alone CORC</a:t>
            </a:r>
            <a:r>
              <a:rPr lang="en-US" sz="2800" baseline="30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®</a:t>
            </a:r>
            <a:r>
              <a:rPr lang="en-US" sz="28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CCT magnets approaching 20 T</a:t>
            </a:r>
            <a:endParaRPr lang="en-US" sz="2799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1999" y="5389933"/>
            <a:ext cx="184618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63"/>
            <a:endParaRPr lang="en-US" sz="1799" dirty="0">
              <a:solidFill>
                <a:prstClr val="black"/>
              </a:solidFill>
              <a:latin typeface="News Gothic MT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7956C2A8-044B-7A45-75AD-76669D34AB78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B7464F23-4A85-047B-FAC4-DBB8D14A6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1722F106-E8DC-D2E3-BF26-B58FFCF92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D83DDC-33BA-3632-1779-A14062C1F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63" y="1037456"/>
            <a:ext cx="6856082" cy="14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Combining a CORC® CCT </a:t>
            </a:r>
            <a:r>
              <a:rPr lang="en-US" sz="1799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outsert</a:t>
            </a: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with a CORC® CCT insert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CORC® CCT </a:t>
            </a:r>
            <a:r>
              <a:rPr lang="en-US" sz="1799" dirty="0" err="1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outsert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aperture 155 mm, 8 layers of 32-tape CORC® cable with 45 mm bend radius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CORC® CCT insert aperture 50 mm, 8 layers of standard 30-tape CORC® wire with 20 mm bend radius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7E5D13-5EB9-BF37-C60D-B75E875D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78" y="2775529"/>
            <a:ext cx="6502792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cable and wire based on </a:t>
            </a:r>
            <a:r>
              <a:rPr lang="en-US" sz="1799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SuperPower</a:t>
            </a: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HM tape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Insert: dipole field 6.2 T at 6.2 kA</a:t>
            </a:r>
            <a:endParaRPr lang="en-US" sz="1799" baseline="-25000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 err="1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Outsert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: dipole field 11.5 T at 15.9 kA 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Combined field of 17.7 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388A41-3DA1-1D41-E92A-85E6183D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78" y="4236732"/>
            <a:ext cx="6502792" cy="14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cable and wire based on SST tape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Insert: dipole field 5.8 T at 5.7 kA</a:t>
            </a:r>
            <a:endParaRPr lang="en-US" sz="1799" baseline="-25000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 err="1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Outsert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: dipole field 10.1 T at 13.3 kA 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Combined field of 15.9 T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Possible more than 17 T with their high-</a:t>
            </a:r>
            <a:r>
              <a:rPr lang="en-US" sz="1799" b="1" i="1" dirty="0" err="1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J</a:t>
            </a:r>
            <a:r>
              <a:rPr lang="en-US" sz="1799" b="1" baseline="-25000" dirty="0" err="1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799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 tape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06B6EA-4724-C2D8-A3AA-40BC8FFE0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093" y="899543"/>
            <a:ext cx="4042105" cy="26863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A8B4FC-E162-55C3-56BB-D79C8F7160CB}"/>
              </a:ext>
            </a:extLst>
          </p:cNvPr>
          <p:cNvSpPr txBox="1"/>
          <p:nvPr/>
        </p:nvSpPr>
        <p:spPr>
          <a:xfrm>
            <a:off x="9597481" y="1949399"/>
            <a:ext cx="1774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SuperPower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HM</a:t>
            </a:r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B67A95-3868-C70B-90FA-AC70652148D8}"/>
              </a:ext>
            </a:extLst>
          </p:cNvPr>
          <p:cNvSpPr txBox="1"/>
          <p:nvPr/>
        </p:nvSpPr>
        <p:spPr>
          <a:xfrm>
            <a:off x="7489390" y="5050789"/>
            <a:ext cx="2597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Shanghai Superconductor</a:t>
            </a:r>
            <a:endParaRPr lang="en-US" sz="1800" dirty="0"/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4A01DBBB-DDD9-C703-63B1-4FC51DDD8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ulogo">
            <a:extLst>
              <a:ext uri="{FF2B5EF4-FFF2-40B4-BE49-F238E27FC236}">
                <a16:creationId xmlns:a16="http://schemas.microsoft.com/office/drawing/2014/main" id="{F7046EA6-2588-EE47-0E3D-22BF3FB2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7" descr="LBNL_small_logo.psd">
            <a:extLst>
              <a:ext uri="{FF2B5EF4-FFF2-40B4-BE49-F238E27FC236}">
                <a16:creationId xmlns:a16="http://schemas.microsoft.com/office/drawing/2014/main" id="{7F2F6794-224B-333F-AB47-D38DB04D61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National MagLab logo">
            <a:extLst>
              <a:ext uri="{FF2B5EF4-FFF2-40B4-BE49-F238E27FC236}">
                <a16:creationId xmlns:a16="http://schemas.microsoft.com/office/drawing/2014/main" id="{86DAF492-9BF7-7FD1-3979-CF4A1656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4D06F24-A924-04AA-804A-6958130368E7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5F71F9-58BA-883D-F066-7B3F58C6E187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" descr="Fermilab">
              <a:extLst>
                <a:ext uri="{FF2B5EF4-FFF2-40B4-BE49-F238E27FC236}">
                  <a16:creationId xmlns:a16="http://schemas.microsoft.com/office/drawing/2014/main" id="{49FE222B-9ABF-D2DB-C6A8-76EECCB46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11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Canted-cosine-theta dipole magnet development based on CORC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 wires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71C16F91-1471-B141-8438-48E567ACB1C1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5D2775A0-37F1-FDCF-A2FC-1DC08263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id="{B5D8DB7E-C778-3AF0-3C65-C935CB68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047" y="914399"/>
            <a:ext cx="77607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Development of low-inductance 20 T dipole CCT magnet by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Developing and demonstrating the CORC®-based CCT magnet technology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Improve the in-field and bending performance of CORC® wires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41F968-C563-192A-0A1C-1D2F8086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83" y="1915835"/>
            <a:ext cx="48190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2017: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 Demonstration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 of 1.2 T (CCT-C1)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2-Layer coil, 40 turns per layer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Low-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J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, 16-tape CORC® wire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Generated 1.2 T at 4.5 kA</a:t>
            </a:r>
          </a:p>
        </p:txBody>
      </p:sp>
      <p:pic>
        <p:nvPicPr>
          <p:cNvPr id="5" name="Picture 4" descr="CCT-C1b.jpg">
            <a:extLst>
              <a:ext uri="{FF2B5EF4-FFF2-40B4-BE49-F238E27FC236}">
                <a16:creationId xmlns:a16="http://schemas.microsoft.com/office/drawing/2014/main" id="{5B33140C-E501-57F3-468C-74EC6C56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8" y="3402429"/>
            <a:ext cx="5504661" cy="13778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EDD5B1-1ECA-A715-E4A5-33C11406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1" y="1915835"/>
            <a:ext cx="58089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2020: Demonstration of 2.9 T (CCT-C2)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4-Layer coil, 40 turns per layer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18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30 mm bend radius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 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18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M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edium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-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J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, 30-tape CORC® wire 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Generated 2.9 T at 6.5 kA</a:t>
            </a:r>
          </a:p>
        </p:txBody>
      </p:sp>
      <p:pic>
        <p:nvPicPr>
          <p:cNvPr id="10" name="Picture 4" descr="https://lh3.googleusercontent.com/fTXh9T_vRMtbPH32PPdD4hkckaNazGPGfbgKXqV0xk6ee0jdtyN3bodqqZYN8tIyijqy9kNuejSTVfljdRPA_yBW1a56sYOpiSCbdB-nNqDF9WvxXNRHz8IGkEF0am4C4bIQ_psxDReYqrMsASpdfyjJsl39962kB_2lInr_9h1euO6oXPiWsM5c4vxwfsc2edyI3GqDVmb7K1-FIZsPJHkrL5NIB2zsiPZmIVPuXLeuu5upuy-8wurZ6d-Mcs8Tut2HxV8zFPMcNpwOW3BzD2f3fDbVO4PTG79hytyD6mJcL1ZxOkYKiw_rp3QLwhLBVuKBz_Q025p37UoprRS7yAvuY3F4vMPwHE7Vi5uOj3Y_KGZfH9uxQO09mbesKbijo-nMzPOFJ01DOXAx5aONigsKpsYoTNGIjdwFFRFRsdtMR1gHQeqTffB97AzOosogG8O2tkPzMx8BIbs6TuOJ2d95w6rrtbSCAQ7ZdVAT_5uid3cfuF07ZuChXceZkGodZniJiZ8UGxVZhOi7nZ3C0cF1DMlfZf1Hv77pldsLYxrKh5zkWXeIlAL6fO-wRlL_OZDjdGZ1vcnvDpUJKrBkITav8ltFnf_ePdmkpvlLqFNhHDLX7p2TgSclwsvDmUJgNR2e5DQSmGF7ZXgqng40pkhx5sl1LtpPVu7_sddSB8Do-9qCMA6lQNhhrO4TKXl66IxIPVhX0LJlAsCT455go-nGNQ=w1122-h842-no">
            <a:extLst>
              <a:ext uri="{FF2B5EF4-FFF2-40B4-BE49-F238E27FC236}">
                <a16:creationId xmlns:a16="http://schemas.microsoft.com/office/drawing/2014/main" id="{C3786F28-9112-6C74-001E-28CDE0AA3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734" y="3402429"/>
            <a:ext cx="5766598" cy="13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88F25F-549C-DB29-0AC5-77A754A32EEF}"/>
              </a:ext>
            </a:extLst>
          </p:cNvPr>
          <p:cNvSpPr txBox="1"/>
          <p:nvPr/>
        </p:nvSpPr>
        <p:spPr>
          <a:xfrm>
            <a:off x="10609096" y="4738742"/>
            <a:ext cx="1517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CORC® CCT-C2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A1AAF-A9BE-077A-2B62-6B7DB38599C4}"/>
              </a:ext>
            </a:extLst>
          </p:cNvPr>
          <p:cNvSpPr txBox="1"/>
          <p:nvPr/>
        </p:nvSpPr>
        <p:spPr>
          <a:xfrm>
            <a:off x="4484854" y="4780300"/>
            <a:ext cx="1517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CORC® CCT-C1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25F3D-3E74-40E8-2492-94C20A63AC19}"/>
              </a:ext>
            </a:extLst>
          </p:cNvPr>
          <p:cNvSpPr txBox="1"/>
          <p:nvPr/>
        </p:nvSpPr>
        <p:spPr>
          <a:xfrm>
            <a:off x="1084272" y="5131024"/>
            <a:ext cx="43084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1.2-T canted cos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θ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dipole magnet using high-temperature superconducting CORC® wires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X. Wang, et al.,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Supercond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Sci. Technol.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075002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(2019)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77252B-AFD2-7433-42E9-EDAC2DE2DC5E}"/>
              </a:ext>
            </a:extLst>
          </p:cNvPr>
          <p:cNvSpPr txBox="1"/>
          <p:nvPr/>
        </p:nvSpPr>
        <p:spPr>
          <a:xfrm>
            <a:off x="6434247" y="5133093"/>
            <a:ext cx="51715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and performance of a 2.9 Tesla dipole magnet using high-temperature superconducting CORC® wires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X. Wang, et al.,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Supercond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Sci. Technol.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015012 (2021)</a:t>
            </a:r>
          </a:p>
        </p:txBody>
      </p:sp>
      <p:pic>
        <p:nvPicPr>
          <p:cNvPr id="12" name="Picture 13" descr="culogo">
            <a:extLst>
              <a:ext uri="{FF2B5EF4-FFF2-40B4-BE49-F238E27FC236}">
                <a16:creationId xmlns:a16="http://schemas.microsoft.com/office/drawing/2014/main" id="{F51B4B66-8B0A-3342-B2E5-3D499B51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7" descr="LBNL_small_logo.psd">
            <a:extLst>
              <a:ext uri="{FF2B5EF4-FFF2-40B4-BE49-F238E27FC236}">
                <a16:creationId xmlns:a16="http://schemas.microsoft.com/office/drawing/2014/main" id="{D60E05AE-95C8-4B25-D01E-07F60023F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National MagLab logo">
            <a:extLst>
              <a:ext uri="{FF2B5EF4-FFF2-40B4-BE49-F238E27FC236}">
                <a16:creationId xmlns:a16="http://schemas.microsoft.com/office/drawing/2014/main" id="{54FBDC4B-31D3-3D83-3ADC-02A13991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7A99907-E5C4-63C4-F664-C7A5B5FD0ADA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ED0C69-B1CA-81A4-80E9-00E8F8317991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2" descr="Fermilab">
              <a:extLst>
                <a:ext uri="{FF2B5EF4-FFF2-40B4-BE49-F238E27FC236}">
                  <a16:creationId xmlns:a16="http://schemas.microsoft.com/office/drawing/2014/main" id="{3EE4F883-A321-81B1-5E7C-CA818E2C2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463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Development for magnet CCT-C3 with 5 T dipole field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71C16F91-1471-B141-8438-48E567ACB1C1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5D2775A0-37F1-FDCF-A2FC-1DC08263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id="{B5D8DB7E-C778-3AF0-3C65-C935CB68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213" y="956548"/>
            <a:ext cx="9471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How to reach 5 T in CCT-C3?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Magnet containing 6 layers with 40 turns each, requiring 145 meters of CORC® wire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18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Maintaining the same 30 mm bending radius at poles as CCT-C2</a:t>
            </a:r>
          </a:p>
          <a:p>
            <a:pPr marL="285750" marR="0" lvl="0" indent="-285750" algn="l" defTabSz="6094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Develop high-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J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 CORC® wire from 30 tapes using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SuperPower’s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 ”HM” formulation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1040D-143E-B046-0FF7-F92BC74CF6D7}"/>
              </a:ext>
            </a:extLst>
          </p:cNvPr>
          <p:cNvSpPr/>
          <p:nvPr/>
        </p:nvSpPr>
        <p:spPr>
          <a:xfrm>
            <a:off x="865432" y="2329087"/>
            <a:ext cx="4489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Performance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SuperPower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SCS2030-AP tape 2016 - 2020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ws Gothic MT"/>
              <a:ea typeface="+mn-e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2A2A5E-33B2-4ED4-ED75-94A9DB37B8C2}"/>
              </a:ext>
            </a:extLst>
          </p:cNvPr>
          <p:cNvGrpSpPr/>
          <p:nvPr/>
        </p:nvGrpSpPr>
        <p:grpSpPr>
          <a:xfrm>
            <a:off x="237487" y="2564272"/>
            <a:ext cx="5392590" cy="2893585"/>
            <a:chOff x="237487" y="2445008"/>
            <a:chExt cx="5392590" cy="2893585"/>
          </a:xfrm>
        </p:grpSpPr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80B72B7F-D52C-4323-E86F-7CA68DF56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487" y="2445008"/>
              <a:ext cx="5392590" cy="2893585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4F6AD0-2D60-4B74-7891-A75A44C125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7259" y="2512557"/>
              <a:ext cx="0" cy="2044086"/>
            </a:xfrm>
            <a:prstGeom prst="line">
              <a:avLst/>
            </a:prstGeom>
            <a:ln w="19050" cmpd="sng"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75FE00-6632-D5A2-ED10-B48B58818428}"/>
                </a:ext>
              </a:extLst>
            </p:cNvPr>
            <p:cNvCxnSpPr>
              <a:cxnSpLocks/>
            </p:cNvCxnSpPr>
            <p:nvPr/>
          </p:nvCxnSpPr>
          <p:spPr>
            <a:xfrm>
              <a:off x="865432" y="3141372"/>
              <a:ext cx="3521514" cy="0"/>
            </a:xfrm>
            <a:prstGeom prst="line">
              <a:avLst/>
            </a:prstGeom>
            <a:ln w="19050" cmpd="sng"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BB50D8F-9F19-07E6-0284-8F9EF0C3E0F6}"/>
              </a:ext>
            </a:extLst>
          </p:cNvPr>
          <p:cNvSpPr/>
          <p:nvPr/>
        </p:nvSpPr>
        <p:spPr>
          <a:xfrm>
            <a:off x="6335051" y="2308767"/>
            <a:ext cx="4555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Performance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SuperPower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SCS2030-HM tape 2021 - 2022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ws Gothic MT"/>
              <a:ea typeface="+mn-ea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D285508-C433-8B51-8ACF-695BC4D356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/>
          <a:stretch/>
        </p:blipFill>
        <p:spPr>
          <a:xfrm>
            <a:off x="5690739" y="2567858"/>
            <a:ext cx="6235871" cy="2893585"/>
          </a:xfrm>
          <a:prstGeom prst="rect">
            <a:avLst/>
          </a:prstGeom>
        </p:spPr>
      </p:pic>
      <p:pic>
        <p:nvPicPr>
          <p:cNvPr id="6" name="Picture 13" descr="culogo">
            <a:extLst>
              <a:ext uri="{FF2B5EF4-FFF2-40B4-BE49-F238E27FC236}">
                <a16:creationId xmlns:a16="http://schemas.microsoft.com/office/drawing/2014/main" id="{DA3AF43D-FC76-D783-681F-74BADE68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" descr="LBNL_small_logo.psd">
            <a:extLst>
              <a:ext uri="{FF2B5EF4-FFF2-40B4-BE49-F238E27FC236}">
                <a16:creationId xmlns:a16="http://schemas.microsoft.com/office/drawing/2014/main" id="{FB594690-A898-C632-51BF-1935216B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National MagLab logo">
            <a:extLst>
              <a:ext uri="{FF2B5EF4-FFF2-40B4-BE49-F238E27FC236}">
                <a16:creationId xmlns:a16="http://schemas.microsoft.com/office/drawing/2014/main" id="{0728F60B-59AA-3D54-383C-362E1FF12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C5E3BF-39DA-8B1D-7ACB-3C68E12685B8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2F0A40-C5E7-361C-CAD8-79FEEFFFC144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2" descr="Fermilab">
              <a:extLst>
                <a:ext uri="{FF2B5EF4-FFF2-40B4-BE49-F238E27FC236}">
                  <a16:creationId xmlns:a16="http://schemas.microsoft.com/office/drawing/2014/main" id="{206AB6ED-1B88-D184-97DF-AB66ED7DB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705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9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Improvement of CORC</a:t>
            </a:r>
            <a:r>
              <a:rPr lang="en-US" sz="2799" baseline="30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®</a:t>
            </a:r>
            <a:r>
              <a:rPr lang="en-US" sz="2799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wire bending flexibility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Tahoma" charset="0"/>
              <a:ea typeface="+mn-ea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71C16F91-1471-B141-8438-48E567ACB1C1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Picture 7" descr="Logo met tekst.jpg">
            <a:extLst>
              <a:ext uri="{FF2B5EF4-FFF2-40B4-BE49-F238E27FC236}">
                <a16:creationId xmlns:a16="http://schemas.microsoft.com/office/drawing/2014/main" id="{62CA7036-4A10-DF78-C135-DDAC1C439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82063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F7C7C2-589F-C4D2-EA87-FB1BDCD6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35" y="896528"/>
            <a:ext cx="9342092" cy="9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Improve bending flexibility of standard 30-tape CORC® wire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Reduce bending degradation for 30 mm bending radius from 20 – 30 % as seen in CCT-C2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Allow future CCT magnets to be based on 20 mm bending radius</a:t>
            </a:r>
          </a:p>
        </p:txBody>
      </p:sp>
      <p:pic>
        <p:nvPicPr>
          <p:cNvPr id="6" name="Picture 13" descr="culogo">
            <a:extLst>
              <a:ext uri="{FF2B5EF4-FFF2-40B4-BE49-F238E27FC236}">
                <a16:creationId xmlns:a16="http://schemas.microsoft.com/office/drawing/2014/main" id="{F3F22474-7BBF-4B01-38D6-6A0925356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" descr="LBNL_small_logo.psd">
            <a:extLst>
              <a:ext uri="{FF2B5EF4-FFF2-40B4-BE49-F238E27FC236}">
                <a16:creationId xmlns:a16="http://schemas.microsoft.com/office/drawing/2014/main" id="{641955BA-D1C1-AE7A-3836-59AEA9633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National MagLab logo">
            <a:extLst>
              <a:ext uri="{FF2B5EF4-FFF2-40B4-BE49-F238E27FC236}">
                <a16:creationId xmlns:a16="http://schemas.microsoft.com/office/drawing/2014/main" id="{64C22B65-3B03-7210-7C1E-D1ED40AD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F0D6C1-AA27-91C1-79A7-D2EE3929A86B}"/>
              </a:ext>
            </a:extLst>
          </p:cNvPr>
          <p:cNvSpPr txBox="1"/>
          <p:nvPr/>
        </p:nvSpPr>
        <p:spPr>
          <a:xfrm>
            <a:off x="3869439" y="6055997"/>
            <a:ext cx="4598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Danko van der Laan, Jeremy Weiss, Kyle Radcliff and Dmytro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Abraimov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,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Supercond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Sci. Technol.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115007 (2024)</a:t>
            </a:r>
            <a:endParaRPr lang="en-US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CF6849-EA3D-6CA4-8A69-7D18E0C1C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8" y="3132466"/>
            <a:ext cx="3472699" cy="2480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5B7ADD-14CA-EF18-0645-6093823A4661}"/>
              </a:ext>
            </a:extLst>
          </p:cNvPr>
          <p:cNvSpPr txBox="1"/>
          <p:nvPr/>
        </p:nvSpPr>
        <p:spPr>
          <a:xfrm>
            <a:off x="407020" y="1981800"/>
            <a:ext cx="4185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CCT-C2 (AP based) CORC® wire </a:t>
            </a:r>
            <a:endParaRPr lang="en-US" sz="1600" b="1" dirty="0">
              <a:latin typeface="Calibri" charset="0"/>
              <a:ea typeface="MS PGothic" charset="0"/>
              <a:cs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70 – 80 % </a:t>
            </a:r>
            <a:r>
              <a:rPr lang="en-US" sz="1600" i="1" dirty="0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600" baseline="-25000" dirty="0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 retention at 30 mm radius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181073-0D1C-9504-C082-4C6A6ED90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688" y="3006854"/>
            <a:ext cx="3649543" cy="26061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70DC8D-2CA9-8A56-52B2-01D1C4690E28}"/>
              </a:ext>
            </a:extLst>
          </p:cNvPr>
          <p:cNvSpPr txBox="1"/>
          <p:nvPr/>
        </p:nvSpPr>
        <p:spPr>
          <a:xfrm>
            <a:off x="8339433" y="1900697"/>
            <a:ext cx="37731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wire (Shanghai Superconductor)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~100 % </a:t>
            </a:r>
            <a:r>
              <a:rPr lang="en-US" sz="1600" i="1" dirty="0" err="1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600" baseline="-25000" dirty="0" err="1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 retention at 30 mm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97 % </a:t>
            </a:r>
            <a:r>
              <a:rPr lang="en-US" sz="1600" i="1" dirty="0" err="1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600" baseline="-25000" dirty="0" err="1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 retention at 20 mm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83.5 % </a:t>
            </a:r>
            <a:r>
              <a:rPr lang="en-US" sz="1600" i="1" dirty="0" err="1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600" baseline="-25000" dirty="0" err="1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 retention at 15 mm radius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4F89A49-2743-5498-DEC5-410C0163C218}"/>
              </a:ext>
            </a:extLst>
          </p:cNvPr>
          <p:cNvSpPr/>
          <p:nvPr/>
        </p:nvSpPr>
        <p:spPr>
          <a:xfrm>
            <a:off x="3497625" y="2757123"/>
            <a:ext cx="561860" cy="20595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A2696D-83A0-CA10-3488-369866687E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2815" y="2977915"/>
            <a:ext cx="3688907" cy="263505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70A14B-22E0-6141-284B-BD34131CFB29}"/>
              </a:ext>
            </a:extLst>
          </p:cNvPr>
          <p:cNvSpPr txBox="1"/>
          <p:nvPr/>
        </p:nvSpPr>
        <p:spPr>
          <a:xfrm>
            <a:off x="4538848" y="1903889"/>
            <a:ext cx="3773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CORC® wire (</a:t>
            </a:r>
            <a:r>
              <a:rPr lang="en-US" sz="1600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SuperPower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 HM)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91.8 % </a:t>
            </a:r>
            <a:r>
              <a:rPr lang="en-US" sz="1600" i="1" dirty="0" err="1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600" baseline="-25000" dirty="0" err="1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 retention at 25 mm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80.3 % </a:t>
            </a:r>
            <a:r>
              <a:rPr lang="en-US" sz="1600" i="1" dirty="0" err="1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600" baseline="-25000" dirty="0" err="1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600" dirty="0">
                <a:latin typeface="Calibri" charset="0"/>
                <a:ea typeface="MS PGothic" charset="0"/>
                <a:cs typeface="Calibri" charset="0"/>
              </a:rPr>
              <a:t> retention at 17.5 mm radius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A4293-06FE-F53E-4CDA-37204DF65D50}"/>
              </a:ext>
            </a:extLst>
          </p:cNvPr>
          <p:cNvSpPr txBox="1"/>
          <p:nvPr/>
        </p:nvSpPr>
        <p:spPr>
          <a:xfrm>
            <a:off x="576187" y="2684210"/>
            <a:ext cx="2949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Extensive optimization followed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B7529E-31CF-6851-A70D-6361B4F7CE32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D54543-EE73-B700-1DD5-0B1BAD5F4600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2" descr="Fermilab">
              <a:extLst>
                <a:ext uri="{FF2B5EF4-FFF2-40B4-BE49-F238E27FC236}">
                  <a16:creationId xmlns:a16="http://schemas.microsoft.com/office/drawing/2014/main" id="{B375DB77-85B1-90E4-FF3E-DF998EAEF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40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8E965-7209-0633-3415-E6E3576C8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C2AC1EB-E8CB-6543-7FB2-C1D7597C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CORC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 wire performance when wound into CCT structures 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E6D96C80-0768-1D8A-B774-1EC615CD04A4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09C3DFEE-4DBE-EBF8-C3BF-FEC153EA7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C2C41464-DD6E-7753-2E32-89ADB8C07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38988A-0378-46CC-3A18-65FF437538AD}"/>
              </a:ext>
            </a:extLst>
          </p:cNvPr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D057A19B-3791-E9F2-7D50-7F37FAF040BD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82E87AF9-3747-25F5-34A2-D23C0A572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ulogo">
            <a:extLst>
              <a:ext uri="{FF2B5EF4-FFF2-40B4-BE49-F238E27FC236}">
                <a16:creationId xmlns:a16="http://schemas.microsoft.com/office/drawing/2014/main" id="{BE753604-15C4-05E2-232B-61657560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LBNL_small_logo.psd">
            <a:extLst>
              <a:ext uri="{FF2B5EF4-FFF2-40B4-BE49-F238E27FC236}">
                <a16:creationId xmlns:a16="http://schemas.microsoft.com/office/drawing/2014/main" id="{1DFF58E3-7ACE-E40D-F09B-09B75ACF6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1FA38D3-52E5-4849-6527-2F069C993C1A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056724-7226-80C2-8A9C-57C47C1CF331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2" descr="Fermilab">
              <a:extLst>
                <a:ext uri="{FF2B5EF4-FFF2-40B4-BE49-F238E27FC236}">
                  <a16:creationId xmlns:a16="http://schemas.microsoft.com/office/drawing/2014/main" id="{D7DC4858-07DB-61C9-3A21-7409AB9D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National MagLab logo">
            <a:extLst>
              <a:ext uri="{FF2B5EF4-FFF2-40B4-BE49-F238E27FC236}">
                <a16:creationId xmlns:a16="http://schemas.microsoft.com/office/drawing/2014/main" id="{CE51CBD7-21CD-85FF-C452-FD223C1C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ECFCAE-D993-F2D1-117F-5F5FFDCF3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64" y="1289028"/>
            <a:ext cx="6158314" cy="14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Optimized CORC® wire wound into CCT structure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CCT structure with 20 mm bending radius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Load line suggests close to 1.6 kA at a peak field of 145 </a:t>
            </a:r>
            <a:r>
              <a:rPr lang="en-US" sz="1799" dirty="0" err="1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mT</a:t>
            </a:r>
            <a:endParaRPr lang="en-US" sz="1799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CORC® wire </a:t>
            </a:r>
            <a:r>
              <a:rPr lang="en-US" sz="1799" i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in CCT structure was indeed 1,514 A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Close to 100 % </a:t>
            </a:r>
            <a:r>
              <a:rPr lang="en-US" sz="1799" i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retention </a:t>
            </a:r>
          </a:p>
        </p:txBody>
      </p:sp>
      <p:pic>
        <p:nvPicPr>
          <p:cNvPr id="13" name="Content Placeholder 9" descr="A close up of a metal tube&#10;&#10;Description automatically generated">
            <a:extLst>
              <a:ext uri="{FF2B5EF4-FFF2-40B4-BE49-F238E27FC236}">
                <a16:creationId xmlns:a16="http://schemas.microsoft.com/office/drawing/2014/main" id="{51C6FF0D-E63E-A088-05E2-DDD84909B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286" y="3051496"/>
            <a:ext cx="3506470" cy="2630805"/>
          </a:xfrm>
          <a:prstGeom prst="rect">
            <a:avLst/>
          </a:prstGeom>
        </p:spPr>
      </p:pic>
      <p:pic>
        <p:nvPicPr>
          <p:cNvPr id="14" name="Picture 13" descr="A graph with blue and red lines&#10;&#10;Description automatically generated">
            <a:extLst>
              <a:ext uri="{FF2B5EF4-FFF2-40B4-BE49-F238E27FC236}">
                <a16:creationId xmlns:a16="http://schemas.microsoft.com/office/drawing/2014/main" id="{EEA0D482-A7A5-A797-CD78-AB3BDC8CA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753" y="967364"/>
            <a:ext cx="3350260" cy="24930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B5FF74-4407-DA9E-59A4-206D2D0D8E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733" y="3491512"/>
            <a:ext cx="4264239" cy="25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9DFD94E-DEEF-43F8-B51B-C9BA8DE7F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5404" y="99293"/>
            <a:ext cx="7770376" cy="587222"/>
          </a:xfrm>
        </p:spPr>
        <p:txBody>
          <a:bodyPr vert="horz" lIns="90463" tIns="44439" rIns="90463" bIns="44439" rtlCol="0" anchor="b" anchorCtr="0">
            <a:normAutofit/>
          </a:bodyPr>
          <a:lstStyle/>
          <a:p>
            <a:pPr eaLnBrk="1" hangingPunct="1">
              <a:defRPr/>
            </a:pPr>
            <a:r>
              <a:rPr lang="en-US" altLang="en-US" sz="2799" dirty="0">
                <a:solidFill>
                  <a:srgbClr val="CE47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anose="020B0600070205080204" pitchFamily="34" charset="-128"/>
              </a:rPr>
              <a:t>CORC</a:t>
            </a:r>
            <a:r>
              <a:rPr lang="en-US" altLang="en-US" sz="2799" baseline="30000" dirty="0">
                <a:solidFill>
                  <a:srgbClr val="CE47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anose="020B0600070205080204" pitchFamily="34" charset="-128"/>
              </a:rPr>
              <a:t>®</a:t>
            </a:r>
            <a:r>
              <a:rPr lang="en-US" altLang="en-US" sz="2799" dirty="0">
                <a:solidFill>
                  <a:srgbClr val="CE47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ＭＳ Ｐゴシック" panose="020B0600070205080204" pitchFamily="34" charset="-128"/>
              </a:rPr>
              <a:t>-COMB insert development</a:t>
            </a: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22EC77B6-080A-4BF1-8CC0-6F9F46D9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420" y="838877"/>
            <a:ext cx="10380816" cy="15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</a:rPr>
              <a:t>COMB magnet development goal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Develop a high-field insert COMB magnet based on CORC® wires that would ultimately deliver a 20 T dipole field within a 15 T LTS </a:t>
            </a: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outsert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 The goal would be achieved by developing several sub-scale coils to identify any problems with winding the CORC® wire into the COMB structure, followed by potential coil form optimization steps and winding of longer length CORC® wires into multi-layer COMB coils.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965E4-CEF5-D230-B920-A9F34147D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420" y="3047157"/>
            <a:ext cx="3124232" cy="2590108"/>
          </a:xfrm>
          <a:prstGeom prst="rect">
            <a:avLst/>
          </a:prstGeom>
        </p:spPr>
      </p:pic>
      <p:pic>
        <p:nvPicPr>
          <p:cNvPr id="3" name="Picture 2" descr="Shape, arrow, circle&#10;&#10;Description automatically generated">
            <a:extLst>
              <a:ext uri="{FF2B5EF4-FFF2-40B4-BE49-F238E27FC236}">
                <a16:creationId xmlns:a16="http://schemas.microsoft.com/office/drawing/2014/main" id="{4474908B-8707-898C-813D-2623A2656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175" y="2989210"/>
            <a:ext cx="2692357" cy="270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E7EFCE9-00CB-6BAC-9583-9AC3C7C6B1F7}"/>
              </a:ext>
            </a:extLst>
          </p:cNvPr>
          <p:cNvGrpSpPr/>
          <p:nvPr/>
        </p:nvGrpSpPr>
        <p:grpSpPr>
          <a:xfrm>
            <a:off x="4744223" y="3182852"/>
            <a:ext cx="2700379" cy="2318716"/>
            <a:chOff x="124375" y="1180516"/>
            <a:chExt cx="2701083" cy="2319320"/>
          </a:xfrm>
        </p:grpSpPr>
        <p:pic>
          <p:nvPicPr>
            <p:cNvPr id="5" name="Picture 4" descr="D:\Project\HFM\COMB\IPAC pictures\F1_2.png">
              <a:extLst>
                <a:ext uri="{FF2B5EF4-FFF2-40B4-BE49-F238E27FC236}">
                  <a16:creationId xmlns:a16="http://schemas.microsoft.com/office/drawing/2014/main" id="{7BDCFD05-1195-683C-1FC0-DF720AA1C003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75" y="1212739"/>
              <a:ext cx="2297304" cy="225487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D:\Project\HFM\COMB\IPAC pictures\F1_4.png">
              <a:extLst>
                <a:ext uri="{FF2B5EF4-FFF2-40B4-BE49-F238E27FC236}">
                  <a16:creationId xmlns:a16="http://schemas.microsoft.com/office/drawing/2014/main" id="{89313B1C-6279-7425-8C0E-A2CF9BC4A0D1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68965" y="1180516"/>
              <a:ext cx="356493" cy="23193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AD27EC0-2789-63EE-B1AC-4F662EE1AB04}"/>
              </a:ext>
            </a:extLst>
          </p:cNvPr>
          <p:cNvSpPr txBox="1">
            <a:spLocks/>
          </p:cNvSpPr>
          <p:nvPr/>
        </p:nvSpPr>
        <p:spPr bwMode="auto">
          <a:xfrm>
            <a:off x="5690846" y="6492090"/>
            <a:ext cx="609283" cy="365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FD4042-9A12-4D61-84E5-774A26C3F968}" type="slidenum">
              <a:rPr lang="en-US" altLang="en-US" sz="1400" b="1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b="1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 descr="Logo met tekst.jpg">
            <a:extLst>
              <a:ext uri="{FF2B5EF4-FFF2-40B4-BE49-F238E27FC236}">
                <a16:creationId xmlns:a16="http://schemas.microsoft.com/office/drawing/2014/main" id="{7A26299E-81A9-54A5-6BD0-8746BAD67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" y="6171517"/>
            <a:ext cx="3161476" cy="6142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id="{19485AEB-A3A7-F1B2-F27B-FC71DB7F2558}"/>
              </a:ext>
            </a:extLst>
          </p:cNvPr>
          <p:cNvGrpSpPr>
            <a:grpSpLocks/>
          </p:cNvGrpSpPr>
          <p:nvPr/>
        </p:nvGrpSpPr>
        <p:grpSpPr bwMode="auto">
          <a:xfrm>
            <a:off x="813964" y="722670"/>
            <a:ext cx="10645520" cy="76180"/>
            <a:chOff x="415" y="552"/>
            <a:chExt cx="5032" cy="48"/>
          </a:xfrm>
        </p:grpSpPr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7A30F8D6-EE35-91A9-FBEA-9764BF281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457086">
                <a:defRPr/>
              </a:pPr>
              <a:endParaRPr lang="en-US" sz="1800">
                <a:solidFill>
                  <a:prstClr val="black"/>
                </a:solidFill>
                <a:latin typeface="News Gothic MT"/>
                <a:cs typeface="Arial" charset="0"/>
              </a:endParaRPr>
            </a:p>
          </p:txBody>
        </p:sp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86A89ACF-8FB0-96A8-12E4-37AFC311D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457086">
                <a:defRPr/>
              </a:pPr>
              <a:endParaRPr lang="en-US" sz="1800">
                <a:solidFill>
                  <a:prstClr val="black"/>
                </a:solidFill>
                <a:latin typeface="News Gothic MT"/>
                <a:cs typeface="Arial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C73BE8-98DD-31BF-1E8F-706DCC367965}"/>
              </a:ext>
            </a:extLst>
          </p:cNvPr>
          <p:cNvSpPr txBox="1"/>
          <p:nvPr/>
        </p:nvSpPr>
        <p:spPr>
          <a:xfrm>
            <a:off x="995420" y="2396050"/>
            <a:ext cx="10645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</a:rPr>
              <a:t>High-</a:t>
            </a:r>
            <a:r>
              <a:rPr lang="en-US" altLang="en-US" sz="1800" b="1" i="1" dirty="0">
                <a:solidFill>
                  <a:srgbClr val="0000FF"/>
                </a:solidFill>
                <a:latin typeface="Calibri" panose="020F0502020204030204" pitchFamily="34" charset="0"/>
              </a:rPr>
              <a:t>J</a:t>
            </a:r>
            <a:r>
              <a:rPr lang="en-US" altLang="en-US" sz="1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</a:rPr>
              <a:t> CORC® wires that are now highly flexible allow for a more expedited development of COMB magnets </a:t>
            </a:r>
            <a:endParaRPr lang="en-US" sz="3199" dirty="0"/>
          </a:p>
        </p:txBody>
      </p:sp>
      <p:pic>
        <p:nvPicPr>
          <p:cNvPr id="7" name="Picture 13" descr="culogo">
            <a:extLst>
              <a:ext uri="{FF2B5EF4-FFF2-40B4-BE49-F238E27FC236}">
                <a16:creationId xmlns:a16="http://schemas.microsoft.com/office/drawing/2014/main" id="{1EF4FF58-569C-9862-FB59-D1EB27AD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LBNL_small_logo.psd">
            <a:extLst>
              <a:ext uri="{FF2B5EF4-FFF2-40B4-BE49-F238E27FC236}">
                <a16:creationId xmlns:a16="http://schemas.microsoft.com/office/drawing/2014/main" id="{FE33FB86-6DD0-3D23-41E6-1B47F7F5DD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CD1F47-F248-43B9-025D-E67052872008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FC886F-08D3-6182-F690-7F17720EBD6D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 descr="Fermilab">
              <a:extLst>
                <a:ext uri="{FF2B5EF4-FFF2-40B4-BE49-F238E27FC236}">
                  <a16:creationId xmlns:a16="http://schemas.microsoft.com/office/drawing/2014/main" id="{0B2701E2-3A07-E1C5-C6FA-A8C3D3ACB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6" descr="National MagLab logo">
            <a:extLst>
              <a:ext uri="{FF2B5EF4-FFF2-40B4-BE49-F238E27FC236}">
                <a16:creationId xmlns:a16="http://schemas.microsoft.com/office/drawing/2014/main" id="{2534BD62-021E-17F7-AD3F-C584FB9E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892D-7B03-6465-930B-D9A3589DD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E2B5EF-1EEA-9BA7-2D6D-24ED94FA0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CORC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 wire performance when wound into COMB structures 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31FDA8DC-1963-586A-355E-31EA06D8EA61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DDDA6129-32A0-C21A-7C96-505013DC7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CF6F246A-8C23-B7CA-F69F-C5846AE32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25A3C9-D868-BA0D-4CA4-1341E9F8FEAD}"/>
              </a:ext>
            </a:extLst>
          </p:cNvPr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F17A97CA-1C50-7DB9-3309-EE721E3FA1AA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070A4A8C-678F-E227-AD1A-B8A826E0F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ulogo">
            <a:extLst>
              <a:ext uri="{FF2B5EF4-FFF2-40B4-BE49-F238E27FC236}">
                <a16:creationId xmlns:a16="http://schemas.microsoft.com/office/drawing/2014/main" id="{7E2E82F6-0534-2228-F381-F4CE3A11B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LBNL_small_logo.psd">
            <a:extLst>
              <a:ext uri="{FF2B5EF4-FFF2-40B4-BE49-F238E27FC236}">
                <a16:creationId xmlns:a16="http://schemas.microsoft.com/office/drawing/2014/main" id="{4FC24E36-30A3-5638-06EE-A1F4CC5EE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62DACE-FF1A-2F13-3373-41B1BBA83CA0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5D6A1F-E580-AA3B-CFC6-9EC419F6A579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2" descr="Fermilab">
              <a:extLst>
                <a:ext uri="{FF2B5EF4-FFF2-40B4-BE49-F238E27FC236}">
                  <a16:creationId xmlns:a16="http://schemas.microsoft.com/office/drawing/2014/main" id="{4DD91A19-6DC6-DE20-C62D-323EA95D3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National MagLab logo">
            <a:extLst>
              <a:ext uri="{FF2B5EF4-FFF2-40B4-BE49-F238E27FC236}">
                <a16:creationId xmlns:a16="http://schemas.microsoft.com/office/drawing/2014/main" id="{0DC14104-E441-973B-71F2-A475E1FD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3CB50-FA1F-C68C-1CD0-B88E2B480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55" y="2296344"/>
            <a:ext cx="5442261" cy="19466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5D3375-FDE0-B45D-2C11-48C4889A5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64" y="967364"/>
            <a:ext cx="5943600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COMB structures apply compound bends to CORC® wires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Current designs based on 30 mm radius at poles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Effective radius is around 25 mm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Earlier CORC® wires showed degradation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3D947-C6AB-AFB8-B9B4-F291282DD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64" y="4511434"/>
            <a:ext cx="6650507" cy="9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Performance of latest generation of CORC® wires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Much higher bending flexibility no longer results in degradation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COMB structures are now optimized to have constant curvature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BE2CB0-74B1-8449-2733-25DC9B7DE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54" y="3775800"/>
            <a:ext cx="3354853" cy="2396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3E3E57-9A2D-30F0-6D12-E2B2C5456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33" y="1233360"/>
            <a:ext cx="3354853" cy="239600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2078A7-3FB8-67E2-CE59-34274CB59D2F}"/>
              </a:ext>
            </a:extLst>
          </p:cNvPr>
          <p:cNvCxnSpPr>
            <a:cxnSpLocks/>
          </p:cNvCxnSpPr>
          <p:nvPr/>
        </p:nvCxnSpPr>
        <p:spPr>
          <a:xfrm>
            <a:off x="5206354" y="3165843"/>
            <a:ext cx="2286011" cy="869444"/>
          </a:xfrm>
          <a:prstGeom prst="straightConnector1">
            <a:avLst/>
          </a:prstGeom>
          <a:ln w="31750" cmpd="sng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A36F90-733F-9A51-92AD-6AE299B4085D}"/>
              </a:ext>
            </a:extLst>
          </p:cNvPr>
          <p:cNvCxnSpPr>
            <a:cxnSpLocks/>
          </p:cNvCxnSpPr>
          <p:nvPr/>
        </p:nvCxnSpPr>
        <p:spPr>
          <a:xfrm flipV="1">
            <a:off x="5486400" y="2232023"/>
            <a:ext cx="2413433" cy="411304"/>
          </a:xfrm>
          <a:prstGeom prst="straightConnector1">
            <a:avLst/>
          </a:prstGeom>
          <a:ln w="31750" cmpd="sng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D731E35-D85A-4D6C-8CC4-95047810DA99}"/>
              </a:ext>
            </a:extLst>
          </p:cNvPr>
          <p:cNvSpPr txBox="1"/>
          <p:nvPr/>
        </p:nvSpPr>
        <p:spPr>
          <a:xfrm>
            <a:off x="8533915" y="864156"/>
            <a:ext cx="2822127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Optimized CORC® wires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80A0AD-B94B-6EC4-7B24-8207280EABF5}"/>
              </a:ext>
            </a:extLst>
          </p:cNvPr>
          <p:cNvSpPr txBox="1"/>
          <p:nvPr/>
        </p:nvSpPr>
        <p:spPr>
          <a:xfrm>
            <a:off x="5593056" y="1497160"/>
            <a:ext cx="2197205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COMB structure with conventional groove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4C7BC7-8567-F9BD-ACC7-B4A1F4C59EF9}"/>
              </a:ext>
            </a:extLst>
          </p:cNvPr>
          <p:cNvSpPr txBox="1"/>
          <p:nvPr/>
        </p:nvSpPr>
        <p:spPr>
          <a:xfrm>
            <a:off x="6029951" y="2881757"/>
            <a:ext cx="2197205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Groove with constant radius of curvature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5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9AB04-E798-B017-F8F4-CADEE9A1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C991CAC-09C9-1838-0F0B-AC0DFCE66B66}"/>
              </a:ext>
            </a:extLst>
          </p:cNvPr>
          <p:cNvGrpSpPr/>
          <p:nvPr/>
        </p:nvGrpSpPr>
        <p:grpSpPr>
          <a:xfrm>
            <a:off x="7755776" y="3385097"/>
            <a:ext cx="3661246" cy="2615997"/>
            <a:chOff x="7263046" y="3310666"/>
            <a:chExt cx="3661246" cy="2615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8601DC-025F-E0CE-81D9-5962F772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2111"/>
            <a:stretch>
              <a:fillRect/>
            </a:stretch>
          </p:blipFill>
          <p:spPr>
            <a:xfrm>
              <a:off x="7263046" y="3310666"/>
              <a:ext cx="3661246" cy="261599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680F5-8838-ED51-258A-1393B5B724BE}"/>
                </a:ext>
              </a:extLst>
            </p:cNvPr>
            <p:cNvSpPr txBox="1"/>
            <p:nvPr/>
          </p:nvSpPr>
          <p:spPr>
            <a:xfrm>
              <a:off x="9674139" y="3406363"/>
              <a:ext cx="692156" cy="37505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Franklin Gothic Book"/>
                </a:rPr>
                <a:t>6.0 T</a:t>
              </a:r>
            </a:p>
          </p:txBody>
        </p:sp>
      </p:grp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C976958-7E2D-6FD7-60A4-1C7D1A130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ahoma" charset="0"/>
                <a:ea typeface="+mn-ea"/>
                <a:cs typeface="Arial" charset="0"/>
              </a:rPr>
              <a:t>Initial results of dipole magnet CCT-C3: 6 T!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1EB2178C-F035-F2DC-FAA6-88E9A21098A4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95D2D71D-334F-F89E-082C-5063E33AF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3E6256FF-555B-881A-1AFF-6D370C7C2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52F52F-F852-7057-ED8A-B8B3BAE46227}"/>
              </a:ext>
            </a:extLst>
          </p:cNvPr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B05F31D4-BA3C-E7BB-2913-3E12D07C47F8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E243DDE7-F916-977B-5A48-C57698C4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ulogo">
            <a:extLst>
              <a:ext uri="{FF2B5EF4-FFF2-40B4-BE49-F238E27FC236}">
                <a16:creationId xmlns:a16="http://schemas.microsoft.com/office/drawing/2014/main" id="{B095B3A2-A407-064B-F26F-C70D3331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LBNL_small_logo.psd">
            <a:extLst>
              <a:ext uri="{FF2B5EF4-FFF2-40B4-BE49-F238E27FC236}">
                <a16:creationId xmlns:a16="http://schemas.microsoft.com/office/drawing/2014/main" id="{E40BE106-E61C-F297-0886-1A15166F3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National MagLab logo">
            <a:extLst>
              <a:ext uri="{FF2B5EF4-FFF2-40B4-BE49-F238E27FC236}">
                <a16:creationId xmlns:a16="http://schemas.microsoft.com/office/drawing/2014/main" id="{14E720CA-073B-B8B6-F3FB-C0ECC25C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2D8DBCF-4092-8D4D-467E-3F61AD501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41" t="16433" r="18543" b="7519"/>
          <a:stretch>
            <a:fillRect/>
          </a:stretch>
        </p:blipFill>
        <p:spPr>
          <a:xfrm>
            <a:off x="7979617" y="860866"/>
            <a:ext cx="2970963" cy="2409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3E0FBA-A6A0-94DB-50D4-D1AF10D404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7837" y="2836438"/>
            <a:ext cx="6793783" cy="32089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898809-E4B7-986E-EC1D-B64434A74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04" y="944478"/>
            <a:ext cx="7035272" cy="175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2025: Magnet CCT-C3 exceeded its target of 5 T dipole field!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Dipole field of 6 T achieved at 6.75 kA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Much lower CORC® wire bending degradation than 30 % as assumed in the original magnet design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Inner layer (Layer 1) transition started and reached about 0.1 </a:t>
            </a:r>
            <a:r>
              <a:rPr lang="en-US" sz="1799" dirty="0">
                <a:solidFill>
                  <a:srgbClr val="000000"/>
                </a:solidFill>
                <a:latin typeface="Symbol" pitchFamily="2" charset="2"/>
                <a:ea typeface="MS PGothic" charset="0"/>
                <a:cs typeface="Calibri" charset="0"/>
              </a:rPr>
              <a:t>m</a:t>
            </a: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V/cm but may have room to reach a dipole field of 6.2 – 6.3 T!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26A0DB-DEAA-4BAF-3B8B-D384E4285C60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5F3A1-7453-1672-AF67-EED6BD35E1D0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2" descr="Fermilab">
              <a:extLst>
                <a:ext uri="{FF2B5EF4-FFF2-40B4-BE49-F238E27FC236}">
                  <a16:creationId xmlns:a16="http://schemas.microsoft.com/office/drawing/2014/main" id="{3C6779B3-7E01-06EC-C9FB-5A054A8FD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781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98047-4609-D60B-A9DC-546AED4E1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E7CD87C-7097-C4B1-E830-DEB8A1A4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76200"/>
            <a:ext cx="1218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How to get to 10 T dipole field in CCT-C4 (in less than 2 years)?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Tahoma" charset="0"/>
              <a:ea typeface="+mn-ea"/>
              <a:cs typeface="Arial" charset="0"/>
            </a:endParaRP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EBCFB5E9-86C9-7A9D-D7A1-5E803A927C34}"/>
              </a:ext>
            </a:extLst>
          </p:cNvPr>
          <p:cNvGrpSpPr>
            <a:grpSpLocks/>
          </p:cNvGrpSpPr>
          <p:nvPr/>
        </p:nvGrpSpPr>
        <p:grpSpPr bwMode="auto">
          <a:xfrm>
            <a:off x="812588" y="721965"/>
            <a:ext cx="10648293" cy="76200"/>
            <a:chOff x="415" y="552"/>
            <a:chExt cx="5032" cy="48"/>
          </a:xfrm>
        </p:grpSpPr>
        <p:sp>
          <p:nvSpPr>
            <p:cNvPr id="25" name="Line 4">
              <a:extLst>
                <a:ext uri="{FF2B5EF4-FFF2-40B4-BE49-F238E27FC236}">
                  <a16:creationId xmlns:a16="http://schemas.microsoft.com/office/drawing/2014/main" id="{DCEB9B47-DCB8-1B81-72C3-9EDDDAD7B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  <p:sp>
          <p:nvSpPr>
            <p:cNvPr id="26" name="Line 5">
              <a:extLst>
                <a:ext uri="{FF2B5EF4-FFF2-40B4-BE49-F238E27FC236}">
                  <a16:creationId xmlns:a16="http://schemas.microsoft.com/office/drawing/2014/main" id="{EEBCFCE6-1F2C-600F-C842-C331A7F78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ACE294-735F-B8B1-BE23-ADAB17DBDCAC}"/>
              </a:ext>
            </a:extLst>
          </p:cNvPr>
          <p:cNvSpPr txBox="1"/>
          <p:nvPr/>
        </p:nvSpPr>
        <p:spPr>
          <a:xfrm>
            <a:off x="11624528" y="59266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CEFD273D-48F3-5F65-BF7F-A18557FC8D9E}"/>
              </a:ext>
            </a:extLst>
          </p:cNvPr>
          <p:cNvSpPr txBox="1">
            <a:spLocks/>
          </p:cNvSpPr>
          <p:nvPr/>
        </p:nvSpPr>
        <p:spPr bwMode="auto">
          <a:xfrm>
            <a:off x="5690739" y="6492887"/>
            <a:ext cx="60944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9493" rtl="0" eaLnBrk="1" latinLnBrk="0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609493" rtl="0" eaLnBrk="1" latinLnBrk="0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609493" rtl="0" eaLnBrk="1" latinLnBrk="0" hangingPunct="1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609493" rtl="0" eaLnBrk="0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News Gothic MT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4042-9A12-4D61-84E5-774A26C3F96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0949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7" descr="Logo met tekst.jpg">
            <a:extLst>
              <a:ext uri="{FF2B5EF4-FFF2-40B4-BE49-F238E27FC236}">
                <a16:creationId xmlns:a16="http://schemas.microsoft.com/office/drawing/2014/main" id="{04347D95-F605-1AFB-DBE4-D321647F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6172231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ulogo">
            <a:extLst>
              <a:ext uri="{FF2B5EF4-FFF2-40B4-BE49-F238E27FC236}">
                <a16:creationId xmlns:a16="http://schemas.microsoft.com/office/drawing/2014/main" id="{ACE02B9A-A4A2-75CB-AB1E-7514E9D1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2" y="6160893"/>
            <a:ext cx="695601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 descr="LBNL_small_logo.psd">
            <a:extLst>
              <a:ext uri="{FF2B5EF4-FFF2-40B4-BE49-F238E27FC236}">
                <a16:creationId xmlns:a16="http://schemas.microsoft.com/office/drawing/2014/main" id="{261D09D9-1630-923A-DCB4-A6BF556AE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118" y="6158783"/>
            <a:ext cx="810924" cy="6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National MagLab logo">
            <a:extLst>
              <a:ext uri="{FF2B5EF4-FFF2-40B4-BE49-F238E27FC236}">
                <a16:creationId xmlns:a16="http://schemas.microsoft.com/office/drawing/2014/main" id="{371D0495-1687-CC1A-0A65-9A2B0907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6229920"/>
            <a:ext cx="1567422" cy="5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48BDE7-4ABD-C7BD-47B5-7C00B0FA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648" y="914399"/>
            <a:ext cx="5836240" cy="203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Two initial designs from Xiaorong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Both based on 8 layers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Both based on 65 mm aperture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Both having an OD of 205 mm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Both could reach 10 T when using iron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One designed around 20 mm bending radius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The other designed around a 30 mm bending radius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79261-1705-16E2-65E0-C9C7400E0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648" y="3175454"/>
            <a:ext cx="3752324" cy="14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Option 1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20 mm bending radius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9.8 T dipole at 9.4 kA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9.9 T peak conductor field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TF 1.045 T/kA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566E3-CEE3-D743-E5BC-445A1491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247" y="989575"/>
            <a:ext cx="3004500" cy="14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0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Option 2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30 mm bending radius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9.2 T dipole at 9.6 kA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9.6 T peak conductor field</a:t>
            </a:r>
          </a:p>
          <a:p>
            <a:pPr marL="342797" indent="-342797" defTabSz="4570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TF 0.964 T/kA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49A4F60A-09D0-6B76-7CE3-FBB95AA28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247" y="3283751"/>
            <a:ext cx="3863343" cy="2723657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3106330B-AAEE-EB85-F515-B73F82C04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768" y="3283750"/>
            <a:ext cx="3863344" cy="27236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EF59A1-7EDF-17A0-049C-10F1FF27D06F}"/>
              </a:ext>
            </a:extLst>
          </p:cNvPr>
          <p:cNvSpPr txBox="1"/>
          <p:nvPr/>
        </p:nvSpPr>
        <p:spPr>
          <a:xfrm>
            <a:off x="7914247" y="2365736"/>
            <a:ext cx="3252180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797" marR="0" lvl="0" indent="-342797" algn="l" defTabSz="457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9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Higher bending margin</a:t>
            </a:r>
          </a:p>
          <a:p>
            <a:pPr marL="342797" marR="0" lvl="0" indent="-342797" algn="l" defTabSz="457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99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Lower </a:t>
            </a:r>
            <a:r>
              <a:rPr lang="en-US" sz="1799" i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799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 requirements</a:t>
            </a:r>
            <a:endParaRPr kumimoji="0" lang="en-US" sz="1799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2CF118-E7D1-9036-449F-A3C8E02281AE}"/>
              </a:ext>
            </a:extLst>
          </p:cNvPr>
          <p:cNvSpPr txBox="1"/>
          <p:nvPr/>
        </p:nvSpPr>
        <p:spPr>
          <a:xfrm>
            <a:off x="897648" y="4559730"/>
            <a:ext cx="3252180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797" marR="0" lvl="0" indent="-342797" algn="l" defTabSz="457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9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charset="0"/>
                <a:ea typeface="MS PGothic" charset="0"/>
                <a:cs typeface="Calibri" charset="0"/>
              </a:rPr>
              <a:t>Lower bending margin</a:t>
            </a:r>
          </a:p>
          <a:p>
            <a:pPr marL="342797" marR="0" lvl="0" indent="-342797" algn="l" defTabSz="457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99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Higher </a:t>
            </a:r>
            <a:r>
              <a:rPr lang="en-US" sz="1799" i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sz="1799" baseline="-25000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sz="1799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 requirements</a:t>
            </a:r>
            <a:endParaRPr kumimoji="0" lang="en-US" sz="1799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charset="0"/>
              <a:ea typeface="MS PGothic" charset="0"/>
              <a:cs typeface="Calibri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EFD30-F982-CB0C-460F-26FA16E0A9D8}"/>
              </a:ext>
            </a:extLst>
          </p:cNvPr>
          <p:cNvGrpSpPr>
            <a:grpSpLocks noChangeAspect="1"/>
          </p:cNvGrpSpPr>
          <p:nvPr/>
        </p:nvGrpSpPr>
        <p:grpSpPr>
          <a:xfrm>
            <a:off x="10545117" y="5796601"/>
            <a:ext cx="1574229" cy="315088"/>
            <a:chOff x="10085295" y="5670946"/>
            <a:chExt cx="2034052" cy="4071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DBC058-D6C9-483C-88F9-50EBF1EC59A4}"/>
                </a:ext>
              </a:extLst>
            </p:cNvPr>
            <p:cNvSpPr/>
            <p:nvPr/>
          </p:nvSpPr>
          <p:spPr>
            <a:xfrm>
              <a:off x="10085295" y="5670946"/>
              <a:ext cx="2034052" cy="407123"/>
            </a:xfrm>
            <a:prstGeom prst="rect">
              <a:avLst/>
            </a:prstGeom>
            <a:solidFill>
              <a:srgbClr val="232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 descr="Fermilab">
              <a:extLst>
                <a:ext uri="{FF2B5EF4-FFF2-40B4-BE49-F238E27FC236}">
                  <a16:creationId xmlns:a16="http://schemas.microsoft.com/office/drawing/2014/main" id="{CB7772DD-7CB0-A77E-847B-9C697D193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90" y="5691118"/>
              <a:ext cx="1923023" cy="35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700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99306</TotalTime>
  <Words>1489</Words>
  <Application>Microsoft Macintosh PowerPoint</Application>
  <PresentationFormat>Custom</PresentationFormat>
  <Paragraphs>178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News Gothic MT</vt:lpstr>
      <vt:lpstr>Symbol</vt:lpstr>
      <vt:lpstr>Tahoma</vt:lpstr>
      <vt:lpstr>Wingdings 2</vt:lpstr>
      <vt:lpstr>Breeze</vt:lpstr>
      <vt:lpstr>1_Breeze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CORC®-COMB insert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Advanced Conductor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Danko van der Laan</dc:creator>
  <cp:lastModifiedBy>Daniel C Van Der Laan</cp:lastModifiedBy>
  <cp:revision>941</cp:revision>
  <dcterms:created xsi:type="dcterms:W3CDTF">2013-05-05T16:55:21Z</dcterms:created>
  <dcterms:modified xsi:type="dcterms:W3CDTF">2025-07-30T19:24:34Z</dcterms:modified>
</cp:coreProperties>
</file>