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964" r:id="rId3"/>
    <p:sldId id="972" r:id="rId4"/>
    <p:sldId id="973" r:id="rId5"/>
    <p:sldId id="970" r:id="rId6"/>
    <p:sldId id="965" r:id="rId7"/>
    <p:sldId id="967" r:id="rId8"/>
    <p:sldId id="968" r:id="rId9"/>
    <p:sldId id="969" r:id="rId10"/>
    <p:sldId id="971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4E2E2"/>
    <a:srgbClr val="E08081"/>
    <a:srgbClr val="5C636D"/>
    <a:srgbClr val="FBAA81"/>
    <a:srgbClr val="8CA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61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153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7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55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6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0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58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9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0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62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66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64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5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69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7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8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7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171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178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/>
          <p:cNvGrpSpPr/>
          <p:nvPr/>
        </p:nvGrpSpPr>
        <p:grpSpPr>
          <a:xfrm>
            <a:off x="-211627" y="-142629"/>
            <a:ext cx="12597296" cy="7137993"/>
            <a:chOff x="0" y="0"/>
            <a:chExt cx="12597294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835367" y="7015877"/>
              <a:ext cx="10957156" cy="122116"/>
              <a:chOff x="0" y="0"/>
              <a:chExt cx="10957155" cy="122115"/>
            </a:xfrm>
          </p:grpSpPr>
          <p:sp>
            <p:nvSpPr>
              <p:cNvPr id="2" name="Straight Connector 38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traight Connector 39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40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4" name="Straight Connector 4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traight Connector 4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41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7" name="Straight Connector 42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traight Connector 43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1"/>
            <p:cNvGrpSpPr/>
            <p:nvPr/>
          </p:nvGrpSpPr>
          <p:grpSpPr>
            <a:xfrm>
              <a:off x="835367" y="0"/>
              <a:ext cx="10957156" cy="122116"/>
              <a:chOff x="0" y="0"/>
              <a:chExt cx="10957155" cy="122115"/>
            </a:xfrm>
          </p:grpSpPr>
          <p:sp>
            <p:nvSpPr>
              <p:cNvPr id="11" name="Straight Connector 30"/>
              <p:cNvSpPr/>
              <p:nvPr/>
            </p:nvSpPr>
            <p:spPr>
              <a:xfrm flipH="1">
                <a:off x="0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traight Connector 31"/>
              <p:cNvSpPr/>
              <p:nvPr/>
            </p:nvSpPr>
            <p:spPr>
              <a:xfrm>
                <a:off x="1095715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32"/>
              <p:cNvGrpSpPr/>
              <p:nvPr/>
            </p:nvGrpSpPr>
            <p:grpSpPr>
              <a:xfrm>
                <a:off x="6996259" y="0"/>
                <a:ext cx="609601" cy="122116"/>
                <a:chOff x="0" y="0"/>
                <a:chExt cx="609599" cy="122115"/>
              </a:xfrm>
            </p:grpSpPr>
            <p:sp>
              <p:nvSpPr>
                <p:cNvPr id="13" name="Straight Connector 36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traight Connector 37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33"/>
              <p:cNvGrpSpPr/>
              <p:nvPr/>
            </p:nvGrpSpPr>
            <p:grpSpPr>
              <a:xfrm>
                <a:off x="3338659" y="0"/>
                <a:ext cx="609601" cy="122116"/>
                <a:chOff x="0" y="0"/>
                <a:chExt cx="609599" cy="122115"/>
              </a:xfrm>
            </p:grpSpPr>
            <p:sp>
              <p:nvSpPr>
                <p:cNvPr id="16" name="Straight Connector 34"/>
                <p:cNvSpPr/>
                <p:nvPr/>
              </p:nvSpPr>
              <p:spPr>
                <a:xfrm>
                  <a:off x="609599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traight Connector 35"/>
                <p:cNvSpPr/>
                <p:nvPr/>
              </p:nvSpPr>
              <p:spPr>
                <a:xfrm flipH="1">
                  <a:off x="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12"/>
            <p:cNvGrpSpPr/>
            <p:nvPr/>
          </p:nvGrpSpPr>
          <p:grpSpPr>
            <a:xfrm>
              <a:off x="0" y="1285059"/>
              <a:ext cx="163456" cy="5029135"/>
              <a:chOff x="0" y="0"/>
              <a:chExt cx="163455" cy="5029134"/>
            </a:xfrm>
          </p:grpSpPr>
          <p:sp>
            <p:nvSpPr>
              <p:cNvPr id="20" name="Straight Connector 24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traight Connector 25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traight Connector 26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traight Connector 27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traight Connector 28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traight Connector 54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13"/>
            <p:cNvGrpSpPr/>
            <p:nvPr/>
          </p:nvGrpSpPr>
          <p:grpSpPr>
            <a:xfrm>
              <a:off x="12433839" y="1285059"/>
              <a:ext cx="163456" cy="5029135"/>
              <a:chOff x="0" y="0"/>
              <a:chExt cx="163455" cy="5029134"/>
            </a:xfrm>
          </p:grpSpPr>
          <p:sp>
            <p:nvSpPr>
              <p:cNvPr id="27" name="Straight Connector 16"/>
              <p:cNvSpPr/>
              <p:nvPr/>
            </p:nvSpPr>
            <p:spPr>
              <a:xfrm flipH="1" flipV="1">
                <a:off x="635" y="0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traight Connector 17"/>
              <p:cNvSpPr/>
              <p:nvPr/>
            </p:nvSpPr>
            <p:spPr>
              <a:xfrm flipH="1">
                <a:off x="635" y="457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traight Connector 18"/>
              <p:cNvSpPr/>
              <p:nvPr/>
            </p:nvSpPr>
            <p:spPr>
              <a:xfrm flipH="1">
                <a:off x="635" y="5029134"/>
                <a:ext cx="162821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traight Connector 19"/>
              <p:cNvSpPr/>
              <p:nvPr/>
            </p:nvSpPr>
            <p:spPr>
              <a:xfrm flipH="1">
                <a:off x="0" y="2933216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traight Connector 20"/>
              <p:cNvSpPr/>
              <p:nvPr/>
            </p:nvSpPr>
            <p:spPr>
              <a:xfrm flipH="1">
                <a:off x="0" y="2537015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traight Connector 56"/>
              <p:cNvSpPr/>
              <p:nvPr/>
            </p:nvSpPr>
            <p:spPr>
              <a:xfrm flipH="1">
                <a:off x="0" y="4631449"/>
                <a:ext cx="162817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7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7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-2863"/>
            <a:ext cx="12192000" cy="71734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US-JAPAN</a:t>
            </a:r>
            <a:endParaRPr dirty="0"/>
          </a:p>
        </p:txBody>
      </p:sp>
      <p:sp>
        <p:nvSpPr>
          <p:cNvPr id="394" name="Title 1"/>
          <p:cNvSpPr txBox="1"/>
          <p:nvPr/>
        </p:nvSpPr>
        <p:spPr>
          <a:xfrm>
            <a:off x="1779862" y="2413484"/>
            <a:ext cx="8632275" cy="395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 smtClean="0"/>
              <a:t>US-JAPAN</a:t>
            </a:r>
          </a:p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800" dirty="0" smtClean="0"/>
              <a:t>Project CAD Status</a:t>
            </a:r>
            <a:endParaRPr dirty="0"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dirty="0" smtClean="0"/>
              <a:t>R. Norris</a:t>
            </a: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 smtClean="0"/>
              <a:t>Lawrence </a:t>
            </a:r>
            <a:r>
              <a:rPr dirty="0"/>
              <a:t>Berkeley National Laboratory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July</a:t>
            </a:r>
            <a:r>
              <a:rPr dirty="0" smtClean="0"/>
              <a:t>, 202</a:t>
            </a:r>
            <a:r>
              <a:rPr lang="en-US" dirty="0"/>
              <a:t>5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LBNL, Berkeley, CA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819D6-5823-E042-5523-0F0562FA9D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Mounting in BNL Magnet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59966" y="1143716"/>
            <a:ext cx="5106955" cy="5106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coil mounting scheme will use existing 5/16”-18 holes in the front and back of the magnet</a:t>
            </a:r>
          </a:p>
          <a:p>
            <a:r>
              <a:rPr lang="en-US" dirty="0" smtClean="0"/>
              <a:t>All mounting parts will be made of G-10 for electrical isolation</a:t>
            </a:r>
          </a:p>
          <a:p>
            <a:r>
              <a:rPr lang="en-US" dirty="0" smtClean="0"/>
              <a:t>The front mounting will be done with ¾” thick angle brackets that have slots to allow for up/down and left/right adjustability </a:t>
            </a:r>
          </a:p>
          <a:p>
            <a:r>
              <a:rPr lang="en-US" dirty="0" smtClean="0"/>
              <a:t>The rear mounting is accomplished with a ¾” thick plate</a:t>
            </a:r>
          </a:p>
          <a:p>
            <a:r>
              <a:rPr lang="en-US" dirty="0" smtClean="0"/>
              <a:t>The design of the mandrel and the location of the BNL leads will require insertion of the magnet from the rear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8" y="1143715"/>
            <a:ext cx="2540515" cy="2519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8" y="3662980"/>
            <a:ext cx="2513485" cy="2460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75" y="3620355"/>
            <a:ext cx="2486722" cy="254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23" y="996696"/>
            <a:ext cx="2913129" cy="26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Outline</a:t>
            </a:r>
          </a:p>
        </p:txBody>
      </p:sp>
      <p:sp>
        <p:nvSpPr>
          <p:cNvPr id="39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33399" y="1271465"/>
            <a:ext cx="10268447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Basic Dimensions</a:t>
            </a:r>
          </a:p>
          <a:p>
            <a:endParaRPr lang="en-US" dirty="0"/>
          </a:p>
          <a:p>
            <a:r>
              <a:rPr lang="en-US" dirty="0" smtClean="0"/>
              <a:t>BNL Usable Aperture</a:t>
            </a:r>
          </a:p>
          <a:p>
            <a:endParaRPr lang="en-US" dirty="0"/>
          </a:p>
          <a:p>
            <a:r>
              <a:rPr lang="en-US" dirty="0"/>
              <a:t>Modifications to Fit BNL </a:t>
            </a:r>
            <a:r>
              <a:rPr lang="en-US" dirty="0" smtClean="0"/>
              <a:t>Magnet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Lead </a:t>
            </a:r>
            <a:r>
              <a:rPr lang="en-US" dirty="0" smtClean="0"/>
              <a:t>Exit </a:t>
            </a:r>
            <a:r>
              <a:rPr lang="en-US" dirty="0"/>
              <a:t>M</a:t>
            </a:r>
            <a:r>
              <a:rPr lang="en-US" dirty="0" smtClean="0"/>
              <a:t>odification</a:t>
            </a:r>
          </a:p>
          <a:p>
            <a:endParaRPr lang="en-US" dirty="0"/>
          </a:p>
          <a:p>
            <a:r>
              <a:rPr lang="en-US" dirty="0" smtClean="0"/>
              <a:t>Coil Length Modification</a:t>
            </a:r>
          </a:p>
          <a:p>
            <a:endParaRPr lang="en-US" dirty="0" smtClean="0"/>
          </a:p>
          <a:p>
            <a:r>
              <a:rPr lang="en-US" dirty="0" smtClean="0"/>
              <a:t>Lead Mounting</a:t>
            </a:r>
          </a:p>
          <a:p>
            <a:endParaRPr lang="en-US" dirty="0" smtClean="0"/>
          </a:p>
          <a:p>
            <a:r>
              <a:rPr lang="en-US" dirty="0" smtClean="0"/>
              <a:t>Tooling Holes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Mounting in BNL Magnet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Basic Dimensions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57" y="1029630"/>
            <a:ext cx="7507224" cy="26094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68880" y="3044952"/>
            <a:ext cx="9144" cy="98755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8793480" y="2913888"/>
            <a:ext cx="9144" cy="98755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5065776" y="3532110"/>
            <a:ext cx="11984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1037.3mm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478024" y="3716775"/>
            <a:ext cx="2505456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6264179" y="3716775"/>
            <a:ext cx="252930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9750552" y="2913888"/>
            <a:ext cx="9144" cy="98755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9991883" y="3619239"/>
            <a:ext cx="11984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157.15mm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802624" y="3803904"/>
            <a:ext cx="1164336" cy="1828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/>
          <p:cNvCxnSpPr/>
          <p:nvPr/>
        </p:nvCxnSpPr>
        <p:spPr>
          <a:xfrm flipH="1">
            <a:off x="1709928" y="1344168"/>
            <a:ext cx="1325880" cy="91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>
            <a:off x="1709928" y="3342122"/>
            <a:ext cx="1325880" cy="914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1452563" y="2149696"/>
            <a:ext cx="8713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330mm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22" name="Straight Connector 21"/>
          <p:cNvCxnSpPr>
            <a:endCxn id="19" idx="0"/>
          </p:cNvCxnSpPr>
          <p:nvPr/>
        </p:nvCxnSpPr>
        <p:spPr>
          <a:xfrm>
            <a:off x="1888258" y="1353312"/>
            <a:ext cx="0" cy="79638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/>
          <p:cNvCxnSpPr/>
          <p:nvPr/>
        </p:nvCxnSpPr>
        <p:spPr>
          <a:xfrm>
            <a:off x="1888258" y="2554882"/>
            <a:ext cx="0" cy="79638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8388350" y="1527175"/>
            <a:ext cx="238442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8424306" y="3165475"/>
            <a:ext cx="238442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9966960" y="2149696"/>
            <a:ext cx="10637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268.8mm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29" name="Straight Connector 28"/>
          <p:cNvCxnSpPr>
            <a:stCxn id="26" idx="0"/>
          </p:cNvCxnSpPr>
          <p:nvPr/>
        </p:nvCxnSpPr>
        <p:spPr>
          <a:xfrm flipH="1" flipV="1">
            <a:off x="10498835" y="1527175"/>
            <a:ext cx="1" cy="62252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0498835" y="2542954"/>
            <a:ext cx="1" cy="62252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3810" y="4687935"/>
            <a:ext cx="4298417" cy="76798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623175" y="4899025"/>
            <a:ext cx="1025525" cy="317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>
            <a:off x="7623175" y="5248275"/>
            <a:ext cx="1025525" cy="317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8328025" y="4895850"/>
            <a:ext cx="7367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29mm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433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BNL Usable Aperture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" y="1387475"/>
            <a:ext cx="3643313" cy="35153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163763" y="3702050"/>
            <a:ext cx="19050" cy="15573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/>
          <p:cNvCxnSpPr/>
          <p:nvPr/>
        </p:nvCxnSpPr>
        <p:spPr>
          <a:xfrm>
            <a:off x="2335213" y="3702050"/>
            <a:ext cx="19050" cy="15573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2442524" y="4936223"/>
            <a:ext cx="144526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31mm actual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29mm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usable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82813" y="5097463"/>
            <a:ext cx="259711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 flipV="1">
            <a:off x="2239963" y="2235200"/>
            <a:ext cx="3052762" cy="95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 flipV="1">
            <a:off x="2239963" y="4040187"/>
            <a:ext cx="3052762" cy="952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/>
          <p:cNvSpPr txBox="1"/>
          <p:nvPr/>
        </p:nvSpPr>
        <p:spPr>
          <a:xfrm>
            <a:off x="4492625" y="2408555"/>
            <a:ext cx="204158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Full: 335mm actual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r>
              <a:rPr lang="en-US" dirty="0" smtClean="0"/>
              <a:t>       330mm usable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Front Obstructions: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	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271.78mm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964113" y="2235200"/>
            <a:ext cx="0" cy="25241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/>
          <p:cNvCxnSpPr/>
          <p:nvPr/>
        </p:nvCxnSpPr>
        <p:spPr>
          <a:xfrm>
            <a:off x="4959351" y="3787774"/>
            <a:ext cx="0" cy="25241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08" y="1856115"/>
            <a:ext cx="5344300" cy="2578099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8154893" y="3602673"/>
            <a:ext cx="19050" cy="15573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/>
        </p:nvCxnSpPr>
        <p:spPr>
          <a:xfrm>
            <a:off x="11636280" y="3602673"/>
            <a:ext cx="19050" cy="155733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9324975" y="4576418"/>
            <a:ext cx="133305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985.774mm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154893" y="4761083"/>
            <a:ext cx="111769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 flipH="1">
            <a:off x="10658031" y="4761083"/>
            <a:ext cx="99729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651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Modifications to Fit BNL Magnet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47376" y="1051247"/>
            <a:ext cx="3784702" cy="50726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coil mandrel assembly required several modifications to simplify mounting in the BNL magnet</a:t>
            </a:r>
          </a:p>
          <a:p>
            <a:r>
              <a:rPr lang="en-US" dirty="0" smtClean="0"/>
              <a:t>The coil was lengthened to extend 50mm beyond the BNL magnet’s length, allowing for surface mounting</a:t>
            </a:r>
          </a:p>
          <a:p>
            <a:r>
              <a:rPr lang="en-US" dirty="0" smtClean="0"/>
              <a:t>The front of the assembly was tapered to avoid interference with the BNL magnet leads</a:t>
            </a:r>
          </a:p>
          <a:p>
            <a:r>
              <a:rPr lang="en-US" dirty="0" smtClean="0"/>
              <a:t>The assembly was modified so that the HTS coils were positioned in the center of the BNL magnet</a:t>
            </a:r>
          </a:p>
          <a:p>
            <a:r>
              <a:rPr lang="en-US" dirty="0" smtClean="0"/>
              <a:t>The mandrel assemblies total thickness was taken down from 30mm to 28.575mm to fit the BNL aperture and so that readily available stock material could be used for mandrel fabrication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707" y="4993264"/>
            <a:ext cx="13202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Original Plan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0732" y="5754533"/>
            <a:ext cx="15430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Current Design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5" y="1051248"/>
            <a:ext cx="2090657" cy="3943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50" y="926027"/>
            <a:ext cx="4443910" cy="2852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23" y="3820463"/>
            <a:ext cx="4144964" cy="1934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65" y="1165037"/>
            <a:ext cx="1444978" cy="41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Lead Exit Modification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63347" y="1409698"/>
            <a:ext cx="4597903" cy="464820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Original lead exit plan required internal splice blocks</a:t>
            </a:r>
          </a:p>
          <a:p>
            <a:r>
              <a:rPr lang="en-US" dirty="0" smtClean="0"/>
              <a:t>To reduce complexity and mandrel thickness, leads were routed out of coil-plane and taken to the front of the mandrel</a:t>
            </a:r>
          </a:p>
          <a:p>
            <a:r>
              <a:rPr lang="en-US" dirty="0" smtClean="0"/>
              <a:t>This change simplified the mandrel manufacturing, allowed the leads to all be in the same place, and eliminated the need for a complicated electrical isolation scheme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" y="1035050"/>
            <a:ext cx="2553166" cy="3553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116" y="4588283"/>
            <a:ext cx="13202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Original Plan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5839" y="5313205"/>
            <a:ext cx="15430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Current Design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26" y="1035050"/>
            <a:ext cx="2118572" cy="424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12" y="1035050"/>
            <a:ext cx="1994414" cy="42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Coil Length Modification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75875" y="1995001"/>
            <a:ext cx="4597903" cy="4648202"/>
          </a:xfrm>
        </p:spPr>
        <p:txBody>
          <a:bodyPr>
            <a:normAutofit/>
          </a:bodyPr>
          <a:lstStyle/>
          <a:p>
            <a:r>
              <a:rPr lang="en-US" dirty="0" smtClean="0"/>
              <a:t>Original coil dimensions had a 30cm straight section</a:t>
            </a:r>
          </a:p>
          <a:p>
            <a:r>
              <a:rPr lang="en-US" dirty="0" smtClean="0"/>
              <a:t>The current design features the same general shape, but the straight section has been reduced to 25cm and the internal lead has been routed out of plane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91" y="5758375"/>
            <a:ext cx="13202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Original Plan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0732" y="5754533"/>
            <a:ext cx="15430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Current Design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" y="1410310"/>
            <a:ext cx="1474932" cy="434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36098" y="1084900"/>
            <a:ext cx="1132316" cy="46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Lead Mounting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27459" y="1720206"/>
            <a:ext cx="4597903" cy="4648202"/>
          </a:xfrm>
        </p:spPr>
        <p:txBody>
          <a:bodyPr>
            <a:normAutofit/>
          </a:bodyPr>
          <a:lstStyle/>
          <a:p>
            <a:r>
              <a:rPr lang="en-US" dirty="0" smtClean="0"/>
              <a:t>The leads are mounted and secured using the planned copper lead blocks</a:t>
            </a:r>
          </a:p>
          <a:p>
            <a:r>
              <a:rPr lang="en-US" dirty="0" smtClean="0"/>
              <a:t>They are secured to the mandrel using G-10 brackets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leads and lead mounting hardware fit within the edge-on profile to avoid interference with the BNL magnet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" y="2414949"/>
            <a:ext cx="4302001" cy="232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12" y="1089306"/>
            <a:ext cx="1045825" cy="47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15907" cy="88451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Tooling Holes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BEA5A-6475-DF82-CDDC-3B65E7C95F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97958" y="2761861"/>
            <a:ext cx="5001209" cy="5113175"/>
          </a:xfrm>
        </p:spPr>
        <p:txBody>
          <a:bodyPr>
            <a:normAutofit/>
          </a:bodyPr>
          <a:lstStyle/>
          <a:p>
            <a:r>
              <a:rPr lang="en-US" dirty="0" smtClean="0"/>
              <a:t>A pattern of holes were added to the lower mandrel to accommodate any tooling needed for winding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6" y="2189950"/>
            <a:ext cx="6839712" cy="24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9082</TotalTime>
  <Words>439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Condensed Demi Bold</vt:lpstr>
      <vt:lpstr>Franklin Gothic Book</vt:lpstr>
      <vt:lpstr>Franklin Gothic Medium</vt:lpstr>
      <vt:lpstr>Times New Roman</vt:lpstr>
      <vt:lpstr>4_ATAP Blue Footer</vt:lpstr>
      <vt:lpstr>US-JAPAN</vt:lpstr>
      <vt:lpstr>Outline</vt:lpstr>
      <vt:lpstr>Basic Dimensions</vt:lpstr>
      <vt:lpstr>BNL Usable Aperture</vt:lpstr>
      <vt:lpstr>Modifications to Fit BNL Magnet</vt:lpstr>
      <vt:lpstr>Lead Exit Modification</vt:lpstr>
      <vt:lpstr>Coil Length Modification</vt:lpstr>
      <vt:lpstr>Lead Mounting</vt:lpstr>
      <vt:lpstr>Tooling Holes</vt:lpstr>
      <vt:lpstr>Mounting in BNL Magnet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</dc:title>
  <dc:creator>Jose Luis Rudeiros Fernandez</dc:creator>
  <cp:lastModifiedBy>Ryan Norris</cp:lastModifiedBy>
  <cp:revision>161</cp:revision>
  <dcterms:modified xsi:type="dcterms:W3CDTF">2025-07-31T00:02:12Z</dcterms:modified>
</cp:coreProperties>
</file>