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105" r:id="rId3"/>
    <p:sldId id="2147" r:id="rId4"/>
    <p:sldId id="2148" r:id="rId5"/>
    <p:sldId id="2096" r:id="rId6"/>
    <p:sldId id="2161" r:id="rId7"/>
    <p:sldId id="2104" r:id="rId8"/>
    <p:sldId id="2160" r:id="rId9"/>
    <p:sldId id="2162" r:id="rId10"/>
    <p:sldId id="2149" r:id="rId11"/>
    <p:sldId id="2163" r:id="rId12"/>
    <p:sldId id="2150" r:id="rId13"/>
    <p:sldId id="2164" r:id="rId14"/>
    <p:sldId id="2165" r:id="rId15"/>
    <p:sldId id="2151" r:id="rId16"/>
    <p:sldId id="2166" r:id="rId17"/>
    <p:sldId id="2154" r:id="rId18"/>
    <p:sldId id="2155" r:id="rId19"/>
    <p:sldId id="2158" r:id="rId20"/>
    <p:sldId id="2159" r:id="rId21"/>
    <p:sldId id="215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0" autoAdjust="0"/>
    <p:restoredTop sz="94660"/>
  </p:normalViewPr>
  <p:slideViewPr>
    <p:cSldViewPr>
      <p:cViewPr varScale="1">
        <p:scale>
          <a:sx n="107" d="100"/>
          <a:sy n="107" d="100"/>
        </p:scale>
        <p:origin x="126" y="10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51584" y="6448251"/>
            <a:ext cx="712879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04/30/2024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04/30/2024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</p:spPr>
        <p:txBody>
          <a:bodyPr>
            <a:normAutofit/>
          </a:bodyPr>
          <a:lstStyle/>
          <a:p>
            <a:r>
              <a:rPr lang="en-US" sz="3600" b="1" dirty="0"/>
              <a:t>MDP Area I Hybrid Magnet Meeting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81128"/>
            <a:ext cx="10363200" cy="1656184"/>
          </a:xfrm>
          <a:solidFill>
            <a:srgbClr val="EAEAEA">
              <a:alpha val="23137"/>
            </a:srgb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5800" dirty="0"/>
              <a:t>P. Ferracin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sz="4500" dirty="0"/>
              <a:t>August 12</a:t>
            </a:r>
            <a:r>
              <a:rPr lang="en-US" sz="4500" baseline="30000" dirty="0"/>
              <a:t>th</a:t>
            </a:r>
            <a:r>
              <a:rPr lang="en-US" sz="4500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66DD7-5FDD-4EEE-98CB-7BE44A9E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Bi2212 inserts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EB9C-0235-4DF4-B84C-4D0F45FCC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BiCCT1_I </a:t>
            </a:r>
            <a:r>
              <a:rPr lang="pl-PL" dirty="0"/>
              <a:t>(120 mm OD)	</a:t>
            </a:r>
            <a:r>
              <a:rPr lang="en-US" dirty="0"/>
              <a:t>			</a:t>
            </a:r>
          </a:p>
          <a:p>
            <a:pPr lvl="1"/>
            <a:r>
              <a:rPr lang="en-US" dirty="0"/>
              <a:t>Target date: September 2025 </a:t>
            </a:r>
            <a:r>
              <a:rPr lang="en-US" dirty="0">
                <a:sym typeface="Wingdings" panose="05000000000000000000" pitchFamily="2" charset="2"/>
              </a:rPr>
              <a:t> March 2026</a:t>
            </a:r>
            <a:endParaRPr lang="pl-PL" dirty="0"/>
          </a:p>
          <a:p>
            <a:pPr lvl="2"/>
            <a:r>
              <a:rPr lang="en-US" dirty="0"/>
              <a:t>Non compatible with hybrid testing, so to be tested alone</a:t>
            </a:r>
          </a:p>
          <a:p>
            <a:pPr lvl="2"/>
            <a:r>
              <a:rPr lang="en-US" dirty="0"/>
              <a:t>Renegade furnace operational</a:t>
            </a:r>
          </a:p>
          <a:p>
            <a:pPr lvl="3"/>
            <a:r>
              <a:rPr lang="en-US" dirty="0"/>
              <a:t>Reaction of solenoid and ARDAP Bin5 on going/to be done</a:t>
            </a:r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BiCCT1_II/BiUL1 </a:t>
            </a:r>
            <a:r>
              <a:rPr lang="pl-PL" dirty="0"/>
              <a:t>(90 mm OD)	</a:t>
            </a:r>
            <a:r>
              <a:rPr lang="en-US" dirty="0"/>
              <a:t>		</a:t>
            </a:r>
            <a:endParaRPr lang="pl-PL" dirty="0"/>
          </a:p>
          <a:p>
            <a:pPr lvl="1"/>
            <a:r>
              <a:rPr lang="en-US" dirty="0"/>
              <a:t>Target date: September 2026</a:t>
            </a:r>
            <a:endParaRPr lang="pl-PL" dirty="0"/>
          </a:p>
          <a:p>
            <a:pPr lvl="2"/>
            <a:r>
              <a:rPr lang="en-US" dirty="0"/>
              <a:t>Design compatible with 90 mm aperture (CCT5w) and </a:t>
            </a:r>
            <a:r>
              <a:rPr lang="en-US" dirty="0" err="1"/>
              <a:t>DelTech</a:t>
            </a:r>
            <a:r>
              <a:rPr lang="en-US" dirty="0"/>
              <a:t> furnace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BiCCT2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/BiUL2</a:t>
            </a: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dirty="0"/>
              <a:t>(120 mm OD)	</a:t>
            </a:r>
            <a:endParaRPr lang="en-US" dirty="0"/>
          </a:p>
          <a:p>
            <a:pPr lvl="1"/>
            <a:r>
              <a:rPr lang="en-US" dirty="0"/>
              <a:t>Target date: September 2027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88292-4C3B-4962-9434-58801006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B8D9C-37CA-4084-95AD-905D4C5A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B1702-1CB8-414F-8E95-CA382B0B8A1B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34032" r="37127" b="33564"/>
          <a:stretch/>
        </p:blipFill>
        <p:spPr>
          <a:xfrm>
            <a:off x="449547" y="4047591"/>
            <a:ext cx="3939686" cy="813618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B98035-E302-483B-AB07-B9D3CD5320F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484" t="10607" r="11718" b="21224"/>
          <a:stretch/>
        </p:blipFill>
        <p:spPr>
          <a:xfrm>
            <a:off x="6096000" y="4005064"/>
            <a:ext cx="3598773" cy="885881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D38503-0EF1-450D-B74E-37C163EA4C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3" t="9874" r="72443" b="54066"/>
          <a:stretch/>
        </p:blipFill>
        <p:spPr>
          <a:xfrm>
            <a:off x="9855198" y="4008296"/>
            <a:ext cx="978408" cy="884280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05AF89-BAA8-40A6-9B33-19FE0EAB1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658" y="4045194"/>
            <a:ext cx="826263" cy="821098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7613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52A5-53C0-4A52-AB68-2AD67095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F973-676E-43C8-BF82-B4ED9FD5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46D0A-68EC-4D94-92FD-870ADEB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1C3B-C4FB-4004-9D57-8F71E862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E43-7B97-4086-A271-30ECCBF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4727" r="50000" b="20371"/>
          <a:stretch/>
        </p:blipFill>
        <p:spPr>
          <a:xfrm>
            <a:off x="1415480" y="1080000"/>
            <a:ext cx="9361040" cy="5251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939EF-A098-4DBB-ABCD-864474FB9511}"/>
              </a:ext>
            </a:extLst>
          </p:cNvPr>
          <p:cNvSpPr/>
          <p:nvPr/>
        </p:nvSpPr>
        <p:spPr>
          <a:xfrm>
            <a:off x="1415480" y="1234161"/>
            <a:ext cx="6048672" cy="133840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719EC-A968-4D7E-A759-8E8BF4618F11}"/>
              </a:ext>
            </a:extLst>
          </p:cNvPr>
          <p:cNvSpPr/>
          <p:nvPr/>
        </p:nvSpPr>
        <p:spPr>
          <a:xfrm>
            <a:off x="1415480" y="1520914"/>
            <a:ext cx="6048672" cy="1620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1FDBF-C120-4C87-9E25-F913661A5062}"/>
              </a:ext>
            </a:extLst>
          </p:cNvPr>
          <p:cNvSpPr/>
          <p:nvPr/>
        </p:nvSpPr>
        <p:spPr>
          <a:xfrm>
            <a:off x="1426700" y="2789421"/>
            <a:ext cx="6048672" cy="3801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E5048-69CA-4161-B855-2D2FF2E60C65}"/>
              </a:ext>
            </a:extLst>
          </p:cNvPr>
          <p:cNvSpPr/>
          <p:nvPr/>
        </p:nvSpPr>
        <p:spPr>
          <a:xfrm>
            <a:off x="1426700" y="3574063"/>
            <a:ext cx="6048672" cy="902570"/>
          </a:xfrm>
          <a:prstGeom prst="rect">
            <a:avLst/>
          </a:prstGeom>
          <a:solidFill>
            <a:srgbClr val="FF0000">
              <a:alpha val="2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1FD70-EF31-4506-AD76-C1006F6C307A}"/>
              </a:ext>
            </a:extLst>
          </p:cNvPr>
          <p:cNvSpPr/>
          <p:nvPr/>
        </p:nvSpPr>
        <p:spPr>
          <a:xfrm>
            <a:off x="1426700" y="5138428"/>
            <a:ext cx="6048672" cy="902570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4EBC0-FD48-4FF3-94C3-17C25D9920B7}"/>
              </a:ext>
            </a:extLst>
          </p:cNvPr>
          <p:cNvSpPr/>
          <p:nvPr/>
        </p:nvSpPr>
        <p:spPr>
          <a:xfrm>
            <a:off x="1419771" y="1830988"/>
            <a:ext cx="6048672" cy="289521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6819-F047-4D34-BEAE-092C70163E31}"/>
              </a:ext>
            </a:extLst>
          </p:cNvPr>
          <p:cNvSpPr txBox="1"/>
          <p:nvPr/>
        </p:nvSpPr>
        <p:spPr>
          <a:xfrm>
            <a:off x="328698" y="1700808"/>
            <a:ext cx="7617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Nb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36DE-9E79-4F75-808E-85FB70222697}"/>
              </a:ext>
            </a:extLst>
          </p:cNvPr>
          <p:cNvSpPr txBox="1"/>
          <p:nvPr/>
        </p:nvSpPr>
        <p:spPr>
          <a:xfrm>
            <a:off x="294232" y="2782705"/>
            <a:ext cx="8306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Bi2212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CFB55-F018-43CC-9C31-98019F72B40F}"/>
              </a:ext>
            </a:extLst>
          </p:cNvPr>
          <p:cNvSpPr txBox="1"/>
          <p:nvPr/>
        </p:nvSpPr>
        <p:spPr>
          <a:xfrm>
            <a:off x="300162" y="3905082"/>
            <a:ext cx="8206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REBCO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5FB8-BF75-4072-A7B5-8FB1E5145FAF}"/>
              </a:ext>
            </a:extLst>
          </p:cNvPr>
          <p:cNvSpPr txBox="1"/>
          <p:nvPr/>
        </p:nvSpPr>
        <p:spPr>
          <a:xfrm>
            <a:off x="328698" y="5217030"/>
            <a:ext cx="80983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745080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B1F5-A858-4903-8EBE-CB343D4D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inserts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AEF4-12EB-4E38-9584-EA4625F8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COMB-STAR-2 </a:t>
            </a:r>
            <a:r>
              <a:rPr lang="en-US" dirty="0"/>
              <a:t>(120 mm OD)				</a:t>
            </a:r>
          </a:p>
          <a:p>
            <a:pPr lvl="1"/>
            <a:r>
              <a:rPr lang="en-US" dirty="0"/>
              <a:t>Target date: December 2025</a:t>
            </a:r>
          </a:p>
          <a:p>
            <a:pPr lvl="2"/>
            <a:r>
              <a:rPr lang="en-US" dirty="0"/>
              <a:t>6 layers design </a:t>
            </a:r>
          </a:p>
          <a:p>
            <a:pPr lvl="2"/>
            <a:r>
              <a:rPr lang="en-US" dirty="0"/>
              <a:t>Half of the conductor delivered</a:t>
            </a:r>
          </a:p>
          <a:p>
            <a:pPr lvl="2"/>
            <a:r>
              <a:rPr lang="en-US" dirty="0"/>
              <a:t>Winding to start possibly in October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COMB-CORC-1 </a:t>
            </a:r>
            <a:r>
              <a:rPr lang="en-US" dirty="0"/>
              <a:t>(120 mm OD)</a:t>
            </a:r>
          </a:p>
          <a:p>
            <a:pPr lvl="1"/>
            <a:r>
              <a:rPr lang="en-US" dirty="0"/>
              <a:t>Target date: July 2026</a:t>
            </a:r>
          </a:p>
          <a:p>
            <a:pPr lvl="2"/>
            <a:r>
              <a:rPr lang="en-US" dirty="0"/>
              <a:t>Conductor available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4294F-A8EB-41C9-998F-0FB59E34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40505-35D3-4ECB-AA35-3B69F01F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3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B1F5-A858-4903-8EBE-CB343D4D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inserts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AEF4-12EB-4E38-9584-EA4625F8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S-CCT/UL-1 </a:t>
            </a:r>
            <a:r>
              <a:rPr lang="en-US" dirty="0"/>
              <a:t>(90 mm OD)</a:t>
            </a:r>
          </a:p>
          <a:p>
            <a:pPr lvl="1"/>
            <a:r>
              <a:rPr lang="en-US" dirty="0"/>
              <a:t>Target date: January 2026 </a:t>
            </a:r>
            <a:r>
              <a:rPr lang="en-US" dirty="0">
                <a:sym typeface="Wingdings" panose="05000000000000000000" pitchFamily="2" charset="2"/>
              </a:rPr>
              <a:t> March 2026</a:t>
            </a:r>
            <a:endParaRPr lang="en-US" dirty="0"/>
          </a:p>
          <a:p>
            <a:pPr lvl="2"/>
            <a:r>
              <a:rPr lang="en-US" dirty="0"/>
              <a:t>All STAR wire available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C-CCT/UL-1 </a:t>
            </a:r>
            <a:r>
              <a:rPr lang="en-US" dirty="0"/>
              <a:t>(90 mm OD)				</a:t>
            </a:r>
          </a:p>
          <a:p>
            <a:pPr lvl="1"/>
            <a:r>
              <a:rPr lang="en-US" dirty="0"/>
              <a:t>Target date: July 2026 </a:t>
            </a:r>
            <a:r>
              <a:rPr lang="en-US" dirty="0">
                <a:sym typeface="Wingdings" panose="05000000000000000000" pitchFamily="2" charset="2"/>
              </a:rPr>
              <a:t> September 2026</a:t>
            </a:r>
          </a:p>
          <a:p>
            <a:pPr lvl="2"/>
            <a:r>
              <a:rPr lang="en-US" dirty="0"/>
              <a:t>49 m cable delivered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Alternative cable design </a:t>
            </a:r>
            <a:r>
              <a:rPr lang="en-US" dirty="0"/>
              <a:t>REBCO insert		</a:t>
            </a:r>
          </a:p>
          <a:p>
            <a:pPr lvl="1"/>
            <a:r>
              <a:rPr lang="en-US" dirty="0"/>
              <a:t>Target date: January 2027</a:t>
            </a:r>
          </a:p>
          <a:p>
            <a:pPr lvl="2"/>
            <a:r>
              <a:rPr lang="en-US" dirty="0"/>
              <a:t>Rutherford-type cable (VK)</a:t>
            </a:r>
          </a:p>
          <a:p>
            <a:pPr lvl="3"/>
            <a:r>
              <a:rPr lang="en-US" dirty="0"/>
              <a:t>Conductor received (SBIR)</a:t>
            </a:r>
          </a:p>
          <a:p>
            <a:pPr lvl="2"/>
            <a:r>
              <a:rPr lang="en-US" dirty="0"/>
              <a:t>Stack-tape (XW, RT, LB, JLRF, GV)</a:t>
            </a:r>
          </a:p>
          <a:p>
            <a:pPr lvl="3"/>
            <a:r>
              <a:rPr lang="en-US" dirty="0"/>
              <a:t>Several coil designs considered (CCT, UL, Block…)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High-field REBCO insert I</a:t>
            </a:r>
            <a:r>
              <a:rPr lang="en-US" dirty="0"/>
              <a:t> (120 mm OD)		</a:t>
            </a:r>
          </a:p>
          <a:p>
            <a:pPr lvl="1"/>
            <a:r>
              <a:rPr lang="en-US" dirty="0"/>
              <a:t>Target date: January 2028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High-field REBCO insert II </a:t>
            </a:r>
            <a:r>
              <a:rPr lang="en-US" dirty="0"/>
              <a:t>(120 mm OD)		</a:t>
            </a:r>
          </a:p>
          <a:p>
            <a:pPr lvl="1"/>
            <a:r>
              <a:rPr lang="en-US" dirty="0"/>
              <a:t>Target date: January 2029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4294F-A8EB-41C9-998F-0FB59E34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40505-35D3-4ECB-AA35-3B69F01F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1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52A5-53C0-4A52-AB68-2AD67095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F973-676E-43C8-BF82-B4ED9FD5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46D0A-68EC-4D94-92FD-870ADEB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1C3B-C4FB-4004-9D57-8F71E862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E43-7B97-4086-A271-30ECCBF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4727" r="50000" b="20371"/>
          <a:stretch/>
        </p:blipFill>
        <p:spPr>
          <a:xfrm>
            <a:off x="1415480" y="1080000"/>
            <a:ext cx="9361040" cy="5251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939EF-A098-4DBB-ABCD-864474FB9511}"/>
              </a:ext>
            </a:extLst>
          </p:cNvPr>
          <p:cNvSpPr/>
          <p:nvPr/>
        </p:nvSpPr>
        <p:spPr>
          <a:xfrm>
            <a:off x="1415480" y="1234161"/>
            <a:ext cx="6048672" cy="133840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719EC-A968-4D7E-A759-8E8BF4618F11}"/>
              </a:ext>
            </a:extLst>
          </p:cNvPr>
          <p:cNvSpPr/>
          <p:nvPr/>
        </p:nvSpPr>
        <p:spPr>
          <a:xfrm>
            <a:off x="1415480" y="1520914"/>
            <a:ext cx="6048672" cy="1620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1FDBF-C120-4C87-9E25-F913661A5062}"/>
              </a:ext>
            </a:extLst>
          </p:cNvPr>
          <p:cNvSpPr/>
          <p:nvPr/>
        </p:nvSpPr>
        <p:spPr>
          <a:xfrm>
            <a:off x="1426700" y="2789421"/>
            <a:ext cx="6048672" cy="3801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E5048-69CA-4161-B855-2D2FF2E60C65}"/>
              </a:ext>
            </a:extLst>
          </p:cNvPr>
          <p:cNvSpPr/>
          <p:nvPr/>
        </p:nvSpPr>
        <p:spPr>
          <a:xfrm>
            <a:off x="1426700" y="3574063"/>
            <a:ext cx="6048672" cy="902570"/>
          </a:xfrm>
          <a:prstGeom prst="rect">
            <a:avLst/>
          </a:prstGeom>
          <a:solidFill>
            <a:srgbClr val="FF0000">
              <a:alpha val="2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1FD70-EF31-4506-AD76-C1006F6C307A}"/>
              </a:ext>
            </a:extLst>
          </p:cNvPr>
          <p:cNvSpPr/>
          <p:nvPr/>
        </p:nvSpPr>
        <p:spPr>
          <a:xfrm>
            <a:off x="1426700" y="5138428"/>
            <a:ext cx="6048672" cy="902570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4EBC0-FD48-4FF3-94C3-17C25D9920B7}"/>
              </a:ext>
            </a:extLst>
          </p:cNvPr>
          <p:cNvSpPr/>
          <p:nvPr/>
        </p:nvSpPr>
        <p:spPr>
          <a:xfrm>
            <a:off x="1419771" y="1830988"/>
            <a:ext cx="6048672" cy="289521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6819-F047-4D34-BEAE-092C70163E31}"/>
              </a:ext>
            </a:extLst>
          </p:cNvPr>
          <p:cNvSpPr txBox="1"/>
          <p:nvPr/>
        </p:nvSpPr>
        <p:spPr>
          <a:xfrm>
            <a:off x="328698" y="1700808"/>
            <a:ext cx="7617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Nb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36DE-9E79-4F75-808E-85FB70222697}"/>
              </a:ext>
            </a:extLst>
          </p:cNvPr>
          <p:cNvSpPr txBox="1"/>
          <p:nvPr/>
        </p:nvSpPr>
        <p:spPr>
          <a:xfrm>
            <a:off x="294232" y="2782705"/>
            <a:ext cx="8306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Bi2212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CFB55-F018-43CC-9C31-98019F72B40F}"/>
              </a:ext>
            </a:extLst>
          </p:cNvPr>
          <p:cNvSpPr txBox="1"/>
          <p:nvPr/>
        </p:nvSpPr>
        <p:spPr>
          <a:xfrm>
            <a:off x="300162" y="3905082"/>
            <a:ext cx="8206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REBCO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5FB8-BF75-4072-A7B5-8FB1E5145FAF}"/>
              </a:ext>
            </a:extLst>
          </p:cNvPr>
          <p:cNvSpPr txBox="1"/>
          <p:nvPr/>
        </p:nvSpPr>
        <p:spPr>
          <a:xfrm>
            <a:off x="328698" y="5217030"/>
            <a:ext cx="80983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178017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CE4A-DB00-4A1D-9CF9-33AF6FFD9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LTS/HTS Hybrid magnets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E4D0-EDF1-408E-9A3F-915001C2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Bin5 &amp; CCT5</a:t>
            </a:r>
            <a:r>
              <a:rPr lang="en-US" dirty="0"/>
              <a:t>				</a:t>
            </a:r>
          </a:p>
          <a:p>
            <a:pPr lvl="1"/>
            <a:r>
              <a:rPr lang="en-US" dirty="0"/>
              <a:t>Target date: December 2025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COMB-STAR-2 &amp; MDPCT1</a:t>
            </a:r>
          </a:p>
          <a:p>
            <a:pPr lvl="1"/>
            <a:r>
              <a:rPr lang="en-US" dirty="0"/>
              <a:t>Target date: August 2026</a:t>
            </a:r>
          </a:p>
          <a:p>
            <a:pPr lvl="2"/>
            <a:r>
              <a:rPr lang="en-US" dirty="0"/>
              <a:t>Outer layer from 15 T magnet, with insert in series </a:t>
            </a:r>
          </a:p>
          <a:p>
            <a:pPr lvl="2"/>
            <a:r>
              <a:rPr lang="en-US" dirty="0"/>
              <a:t>New structure is needed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COMB-CORC-1 &amp; MDPCT1</a:t>
            </a:r>
            <a:r>
              <a:rPr lang="en-US" dirty="0"/>
              <a:t>		</a:t>
            </a:r>
          </a:p>
          <a:p>
            <a:pPr lvl="1"/>
            <a:r>
              <a:rPr lang="en-US" dirty="0"/>
              <a:t>Target date: February 2027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S-CCT/UL-1 &amp; CCT5w</a:t>
            </a:r>
            <a:r>
              <a:rPr lang="en-US" dirty="0"/>
              <a:t>			</a:t>
            </a:r>
          </a:p>
          <a:p>
            <a:pPr lvl="1"/>
            <a:r>
              <a:rPr lang="en-US" dirty="0"/>
              <a:t>Target date: June 2026 </a:t>
            </a:r>
            <a:r>
              <a:rPr lang="en-US" dirty="0">
                <a:sym typeface="Wingdings" panose="05000000000000000000" pitchFamily="2" charset="2"/>
              </a:rPr>
              <a:t> September 2026</a:t>
            </a:r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C-CCT/UL-1&amp; CCT5w</a:t>
            </a:r>
            <a:r>
              <a:rPr lang="en-US" dirty="0"/>
              <a:t>			</a:t>
            </a:r>
          </a:p>
          <a:p>
            <a:pPr lvl="1"/>
            <a:r>
              <a:rPr lang="en-US" dirty="0"/>
              <a:t>Target date: June 2027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Bi2212 insert &amp; 120 mm ID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outsert</a:t>
            </a:r>
            <a:endParaRPr lang="en-US" dirty="0"/>
          </a:p>
          <a:p>
            <a:pPr lvl="1"/>
            <a:r>
              <a:rPr lang="en-US" dirty="0"/>
              <a:t>Target date: July 2028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REBCO insert &amp; 120 mm ID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outsert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Target date: July 2029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26C12-D113-4E6C-87D6-58B5EAFB1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BD080-310A-4D49-B2D9-49BFFFA8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05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75A3-A3E3-43FB-B9A0-CC83F4DA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(August 2025)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848326-FA03-4D35-9B1B-37E5AC260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4" t="10683" r="35049" b="18861"/>
          <a:stretch/>
        </p:blipFill>
        <p:spPr>
          <a:xfrm>
            <a:off x="491716" y="1080000"/>
            <a:ext cx="10848528" cy="51734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EAAEB-B7E1-425C-A4F5-96F3DDF6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F0AF7-E80B-41D5-989C-CD3B0071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52A5-53C0-4A52-AB68-2AD67095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F973-676E-43C8-BF82-B4ED9FD5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46D0A-68EC-4D94-92FD-870ADEB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1C3B-C4FB-4004-9D57-8F71E862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E43-7B97-4086-A271-30ECCBF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4727" r="50000" b="20371"/>
          <a:stretch/>
        </p:blipFill>
        <p:spPr>
          <a:xfrm>
            <a:off x="1415480" y="1080000"/>
            <a:ext cx="9361040" cy="5251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939EF-A098-4DBB-ABCD-864474FB9511}"/>
              </a:ext>
            </a:extLst>
          </p:cNvPr>
          <p:cNvSpPr/>
          <p:nvPr/>
        </p:nvSpPr>
        <p:spPr>
          <a:xfrm>
            <a:off x="1415480" y="1234161"/>
            <a:ext cx="6048672" cy="133840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719EC-A968-4D7E-A759-8E8BF4618F11}"/>
              </a:ext>
            </a:extLst>
          </p:cNvPr>
          <p:cNvSpPr/>
          <p:nvPr/>
        </p:nvSpPr>
        <p:spPr>
          <a:xfrm>
            <a:off x="1415480" y="1520914"/>
            <a:ext cx="6048672" cy="1620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1FDBF-C120-4C87-9E25-F913661A5062}"/>
              </a:ext>
            </a:extLst>
          </p:cNvPr>
          <p:cNvSpPr/>
          <p:nvPr/>
        </p:nvSpPr>
        <p:spPr>
          <a:xfrm>
            <a:off x="1426700" y="2789421"/>
            <a:ext cx="6048672" cy="3801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E5048-69CA-4161-B855-2D2FF2E60C65}"/>
              </a:ext>
            </a:extLst>
          </p:cNvPr>
          <p:cNvSpPr/>
          <p:nvPr/>
        </p:nvSpPr>
        <p:spPr>
          <a:xfrm>
            <a:off x="1426700" y="3574063"/>
            <a:ext cx="6048672" cy="902570"/>
          </a:xfrm>
          <a:prstGeom prst="rect">
            <a:avLst/>
          </a:prstGeom>
          <a:solidFill>
            <a:srgbClr val="FF0000">
              <a:alpha val="2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1FD70-EF31-4506-AD76-C1006F6C307A}"/>
              </a:ext>
            </a:extLst>
          </p:cNvPr>
          <p:cNvSpPr/>
          <p:nvPr/>
        </p:nvSpPr>
        <p:spPr>
          <a:xfrm>
            <a:off x="1426700" y="5138428"/>
            <a:ext cx="6048672" cy="902570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4EBC0-FD48-4FF3-94C3-17C25D9920B7}"/>
              </a:ext>
            </a:extLst>
          </p:cNvPr>
          <p:cNvSpPr/>
          <p:nvPr/>
        </p:nvSpPr>
        <p:spPr>
          <a:xfrm>
            <a:off x="1419771" y="1830988"/>
            <a:ext cx="6048672" cy="289521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6819-F047-4D34-BEAE-092C70163E31}"/>
              </a:ext>
            </a:extLst>
          </p:cNvPr>
          <p:cNvSpPr txBox="1"/>
          <p:nvPr/>
        </p:nvSpPr>
        <p:spPr>
          <a:xfrm>
            <a:off x="328698" y="1700808"/>
            <a:ext cx="7617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Nb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36DE-9E79-4F75-808E-85FB70222697}"/>
              </a:ext>
            </a:extLst>
          </p:cNvPr>
          <p:cNvSpPr txBox="1"/>
          <p:nvPr/>
        </p:nvSpPr>
        <p:spPr>
          <a:xfrm>
            <a:off x="294232" y="2782705"/>
            <a:ext cx="8306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Bi2212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CFB55-F018-43CC-9C31-98019F72B40F}"/>
              </a:ext>
            </a:extLst>
          </p:cNvPr>
          <p:cNvSpPr txBox="1"/>
          <p:nvPr/>
        </p:nvSpPr>
        <p:spPr>
          <a:xfrm>
            <a:off x="300162" y="3905082"/>
            <a:ext cx="8206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REBCO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5FB8-BF75-4072-A7B5-8FB1E5145FAF}"/>
              </a:ext>
            </a:extLst>
          </p:cNvPr>
          <p:cNvSpPr txBox="1"/>
          <p:nvPr/>
        </p:nvSpPr>
        <p:spPr>
          <a:xfrm>
            <a:off x="328698" y="5217030"/>
            <a:ext cx="80983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38193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8D33-01C7-4767-ABA0-58018679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5C9B-857B-4228-87FC-D79EAC3B4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subscale </a:t>
            </a:r>
            <a:r>
              <a:rPr lang="en-US" dirty="0"/>
              <a:t>fabrication and testing: </a:t>
            </a:r>
          </a:p>
          <a:p>
            <a:pPr lvl="1"/>
            <a:r>
              <a:rPr lang="en-US" dirty="0" err="1"/>
              <a:t>Telene</a:t>
            </a:r>
            <a:r>
              <a:rPr lang="en-US" dirty="0"/>
              <a:t> impregnated sub-scale magnet </a:t>
            </a:r>
          </a:p>
          <a:p>
            <a:pPr lvl="2"/>
            <a:r>
              <a:rPr lang="en-US" dirty="0"/>
              <a:t>Test coil delivered to FNAL</a:t>
            </a:r>
          </a:p>
          <a:p>
            <a:pPr lvl="2"/>
            <a:r>
              <a:rPr lang="en-US" dirty="0"/>
              <a:t>IL wound and react</a:t>
            </a:r>
          </a:p>
          <a:p>
            <a:pPr lvl="2"/>
            <a:r>
              <a:rPr lang="en-US" dirty="0"/>
              <a:t>OL ready for reaction</a:t>
            </a:r>
          </a:p>
          <a:p>
            <a:pPr lvl="1"/>
            <a:r>
              <a:rPr lang="en-US" dirty="0"/>
              <a:t>Filled epoxy impregnated magnet </a:t>
            </a:r>
          </a:p>
          <a:p>
            <a:pPr lvl="2"/>
            <a:r>
              <a:rPr lang="en-US" dirty="0"/>
              <a:t>Coil to be fabricated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SMCTD1 </a:t>
            </a:r>
            <a:r>
              <a:rPr lang="en-US" dirty="0"/>
              <a:t>fabrication and test</a:t>
            </a:r>
          </a:p>
          <a:p>
            <a:pPr lvl="1"/>
            <a:r>
              <a:rPr lang="en-US" dirty="0"/>
              <a:t>SMCT design, 60 mm aperture, four-layer 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46A1F-7774-4726-A069-C2A840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E0C93-B8E0-4B09-8490-EA8BC000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14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8D33-01C7-4767-ABA0-58018679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F5C9B-857B-4228-87FC-D79EAC3B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8000"/>
            <a:ext cx="7862664" cy="46413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Design studies on Nb</a:t>
            </a:r>
            <a:r>
              <a:rPr lang="en-US" baseline="-25000" dirty="0"/>
              <a:t>3</a:t>
            </a:r>
            <a:r>
              <a:rPr lang="en-US" dirty="0"/>
              <a:t>Sn based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Direct Wind Magnets</a:t>
            </a:r>
          </a:p>
          <a:p>
            <a:r>
              <a:rPr lang="en-US" dirty="0"/>
              <a:t>Development and testing of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Direct Wind Quadrupole Magnet</a:t>
            </a:r>
          </a:p>
          <a:p>
            <a:r>
              <a:rPr lang="en-US" dirty="0"/>
              <a:t>Preliminary testing on HTS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DW applicability</a:t>
            </a:r>
          </a:p>
          <a:p>
            <a:r>
              <a:rPr lang="en-US" dirty="0"/>
              <a:t>Demonstration and magnetic measurements of HTS Quadrupole magnet using Direct Wind technology in self-field at 77K</a:t>
            </a:r>
          </a:p>
          <a:p>
            <a:r>
              <a:rPr lang="en-US" dirty="0"/>
              <a:t>Testing of HTS Direct Wind Dipole Magnet at 4.2 K, 20 K and 40 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46A1F-7774-4726-A069-C2A8401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E0C93-B8E0-4B09-8490-EA8BC000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F95A16-363C-49F7-8CC3-773AE6EC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1" y="1351291"/>
            <a:ext cx="3191048" cy="2393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125C5-3FE8-40E0-98B4-2073566F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3891968"/>
            <a:ext cx="3191048" cy="23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8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3EE75D-C703-461B-B930-BA935F737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2025 update road-map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BF419-DB18-40F4-800E-95756613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MDP structure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4A1B2-E9D9-4332-B630-8DFADAF7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"Status and plan of hybrid magnets activities"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761E3-0809-4467-8BF4-2C340DA5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768F53-3376-4E5F-A415-0FD2D141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2191333"/>
            <a:ext cx="8233543" cy="41060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108E16-4C12-42D9-98AF-4BB895421A03}"/>
              </a:ext>
            </a:extLst>
          </p:cNvPr>
          <p:cNvSpPr/>
          <p:nvPr/>
        </p:nvSpPr>
        <p:spPr>
          <a:xfrm>
            <a:off x="3431704" y="2520950"/>
            <a:ext cx="4032448" cy="112407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9CC58-D06A-462C-B930-53E0CFAD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C4E3-8650-4A8A-9348-7D156A3DC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Studying training and degradation behavior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alumina-doped-wax impregnated 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magnet </a:t>
            </a:r>
            <a:r>
              <a:rPr lang="en-US" dirty="0"/>
              <a:t>under high stress </a:t>
            </a:r>
          </a:p>
          <a:p>
            <a:pPr lvl="1"/>
            <a:r>
              <a:rPr lang="en-US" dirty="0"/>
              <a:t>Work to be started soon</a:t>
            </a:r>
          </a:p>
          <a:p>
            <a:r>
              <a:rPr lang="en-US" dirty="0"/>
              <a:t>Operation of HTS magnet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Common Coil Test Facility (CCTF) </a:t>
            </a:r>
            <a:r>
              <a:rPr lang="en-US" dirty="0"/>
              <a:t>in series and parallel energization configurations for quench studies</a:t>
            </a:r>
          </a:p>
          <a:p>
            <a:pPr lvl="1"/>
            <a:r>
              <a:rPr lang="en-US" dirty="0"/>
              <a:t>Work to be started soon</a:t>
            </a:r>
          </a:p>
          <a:p>
            <a:r>
              <a:rPr lang="en-US" dirty="0"/>
              <a:t>Experimental data analysis and theoretical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Quench modeling</a:t>
            </a:r>
            <a:r>
              <a:rPr lang="en-US" dirty="0"/>
              <a:t>. Liquid N2 testing to assess coil degradation after testing</a:t>
            </a:r>
          </a:p>
          <a:p>
            <a:pPr lvl="1"/>
            <a:r>
              <a:rPr lang="en-US" dirty="0"/>
              <a:t>Work in progress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9B3BE-FDDF-40F2-9032-36A4B3CD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B6007-931D-4D86-BF2D-34C0FE3E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1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A9CD3-A91E-4147-9D19-9988C479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8F123-9355-4ED4-B2B3-71BD4C895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3462C-4EB5-4930-A45E-355FFC14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E0F7E-73C5-46DD-B482-7010E359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4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3FBD-C66C-45E4-9AC3-53C63D73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I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6D763-6B85-4F03-95A2-1D2C2433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3DFEF-B086-4812-93A4-4F65E60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Ferracin, "Status and plan of hybrid magnets activities"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1D818-54C2-4BDA-9E15-2AE27D6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C8E9-6688-486D-9A55-4C0EA6ED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04" y="1502162"/>
            <a:ext cx="7128792" cy="45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52A5-53C0-4A52-AB68-2AD67095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F973-676E-43C8-BF82-B4ED9FD5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46D0A-68EC-4D94-92FD-870ADEB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1C3B-C4FB-4004-9D57-8F71E862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E43-7B97-4086-A271-30ECCBF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4727" r="50000" b="20371"/>
          <a:stretch/>
        </p:blipFill>
        <p:spPr>
          <a:xfrm>
            <a:off x="1415480" y="1080000"/>
            <a:ext cx="9361040" cy="5251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939EF-A098-4DBB-ABCD-864474FB9511}"/>
              </a:ext>
            </a:extLst>
          </p:cNvPr>
          <p:cNvSpPr/>
          <p:nvPr/>
        </p:nvSpPr>
        <p:spPr>
          <a:xfrm>
            <a:off x="1415480" y="1234161"/>
            <a:ext cx="6048672" cy="133840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719EC-A968-4D7E-A759-8E8BF4618F11}"/>
              </a:ext>
            </a:extLst>
          </p:cNvPr>
          <p:cNvSpPr/>
          <p:nvPr/>
        </p:nvSpPr>
        <p:spPr>
          <a:xfrm>
            <a:off x="1415480" y="1520914"/>
            <a:ext cx="6048672" cy="1620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1FDBF-C120-4C87-9E25-F913661A5062}"/>
              </a:ext>
            </a:extLst>
          </p:cNvPr>
          <p:cNvSpPr/>
          <p:nvPr/>
        </p:nvSpPr>
        <p:spPr>
          <a:xfrm>
            <a:off x="1426700" y="2789421"/>
            <a:ext cx="6048672" cy="3801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E5048-69CA-4161-B855-2D2FF2E60C65}"/>
              </a:ext>
            </a:extLst>
          </p:cNvPr>
          <p:cNvSpPr/>
          <p:nvPr/>
        </p:nvSpPr>
        <p:spPr>
          <a:xfrm>
            <a:off x="1426700" y="3574063"/>
            <a:ext cx="6048672" cy="902570"/>
          </a:xfrm>
          <a:prstGeom prst="rect">
            <a:avLst/>
          </a:prstGeom>
          <a:solidFill>
            <a:srgbClr val="FF0000">
              <a:alpha val="2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1FD70-EF31-4506-AD76-C1006F6C307A}"/>
              </a:ext>
            </a:extLst>
          </p:cNvPr>
          <p:cNvSpPr/>
          <p:nvPr/>
        </p:nvSpPr>
        <p:spPr>
          <a:xfrm>
            <a:off x="1426700" y="5138428"/>
            <a:ext cx="6048672" cy="902570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4EBC0-FD48-4FF3-94C3-17C25D9920B7}"/>
              </a:ext>
            </a:extLst>
          </p:cNvPr>
          <p:cNvSpPr/>
          <p:nvPr/>
        </p:nvSpPr>
        <p:spPr>
          <a:xfrm>
            <a:off x="1419771" y="1830988"/>
            <a:ext cx="6048672" cy="289521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6819-F047-4D34-BEAE-092C70163E31}"/>
              </a:ext>
            </a:extLst>
          </p:cNvPr>
          <p:cNvSpPr txBox="1"/>
          <p:nvPr/>
        </p:nvSpPr>
        <p:spPr>
          <a:xfrm>
            <a:off x="328698" y="1700808"/>
            <a:ext cx="7617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Nb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36DE-9E79-4F75-808E-85FB70222697}"/>
              </a:ext>
            </a:extLst>
          </p:cNvPr>
          <p:cNvSpPr txBox="1"/>
          <p:nvPr/>
        </p:nvSpPr>
        <p:spPr>
          <a:xfrm>
            <a:off x="294232" y="2782705"/>
            <a:ext cx="8306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Bi2212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CFB55-F018-43CC-9C31-98019F72B40F}"/>
              </a:ext>
            </a:extLst>
          </p:cNvPr>
          <p:cNvSpPr txBox="1"/>
          <p:nvPr/>
        </p:nvSpPr>
        <p:spPr>
          <a:xfrm>
            <a:off x="300162" y="3905082"/>
            <a:ext cx="8206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REBCO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5FB8-BF75-4072-A7B5-8FB1E5145FAF}"/>
              </a:ext>
            </a:extLst>
          </p:cNvPr>
          <p:cNvSpPr txBox="1"/>
          <p:nvPr/>
        </p:nvSpPr>
        <p:spPr>
          <a:xfrm>
            <a:off x="328698" y="5217030"/>
            <a:ext cx="80983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9694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B178-AA1D-41CA-8004-36E4BCB2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 (May 2025)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584703-2FE9-440E-8911-35DF9616B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63" t="10809" r="25845" b="17078"/>
          <a:stretch/>
        </p:blipFill>
        <p:spPr>
          <a:xfrm>
            <a:off x="443372" y="1196752"/>
            <a:ext cx="11305256" cy="50489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A4107-3BFB-46C9-95B4-C01A8151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4A529-3EA3-4DC0-A15C-3024C254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2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52A5-53C0-4A52-AB68-2AD67095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F973-676E-43C8-BF82-B4ED9FD5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46D0A-68EC-4D94-92FD-870ADEB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1C3B-C4FB-4004-9D57-8F71E862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E43-7B97-4086-A271-30ECCBF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4727" r="50000" b="20371"/>
          <a:stretch/>
        </p:blipFill>
        <p:spPr>
          <a:xfrm>
            <a:off x="1415480" y="1080000"/>
            <a:ext cx="9361040" cy="5251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939EF-A098-4DBB-ABCD-864474FB9511}"/>
              </a:ext>
            </a:extLst>
          </p:cNvPr>
          <p:cNvSpPr/>
          <p:nvPr/>
        </p:nvSpPr>
        <p:spPr>
          <a:xfrm>
            <a:off x="1415480" y="1234161"/>
            <a:ext cx="6048672" cy="133840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719EC-A968-4D7E-A759-8E8BF4618F11}"/>
              </a:ext>
            </a:extLst>
          </p:cNvPr>
          <p:cNvSpPr/>
          <p:nvPr/>
        </p:nvSpPr>
        <p:spPr>
          <a:xfrm>
            <a:off x="1415480" y="1520914"/>
            <a:ext cx="6048672" cy="1620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1FDBF-C120-4C87-9E25-F913661A5062}"/>
              </a:ext>
            </a:extLst>
          </p:cNvPr>
          <p:cNvSpPr/>
          <p:nvPr/>
        </p:nvSpPr>
        <p:spPr>
          <a:xfrm>
            <a:off x="1426700" y="2789421"/>
            <a:ext cx="6048672" cy="3801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E5048-69CA-4161-B855-2D2FF2E60C65}"/>
              </a:ext>
            </a:extLst>
          </p:cNvPr>
          <p:cNvSpPr/>
          <p:nvPr/>
        </p:nvSpPr>
        <p:spPr>
          <a:xfrm>
            <a:off x="1426700" y="3574063"/>
            <a:ext cx="6048672" cy="902570"/>
          </a:xfrm>
          <a:prstGeom prst="rect">
            <a:avLst/>
          </a:prstGeom>
          <a:solidFill>
            <a:srgbClr val="FF0000">
              <a:alpha val="2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1FD70-EF31-4506-AD76-C1006F6C307A}"/>
              </a:ext>
            </a:extLst>
          </p:cNvPr>
          <p:cNvSpPr/>
          <p:nvPr/>
        </p:nvSpPr>
        <p:spPr>
          <a:xfrm>
            <a:off x="1426700" y="5138428"/>
            <a:ext cx="6048672" cy="902570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4EBC0-FD48-4FF3-94C3-17C25D9920B7}"/>
              </a:ext>
            </a:extLst>
          </p:cNvPr>
          <p:cNvSpPr/>
          <p:nvPr/>
        </p:nvSpPr>
        <p:spPr>
          <a:xfrm>
            <a:off x="1419771" y="1830988"/>
            <a:ext cx="6048672" cy="289521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6819-F047-4D34-BEAE-092C70163E31}"/>
              </a:ext>
            </a:extLst>
          </p:cNvPr>
          <p:cNvSpPr txBox="1"/>
          <p:nvPr/>
        </p:nvSpPr>
        <p:spPr>
          <a:xfrm>
            <a:off x="328698" y="1700808"/>
            <a:ext cx="7617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Nb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36DE-9E79-4F75-808E-85FB70222697}"/>
              </a:ext>
            </a:extLst>
          </p:cNvPr>
          <p:cNvSpPr txBox="1"/>
          <p:nvPr/>
        </p:nvSpPr>
        <p:spPr>
          <a:xfrm>
            <a:off x="294232" y="2782705"/>
            <a:ext cx="8306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Bi2212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CFB55-F018-43CC-9C31-98019F72B40F}"/>
              </a:ext>
            </a:extLst>
          </p:cNvPr>
          <p:cNvSpPr txBox="1"/>
          <p:nvPr/>
        </p:nvSpPr>
        <p:spPr>
          <a:xfrm>
            <a:off x="300162" y="3905082"/>
            <a:ext cx="8206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REBCO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5FB8-BF75-4072-A7B5-8FB1E5145FAF}"/>
              </a:ext>
            </a:extLst>
          </p:cNvPr>
          <p:cNvSpPr txBox="1"/>
          <p:nvPr/>
        </p:nvSpPr>
        <p:spPr>
          <a:xfrm>
            <a:off x="328698" y="5217030"/>
            <a:ext cx="80983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249688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4F53-EAD9-418D-B901-E4C7786A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1CA1-B4AB-4EF3-87EF-B5AE70F5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CCT5w</a:t>
            </a:r>
            <a:r>
              <a:rPr lang="en-US" dirty="0"/>
              <a:t> (2-layers, 90 mm ID)				</a:t>
            </a:r>
          </a:p>
          <a:p>
            <a:pPr lvl="1"/>
            <a:r>
              <a:rPr lang="en-US" dirty="0"/>
              <a:t>Target date: June 2025</a:t>
            </a:r>
          </a:p>
          <a:p>
            <a:pPr lvl="2"/>
            <a:r>
              <a:rPr lang="en-US" dirty="0"/>
              <a:t>Done! Test on going (thermal cycle)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CCT6</a:t>
            </a:r>
            <a:r>
              <a:rPr lang="en-US" dirty="0"/>
              <a:t> (4-layers, 120 mm ID)					</a:t>
            </a:r>
          </a:p>
          <a:p>
            <a:pPr lvl="1"/>
            <a:r>
              <a:rPr lang="en-US" dirty="0"/>
              <a:t>Target date: July 2027</a:t>
            </a:r>
          </a:p>
          <a:p>
            <a:pPr lvl="2"/>
            <a:r>
              <a:rPr lang="en-US" dirty="0"/>
              <a:t>Layer 1 mandrel fabrication completed</a:t>
            </a:r>
          </a:p>
          <a:p>
            <a:pPr lvl="3"/>
            <a:r>
              <a:rPr lang="en-US" dirty="0"/>
              <a:t>Ready to start winding</a:t>
            </a:r>
          </a:p>
          <a:p>
            <a:pPr lvl="2"/>
            <a:r>
              <a:rPr lang="en-US" dirty="0"/>
              <a:t>Next step: Layer 2 mandrel fabrication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A261-7203-4D50-B20F-BC0BE721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B3689-10EF-44D3-93BC-F370B845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4682F6-662B-4ABC-AFCD-8CED4333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1272318"/>
            <a:ext cx="3863752" cy="2808275"/>
          </a:xfrm>
          <a:prstGeom prst="rect">
            <a:avLst/>
          </a:prstGeom>
          <a:ln w="3175">
            <a:solidFill>
              <a:schemeClr val="tx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8E9D7-2095-45E7-AC13-30DD7F2CFB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8" b="27600"/>
          <a:stretch/>
        </p:blipFill>
        <p:spPr>
          <a:xfrm>
            <a:off x="7464152" y="4193470"/>
            <a:ext cx="3863752" cy="1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4F53-EAD9-418D-B901-E4C7786A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61CA1-B4AB-4EF3-87EF-B5AE70F5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SMCTD1</a:t>
            </a:r>
            <a:r>
              <a:rPr lang="en-US" dirty="0"/>
              <a:t> (2-layers, 120 mm ID)		</a:t>
            </a:r>
          </a:p>
          <a:p>
            <a:pPr lvl="1"/>
            <a:r>
              <a:rPr lang="en-US" dirty="0"/>
              <a:t>Target date: March 2027</a:t>
            </a:r>
          </a:p>
          <a:p>
            <a:pPr lvl="2"/>
            <a:r>
              <a:rPr lang="en-US" dirty="0"/>
              <a:t>Second coil mandrel fabricated</a:t>
            </a:r>
          </a:p>
          <a:p>
            <a:pPr lvl="2"/>
            <a:r>
              <a:rPr lang="en-US" dirty="0" err="1"/>
              <a:t>Ultem</a:t>
            </a:r>
            <a:r>
              <a:rPr lang="en-US" dirty="0"/>
              <a:t> printed part fabricated for a practice coil with </a:t>
            </a:r>
            <a:r>
              <a:rPr lang="en-US" dirty="0" err="1"/>
              <a:t>Telene</a:t>
            </a:r>
            <a:r>
              <a:rPr lang="en-US" dirty="0"/>
              <a:t> impregnation</a:t>
            </a:r>
          </a:p>
          <a:p>
            <a:pPr lvl="3"/>
            <a:r>
              <a:rPr lang="en-US" dirty="0"/>
              <a:t>Winding in the summer 2025 and then impregnation with </a:t>
            </a:r>
            <a:r>
              <a:rPr lang="en-US" dirty="0" err="1"/>
              <a:t>Telene</a:t>
            </a:r>
            <a:endParaRPr lang="en-US" dirty="0"/>
          </a:p>
          <a:p>
            <a:pPr lvl="3"/>
            <a:r>
              <a:rPr lang="en-US" dirty="0"/>
              <a:t>Then, real coil to complete the magnet</a:t>
            </a:r>
          </a:p>
          <a:p>
            <a:pPr lvl="3"/>
            <a:r>
              <a:rPr lang="en-US" dirty="0"/>
              <a:t>Thicker SS shell and end-plates under procurement for the support structure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SMCTD2 </a:t>
            </a:r>
            <a:r>
              <a:rPr lang="en-US" dirty="0"/>
              <a:t>(4-layers, 120 mm ID)</a:t>
            </a:r>
          </a:p>
          <a:p>
            <a:pPr lvl="1"/>
            <a:r>
              <a:rPr lang="en-US" dirty="0"/>
              <a:t>Target date: October 2029</a:t>
            </a:r>
          </a:p>
          <a:p>
            <a:pPr lvl="2"/>
            <a:r>
              <a:rPr lang="en-US" dirty="0"/>
              <a:t>New cable for new inner layer coils to be fabricated</a:t>
            </a:r>
          </a:p>
          <a:p>
            <a:pPr lvl="2"/>
            <a:r>
              <a:rPr lang="en-US" dirty="0"/>
              <a:t>3D coil design on going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A261-7203-4D50-B20F-BC0BE721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B3689-10EF-44D3-93BC-F370B845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398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52A5-53C0-4A52-AB68-2AD67095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1F973-676E-43C8-BF82-B4ED9FD5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46D0A-68EC-4D94-92FD-870ADEB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1C3B-C4FB-4004-9D57-8F71E862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1DE43-7B97-4086-A271-30ECCBF9B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14727" r="50000" b="20371"/>
          <a:stretch/>
        </p:blipFill>
        <p:spPr>
          <a:xfrm>
            <a:off x="1415480" y="1080000"/>
            <a:ext cx="9361040" cy="52513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D939EF-A098-4DBB-ABCD-864474FB9511}"/>
              </a:ext>
            </a:extLst>
          </p:cNvPr>
          <p:cNvSpPr/>
          <p:nvPr/>
        </p:nvSpPr>
        <p:spPr>
          <a:xfrm>
            <a:off x="1415480" y="1234161"/>
            <a:ext cx="6048672" cy="133840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F719EC-A968-4D7E-A759-8E8BF4618F11}"/>
              </a:ext>
            </a:extLst>
          </p:cNvPr>
          <p:cNvSpPr/>
          <p:nvPr/>
        </p:nvSpPr>
        <p:spPr>
          <a:xfrm>
            <a:off x="1415480" y="1520914"/>
            <a:ext cx="6048672" cy="162032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11FDBF-C120-4C87-9E25-F913661A5062}"/>
              </a:ext>
            </a:extLst>
          </p:cNvPr>
          <p:cNvSpPr/>
          <p:nvPr/>
        </p:nvSpPr>
        <p:spPr>
          <a:xfrm>
            <a:off x="1426700" y="2789421"/>
            <a:ext cx="6048672" cy="3801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E5048-69CA-4161-B855-2D2FF2E60C65}"/>
              </a:ext>
            </a:extLst>
          </p:cNvPr>
          <p:cNvSpPr/>
          <p:nvPr/>
        </p:nvSpPr>
        <p:spPr>
          <a:xfrm>
            <a:off x="1426700" y="3574063"/>
            <a:ext cx="6048672" cy="902570"/>
          </a:xfrm>
          <a:prstGeom prst="rect">
            <a:avLst/>
          </a:prstGeom>
          <a:solidFill>
            <a:srgbClr val="FF0000">
              <a:alpha val="28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C1FD70-EF31-4506-AD76-C1006F6C307A}"/>
              </a:ext>
            </a:extLst>
          </p:cNvPr>
          <p:cNvSpPr/>
          <p:nvPr/>
        </p:nvSpPr>
        <p:spPr>
          <a:xfrm>
            <a:off x="1426700" y="5138428"/>
            <a:ext cx="6048672" cy="902570"/>
          </a:xfrm>
          <a:prstGeom prst="rect">
            <a:avLst/>
          </a:prstGeom>
          <a:solidFill>
            <a:schemeClr val="bg1">
              <a:lumMod val="50000"/>
              <a:alpha val="28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4EBC0-FD48-4FF3-94C3-17C25D9920B7}"/>
              </a:ext>
            </a:extLst>
          </p:cNvPr>
          <p:cNvSpPr/>
          <p:nvPr/>
        </p:nvSpPr>
        <p:spPr>
          <a:xfrm>
            <a:off x="1419771" y="1830988"/>
            <a:ext cx="6048672" cy="289521"/>
          </a:xfrm>
          <a:prstGeom prst="rect">
            <a:avLst/>
          </a:prstGeom>
          <a:solidFill>
            <a:schemeClr val="accent1">
              <a:alpha val="28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A6819-F047-4D34-BEAE-092C70163E31}"/>
              </a:ext>
            </a:extLst>
          </p:cNvPr>
          <p:cNvSpPr txBox="1"/>
          <p:nvPr/>
        </p:nvSpPr>
        <p:spPr>
          <a:xfrm>
            <a:off x="328698" y="1700808"/>
            <a:ext cx="7617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Nb</a:t>
            </a:r>
            <a:r>
              <a:rPr lang="en-US" baseline="-25000" dirty="0">
                <a:solidFill>
                  <a:schemeClr val="accent1"/>
                </a:solidFill>
              </a:rPr>
              <a:t>3</a:t>
            </a:r>
            <a:r>
              <a:rPr lang="en-US" dirty="0">
                <a:solidFill>
                  <a:schemeClr val="accent1"/>
                </a:solidFill>
              </a:rPr>
              <a:t>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36DE-9E79-4F75-808E-85FB70222697}"/>
              </a:ext>
            </a:extLst>
          </p:cNvPr>
          <p:cNvSpPr txBox="1"/>
          <p:nvPr/>
        </p:nvSpPr>
        <p:spPr>
          <a:xfrm>
            <a:off x="294232" y="2782705"/>
            <a:ext cx="8306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Bi2212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3CFB55-F018-43CC-9C31-98019F72B40F}"/>
              </a:ext>
            </a:extLst>
          </p:cNvPr>
          <p:cNvSpPr txBox="1"/>
          <p:nvPr/>
        </p:nvSpPr>
        <p:spPr>
          <a:xfrm>
            <a:off x="300162" y="3905082"/>
            <a:ext cx="82060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REBCO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D65FB8-BF75-4072-A7B5-8FB1E5145FAF}"/>
              </a:ext>
            </a:extLst>
          </p:cNvPr>
          <p:cNvSpPr txBox="1"/>
          <p:nvPr/>
        </p:nvSpPr>
        <p:spPr>
          <a:xfrm>
            <a:off x="328698" y="5217030"/>
            <a:ext cx="809837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178660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115014</TotalTime>
  <Words>849</Words>
  <Application>Microsoft Office PowerPoint</Application>
  <PresentationFormat>Widescreen</PresentationFormat>
  <Paragraphs>192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Wingdings</vt:lpstr>
      <vt:lpstr>Office Theme</vt:lpstr>
      <vt:lpstr>MDP Area I Hybrid Magnet Meeting</vt:lpstr>
      <vt:lpstr>US MDP structure </vt:lpstr>
      <vt:lpstr>Area I description</vt:lpstr>
      <vt:lpstr>Milestones</vt:lpstr>
      <vt:lpstr>Milestones (May 2025)</vt:lpstr>
      <vt:lpstr>Milestones</vt:lpstr>
      <vt:lpstr>Nb3Sn outserts</vt:lpstr>
      <vt:lpstr>Nb3Sn outserts</vt:lpstr>
      <vt:lpstr>Milestones</vt:lpstr>
      <vt:lpstr>Bi2212 inserts</vt:lpstr>
      <vt:lpstr>Milestones</vt:lpstr>
      <vt:lpstr>REBCO inserts</vt:lpstr>
      <vt:lpstr>REBCO inserts</vt:lpstr>
      <vt:lpstr>Milestones</vt:lpstr>
      <vt:lpstr>LTS/HTS Hybrid magnets</vt:lpstr>
      <vt:lpstr>Milestones (August 2025)</vt:lpstr>
      <vt:lpstr>Milestones</vt:lpstr>
      <vt:lpstr>Other activities</vt:lpstr>
      <vt:lpstr>Other activities</vt:lpstr>
      <vt:lpstr>Other activities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Paolo Ferracin</cp:lastModifiedBy>
  <cp:revision>1728</cp:revision>
  <cp:lastPrinted>2024-07-09T15:29:18Z</cp:lastPrinted>
  <dcterms:created xsi:type="dcterms:W3CDTF">2013-02-14T18:56:39Z</dcterms:created>
  <dcterms:modified xsi:type="dcterms:W3CDTF">2025-08-13T01:13:19Z</dcterms:modified>
</cp:coreProperties>
</file>