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6" r:id="rId2"/>
    <p:sldId id="494" r:id="rId3"/>
    <p:sldId id="495" r:id="rId4"/>
    <p:sldId id="375" r:id="rId5"/>
    <p:sldId id="461" r:id="rId6"/>
    <p:sldId id="540" r:id="rId7"/>
    <p:sldId id="520" r:id="rId8"/>
    <p:sldId id="525" r:id="rId9"/>
    <p:sldId id="524" r:id="rId10"/>
    <p:sldId id="526" r:id="rId11"/>
    <p:sldId id="581" r:id="rId12"/>
    <p:sldId id="578" r:id="rId13"/>
    <p:sldId id="579" r:id="rId14"/>
    <p:sldId id="583" r:id="rId15"/>
    <p:sldId id="584" r:id="rId16"/>
    <p:sldId id="582" r:id="rId17"/>
    <p:sldId id="585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557EB9-5A0F-457F-A0A4-937C2CD25B3F}">
          <p14:sldIdLst>
            <p14:sldId id="276"/>
            <p14:sldId id="494"/>
            <p14:sldId id="495"/>
            <p14:sldId id="375"/>
            <p14:sldId id="461"/>
            <p14:sldId id="540"/>
            <p14:sldId id="520"/>
            <p14:sldId id="525"/>
            <p14:sldId id="524"/>
            <p14:sldId id="526"/>
            <p14:sldId id="581"/>
            <p14:sldId id="578"/>
            <p14:sldId id="579"/>
            <p14:sldId id="583"/>
            <p14:sldId id="584"/>
            <p14:sldId id="582"/>
            <p14:sldId id="585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498"/>
    <a:srgbClr val="21D52A"/>
    <a:srgbClr val="FA0ABB"/>
    <a:srgbClr val="02F419"/>
    <a:srgbClr val="0EE0F6"/>
    <a:srgbClr val="FF9900"/>
    <a:srgbClr val="660066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494" autoAdjust="0"/>
  </p:normalViewPr>
  <p:slideViewPr>
    <p:cSldViewPr snapToGrid="0">
      <p:cViewPr varScale="1">
        <p:scale>
          <a:sx n="102" d="100"/>
          <a:sy n="102" d="100"/>
        </p:scale>
        <p:origin x="1920" y="318"/>
      </p:cViewPr>
      <p:guideLst/>
    </p:cSldViewPr>
  </p:slideViewPr>
  <p:outlineViewPr>
    <p:cViewPr>
      <p:scale>
        <a:sx n="33" d="100"/>
        <a:sy n="33" d="100"/>
      </p:scale>
      <p:origin x="0" y="-14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4260E8-6468-C1C0-D60D-9B9E2410C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3E256-4150-9E22-7052-0BCD71CC4F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2705-18B5-4F38-9F9F-26D914D8EC9A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FE1F8-CCC3-01EA-CCAE-2379B82FE7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3CB00-FF64-9ED7-DDF3-85A5A9C2BF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EC378-87DC-4CFE-816F-AB6690ED4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98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75839-F886-4187-9646-C8E7FDDBF25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937B0-1FB6-4CB9-8446-DBF708942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1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431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880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83BC8-612C-D4EE-9C4E-CEAD66EE1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A528B-D567-E3A2-CDEC-6672A783B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ADBE6-2E40-11F9-0950-3E572A36F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61986-7CE5-7BC9-D3E4-A60E6EC86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90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B2F1B-8433-40A0-C62D-B279C685F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1A5A1-50D8-AEE9-3236-6D91B4B652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B05F6D-48A0-C817-5354-18712C72D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F1A45-4772-99B6-D4D7-636635ACA1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410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55594-A57B-B163-98B0-0C137F364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DFA02A-7679-B9DF-85AC-B41362B14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5851F1-4CD7-CD08-3E27-3DE445329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8EFE3-89F6-FDF0-23CC-F55F0CFDA3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37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A5BC8-66D2-AC45-8958-4C3161B66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9DEE4E-8CC3-88B3-C536-10276F7C2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56AAA0-569C-CD24-D8E3-0C6E1AFE8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A325C-6D00-AB11-2835-47A1E7A4A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202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30D0C-7D9B-C7DE-ED3B-240A7D791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73C921-F2E3-62DF-0F0C-04BC22626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7C19A3-0552-BC70-E7BE-CFDCD8B6E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916FF-F77D-34CD-907C-77397BD06A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240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70E99-9F95-EA1F-CFF8-41EE34512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9B2D52-48DB-5CDA-ABF4-AED97CB75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25CAE9-F361-1486-8905-A16D4E983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3CB5-56A3-D818-7FA3-A6D08276E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947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FC9EF-0E17-6FEC-3388-5F4E0280E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ADA6A9-3369-A73E-8825-3A97BC3E2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1B2EBB-D449-60AA-11CD-22E40EF71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AA7A2-A3F3-245B-0A6F-BB031BA85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26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5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2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23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87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763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62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07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345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84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E039-8728-4D02-94E8-2885E369AEEA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2610" y="6492875"/>
            <a:ext cx="2057400" cy="365125"/>
          </a:xfrm>
        </p:spPr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FAF3-71C0-4F24-A6A1-A3C7271696E8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7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F68C-F6B2-4A25-9C3E-F1043DAD57F7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3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F9D8-D2DC-4614-9210-ECAF056951CC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1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43D7-108C-4ADE-BBCC-226985816300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4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2DC1-533D-4387-AC83-48FA792A48FA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4AF4-2987-4D7B-8D13-DD1B7790B694}" type="datetime1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9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68B7-978D-4467-B84C-68CE5A8A4584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6735-5E9A-48E9-B14D-B6112BC18411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638C-3841-4325-B0E2-47347C5D990E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8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C1AB-38DF-439D-ADE5-AED6D3A0103F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9E2A5-96C9-493E-9346-3D3F49C94DC6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2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9.png"/><Relationship Id="rId3" Type="http://schemas.openxmlformats.org/officeDocument/2006/relationships/image" Target="../media/image1.jpg"/><Relationship Id="rId7" Type="http://schemas.openxmlformats.org/officeDocument/2006/relationships/image" Target="../media/image30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7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8.png"/><Relationship Id="rId4" Type="http://schemas.openxmlformats.org/officeDocument/2006/relationships/image" Target="../media/image52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14.png"/><Relationship Id="rId9" Type="http://schemas.openxmlformats.org/officeDocument/2006/relationships/image" Target="../media/image3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1.jp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0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3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22.png"/><Relationship Id="rId10" Type="http://schemas.openxmlformats.org/officeDocument/2006/relationships/image" Target="../media/image35.png"/><Relationship Id="rId4" Type="http://schemas.openxmlformats.org/officeDocument/2006/relationships/image" Target="../media/image19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C8C7F08-5783-8DAD-4996-576002B2BE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</a:blip>
          <a:srcRect l="12981" r="13116"/>
          <a:stretch/>
        </p:blipFill>
        <p:spPr>
          <a:xfrm>
            <a:off x="0" y="-45199"/>
            <a:ext cx="9144000" cy="694839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2AB9194-FC64-9CCC-F0BA-D48098C4F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492" y="1600393"/>
            <a:ext cx="8448675" cy="1137594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Efficient </a:t>
            </a:r>
            <a:r>
              <a:rPr lang="en-US" sz="30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optimization</a:t>
            </a:r>
            <a:r>
              <a:rPr lang="en-US" sz="3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expensive black-box simulators via marginal means, with application to neutrino detector design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8BB49004-4477-1905-EEB2-AF67C914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261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F285A27-AE6B-6086-7B88-7F375D63DB11}"/>
              </a:ext>
            </a:extLst>
          </p:cNvPr>
          <p:cNvSpPr txBox="1">
            <a:spLocks/>
          </p:cNvSpPr>
          <p:nvPr/>
        </p:nvSpPr>
        <p:spPr>
          <a:xfrm>
            <a:off x="502030" y="1633886"/>
            <a:ext cx="8346137" cy="1137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CEAABA6-CA3C-D17B-5A9B-9C5CB0530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4801" y="3901295"/>
            <a:ext cx="3934396" cy="1149132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Simon Mak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Department of Statistical Science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Duke University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500B4C-154E-9367-1820-1124D7931388}"/>
              </a:ext>
            </a:extLst>
          </p:cNvPr>
          <p:cNvSpPr txBox="1"/>
          <p:nvPr/>
        </p:nvSpPr>
        <p:spPr>
          <a:xfrm>
            <a:off x="1654808" y="5503505"/>
            <a:ext cx="5834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BUQ meeting</a:t>
            </a:r>
            <a:endParaRPr lang="en-US" sz="2000" noProof="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9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A2C6144-0B77-0A0F-B5DA-7A68BC18F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532" y="2740894"/>
            <a:ext cx="2593416" cy="274076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D6A652-90A7-4AB5-833D-2DE62439FB9E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Bayesian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608F5B-92F0-1C0A-0F4F-6346DA51D1F7}"/>
                  </a:ext>
                </a:extLst>
              </p:cNvPr>
              <p:cNvSpPr txBox="1"/>
              <p:nvPr/>
            </p:nvSpPr>
            <p:spPr>
              <a:xfrm>
                <a:off x="329052" y="1188034"/>
                <a:ext cx="8485896" cy="1395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200"/>
                  </a:spcAft>
                  <a:defRPr/>
                </a:pP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Expected improvement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acquisition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(Jones et al. 1997):</a:t>
                </a:r>
                <a:endParaRPr lang="en-US" b="0" i="0" dirty="0">
                  <a:solidFill>
                    <a:srgbClr val="002060"/>
                  </a:solidFill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←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EI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Path planning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rover trajectory optimization </a:t>
                </a:r>
                <a:r>
                  <a:rPr lang="en-US" sz="16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(Miller et al. 2024; Liu &amp; Mak 2025+)</a:t>
                </a:r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608F5B-92F0-1C0A-0F4F-6346DA51D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52" y="1188034"/>
                <a:ext cx="8485896" cy="1395895"/>
              </a:xfrm>
              <a:prstGeom prst="rect">
                <a:avLst/>
              </a:prstGeom>
              <a:blipFill>
                <a:blip r:embed="rId5"/>
                <a:stretch>
                  <a:fillRect l="-790" t="-2183" b="-6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7D81F08-E76C-E149-9F29-4E1BD6B3D6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8964"/>
          <a:stretch>
            <a:fillRect/>
          </a:stretch>
        </p:blipFill>
        <p:spPr>
          <a:xfrm>
            <a:off x="4820530" y="2740894"/>
            <a:ext cx="3752409" cy="2974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272CA-85BE-C316-E5E5-0FAAF82DB161}"/>
              </a:ext>
            </a:extLst>
          </p:cNvPr>
          <p:cNvSpPr txBox="1"/>
          <p:nvPr/>
        </p:nvSpPr>
        <p:spPr>
          <a:xfrm>
            <a:off x="1393466" y="5653802"/>
            <a:ext cx="2019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Obstacle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(can pass through with greatly reduced speed)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346FF1-5425-DDF6-2FC3-B5D28FD10666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2403301" y="5228492"/>
            <a:ext cx="0" cy="425310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3F064CE9-84B8-2E7A-580B-FFADA5421E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4937" t="9459" r="40960" b="28579"/>
          <a:stretch>
            <a:fillRect/>
          </a:stretch>
        </p:blipFill>
        <p:spPr>
          <a:xfrm>
            <a:off x="4455934" y="3545058"/>
            <a:ext cx="375139" cy="1842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43C377-7167-000C-6573-9F491F94C1D4}"/>
                  </a:ext>
                </a:extLst>
              </p:cNvPr>
              <p:cNvSpPr txBox="1"/>
              <p:nvPr/>
            </p:nvSpPr>
            <p:spPr>
              <a:xfrm rot="16200000">
                <a:off x="3512968" y="3939261"/>
                <a:ext cx="16815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Trajectory time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𝑓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sSubSup>
                      <m:sSubSup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  <m:sup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0" lang="en-US" sz="1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43C377-7167-000C-6573-9F491F94C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512968" y="3939261"/>
                <a:ext cx="1681576" cy="276999"/>
              </a:xfrm>
              <a:prstGeom prst="rect">
                <a:avLst/>
              </a:prstGeom>
              <a:blipFill>
                <a:blip r:embed="rId7"/>
                <a:stretch>
                  <a:fillRect l="-2174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4F2335-D413-D48C-9E9E-63626C171DF5}"/>
              </a:ext>
            </a:extLst>
          </p:cNvPr>
          <p:cNvCxnSpPr>
            <a:cxnSpLocks/>
          </p:cNvCxnSpPr>
          <p:nvPr/>
        </p:nvCxnSpPr>
        <p:spPr>
          <a:xfrm flipH="1" flipV="1">
            <a:off x="4483843" y="3545058"/>
            <a:ext cx="296860" cy="2124908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AA7F30-C0A3-9763-9AA2-1D9769AE8A90}"/>
                  </a:ext>
                </a:extLst>
              </p:cNvPr>
              <p:cNvSpPr txBox="1"/>
              <p:nvPr/>
            </p:nvSpPr>
            <p:spPr>
              <a:xfrm>
                <a:off x="4773634" y="5669966"/>
                <a:ext cx="3835793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sub>
                      <m:sup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kumimoji="0" lang="en-US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argmin</m:t>
                        </m:r>
                      </m:e>
                      <m:lim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,⋯,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sub>
                        </m:sSub>
                      </m:lim>
                    </m:limLow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: the best</a:t>
                </a:r>
                <a:r>
                  <a:rPr kumimoji="0" lang="en-US" sz="14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400" b="1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observed</a:t>
                </a:r>
                <a:r>
                  <a:rPr kumimoji="0" lang="en-US" sz="140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solution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4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i.e., the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1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winner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AA7F30-C0A3-9763-9AA2-1D9769AE8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634" y="5669966"/>
                <a:ext cx="3835793" cy="654025"/>
              </a:xfrm>
              <a:prstGeom prst="rect">
                <a:avLst/>
              </a:prstGeom>
              <a:blipFill>
                <a:blip r:embed="rId8"/>
                <a:stretch>
                  <a:fillRect l="-159" t="-1869" r="-318" b="-10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17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5E5F7E-17B6-FD30-65ED-1F60F26FE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91AE36-F781-B801-48E1-1EA9F5CF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A373FA-BC6B-46F1-FD7F-630DC95AC412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Challenges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215BF5-9C14-7D5E-9C6E-760B2C2354DC}"/>
                  </a:ext>
                </a:extLst>
              </p:cNvPr>
              <p:cNvSpPr txBox="1"/>
              <p:nvPr/>
            </p:nvSpPr>
            <p:spPr>
              <a:xfrm>
                <a:off x="334204" y="1157651"/>
                <a:ext cx="8377887" cy="5163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Two additional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challenges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for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neutrino detector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optimization:</a:t>
                </a:r>
              </a:p>
              <a:p>
                <a:pPr marL="285750" lvl="0" indent="-28575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 fully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sequential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optimization approach may be 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infeasible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Each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high-fidelity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run is highly 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expensive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𝒪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CPU hours / design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One-shot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methods may be necessary: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simultaneous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evaluation of all design points via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distributed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computing</a:t>
                </a:r>
              </a:p>
              <a:p>
                <a:pPr marL="285750" indent="-28575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Highly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limited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number </a:t>
                </a: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𝑛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of simulated design points given compute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budget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Picking the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best observed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argmin</m:t>
                        </m:r>
                      </m:e>
                      <m:li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,⋯,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sub>
                        </m:sSub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i.e., the “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winner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”, may be 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inefficient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given limited runs over a large design space</a:t>
                </a:r>
              </a:p>
              <a:p>
                <a:pPr marL="1200150" lvl="2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… but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widely used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 existing Bayesian optimization methods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Idea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 Can we have a more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efficient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way of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predicting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the minimum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from limited simulation runs?</a:t>
                </a:r>
              </a:p>
              <a:p>
                <a:pPr marL="1200150" lvl="2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Predict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beyond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evaluated design points for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efficient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optimization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215BF5-9C14-7D5E-9C6E-760B2C235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04" y="1157651"/>
                <a:ext cx="8377887" cy="5163208"/>
              </a:xfrm>
              <a:prstGeom prst="rect">
                <a:avLst/>
              </a:prstGeom>
              <a:blipFill>
                <a:blip r:embed="rId4"/>
                <a:stretch>
                  <a:fillRect l="-801" b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20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29752-7D6C-76DE-D76C-E7E46F3C6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B13C4-66C3-90E6-2703-8D86FA64B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0B35B2-FCB8-3D79-BAFD-D4D0678EFE82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Intuition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909C9E-4A6E-9E38-A688-57A232612EB7}"/>
                  </a:ext>
                </a:extLst>
              </p:cNvPr>
              <p:cNvSpPr txBox="1"/>
              <p:nvPr/>
            </p:nvSpPr>
            <p:spPr>
              <a:xfrm>
                <a:off x="473806" y="1277256"/>
                <a:ext cx="8533739" cy="1164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defRPr/>
                </a:pP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Classical problem of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parameter design optimization</a:t>
                </a: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  <a:endParaRPr lang="en-US" sz="2000" b="0" i="1" dirty="0">
                  <a:solidFill>
                    <a:srgbClr val="002060"/>
                  </a:solidFill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𝑓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  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𝒙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discrete</m:t>
                      </m:r>
                    </m:oMath>
                  </m:oMathPara>
                </a14:m>
                <a:endParaRPr kumimoji="0" lang="en-US" sz="200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909C9E-4A6E-9E38-A688-57A232612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06" y="1277256"/>
                <a:ext cx="8533739" cy="1164421"/>
              </a:xfrm>
              <a:prstGeom prst="rect">
                <a:avLst/>
              </a:prstGeom>
              <a:blipFill>
                <a:blip r:embed="rId4"/>
                <a:stretch>
                  <a:fillRect l="-786" t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BE40D83-4EA0-14C7-1AB1-A8AAAD7BE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012" y="3040620"/>
            <a:ext cx="5895975" cy="2853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A5B733-06F0-926F-BAD8-BDE83AC94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727" y="3068852"/>
            <a:ext cx="5660623" cy="27566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F9D508-1EB0-7A57-EDE4-7A4378650FDC}"/>
              </a:ext>
            </a:extLst>
          </p:cNvPr>
          <p:cNvSpPr txBox="1"/>
          <p:nvPr/>
        </p:nvSpPr>
        <p:spPr>
          <a:xfrm>
            <a:off x="473806" y="2469909"/>
            <a:ext cx="6284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Wu, Mao, Ma (1990): </a:t>
            </a: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pick-the-winner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(PW) strategy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36989-C196-454A-3B84-BE76385D9ACC}"/>
              </a:ext>
            </a:extLst>
          </p:cNvPr>
          <p:cNvSpPr txBox="1"/>
          <p:nvPr/>
        </p:nvSpPr>
        <p:spPr>
          <a:xfrm>
            <a:off x="473806" y="2454571"/>
            <a:ext cx="71652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Taguchi (1986): </a:t>
            </a: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analysis-of-marginal-means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(AM) strategy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8EBD27-9FE4-9D0C-9CF0-34F9E8294551}"/>
                  </a:ext>
                </a:extLst>
              </p:cNvPr>
              <p:cNvSpPr txBox="1"/>
              <p:nvPr/>
            </p:nvSpPr>
            <p:spPr>
              <a:xfrm>
                <a:off x="4463907" y="5039122"/>
                <a:ext cx="487295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8EBD27-9FE4-9D0C-9CF0-34F9E8294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07" y="5039122"/>
                <a:ext cx="487295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64AC79A-422F-5250-F664-EFDD195612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013" y="3026367"/>
            <a:ext cx="6510337" cy="3393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689A84-519C-1A85-FA05-94611E2CC6B8}"/>
                  </a:ext>
                </a:extLst>
              </p:cNvPr>
              <p:cNvSpPr txBox="1"/>
              <p:nvPr/>
            </p:nvSpPr>
            <p:spPr>
              <a:xfrm>
                <a:off x="4635310" y="3823727"/>
                <a:ext cx="487295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689A84-519C-1A85-FA05-94611E2CC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310" y="3823727"/>
                <a:ext cx="487295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A3E12B-5164-91F7-1855-7AFC29E942DE}"/>
                  </a:ext>
                </a:extLst>
              </p:cNvPr>
              <p:cNvSpPr txBox="1"/>
              <p:nvPr/>
            </p:nvSpPr>
            <p:spPr>
              <a:xfrm>
                <a:off x="2237199" y="5706475"/>
                <a:ext cx="194009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 (fertilizer choice)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A3E12B-5164-91F7-1855-7AFC29E94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99" y="5706475"/>
                <a:ext cx="1940094" cy="307777"/>
              </a:xfrm>
              <a:prstGeom prst="rect">
                <a:avLst/>
              </a:prstGeom>
              <a:blipFill>
                <a:blip r:embed="rId10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0A88AC-1957-F52A-FD17-D3F3AF5D3D36}"/>
                  </a:ext>
                </a:extLst>
              </p:cNvPr>
              <p:cNvSpPr txBox="1"/>
              <p:nvPr/>
            </p:nvSpPr>
            <p:spPr>
              <a:xfrm rot="16200000">
                <a:off x="675128" y="4223836"/>
                <a:ext cx="194009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 (land plot)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0A88AC-1957-F52A-FD17-D3F3AF5D3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75128" y="4223836"/>
                <a:ext cx="1940094" cy="307777"/>
              </a:xfrm>
              <a:prstGeom prst="rect">
                <a:avLst/>
              </a:prstGeom>
              <a:blipFill>
                <a:blip r:embed="rId11"/>
                <a:stretch>
                  <a:fillRect l="-4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Light Bulb Clipart Vector Art, Icons, and Graphics for Free Download">
            <a:extLst>
              <a:ext uri="{FF2B5EF4-FFF2-40B4-BE49-F238E27FC236}">
                <a16:creationId xmlns:a16="http://schemas.microsoft.com/office/drawing/2014/main" id="{C14DD131-526A-EA1E-F7C4-3F963B32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05" y="5575876"/>
            <a:ext cx="723998" cy="83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EDB39F-09B5-C718-6CD7-BED587258B14}"/>
                  </a:ext>
                </a:extLst>
              </p:cNvPr>
              <p:cNvSpPr txBox="1"/>
              <p:nvPr/>
            </p:nvSpPr>
            <p:spPr>
              <a:xfrm>
                <a:off x="4878957" y="5578874"/>
                <a:ext cx="412858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defRPr/>
                </a:pPr>
                <a:r>
                  <a:rPr kumimoji="0" lang="en-US" sz="160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𝑓</m:t>
                    </m:r>
                  </m:oMath>
                </a14:m>
                <a:r>
                  <a:rPr kumimoji="0" 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6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has few </a:t>
                </a:r>
                <a:r>
                  <a:rPr lang="en-US" sz="16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interactions</a:t>
                </a:r>
                <a:r>
                  <a:rPr kumimoji="0" 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the AM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offers much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better</a:t>
                </a:r>
                <a:r>
                  <a:rPr kumimoji="0" 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optimization with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limited</a:t>
                </a:r>
                <a:r>
                  <a:rPr kumimoji="0" 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runs (Mak &amp; Wu</a:t>
                </a:r>
                <a:r>
                  <a:rPr kumimoji="0" lang="en-US" sz="160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2019</a:t>
                </a:r>
                <a:r>
                  <a:rPr kumimoji="0" 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EDB39F-09B5-C718-6CD7-BED587258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957" y="5578874"/>
                <a:ext cx="4128588" cy="830997"/>
              </a:xfrm>
              <a:prstGeom prst="rect">
                <a:avLst/>
              </a:prstGeom>
              <a:blipFill>
                <a:blip r:embed="rId13"/>
                <a:stretch>
                  <a:fillRect l="-737" t="-2941" r="-1917"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0CCE8E9-FB8F-71CD-F2B1-1831075E641D}"/>
              </a:ext>
            </a:extLst>
          </p:cNvPr>
          <p:cNvSpPr txBox="1"/>
          <p:nvPr/>
        </p:nvSpPr>
        <p:spPr>
          <a:xfrm rot="16200000">
            <a:off x="-48892" y="4313550"/>
            <a:ext cx="19400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Marginal means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D6695-383B-980F-633B-12D1BDE61344}"/>
              </a:ext>
            </a:extLst>
          </p:cNvPr>
          <p:cNvSpPr txBox="1"/>
          <p:nvPr/>
        </p:nvSpPr>
        <p:spPr>
          <a:xfrm>
            <a:off x="2116334" y="6156584"/>
            <a:ext cx="19400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Marginal means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 animBg="1"/>
      <p:bldP spid="18" grpId="0" animBg="1"/>
      <p:bldP spid="3" grpId="0"/>
      <p:bldP spid="6" grpId="0"/>
      <p:bldP spid="14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6C8758-1E83-A1E7-53C8-2259CBC10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E97DC-AFEF-32A1-A5E2-FE558357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E75A5-0203-A6A9-BCA2-272DA646ADEB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Intuition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4130AA-A100-95AC-FDCD-B81992626DB6}"/>
                  </a:ext>
                </a:extLst>
              </p:cNvPr>
              <p:cNvSpPr txBox="1"/>
              <p:nvPr/>
            </p:nvSpPr>
            <p:spPr>
              <a:xfrm>
                <a:off x="511904" y="1284666"/>
                <a:ext cx="8264451" cy="2590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But the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objective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may have considerable </a:t>
                </a:r>
                <a:r>
                  <a:rPr lang="en-US" sz="2000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interactions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No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interactions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⇔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additive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model: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Popular extension: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generalized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additive model (GAM; Hastie 2009)</a:t>
                </a: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𝜙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𝑑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: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link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function, typically assumed to be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monotone increasing</a:t>
                </a:r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Highly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flexible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widely used in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machine learning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(Rudin et al. 2022)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4130AA-A100-95AC-FDCD-B81992626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04" y="1284666"/>
                <a:ext cx="8264451" cy="2590966"/>
              </a:xfrm>
              <a:prstGeom prst="rect">
                <a:avLst/>
              </a:prstGeom>
              <a:blipFill>
                <a:blip r:embed="rId4"/>
                <a:stretch>
                  <a:fillRect l="-811" t="-1176" b="-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ECFBE47-6AE0-E9FE-D655-3166F3265184}"/>
              </a:ext>
            </a:extLst>
          </p:cNvPr>
          <p:cNvGrpSpPr/>
          <p:nvPr/>
        </p:nvGrpSpPr>
        <p:grpSpPr>
          <a:xfrm>
            <a:off x="605302" y="3985491"/>
            <a:ext cx="5176377" cy="2209723"/>
            <a:chOff x="605302" y="3985491"/>
            <a:chExt cx="5176377" cy="22097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C83CE9-E031-D16B-963B-C58193780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302" y="4347106"/>
              <a:ext cx="2219635" cy="1848108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227E9C7-6C86-BF9B-E740-58C6A0089AE3}"/>
                </a:ext>
              </a:extLst>
            </p:cNvPr>
            <p:cNvGrpSpPr/>
            <p:nvPr/>
          </p:nvGrpSpPr>
          <p:grpSpPr>
            <a:xfrm>
              <a:off x="1324594" y="3985491"/>
              <a:ext cx="4457085" cy="2092148"/>
              <a:chOff x="1324594" y="4295074"/>
              <a:chExt cx="4457085" cy="2092148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902010D-BF55-54D8-0CFE-E868D196A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2347" y="4774265"/>
                <a:ext cx="2219332" cy="1612957"/>
              </a:xfrm>
              <a:prstGeom prst="rect">
                <a:avLst/>
              </a:prstGeom>
            </p:spPr>
          </p:pic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D3ED83A-1144-53E8-C61D-61387FDF1BEE}"/>
                  </a:ext>
                </a:extLst>
              </p:cNvPr>
              <p:cNvSpPr/>
              <p:nvPr/>
            </p:nvSpPr>
            <p:spPr>
              <a:xfrm>
                <a:off x="2511391" y="4557365"/>
                <a:ext cx="1614488" cy="352657"/>
              </a:xfrm>
              <a:custGeom>
                <a:avLst/>
                <a:gdLst>
                  <a:gd name="connsiteX0" fmla="*/ 0 w 1614488"/>
                  <a:gd name="connsiteY0" fmla="*/ 352657 h 352657"/>
                  <a:gd name="connsiteX1" fmla="*/ 828675 w 1614488"/>
                  <a:gd name="connsiteY1" fmla="*/ 232 h 352657"/>
                  <a:gd name="connsiteX2" fmla="*/ 1614488 w 1614488"/>
                  <a:gd name="connsiteY2" fmla="*/ 309794 h 35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4488" h="352657">
                    <a:moveTo>
                      <a:pt x="0" y="352657"/>
                    </a:moveTo>
                    <a:cubicBezTo>
                      <a:pt x="279797" y="180016"/>
                      <a:pt x="559594" y="7376"/>
                      <a:pt x="828675" y="232"/>
                    </a:cubicBezTo>
                    <a:cubicBezTo>
                      <a:pt x="1097756" y="-6912"/>
                      <a:pt x="1356122" y="151441"/>
                      <a:pt x="1614488" y="309794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prstDash val="sysDot"/>
                <a:headEnd type="stealth" w="lg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68B690D9-9586-13E8-83D5-12DEB95AC7E4}"/>
                      </a:ext>
                    </a:extLst>
                  </p:cNvPr>
                  <p:cNvSpPr txBox="1"/>
                  <p:nvPr/>
                </p:nvSpPr>
                <p:spPr>
                  <a:xfrm>
                    <a:off x="2981710" y="4664406"/>
                    <a:ext cx="987395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00FF"/>
                        </a:solidFill>
                      </a:rPr>
                      <a:t>Link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a14:m>
                    <a:endParaRPr lang="en-US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68B690D9-9586-13E8-83D5-12DEB95AC7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1710" y="4664406"/>
                    <a:ext cx="98739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938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CFFE6B6-827A-40AF-8B0A-CA8B474FA7D0}"/>
                      </a:ext>
                    </a:extLst>
                  </p:cNvPr>
                  <p:cNvSpPr txBox="1"/>
                  <p:nvPr/>
                </p:nvSpPr>
                <p:spPr>
                  <a:xfrm>
                    <a:off x="1324594" y="4295074"/>
                    <a:ext cx="7810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CFFE6B6-827A-40AF-8B0A-CA8B474FA7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4594" y="4295074"/>
                    <a:ext cx="78105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3C0906D8-5774-41B4-D90C-75FDEA349C58}"/>
                      </a:ext>
                    </a:extLst>
                  </p:cNvPr>
                  <p:cNvSpPr txBox="1"/>
                  <p:nvPr/>
                </p:nvSpPr>
                <p:spPr>
                  <a:xfrm>
                    <a:off x="4439426" y="4296356"/>
                    <a:ext cx="7810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3C0906D8-5774-41B4-D90C-75FDEA349C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9426" y="4296356"/>
                    <a:ext cx="78105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448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CD7F41-957C-6264-DFE5-02323A9B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8A48D-5AC2-1013-ABB1-729B8EF4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22AE9-8F0D-61C1-9724-E43E4B1497BA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BOMM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B5E628-F6F0-CA6C-938B-F0E070BD1299}"/>
                  </a:ext>
                </a:extLst>
              </p:cNvPr>
              <p:cNvSpPr txBox="1"/>
              <p:nvPr/>
            </p:nvSpPr>
            <p:spPr>
              <a:xfrm>
                <a:off x="511904" y="1284666"/>
                <a:ext cx="8434133" cy="3003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defRPr/>
                </a:pP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Black-box Optimization via Marginal Means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(BOMM; Kim et al. 2025+):</a:t>
                </a: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Fit a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Bayesian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generalized additive model (GAM) from data:</a:t>
                </a: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𝜙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h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  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𝑙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𝑑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742950" lvl="1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Additive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and link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follow independent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GP priors</a:t>
                </a:r>
              </a:p>
              <a:p>
                <a:pPr marL="742950" lvl="1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Observations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marL="1200150" lvl="2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is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monotone increasing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then minimizing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⇔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minimizing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h</m:t>
                    </m:r>
                  </m:oMath>
                </a14:m>
                <a:endParaRPr lang="en-US" b="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1200150" lvl="2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… and we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know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how to 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well via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marginal means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!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B5E628-F6F0-CA6C-938B-F0E070BD1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04" y="1284666"/>
                <a:ext cx="8434133" cy="3003643"/>
              </a:xfrm>
              <a:prstGeom prst="rect">
                <a:avLst/>
              </a:prstGeom>
              <a:blipFill>
                <a:blip r:embed="rId4"/>
                <a:stretch>
                  <a:fillRect l="-795" t="-1016" r="-650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E9B4541-4D08-7848-C755-05095DDCFDAE}"/>
              </a:ext>
            </a:extLst>
          </p:cNvPr>
          <p:cNvGrpSpPr/>
          <p:nvPr/>
        </p:nvGrpSpPr>
        <p:grpSpPr>
          <a:xfrm>
            <a:off x="605302" y="4361672"/>
            <a:ext cx="5176377" cy="2078644"/>
            <a:chOff x="605302" y="4116570"/>
            <a:chExt cx="5176377" cy="20786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8041F3-A355-0873-3625-85E7E89EB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302" y="4347106"/>
              <a:ext cx="2219635" cy="184810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6597038-E5CD-5AD0-C682-64E18D8672C9}"/>
                </a:ext>
              </a:extLst>
            </p:cNvPr>
            <p:cNvGrpSpPr/>
            <p:nvPr/>
          </p:nvGrpSpPr>
          <p:grpSpPr>
            <a:xfrm>
              <a:off x="1704958" y="4116570"/>
              <a:ext cx="4076721" cy="1961069"/>
              <a:chOff x="1704958" y="4426153"/>
              <a:chExt cx="4076721" cy="196106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7965D00-F3BB-8D72-6943-483B92C55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2347" y="4774265"/>
                <a:ext cx="2219332" cy="1612957"/>
              </a:xfrm>
              <a:prstGeom prst="rect">
                <a:avLst/>
              </a:prstGeom>
            </p:spPr>
          </p:pic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3FC1609-4B55-336E-F221-A7B34D76275F}"/>
                  </a:ext>
                </a:extLst>
              </p:cNvPr>
              <p:cNvSpPr/>
              <p:nvPr/>
            </p:nvSpPr>
            <p:spPr>
              <a:xfrm>
                <a:off x="2511391" y="4557365"/>
                <a:ext cx="1614488" cy="352657"/>
              </a:xfrm>
              <a:custGeom>
                <a:avLst/>
                <a:gdLst>
                  <a:gd name="connsiteX0" fmla="*/ 0 w 1614488"/>
                  <a:gd name="connsiteY0" fmla="*/ 352657 h 352657"/>
                  <a:gd name="connsiteX1" fmla="*/ 828675 w 1614488"/>
                  <a:gd name="connsiteY1" fmla="*/ 232 h 352657"/>
                  <a:gd name="connsiteX2" fmla="*/ 1614488 w 1614488"/>
                  <a:gd name="connsiteY2" fmla="*/ 309794 h 35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4488" h="352657">
                    <a:moveTo>
                      <a:pt x="0" y="352657"/>
                    </a:moveTo>
                    <a:cubicBezTo>
                      <a:pt x="279797" y="180016"/>
                      <a:pt x="559594" y="7376"/>
                      <a:pt x="828675" y="232"/>
                    </a:cubicBezTo>
                    <a:cubicBezTo>
                      <a:pt x="1097756" y="-6912"/>
                      <a:pt x="1356122" y="151441"/>
                      <a:pt x="1614488" y="309794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prstDash val="sysDot"/>
                <a:headEnd type="stealth" w="lg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7C5DD5F-277E-F7A6-8CFE-4E798DE83AAE}"/>
                      </a:ext>
                    </a:extLst>
                  </p:cNvPr>
                  <p:cNvSpPr txBox="1"/>
                  <p:nvPr/>
                </p:nvSpPr>
                <p:spPr>
                  <a:xfrm>
                    <a:off x="2981710" y="4664406"/>
                    <a:ext cx="987395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00FF"/>
                        </a:solidFill>
                      </a:rPr>
                      <a:t>Link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a14:m>
                    <a:endParaRPr lang="en-US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7C5DD5F-277E-F7A6-8CFE-4E798DE83A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1710" y="4664406"/>
                    <a:ext cx="98739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938"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B6085E8E-3587-90CC-ABC4-CA7F25089FA2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58" y="4426153"/>
                    <a:ext cx="7810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B6085E8E-3587-90CC-ABC4-CA7F25089F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58" y="4426153"/>
                    <a:ext cx="78105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7DB8F7F7-D809-A010-42B2-617540D56D97}"/>
                      </a:ext>
                    </a:extLst>
                  </p:cNvPr>
                  <p:cNvSpPr txBox="1"/>
                  <p:nvPr/>
                </p:nvSpPr>
                <p:spPr>
                  <a:xfrm>
                    <a:off x="4429511" y="4426153"/>
                    <a:ext cx="7810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7DB8F7F7-D809-A010-42B2-617540D56D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9511" y="4426153"/>
                    <a:ext cx="78105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30159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2C6850-CE0E-52F3-3707-6281130A7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B3163-37D2-2C85-B1D5-6FCCDED4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3BB6F-D7EE-5B24-42FC-5635B2F39601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Wingdings" panose="05000000000000000000" pitchFamily="2" charset="2"/>
              </a:rPr>
              <a:t>BOMM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D76763-F355-F56B-D2EB-99F4E3EC1EBF}"/>
                  </a:ext>
                </a:extLst>
              </p:cNvPr>
              <p:cNvSpPr txBox="1"/>
              <p:nvPr/>
            </p:nvSpPr>
            <p:spPr>
              <a:xfrm>
                <a:off x="511904" y="1284666"/>
                <a:ext cx="8434133" cy="3090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defRPr/>
                </a:pP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Black-box Optimization via Marginal Means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(BOMM; Kim et al. 2025+):</a:t>
                </a: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With this fitted, we use the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marginal means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predictor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on the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additive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742950" lvl="1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Predicts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beyond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evaluated design points for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efficient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optimization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Provably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better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optimization compared to “pick-the-winner”:</a:t>
                </a:r>
              </a:p>
              <a:p>
                <a:pPr marL="1200150" lvl="2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Pick-the-winner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 optimization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𝒪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−1/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1200150" lvl="2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BOMM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 optimization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D76763-F355-F56B-D2EB-99F4E3EC1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04" y="1284666"/>
                <a:ext cx="8434133" cy="3090205"/>
              </a:xfrm>
              <a:prstGeom prst="rect">
                <a:avLst/>
              </a:prstGeom>
              <a:blipFill>
                <a:blip r:embed="rId4"/>
                <a:stretch>
                  <a:fillRect l="-795" t="-986" r="-650" b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25ED714E-6E16-D1C7-8B44-BF2121017D3D}"/>
              </a:ext>
            </a:extLst>
          </p:cNvPr>
          <p:cNvGrpSpPr/>
          <p:nvPr/>
        </p:nvGrpSpPr>
        <p:grpSpPr>
          <a:xfrm>
            <a:off x="605302" y="4361672"/>
            <a:ext cx="5176377" cy="2078644"/>
            <a:chOff x="605302" y="4116570"/>
            <a:chExt cx="5176377" cy="20786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102987-EB3D-2DD3-96DB-47877A16D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302" y="4347106"/>
              <a:ext cx="2219635" cy="1848108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E5451C5-E8EC-4971-2F42-30FA9B10003B}"/>
                </a:ext>
              </a:extLst>
            </p:cNvPr>
            <p:cNvGrpSpPr/>
            <p:nvPr/>
          </p:nvGrpSpPr>
          <p:grpSpPr>
            <a:xfrm>
              <a:off x="1704958" y="4116570"/>
              <a:ext cx="4076721" cy="1961069"/>
              <a:chOff x="1704958" y="4426153"/>
              <a:chExt cx="4076721" cy="1961069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B7AA18B-D4A0-6C5B-7285-DB45349E7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2347" y="4774265"/>
                <a:ext cx="2219332" cy="1612957"/>
              </a:xfrm>
              <a:prstGeom prst="rect">
                <a:avLst/>
              </a:prstGeom>
            </p:spPr>
          </p:pic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967AB8F-7FB1-B7FD-B371-A026E4FBCEBE}"/>
                  </a:ext>
                </a:extLst>
              </p:cNvPr>
              <p:cNvSpPr/>
              <p:nvPr/>
            </p:nvSpPr>
            <p:spPr>
              <a:xfrm>
                <a:off x="2511391" y="4557365"/>
                <a:ext cx="1614488" cy="352657"/>
              </a:xfrm>
              <a:custGeom>
                <a:avLst/>
                <a:gdLst>
                  <a:gd name="connsiteX0" fmla="*/ 0 w 1614488"/>
                  <a:gd name="connsiteY0" fmla="*/ 352657 h 352657"/>
                  <a:gd name="connsiteX1" fmla="*/ 828675 w 1614488"/>
                  <a:gd name="connsiteY1" fmla="*/ 232 h 352657"/>
                  <a:gd name="connsiteX2" fmla="*/ 1614488 w 1614488"/>
                  <a:gd name="connsiteY2" fmla="*/ 309794 h 35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4488" h="352657">
                    <a:moveTo>
                      <a:pt x="0" y="352657"/>
                    </a:moveTo>
                    <a:cubicBezTo>
                      <a:pt x="279797" y="180016"/>
                      <a:pt x="559594" y="7376"/>
                      <a:pt x="828675" y="232"/>
                    </a:cubicBezTo>
                    <a:cubicBezTo>
                      <a:pt x="1097756" y="-6912"/>
                      <a:pt x="1356122" y="151441"/>
                      <a:pt x="1614488" y="309794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prstDash val="sysDot"/>
                <a:headEnd type="stealth" w="lg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B94E071-27D9-7B8F-CECF-015362A7BB76}"/>
                      </a:ext>
                    </a:extLst>
                  </p:cNvPr>
                  <p:cNvSpPr txBox="1"/>
                  <p:nvPr/>
                </p:nvSpPr>
                <p:spPr>
                  <a:xfrm>
                    <a:off x="2981710" y="4664406"/>
                    <a:ext cx="987395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00FF"/>
                        </a:solidFill>
                      </a:rPr>
                      <a:t>Link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a14:m>
                    <a:endParaRPr lang="en-US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B94E071-27D9-7B8F-CECF-015362A7BB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1710" y="4664406"/>
                    <a:ext cx="98739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938"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BF95F5CB-66FF-D1C0-F88E-7979618FE66E}"/>
                      </a:ext>
                    </a:extLst>
                  </p:cNvPr>
                  <p:cNvSpPr txBox="1"/>
                  <p:nvPr/>
                </p:nvSpPr>
                <p:spPr>
                  <a:xfrm>
                    <a:off x="1704958" y="4426153"/>
                    <a:ext cx="7810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BF95F5CB-66FF-D1C0-F88E-7979618FE6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58" y="4426153"/>
                    <a:ext cx="78105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9024446-AF6C-E124-297F-5748DBCF50CF}"/>
                      </a:ext>
                    </a:extLst>
                  </p:cNvPr>
                  <p:cNvSpPr txBox="1"/>
                  <p:nvPr/>
                </p:nvSpPr>
                <p:spPr>
                  <a:xfrm>
                    <a:off x="4429511" y="4426153"/>
                    <a:ext cx="7810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9024446-AF6C-E124-297F-5748DBCF50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9511" y="4426153"/>
                    <a:ext cx="78105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95A70B0-2E9A-5DF1-2D70-AC8DC85496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2610" y="4603231"/>
            <a:ext cx="1562111" cy="1519249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4D32A3A6-DF04-6271-A7A1-EB655E1720E1}"/>
              </a:ext>
            </a:extLst>
          </p:cNvPr>
          <p:cNvSpPr/>
          <p:nvPr/>
        </p:nvSpPr>
        <p:spPr>
          <a:xfrm>
            <a:off x="5897582" y="5077537"/>
            <a:ext cx="619125" cy="36671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80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3367CB-95A1-FF49-293F-9291216E2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720FBD-46EC-E87F-42DF-92FB9CB5B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570" y="1449108"/>
            <a:ext cx="6603671" cy="44685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C1BE0-02C1-B237-392B-E6A5607B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5AC8C-2C05-5A9A-00D8-77334A0FF3AC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Numerical experiments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A44BA-BE84-BEE5-A402-4BC2710CAD20}"/>
              </a:ext>
            </a:extLst>
          </p:cNvPr>
          <p:cNvSpPr txBox="1"/>
          <p:nvPr/>
        </p:nvSpPr>
        <p:spPr>
          <a:xfrm>
            <a:off x="511904" y="1199823"/>
            <a:ext cx="8178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 err="1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Black-box</a:t>
            </a: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Optimization via Marginal Means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(BOMM; Kim et al. 2025+):</a:t>
            </a:r>
            <a:endParaRPr lang="en-US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92273F-059D-4A91-0BD3-619CAC4F0BCE}"/>
                  </a:ext>
                </a:extLst>
              </p:cNvPr>
              <p:cNvSpPr txBox="1"/>
              <p:nvPr/>
            </p:nvSpPr>
            <p:spPr>
              <a:xfrm>
                <a:off x="511904" y="5966852"/>
                <a:ext cx="81781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One-shot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=10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design points (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limited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92273F-059D-4A91-0BD3-619CAC4F0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04" y="5966852"/>
                <a:ext cx="8178106" cy="369332"/>
              </a:xfrm>
              <a:prstGeom prst="rect">
                <a:avLst/>
              </a:prstGeom>
              <a:blipFill>
                <a:blip r:embed="rId5"/>
                <a:stretch>
                  <a:fillRect l="-522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702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296960-105C-49DB-D123-D90A6A969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D35A5-71FA-77B6-272C-672D5A62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A240B-9E7C-C6CD-C3D9-49C53F0B5948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Neutrino detector optimization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3F4CE-9B3B-BADA-A274-BC870CD8F186}"/>
              </a:ext>
            </a:extLst>
          </p:cNvPr>
          <p:cNvSpPr txBox="1"/>
          <p:nvPr/>
        </p:nvSpPr>
        <p:spPr>
          <a:xfrm>
            <a:off x="511904" y="1199823"/>
            <a:ext cx="8178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 err="1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Black-box</a:t>
            </a: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Optimization via Marginal Means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(BOMM; Kim et al. 2025+):</a:t>
            </a:r>
            <a:endParaRPr lang="en-US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A96A1-3CFD-8C59-9489-09322596E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26" y="1871431"/>
            <a:ext cx="8338148" cy="3669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33AE0D-4109-21D9-3FC2-36C39F504053}"/>
                  </a:ext>
                </a:extLst>
              </p:cNvPr>
              <p:cNvSpPr txBox="1"/>
              <p:nvPr/>
            </p:nvSpPr>
            <p:spPr>
              <a:xfrm>
                <a:off x="511904" y="5578272"/>
                <a:ext cx="81781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One-shot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=10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design points (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limited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33AE0D-4109-21D9-3FC2-36C39F504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04" y="5578272"/>
                <a:ext cx="8178106" cy="369332"/>
              </a:xfrm>
              <a:prstGeom prst="rect">
                <a:avLst/>
              </a:prstGeom>
              <a:blipFill>
                <a:blip r:embed="rId5"/>
                <a:stretch>
                  <a:fillRect l="-522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59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File:Pictofigo - Idea.pn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54" y="1945072"/>
            <a:ext cx="2671071" cy="29678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BF8B85E-4258-BC06-FE92-D4038CF92FFA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0368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E4F58E-BB7E-19D1-59E9-FC71A0AACCCE}"/>
              </a:ext>
            </a:extLst>
          </p:cNvPr>
          <p:cNvSpPr txBox="1"/>
          <p:nvPr/>
        </p:nvSpPr>
        <p:spPr>
          <a:xfrm>
            <a:off x="383056" y="1450855"/>
            <a:ext cx="8377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Ann-Kathrin’s slides</a:t>
            </a:r>
          </a:p>
        </p:txBody>
      </p:sp>
      <p:sp>
        <p:nvSpPr>
          <p:cNvPr id="2048" name="Title 1">
            <a:extLst>
              <a:ext uri="{FF2B5EF4-FFF2-40B4-BE49-F238E27FC236}">
                <a16:creationId xmlns:a16="http://schemas.microsoft.com/office/drawing/2014/main" id="{C9E615CE-EE53-1A25-F5E9-FF551E426160}"/>
              </a:ext>
            </a:extLst>
          </p:cNvPr>
          <p:cNvSpPr txBox="1">
            <a:spLocks/>
          </p:cNvSpPr>
          <p:nvPr/>
        </p:nvSpPr>
        <p:spPr>
          <a:xfrm>
            <a:off x="1198970" y="207820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Neutrino detector optimization</a:t>
            </a:r>
          </a:p>
        </p:txBody>
      </p:sp>
    </p:spTree>
    <p:extLst>
      <p:ext uri="{BB962C8B-B14F-4D97-AF65-F5344CB8AC3E}">
        <p14:creationId xmlns:p14="http://schemas.microsoft.com/office/powerpoint/2010/main" val="355225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E4F58E-BB7E-19D1-59E9-FC71A0AACCCE}"/>
                  </a:ext>
                </a:extLst>
              </p:cNvPr>
              <p:cNvSpPr txBox="1"/>
              <p:nvPr/>
            </p:nvSpPr>
            <p:spPr>
              <a:xfrm>
                <a:off x="334204" y="1157651"/>
                <a:ext cx="83778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Challenge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Simulation runs are highly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expensive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𝒪</m:t>
                    </m:r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(</m:t>
                    </m:r>
                    <m:sSup>
                      <m:sSup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10</m:t>
                        </m:r>
                      </m:e>
                      <m:sup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CPU hours / design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E4F58E-BB7E-19D1-59E9-FC71A0AAC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04" y="1157651"/>
                <a:ext cx="8377887" cy="400110"/>
              </a:xfrm>
              <a:prstGeom prst="rect">
                <a:avLst/>
              </a:prstGeom>
              <a:blipFill>
                <a:blip r:embed="rId4"/>
                <a:stretch>
                  <a:fillRect l="-801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6BD6A44-AB09-49DB-3EE4-477BA01C4636}"/>
              </a:ext>
            </a:extLst>
          </p:cNvPr>
          <p:cNvSpPr/>
          <p:nvPr/>
        </p:nvSpPr>
        <p:spPr>
          <a:xfrm>
            <a:off x="2798197" y="1934232"/>
            <a:ext cx="1453311" cy="3816444"/>
          </a:xfrm>
          <a:custGeom>
            <a:avLst/>
            <a:gdLst>
              <a:gd name="connsiteX0" fmla="*/ 0 w 3567985"/>
              <a:gd name="connsiteY0" fmla="*/ 0 h 4296697"/>
              <a:gd name="connsiteX1" fmla="*/ 3146322 w 3567985"/>
              <a:gd name="connsiteY1" fmla="*/ 806245 h 4296697"/>
              <a:gd name="connsiteX2" fmla="*/ 3195484 w 3567985"/>
              <a:gd name="connsiteY2" fmla="*/ 3126658 h 4296697"/>
              <a:gd name="connsiteX3" fmla="*/ 0 w 3567985"/>
              <a:gd name="connsiteY3" fmla="*/ 4296697 h 429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7985" h="4296697">
                <a:moveTo>
                  <a:pt x="0" y="0"/>
                </a:moveTo>
                <a:cubicBezTo>
                  <a:pt x="1306870" y="142567"/>
                  <a:pt x="2613741" y="285135"/>
                  <a:pt x="3146322" y="806245"/>
                </a:cubicBezTo>
                <a:cubicBezTo>
                  <a:pt x="3678903" y="1327355"/>
                  <a:pt x="3719871" y="2544916"/>
                  <a:pt x="3195484" y="3126658"/>
                </a:cubicBezTo>
                <a:cubicBezTo>
                  <a:pt x="2671097" y="3708400"/>
                  <a:pt x="1335548" y="4002548"/>
                  <a:pt x="0" y="4296697"/>
                </a:cubicBezTo>
              </a:path>
            </a:pathLst>
          </a:custGeom>
          <a:noFill/>
          <a:ln w="508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8" name="Title 1">
            <a:extLst>
              <a:ext uri="{FF2B5EF4-FFF2-40B4-BE49-F238E27FC236}">
                <a16:creationId xmlns:a16="http://schemas.microsoft.com/office/drawing/2014/main" id="{C9E615CE-EE53-1A25-F5E9-FF551E426160}"/>
              </a:ext>
            </a:extLst>
          </p:cNvPr>
          <p:cNvSpPr txBox="1">
            <a:spLocks/>
          </p:cNvSpPr>
          <p:nvPr/>
        </p:nvSpPr>
        <p:spPr>
          <a:xfrm>
            <a:off x="1198970" y="207820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Neutrino detector optimization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A415A-3488-E764-DD97-6518C70C65DD}"/>
              </a:ext>
            </a:extLst>
          </p:cNvPr>
          <p:cNvSpPr txBox="1"/>
          <p:nvPr/>
        </p:nvSpPr>
        <p:spPr>
          <a:xfrm rot="16200000">
            <a:off x="-800706" y="3302283"/>
            <a:ext cx="273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Detector simulation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expensive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  <a:endParaRPr kumimoji="0" lang="en-US" sz="160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9F590-E106-7634-7115-7F040710443C}"/>
              </a:ext>
            </a:extLst>
          </p:cNvPr>
          <p:cNvSpPr txBox="1"/>
          <p:nvPr/>
        </p:nvSpPr>
        <p:spPr>
          <a:xfrm>
            <a:off x="260112" y="5919620"/>
            <a:ext cx="8057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Ji et al. (2023 </a:t>
            </a:r>
            <a:r>
              <a:rPr lang="en-US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2024 </a:t>
            </a:r>
            <a:r>
              <a:rPr lang="en-US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JUQ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Li et al. (2024 </a:t>
            </a:r>
            <a:r>
              <a:rPr lang="en-US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AISTAT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2025 </a:t>
            </a:r>
            <a:r>
              <a:rPr lang="en-US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2025 </a:t>
            </a:r>
            <a:r>
              <a:rPr lang="en-US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JCGS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A8B6B7-3B69-0522-4E7A-E120F8E443A0}"/>
                  </a:ext>
                </a:extLst>
              </p:cNvPr>
              <p:cNvSpPr txBox="1"/>
              <p:nvPr/>
            </p:nvSpPr>
            <p:spPr>
              <a:xfrm>
                <a:off x="3977185" y="4863652"/>
                <a:ext cx="2228891" cy="1015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Bayesian surrogate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(</a:t>
                </a:r>
                <a:r>
                  <a:rPr lang="en-US" b="1" dirty="0">
                    <a:solidFill>
                      <a:srgbClr val="0000FF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cheap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)</a:t>
                </a:r>
                <a:endParaRPr kumimoji="0" lang="en-US" sz="1800" b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A8B6B7-3B69-0522-4E7A-E120F8E44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185" y="4863652"/>
                <a:ext cx="2228891" cy="1015856"/>
              </a:xfrm>
              <a:prstGeom prst="rect">
                <a:avLst/>
              </a:prstGeom>
              <a:blipFill>
                <a:blip r:embed="rId5"/>
                <a:stretch>
                  <a:fillRect l="-820" t="-3614" r="-3005" b="-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635031-5C7F-EB08-0C8B-133C02749423}"/>
                  </a:ext>
                </a:extLst>
              </p:cNvPr>
              <p:cNvSpPr txBox="1"/>
              <p:nvPr/>
            </p:nvSpPr>
            <p:spPr>
              <a:xfrm>
                <a:off x="6576844" y="4160615"/>
                <a:ext cx="2113166" cy="5316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Arial" panose="020B0604020202020204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635031-5C7F-EB08-0C8B-133C02749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44" y="4160615"/>
                <a:ext cx="2113166" cy="53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B80957E8-8ACE-87FB-22AA-6DF64024312B}"/>
              </a:ext>
            </a:extLst>
          </p:cNvPr>
          <p:cNvSpPr/>
          <p:nvPr/>
        </p:nvSpPr>
        <p:spPr>
          <a:xfrm>
            <a:off x="4616726" y="4160615"/>
            <a:ext cx="1716697" cy="435622"/>
          </a:xfrm>
          <a:custGeom>
            <a:avLst/>
            <a:gdLst>
              <a:gd name="connsiteX0" fmla="*/ 0 w 1716697"/>
              <a:gd name="connsiteY0" fmla="*/ 0 h 435622"/>
              <a:gd name="connsiteX1" fmla="*/ 555065 w 1716697"/>
              <a:gd name="connsiteY1" fmla="*/ 0 h 435622"/>
              <a:gd name="connsiteX2" fmla="*/ 1075797 w 1716697"/>
              <a:gd name="connsiteY2" fmla="*/ 0 h 435622"/>
              <a:gd name="connsiteX3" fmla="*/ 1716697 w 1716697"/>
              <a:gd name="connsiteY3" fmla="*/ 0 h 435622"/>
              <a:gd name="connsiteX4" fmla="*/ 1716697 w 1716697"/>
              <a:gd name="connsiteY4" fmla="*/ 435622 h 435622"/>
              <a:gd name="connsiteX5" fmla="*/ 1178799 w 1716697"/>
              <a:gd name="connsiteY5" fmla="*/ 435622 h 435622"/>
              <a:gd name="connsiteX6" fmla="*/ 572232 w 1716697"/>
              <a:gd name="connsiteY6" fmla="*/ 435622 h 435622"/>
              <a:gd name="connsiteX7" fmla="*/ 0 w 1716697"/>
              <a:gd name="connsiteY7" fmla="*/ 435622 h 435622"/>
              <a:gd name="connsiteX8" fmla="*/ 0 w 1716697"/>
              <a:gd name="connsiteY8" fmla="*/ 0 h 43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6697" h="435622" extrusionOk="0">
                <a:moveTo>
                  <a:pt x="0" y="0"/>
                </a:moveTo>
                <a:cubicBezTo>
                  <a:pt x="121552" y="-23796"/>
                  <a:pt x="377326" y="30411"/>
                  <a:pt x="555065" y="0"/>
                </a:cubicBezTo>
                <a:cubicBezTo>
                  <a:pt x="732805" y="-30411"/>
                  <a:pt x="875101" y="5562"/>
                  <a:pt x="1075797" y="0"/>
                </a:cubicBezTo>
                <a:cubicBezTo>
                  <a:pt x="1276493" y="-5562"/>
                  <a:pt x="1442216" y="10577"/>
                  <a:pt x="1716697" y="0"/>
                </a:cubicBezTo>
                <a:cubicBezTo>
                  <a:pt x="1743185" y="166839"/>
                  <a:pt x="1681093" y="268947"/>
                  <a:pt x="1716697" y="435622"/>
                </a:cubicBezTo>
                <a:cubicBezTo>
                  <a:pt x="1500518" y="443788"/>
                  <a:pt x="1312983" y="387846"/>
                  <a:pt x="1178799" y="435622"/>
                </a:cubicBezTo>
                <a:cubicBezTo>
                  <a:pt x="1044615" y="483398"/>
                  <a:pt x="715798" y="424394"/>
                  <a:pt x="572232" y="435622"/>
                </a:cubicBezTo>
                <a:cubicBezTo>
                  <a:pt x="428666" y="446850"/>
                  <a:pt x="260405" y="412742"/>
                  <a:pt x="0" y="435622"/>
                </a:cubicBezTo>
                <a:cubicBezTo>
                  <a:pt x="-38825" y="231477"/>
                  <a:pt x="452" y="137679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Optimization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D67A234-FB8D-E2A0-EA3C-B72196B33FFD}"/>
              </a:ext>
            </a:extLst>
          </p:cNvPr>
          <p:cNvSpPr/>
          <p:nvPr/>
        </p:nvSpPr>
        <p:spPr>
          <a:xfrm>
            <a:off x="4380683" y="3481382"/>
            <a:ext cx="472085" cy="5146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CEFE5B-B925-9F24-8D8B-1D2599520656}"/>
              </a:ext>
            </a:extLst>
          </p:cNvPr>
          <p:cNvSpPr txBox="1"/>
          <p:nvPr/>
        </p:nvSpPr>
        <p:spPr>
          <a:xfrm>
            <a:off x="6240230" y="4631247"/>
            <a:ext cx="280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Bayesian optimization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B8A11A-5A3F-EDFA-BE9A-98176EB710DF}"/>
              </a:ext>
            </a:extLst>
          </p:cNvPr>
          <p:cNvSpPr txBox="1"/>
          <p:nvPr/>
        </p:nvSpPr>
        <p:spPr>
          <a:xfrm>
            <a:off x="6240230" y="4985190"/>
            <a:ext cx="280765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Jones et al. (1997)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Frazier et al. (2008)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Chen et al. (2024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JASA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Liu &amp; Mak (2025+ </a:t>
            </a:r>
            <a:r>
              <a:rPr lang="en-US" sz="1600" i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JCGS</a:t>
            </a:r>
            <a:r>
              <a:rPr lang="en-US" sz="16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F1FD3-7B33-A6C8-67C5-AF60452C95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4324" y="1872944"/>
            <a:ext cx="3715686" cy="202025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8362F19-830F-F81B-BF44-8E8EDFF7B3B5}"/>
              </a:ext>
            </a:extLst>
          </p:cNvPr>
          <p:cNvGrpSpPr/>
          <p:nvPr/>
        </p:nvGrpSpPr>
        <p:grpSpPr>
          <a:xfrm>
            <a:off x="204025" y="1640464"/>
            <a:ext cx="2916964" cy="4297575"/>
            <a:chOff x="204025" y="1640464"/>
            <a:chExt cx="2916964" cy="42975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2B5D2A1-5DC4-3790-0CB1-9FB9E38FC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7032" y="1640464"/>
              <a:ext cx="1790950" cy="4039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80D8E67-2A77-9467-8C75-217894EA1CCF}"/>
                    </a:ext>
                  </a:extLst>
                </p:cNvPr>
                <p:cNvSpPr txBox="1"/>
                <p:nvPr/>
              </p:nvSpPr>
              <p:spPr>
                <a:xfrm>
                  <a:off x="930293" y="1676156"/>
                  <a:ext cx="1480813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Design inputs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a14:m>
                  <a:endParaRPr lang="en-US" sz="1400" b="1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80D8E67-2A77-9467-8C75-217894EA1C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293" y="1676156"/>
                  <a:ext cx="1480813" cy="307777"/>
                </a:xfrm>
                <a:prstGeom prst="rect">
                  <a:avLst/>
                </a:prstGeom>
                <a:blipFill>
                  <a:blip r:embed="rId9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665375C-0D12-8FC7-F7BC-3B610E50C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305" r="-1"/>
            <a:stretch>
              <a:fillRect/>
            </a:stretch>
          </p:blipFill>
          <p:spPr>
            <a:xfrm>
              <a:off x="981901" y="2228408"/>
              <a:ext cx="1382091" cy="133620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31768C-DD12-11C3-7CA0-7AEC0AC4B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9655" y="3641851"/>
              <a:ext cx="1382091" cy="134057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4AE96C3-9F03-050E-C746-85014AC86E16}"/>
                    </a:ext>
                  </a:extLst>
                </p:cNvPr>
                <p:cNvSpPr txBox="1"/>
                <p:nvPr/>
              </p:nvSpPr>
              <p:spPr>
                <a:xfrm>
                  <a:off x="204025" y="5351468"/>
                  <a:ext cx="2916964" cy="5865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Production rate of isotope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77(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Ge</m:t>
                          </m:r>
                        </m:e>
                      </m:sPre>
                    </m:oMath>
                  </a14:m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14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unwanted</a:t>
                  </a:r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4AE96C3-9F03-050E-C746-85014AC86E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025" y="5351468"/>
                  <a:ext cx="2916964" cy="586571"/>
                </a:xfrm>
                <a:prstGeom prst="rect">
                  <a:avLst/>
                </a:prstGeom>
                <a:blipFill>
                  <a:blip r:embed="rId12"/>
                  <a:stretch>
                    <a:fillRect b="-10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018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" grpId="0"/>
      <p:bldP spid="3" grpId="1"/>
      <p:bldP spid="7" grpId="0"/>
      <p:bldP spid="10" grpId="0" animBg="1"/>
      <p:bldP spid="14" grpId="0" animBg="1"/>
      <p:bldP spid="15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Surrogate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5317" y="1146285"/>
                <a:ext cx="8608657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Gaussian process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(GP) model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(Rasmussen &amp; Williams 2006, </a:t>
                </a:r>
                <a:r>
                  <a:rPr kumimoji="0" lang="en-US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Gramacy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2020)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𝜇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17" y="1146285"/>
                <a:ext cx="8608657" cy="1055289"/>
              </a:xfrm>
              <a:prstGeom prst="rect">
                <a:avLst/>
              </a:prstGeom>
              <a:blipFill>
                <a:blip r:embed="rId4"/>
                <a:stretch>
                  <a:fillRect l="-708" t="-2312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467" y="2348610"/>
            <a:ext cx="4663215" cy="3210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5318" y="2464505"/>
                <a:ext cx="380510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Mean parameter: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𝜇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Covariance function: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18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Cov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{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,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}</m:t>
                      </m:r>
                    </m:oMath>
                  </m:oMathPara>
                </a14:m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18" y="2464505"/>
                <a:ext cx="3805105" cy="2308324"/>
              </a:xfrm>
              <a:prstGeom prst="rect">
                <a:avLst/>
              </a:prstGeom>
              <a:blipFill>
                <a:blip r:embed="rId6"/>
                <a:stretch>
                  <a:fillRect l="-1282" t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52649" y="5872103"/>
            <a:ext cx="7950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Flexible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Bayesian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nonparametric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model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predictive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modeling</a:t>
            </a:r>
          </a:p>
        </p:txBody>
      </p:sp>
    </p:spTree>
    <p:extLst>
      <p:ext uri="{BB962C8B-B14F-4D97-AF65-F5344CB8AC3E}">
        <p14:creationId xmlns:p14="http://schemas.microsoft.com/office/powerpoint/2010/main" val="337352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Surrogate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1E229E-1569-7B90-D80F-B64662425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66" y="1184422"/>
            <a:ext cx="8086587" cy="3647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429A54-825F-7E7B-DF20-F9198CD41489}"/>
                  </a:ext>
                </a:extLst>
              </p:cNvPr>
              <p:cNvSpPr txBox="1"/>
              <p:nvPr/>
            </p:nvSpPr>
            <p:spPr>
              <a:xfrm>
                <a:off x="149291" y="1684808"/>
                <a:ext cx="2327833" cy="571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C0498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429A54-825F-7E7B-DF20-F9198CD41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1" y="1684808"/>
                <a:ext cx="2327833" cy="571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18B30B-49AC-D6E3-FDAA-C91559681F4D}"/>
                  </a:ext>
                </a:extLst>
              </p:cNvPr>
              <p:cNvSpPr txBox="1"/>
              <p:nvPr/>
            </p:nvSpPr>
            <p:spPr>
              <a:xfrm>
                <a:off x="4918417" y="4260301"/>
                <a:ext cx="2327833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18B30B-49AC-D6E3-FDAA-C91559681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417" y="4260301"/>
                <a:ext cx="232783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8D2CC2-5C99-AE47-3621-C62B20690F64}"/>
                  </a:ext>
                </a:extLst>
              </p:cNvPr>
              <p:cNvSpPr txBox="1"/>
              <p:nvPr/>
            </p:nvSpPr>
            <p:spPr>
              <a:xfrm rot="16200000">
                <a:off x="214471" y="3127162"/>
                <a:ext cx="2327833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8D2CC2-5C99-AE47-3621-C62B20690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4471" y="3127162"/>
                <a:ext cx="232783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A18A50-AD01-0864-0C4E-D1D0E7452DE3}"/>
                  </a:ext>
                </a:extLst>
              </p:cNvPr>
              <p:cNvSpPr txBox="1"/>
              <p:nvPr/>
            </p:nvSpPr>
            <p:spPr>
              <a:xfrm>
                <a:off x="541804" y="4715921"/>
                <a:ext cx="8485896" cy="1033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Closed-form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kumimoji="0" lang="en-US" sz="20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osterior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mean</a:t>
                </a:r>
                <a:r>
                  <a:rPr kumimoji="0" lang="en-US" sz="200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lvl="0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data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𝜇</m:t>
                      </m:r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𝑛𝑒𝑤</m:t>
                          </m:r>
                        </m:sub>
                      </m:sSub>
                      <m:sSup>
                        <m:sSupPr>
                          <m:ctrlP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𝑲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𝒚</m:t>
                      </m:r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𝜇</m:t>
                      </m:r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𝟏</m:t>
                      </m:r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A18A50-AD01-0864-0C4E-D1D0E7452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4" y="4715921"/>
                <a:ext cx="8485896" cy="1033040"/>
              </a:xfrm>
              <a:prstGeom prst="rect">
                <a:avLst/>
              </a:prstGeom>
              <a:blipFill>
                <a:blip r:embed="rId8"/>
                <a:stretch>
                  <a:fillRect l="-790" t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77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Surrogate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1E229E-1569-7B90-D80F-B64662425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66" y="1184422"/>
            <a:ext cx="8086587" cy="3647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429A54-825F-7E7B-DF20-F9198CD41489}"/>
                  </a:ext>
                </a:extLst>
              </p:cNvPr>
              <p:cNvSpPr txBox="1"/>
              <p:nvPr/>
            </p:nvSpPr>
            <p:spPr>
              <a:xfrm>
                <a:off x="149291" y="1684808"/>
                <a:ext cx="2327833" cy="571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C0498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429A54-825F-7E7B-DF20-F9198CD41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1" y="1684808"/>
                <a:ext cx="2327833" cy="571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18B30B-49AC-D6E3-FDAA-C91559681F4D}"/>
                  </a:ext>
                </a:extLst>
              </p:cNvPr>
              <p:cNvSpPr txBox="1"/>
              <p:nvPr/>
            </p:nvSpPr>
            <p:spPr>
              <a:xfrm>
                <a:off x="4918417" y="4260301"/>
                <a:ext cx="2327833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18B30B-49AC-D6E3-FDAA-C91559681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417" y="4260301"/>
                <a:ext cx="232783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8D2CC2-5C99-AE47-3621-C62B20690F64}"/>
                  </a:ext>
                </a:extLst>
              </p:cNvPr>
              <p:cNvSpPr txBox="1"/>
              <p:nvPr/>
            </p:nvSpPr>
            <p:spPr>
              <a:xfrm rot="16200000">
                <a:off x="214471" y="3127162"/>
                <a:ext cx="2327833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8D2CC2-5C99-AE47-3621-C62B20690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4471" y="3127162"/>
                <a:ext cx="232783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A18A50-AD01-0864-0C4E-D1D0E7452DE3}"/>
                  </a:ext>
                </a:extLst>
              </p:cNvPr>
              <p:cNvSpPr txBox="1"/>
              <p:nvPr/>
            </p:nvSpPr>
            <p:spPr>
              <a:xfrm>
                <a:off x="541804" y="4715921"/>
                <a:ext cx="8485896" cy="1033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Closed-form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kumimoji="0" lang="en-US" sz="20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osterior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variance</a:t>
                </a: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lvl="0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data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𝑛𝑒𝑤</m:t>
                          </m:r>
                        </m:sub>
                      </m:sSub>
                      <m:sSup>
                        <m:sSupPr>
                          <m:ctrlPr>
                            <a:rPr lang="en-US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𝑲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A18A50-AD01-0864-0C4E-D1D0E7452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4" y="4715921"/>
                <a:ext cx="8485896" cy="1033040"/>
              </a:xfrm>
              <a:prstGeom prst="rect">
                <a:avLst/>
              </a:prstGeom>
              <a:blipFill>
                <a:blip r:embed="rId8"/>
                <a:stretch>
                  <a:fillRect l="-790" t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E8A19D-CA8D-5775-31CF-81E13CA64D31}"/>
                  </a:ext>
                </a:extLst>
              </p:cNvPr>
              <p:cNvSpPr txBox="1"/>
              <p:nvPr/>
            </p:nvSpPr>
            <p:spPr>
              <a:xfrm>
                <a:off x="5999031" y="3050154"/>
                <a:ext cx="2327833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C0498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C0498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E8A19D-CA8D-5775-31CF-81E13CA64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031" y="3050154"/>
                <a:ext cx="232783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CA33F87-A145-F5FC-B896-9C9578760DF8}"/>
              </a:ext>
            </a:extLst>
          </p:cNvPr>
          <p:cNvSpPr txBox="1"/>
          <p:nvPr/>
        </p:nvSpPr>
        <p:spPr>
          <a:xfrm>
            <a:off x="5877543" y="2714828"/>
            <a:ext cx="2327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i="1" dirty="0">
                <a:solidFill>
                  <a:srgbClr val="CC04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Posterior </a:t>
            </a:r>
            <a:r>
              <a:rPr lang="en-US" i="1" dirty="0" err="1">
                <a:solidFill>
                  <a:srgbClr val="CC04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st.</a:t>
            </a:r>
            <a:r>
              <a:rPr lang="en-US" i="1" dirty="0">
                <a:solidFill>
                  <a:srgbClr val="CC04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dev.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C986D31-71A2-F308-A6D0-139C7BA716A8}"/>
              </a:ext>
            </a:extLst>
          </p:cNvPr>
          <p:cNvSpPr/>
          <p:nvPr/>
        </p:nvSpPr>
        <p:spPr>
          <a:xfrm rot="10800000">
            <a:off x="6102627" y="1684808"/>
            <a:ext cx="134178" cy="448061"/>
          </a:xfrm>
          <a:prstGeom prst="leftBrace">
            <a:avLst>
              <a:gd name="adj1" fmla="val 35866"/>
              <a:gd name="adj2" fmla="val 50000"/>
            </a:avLst>
          </a:prstGeom>
          <a:ln w="25400">
            <a:solidFill>
              <a:srgbClr val="CC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B8F64F-8F07-CC01-BE28-2EEC5003099E}"/>
              </a:ext>
            </a:extLst>
          </p:cNvPr>
          <p:cNvCxnSpPr>
            <a:stCxn id="10" idx="1"/>
            <a:endCxn id="5" idx="0"/>
          </p:cNvCxnSpPr>
          <p:nvPr/>
        </p:nvCxnSpPr>
        <p:spPr>
          <a:xfrm>
            <a:off x="6236805" y="1908838"/>
            <a:ext cx="804655" cy="805990"/>
          </a:xfrm>
          <a:prstGeom prst="line">
            <a:avLst/>
          </a:prstGeom>
          <a:ln w="25400">
            <a:solidFill>
              <a:srgbClr val="CC049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19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D6A652-90A7-4AB5-833D-2DE62439FB9E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Surrogate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B8A44D-CB58-2631-FC9B-3D3BF7658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66" y="1184422"/>
            <a:ext cx="8086587" cy="3647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F8352B-BC28-E989-333E-8EDD1AE796F8}"/>
                  </a:ext>
                </a:extLst>
              </p:cNvPr>
              <p:cNvSpPr txBox="1"/>
              <p:nvPr/>
            </p:nvSpPr>
            <p:spPr>
              <a:xfrm>
                <a:off x="149291" y="1684808"/>
                <a:ext cx="2327833" cy="571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C0498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F8352B-BC28-E989-333E-8EDD1AE79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91" y="1684808"/>
                <a:ext cx="2327833" cy="5713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B3130A-1BC8-7587-8041-F1284FC648F6}"/>
                  </a:ext>
                </a:extLst>
              </p:cNvPr>
              <p:cNvSpPr txBox="1"/>
              <p:nvPr/>
            </p:nvSpPr>
            <p:spPr>
              <a:xfrm>
                <a:off x="4918417" y="4260301"/>
                <a:ext cx="2327833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B3130A-1BC8-7587-8041-F1284FC64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417" y="4260301"/>
                <a:ext cx="232783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D2064D-0E07-BE45-3E0E-D19C0345B90A}"/>
                  </a:ext>
                </a:extLst>
              </p:cNvPr>
              <p:cNvSpPr txBox="1"/>
              <p:nvPr/>
            </p:nvSpPr>
            <p:spPr>
              <a:xfrm rot="16200000">
                <a:off x="214471" y="3127162"/>
                <a:ext cx="2327833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D2064D-0E07-BE45-3E0E-D19C0345B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4471" y="3127162"/>
                <a:ext cx="232783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72B824-598D-20BD-67EE-7431084D50A0}"/>
                  </a:ext>
                </a:extLst>
              </p:cNvPr>
              <p:cNvSpPr txBox="1"/>
              <p:nvPr/>
            </p:nvSpPr>
            <p:spPr>
              <a:xfrm>
                <a:off x="5999031" y="3050154"/>
                <a:ext cx="2327833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C0498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C0498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72B824-598D-20BD-67EE-7431084D5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031" y="3050154"/>
                <a:ext cx="232783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A7E9BF1-DC3D-9BC2-A9AB-063BE64024AC}"/>
              </a:ext>
            </a:extLst>
          </p:cNvPr>
          <p:cNvSpPr txBox="1"/>
          <p:nvPr/>
        </p:nvSpPr>
        <p:spPr>
          <a:xfrm>
            <a:off x="5877543" y="2714828"/>
            <a:ext cx="2327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i="1" dirty="0">
                <a:solidFill>
                  <a:srgbClr val="CC04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Posterior </a:t>
            </a:r>
            <a:r>
              <a:rPr lang="en-US" i="1" dirty="0" err="1">
                <a:solidFill>
                  <a:srgbClr val="CC04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st.</a:t>
            </a:r>
            <a:r>
              <a:rPr lang="en-US" i="1" dirty="0">
                <a:solidFill>
                  <a:srgbClr val="CC04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dev.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8C9EA4D0-1A28-60E0-B2BD-FB21DB393A32}"/>
              </a:ext>
            </a:extLst>
          </p:cNvPr>
          <p:cNvSpPr/>
          <p:nvPr/>
        </p:nvSpPr>
        <p:spPr>
          <a:xfrm rot="10800000">
            <a:off x="6102627" y="1684808"/>
            <a:ext cx="134178" cy="448061"/>
          </a:xfrm>
          <a:prstGeom prst="leftBrace">
            <a:avLst>
              <a:gd name="adj1" fmla="val 35866"/>
              <a:gd name="adj2" fmla="val 50000"/>
            </a:avLst>
          </a:prstGeom>
          <a:ln w="25400">
            <a:solidFill>
              <a:srgbClr val="CC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63A72A-1C9B-71FC-E898-5B8D9D56B560}"/>
              </a:ext>
            </a:extLst>
          </p:cNvPr>
          <p:cNvCxnSpPr>
            <a:stCxn id="12" idx="1"/>
            <a:endCxn id="11" idx="0"/>
          </p:cNvCxnSpPr>
          <p:nvPr/>
        </p:nvCxnSpPr>
        <p:spPr>
          <a:xfrm>
            <a:off x="6236805" y="1908838"/>
            <a:ext cx="804655" cy="805990"/>
          </a:xfrm>
          <a:prstGeom prst="line">
            <a:avLst/>
          </a:prstGeom>
          <a:ln w="25400">
            <a:solidFill>
              <a:srgbClr val="CC049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6F8D46-1EBB-5F81-E1D3-CE6A58100039}"/>
                  </a:ext>
                </a:extLst>
              </p:cNvPr>
              <p:cNvSpPr txBox="1"/>
              <p:nvPr/>
            </p:nvSpPr>
            <p:spPr>
              <a:xfrm>
                <a:off x="541804" y="4715921"/>
                <a:ext cx="8485896" cy="1687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Closed-form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kumimoji="0" lang="en-US" sz="20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osterior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predictive distribution</a:t>
                </a: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ata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∼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𝒩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Enables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efficient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algorithms in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UQ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control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inverse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problems,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optimization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…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Deep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GPs (Sauer et al. 2022; Ji et al. 2023 </a:t>
                </a:r>
                <a:r>
                  <a:rPr lang="en-US" i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Tech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6F8D46-1EBB-5F81-E1D3-CE6A58100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4" y="4715921"/>
                <a:ext cx="8485896" cy="1687898"/>
              </a:xfrm>
              <a:prstGeom prst="rect">
                <a:avLst/>
              </a:prstGeom>
              <a:blipFill>
                <a:blip r:embed="rId10"/>
                <a:stretch>
                  <a:fillRect l="-790" t="-1812" r="-216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80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D6A652-90A7-4AB5-833D-2DE62439FB9E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Bayesian optimization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6F8D46-1EBB-5F81-E1D3-CE6A58100039}"/>
                  </a:ext>
                </a:extLst>
              </p:cNvPr>
              <p:cNvSpPr txBox="1"/>
              <p:nvPr/>
            </p:nvSpPr>
            <p:spPr>
              <a:xfrm>
                <a:off x="329051" y="1188262"/>
                <a:ext cx="8646507" cy="5099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How to use the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fitted GP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to guide the </a:t>
                </a:r>
                <a:r>
                  <a:rPr lang="en-US" sz="20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expensive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optimization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problem?</a:t>
                </a:r>
              </a:p>
              <a:p>
                <a:pPr lvl="0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𝑓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⁡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lvl="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Acquisition function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quantifies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attractiveness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of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for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optimization</a:t>
                </a:r>
              </a:p>
              <a:p>
                <a:pPr marL="285750" lvl="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min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=1, ⋯, 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consider the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improvement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utility function:</a:t>
                </a:r>
              </a:p>
              <a:p>
                <a:pPr lvl="0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I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min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, 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lvl="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Expected improvement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acquisition </a:t>
                </a:r>
                <a:r>
                  <a:rPr lang="en-US" sz="16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(EI; Jones et al. 1997)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lvl="0">
                  <a:spcAft>
                    <a:spcPts val="1200"/>
                  </a:spcAft>
                  <a:defRPr/>
                </a:pPr>
                <a:r>
                  <a:rPr lang="en-US" dirty="0">
                    <a:solidFill>
                      <a:srgbClr val="002060"/>
                    </a:solidFill>
                    <a:cs typeface="Segoe UI" panose="020B0502040204020203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EI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≔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I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data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, ⋯, 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b="0" i="1" dirty="0">
                  <a:solidFill>
                    <a:srgbClr val="002060"/>
                  </a:solidFill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lvl="0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min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min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min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𝒙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742950" lvl="1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⋅</m:t>
                        </m:r>
                      </m:e>
                    </m:d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dirty="0" err="1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cdf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and pdf for the standard normal distribution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Finally,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optimize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the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next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evaluation point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←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EI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6F8D46-1EBB-5F81-E1D3-CE6A58100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51" y="1188262"/>
                <a:ext cx="8646507" cy="5099088"/>
              </a:xfrm>
              <a:prstGeom prst="rect">
                <a:avLst/>
              </a:prstGeom>
              <a:blipFill>
                <a:blip r:embed="rId4"/>
                <a:stretch>
                  <a:fillRect l="-776" t="-598" r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74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C490F73-6495-8113-9C2E-04A41A30D9A6}"/>
              </a:ext>
            </a:extLst>
          </p:cNvPr>
          <p:cNvGrpSpPr/>
          <p:nvPr/>
        </p:nvGrpSpPr>
        <p:grpSpPr>
          <a:xfrm>
            <a:off x="364820" y="3326549"/>
            <a:ext cx="4026208" cy="2200291"/>
            <a:chOff x="488040" y="3859271"/>
            <a:chExt cx="4026208" cy="22002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AD6C57-13BA-F8E9-6961-EE3918785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1912"/>
            <a:stretch/>
          </p:blipFill>
          <p:spPr>
            <a:xfrm rot="10800000">
              <a:off x="488040" y="3859271"/>
              <a:ext cx="4026208" cy="220029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5E77085-D5BC-114D-8609-1433BBF5E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552" t="28715" r="63001"/>
            <a:stretch/>
          </p:blipFill>
          <p:spPr>
            <a:xfrm rot="10800000">
              <a:off x="1464142" y="3862995"/>
              <a:ext cx="121150" cy="156847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74EB6D-A801-06A8-0045-E533F31A765F}"/>
              </a:ext>
            </a:extLst>
          </p:cNvPr>
          <p:cNvGrpSpPr/>
          <p:nvPr/>
        </p:nvGrpSpPr>
        <p:grpSpPr>
          <a:xfrm flipH="1">
            <a:off x="4447707" y="3320332"/>
            <a:ext cx="4085032" cy="2206507"/>
            <a:chOff x="4447707" y="3320332"/>
            <a:chExt cx="4085032" cy="22065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B07FE8-29F2-B2B4-0F96-847642BB8D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209"/>
            <a:stretch/>
          </p:blipFill>
          <p:spPr>
            <a:xfrm>
              <a:off x="4447707" y="3326548"/>
              <a:ext cx="4085032" cy="220029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D914692-C104-D5CD-3865-700D39817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926" r="20874" b="67262"/>
            <a:stretch/>
          </p:blipFill>
          <p:spPr>
            <a:xfrm>
              <a:off x="4572000" y="3320332"/>
              <a:ext cx="770284" cy="720335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D6A652-90A7-4AB5-833D-2DE62439FB9E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Bayesian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6F8D46-1EBB-5F81-E1D3-CE6A58100039}"/>
                  </a:ext>
                </a:extLst>
              </p:cNvPr>
              <p:cNvSpPr txBox="1"/>
              <p:nvPr/>
            </p:nvSpPr>
            <p:spPr>
              <a:xfrm>
                <a:off x="329052" y="1188262"/>
                <a:ext cx="8485896" cy="1434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Expected improvement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acquisition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(Jones et al. 1997):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Segoe UI" panose="020B0502040204020203" pitchFamily="34" charset="0"/>
                </a:endParaRP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EI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min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min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min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6F8D46-1EBB-5F81-E1D3-CE6A58100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52" y="1188262"/>
                <a:ext cx="8485896" cy="1434303"/>
              </a:xfrm>
              <a:prstGeom prst="rect">
                <a:avLst/>
              </a:prstGeom>
              <a:blipFill>
                <a:blip r:embed="rId5"/>
                <a:stretch>
                  <a:fillRect l="-790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AA3D52-610E-C7A3-6BBF-EA213D94F118}"/>
                  </a:ext>
                </a:extLst>
              </p:cNvPr>
              <p:cNvSpPr txBox="1"/>
              <p:nvPr/>
            </p:nvSpPr>
            <p:spPr>
              <a:xfrm>
                <a:off x="329052" y="2628781"/>
                <a:ext cx="8407444" cy="365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One of the most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popular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&amp;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widely-used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acquisition functions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Closed-form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acquisition:</a:t>
                </a: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Easy to optimize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𝒙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𝑛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+1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←</m:t>
                    </m:r>
                    <m:func>
                      <m:func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EI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(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𝒙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, automatic differentiation</a:t>
                </a: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Kernel parameters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fitted</a:t>
                </a:r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and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plugg</a:t>
                </a:r>
                <a:r>
                  <a:rPr lang="en-US" b="1" dirty="0">
                    <a:solidFill>
                      <a:srgbClr val="4472C4">
                        <a:lumMod val="50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ed-in</a:t>
                </a:r>
                <a:r>
                  <a:rPr lang="en-US" dirty="0">
                    <a:solidFill>
                      <a:srgbClr val="4472C4">
                        <a:lumMod val="50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for EI </a:t>
                </a:r>
                <a:r>
                  <a:rPr lang="en-US" b="1" dirty="0">
                    <a:solidFill>
                      <a:srgbClr val="4472C4">
                        <a:lumMod val="50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optimization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Interpretability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Exploration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favors points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with large posterior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uncertainty</a:t>
                </a: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Exploitation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favors points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with small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predicted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objective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Exploration-exploitation trade-off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fundamental in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reinforcement learning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(Kearns &amp; Singh 2002)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AA3D52-610E-C7A3-6BBF-EA213D94F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52" y="2628781"/>
                <a:ext cx="8407444" cy="3658246"/>
              </a:xfrm>
              <a:prstGeom prst="rect">
                <a:avLst/>
              </a:prstGeom>
              <a:blipFill>
                <a:blip r:embed="rId6"/>
                <a:stretch>
                  <a:fillRect l="-508" t="-667" b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9B59D0-20DB-E9C9-9BAF-C7E21B8F2257}"/>
                  </a:ext>
                </a:extLst>
              </p:cNvPr>
              <p:cNvSpPr txBox="1"/>
              <p:nvPr/>
            </p:nvSpPr>
            <p:spPr>
              <a:xfrm>
                <a:off x="329052" y="1191473"/>
                <a:ext cx="8485896" cy="1434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Expected improvement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acquisition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(Jones et al. 1997):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Segoe UI" panose="020B0502040204020203" pitchFamily="34" charset="0"/>
                </a:endParaRP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EI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min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min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min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𝑠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9B59D0-20DB-E9C9-9BAF-C7E21B8F2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52" y="1191473"/>
                <a:ext cx="8485896" cy="1434303"/>
              </a:xfrm>
              <a:prstGeom prst="rect">
                <a:avLst/>
              </a:prstGeom>
              <a:blipFill>
                <a:blip r:embed="rId7"/>
                <a:stretch>
                  <a:fillRect l="-790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702B50-A5A1-C652-D0FC-47A0112D494B}"/>
                  </a:ext>
                </a:extLst>
              </p:cNvPr>
              <p:cNvSpPr txBox="1"/>
              <p:nvPr/>
            </p:nvSpPr>
            <p:spPr>
              <a:xfrm>
                <a:off x="506002" y="3429000"/>
                <a:ext cx="5665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702B50-A5A1-C652-D0FC-47A0112D4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02" y="3429000"/>
                <a:ext cx="566530" cy="369332"/>
              </a:xfrm>
              <a:prstGeom prst="rect">
                <a:avLst/>
              </a:prstGeom>
              <a:blipFill>
                <a:blip r:embed="rId8"/>
                <a:stretch>
                  <a:fillRect l="-3226" r="-1505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663D8A-7C21-EE9D-AA72-3C54DCD9BB9D}"/>
                  </a:ext>
                </a:extLst>
              </p:cNvPr>
              <p:cNvSpPr txBox="1"/>
              <p:nvPr/>
            </p:nvSpPr>
            <p:spPr>
              <a:xfrm>
                <a:off x="4615852" y="3429000"/>
                <a:ext cx="5665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EI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663D8A-7C21-EE9D-AA72-3C54DCD9B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852" y="3429000"/>
                <a:ext cx="566530" cy="369332"/>
              </a:xfrm>
              <a:prstGeom prst="rect">
                <a:avLst/>
              </a:prstGeom>
              <a:blipFill>
                <a:blip r:embed="rId9"/>
                <a:stretch>
                  <a:fillRect r="-2903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CB595C-C57A-282C-398F-CDC3C7520B56}"/>
                  </a:ext>
                </a:extLst>
              </p:cNvPr>
              <p:cNvSpPr txBox="1"/>
              <p:nvPr/>
            </p:nvSpPr>
            <p:spPr>
              <a:xfrm>
                <a:off x="329052" y="1191473"/>
                <a:ext cx="8485896" cy="1434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Expected improvement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acquisition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(Jones et al. 1997):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Segoe UI" panose="020B0502040204020203" pitchFamily="34" charset="0"/>
                </a:endParaRP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EI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min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min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min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CB595C-C57A-282C-398F-CDC3C7520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52" y="1191473"/>
                <a:ext cx="8485896" cy="1434303"/>
              </a:xfrm>
              <a:prstGeom prst="rect">
                <a:avLst/>
              </a:prstGeom>
              <a:blipFill>
                <a:blip r:embed="rId10"/>
                <a:stretch>
                  <a:fillRect l="-790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9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19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115515</TotalTime>
  <Words>1143</Words>
  <Application>Microsoft Office PowerPoint</Application>
  <PresentationFormat>On-screen Show (4:3)</PresentationFormat>
  <Paragraphs>192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Segoe UI</vt:lpstr>
      <vt:lpstr>Office Theme</vt:lpstr>
      <vt:lpstr>Efficient optimization of expensive black-box simulators via marginal means, with application to neutrino detector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SimonLenovo</dc:creator>
  <cp:lastModifiedBy>Simon asdf</cp:lastModifiedBy>
  <cp:revision>3401</cp:revision>
  <dcterms:created xsi:type="dcterms:W3CDTF">2016-10-24T17:24:36Z</dcterms:created>
  <dcterms:modified xsi:type="dcterms:W3CDTF">2025-08-20T20:57:13Z</dcterms:modified>
</cp:coreProperties>
</file>