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854" r:id="rId2"/>
    <p:sldId id="901" r:id="rId3"/>
    <p:sldId id="920" r:id="rId4"/>
    <p:sldId id="946" r:id="rId5"/>
    <p:sldId id="927" r:id="rId6"/>
    <p:sldId id="928" r:id="rId7"/>
    <p:sldId id="929" r:id="rId8"/>
    <p:sldId id="931" r:id="rId9"/>
    <p:sldId id="935" r:id="rId10"/>
    <p:sldId id="885" r:id="rId11"/>
    <p:sldId id="939" r:id="rId12"/>
    <p:sldId id="886" r:id="rId13"/>
    <p:sldId id="944" r:id="rId14"/>
    <p:sldId id="934" r:id="rId15"/>
    <p:sldId id="940" r:id="rId16"/>
    <p:sldId id="909" r:id="rId17"/>
    <p:sldId id="889" r:id="rId18"/>
    <p:sldId id="947" r:id="rId19"/>
    <p:sldId id="933" r:id="rId20"/>
    <p:sldId id="945" r:id="rId21"/>
    <p:sldId id="913" r:id="rId22"/>
    <p:sldId id="910" r:id="rId23"/>
    <p:sldId id="915" r:id="rId24"/>
    <p:sldId id="936" r:id="rId25"/>
    <p:sldId id="893" r:id="rId26"/>
    <p:sldId id="718" r:id="rId27"/>
    <p:sldId id="908" r:id="rId28"/>
    <p:sldId id="887" r:id="rId29"/>
    <p:sldId id="932" r:id="rId30"/>
    <p:sldId id="890" r:id="rId31"/>
    <p:sldId id="892" r:id="rId32"/>
    <p:sldId id="888" r:id="rId33"/>
    <p:sldId id="884" r:id="rId34"/>
    <p:sldId id="917" r:id="rId35"/>
  </p:sldIdLst>
  <p:sldSz cx="9144000" cy="6858000" type="letter"/>
  <p:notesSz cx="6951663" cy="9240838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lr>
        <a:schemeClr val="hlink"/>
      </a:buClr>
      <a:buSzPct val="85000"/>
      <a:buFont typeface="Monotype Sorts" charset="2"/>
      <a:buChar char="l"/>
      <a:defRPr sz="2800" b="1" kern="1200">
        <a:solidFill>
          <a:schemeClr val="hlink"/>
        </a:solidFill>
        <a:latin typeface="Times New Roman" charset="0"/>
        <a:ea typeface="+mn-ea"/>
        <a:cs typeface="+mn-cs"/>
      </a:defRPr>
    </a:lvl1pPr>
    <a:lvl2pPr marL="457177" algn="l" rtl="0" eaLnBrk="0" fontAlgn="base" hangingPunct="0">
      <a:spcBef>
        <a:spcPct val="20000"/>
      </a:spcBef>
      <a:spcAft>
        <a:spcPct val="0"/>
      </a:spcAft>
      <a:buClr>
        <a:schemeClr val="hlink"/>
      </a:buClr>
      <a:buSzPct val="85000"/>
      <a:buFont typeface="Monotype Sorts" charset="2"/>
      <a:buChar char="l"/>
      <a:defRPr sz="2800" b="1" kern="1200">
        <a:solidFill>
          <a:schemeClr val="hlink"/>
        </a:solidFill>
        <a:latin typeface="Times New Roman" charset="0"/>
        <a:ea typeface="+mn-ea"/>
        <a:cs typeface="+mn-cs"/>
      </a:defRPr>
    </a:lvl2pPr>
    <a:lvl3pPr marL="914353" algn="l" rtl="0" eaLnBrk="0" fontAlgn="base" hangingPunct="0">
      <a:spcBef>
        <a:spcPct val="20000"/>
      </a:spcBef>
      <a:spcAft>
        <a:spcPct val="0"/>
      </a:spcAft>
      <a:buClr>
        <a:schemeClr val="hlink"/>
      </a:buClr>
      <a:buSzPct val="85000"/>
      <a:buFont typeface="Monotype Sorts" charset="2"/>
      <a:buChar char="l"/>
      <a:defRPr sz="2800" b="1" kern="1200">
        <a:solidFill>
          <a:schemeClr val="hlink"/>
        </a:solidFill>
        <a:latin typeface="Times New Roman" charset="0"/>
        <a:ea typeface="+mn-ea"/>
        <a:cs typeface="+mn-cs"/>
      </a:defRPr>
    </a:lvl3pPr>
    <a:lvl4pPr marL="1371530" algn="l" rtl="0" eaLnBrk="0" fontAlgn="base" hangingPunct="0">
      <a:spcBef>
        <a:spcPct val="20000"/>
      </a:spcBef>
      <a:spcAft>
        <a:spcPct val="0"/>
      </a:spcAft>
      <a:buClr>
        <a:schemeClr val="hlink"/>
      </a:buClr>
      <a:buSzPct val="85000"/>
      <a:buFont typeface="Monotype Sorts" charset="2"/>
      <a:buChar char="l"/>
      <a:defRPr sz="2800" b="1" kern="1200">
        <a:solidFill>
          <a:schemeClr val="hlink"/>
        </a:solidFill>
        <a:latin typeface="Times New Roman" charset="0"/>
        <a:ea typeface="+mn-ea"/>
        <a:cs typeface="+mn-cs"/>
      </a:defRPr>
    </a:lvl4pPr>
    <a:lvl5pPr marL="1828706" algn="l" rtl="0" eaLnBrk="0" fontAlgn="base" hangingPunct="0">
      <a:spcBef>
        <a:spcPct val="20000"/>
      </a:spcBef>
      <a:spcAft>
        <a:spcPct val="0"/>
      </a:spcAft>
      <a:buClr>
        <a:schemeClr val="hlink"/>
      </a:buClr>
      <a:buSzPct val="85000"/>
      <a:buFont typeface="Monotype Sorts" charset="2"/>
      <a:buChar char="l"/>
      <a:defRPr sz="2800" b="1" kern="1200">
        <a:solidFill>
          <a:schemeClr val="hlink"/>
        </a:solidFill>
        <a:latin typeface="Times New Roman" charset="0"/>
        <a:ea typeface="+mn-ea"/>
        <a:cs typeface="+mn-cs"/>
      </a:defRPr>
    </a:lvl5pPr>
    <a:lvl6pPr marL="2285883" algn="l" defTabSz="457177" rtl="0" eaLnBrk="1" latinLnBrk="0" hangingPunct="1">
      <a:defRPr sz="2800" b="1" kern="1200">
        <a:solidFill>
          <a:schemeClr val="hlink"/>
        </a:solidFill>
        <a:latin typeface="Times New Roman" charset="0"/>
        <a:ea typeface="+mn-ea"/>
        <a:cs typeface="+mn-cs"/>
      </a:defRPr>
    </a:lvl6pPr>
    <a:lvl7pPr marL="2743060" algn="l" defTabSz="457177" rtl="0" eaLnBrk="1" latinLnBrk="0" hangingPunct="1">
      <a:defRPr sz="2800" b="1" kern="1200">
        <a:solidFill>
          <a:schemeClr val="hlink"/>
        </a:solidFill>
        <a:latin typeface="Times New Roman" charset="0"/>
        <a:ea typeface="+mn-ea"/>
        <a:cs typeface="+mn-cs"/>
      </a:defRPr>
    </a:lvl7pPr>
    <a:lvl8pPr marL="3200236" algn="l" defTabSz="457177" rtl="0" eaLnBrk="1" latinLnBrk="0" hangingPunct="1">
      <a:defRPr sz="2800" b="1" kern="1200">
        <a:solidFill>
          <a:schemeClr val="hlink"/>
        </a:solidFill>
        <a:latin typeface="Times New Roman" charset="0"/>
        <a:ea typeface="+mn-ea"/>
        <a:cs typeface="+mn-cs"/>
      </a:defRPr>
    </a:lvl8pPr>
    <a:lvl9pPr marL="3657413" algn="l" defTabSz="457177" rtl="0" eaLnBrk="1" latinLnBrk="0" hangingPunct="1">
      <a:defRPr sz="2800" b="1" kern="1200">
        <a:solidFill>
          <a:schemeClr val="hlink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E2E2"/>
    <a:srgbClr val="FF8000"/>
    <a:srgbClr val="66FF66"/>
    <a:srgbClr val="FF66FF"/>
    <a:srgbClr val="66CCFF"/>
    <a:srgbClr val="D7E8E8"/>
    <a:srgbClr val="ED4654"/>
    <a:srgbClr val="E6D4DE"/>
    <a:srgbClr val="A300A0"/>
    <a:srgbClr val="E1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1" autoAdjust="0"/>
    <p:restoredTop sz="99804" autoAdjust="0"/>
  </p:normalViewPr>
  <p:slideViewPr>
    <p:cSldViewPr snapToGrid="0" snapToObjects="1">
      <p:cViewPr>
        <p:scale>
          <a:sx n="100" d="100"/>
          <a:sy n="100" d="100"/>
        </p:scale>
        <p:origin x="-968" y="-424"/>
      </p:cViewPr>
      <p:guideLst>
        <p:guide orient="horz" pos="2160"/>
        <p:guide pos="28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30" tIns="46717" rIns="93430" bIns="46717" numCol="1" anchor="t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Palatino" charset="0"/>
              </a:defRPr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588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30" tIns="46717" rIns="93430" bIns="46717" numCol="1" anchor="t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Palatino" charset="0"/>
              </a:defRPr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8875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30" tIns="46717" rIns="93430" bIns="46717" numCol="1" anchor="b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Palatino" charset="0"/>
              </a:defRPr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8588" y="8778875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30" tIns="46717" rIns="93430" bIns="46717" numCol="1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Palatino" charset="0"/>
              </a:defRPr>
            </a:lvl1pPr>
          </a:lstStyle>
          <a:p>
            <a:fld id="{0799D35D-8185-9C46-B285-B6A91DF3AC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856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30" tIns="46717" rIns="93430" bIns="46717" numCol="1" anchor="t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8588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30" tIns="46717" rIns="93430" bIns="46717" numCol="1" anchor="t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9988" y="692150"/>
            <a:ext cx="4624387" cy="3468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391025"/>
            <a:ext cx="5103813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30" tIns="46717" rIns="93430" bIns="46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8875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30" tIns="46717" rIns="93430" bIns="46717" numCol="1" anchor="b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8588" y="8778875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30" tIns="46717" rIns="93430" bIns="46717" numCol="1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fld id="{8A773CB4-8E44-054C-B5F4-9C010CEF18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930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17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35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5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70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5883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691987-EBF7-0E47-BA35-7C1ACCC3B34A}" type="slidenum">
              <a:rPr lang="en-US"/>
              <a:pPr/>
              <a:t>1</a:t>
            </a:fld>
            <a:endParaRPr lang="en-US"/>
          </a:p>
        </p:txBody>
      </p:sp>
      <p:sp>
        <p:nvSpPr>
          <p:cNvPr id="86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559acd7523_0_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3738"/>
            <a:ext cx="4618037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559acd7523_0_423:notes"/>
          <p:cNvSpPr txBox="1">
            <a:spLocks noGrp="1"/>
          </p:cNvSpPr>
          <p:nvPr>
            <p:ph type="body" idx="1"/>
          </p:nvPr>
        </p:nvSpPr>
        <p:spPr>
          <a:xfrm>
            <a:off x="695167" y="4389398"/>
            <a:ext cx="5561330" cy="4158377"/>
          </a:xfrm>
          <a:prstGeom prst="rect">
            <a:avLst/>
          </a:prstGeom>
        </p:spPr>
        <p:txBody>
          <a:bodyPr spcFirstLastPara="1" wrap="square" lIns="92513" tIns="92513" rIns="92513" bIns="9251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4D6565-CF29-2047-87CF-5D24BD0E9599}" type="slidenum">
              <a:rPr lang="en-US"/>
              <a:pPr/>
              <a:t>26</a:t>
            </a:fld>
            <a:endParaRPr lang="en-US"/>
          </a:p>
        </p:txBody>
      </p:sp>
      <p:sp>
        <p:nvSpPr>
          <p:cNvPr id="94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6064" y="228600"/>
            <a:ext cx="8618537" cy="762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3500" y="2209801"/>
            <a:ext cx="6400800" cy="525142"/>
          </a:xfrm>
        </p:spPr>
        <p:txBody>
          <a:bodyPr/>
          <a:lstStyle>
            <a:lvl1pPr marL="0" indent="0">
              <a:defRPr sz="2800" b="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890644" y="990600"/>
            <a:ext cx="9344082" cy="20145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4C1D597-74ED-D546-952C-60A3443567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33350"/>
            <a:ext cx="1943100" cy="2851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81757" y="133350"/>
            <a:ext cx="3480943" cy="28511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8C7DB743-4FED-6F40-BFB3-0774660451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1F32C35-A59D-324F-B965-907F37F001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06796"/>
            <a:ext cx="7772400" cy="40010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F0563434-CAA8-ED42-9CA6-0E8AC4F2EB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990600"/>
            <a:ext cx="3810000" cy="22601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9" y="990600"/>
            <a:ext cx="3810000" cy="22601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F495EB2B-E4F9-C54F-B7D3-99D73223EB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6765"/>
            <a:ext cx="4040188" cy="8281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19704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46765"/>
            <a:ext cx="4041775" cy="8281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19704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5B483B1-531C-714C-BC99-8D500E5E5A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6A7CBFB9-AA81-2041-82F0-E35C8C4E38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C2B4CC7B-3343-B74C-A97C-C7C24CA701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25723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308737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7002254-3D0E-264C-87A8-AF3C85E51E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590064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308737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6F1D28CF-05E5-C342-8BE6-899A0B0CFD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100000">
              <a:srgbClr val="DDDDD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3335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990600"/>
            <a:ext cx="7772400" cy="201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685800" y="152401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sz="3200" u="sng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04000" y="6229350"/>
            <a:ext cx="1828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fld id="{568A1186-8F50-DD40-B112-53824F9DBA2D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" name="Picture 1" descr="lbl_logo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263790"/>
            <a:ext cx="977900" cy="594210"/>
          </a:xfrm>
          <a:prstGeom prst="rect">
            <a:avLst/>
          </a:prstGeom>
        </p:spPr>
      </p:pic>
      <p:pic>
        <p:nvPicPr>
          <p:cNvPr id="3" name="Picture 2" descr="UC_Berkeley_Seal_80px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5994400"/>
            <a:ext cx="863600" cy="863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chemeClr val="accent2"/>
          </a:solidFill>
          <a:latin typeface="Arial" charset="0"/>
        </a:defRPr>
      </a:lvl5pPr>
      <a:lvl6pPr marL="457177"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chemeClr val="accent2"/>
          </a:solidFill>
          <a:latin typeface="Arial" charset="0"/>
        </a:defRPr>
      </a:lvl6pPr>
      <a:lvl7pPr marL="914353"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chemeClr val="accent2"/>
          </a:solidFill>
          <a:latin typeface="Arial" charset="0"/>
        </a:defRPr>
      </a:lvl7pPr>
      <a:lvl8pPr marL="1371530"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chemeClr val="accent2"/>
          </a:solidFill>
          <a:latin typeface="Arial" charset="0"/>
        </a:defRPr>
      </a:lvl8pPr>
      <a:lvl9pPr marL="1828706"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chemeClr val="accent2"/>
          </a:solidFill>
          <a:latin typeface="Arial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Monotype Sorts" charset="2"/>
        <a:buChar char="l"/>
        <a:defRPr sz="2400" b="1">
          <a:solidFill>
            <a:schemeClr val="hlink"/>
          </a:solidFill>
          <a:latin typeface="+mn-lt"/>
          <a:ea typeface="+mn-ea"/>
          <a:cs typeface="+mn-cs"/>
        </a:defRPr>
      </a:lvl1pPr>
      <a:lvl2pPr marL="742912" indent="-285736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SzPct val="60000"/>
        <a:buFont typeface="Monotype Sorts" charset="2"/>
        <a:defRPr sz="2400" b="1">
          <a:solidFill>
            <a:schemeClr val="hlink"/>
          </a:solidFill>
          <a:latin typeface="+mn-lt"/>
          <a:ea typeface="ＭＳ Ｐゴシック" charset="-128"/>
        </a:defRPr>
      </a:lvl2pPr>
      <a:lvl3pPr marL="1142942" indent="-22858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 b="1">
          <a:solidFill>
            <a:srgbClr val="00FF00"/>
          </a:solidFill>
          <a:latin typeface="+mn-lt"/>
          <a:ea typeface="ＭＳ Ｐゴシック" charset="-128"/>
        </a:defRPr>
      </a:lvl3pPr>
      <a:lvl4pPr marL="1600118" indent="-22858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–"/>
        <a:defRPr sz="2400" b="1">
          <a:solidFill>
            <a:srgbClr val="00FF00"/>
          </a:solidFill>
          <a:latin typeface="+mn-lt"/>
          <a:ea typeface="ＭＳ Ｐゴシック" charset="-128"/>
        </a:defRPr>
      </a:lvl4pPr>
      <a:lvl5pPr marL="2057295" indent="-22858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»"/>
        <a:defRPr sz="2400" b="1">
          <a:solidFill>
            <a:srgbClr val="00FF00"/>
          </a:solidFill>
          <a:latin typeface="+mn-lt"/>
          <a:ea typeface="ＭＳ Ｐゴシック" charset="-128"/>
        </a:defRPr>
      </a:lvl5pPr>
      <a:lvl6pPr marL="2514471" indent="-22858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»"/>
        <a:defRPr sz="2400" b="1">
          <a:solidFill>
            <a:srgbClr val="00FF00"/>
          </a:solidFill>
          <a:latin typeface="+mn-lt"/>
          <a:ea typeface="ＭＳ Ｐゴシック" charset="-128"/>
        </a:defRPr>
      </a:lvl6pPr>
      <a:lvl7pPr marL="2971648" indent="-22858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»"/>
        <a:defRPr sz="2400" b="1">
          <a:solidFill>
            <a:srgbClr val="00FF00"/>
          </a:solidFill>
          <a:latin typeface="+mn-lt"/>
          <a:ea typeface="ＭＳ Ｐゴシック" charset="-128"/>
        </a:defRPr>
      </a:lvl7pPr>
      <a:lvl8pPr marL="3428825" indent="-22858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»"/>
        <a:defRPr sz="2400" b="1">
          <a:solidFill>
            <a:srgbClr val="00FF00"/>
          </a:solidFill>
          <a:latin typeface="+mn-lt"/>
          <a:ea typeface="ＭＳ Ｐゴシック" charset="-128"/>
        </a:defRPr>
      </a:lvl8pPr>
      <a:lvl9pPr marL="3886001" indent="-22858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»"/>
        <a:defRPr sz="2400" b="1">
          <a:solidFill>
            <a:srgbClr val="00FF00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20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19.emf"/><Relationship Id="rId6" Type="http://schemas.openxmlformats.org/officeDocument/2006/relationships/image" Target="../media/image2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Relationship Id="rId3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9.emf"/><Relationship Id="rId12" Type="http://schemas.openxmlformats.org/officeDocument/2006/relationships/image" Target="../media/image60.emf"/><Relationship Id="rId13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8" Type="http://schemas.openxmlformats.org/officeDocument/2006/relationships/image" Target="../media/image56.png"/><Relationship Id="rId9" Type="http://schemas.openxmlformats.org/officeDocument/2006/relationships/image" Target="../media/image57.png"/><Relationship Id="rId10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747" y="-1494"/>
            <a:ext cx="8853053" cy="762000"/>
          </a:xfrm>
        </p:spPr>
        <p:txBody>
          <a:bodyPr/>
          <a:lstStyle/>
          <a:p>
            <a:r>
              <a:rPr lang="en-US" sz="3200" dirty="0" smtClean="0"/>
              <a:t>Fun with Quark Matter</a:t>
            </a:r>
            <a:endParaRPr lang="en-US" sz="3200" dirty="0"/>
          </a:p>
        </p:txBody>
      </p:sp>
      <p:sp>
        <p:nvSpPr>
          <p:cNvPr id="831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7947" y="5829300"/>
            <a:ext cx="8505920" cy="904859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US" sz="2400" b="1" i="1" dirty="0" smtClean="0"/>
              <a:t>             Barbara Jacak,  UC Berkeley &amp; LBNL</a:t>
            </a:r>
            <a:r>
              <a:rPr lang="en-US" sz="2400" b="1" i="1" dirty="0"/>
              <a:t>	</a:t>
            </a:r>
            <a:r>
              <a:rPr lang="en-US" sz="2400" dirty="0"/>
              <a:t>            </a:t>
            </a:r>
            <a:endParaRPr lang="en-US" sz="2400" b="1" i="1" dirty="0" smtClean="0"/>
          </a:p>
          <a:p>
            <a:pPr>
              <a:buFont typeface="Monotype Sorts" charset="2"/>
              <a:buNone/>
            </a:pPr>
            <a:r>
              <a:rPr lang="en-US" sz="2400" b="1" i="1" dirty="0" smtClean="0"/>
              <a:t>		</a:t>
            </a:r>
            <a:r>
              <a:rPr lang="en-US" sz="2400" b="1" i="1" dirty="0"/>
              <a:t> </a:t>
            </a:r>
            <a:r>
              <a:rPr lang="en-US" sz="2400" b="1" i="1" dirty="0" smtClean="0"/>
              <a:t>        November 4, 2019</a:t>
            </a:r>
          </a:p>
        </p:txBody>
      </p:sp>
      <p:pic>
        <p:nvPicPr>
          <p:cNvPr id="8" name="droppedImage.png" descr="droppedImage.png"/>
          <p:cNvPicPr/>
          <p:nvPr/>
        </p:nvPicPr>
        <p:blipFill rotWithShape="1">
          <a:blip r:embed="rId3">
            <a:extLst/>
          </a:blip>
          <a:srcRect b="17290"/>
          <a:stretch/>
        </p:blipFill>
        <p:spPr>
          <a:xfrm>
            <a:off x="0" y="3788189"/>
            <a:ext cx="9107189" cy="18252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icture 2" descr="Quark Matter 2019 - the XXVIIIth International Conference on Ultra-relativistic Nucleus-Nucleus Collisions">
            <a:extLst>
              <a:ext uri="{FF2B5EF4-FFF2-40B4-BE49-F238E27FC236}">
                <a16:creationId xmlns:a16="http://schemas.microsoft.com/office/drawing/2014/main" xmlns="" id="{45BCCD48-8566-9F49-9A17-20D9135F3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6" y="692707"/>
            <a:ext cx="8929253" cy="343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76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Jets get wider &amp; “softer” in plasma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2C35-A59D-324F-B965-907F37F0012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11500"/>
            <a:ext cx="4140200" cy="37465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496652" y="590550"/>
            <a:ext cx="2793148" cy="2626538"/>
            <a:chOff x="4369652" y="590550"/>
            <a:chExt cx="2793148" cy="262653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69652" y="590550"/>
              <a:ext cx="2793148" cy="2626538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 bwMode="auto">
            <a:xfrm flipV="1">
              <a:off x="6070600" y="1358900"/>
              <a:ext cx="660400" cy="165100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0" name="Oval 9"/>
            <p:cNvSpPr/>
            <p:nvPr/>
          </p:nvSpPr>
          <p:spPr bwMode="auto">
            <a:xfrm>
              <a:off x="5753100" y="2971800"/>
              <a:ext cx="292100" cy="207188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Monotype Sorts" charset="2"/>
                <a:buChar char="l"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hlink"/>
                </a:solidFill>
                <a:effectLst/>
                <a:latin typeface="Times New Roman" charset="0"/>
              </a:endParaRPr>
            </a:p>
          </p:txBody>
        </p:sp>
      </p:grpSp>
      <p:sp>
        <p:nvSpPr>
          <p:cNvPr id="11" name="Oval 10"/>
          <p:cNvSpPr/>
          <p:nvPr/>
        </p:nvSpPr>
        <p:spPr bwMode="auto">
          <a:xfrm flipH="1">
            <a:off x="1803400" y="3229788"/>
            <a:ext cx="1333500" cy="812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Monotype Sorts" charset="2"/>
              <a:buChar char="l"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Times New Roman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72897" y="851237"/>
            <a:ext cx="1789848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Pb+Pb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/</a:t>
            </a:r>
          </a:p>
          <a:p>
            <a:pPr>
              <a:buNone/>
            </a:pP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p+p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: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Jets are wider in</a:t>
            </a:r>
          </a:p>
          <a:p>
            <a:pPr>
              <a:buNone/>
            </a:pP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Pb+Pb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endParaRPr lang="en-US" sz="2400" dirty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88" y="820747"/>
            <a:ext cx="3741830" cy="17912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dirty="0" err="1">
                <a:solidFill>
                  <a:schemeClr val="tx1"/>
                </a:solidFill>
                <a:latin typeface="+mn-lt"/>
              </a:rPr>
              <a:t>Pb+Pb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/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p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+p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: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Extra low-momentum</a:t>
            </a:r>
          </a:p>
          <a:p>
            <a:pPr>
              <a:buNone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p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articles; high momenta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suppressed</a:t>
            </a:r>
            <a:endParaRPr lang="en-US" sz="2400" dirty="0">
              <a:latin typeface="+mn-l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518728" y="3456973"/>
            <a:ext cx="3964872" cy="2607277"/>
            <a:chOff x="4518728" y="3622073"/>
            <a:chExt cx="3964872" cy="260727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291"/>
            <a:stretch/>
          </p:blipFill>
          <p:spPr>
            <a:xfrm>
              <a:off x="4518729" y="3622073"/>
              <a:ext cx="3964871" cy="2607277"/>
            </a:xfrm>
            <a:prstGeom prst="rect">
              <a:avLst/>
            </a:prstGeom>
          </p:spPr>
        </p:pic>
        <p:sp>
          <p:nvSpPr>
            <p:cNvPr id="15" name="Oval 14"/>
            <p:cNvSpPr/>
            <p:nvPr/>
          </p:nvSpPr>
          <p:spPr bwMode="auto">
            <a:xfrm flipH="1">
              <a:off x="4518728" y="3622073"/>
              <a:ext cx="2428171" cy="812800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Monotype Sorts" charset="2"/>
                <a:buChar char="l"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hlink"/>
                </a:solidFill>
                <a:effectLst/>
                <a:latin typeface="Times New Roman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4417129" y="5889637"/>
            <a:ext cx="4176568" cy="904863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i="1" dirty="0" smtClean="0">
                <a:solidFill>
                  <a:srgbClr val="FF0000"/>
                </a:solidFill>
                <a:latin typeface="+mn-lt"/>
              </a:rPr>
              <a:t>Medium induced radiation!</a:t>
            </a:r>
          </a:p>
          <a:p>
            <a:pPr>
              <a:buNone/>
            </a:pPr>
            <a:r>
              <a:rPr lang="en-US" sz="2400" i="1" dirty="0" smtClean="0">
                <a:solidFill>
                  <a:srgbClr val="FF0000"/>
                </a:solidFill>
                <a:latin typeface="+mn-lt"/>
              </a:rPr>
              <a:t>Medium response!</a:t>
            </a:r>
            <a:endParaRPr lang="en-US" sz="2400" i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981200" y="2562508"/>
            <a:ext cx="0" cy="52359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" name="Rectangle 2"/>
          <p:cNvSpPr/>
          <p:nvPr/>
        </p:nvSpPr>
        <p:spPr>
          <a:xfrm>
            <a:off x="819214" y="2811790"/>
            <a:ext cx="5052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p</a:t>
            </a:r>
            <a:r>
              <a:rPr lang="en-US" sz="2400" baseline="-25000" dirty="0" err="1" smtClean="0">
                <a:solidFill>
                  <a:schemeClr val="tx1"/>
                </a:solidFill>
                <a:latin typeface="+mn-lt"/>
              </a:rPr>
              <a:t>T</a:t>
            </a:r>
            <a:endParaRPr lang="en-US" sz="2400" baseline="-25000" dirty="0">
              <a:latin typeface="+mn-lt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 flipH="1">
            <a:off x="381088" y="3095908"/>
            <a:ext cx="438126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H="1" flipV="1">
            <a:off x="2578100" y="3784600"/>
            <a:ext cx="1839030" cy="244475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2" name="Rectangle 21"/>
          <p:cNvSpPr/>
          <p:nvPr/>
        </p:nvSpPr>
        <p:spPr>
          <a:xfrm>
            <a:off x="6493141" y="3025099"/>
            <a:ext cx="1838059" cy="30777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1400" b="0" i="1" dirty="0" smtClean="0">
                <a:solidFill>
                  <a:srgbClr val="000000"/>
                </a:solidFill>
                <a:latin typeface="+mn-lt"/>
              </a:rPr>
              <a:t>PLB 730, 243 (2014) </a:t>
            </a:r>
            <a:endParaRPr lang="en-US" sz="1400" b="0" i="1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069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152400"/>
            <a:ext cx="8166100" cy="457200"/>
          </a:xfrm>
        </p:spPr>
        <p:txBody>
          <a:bodyPr/>
          <a:lstStyle/>
          <a:p>
            <a:r>
              <a:rPr lang="en-US" dirty="0" smtClean="0"/>
              <a:t>Looking differentially inside jets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4708984"/>
            <a:ext cx="8242300" cy="2132888"/>
          </a:xfrm>
          <a:solidFill>
            <a:srgbClr val="DBE2E2"/>
          </a:solidFill>
        </p:spPr>
        <p:txBody>
          <a:bodyPr/>
          <a:lstStyle/>
          <a:p>
            <a:r>
              <a:rPr lang="en-US" dirty="0" smtClean="0"/>
              <a:t>Excess soft particles at large jet radius</a:t>
            </a:r>
          </a:p>
          <a:p>
            <a:r>
              <a:rPr lang="en-US" dirty="0" smtClean="0"/>
              <a:t>Narrowing of higher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particle density</a:t>
            </a:r>
          </a:p>
          <a:p>
            <a:r>
              <a:rPr lang="en-US" dirty="0" smtClean="0"/>
              <a:t>Energy loss vs. medium response? </a:t>
            </a:r>
          </a:p>
          <a:p>
            <a:pPr lvl="1"/>
            <a:r>
              <a:rPr lang="en-US" dirty="0"/>
              <a:t>	</a:t>
            </a:r>
            <a:r>
              <a:rPr lang="en-US" dirty="0" smtClean="0"/>
              <a:t>	   </a:t>
            </a:r>
            <a:r>
              <a:rPr lang="en-US" b="0" i="1" dirty="0" smtClean="0">
                <a:solidFill>
                  <a:srgbClr val="000000"/>
                </a:solidFill>
              </a:rPr>
              <a:t>quantify: compare theory to the differential data</a:t>
            </a:r>
          </a:p>
          <a:p>
            <a:pPr lvl="1"/>
            <a:r>
              <a:rPr lang="en-US" b="0" i="1" dirty="0">
                <a:solidFill>
                  <a:srgbClr val="000000"/>
                </a:solidFill>
              </a:rPr>
              <a:t>	</a:t>
            </a:r>
            <a:r>
              <a:rPr lang="en-US" b="0" i="1" dirty="0" smtClean="0">
                <a:solidFill>
                  <a:srgbClr val="000000"/>
                </a:solidFill>
              </a:rPr>
              <a:t> 		</a:t>
            </a:r>
            <a:r>
              <a:rPr lang="en-US" b="0" i="1" dirty="0" err="1" smtClean="0">
                <a:solidFill>
                  <a:srgbClr val="000000"/>
                </a:solidFill>
              </a:rPr>
              <a:t>CoLBT</a:t>
            </a:r>
            <a:r>
              <a:rPr lang="en-US" b="0" i="1" dirty="0" smtClean="0">
                <a:solidFill>
                  <a:srgbClr val="000000"/>
                </a:solidFill>
              </a:rPr>
              <a:t>-hydro, Hybrid, SCET</a:t>
            </a:r>
            <a:r>
              <a:rPr lang="en-US" b="0" i="1" baseline="-25000" dirty="0" smtClean="0">
                <a:solidFill>
                  <a:srgbClr val="000000"/>
                </a:solidFill>
              </a:rPr>
              <a:t>G</a:t>
            </a:r>
            <a:endParaRPr lang="en-US" b="0" i="1" baseline="-25000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344" b="2929"/>
          <a:stretch/>
        </p:blipFill>
        <p:spPr>
          <a:xfrm>
            <a:off x="1079500" y="660400"/>
            <a:ext cx="5930900" cy="41070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988441" y="717230"/>
            <a:ext cx="1838059" cy="30777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1400" b="0" i="1" dirty="0" err="1" smtClean="0">
                <a:solidFill>
                  <a:srgbClr val="000000"/>
                </a:solidFill>
                <a:latin typeface="+mn-lt"/>
              </a:rPr>
              <a:t>arXiv</a:t>
            </a:r>
            <a:r>
              <a:rPr lang="it-IT" sz="1400" b="0" i="1" dirty="0" smtClean="0">
                <a:solidFill>
                  <a:srgbClr val="000000"/>
                </a:solidFill>
                <a:latin typeface="+mn-lt"/>
              </a:rPr>
              <a:t>: 1908.05264</a:t>
            </a:r>
            <a:endParaRPr lang="en-US" sz="1400" b="0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48500" y="1187130"/>
            <a:ext cx="1838059" cy="56630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1400" b="0" i="1" dirty="0" err="1" smtClean="0">
                <a:solidFill>
                  <a:srgbClr val="000000"/>
                </a:solidFill>
                <a:latin typeface="+mn-lt"/>
              </a:rPr>
              <a:t>See</a:t>
            </a:r>
            <a:r>
              <a:rPr lang="it-IT" sz="1400" b="0" i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it-IT" sz="1400" b="0" i="1" dirty="0" err="1" smtClean="0">
                <a:solidFill>
                  <a:srgbClr val="000000"/>
                </a:solidFill>
                <a:latin typeface="+mn-lt"/>
              </a:rPr>
              <a:t>also</a:t>
            </a:r>
            <a:r>
              <a:rPr lang="it-IT" sz="1400" b="0" i="1" dirty="0" smtClean="0">
                <a:solidFill>
                  <a:srgbClr val="000000"/>
                </a:solidFill>
                <a:latin typeface="+mn-lt"/>
              </a:rPr>
              <a:t>: CMS</a:t>
            </a:r>
          </a:p>
          <a:p>
            <a:pPr>
              <a:buNone/>
            </a:pPr>
            <a:r>
              <a:rPr lang="it-IT" sz="1400" b="0" i="1" dirty="0" err="1" smtClean="0">
                <a:solidFill>
                  <a:srgbClr val="000000"/>
                </a:solidFill>
                <a:latin typeface="+mn-lt"/>
              </a:rPr>
              <a:t>arXiv</a:t>
            </a:r>
            <a:r>
              <a:rPr lang="it-IT" sz="1400" b="0" i="1" dirty="0" smtClean="0">
                <a:solidFill>
                  <a:srgbClr val="000000"/>
                </a:solidFill>
                <a:latin typeface="+mn-lt"/>
              </a:rPr>
              <a:t>: 1803.00042</a:t>
            </a:r>
            <a:endParaRPr lang="en-US" sz="1400" b="0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48500" y="1959156"/>
            <a:ext cx="1990459" cy="175432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2000" i="1" dirty="0" err="1" smtClean="0">
                <a:solidFill>
                  <a:srgbClr val="FF0000"/>
                </a:solidFill>
                <a:latin typeface="+mn-lt"/>
              </a:rPr>
              <a:t>also</a:t>
            </a:r>
            <a:r>
              <a:rPr lang="it-IT" sz="2000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2000" i="1" dirty="0" err="1" smtClean="0">
                <a:solidFill>
                  <a:srgbClr val="FF0000"/>
                </a:solidFill>
                <a:latin typeface="+mn-lt"/>
              </a:rPr>
              <a:t>measure</a:t>
            </a:r>
            <a:endParaRPr lang="it-IT" sz="2000" i="1" dirty="0" smtClean="0">
              <a:solidFill>
                <a:srgbClr val="FF0000"/>
              </a:solidFill>
              <a:latin typeface="+mn-lt"/>
            </a:endParaRPr>
          </a:p>
          <a:p>
            <a:pPr>
              <a:buNone/>
            </a:pPr>
            <a:r>
              <a:rPr lang="it-IT" sz="2000" i="1" dirty="0" err="1" smtClean="0">
                <a:solidFill>
                  <a:srgbClr val="FF0000"/>
                </a:solidFill>
                <a:latin typeface="+mn-lt"/>
              </a:rPr>
              <a:t>Fragmentation</a:t>
            </a:r>
            <a:r>
              <a:rPr lang="it-IT" sz="2000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2000" i="1" dirty="0" err="1" smtClean="0">
                <a:solidFill>
                  <a:srgbClr val="FF0000"/>
                </a:solidFill>
                <a:latin typeface="+mn-lt"/>
              </a:rPr>
              <a:t>functions</a:t>
            </a:r>
            <a:r>
              <a:rPr lang="it-IT" sz="2000" i="1" dirty="0" smtClean="0">
                <a:solidFill>
                  <a:srgbClr val="FF0000"/>
                </a:solidFill>
                <a:latin typeface="+mn-lt"/>
              </a:rPr>
              <a:t> </a:t>
            </a:r>
          </a:p>
          <a:p>
            <a:pPr>
              <a:buNone/>
            </a:pPr>
            <a:r>
              <a:rPr lang="it-IT" sz="2000" i="1" dirty="0" err="1" smtClean="0">
                <a:solidFill>
                  <a:srgbClr val="FF0000"/>
                </a:solidFill>
                <a:latin typeface="+mn-lt"/>
              </a:rPr>
              <a:t>q</a:t>
            </a:r>
            <a:r>
              <a:rPr lang="it-IT" sz="2000" i="1" dirty="0" smtClean="0">
                <a:solidFill>
                  <a:srgbClr val="FF0000"/>
                </a:solidFill>
                <a:latin typeface="+mn-lt"/>
              </a:rPr>
              <a:t> vs. g </a:t>
            </a:r>
            <a:r>
              <a:rPr lang="it-IT" sz="2000" i="1" dirty="0" err="1" smtClean="0">
                <a:solidFill>
                  <a:srgbClr val="FF0000"/>
                </a:solidFill>
                <a:latin typeface="+mn-lt"/>
              </a:rPr>
              <a:t>jets</a:t>
            </a:r>
            <a:r>
              <a:rPr lang="it-IT" sz="2000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2000" i="1" dirty="0" err="1" smtClean="0">
                <a:solidFill>
                  <a:srgbClr val="FF0000"/>
                </a:solidFill>
                <a:latin typeface="+mn-lt"/>
              </a:rPr>
              <a:t>using</a:t>
            </a:r>
            <a:r>
              <a:rPr lang="it-IT" sz="2000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2000" i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g</a:t>
            </a:r>
            <a:r>
              <a:rPr lang="it-IT" sz="2000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2000" i="1" dirty="0" err="1" smtClean="0">
                <a:solidFill>
                  <a:srgbClr val="FF0000"/>
                </a:solidFill>
                <a:latin typeface="+mn-lt"/>
              </a:rPr>
              <a:t>tag</a:t>
            </a:r>
            <a:endParaRPr lang="en-US" sz="2000" i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0314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chemeClr val="accent6"/>
                </a:solidFill>
              </a:rPr>
              <a:t>Medium induced gluon splitting?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2C35-A59D-324F-B965-907F37F00120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01351" y="780110"/>
            <a:ext cx="5035849" cy="2280899"/>
            <a:chOff x="1136351" y="1160801"/>
            <a:chExt cx="6215869" cy="333987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6351" y="1160801"/>
              <a:ext cx="6215869" cy="3339870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 bwMode="auto">
            <a:xfrm flipH="1">
              <a:off x="4432300" y="2273300"/>
              <a:ext cx="1193800" cy="651688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Monotype Sorts" charset="2"/>
                <a:buChar char="l"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hlink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 flipH="1">
              <a:off x="4292600" y="3035300"/>
              <a:ext cx="1193800" cy="651688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Monotype Sorts" charset="2"/>
                <a:buChar char="l"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hlink"/>
                </a:solidFill>
                <a:effectLst/>
                <a:latin typeface="Times New Roman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0" y="3175000"/>
            <a:ext cx="6883400" cy="34417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740400" y="780110"/>
            <a:ext cx="3272018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A300A0"/>
                </a:solidFill>
                <a:latin typeface="+mn-lt"/>
              </a:rPr>
              <a:t>Groom away soft stuff, look for the 2 highest </a:t>
            </a:r>
            <a:r>
              <a:rPr lang="en-US" sz="2400" dirty="0" err="1" smtClean="0">
                <a:solidFill>
                  <a:srgbClr val="A300A0"/>
                </a:solidFill>
                <a:latin typeface="+mn-lt"/>
              </a:rPr>
              <a:t>p</a:t>
            </a:r>
            <a:r>
              <a:rPr lang="en-US" sz="2400" baseline="-25000" dirty="0" err="1" smtClean="0">
                <a:solidFill>
                  <a:srgbClr val="A300A0"/>
                </a:solidFill>
                <a:latin typeface="+mn-lt"/>
              </a:rPr>
              <a:t>T</a:t>
            </a:r>
            <a:r>
              <a:rPr lang="en-US" sz="2400" dirty="0" smtClean="0">
                <a:solidFill>
                  <a:srgbClr val="A300A0"/>
                </a:solidFill>
                <a:latin typeface="+mn-lt"/>
              </a:rPr>
              <a:t> objects</a:t>
            </a:r>
            <a:endParaRPr lang="en-US" sz="2400" dirty="0">
              <a:solidFill>
                <a:srgbClr val="A300A0"/>
              </a:solidFill>
              <a:latin typeface="+mn-lt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6072391"/>
              </p:ext>
            </p:extLst>
          </p:nvPr>
        </p:nvGraphicFramePr>
        <p:xfrm>
          <a:off x="6221232" y="2086596"/>
          <a:ext cx="1943100" cy="957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3" name="Equation" r:id="rId5" imgW="876300" imgH="431800" progId="Equation.3">
                  <p:embed/>
                </p:oleObj>
              </mc:Choice>
              <mc:Fallback>
                <p:oleObj name="Equation" r:id="rId5" imgW="8763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21232" y="2086596"/>
                        <a:ext cx="1943100" cy="9574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Oval 15"/>
          <p:cNvSpPr/>
          <p:nvPr/>
        </p:nvSpPr>
        <p:spPr bwMode="auto">
          <a:xfrm rot="871241" flipH="1">
            <a:off x="5575300" y="5346700"/>
            <a:ext cx="1426982" cy="57492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Monotype Sorts" charset="2"/>
              <a:buChar char="l"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Times New Roman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10400" y="3368717"/>
            <a:ext cx="2141718" cy="2382191"/>
          </a:xfrm>
          <a:prstGeom prst="rect">
            <a:avLst/>
          </a:prstGeom>
          <a:solidFill>
            <a:srgbClr val="D5E6E6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i="1" dirty="0" smtClean="0">
                <a:solidFill>
                  <a:srgbClr val="FF0000"/>
                </a:solidFill>
                <a:latin typeface="+mn-lt"/>
              </a:rPr>
              <a:t>Modification observed!</a:t>
            </a:r>
          </a:p>
          <a:p>
            <a:pPr>
              <a:buNone/>
            </a:pPr>
            <a:r>
              <a:rPr lang="en-US" sz="2400" i="1" dirty="0" smtClean="0">
                <a:solidFill>
                  <a:srgbClr val="FF0000"/>
                </a:solidFill>
                <a:latin typeface="+mn-lt"/>
              </a:rPr>
              <a:t>Experiment </a:t>
            </a:r>
            <a:r>
              <a:rPr lang="en-US" sz="2400" i="1" dirty="0">
                <a:solidFill>
                  <a:srgbClr val="FF0000"/>
                </a:solidFill>
                <a:latin typeface="+mn-lt"/>
              </a:rPr>
              <a:t>+ Theory: </a:t>
            </a:r>
            <a:r>
              <a:rPr lang="en-US" sz="2400" b="0" i="1" dirty="0" smtClean="0">
                <a:solidFill>
                  <a:srgbClr val="FF0000"/>
                </a:solidFill>
                <a:latin typeface="+mn-lt"/>
              </a:rPr>
              <a:t>data constrain E, p transport. </a:t>
            </a:r>
            <a:endParaRPr lang="en-US" sz="2400" b="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7" name="Oval 16"/>
          <p:cNvSpPr/>
          <p:nvPr/>
        </p:nvSpPr>
        <p:spPr bwMode="auto">
          <a:xfrm flipH="1">
            <a:off x="1520596" y="805507"/>
            <a:ext cx="1828801" cy="337494"/>
          </a:xfrm>
          <a:prstGeom prst="ellipse">
            <a:avLst/>
          </a:prstGeom>
          <a:noFill/>
          <a:ln w="28575" cap="flat" cmpd="sng" algn="ctr">
            <a:solidFill>
              <a:srgbClr val="A30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Monotype Sorts" charset="2"/>
              <a:buChar char="l"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Times New Roman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13300" y="3107874"/>
            <a:ext cx="2197100" cy="30777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1400" b="0" i="1" dirty="0" smtClean="0">
                <a:solidFill>
                  <a:srgbClr val="000000"/>
                </a:solidFill>
                <a:latin typeface="+mn-lt"/>
              </a:rPr>
              <a:t>PRL 120, 142302 (2018) </a:t>
            </a:r>
            <a:endParaRPr lang="en-US" sz="1400" b="0" i="1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0674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Groomed jet mass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2C35-A59D-324F-B965-907F37F0012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32600" y="189290"/>
            <a:ext cx="179077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0" i="1" dirty="0" err="1" smtClean="0">
                <a:solidFill>
                  <a:schemeClr val="tx1"/>
                </a:solidFill>
                <a:latin typeface="+mn-lt"/>
              </a:rPr>
              <a:t>M</a:t>
            </a:r>
            <a:r>
              <a:rPr lang="en-US" b="0" i="1" baseline="-25000" dirty="0" err="1" smtClean="0">
                <a:solidFill>
                  <a:schemeClr val="tx1"/>
                </a:solidFill>
                <a:latin typeface="+mn-lt"/>
              </a:rPr>
              <a:t>Jet</a:t>
            </a:r>
            <a:r>
              <a:rPr lang="en-US" b="0" i="1" dirty="0" smtClean="0">
                <a:solidFill>
                  <a:schemeClr val="tx1"/>
                </a:solidFill>
                <a:latin typeface="+mn-lt"/>
              </a:rPr>
              <a:t> ~ z</a:t>
            </a:r>
            <a:r>
              <a:rPr lang="en-US" b="0" i="1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θ</a:t>
            </a:r>
            <a:r>
              <a:rPr lang="en-US" b="0" i="1" baseline="30000" dirty="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en-US" b="0" i="1" dirty="0" smtClean="0">
                <a:solidFill>
                  <a:schemeClr val="tx1"/>
                </a:solidFill>
                <a:latin typeface="+mn-lt"/>
              </a:rPr>
              <a:t> </a:t>
            </a:r>
            <a:endParaRPr lang="en-US" b="0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15082"/>
          <a:stretch/>
        </p:blipFill>
        <p:spPr>
          <a:xfrm>
            <a:off x="0" y="712511"/>
            <a:ext cx="7942710" cy="24243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899" y="2741272"/>
            <a:ext cx="3419143" cy="4116727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 bwMode="auto">
          <a:xfrm>
            <a:off x="850900" y="1371600"/>
            <a:ext cx="660400" cy="774700"/>
          </a:xfrm>
          <a:prstGeom prst="ellips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Monotype Sorts" charset="2"/>
              <a:buChar char="l"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Times New Roman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8458200" y="3683000"/>
            <a:ext cx="660400" cy="774700"/>
          </a:xfrm>
          <a:prstGeom prst="ellips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Monotype Sorts" charset="2"/>
              <a:buChar char="l"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Times New Roman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0948" y="4111451"/>
            <a:ext cx="5676825" cy="1717389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  <a:spAutoFit/>
          </a:bodyPr>
          <a:lstStyle>
            <a:lvl1pPr marL="342882" indent="-34288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Monotype Sorts" charset="2"/>
              <a:buChar char="l"/>
              <a:defRPr sz="24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742912" indent="-285736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Monotype Sorts" charset="2"/>
              <a:defRPr sz="2400" b="1">
                <a:solidFill>
                  <a:schemeClr val="hlink"/>
                </a:solidFill>
                <a:latin typeface="+mn-lt"/>
                <a:ea typeface="ＭＳ Ｐゴシック" charset="-128"/>
              </a:defRPr>
            </a:lvl2pPr>
            <a:lvl3pPr marL="1142942" indent="-2285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00FF00"/>
                </a:solidFill>
                <a:latin typeface="+mn-lt"/>
                <a:ea typeface="ＭＳ Ｐゴシック" charset="-128"/>
              </a:defRPr>
            </a:lvl3pPr>
            <a:lvl4pPr marL="1600118" indent="-2285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00FF00"/>
                </a:solidFill>
                <a:latin typeface="+mn-lt"/>
                <a:ea typeface="ＭＳ Ｐゴシック" charset="-128"/>
              </a:defRPr>
            </a:lvl4pPr>
            <a:lvl5pPr marL="2057295" indent="-2285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FF00"/>
                </a:solidFill>
                <a:latin typeface="+mn-lt"/>
                <a:ea typeface="ＭＳ Ｐゴシック" charset="-128"/>
              </a:defRPr>
            </a:lvl5pPr>
            <a:lvl6pPr marL="2514471" indent="-2285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FF00"/>
                </a:solidFill>
                <a:latin typeface="+mn-lt"/>
                <a:ea typeface="ＭＳ Ｐゴシック" charset="-128"/>
              </a:defRPr>
            </a:lvl6pPr>
            <a:lvl7pPr marL="2971648" indent="-2285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FF00"/>
                </a:solidFill>
                <a:latin typeface="+mn-lt"/>
                <a:ea typeface="ＭＳ Ｐゴシック" charset="-128"/>
              </a:defRPr>
            </a:lvl7pPr>
            <a:lvl8pPr marL="3428825" indent="-2285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FF00"/>
                </a:solidFill>
                <a:latin typeface="+mn-lt"/>
                <a:ea typeface="ＭＳ Ｐゴシック" charset="-128"/>
              </a:defRPr>
            </a:lvl8pPr>
            <a:lvl9pPr marL="3886001" indent="-2285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FF00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Font typeface="Monotype Sorts" charset="2"/>
              <a:buNone/>
            </a:pPr>
            <a:r>
              <a:rPr lang="en-US" dirty="0" smtClean="0"/>
              <a:t>So, is the mass modified?</a:t>
            </a:r>
          </a:p>
          <a:p>
            <a:pPr marL="0" indent="0">
              <a:buFont typeface="Monotype Sorts" charset="2"/>
              <a:buNone/>
            </a:pPr>
            <a:r>
              <a:rPr lang="en-US" dirty="0" smtClean="0"/>
              <a:t>Perhaps a bit for lower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jets?</a:t>
            </a:r>
          </a:p>
          <a:p>
            <a:pPr marL="0" indent="0">
              <a:buFont typeface="Monotype Sorts" charset="2"/>
              <a:buNone/>
            </a:pPr>
            <a:r>
              <a:rPr lang="en-US" dirty="0" smtClean="0"/>
              <a:t>But, the mass is controlled by the groomer!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948" y="3136901"/>
            <a:ext cx="68070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>
                <a:solidFill>
                  <a:srgbClr val="0000FF"/>
                </a:solidFill>
                <a:latin typeface="+mn-lt"/>
              </a:rPr>
              <a:t>Grooming </a:t>
            </a:r>
            <a:r>
              <a:rPr lang="en-US" sz="2400" dirty="0" smtClean="0">
                <a:solidFill>
                  <a:srgbClr val="0000FF"/>
                </a:solidFill>
                <a:latin typeface="+mn-lt"/>
              </a:rPr>
              <a:t>allows 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comparison to QCD calculations </a:t>
            </a:r>
            <a:r>
              <a:rPr lang="en-US" sz="2400" dirty="0" smtClean="0">
                <a:solidFill>
                  <a:srgbClr val="0000FF"/>
                </a:solidFill>
                <a:latin typeface="+mn-lt"/>
              </a:rPr>
              <a:t>(&lt; </a:t>
            </a:r>
            <a:r>
              <a:rPr lang="en-US" sz="2400" dirty="0" err="1" smtClean="0">
                <a:solidFill>
                  <a:srgbClr val="0000FF"/>
                </a:solidFill>
                <a:latin typeface="+mn-lt"/>
              </a:rPr>
              <a:t>hadronization</a:t>
            </a:r>
            <a:r>
              <a:rPr lang="en-US" sz="2400" dirty="0" smtClean="0">
                <a:solidFill>
                  <a:srgbClr val="0000FF"/>
                </a:solidFill>
                <a:latin typeface="+mn-lt"/>
              </a:rPr>
              <a:t> effects)</a:t>
            </a:r>
            <a:endParaRPr lang="en-US" sz="24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08741" y="6448303"/>
            <a:ext cx="1838059" cy="30777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1400" b="0" i="1" dirty="0" err="1" smtClean="0">
                <a:solidFill>
                  <a:srgbClr val="000000"/>
                </a:solidFill>
                <a:latin typeface="+mn-lt"/>
              </a:rPr>
              <a:t>arXiv</a:t>
            </a:r>
            <a:r>
              <a:rPr lang="it-IT" sz="1400" b="0" i="1" dirty="0" smtClean="0">
                <a:solidFill>
                  <a:srgbClr val="000000"/>
                </a:solidFill>
                <a:latin typeface="+mn-lt"/>
              </a:rPr>
              <a:t>: 1805.05145</a:t>
            </a:r>
            <a:endParaRPr lang="en-US" sz="1400" b="0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436661"/>
            <a:ext cx="1838059" cy="30777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1400" b="0" i="1" dirty="0" smtClean="0">
                <a:solidFill>
                  <a:srgbClr val="000000"/>
                </a:solidFill>
                <a:latin typeface="+mn-lt"/>
              </a:rPr>
              <a:t>PLB 776 ,249 (2018)  </a:t>
            </a:r>
            <a:endParaRPr lang="en-US" sz="1400" b="0" i="1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2440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3350"/>
            <a:ext cx="8204200" cy="457200"/>
          </a:xfrm>
        </p:spPr>
        <p:txBody>
          <a:bodyPr/>
          <a:lstStyle/>
          <a:p>
            <a:r>
              <a:rPr lang="en-US" dirty="0" smtClean="0"/>
              <a:t>When to groom jets, use soft-drop?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863600"/>
            <a:ext cx="8064500" cy="5678473"/>
          </a:xfrm>
        </p:spPr>
        <p:txBody>
          <a:bodyPr/>
          <a:lstStyle/>
          <a:p>
            <a:r>
              <a:rPr lang="en-US" dirty="0" smtClean="0">
                <a:solidFill>
                  <a:srgbClr val="0328E3"/>
                </a:solidFill>
              </a:rPr>
              <a:t>Pioneered by HEP </a:t>
            </a:r>
            <a:r>
              <a:rPr lang="mr-IN" dirty="0" smtClean="0">
                <a:solidFill>
                  <a:srgbClr val="0328E3"/>
                </a:solidFill>
              </a:rPr>
              <a:t>–</a:t>
            </a:r>
            <a:r>
              <a:rPr lang="en-US" dirty="0" smtClean="0">
                <a:solidFill>
                  <a:srgbClr val="0328E3"/>
                </a:solidFill>
              </a:rPr>
              <a:t> search for W, other hard stuff</a:t>
            </a:r>
          </a:p>
          <a:p>
            <a:r>
              <a:rPr lang="en-US" dirty="0" smtClean="0"/>
              <a:t>In QGP studies soft-drop is good for:</a:t>
            </a:r>
          </a:p>
          <a:p>
            <a:pPr lvl="1"/>
            <a:r>
              <a:rPr lang="en-US" dirty="0" smtClean="0"/>
              <a:t>Isolating the first gluon splitting</a:t>
            </a:r>
          </a:p>
          <a:p>
            <a:pPr lvl="1"/>
            <a:r>
              <a:rPr lang="en-US" dirty="0"/>
              <a:t>	</a:t>
            </a:r>
            <a:r>
              <a:rPr lang="en-US" b="0" i="1" dirty="0" smtClean="0">
                <a:solidFill>
                  <a:srgbClr val="FF0000"/>
                </a:solidFill>
              </a:rPr>
              <a:t>is it well enough calibrated?</a:t>
            </a:r>
          </a:p>
          <a:p>
            <a:pPr lvl="1"/>
            <a:r>
              <a:rPr lang="en-US" dirty="0" smtClean="0"/>
              <a:t>Reducing the underlying event</a:t>
            </a:r>
          </a:p>
          <a:p>
            <a:pPr lvl="1"/>
            <a:r>
              <a:rPr lang="en-US" dirty="0"/>
              <a:t>	</a:t>
            </a:r>
            <a:r>
              <a:rPr lang="en-US" b="0" i="1" dirty="0" smtClean="0">
                <a:solidFill>
                  <a:srgbClr val="FF0000"/>
                </a:solidFill>
              </a:rPr>
              <a:t>are we grooming away the right particles?</a:t>
            </a:r>
          </a:p>
          <a:p>
            <a:r>
              <a:rPr lang="en-US" dirty="0" smtClean="0">
                <a:solidFill>
                  <a:srgbClr val="A300A0"/>
                </a:solidFill>
              </a:rPr>
              <a:t>In QGP soft-drop is terrible for:</a:t>
            </a:r>
          </a:p>
          <a:p>
            <a:pPr lvl="1"/>
            <a:r>
              <a:rPr lang="en-US" dirty="0" err="1" smtClean="0">
                <a:solidFill>
                  <a:srgbClr val="A300A0"/>
                </a:solidFill>
              </a:rPr>
              <a:t>parton</a:t>
            </a:r>
            <a:r>
              <a:rPr lang="en-US" dirty="0" smtClean="0">
                <a:solidFill>
                  <a:srgbClr val="A300A0"/>
                </a:solidFill>
              </a:rPr>
              <a:t>-plasma interactions &amp; medium response</a:t>
            </a:r>
          </a:p>
          <a:p>
            <a:pPr lvl="1"/>
            <a:r>
              <a:rPr lang="mr-IN" dirty="0" smtClean="0">
                <a:solidFill>
                  <a:srgbClr val="A300A0"/>
                </a:solidFill>
              </a:rPr>
              <a:t>…</a:t>
            </a:r>
            <a:r>
              <a:rPr lang="en-US" dirty="0" smtClean="0">
                <a:solidFill>
                  <a:srgbClr val="A300A0"/>
                </a:solidFill>
              </a:rPr>
              <a:t>groom away the interesting soft stuff</a:t>
            </a:r>
            <a:r>
              <a:rPr lang="mr-IN" dirty="0" smtClean="0">
                <a:solidFill>
                  <a:srgbClr val="A300A0"/>
                </a:solidFill>
              </a:rPr>
              <a:t>…</a:t>
            </a:r>
            <a:endParaRPr lang="en-US" dirty="0" smtClean="0">
              <a:solidFill>
                <a:srgbClr val="A300A0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Proposal:</a:t>
            </a:r>
          </a:p>
          <a:p>
            <a:pPr lvl="1"/>
            <a:r>
              <a:rPr lang="en-US" i="1" dirty="0" smtClean="0">
                <a:solidFill>
                  <a:schemeClr val="tx1"/>
                </a:solidFill>
              </a:rPr>
              <a:t>Use a jet-grooming algorithm - “soft-keep”</a:t>
            </a:r>
            <a:r>
              <a:rPr lang="en-US" i="1" dirty="0" smtClean="0">
                <a:solidFill>
                  <a:srgbClr val="FF0000"/>
                </a:solidFill>
              </a:rPr>
              <a:t>*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1</a:t>
            </a:r>
            <a:r>
              <a:rPr lang="en-US" baseline="30000" dirty="0" smtClean="0">
                <a:solidFill>
                  <a:schemeClr val="tx1"/>
                </a:solidFill>
              </a:rPr>
              <a:t>st</a:t>
            </a:r>
            <a:r>
              <a:rPr lang="en-US" dirty="0" smtClean="0">
                <a:solidFill>
                  <a:schemeClr val="tx1"/>
                </a:solidFill>
              </a:rPr>
              <a:t> step: Look at what is groomed away</a:t>
            </a: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parton</a:t>
            </a:r>
            <a:r>
              <a:rPr lang="en-US" dirty="0" smtClean="0">
                <a:solidFill>
                  <a:schemeClr val="tx1"/>
                </a:solidFill>
              </a:rPr>
              <a:t>-plasma interaction vs. underlying event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     </a:t>
            </a:r>
            <a:r>
              <a:rPr lang="en-US" dirty="0" smtClean="0">
                <a:solidFill>
                  <a:srgbClr val="FF0000"/>
                </a:solidFill>
              </a:rPr>
              <a:t>*e.g. collinear drop 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2C35-A59D-324F-B965-907F37F0012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76800" y="6123311"/>
            <a:ext cx="18116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nb-NO" sz="1600" b="0" i="1" dirty="0" smtClean="0">
                <a:solidFill>
                  <a:srgbClr val="000000"/>
                </a:solidFill>
                <a:latin typeface="+mn-lt"/>
              </a:rPr>
              <a:t>arXiv</a:t>
            </a:r>
            <a:r>
              <a:rPr lang="nb-NO" sz="1600" b="0" i="1" dirty="0">
                <a:solidFill>
                  <a:srgbClr val="000000"/>
                </a:solidFill>
                <a:latin typeface="+mn-lt"/>
              </a:rPr>
              <a:t>:</a:t>
            </a:r>
            <a:r>
              <a:rPr lang="nb-NO" sz="1600" b="0" i="1" dirty="0" smtClean="0">
                <a:solidFill>
                  <a:srgbClr val="000000"/>
                </a:solidFill>
                <a:latin typeface="+mn-lt"/>
              </a:rPr>
              <a:t>1907.11107</a:t>
            </a:r>
            <a:endParaRPr lang="en-US" sz="1600" b="0" i="1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3608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 energy </a:t>
            </a:r>
            <a:r>
              <a:rPr lang="en-US" dirty="0" smtClean="0"/>
              <a:t>jets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38" y="723900"/>
            <a:ext cx="7772400" cy="5955472"/>
          </a:xfrm>
        </p:spPr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ower energy jets begin fragmenting sooner</a:t>
            </a:r>
          </a:p>
          <a:p>
            <a:pPr lvl="1"/>
            <a:r>
              <a:rPr lang="en-US" dirty="0" smtClean="0"/>
              <a:t>Fragmentation samples more of the medium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Will soon see results from</a:t>
            </a:r>
          </a:p>
          <a:p>
            <a:pPr lvl="1"/>
            <a:r>
              <a:rPr lang="en-US" dirty="0" smtClean="0"/>
              <a:t>	ALICE</a:t>
            </a:r>
          </a:p>
          <a:p>
            <a:pPr lvl="1"/>
            <a:r>
              <a:rPr lang="en-US" dirty="0" smtClean="0"/>
              <a:t>	ATLAS &amp; CMS w/reduced jet energy threshold</a:t>
            </a:r>
          </a:p>
          <a:p>
            <a:pPr lvl="1"/>
            <a:r>
              <a:rPr lang="en-US" dirty="0" smtClean="0"/>
              <a:t>	STAR</a:t>
            </a:r>
          </a:p>
          <a:p>
            <a:pPr lvl="1"/>
            <a:r>
              <a:rPr lang="en-US" dirty="0" smtClean="0"/>
              <a:t>	</a:t>
            </a:r>
            <a:r>
              <a:rPr lang="en-US" dirty="0" err="1" smtClean="0"/>
              <a:t>sPHENIX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2C35-A59D-324F-B965-907F37F0012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3767" t="63884"/>
          <a:stretch/>
        </p:blipFill>
        <p:spPr>
          <a:xfrm>
            <a:off x="3417802" y="1674355"/>
            <a:ext cx="5692006" cy="23761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492" t="77350" r="55154" b="17323"/>
          <a:stretch/>
        </p:blipFill>
        <p:spPr>
          <a:xfrm rot="16200000">
            <a:off x="2147613" y="2704140"/>
            <a:ext cx="2376176" cy="31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499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745" y="95246"/>
            <a:ext cx="7096110" cy="457200"/>
          </a:xfrm>
        </p:spPr>
        <p:txBody>
          <a:bodyPr/>
          <a:lstStyle/>
          <a:p>
            <a:r>
              <a:rPr lang="en-US" dirty="0" smtClean="0"/>
              <a:t>Jets in cold nuclear matter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2C35-A59D-324F-B965-907F37F0012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2360" t="10327" r="3334"/>
          <a:stretch/>
        </p:blipFill>
        <p:spPr>
          <a:xfrm>
            <a:off x="32832" y="668266"/>
            <a:ext cx="8623300" cy="3194359"/>
          </a:xfrm>
          <a:prstGeom prst="rect">
            <a:avLst/>
          </a:prstGeom>
        </p:spPr>
      </p:pic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3816818"/>
              </p:ext>
            </p:extLst>
          </p:nvPr>
        </p:nvGraphicFramePr>
        <p:xfrm>
          <a:off x="4014282" y="3321990"/>
          <a:ext cx="1521836" cy="749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1" name="Equation" r:id="rId4" imgW="876300" imgH="431800" progId="Equation.3">
                  <p:embed/>
                </p:oleObj>
              </mc:Choice>
              <mc:Fallback>
                <p:oleObj name="Equation" r:id="rId4" imgW="8763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14282" y="3321990"/>
                        <a:ext cx="1521836" cy="749890"/>
                      </a:xfrm>
                      <a:prstGeom prst="rect">
                        <a:avLst/>
                      </a:prstGeom>
                      <a:solidFill>
                        <a:srgbClr val="D5E6E6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laque 5"/>
          <p:cNvSpPr/>
          <p:nvPr/>
        </p:nvSpPr>
        <p:spPr bwMode="auto">
          <a:xfrm>
            <a:off x="32832" y="3567811"/>
            <a:ext cx="5212268" cy="2712339"/>
          </a:xfrm>
          <a:prstGeom prst="plaqu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en-US" sz="2400" dirty="0" err="1" smtClean="0">
                <a:solidFill>
                  <a:srgbClr val="0328E3"/>
                </a:solidFill>
                <a:latin typeface="+mn-lt"/>
              </a:rPr>
              <a:t>p+Pb</a:t>
            </a:r>
            <a:r>
              <a:rPr lang="en-US" sz="2400" dirty="0" smtClean="0">
                <a:solidFill>
                  <a:srgbClr val="0328E3"/>
                </a:solidFill>
                <a:latin typeface="+mn-lt"/>
              </a:rPr>
              <a:t> ~</a:t>
            </a:r>
            <a:r>
              <a:rPr lang="en-US" sz="2400" dirty="0" err="1" smtClean="0">
                <a:solidFill>
                  <a:srgbClr val="0328E3"/>
                </a:solidFill>
                <a:latin typeface="+mn-lt"/>
              </a:rPr>
              <a:t>p+p</a:t>
            </a:r>
            <a:r>
              <a:rPr lang="en-US" sz="2400" dirty="0" smtClean="0">
                <a:solidFill>
                  <a:srgbClr val="0328E3"/>
                </a:solidFill>
                <a:latin typeface="+mn-lt"/>
              </a:rPr>
              <a:t>, at </a:t>
            </a:r>
            <a:r>
              <a:rPr lang="en-US" sz="2400" dirty="0">
                <a:solidFill>
                  <a:srgbClr val="0328E3"/>
                </a:solidFill>
                <a:latin typeface="+mn-lt"/>
              </a:rPr>
              <a:t>~</a:t>
            </a:r>
            <a:r>
              <a:rPr lang="en-US" sz="2400" dirty="0" smtClean="0">
                <a:solidFill>
                  <a:srgbClr val="0328E3"/>
                </a:solidFill>
                <a:latin typeface="+mn-lt"/>
              </a:rPr>
              <a:t>20% level</a:t>
            </a:r>
          </a:p>
          <a:p>
            <a:pPr marL="0" indent="0">
              <a:buNone/>
            </a:pPr>
            <a:r>
              <a:rPr lang="en-US" sz="2400" i="1" dirty="0" smtClean="0">
                <a:solidFill>
                  <a:srgbClr val="0328E3"/>
                </a:solidFill>
                <a:latin typeface="+mn-lt"/>
              </a:rPr>
              <a:t>Need precision for q ~ 0.02 </a:t>
            </a:r>
          </a:p>
          <a:p>
            <a:pPr marL="0" indent="0">
              <a:buNone/>
            </a:pPr>
            <a:r>
              <a:rPr lang="en-US" sz="2400" i="1" dirty="0" smtClean="0">
                <a:solidFill>
                  <a:srgbClr val="0328E3"/>
                </a:solidFill>
                <a:latin typeface="+mn-lt"/>
              </a:rPr>
              <a:t>Both on measurement and on the kinematics to understand hydro onset</a:t>
            </a:r>
            <a:endParaRPr lang="en-US" sz="2400" i="1" dirty="0">
              <a:solidFill>
                <a:srgbClr val="0328E3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9797" y="4199320"/>
            <a:ext cx="517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328E3"/>
                </a:solidFill>
                <a:latin typeface="Lucida Grande"/>
                <a:ea typeface="Lucida Grande"/>
                <a:cs typeface="Lucida Grande"/>
              </a:rPr>
              <a:t>⌃</a:t>
            </a:r>
            <a:endParaRPr lang="en-US" dirty="0">
              <a:solidFill>
                <a:srgbClr val="0328E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4800" y="4185883"/>
            <a:ext cx="3759200" cy="267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61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-&gt; cleaner probe: </a:t>
            </a:r>
            <a:r>
              <a:rPr lang="en-US" dirty="0"/>
              <a:t>C</a:t>
            </a:r>
            <a:r>
              <a:rPr lang="en-US" dirty="0" smtClean="0"/>
              <a:t>ollide e + 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2C35-A59D-324F-B965-907F37F00120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5" name="Group 105"/>
          <p:cNvGrpSpPr/>
          <p:nvPr/>
        </p:nvGrpSpPr>
        <p:grpSpPr>
          <a:xfrm>
            <a:off x="168960" y="1128927"/>
            <a:ext cx="3914439" cy="1483616"/>
            <a:chOff x="126999" y="0"/>
            <a:chExt cx="3914437" cy="1483614"/>
          </a:xfrm>
        </p:grpSpPr>
        <p:pic>
          <p:nvPicPr>
            <p:cNvPr id="6" name="pAeA.pn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45035" y="0"/>
              <a:ext cx="3399868" cy="14836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" name="Shape 103"/>
            <p:cNvSpPr/>
            <p:nvPr/>
          </p:nvSpPr>
          <p:spPr>
            <a:xfrm>
              <a:off x="127000" y="63500"/>
              <a:ext cx="324456" cy="4472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marL="40639" marR="40639" defTabSz="914400">
                <a:defRPr sz="2400">
                  <a:uFill>
                    <a:solidFill/>
                  </a:u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uFillTx/>
                </a:defRPr>
              </a:pPr>
              <a:r>
                <a:rPr b="0" kern="0">
                  <a:solidFill>
                    <a:sysClr val="windowText" lastClr="000000"/>
                  </a:solidFill>
                  <a:latin typeface="Arial"/>
                  <a:ea typeface="Arial"/>
                  <a:cs typeface="Arial"/>
                </a:rPr>
                <a:t>p</a:t>
              </a:r>
            </a:p>
          </p:txBody>
        </p:sp>
        <p:sp>
          <p:nvSpPr>
            <p:cNvPr id="8" name="Shape 104"/>
            <p:cNvSpPr/>
            <p:nvPr/>
          </p:nvSpPr>
          <p:spPr>
            <a:xfrm>
              <a:off x="3429000" y="571500"/>
              <a:ext cx="612438" cy="4472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marL="40639" marR="40639" defTabSz="914400">
                <a:defRPr sz="2400">
                  <a:uFill>
                    <a:solidFill/>
                  </a:u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uFillTx/>
                </a:defRPr>
              </a:pPr>
              <a:r>
                <a:rPr b="0" kern="0">
                  <a:solidFill>
                    <a:sysClr val="windowText" lastClr="000000"/>
                  </a:solidFill>
                  <a:latin typeface="Arial"/>
                  <a:ea typeface="Arial"/>
                  <a:cs typeface="Arial"/>
                </a:rPr>
                <a:t>p/A</a:t>
              </a:r>
            </a:p>
          </p:txBody>
        </p:sp>
      </p:grpSp>
      <p:grpSp>
        <p:nvGrpSpPr>
          <p:cNvPr id="9" name="Group 109"/>
          <p:cNvGrpSpPr/>
          <p:nvPr/>
        </p:nvGrpSpPr>
        <p:grpSpPr>
          <a:xfrm>
            <a:off x="4608278" y="1071297"/>
            <a:ext cx="4192644" cy="1510492"/>
            <a:chOff x="339433" y="356408"/>
            <a:chExt cx="4192642" cy="1510491"/>
          </a:xfrm>
        </p:grpSpPr>
        <p:pic>
          <p:nvPicPr>
            <p:cNvPr id="10" name="pAeA.pn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39433" y="356408"/>
              <a:ext cx="3767762" cy="15104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" name="Shape 108"/>
            <p:cNvSpPr/>
            <p:nvPr/>
          </p:nvSpPr>
          <p:spPr>
            <a:xfrm>
              <a:off x="3728398" y="918166"/>
              <a:ext cx="803679" cy="50400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marL="40639" marR="40639" defTabSz="914400">
                <a:defRPr sz="2400">
                  <a:uFill>
                    <a:solidFill/>
                  </a:u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uFillTx/>
                </a:defRPr>
              </a:pPr>
              <a:r>
                <a:rPr b="0" kern="0">
                  <a:solidFill>
                    <a:sysClr val="windowText" lastClr="000000"/>
                  </a:solidFill>
                  <a:latin typeface="Arial"/>
                  <a:ea typeface="Arial"/>
                  <a:cs typeface="Arial"/>
                </a:rPr>
                <a:t>p/A</a:t>
              </a:r>
            </a:p>
          </p:txBody>
        </p:sp>
      </p:grpSp>
      <p:sp>
        <p:nvSpPr>
          <p:cNvPr id="12" name="Shape 111"/>
          <p:cNvSpPr/>
          <p:nvPr/>
        </p:nvSpPr>
        <p:spPr>
          <a:xfrm>
            <a:off x="203200" y="749300"/>
            <a:ext cx="2519041" cy="484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41275" marR="41275" defTabSz="914400">
              <a:spcBef>
                <a:spcPts val="400"/>
              </a:spcBef>
              <a:defRPr sz="2700"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eaLnBrk="1" fontAlgn="auto" hangingPunct="1">
              <a:spcAft>
                <a:spcPts val="0"/>
              </a:spcAft>
              <a:buClrTx/>
              <a:buSzTx/>
              <a:buFontTx/>
              <a:buNone/>
              <a:defRPr sz="1800">
                <a:uFillTx/>
              </a:defRPr>
            </a:pPr>
            <a:r>
              <a:rPr b="0" kern="0" dirty="0">
                <a:solidFill>
                  <a:sysClr val="windowText" lastClr="000000"/>
                </a:solidFill>
                <a:latin typeface="Arial"/>
                <a:ea typeface="Arial"/>
                <a:cs typeface="Arial"/>
              </a:rPr>
              <a:t>Hadron-Hadron</a:t>
            </a:r>
          </a:p>
        </p:txBody>
      </p:sp>
      <p:sp>
        <p:nvSpPr>
          <p:cNvPr id="13" name="Shape 111"/>
          <p:cNvSpPr/>
          <p:nvPr/>
        </p:nvSpPr>
        <p:spPr>
          <a:xfrm>
            <a:off x="6544596" y="649217"/>
            <a:ext cx="2519041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marL="41275" marR="41275" defTabSz="914400">
              <a:spcBef>
                <a:spcPts val="400"/>
              </a:spcBef>
              <a:defRPr sz="2700"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eaLnBrk="1" fontAlgn="auto" hangingPunct="1">
              <a:spcAft>
                <a:spcPts val="0"/>
              </a:spcAft>
              <a:buClrTx/>
              <a:buSzTx/>
              <a:buFontTx/>
              <a:buNone/>
              <a:defRPr sz="1800">
                <a:uFillTx/>
              </a:defRPr>
            </a:pPr>
            <a:r>
              <a:rPr lang="en-US" b="0" kern="0" dirty="0" smtClean="0">
                <a:solidFill>
                  <a:sysClr val="windowText" lastClr="000000"/>
                </a:solidFill>
                <a:latin typeface="Arial"/>
                <a:ea typeface="Arial"/>
                <a:cs typeface="Arial"/>
              </a:rPr>
              <a:t>Electron beam: deep inelastic scattering</a:t>
            </a:r>
            <a:endParaRPr b="0" kern="0" dirty="0">
              <a:solidFill>
                <a:sysClr val="windowText" lastClr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4" name="Shape 101"/>
          <p:cNvSpPr/>
          <p:nvPr/>
        </p:nvSpPr>
        <p:spPr>
          <a:xfrm>
            <a:off x="165100" y="2806700"/>
            <a:ext cx="4191000" cy="3594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marL="254000" marR="41275" lvl="1" indent="-25400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FF2600"/>
              </a:buClr>
              <a:buSzPct val="150000"/>
              <a:buFontTx/>
              <a:buChar char="•"/>
              <a:defRPr sz="1800"/>
            </a:pPr>
            <a:r>
              <a:rPr lang="en-US" sz="2400" b="0" kern="0" dirty="0" smtClean="0">
                <a:solidFill>
                  <a:srgbClr val="FF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Probe is a gluon</a:t>
            </a:r>
            <a:endParaRPr sz="2400" b="0" kern="0" dirty="0">
              <a:solidFill>
                <a:srgbClr val="FF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marL="254000" marR="41275" lvl="1" indent="-25400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FF2600"/>
              </a:buClr>
              <a:buSzPct val="150000"/>
              <a:buFontTx/>
              <a:buChar char="•"/>
              <a:defRPr sz="1800"/>
            </a:pPr>
            <a:r>
              <a:rPr sz="2400" b="0" kern="0" dirty="0">
                <a:solidFill>
                  <a:srgbClr val="FF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Probe has </a:t>
            </a:r>
            <a:r>
              <a:rPr sz="2400" b="0" kern="0" dirty="0" smtClean="0">
                <a:solidFill>
                  <a:srgbClr val="FF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structure</a:t>
            </a:r>
            <a:r>
              <a:rPr lang="en-US" sz="2400" b="0" kern="0" dirty="0" smtClean="0">
                <a:solidFill>
                  <a:srgbClr val="FF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!</a:t>
            </a:r>
            <a:endParaRPr sz="2400" b="0" kern="0" dirty="0">
              <a:solidFill>
                <a:srgbClr val="FF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marL="254000" marR="41275" lvl="1" indent="-25400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FF2600"/>
              </a:buClr>
              <a:buSzPct val="150000"/>
              <a:buFontTx/>
              <a:buChar char="•"/>
              <a:defRPr sz="1800"/>
            </a:pPr>
            <a:r>
              <a:rPr lang="en-US" sz="2400" b="0" kern="0" dirty="0" smtClean="0">
                <a:solidFill>
                  <a:srgbClr val="FF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Dynamics of the probe mixed up with structure of the nucleus</a:t>
            </a:r>
          </a:p>
          <a:p>
            <a:pPr marL="254000" marR="41275" lvl="1" indent="-25400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FF2600"/>
              </a:buClr>
              <a:buSzPct val="150000"/>
              <a:buFontTx/>
              <a:buChar char="•"/>
              <a:defRPr sz="1800"/>
            </a:pPr>
            <a:r>
              <a:rPr lang="en-US" sz="2400" b="0" kern="0" dirty="0" smtClean="0">
                <a:solidFill>
                  <a:srgbClr val="FF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RHIC &amp; LHC</a:t>
            </a:r>
            <a:endParaRPr sz="2400" b="0" kern="0" dirty="0">
              <a:solidFill>
                <a:srgbClr val="FF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01"/>
          <p:cNvSpPr/>
          <p:nvPr/>
        </p:nvSpPr>
        <p:spPr>
          <a:xfrm>
            <a:off x="4608278" y="2681817"/>
            <a:ext cx="4332522" cy="3594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marL="254000" marR="41275" lvl="1" indent="-25400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FF2600"/>
              </a:buClr>
              <a:buSzPct val="150000"/>
              <a:buFontTx/>
              <a:buChar char="•"/>
              <a:defRPr sz="1800"/>
            </a:pPr>
            <a:r>
              <a:rPr lang="en-US" sz="2400" b="0" kern="0" dirty="0" smtClean="0">
                <a:solidFill>
                  <a:srgbClr val="00009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Point-like probe</a:t>
            </a:r>
            <a:endParaRPr sz="2400" b="0" kern="0" dirty="0">
              <a:solidFill>
                <a:srgbClr val="00009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marL="254000" marR="41275" lvl="1" indent="-25400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FF2600"/>
              </a:buClr>
              <a:buSzPct val="150000"/>
              <a:buFontTx/>
              <a:buChar char="•"/>
              <a:defRPr sz="1800"/>
            </a:pPr>
            <a:r>
              <a:rPr lang="en-US" sz="2400" b="0" kern="0" dirty="0" smtClean="0">
                <a:solidFill>
                  <a:srgbClr val="00009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No strong interaction before hard scattering</a:t>
            </a:r>
          </a:p>
          <a:p>
            <a:pPr marL="254000" marR="41275" lvl="1" indent="-25400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FF2600"/>
              </a:buClr>
              <a:buSzPct val="150000"/>
              <a:buFontTx/>
              <a:buChar char="•"/>
              <a:defRPr sz="1800"/>
            </a:pPr>
            <a:r>
              <a:rPr lang="en-US" sz="2400" b="0" kern="0" dirty="0" smtClean="0">
                <a:solidFill>
                  <a:srgbClr val="00009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Control probe kinematics by measuring scattered electron</a:t>
            </a:r>
          </a:p>
          <a:p>
            <a:pPr marL="254000" marR="41275" lvl="1" indent="-25400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FF2600"/>
              </a:buClr>
              <a:buSzPct val="150000"/>
              <a:buFontTx/>
              <a:buChar char="•"/>
              <a:defRPr sz="1800"/>
            </a:pPr>
            <a:r>
              <a:rPr lang="en-US" sz="2400" b="0" kern="0" dirty="0">
                <a:solidFill>
                  <a:srgbClr val="00009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2400" b="0" kern="0" dirty="0" smtClean="0">
                <a:solidFill>
                  <a:srgbClr val="00009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recision measurement</a:t>
            </a:r>
          </a:p>
          <a:p>
            <a:pPr marL="254000" marR="41275" lvl="1" indent="-25400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FF2600"/>
              </a:buClr>
              <a:buSzPct val="150000"/>
              <a:buFontTx/>
              <a:buChar char="•"/>
              <a:defRPr sz="1800"/>
            </a:pPr>
            <a:r>
              <a:rPr lang="en-US" sz="2400" b="0" kern="0" dirty="0" smtClean="0">
                <a:solidFill>
                  <a:srgbClr val="00009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Needs Electron-Ion Collider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81200" y="5599953"/>
            <a:ext cx="6896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i="1" dirty="0">
                <a:solidFill>
                  <a:srgbClr val="A300A0"/>
                </a:solidFill>
                <a:latin typeface="+mn-lt"/>
              </a:rPr>
              <a:t>W</a:t>
            </a:r>
            <a:r>
              <a:rPr lang="en-US" sz="2400" i="1" dirty="0" smtClean="0">
                <a:solidFill>
                  <a:srgbClr val="A300A0"/>
                </a:solidFill>
                <a:latin typeface="+mn-lt"/>
              </a:rPr>
              <a:t>ill there be hydrodynamic flow if we excite a hot spot with a point particle??!</a:t>
            </a:r>
            <a:endParaRPr lang="en-US" sz="2400" i="1" dirty="0">
              <a:solidFill>
                <a:srgbClr val="A300A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1991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1981200"/>
            <a:ext cx="7772400" cy="1717389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We are exploring how to use jets to probe cold nuclear matter at the EIC</a:t>
            </a:r>
          </a:p>
          <a:p>
            <a:endParaRPr lang="en-US" dirty="0"/>
          </a:p>
          <a:p>
            <a:r>
              <a:rPr lang="en-US" dirty="0" smtClean="0"/>
              <a:t>Stay tuned for more on this!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2C35-A59D-324F-B965-907F37F0012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594741" y="3794003"/>
            <a:ext cx="1838059" cy="30777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1400" b="0" i="1" dirty="0" err="1" smtClean="0">
                <a:solidFill>
                  <a:srgbClr val="000000"/>
                </a:solidFill>
                <a:latin typeface="+mn-lt"/>
              </a:rPr>
              <a:t>arXiv</a:t>
            </a:r>
            <a:r>
              <a:rPr lang="it-IT" sz="1400" b="0" i="1" dirty="0" smtClean="0">
                <a:solidFill>
                  <a:srgbClr val="000000"/>
                </a:solidFill>
                <a:latin typeface="+mn-lt"/>
              </a:rPr>
              <a:t>: </a:t>
            </a:r>
            <a:r>
              <a:rPr lang="it-IT" sz="1400" b="0" i="1" dirty="0" smtClean="0">
                <a:solidFill>
                  <a:srgbClr val="000000"/>
                </a:solidFill>
                <a:latin typeface="+mn-lt"/>
              </a:rPr>
              <a:t>1912.05931</a:t>
            </a:r>
            <a:endParaRPr lang="en-US" sz="1400" b="0" i="1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2240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4950"/>
            <a:ext cx="7772400" cy="457200"/>
          </a:xfrm>
        </p:spPr>
        <p:txBody>
          <a:bodyPr/>
          <a:lstStyle/>
          <a:p>
            <a:r>
              <a:rPr lang="en-US" dirty="0" smtClean="0"/>
              <a:t>Parton-cold matter interaction:</a:t>
            </a:r>
            <a:br>
              <a:rPr lang="en-US" dirty="0" smtClean="0"/>
            </a:br>
            <a:r>
              <a:rPr lang="en-US" dirty="0" smtClean="0"/>
              <a:t>is there an equivalent of 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jet?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1254141"/>
            <a:ext cx="7772400" cy="904859"/>
          </a:xfrm>
        </p:spPr>
        <p:txBody>
          <a:bodyPr/>
          <a:lstStyle/>
          <a:p>
            <a:r>
              <a:rPr lang="en-US" dirty="0" smtClean="0"/>
              <a:t>Yes!</a:t>
            </a:r>
          </a:p>
          <a:p>
            <a:pPr marL="0" indent="0">
              <a:buNone/>
            </a:pPr>
            <a:r>
              <a:rPr lang="en-US" dirty="0" smtClean="0"/>
              <a:t>    deep inelastic scattering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2C35-A59D-324F-B965-907F37F0012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7361" t="50081"/>
          <a:stretch/>
        </p:blipFill>
        <p:spPr>
          <a:xfrm>
            <a:off x="1295400" y="2298700"/>
            <a:ext cx="4559300" cy="3593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71346" y="4828329"/>
            <a:ext cx="2958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i="1" dirty="0" err="1" smtClean="0">
                <a:solidFill>
                  <a:srgbClr val="A300A0"/>
                </a:solidFill>
                <a:latin typeface="+mn-lt"/>
              </a:rPr>
              <a:t>Thar</a:t>
            </a:r>
            <a:r>
              <a:rPr lang="en-US" sz="2400" i="1" dirty="0" smtClean="0">
                <a:solidFill>
                  <a:srgbClr val="A300A0"/>
                </a:solidFill>
                <a:latin typeface="+mn-lt"/>
              </a:rPr>
              <a:t> be jets!</a:t>
            </a:r>
            <a:endParaRPr lang="en-US" sz="2400" i="1" dirty="0">
              <a:solidFill>
                <a:srgbClr val="A300A0"/>
              </a:solidFill>
              <a:latin typeface="+mn-lt"/>
            </a:endParaRPr>
          </a:p>
        </p:txBody>
      </p:sp>
      <p:sp>
        <p:nvSpPr>
          <p:cNvPr id="7" name="Right Brace 6"/>
          <p:cNvSpPr/>
          <p:nvPr/>
        </p:nvSpPr>
        <p:spPr bwMode="auto">
          <a:xfrm>
            <a:off x="5854700" y="4457700"/>
            <a:ext cx="262365" cy="1333500"/>
          </a:xfrm>
          <a:prstGeom prst="rightBrace">
            <a:avLst/>
          </a:prstGeom>
          <a:noFill/>
          <a:ln w="38100" cap="flat" cmpd="sng" algn="ctr">
            <a:solidFill>
              <a:srgbClr val="A30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Monotype Sorts" charset="2"/>
              <a:buChar char="l"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4568" y="2948729"/>
            <a:ext cx="3688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i="1" dirty="0" smtClean="0">
                <a:solidFill>
                  <a:srgbClr val="A300A0"/>
                </a:solidFill>
                <a:latin typeface="+mn-lt"/>
              </a:rPr>
              <a:t>Scattered electron energy &amp; angle </a:t>
            </a:r>
            <a:r>
              <a:rPr lang="en-US" sz="2400" i="1" dirty="0" smtClean="0">
                <a:solidFill>
                  <a:srgbClr val="A300A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i="1" dirty="0">
                <a:solidFill>
                  <a:srgbClr val="A300A0"/>
                </a:solidFill>
                <a:latin typeface="+mn-lt"/>
                <a:sym typeface="Wingdings"/>
              </a:rPr>
              <a:t> </a:t>
            </a:r>
            <a:r>
              <a:rPr lang="en-US" sz="2400" i="1" dirty="0" smtClean="0">
                <a:solidFill>
                  <a:srgbClr val="A300A0"/>
                </a:solidFill>
                <a:latin typeface="+mn-lt"/>
                <a:sym typeface="Wingdings"/>
              </a:rPr>
              <a:t>x, Q</a:t>
            </a:r>
            <a:r>
              <a:rPr lang="en-US" sz="2400" i="1" baseline="30000" dirty="0" smtClean="0">
                <a:solidFill>
                  <a:srgbClr val="A300A0"/>
                </a:solidFill>
                <a:latin typeface="+mn-lt"/>
                <a:sym typeface="Wingdings"/>
              </a:rPr>
              <a:t>2</a:t>
            </a:r>
            <a:r>
              <a:rPr lang="en-US" sz="2400" i="1" dirty="0" smtClean="0">
                <a:solidFill>
                  <a:srgbClr val="A300A0"/>
                </a:solidFill>
                <a:latin typeface="+mn-lt"/>
              </a:rPr>
              <a:t> </a:t>
            </a:r>
            <a:endParaRPr lang="en-US" sz="2400" i="1" dirty="0">
              <a:solidFill>
                <a:srgbClr val="A300A0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429000" y="2476500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Monotype Sorts" charset="2"/>
              <a:buChar char="l"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299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950" y="95250"/>
            <a:ext cx="8369300" cy="457200"/>
          </a:xfrm>
        </p:spPr>
        <p:txBody>
          <a:bodyPr/>
          <a:lstStyle/>
          <a:p>
            <a:r>
              <a:rPr lang="en-US" dirty="0" smtClean="0"/>
              <a:t>Big questions about quark gluon plasma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2C35-A59D-324F-B965-907F37F00120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 descr="RHIC_Figures_1-3_Page_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83544" y="590550"/>
            <a:ext cx="5288756" cy="5542620"/>
          </a:xfrm>
          <a:prstGeom prst="rect">
            <a:avLst/>
          </a:prstGeom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 flipH="1" flipV="1">
            <a:off x="3284141" y="5334000"/>
            <a:ext cx="1135459" cy="1104900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 type="triangle" w="med" len="med"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>
              <a:buNone/>
            </a:pPr>
            <a:endParaRPr lang="en-US" baseline="-25000" dirty="0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876300" y="4176066"/>
            <a:ext cx="2070100" cy="535633"/>
          </a:xfrm>
          <a:prstGeom prst="line">
            <a:avLst/>
          </a:prstGeom>
          <a:noFill/>
          <a:ln w="38100">
            <a:solidFill>
              <a:srgbClr val="66CCFF"/>
            </a:solidFill>
            <a:round/>
            <a:headEnd/>
            <a:tailEnd type="triangle" w="med" len="med"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>
              <a:buNone/>
            </a:pPr>
            <a:endParaRPr lang="en-US" baseline="-25000" dirty="0">
              <a:solidFill>
                <a:srgbClr val="A300A0"/>
              </a:solidFill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3209935"/>
            <a:ext cx="1439862" cy="13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buFont typeface="Monotype Sorts" pitchFamily="-1" charset="2"/>
              <a:buNone/>
            </a:pPr>
            <a:r>
              <a:rPr lang="en-US" sz="2400" dirty="0" smtClean="0">
                <a:solidFill>
                  <a:srgbClr val="0000FF"/>
                </a:solidFill>
                <a:latin typeface="Arial" pitchFamily="-1" charset="0"/>
              </a:rPr>
              <a:t>Is there</a:t>
            </a:r>
          </a:p>
          <a:p>
            <a:pPr marL="342900" indent="-342900">
              <a:buFont typeface="Monotype Sorts" pitchFamily="-1" charset="2"/>
              <a:buNone/>
            </a:pPr>
            <a:r>
              <a:rPr lang="en-US" sz="2400" dirty="0">
                <a:solidFill>
                  <a:srgbClr val="0000FF"/>
                </a:solidFill>
                <a:latin typeface="Arial" pitchFamily="-1" charset="0"/>
              </a:rPr>
              <a:t>a</a:t>
            </a:r>
            <a:r>
              <a:rPr lang="en-US" sz="2400" dirty="0" smtClean="0">
                <a:solidFill>
                  <a:srgbClr val="0000FF"/>
                </a:solidFill>
                <a:latin typeface="Arial" pitchFamily="-1" charset="0"/>
              </a:rPr>
              <a:t> critical</a:t>
            </a:r>
          </a:p>
          <a:p>
            <a:pPr marL="342900" indent="-342900">
              <a:buFont typeface="Monotype Sorts" pitchFamily="-1" charset="2"/>
              <a:buNone/>
            </a:pPr>
            <a:r>
              <a:rPr lang="en-US" sz="2400" dirty="0">
                <a:solidFill>
                  <a:srgbClr val="0000FF"/>
                </a:solidFill>
                <a:latin typeface="Arial" pitchFamily="-1" charset="0"/>
              </a:rPr>
              <a:t>p</a:t>
            </a:r>
            <a:r>
              <a:rPr lang="en-US" sz="2400" dirty="0" smtClean="0">
                <a:solidFill>
                  <a:srgbClr val="0000FF"/>
                </a:solidFill>
                <a:latin typeface="Arial" pitchFamily="-1" charset="0"/>
              </a:rPr>
              <a:t>oint?</a:t>
            </a:r>
            <a:endParaRPr lang="en-US" sz="2400" dirty="0">
              <a:solidFill>
                <a:srgbClr val="0000FF"/>
              </a:solidFill>
              <a:latin typeface="Arial" pitchFamily="-1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919664" y="480617"/>
            <a:ext cx="4135436" cy="1700608"/>
            <a:chOff x="4919664" y="480617"/>
            <a:chExt cx="4135436" cy="1700608"/>
          </a:xfrm>
        </p:grpSpPr>
        <p:sp>
          <p:nvSpPr>
            <p:cNvPr id="7" name="Line 8"/>
            <p:cNvSpPr>
              <a:spLocks noChangeShapeType="1"/>
            </p:cNvSpPr>
            <p:nvPr/>
          </p:nvSpPr>
          <p:spPr bwMode="auto">
            <a:xfrm flipH="1">
              <a:off x="4919664" y="1339850"/>
              <a:ext cx="2249488" cy="841375"/>
            </a:xfrm>
            <a:prstGeom prst="line">
              <a:avLst/>
            </a:prstGeom>
            <a:noFill/>
            <a:ln w="38100">
              <a:solidFill>
                <a:srgbClr val="FF66FF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7044135" y="480617"/>
              <a:ext cx="2010965" cy="1348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342900" indent="-342900">
                <a:buFont typeface="Monotype Sorts" pitchFamily="-1" charset="2"/>
                <a:buNone/>
              </a:pPr>
              <a:r>
                <a:rPr lang="en-US" sz="2400" dirty="0" smtClean="0">
                  <a:solidFill>
                    <a:srgbClr val="A300A0"/>
                  </a:solidFill>
                  <a:latin typeface="Arial" pitchFamily="-1" charset="0"/>
                </a:rPr>
                <a:t>QGP</a:t>
              </a:r>
            </a:p>
            <a:p>
              <a:pPr marL="342900" indent="-342900">
                <a:buFont typeface="Monotype Sorts" pitchFamily="-1" charset="2"/>
                <a:buNone/>
              </a:pPr>
              <a:r>
                <a:rPr lang="en-US" sz="2400" dirty="0">
                  <a:solidFill>
                    <a:srgbClr val="A300A0"/>
                  </a:solidFill>
                  <a:latin typeface="Arial" pitchFamily="-1" charset="0"/>
                </a:rPr>
                <a:t>t</a:t>
              </a:r>
              <a:r>
                <a:rPr lang="en-US" sz="2400" dirty="0" smtClean="0">
                  <a:solidFill>
                    <a:srgbClr val="A300A0"/>
                  </a:solidFill>
                  <a:latin typeface="Arial" pitchFamily="-1" charset="0"/>
                </a:rPr>
                <a:t>ransport</a:t>
              </a:r>
            </a:p>
            <a:p>
              <a:pPr marL="342900" indent="-342900">
                <a:buFont typeface="Monotype Sorts" pitchFamily="-1" charset="2"/>
                <a:buNone/>
              </a:pPr>
              <a:r>
                <a:rPr lang="en-US" sz="2400" dirty="0">
                  <a:solidFill>
                    <a:srgbClr val="A300A0"/>
                  </a:solidFill>
                  <a:latin typeface="Arial" pitchFamily="-1" charset="0"/>
                </a:rPr>
                <a:t>p</a:t>
              </a:r>
              <a:r>
                <a:rPr lang="en-US" sz="2400" dirty="0" smtClean="0">
                  <a:solidFill>
                    <a:srgbClr val="A300A0"/>
                  </a:solidFill>
                  <a:latin typeface="Arial" pitchFamily="-1" charset="0"/>
                </a:rPr>
                <a:t>roperties?</a:t>
              </a:r>
              <a:endParaRPr lang="en-US" sz="2400" dirty="0">
                <a:solidFill>
                  <a:srgbClr val="A300A0"/>
                </a:solidFill>
                <a:latin typeface="Arial" pitchFamily="-1" charset="0"/>
              </a:endParaRPr>
            </a:p>
          </p:txBody>
        </p:sp>
      </p:grp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4419600" y="6247469"/>
            <a:ext cx="360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buFont typeface="Monotype Sorts" pitchFamily="-1" charset="2"/>
              <a:buNone/>
            </a:pPr>
            <a:r>
              <a:rPr lang="en-US" sz="2400" dirty="0" smtClean="0">
                <a:solidFill>
                  <a:srgbClr val="008000"/>
                </a:solidFill>
                <a:latin typeface="Arial" pitchFamily="-1" charset="0"/>
              </a:rPr>
              <a:t>QGP in small systems?</a:t>
            </a:r>
            <a:endParaRPr lang="en-US" sz="2400" dirty="0">
              <a:solidFill>
                <a:srgbClr val="008000"/>
              </a:solidFill>
              <a:latin typeface="Arial" pitchFamily="-1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68700" y="3097869"/>
            <a:ext cx="5575300" cy="2109131"/>
            <a:chOff x="3568700" y="3097869"/>
            <a:chExt cx="5575300" cy="2109131"/>
          </a:xfrm>
        </p:grpSpPr>
        <p:sp>
          <p:nvSpPr>
            <p:cNvPr id="14" name="Line 8"/>
            <p:cNvSpPr>
              <a:spLocks noChangeShapeType="1"/>
            </p:cNvSpPr>
            <p:nvPr/>
          </p:nvSpPr>
          <p:spPr bwMode="auto">
            <a:xfrm flipH="1">
              <a:off x="3568700" y="3530600"/>
              <a:ext cx="3452216" cy="1676400"/>
            </a:xfrm>
            <a:prstGeom prst="line">
              <a:avLst/>
            </a:prstGeom>
            <a:noFill/>
            <a:ln w="38100">
              <a:solidFill>
                <a:srgbClr val="FF8000"/>
              </a:solidFill>
              <a:round/>
              <a:headEnd/>
              <a:tailEnd type="triangle" w="med" len="med"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7020917" y="3097869"/>
              <a:ext cx="2123083" cy="1791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342900" indent="-342900">
                <a:buFont typeface="Monotype Sorts" pitchFamily="-1" charset="2"/>
                <a:buNone/>
              </a:pPr>
              <a:r>
                <a:rPr lang="en-US" sz="2400" dirty="0" err="1" smtClean="0">
                  <a:solidFill>
                    <a:srgbClr val="FF0000"/>
                  </a:solidFill>
                  <a:latin typeface="Arial" pitchFamily="-1" charset="0"/>
                </a:rPr>
                <a:t>Hydrody</a:t>
              </a:r>
              <a:r>
                <a:rPr lang="en-US" sz="2400" dirty="0" smtClean="0">
                  <a:solidFill>
                    <a:srgbClr val="FF0000"/>
                  </a:solidFill>
                  <a:latin typeface="Arial" pitchFamily="-1" charset="0"/>
                </a:rPr>
                <a:t>-</a:t>
              </a:r>
            </a:p>
            <a:p>
              <a:pPr marL="342900" indent="-342900">
                <a:buFont typeface="Monotype Sorts" pitchFamily="-1" charset="2"/>
                <a:buNone/>
              </a:pPr>
              <a:r>
                <a:rPr lang="en-US" sz="2400" dirty="0" err="1" smtClean="0">
                  <a:solidFill>
                    <a:srgbClr val="FF0000"/>
                  </a:solidFill>
                  <a:latin typeface="Arial" pitchFamily="-1" charset="0"/>
                </a:rPr>
                <a:t>namization</a:t>
              </a:r>
              <a:r>
                <a:rPr lang="en-US" sz="2400" dirty="0" smtClean="0">
                  <a:solidFill>
                    <a:srgbClr val="FF0000"/>
                  </a:solidFill>
                  <a:latin typeface="Arial" pitchFamily="-1" charset="0"/>
                </a:rPr>
                <a:t> </a:t>
              </a:r>
            </a:p>
            <a:p>
              <a:pPr marL="342900" indent="-342900">
                <a:buFont typeface="Monotype Sorts" pitchFamily="-1" charset="2"/>
                <a:buNone/>
              </a:pPr>
              <a:r>
                <a:rPr lang="en-US" sz="2400" dirty="0" smtClean="0">
                  <a:solidFill>
                    <a:srgbClr val="FF0000"/>
                  </a:solidFill>
                  <a:latin typeface="Arial" pitchFamily="-1" charset="0"/>
                </a:rPr>
                <a:t>is fast. </a:t>
              </a:r>
            </a:p>
            <a:p>
              <a:pPr marL="342900" indent="-342900">
                <a:buFont typeface="Monotype Sorts" pitchFamily="-1" charset="2"/>
                <a:buNone/>
              </a:pPr>
              <a:r>
                <a:rPr lang="en-US" sz="2400" dirty="0" smtClean="0">
                  <a:solidFill>
                    <a:srgbClr val="FF0000"/>
                  </a:solidFill>
                  <a:latin typeface="Arial" pitchFamily="-1" charset="0"/>
                </a:rPr>
                <a:t>How come?</a:t>
              </a:r>
              <a:endParaRPr lang="en-US" sz="2400" dirty="0">
                <a:solidFill>
                  <a:srgbClr val="FF0000"/>
                </a:solidFill>
                <a:latin typeface="Arial" pitchFamily="-1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6597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0" grpId="0" animBg="1"/>
      <p:bldP spid="11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800" y="2736850"/>
            <a:ext cx="7772400" cy="457200"/>
          </a:xfrm>
        </p:spPr>
        <p:txBody>
          <a:bodyPr/>
          <a:lstStyle/>
          <a:p>
            <a:r>
              <a:rPr lang="en-US" dirty="0" smtClean="0"/>
              <a:t>Backup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2C35-A59D-324F-B965-907F37F0012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69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eta_jet_vs_x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020185"/>
            <a:ext cx="3652092" cy="3413100"/>
          </a:xfrm>
          <a:prstGeom prst="rect">
            <a:avLst/>
          </a:prstGeom>
        </p:spPr>
      </p:pic>
      <p:pic>
        <p:nvPicPr>
          <p:cNvPr id="18" name="Picture 17" descr="eta_jet_vs_e_je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415" y="1003416"/>
            <a:ext cx="3669899" cy="34447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5250"/>
            <a:ext cx="7772400" cy="457200"/>
          </a:xfrm>
        </p:spPr>
        <p:txBody>
          <a:bodyPr/>
          <a:lstStyle/>
          <a:p>
            <a:r>
              <a:rPr lang="en-US" dirty="0" smtClean="0"/>
              <a:t>Studying the low-x region with DIS jets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2C35-A59D-324F-B965-907F37F00120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447" y="4547670"/>
            <a:ext cx="3124200" cy="230832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1651000" y="3060700"/>
            <a:ext cx="1600200" cy="876300"/>
          </a:xfrm>
          <a:prstGeom prst="ellips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Monotype Sorts" charset="2"/>
              <a:buChar char="l"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Times New Roman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359400" y="2997200"/>
            <a:ext cx="1600200" cy="876300"/>
          </a:xfrm>
          <a:prstGeom prst="ellipse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Monotype Sorts" charset="2"/>
              <a:buChar char="l"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Times New Roma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1461" y="4914900"/>
            <a:ext cx="4996621" cy="1791260"/>
          </a:xfrm>
          <a:prstGeom prst="rect">
            <a:avLst/>
          </a:prstGeom>
          <a:solidFill>
            <a:srgbClr val="CFDFEE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accent6"/>
                </a:solidFill>
                <a:latin typeface="+mn-lt"/>
              </a:rPr>
              <a:t>For struck quark at x ~ 10</a:t>
            </a:r>
            <a:r>
              <a:rPr lang="en-US" sz="2400" baseline="30000" dirty="0" smtClean="0">
                <a:solidFill>
                  <a:schemeClr val="accent6"/>
                </a:solidFill>
                <a:latin typeface="+mn-lt"/>
              </a:rPr>
              <a:t>-3</a:t>
            </a:r>
            <a:r>
              <a:rPr lang="en-US" sz="2400" dirty="0" smtClean="0">
                <a:solidFill>
                  <a:schemeClr val="accent6"/>
                </a:solidFill>
                <a:latin typeface="+mn-lt"/>
              </a:rPr>
              <a:t> - 10</a:t>
            </a:r>
            <a:r>
              <a:rPr lang="en-US" sz="2400" baseline="30000" dirty="0" smtClean="0">
                <a:solidFill>
                  <a:schemeClr val="accent6"/>
                </a:solidFill>
                <a:latin typeface="+mn-lt"/>
              </a:rPr>
              <a:t>-2</a:t>
            </a:r>
          </a:p>
          <a:p>
            <a:pPr>
              <a:buNone/>
            </a:pPr>
            <a:r>
              <a:rPr lang="en-US" sz="2400" dirty="0" err="1" smtClean="0">
                <a:solidFill>
                  <a:schemeClr val="accent6"/>
                </a:solidFill>
                <a:latin typeface="+mn-lt"/>
              </a:rPr>
              <a:t>P</a:t>
            </a:r>
            <a:r>
              <a:rPr lang="en-US" sz="2400" baseline="-25000" dirty="0" err="1" smtClean="0">
                <a:solidFill>
                  <a:schemeClr val="accent6"/>
                </a:solidFill>
                <a:latin typeface="+mn-lt"/>
              </a:rPr>
              <a:t>quark</a:t>
            </a:r>
            <a:r>
              <a:rPr lang="en-US" sz="2400" dirty="0" smtClean="0">
                <a:solidFill>
                  <a:schemeClr val="accent6"/>
                </a:solidFill>
                <a:latin typeface="+mn-lt"/>
              </a:rPr>
              <a:t> ~ 100 MeV </a:t>
            </a:r>
            <a:r>
              <a:rPr lang="mr-IN" sz="2400" dirty="0" smtClean="0">
                <a:solidFill>
                  <a:schemeClr val="accent6"/>
                </a:solidFill>
                <a:latin typeface="+mn-lt"/>
              </a:rPr>
              <a:t>–</a:t>
            </a:r>
            <a:r>
              <a:rPr lang="en-US" sz="2400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sz="2400" dirty="0">
                <a:solidFill>
                  <a:schemeClr val="accent6"/>
                </a:solidFill>
                <a:latin typeface="+mn-lt"/>
              </a:rPr>
              <a:t>1</a:t>
            </a:r>
            <a:r>
              <a:rPr lang="en-US" sz="2400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  <a:latin typeface="+mn-lt"/>
              </a:rPr>
              <a:t>GeV</a:t>
            </a:r>
            <a:endParaRPr lang="en-US" sz="2400" dirty="0" smtClean="0">
              <a:solidFill>
                <a:schemeClr val="accent6"/>
              </a:solidFill>
              <a:latin typeface="+mn-lt"/>
            </a:endParaRPr>
          </a:p>
          <a:p>
            <a:pPr>
              <a:buNone/>
            </a:pPr>
            <a:r>
              <a:rPr lang="en-US" sz="2400" i="1" dirty="0" smtClean="0">
                <a:solidFill>
                  <a:schemeClr val="accent6"/>
                </a:solidFill>
                <a:latin typeface="+mn-lt"/>
              </a:rPr>
              <a:t>Lowest x is like fixed target!</a:t>
            </a:r>
          </a:p>
          <a:p>
            <a:pPr>
              <a:buNone/>
            </a:pPr>
            <a:r>
              <a:rPr lang="en-US" sz="2400" i="1" dirty="0" smtClean="0">
                <a:solidFill>
                  <a:schemeClr val="accent6"/>
                </a:solidFill>
                <a:latin typeface="+mn-lt"/>
              </a:rPr>
              <a:t>Jet goes into electron direction</a:t>
            </a:r>
            <a:endParaRPr lang="en-US" sz="2400" i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3767" y="552450"/>
            <a:ext cx="5164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i="1" dirty="0" smtClean="0">
                <a:solidFill>
                  <a:schemeClr val="tx1"/>
                </a:solidFill>
                <a:latin typeface="+mn-lt"/>
              </a:rPr>
              <a:t>Semi-Inclusive Deep Inelastic Scattering</a:t>
            </a:r>
            <a:endParaRPr lang="en-US" sz="2000" i="1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78806" y="1003417"/>
            <a:ext cx="1013517" cy="3163925"/>
            <a:chOff x="178806" y="1003417"/>
            <a:chExt cx="1013517" cy="3163925"/>
          </a:xfrm>
        </p:grpSpPr>
        <p:pic>
          <p:nvPicPr>
            <p:cNvPr id="6" name="Google Shape;113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6200000">
              <a:off x="-896163" y="2078857"/>
              <a:ext cx="3163925" cy="10130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TextBox 13"/>
            <p:cNvSpPr txBox="1"/>
            <p:nvPr/>
          </p:nvSpPr>
          <p:spPr>
            <a:xfrm rot="16200000">
              <a:off x="99598" y="3718495"/>
              <a:ext cx="420026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100" dirty="0" smtClean="0">
                  <a:solidFill>
                    <a:schemeClr val="accent4">
                      <a:lumMod val="65000"/>
                      <a:lumOff val="35000"/>
                    </a:schemeClr>
                  </a:solidFill>
                  <a:latin typeface="+mn-lt"/>
                </a:rPr>
                <a:t>100</a:t>
              </a:r>
              <a:endParaRPr lang="en-US" sz="1100" dirty="0">
                <a:solidFill>
                  <a:schemeClr val="accent4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322984" y="4445985"/>
            <a:ext cx="215933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i="1" dirty="0" smtClean="0">
                <a:solidFill>
                  <a:schemeClr val="tx1"/>
                </a:solidFill>
                <a:latin typeface="+mn-lt"/>
              </a:rPr>
              <a:t>Y. Song, M. </a:t>
            </a:r>
            <a:r>
              <a:rPr lang="en-US" sz="1800" b="0" i="1" dirty="0" err="1" smtClean="0">
                <a:solidFill>
                  <a:schemeClr val="tx1"/>
                </a:solidFill>
                <a:latin typeface="+mn-lt"/>
              </a:rPr>
              <a:t>Arratia</a:t>
            </a:r>
            <a:endParaRPr lang="en-US" sz="1800" b="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0392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Probe CNM with tagged jet in </a:t>
            </a:r>
            <a:r>
              <a:rPr lang="en-US" dirty="0" err="1" smtClean="0"/>
              <a:t>e+A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2C35-A59D-324F-B965-907F37F0012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2595" y="649813"/>
            <a:ext cx="5035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 err="1">
                <a:solidFill>
                  <a:schemeClr val="tx1"/>
                </a:solidFill>
                <a:latin typeface="+mn-lt"/>
              </a:rPr>
              <a:t>e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+p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, DIS;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Pythia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8. Require W</a:t>
            </a:r>
            <a:r>
              <a:rPr lang="en-US" sz="2000" baseline="30000" dirty="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&gt; 4 GeV</a:t>
            </a:r>
            <a:r>
              <a:rPr lang="en-US" sz="2000" baseline="30000" dirty="0">
                <a:solidFill>
                  <a:schemeClr val="tx1"/>
                </a:solidFill>
                <a:latin typeface="+mn-lt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, 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t="2195"/>
          <a:stretch/>
        </p:blipFill>
        <p:spPr>
          <a:xfrm>
            <a:off x="2667000" y="4123948"/>
            <a:ext cx="3810000" cy="267055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7700" y="4835148"/>
            <a:ext cx="2735738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i="1" dirty="0" smtClean="0">
                <a:solidFill>
                  <a:srgbClr val="ED4654"/>
                </a:solidFill>
                <a:latin typeface="+mn-lt"/>
              </a:rPr>
              <a:t>Smearing is larger for single hadrons; more so for low Q</a:t>
            </a:r>
            <a:r>
              <a:rPr lang="en-US" sz="2000" i="1" baseline="30000" dirty="0" smtClean="0">
                <a:solidFill>
                  <a:srgbClr val="ED4654"/>
                </a:solidFill>
                <a:latin typeface="+mn-lt"/>
              </a:rPr>
              <a:t>2</a:t>
            </a:r>
            <a:endParaRPr lang="en-US" sz="2000" i="1" baseline="30000" dirty="0">
              <a:solidFill>
                <a:srgbClr val="ED4654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98422" y="4104382"/>
            <a:ext cx="27528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0" i="1" dirty="0" err="1" smtClean="0">
                <a:solidFill>
                  <a:schemeClr val="tx1"/>
                </a:solidFill>
                <a:latin typeface="+mn-lt"/>
              </a:rPr>
              <a:t>Youqi</a:t>
            </a:r>
            <a:r>
              <a:rPr lang="en-US" sz="1800" b="0" i="1" dirty="0" smtClean="0">
                <a:solidFill>
                  <a:schemeClr val="tx1"/>
                </a:solidFill>
                <a:latin typeface="+mn-lt"/>
              </a:rPr>
              <a:t> Song, M. </a:t>
            </a:r>
            <a:r>
              <a:rPr lang="en-US" sz="1800" b="0" i="1" dirty="0" err="1" smtClean="0">
                <a:solidFill>
                  <a:schemeClr val="tx1"/>
                </a:solidFill>
                <a:latin typeface="+mn-lt"/>
              </a:rPr>
              <a:t>Arratia</a:t>
            </a:r>
            <a:endParaRPr lang="en-US" sz="1800" b="0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1" name="Content Placeholder 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F66C1BCF-2B30-4BF1-856B-7A8F2A4E8D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9" y="1079008"/>
            <a:ext cx="3778687" cy="3154003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="" xmlns:a16="http://schemas.microsoft.com/office/drawing/2014/main" id="{B68F8968-3161-4BE5-9A4B-0AF5A9C59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786" y="1079008"/>
            <a:ext cx="3821426" cy="30483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611" y="1363076"/>
            <a:ext cx="1244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i="1" dirty="0" smtClean="0">
                <a:solidFill>
                  <a:srgbClr val="0000FF"/>
                </a:solidFill>
                <a:latin typeface="+mn-lt"/>
              </a:rPr>
              <a:t>electron</a:t>
            </a:r>
            <a:endParaRPr lang="en-US" sz="2000" i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095" y="2944093"/>
            <a:ext cx="1062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i="1" dirty="0">
                <a:solidFill>
                  <a:srgbClr val="ED4654"/>
                </a:solidFill>
                <a:latin typeface="+mn-lt"/>
              </a:rPr>
              <a:t>s</a:t>
            </a:r>
            <a:r>
              <a:rPr lang="en-US" sz="2000" i="1" dirty="0" smtClean="0">
                <a:solidFill>
                  <a:srgbClr val="ED4654"/>
                </a:solidFill>
                <a:latin typeface="+mn-lt"/>
              </a:rPr>
              <a:t>truck </a:t>
            </a:r>
            <a:r>
              <a:rPr lang="en-US" sz="2000" i="1" dirty="0" err="1" smtClean="0">
                <a:solidFill>
                  <a:srgbClr val="ED4654"/>
                </a:solidFill>
                <a:latin typeface="+mn-lt"/>
              </a:rPr>
              <a:t>parton</a:t>
            </a:r>
            <a:endParaRPr lang="en-US" sz="2000" i="1" dirty="0">
              <a:solidFill>
                <a:srgbClr val="ED4654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14900" y="3451924"/>
            <a:ext cx="2240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i="1" dirty="0">
                <a:solidFill>
                  <a:srgbClr val="ED4654"/>
                </a:solidFill>
                <a:latin typeface="+mn-lt"/>
              </a:rPr>
              <a:t>r</a:t>
            </a:r>
            <a:r>
              <a:rPr lang="en-US" sz="2000" i="1" dirty="0" smtClean="0">
                <a:solidFill>
                  <a:srgbClr val="ED4654"/>
                </a:solidFill>
                <a:latin typeface="+mn-lt"/>
              </a:rPr>
              <a:t>econstructed jet</a:t>
            </a:r>
            <a:endParaRPr lang="en-US" sz="2000" i="1" dirty="0">
              <a:solidFill>
                <a:srgbClr val="ED4654"/>
              </a:solidFill>
              <a:latin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2326" y="2508439"/>
            <a:ext cx="513474" cy="975344"/>
            <a:chOff x="172326" y="2152839"/>
            <a:chExt cx="513474" cy="975344"/>
          </a:xfrm>
        </p:grpSpPr>
        <p:sp>
          <p:nvSpPr>
            <p:cNvPr id="11" name="TextBox 10"/>
            <p:cNvSpPr txBox="1"/>
            <p:nvPr/>
          </p:nvSpPr>
          <p:spPr>
            <a:xfrm>
              <a:off x="281900" y="2343928"/>
              <a:ext cx="4039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000" i="1" dirty="0" smtClean="0">
                  <a:solidFill>
                    <a:schemeClr val="tx1"/>
                  </a:solidFill>
                  <a:latin typeface="Symbol" charset="2"/>
                  <a:cs typeface="Symbol" charset="2"/>
                </a:rPr>
                <a:t>h</a:t>
              </a:r>
              <a:endParaRPr lang="en-US" sz="2000" i="1" dirty="0">
                <a:solidFill>
                  <a:schemeClr val="tx1"/>
                </a:solidFill>
                <a:latin typeface="Symbol" charset="2"/>
                <a:cs typeface="Symbol" charset="2"/>
              </a:endParaRPr>
            </a:p>
          </p:txBody>
        </p:sp>
        <p:sp>
          <p:nvSpPr>
            <p:cNvPr id="14" name="Curved Right Arrow 13"/>
            <p:cNvSpPr/>
            <p:nvPr/>
          </p:nvSpPr>
          <p:spPr bwMode="auto">
            <a:xfrm>
              <a:off x="172326" y="2152839"/>
              <a:ext cx="357087" cy="975344"/>
            </a:xfrm>
            <a:prstGeom prst="curvedRight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Monotype Sorts" charset="2"/>
                <a:buChar char="l"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hlink"/>
                </a:solidFill>
                <a:effectLst/>
                <a:latin typeface="Times New Roman" charset="0"/>
              </a:endParaRPr>
            </a:p>
          </p:txBody>
        </p:sp>
      </p:grpSp>
      <p:sp>
        <p:nvSpPr>
          <p:cNvPr id="15" name="Up Arrow 14"/>
          <p:cNvSpPr/>
          <p:nvPr/>
        </p:nvSpPr>
        <p:spPr bwMode="auto">
          <a:xfrm rot="2700000" flipH="1">
            <a:off x="2607056" y="1631409"/>
            <a:ext cx="119888" cy="978408"/>
          </a:xfrm>
          <a:prstGeom prst="upArrow">
            <a:avLst/>
          </a:prstGeom>
          <a:solidFill>
            <a:srgbClr val="008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Monotype Sorts" charset="2"/>
              <a:buChar char="l"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Times New Roman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55307" y="1335588"/>
            <a:ext cx="399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i="1" dirty="0" smtClean="0">
                <a:solidFill>
                  <a:srgbClr val="008000"/>
                </a:solidFill>
                <a:latin typeface="+mn-lt"/>
              </a:rPr>
              <a:t>p</a:t>
            </a:r>
            <a:endParaRPr lang="en-US" sz="2000" i="1" dirty="0">
              <a:solidFill>
                <a:srgbClr val="008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7276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ea typeface="Georgia"/>
                <a:cs typeface="Georgia"/>
                <a:sym typeface="Georgia"/>
              </a:rPr>
              <a:t>Jet substructure </a:t>
            </a:r>
            <a:r>
              <a:rPr lang="en" dirty="0" smtClean="0">
                <a:ea typeface="Georgia"/>
                <a:cs typeface="Georgia"/>
                <a:sym typeface="Georgia"/>
              </a:rPr>
              <a:t>in</a:t>
            </a:r>
            <a:r>
              <a:rPr lang="en-US" dirty="0" smtClean="0">
                <a:ea typeface="Georgia"/>
                <a:cs typeface="Georgia"/>
                <a:sym typeface="Georgia"/>
              </a:rPr>
              <a:t> clean e + p events</a:t>
            </a:r>
            <a:endParaRPr dirty="0">
              <a:ea typeface="Georgia"/>
              <a:cs typeface="Georgia"/>
              <a:sym typeface="Georgia"/>
            </a:endParaRPr>
          </a:p>
        </p:txBody>
      </p:sp>
      <p:pic>
        <p:nvPicPr>
          <p:cNvPr id="181" name="Google Shape;18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1084786"/>
            <a:ext cx="4829025" cy="4783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4823" y="1135594"/>
            <a:ext cx="4550226" cy="45551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451403" y="861418"/>
            <a:ext cx="165449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i="1" dirty="0" smtClean="0">
                <a:solidFill>
                  <a:schemeClr val="tx1"/>
                </a:solidFill>
                <a:latin typeface="+mn-lt"/>
              </a:rPr>
              <a:t>Miguel </a:t>
            </a:r>
            <a:r>
              <a:rPr lang="en-US" sz="1800" b="0" i="1" dirty="0" err="1" smtClean="0">
                <a:solidFill>
                  <a:schemeClr val="tx1"/>
                </a:solidFill>
                <a:latin typeface="+mn-lt"/>
              </a:rPr>
              <a:t>Arratia</a:t>
            </a:r>
            <a:endParaRPr lang="en-US" sz="1800" b="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Plaque 5"/>
          <p:cNvSpPr/>
          <p:nvPr/>
        </p:nvSpPr>
        <p:spPr bwMode="auto">
          <a:xfrm>
            <a:off x="2336800" y="5742996"/>
            <a:ext cx="6756400" cy="1080135"/>
          </a:xfrm>
          <a:prstGeom prst="plaqu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en-US" sz="2400" i="1" dirty="0" smtClean="0">
                <a:solidFill>
                  <a:srgbClr val="FF0000"/>
                </a:solidFill>
                <a:latin typeface="+mn-lt"/>
              </a:rPr>
              <a:t>Jet substructure to understand interactions with matter, </a:t>
            </a:r>
            <a:r>
              <a:rPr lang="en-US" sz="2400" i="1" dirty="0" err="1" smtClean="0">
                <a:solidFill>
                  <a:srgbClr val="FF0000"/>
                </a:solidFill>
                <a:latin typeface="+mn-lt"/>
              </a:rPr>
              <a:t>hadronization</a:t>
            </a:r>
            <a:r>
              <a:rPr lang="en-US" sz="2400" i="1" dirty="0" smtClean="0">
                <a:solidFill>
                  <a:srgbClr val="FF0000"/>
                </a:solidFill>
                <a:latin typeface="+mn-lt"/>
              </a:rPr>
              <a:t>, etc.</a:t>
            </a:r>
            <a:endParaRPr lang="en-US" sz="2400" i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706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Prognosis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2900" y="723900"/>
            <a:ext cx="8382000" cy="2456053"/>
          </a:xfrm>
        </p:spPr>
        <p:txBody>
          <a:bodyPr/>
          <a:lstStyle/>
          <a:p>
            <a:r>
              <a:rPr lang="en-US" i="1" dirty="0" smtClean="0">
                <a:solidFill>
                  <a:schemeClr val="tx1"/>
                </a:solidFill>
              </a:rPr>
              <a:t>We have learned a lot already!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Challenges: Connect experimental observations to the phase diagram,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understand mechanism of fast </a:t>
            </a:r>
            <a:r>
              <a:rPr lang="en-US" dirty="0" err="1" smtClean="0">
                <a:solidFill>
                  <a:srgbClr val="000000"/>
                </a:solidFill>
              </a:rPr>
              <a:t>hydrodynamization</a:t>
            </a:r>
            <a:r>
              <a:rPr lang="en-US" dirty="0" smtClean="0">
                <a:solidFill>
                  <a:srgbClr val="000000"/>
                </a:solidFill>
              </a:rPr>
              <a:t>, utilize jet substructure to quantify QCD transport in both hot &amp; cold matter</a:t>
            </a:r>
          </a:p>
          <a:p>
            <a:r>
              <a:rPr lang="en-US" i="1" dirty="0" smtClean="0">
                <a:solidFill>
                  <a:srgbClr val="000000"/>
                </a:solidFill>
              </a:rPr>
              <a:t>Heavy quark, EM probes, </a:t>
            </a:r>
            <a:r>
              <a:rPr lang="en-US" i="1" dirty="0" err="1" smtClean="0">
                <a:solidFill>
                  <a:srgbClr val="000000"/>
                </a:solidFill>
              </a:rPr>
              <a:t>onia</a:t>
            </a:r>
            <a:r>
              <a:rPr lang="en-US" i="1" dirty="0" smtClean="0">
                <a:solidFill>
                  <a:srgbClr val="000000"/>
                </a:solidFill>
              </a:rPr>
              <a:t>, hadron dynamics, too!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CBFB9-AA81-2041-82F0-E35C8C4E386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381000" y="3606100"/>
            <a:ext cx="2540000" cy="201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  <a:spAutoFit/>
          </a:bodyPr>
          <a:lstStyle>
            <a:lvl1pPr marL="342882" indent="-34288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Monotype Sorts" charset="2"/>
              <a:buChar char="l"/>
              <a:defRPr sz="24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742912" indent="-285736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Monotype Sorts" charset="2"/>
              <a:defRPr sz="2400" b="1">
                <a:solidFill>
                  <a:schemeClr val="hlink"/>
                </a:solidFill>
                <a:latin typeface="+mn-lt"/>
                <a:ea typeface="ＭＳ Ｐゴシック" charset="-128"/>
              </a:defRPr>
            </a:lvl2pPr>
            <a:lvl3pPr marL="1142942" indent="-2285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00FF00"/>
                </a:solidFill>
                <a:latin typeface="+mn-lt"/>
                <a:ea typeface="ＭＳ Ｐゴシック" charset="-128"/>
              </a:defRPr>
            </a:lvl3pPr>
            <a:lvl4pPr marL="1600118" indent="-2285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00FF00"/>
                </a:solidFill>
                <a:latin typeface="+mn-lt"/>
                <a:ea typeface="ＭＳ Ｐゴシック" charset="-128"/>
              </a:defRPr>
            </a:lvl4pPr>
            <a:lvl5pPr marL="2057295" indent="-2285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FF00"/>
                </a:solidFill>
                <a:latin typeface="+mn-lt"/>
                <a:ea typeface="ＭＳ Ｐゴシック" charset="-128"/>
              </a:defRPr>
            </a:lvl5pPr>
            <a:lvl6pPr marL="2514471" indent="-2285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FF00"/>
                </a:solidFill>
                <a:latin typeface="+mn-lt"/>
                <a:ea typeface="ＭＳ Ｐゴシック" charset="-128"/>
              </a:defRPr>
            </a:lvl6pPr>
            <a:lvl7pPr marL="2971648" indent="-2285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FF00"/>
                </a:solidFill>
                <a:latin typeface="+mn-lt"/>
                <a:ea typeface="ＭＳ Ｐゴシック" charset="-128"/>
              </a:defRPr>
            </a:lvl7pPr>
            <a:lvl8pPr marL="3428825" indent="-2285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FF00"/>
                </a:solidFill>
                <a:latin typeface="+mn-lt"/>
                <a:ea typeface="ＭＳ Ｐゴシック" charset="-128"/>
              </a:defRPr>
            </a:lvl8pPr>
            <a:lvl9pPr marL="3886001" indent="-2285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FF00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dirty="0" smtClean="0">
                <a:solidFill>
                  <a:srgbClr val="0000FF"/>
                </a:solidFill>
              </a:rPr>
              <a:t>This week will be a banquet of new results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Enjoy!</a:t>
            </a:r>
          </a:p>
        </p:txBody>
      </p:sp>
      <p:pic>
        <p:nvPicPr>
          <p:cNvPr id="6" name="Picture 5" descr="banqu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3122246"/>
            <a:ext cx="5080000" cy="373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35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4709"/>
          <a:stretch/>
        </p:blipFill>
        <p:spPr>
          <a:xfrm>
            <a:off x="5588000" y="1"/>
            <a:ext cx="3556000" cy="3213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026" y="260350"/>
            <a:ext cx="5278974" cy="457200"/>
          </a:xfrm>
        </p:spPr>
        <p:txBody>
          <a:bodyPr/>
          <a:lstStyle/>
          <a:p>
            <a:r>
              <a:rPr lang="en-US" dirty="0" smtClean="0"/>
              <a:t>Heavy quarks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2C35-A59D-324F-B965-907F37F00120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2988726" y="2276685"/>
            <a:ext cx="1955795" cy="558136"/>
            <a:chOff x="685800" y="736407"/>
            <a:chExt cx="1955795" cy="558136"/>
          </a:xfrm>
        </p:grpSpPr>
        <p:sp>
          <p:nvSpPr>
            <p:cNvPr id="12" name="Rectangle 11"/>
            <p:cNvSpPr/>
            <p:nvPr/>
          </p:nvSpPr>
          <p:spPr>
            <a:xfrm>
              <a:off x="685800" y="771323"/>
              <a:ext cx="156966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>
                <a:buFont typeface="Symbol" pitchFamily="-110" charset="2"/>
                <a:buChar char=" "/>
              </a:pPr>
              <a:r>
                <a:rPr lang="en-US" dirty="0">
                  <a:solidFill>
                    <a:srgbClr val="660066"/>
                  </a:solidFill>
                </a:rPr>
                <a:t>q= √</a:t>
              </a:r>
              <a:r>
                <a:rPr lang="en-US" dirty="0">
                  <a:solidFill>
                    <a:srgbClr val="660066"/>
                  </a:solidFill>
                  <a:latin typeface="Symbol" charset="2"/>
                  <a:cs typeface="Symbol" charset="2"/>
                </a:rPr>
                <a:t>m</a:t>
              </a:r>
              <a:r>
                <a:rPr lang="en-US" baseline="30000" dirty="0">
                  <a:solidFill>
                    <a:srgbClr val="660066"/>
                  </a:solidFill>
                  <a:latin typeface="Symbol" charset="2"/>
                  <a:cs typeface="Symbol" charset="2"/>
                </a:rPr>
                <a:t>2</a:t>
              </a:r>
              <a:r>
                <a:rPr lang="en-US" dirty="0">
                  <a:solidFill>
                    <a:srgbClr val="660066"/>
                  </a:solidFill>
                  <a:latin typeface="Symbol" charset="2"/>
                  <a:cs typeface="Symbol" charset="2"/>
                </a:rPr>
                <a:t>/</a:t>
              </a:r>
              <a:r>
                <a:rPr lang="en-US" dirty="0" smtClean="0">
                  <a:solidFill>
                    <a:srgbClr val="660066"/>
                  </a:solidFill>
                  <a:latin typeface="Symbol" charset="2"/>
                  <a:cs typeface="Symbol" charset="2"/>
                </a:rPr>
                <a:t>l</a:t>
              </a:r>
              <a:endParaRPr lang="en-US" dirty="0">
                <a:solidFill>
                  <a:srgbClr val="660066"/>
                </a:solidFill>
                <a:latin typeface="Symbol" charset="2"/>
                <a:cs typeface="Symbol" charset="2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1210545" y="669722"/>
              <a:ext cx="38985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dirty="0">
                  <a:solidFill>
                    <a:srgbClr val="660066"/>
                  </a:solidFill>
                </a:rPr>
                <a:t>&lt;</a:t>
              </a:r>
            </a:p>
          </p:txBody>
        </p:sp>
        <p:cxnSp>
          <p:nvCxnSpPr>
            <p:cNvPr id="14" name="Straight Connector 13"/>
            <p:cNvCxnSpPr/>
            <p:nvPr/>
          </p:nvCxnSpPr>
          <p:spPr bwMode="auto">
            <a:xfrm>
              <a:off x="1977425" y="867317"/>
              <a:ext cx="664170" cy="1588"/>
            </a:xfrm>
            <a:prstGeom prst="line">
              <a:avLst/>
            </a:prstGeom>
            <a:noFill/>
            <a:ln w="28575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" name="Group 5"/>
          <p:cNvGrpSpPr/>
          <p:nvPr/>
        </p:nvGrpSpPr>
        <p:grpSpPr>
          <a:xfrm>
            <a:off x="4546600" y="3149604"/>
            <a:ext cx="4470400" cy="3676241"/>
            <a:chOff x="4546600" y="3149604"/>
            <a:chExt cx="4470400" cy="367624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/>
            <a:srcRect r="4685"/>
            <a:stretch/>
          </p:blipFill>
          <p:spPr>
            <a:xfrm>
              <a:off x="4546600" y="3149604"/>
              <a:ext cx="4470400" cy="3296064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5892346" y="6425735"/>
              <a:ext cx="266957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2000" dirty="0" smtClean="0">
                  <a:solidFill>
                    <a:srgbClr val="000000"/>
                  </a:solidFill>
                  <a:latin typeface="+mn-lt"/>
                  <a:cs typeface="Symbol" charset="2"/>
                </a:rPr>
                <a:t>Heavy quark R</a:t>
              </a:r>
              <a:r>
                <a:rPr lang="en-US" sz="2000" baseline="-25000" dirty="0" smtClean="0">
                  <a:solidFill>
                    <a:srgbClr val="000000"/>
                  </a:solidFill>
                  <a:latin typeface="+mn-lt"/>
                  <a:cs typeface="Symbol" charset="2"/>
                </a:rPr>
                <a:t>AA</a:t>
              </a:r>
              <a:r>
                <a:rPr lang="en-US" sz="2000" dirty="0" smtClean="0">
                  <a:solidFill>
                    <a:srgbClr val="000000"/>
                  </a:solidFill>
                  <a:latin typeface="+mn-lt"/>
                  <a:cs typeface="Symbol" charset="2"/>
                </a:rPr>
                <a:t> fits</a:t>
              </a:r>
              <a:endParaRPr lang="en-US" sz="2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088719" y="3337832"/>
              <a:ext cx="1344082" cy="73866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it-IT" sz="1400" b="0" i="1" dirty="0" smtClean="0">
                  <a:solidFill>
                    <a:srgbClr val="000000"/>
                  </a:solidFill>
                  <a:latin typeface="+mn-lt"/>
                </a:rPr>
                <a:t>S. </a:t>
              </a:r>
              <a:r>
                <a:rPr lang="it-IT" sz="1400" b="0" i="1" dirty="0" err="1" smtClean="0">
                  <a:solidFill>
                    <a:srgbClr val="000000"/>
                  </a:solidFill>
                  <a:latin typeface="+mn-lt"/>
                </a:rPr>
                <a:t>Cao</a:t>
              </a:r>
              <a:r>
                <a:rPr lang="it-IT" sz="1400" b="0" i="1" dirty="0" smtClean="0">
                  <a:solidFill>
                    <a:srgbClr val="000000"/>
                  </a:solidFill>
                  <a:latin typeface="+mn-lt"/>
                </a:rPr>
                <a:t>, et al. arXiv:1809.07894</a:t>
              </a:r>
              <a:endParaRPr lang="en-US" sz="1400" b="0" i="1" dirty="0">
                <a:solidFill>
                  <a:srgbClr val="000000"/>
                </a:solidFill>
                <a:latin typeface="+mn-lt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9263" y="2685730"/>
            <a:ext cx="4849028" cy="3682059"/>
            <a:chOff x="59263" y="1688840"/>
            <a:chExt cx="4849028" cy="368205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736" y="1851196"/>
              <a:ext cx="4276187" cy="3220339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59263" y="4970789"/>
              <a:ext cx="4849028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2000" dirty="0">
                  <a:solidFill>
                    <a:srgbClr val="000000"/>
                  </a:solidFill>
                  <a:latin typeface="+mn-lt"/>
                  <a:cs typeface="Symbol" charset="2"/>
                </a:rPr>
                <a:t>L</a:t>
              </a:r>
              <a:r>
                <a:rPr lang="en-US" sz="2000" dirty="0" smtClean="0">
                  <a:solidFill>
                    <a:srgbClr val="000000"/>
                  </a:solidFill>
                  <a:latin typeface="+mn-lt"/>
                  <a:cs typeface="Symbol" charset="2"/>
                </a:rPr>
                <a:t>ight quark R</a:t>
              </a:r>
              <a:r>
                <a:rPr lang="en-US" sz="2000" baseline="-25000" dirty="0" smtClean="0">
                  <a:solidFill>
                    <a:srgbClr val="000000"/>
                  </a:solidFill>
                  <a:latin typeface="+mn-lt"/>
                  <a:cs typeface="Symbol" charset="2"/>
                </a:rPr>
                <a:t>AA</a:t>
              </a:r>
              <a:r>
                <a:rPr lang="en-US" sz="2000" dirty="0" smtClean="0">
                  <a:solidFill>
                    <a:srgbClr val="000000"/>
                  </a:solidFill>
                  <a:latin typeface="+mn-lt"/>
                  <a:cs typeface="Symbol" charset="2"/>
                </a:rPr>
                <a:t> fits: JET collaboration</a:t>
              </a:r>
              <a:endParaRPr lang="en-US" sz="2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7736" y="1688840"/>
              <a:ext cx="3006193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it-IT" sz="1400" b="0" i="1" dirty="0" err="1">
                  <a:solidFill>
                    <a:srgbClr val="000000"/>
                  </a:solidFill>
                  <a:latin typeface="+mn-lt"/>
                </a:rPr>
                <a:t>Phys</a:t>
              </a:r>
              <a:r>
                <a:rPr lang="it-IT" sz="1400" b="0" i="1" dirty="0">
                  <a:solidFill>
                    <a:srgbClr val="000000"/>
                  </a:solidFill>
                  <a:latin typeface="+mn-lt"/>
                </a:rPr>
                <a:t>. Rev. C 90, 014909 (2014)</a:t>
              </a:r>
              <a:endParaRPr lang="en-US" sz="1400" b="0" i="1" dirty="0">
                <a:solidFill>
                  <a:srgbClr val="000000"/>
                </a:solidFill>
                <a:latin typeface="+mn-lt"/>
              </a:endParaRPr>
            </a:p>
          </p:txBody>
        </p:sp>
      </p:grpSp>
      <p:cxnSp>
        <p:nvCxnSpPr>
          <p:cNvPr id="24" name="Straight Connector 23"/>
          <p:cNvCxnSpPr/>
          <p:nvPr/>
        </p:nvCxnSpPr>
        <p:spPr bwMode="auto">
          <a:xfrm>
            <a:off x="5204961" y="5829300"/>
            <a:ext cx="3649134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Rectangle 22"/>
          <p:cNvSpPr/>
          <p:nvPr/>
        </p:nvSpPr>
        <p:spPr>
          <a:xfrm>
            <a:off x="6010807" y="3054"/>
            <a:ext cx="3006193" cy="30777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1400" b="0" i="1" dirty="0" err="1" smtClean="0">
                <a:solidFill>
                  <a:srgbClr val="000000"/>
                </a:solidFill>
                <a:latin typeface="+mn-lt"/>
              </a:rPr>
              <a:t>arXiv</a:t>
            </a:r>
            <a:r>
              <a:rPr lang="it-IT" sz="1400" b="0" i="1" dirty="0" smtClean="0">
                <a:solidFill>
                  <a:srgbClr val="000000"/>
                </a:solidFill>
                <a:latin typeface="+mn-lt"/>
              </a:rPr>
              <a:t>: 1910.09110</a:t>
            </a:r>
            <a:endParaRPr lang="en-US" sz="1400" b="0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82026" y="836613"/>
            <a:ext cx="5405974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i="1" dirty="0" smtClean="0">
                <a:solidFill>
                  <a:schemeClr val="accent6"/>
                </a:solidFill>
                <a:latin typeface="+mn-lt"/>
              </a:rPr>
              <a:t>Lose energy too!</a:t>
            </a:r>
          </a:p>
          <a:p>
            <a:pPr>
              <a:buNone/>
            </a:pPr>
            <a:r>
              <a:rPr lang="en-US" sz="2400" i="1" dirty="0" smtClean="0">
                <a:solidFill>
                  <a:schemeClr val="accent6"/>
                </a:solidFill>
                <a:latin typeface="+mn-lt"/>
              </a:rPr>
              <a:t>  Dominated by collisions at low </a:t>
            </a:r>
            <a:r>
              <a:rPr lang="en-US" sz="2400" i="1" dirty="0" err="1" smtClean="0">
                <a:solidFill>
                  <a:schemeClr val="accent6"/>
                </a:solidFill>
                <a:latin typeface="+mn-lt"/>
              </a:rPr>
              <a:t>p</a:t>
            </a:r>
            <a:r>
              <a:rPr lang="en-US" sz="2400" i="1" baseline="-25000" dirty="0" err="1" smtClean="0">
                <a:solidFill>
                  <a:schemeClr val="accent6"/>
                </a:solidFill>
                <a:latin typeface="+mn-lt"/>
              </a:rPr>
              <a:t>T</a:t>
            </a:r>
            <a:r>
              <a:rPr lang="en-US" sz="2400" i="1" dirty="0" smtClean="0">
                <a:solidFill>
                  <a:schemeClr val="accent6"/>
                </a:solidFill>
                <a:latin typeface="+mn-lt"/>
              </a:rPr>
              <a:t> </a:t>
            </a:r>
            <a:endParaRPr lang="en-US" sz="2400" i="1" dirty="0">
              <a:solidFill>
                <a:schemeClr val="accent6"/>
              </a:solidFill>
              <a:latin typeface="+mn-lt"/>
            </a:endParaRPr>
          </a:p>
          <a:p>
            <a:pPr>
              <a:buNone/>
            </a:pPr>
            <a:r>
              <a:rPr lang="en-US" sz="2400" i="1" dirty="0" smtClean="0">
                <a:solidFill>
                  <a:schemeClr val="accent6"/>
                </a:solidFill>
                <a:latin typeface="+mn-lt"/>
              </a:rPr>
              <a:t>  Radiation at high </a:t>
            </a:r>
            <a:r>
              <a:rPr lang="en-US" sz="2400" i="1" dirty="0" err="1" smtClean="0">
                <a:solidFill>
                  <a:schemeClr val="accent6"/>
                </a:solidFill>
                <a:latin typeface="+mn-lt"/>
              </a:rPr>
              <a:t>p</a:t>
            </a:r>
            <a:r>
              <a:rPr lang="en-US" sz="2400" i="1" baseline="-25000" dirty="0" err="1">
                <a:solidFill>
                  <a:schemeClr val="accent6"/>
                </a:solidFill>
              </a:rPr>
              <a:t>T</a:t>
            </a:r>
            <a:endParaRPr lang="en-US" sz="2400" i="1" dirty="0">
              <a:solidFill>
                <a:schemeClr val="accent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7450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9795" name="Rectangle 3"/>
          <p:cNvSpPr>
            <a:spLocks noGrp="1" noChangeArrowheads="1"/>
          </p:cNvSpPr>
          <p:nvPr>
            <p:ph idx="1"/>
          </p:nvPr>
        </p:nvSpPr>
        <p:spPr>
          <a:xfrm>
            <a:off x="681038" y="990600"/>
            <a:ext cx="7772400" cy="457200"/>
          </a:xfrm>
        </p:spPr>
        <p:txBody>
          <a:bodyPr/>
          <a:lstStyle/>
          <a:p>
            <a:r>
              <a:rPr lang="en-US"/>
              <a:t>Backup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3BE80-42E4-BD4E-890F-E8C76406BCC3}" type="slidenum">
              <a:rPr lang="en-US"/>
              <a:pPr/>
              <a:t>26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about in cold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1" y="876300"/>
            <a:ext cx="8161337" cy="1348057"/>
          </a:xfrm>
        </p:spPr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ook at cold matter using p + nucleus collisions</a:t>
            </a:r>
          </a:p>
          <a:p>
            <a:r>
              <a:rPr lang="en-US" dirty="0" smtClean="0"/>
              <a:t>Use 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-jet correlations from QCD Compton scattering</a:t>
            </a:r>
          </a:p>
          <a:p>
            <a:pPr lvl="1"/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 energy tags the energy of the scattered </a:t>
            </a:r>
            <a:r>
              <a:rPr lang="en-US" dirty="0" err="1" smtClean="0"/>
              <a:t>parton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2C35-A59D-324F-B965-907F37F00120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92101" y="2338657"/>
            <a:ext cx="4991099" cy="3770043"/>
            <a:chOff x="1" y="846666"/>
            <a:chExt cx="6349794" cy="482600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t="4214" r="5701" b="3085"/>
            <a:stretch/>
          </p:blipFill>
          <p:spPr>
            <a:xfrm>
              <a:off x="1" y="846666"/>
              <a:ext cx="6349794" cy="4826001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 bwMode="auto">
            <a:xfrm>
              <a:off x="3522132" y="2065868"/>
              <a:ext cx="2235201" cy="491067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Monotype Sorts" charset="2"/>
                <a:buChar char="l"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hlink"/>
                </a:solidFill>
                <a:effectLst/>
                <a:latin typeface="Times New Roman" charset="0"/>
              </a:endParaRPr>
            </a:p>
          </p:txBody>
        </p:sp>
      </p:grpSp>
      <p:sp>
        <p:nvSpPr>
          <p:cNvPr id="8" name="Plaque 7"/>
          <p:cNvSpPr/>
          <p:nvPr/>
        </p:nvSpPr>
        <p:spPr bwMode="auto">
          <a:xfrm>
            <a:off x="5422900" y="2956524"/>
            <a:ext cx="3441700" cy="1560195"/>
          </a:xfrm>
          <a:prstGeom prst="plaqu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en-US" sz="2400" i="1" dirty="0" smtClean="0">
                <a:solidFill>
                  <a:srgbClr val="0328E3"/>
                </a:solidFill>
                <a:latin typeface="+mn-lt"/>
              </a:rPr>
              <a:t>Jet spectra in </a:t>
            </a:r>
            <a:r>
              <a:rPr lang="en-US" sz="2400" i="1" dirty="0" err="1" smtClean="0">
                <a:solidFill>
                  <a:srgbClr val="0328E3"/>
                </a:solidFill>
                <a:latin typeface="+mn-lt"/>
              </a:rPr>
              <a:t>p+Pb</a:t>
            </a:r>
            <a:r>
              <a:rPr lang="en-US" sz="2400" i="1" dirty="0" smtClean="0">
                <a:solidFill>
                  <a:srgbClr val="0328E3"/>
                </a:solidFill>
                <a:latin typeface="+mn-lt"/>
              </a:rPr>
              <a:t> same as that in </a:t>
            </a:r>
            <a:r>
              <a:rPr lang="en-US" sz="2400" i="1" dirty="0" err="1" smtClean="0">
                <a:solidFill>
                  <a:srgbClr val="0328E3"/>
                </a:solidFill>
                <a:latin typeface="+mn-lt"/>
              </a:rPr>
              <a:t>p+p</a:t>
            </a:r>
            <a:r>
              <a:rPr lang="en-US" sz="2400" i="1" dirty="0" smtClean="0">
                <a:solidFill>
                  <a:srgbClr val="0328E3"/>
                </a:solidFill>
                <a:latin typeface="+mn-lt"/>
              </a:rPr>
              <a:t>, within </a:t>
            </a:r>
            <a:r>
              <a:rPr lang="en-US" sz="2400" i="1" dirty="0">
                <a:solidFill>
                  <a:srgbClr val="0328E3"/>
                </a:solidFill>
                <a:latin typeface="+mn-lt"/>
              </a:rPr>
              <a:t>~</a:t>
            </a:r>
            <a:r>
              <a:rPr lang="en-US" sz="2400" i="1" dirty="0" smtClean="0">
                <a:solidFill>
                  <a:srgbClr val="0328E3"/>
                </a:solidFill>
                <a:latin typeface="+mn-lt"/>
              </a:rPr>
              <a:t>20%</a:t>
            </a:r>
            <a:endParaRPr lang="en-US" sz="2400" i="1" dirty="0">
              <a:solidFill>
                <a:srgbClr val="0328E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3344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state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238" y="762000"/>
            <a:ext cx="7772400" cy="5804918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sz="2300" dirty="0"/>
              <a:t>3 valence quarks + gluons + sea quarks</a:t>
            </a:r>
          </a:p>
          <a:p>
            <a:pPr lvl="1">
              <a:spcBef>
                <a:spcPts val="400"/>
              </a:spcBef>
            </a:pPr>
            <a:r>
              <a:rPr lang="en-US" sz="2100" i="1" dirty="0">
                <a:solidFill>
                  <a:schemeClr val="tx1"/>
                </a:solidFill>
              </a:rPr>
              <a:t>Gluons split into quarks + </a:t>
            </a:r>
            <a:r>
              <a:rPr lang="en-US" sz="2100" i="1" dirty="0" smtClean="0">
                <a:solidFill>
                  <a:schemeClr val="tx1"/>
                </a:solidFill>
              </a:rPr>
              <a:t>antiquarks</a:t>
            </a:r>
          </a:p>
          <a:p>
            <a:pPr lvl="1">
              <a:spcBef>
                <a:spcPts val="400"/>
              </a:spcBef>
            </a:pPr>
            <a:r>
              <a:rPr lang="en-US" sz="2100" i="1" dirty="0" smtClean="0">
                <a:solidFill>
                  <a:schemeClr val="tx1"/>
                </a:solidFill>
              </a:rPr>
              <a:t>Measured by scattering electrons (</a:t>
            </a:r>
            <a:r>
              <a:rPr lang="en-US" sz="2100" i="1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g</a:t>
            </a:r>
            <a:r>
              <a:rPr lang="en-US" sz="2100" i="1" dirty="0" smtClean="0">
                <a:solidFill>
                  <a:schemeClr val="tx1"/>
                </a:solidFill>
              </a:rPr>
              <a:t> transfer)</a:t>
            </a:r>
            <a:endParaRPr lang="en-US" sz="2100" i="1" dirty="0">
              <a:solidFill>
                <a:schemeClr val="tx1"/>
              </a:solidFill>
            </a:endParaRPr>
          </a:p>
          <a:p>
            <a:r>
              <a:rPr lang="en-US" dirty="0" smtClean="0"/>
              <a:t>Quark, </a:t>
            </a:r>
            <a:r>
              <a:rPr lang="en-US" dirty="0"/>
              <a:t>gluon densities </a:t>
            </a:r>
            <a:r>
              <a:rPr lang="en-US" dirty="0" smtClean="0"/>
              <a:t>vs. momentum </a:t>
            </a:r>
            <a:r>
              <a:rPr lang="en-US" dirty="0"/>
              <a:t>fraction </a:t>
            </a:r>
            <a:r>
              <a:rPr lang="en-US" dirty="0" smtClean="0"/>
              <a:t>they carry</a:t>
            </a:r>
          </a:p>
          <a:p>
            <a:pPr lvl="1">
              <a:spcBef>
                <a:spcPts val="400"/>
              </a:spcBef>
            </a:pPr>
            <a:r>
              <a:rPr lang="en-US" sz="2100" i="1" dirty="0">
                <a:solidFill>
                  <a:srgbClr val="000000"/>
                </a:solidFill>
              </a:rPr>
              <a:t>x is momentum fraction in </a:t>
            </a:r>
            <a:r>
              <a:rPr lang="en-US" sz="2100" i="1" dirty="0" smtClean="0">
                <a:solidFill>
                  <a:srgbClr val="000000"/>
                </a:solidFill>
              </a:rPr>
              <a:t>∞ momentum</a:t>
            </a:r>
          </a:p>
          <a:p>
            <a:pPr lvl="1">
              <a:spcBef>
                <a:spcPts val="400"/>
              </a:spcBef>
            </a:pPr>
            <a:r>
              <a:rPr lang="en-US" sz="2100" i="1" dirty="0" smtClean="0">
                <a:solidFill>
                  <a:srgbClr val="000000"/>
                </a:solidFill>
              </a:rPr>
              <a:t> </a:t>
            </a:r>
            <a:r>
              <a:rPr lang="en-US" sz="2100" i="1" dirty="0">
                <a:solidFill>
                  <a:srgbClr val="000000"/>
                </a:solidFill>
              </a:rPr>
              <a:t>frame (i.e. </a:t>
            </a:r>
            <a:r>
              <a:rPr lang="en-US" sz="2100" i="1" dirty="0" smtClean="0">
                <a:solidFill>
                  <a:srgbClr val="000000"/>
                </a:solidFill>
              </a:rPr>
              <a:t>in a proton </a:t>
            </a:r>
            <a:r>
              <a:rPr lang="en-US" sz="2100" i="1" dirty="0">
                <a:solidFill>
                  <a:srgbClr val="000000"/>
                </a:solidFill>
              </a:rPr>
              <a:t>beam)</a:t>
            </a:r>
          </a:p>
          <a:p>
            <a:pPr lvl="1">
              <a:spcBef>
                <a:spcPts val="400"/>
              </a:spcBef>
            </a:pPr>
            <a:r>
              <a:rPr lang="en-US" sz="2100" i="1" dirty="0">
                <a:solidFill>
                  <a:srgbClr val="000000"/>
                </a:solidFill>
              </a:rPr>
              <a:t>Q</a:t>
            </a:r>
            <a:r>
              <a:rPr lang="en-US" sz="2100" i="1" baseline="30000" dirty="0">
                <a:solidFill>
                  <a:srgbClr val="000000"/>
                </a:solidFill>
              </a:rPr>
              <a:t>2</a:t>
            </a:r>
            <a:r>
              <a:rPr lang="en-US" sz="2100" i="1" dirty="0">
                <a:solidFill>
                  <a:srgbClr val="000000"/>
                </a:solidFill>
              </a:rPr>
              <a:t> is photon </a:t>
            </a:r>
            <a:r>
              <a:rPr lang="en-US" sz="2100" i="1" dirty="0" err="1">
                <a:solidFill>
                  <a:srgbClr val="000000"/>
                </a:solidFill>
              </a:rPr>
              <a:t>virtuality</a:t>
            </a:r>
            <a:r>
              <a:rPr lang="en-US" sz="2100" i="1" dirty="0">
                <a:solidFill>
                  <a:srgbClr val="000000"/>
                </a:solidFill>
              </a:rPr>
              <a:t> (effective </a:t>
            </a:r>
            <a:r>
              <a:rPr lang="en-US" sz="2100" i="1" dirty="0" smtClean="0">
                <a:solidFill>
                  <a:srgbClr val="000000"/>
                </a:solidFill>
              </a:rPr>
              <a:t>mass</a:t>
            </a:r>
            <a:r>
              <a:rPr lang="en-US" sz="2100" dirty="0" smtClean="0">
                <a:solidFill>
                  <a:srgbClr val="000000"/>
                </a:solidFill>
              </a:rPr>
              <a:t>)</a:t>
            </a:r>
            <a:endParaRPr lang="en-US" sz="2100" dirty="0">
              <a:solidFill>
                <a:srgbClr val="000000"/>
              </a:solidFill>
            </a:endParaRPr>
          </a:p>
          <a:p>
            <a:pPr lvl="2">
              <a:spcBef>
                <a:spcPts val="400"/>
              </a:spcBef>
            </a:pPr>
            <a:r>
              <a:rPr lang="en-US" sz="1900" dirty="0">
                <a:solidFill>
                  <a:srgbClr val="A300A0"/>
                </a:solidFill>
              </a:rPr>
              <a:t>1/photon (dipole) </a:t>
            </a:r>
            <a:r>
              <a:rPr lang="en-US" sz="1900" dirty="0" smtClean="0">
                <a:solidFill>
                  <a:srgbClr val="A300A0"/>
                </a:solidFill>
              </a:rPr>
              <a:t>size</a:t>
            </a:r>
          </a:p>
          <a:p>
            <a:pPr lvl="2">
              <a:spcBef>
                <a:spcPts val="400"/>
              </a:spcBef>
            </a:pPr>
            <a:endParaRPr lang="en-US" sz="1900" dirty="0">
              <a:solidFill>
                <a:srgbClr val="A300A0"/>
              </a:solidFill>
            </a:endParaRPr>
          </a:p>
          <a:p>
            <a:pPr lvl="2">
              <a:spcBef>
                <a:spcPts val="400"/>
              </a:spcBef>
            </a:pPr>
            <a:endParaRPr lang="en-US" sz="1900" dirty="0">
              <a:solidFill>
                <a:srgbClr val="A300A0"/>
              </a:solidFill>
            </a:endParaRPr>
          </a:p>
          <a:p>
            <a:pPr>
              <a:spcBef>
                <a:spcPts val="400"/>
              </a:spcBef>
            </a:pPr>
            <a:r>
              <a:rPr lang="en-US" sz="2200" dirty="0" smtClean="0"/>
              <a:t>For p, n </a:t>
            </a:r>
            <a:r>
              <a:rPr lang="en-US" sz="2300" dirty="0" smtClean="0"/>
              <a:t>inside nucleus: </a:t>
            </a:r>
          </a:p>
          <a:p>
            <a:pPr lvl="1">
              <a:spcBef>
                <a:spcPts val="400"/>
              </a:spcBef>
            </a:pPr>
            <a:r>
              <a:rPr lang="en-US" sz="2300" dirty="0"/>
              <a:t> </a:t>
            </a:r>
            <a:r>
              <a:rPr lang="en-US" sz="2300" dirty="0" smtClean="0"/>
              <a:t>     densities are different!</a:t>
            </a:r>
          </a:p>
          <a:p>
            <a:pPr lvl="1">
              <a:spcBef>
                <a:spcPts val="400"/>
              </a:spcBef>
            </a:pPr>
            <a:r>
              <a:rPr lang="en-US" sz="2000" dirty="0" smtClean="0"/>
              <a:t>q, g from different nucleons interact</a:t>
            </a:r>
            <a:endParaRPr lang="en-US" sz="2000" dirty="0"/>
          </a:p>
          <a:p>
            <a:pPr lvl="1">
              <a:spcBef>
                <a:spcPts val="400"/>
              </a:spcBef>
            </a:pPr>
            <a:r>
              <a:rPr lang="en-US" sz="2100" dirty="0" smtClean="0"/>
              <a:t>Higher </a:t>
            </a:r>
            <a:r>
              <a:rPr lang="en-US" sz="2100" dirty="0" err="1"/>
              <a:t>parton</a:t>
            </a:r>
            <a:r>
              <a:rPr lang="en-US" sz="2100" dirty="0"/>
              <a:t> densities –&gt; gluon </a:t>
            </a:r>
            <a:r>
              <a:rPr lang="en-US" sz="2100" dirty="0" smtClean="0"/>
              <a:t>fusion</a:t>
            </a:r>
            <a:endParaRPr lang="en-US" sz="2100" dirty="0"/>
          </a:p>
          <a:p>
            <a:pPr lvl="2">
              <a:spcBef>
                <a:spcPts val="400"/>
              </a:spcBef>
            </a:pPr>
            <a:r>
              <a:rPr lang="en-US" sz="1900" dirty="0" smtClean="0">
                <a:solidFill>
                  <a:srgbClr val="A300A0"/>
                </a:solidFill>
              </a:rPr>
              <a:t>@ higher </a:t>
            </a:r>
            <a:r>
              <a:rPr lang="en-US" sz="1900" dirty="0">
                <a:solidFill>
                  <a:srgbClr val="A300A0"/>
                </a:solidFill>
              </a:rPr>
              <a:t>x values than in isolated protons</a:t>
            </a:r>
          </a:p>
          <a:p>
            <a:pPr lvl="3">
              <a:spcBef>
                <a:spcPts val="400"/>
              </a:spcBef>
            </a:pPr>
            <a:r>
              <a:rPr lang="en-US" sz="2000" dirty="0" smtClean="0">
                <a:solidFill>
                  <a:srgbClr val="A300A0"/>
                </a:solidFill>
              </a:rPr>
              <a:t>Density increases as ~ </a:t>
            </a:r>
            <a:r>
              <a:rPr lang="en-US" sz="2000" dirty="0">
                <a:solidFill>
                  <a:srgbClr val="A300A0"/>
                </a:solidFill>
              </a:rPr>
              <a:t>A </a:t>
            </a:r>
            <a:r>
              <a:rPr lang="en-US" sz="2000" baseline="30000" dirty="0">
                <a:solidFill>
                  <a:srgbClr val="A300A0"/>
                </a:solidFill>
              </a:rPr>
              <a:t>1/</a:t>
            </a:r>
            <a:r>
              <a:rPr lang="en-US" sz="2000" baseline="30000" dirty="0" smtClean="0">
                <a:solidFill>
                  <a:srgbClr val="A300A0"/>
                </a:solidFill>
              </a:rPr>
              <a:t>3</a:t>
            </a:r>
            <a:endParaRPr lang="en-US" sz="2000" dirty="0">
              <a:solidFill>
                <a:srgbClr val="A30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2C35-A59D-324F-B965-907F37F00120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10" descr="Image result for quarks and gluons in a proton">
            <a:extLst>
              <a:ext uri="{FF2B5EF4-FFF2-40B4-BE49-F238E27FC236}">
                <a16:creationId xmlns="" xmlns:a16="http://schemas.microsoft.com/office/drawing/2014/main" id="{7F524208-1D06-C247-AFAD-C7623F74A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313" y="95250"/>
            <a:ext cx="1852649" cy="18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Image result for gluon distribution">
            <a:extLst>
              <a:ext uri="{FF2B5EF4-FFF2-40B4-BE49-F238E27FC236}">
                <a16:creationId xmlns="" xmlns:a16="http://schemas.microsoft.com/office/drawing/2014/main" id="{FFBD5A7B-F74C-F244-9536-DDC2B44C5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0" y="2299108"/>
            <a:ext cx="3136900" cy="292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nuclear shadowing">
            <a:extLst>
              <a:ext uri="{FF2B5EF4-FFF2-40B4-BE49-F238E27FC236}">
                <a16:creationId xmlns="" xmlns:a16="http://schemas.microsoft.com/office/drawing/2014/main" id="{18A874E0-692B-8446-9C12-56B8B0962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714" y="2299108"/>
            <a:ext cx="3388586" cy="292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105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Extraction of CNM q-hat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2C35-A59D-324F-B965-907F37F00120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741212"/>
            <a:ext cx="8051800" cy="61167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34200" y="397280"/>
            <a:ext cx="1990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800" b="0" i="1" dirty="0">
                <a:solidFill>
                  <a:srgbClr val="000000"/>
                </a:solidFill>
                <a:latin typeface="+mn-lt"/>
              </a:rPr>
              <a:t>arXiv:1907.11808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2044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know that QGP is strongly coupled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3200" y="3270766"/>
            <a:ext cx="4267199" cy="127419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QGP is very opaque to color-charged particles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2C35-A59D-324F-B965-907F37F0012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-51" t="-1350" r="2518"/>
          <a:stretch/>
        </p:blipFill>
        <p:spPr bwMode="auto">
          <a:xfrm>
            <a:off x="4038601" y="664414"/>
            <a:ext cx="4768976" cy="259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20951" y="930936"/>
            <a:ext cx="327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+mn-lt"/>
              </a:rPr>
              <a:t> QGP flows as </a:t>
            </a:r>
            <a:r>
              <a:rPr lang="en-US" sz="2400" dirty="0">
                <a:latin typeface="+mn-lt"/>
              </a:rPr>
              <a:t>a nearly perfect liquid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2202637"/>
            <a:ext cx="3965928" cy="3793122"/>
            <a:chOff x="4802862" y="678904"/>
            <a:chExt cx="4167326" cy="3870631"/>
          </a:xfrm>
        </p:grpSpPr>
        <p:grpSp>
          <p:nvGrpSpPr>
            <p:cNvPr id="11" name="Group 10"/>
            <p:cNvGrpSpPr/>
            <p:nvPr/>
          </p:nvGrpSpPr>
          <p:grpSpPr>
            <a:xfrm>
              <a:off x="4802862" y="678904"/>
              <a:ext cx="4167326" cy="3870631"/>
              <a:chOff x="2854034" y="-651164"/>
              <a:chExt cx="7661564" cy="7113140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3"/>
              <a:srcRect t="5882" r="9641" b="2509"/>
              <a:stretch/>
            </p:blipFill>
            <p:spPr>
              <a:xfrm>
                <a:off x="2854034" y="-651164"/>
                <a:ext cx="7661564" cy="7113140"/>
              </a:xfrm>
              <a:prstGeom prst="rect">
                <a:avLst/>
              </a:prstGeom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6179144" y="4315701"/>
                <a:ext cx="277091" cy="277091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624952" y="3803082"/>
                <a:ext cx="277091" cy="277091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112326" y="3345873"/>
                <a:ext cx="277091" cy="277091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738254" y="2999509"/>
                <a:ext cx="277091" cy="277091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211782" y="2798618"/>
                <a:ext cx="277091" cy="277091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7633391" y="3729777"/>
                <a:ext cx="277091" cy="277091"/>
              </a:xfrm>
              <a:prstGeom prst="rect">
                <a:avLst/>
              </a:prstGeom>
              <a:solidFill>
                <a:srgbClr val="00FFFF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7293957" y="4104925"/>
                <a:ext cx="277091" cy="277091"/>
              </a:xfrm>
              <a:prstGeom prst="rect">
                <a:avLst/>
              </a:prstGeom>
              <a:solidFill>
                <a:srgbClr val="00FFFF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767723" y="4324071"/>
                <a:ext cx="277091" cy="277091"/>
              </a:xfrm>
              <a:prstGeom prst="rect">
                <a:avLst/>
              </a:prstGeom>
              <a:solidFill>
                <a:srgbClr val="00FFFF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179144" y="4567949"/>
                <a:ext cx="277091" cy="277091"/>
              </a:xfrm>
              <a:prstGeom prst="rect">
                <a:avLst/>
              </a:prstGeom>
              <a:solidFill>
                <a:srgbClr val="00FFFF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5392811" y="2909113"/>
              <a:ext cx="1778094" cy="1246912"/>
              <a:chOff x="5392811" y="2909113"/>
              <a:chExt cx="1778094" cy="1246912"/>
            </a:xfrm>
          </p:grpSpPr>
          <p:sp>
            <p:nvSpPr>
              <p:cNvPr id="16" name="Text Box 5"/>
              <p:cNvSpPr txBox="1">
                <a:spLocks noChangeArrowheads="1"/>
              </p:cNvSpPr>
              <p:nvPr/>
            </p:nvSpPr>
            <p:spPr bwMode="auto">
              <a:xfrm>
                <a:off x="5392811" y="3809898"/>
                <a:ext cx="1778094" cy="346127"/>
              </a:xfrm>
              <a:prstGeom prst="rect">
                <a:avLst/>
              </a:prstGeom>
              <a:solidFill>
                <a:srgbClr val="CCFFFF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2075" tIns="46038" rIns="92075" bIns="46038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b="1" kern="0" dirty="0">
                    <a:solidFill>
                      <a:srgbClr val="FF0000"/>
                    </a:solidFill>
                    <a:latin typeface="Calibri" panose="020F0502020204030204"/>
                  </a:rPr>
                  <a:t>J/</a:t>
                </a:r>
                <a:r>
                  <a:rPr lang="en-US" sz="1600" b="1" kern="0" dirty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Y</a:t>
                </a:r>
                <a:r>
                  <a:rPr lang="en-US" sz="1600" b="1" kern="0" dirty="0">
                    <a:solidFill>
                      <a:srgbClr val="FF0000"/>
                    </a:solidFill>
                    <a:latin typeface="Calibri" panose="020F0502020204030204"/>
                  </a:rPr>
                  <a:t> Alice 0-90%</a:t>
                </a:r>
              </a:p>
            </p:txBody>
          </p:sp>
          <p:cxnSp>
            <p:nvCxnSpPr>
              <p:cNvPr id="17" name="Straight Arrow Connector 16"/>
              <p:cNvCxnSpPr/>
              <p:nvPr/>
            </p:nvCxnSpPr>
            <p:spPr bwMode="auto">
              <a:xfrm flipH="1" flipV="1">
                <a:off x="5608268" y="2909113"/>
                <a:ext cx="286362" cy="942749"/>
              </a:xfrm>
              <a:prstGeom prst="straightConnector1">
                <a:avLst/>
              </a:prstGeom>
              <a:solidFill>
                <a:srgbClr val="FFFF99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13" name="Group 12"/>
            <p:cNvGrpSpPr/>
            <p:nvPr/>
          </p:nvGrpSpPr>
          <p:grpSpPr>
            <a:xfrm>
              <a:off x="7214566" y="3232614"/>
              <a:ext cx="1679849" cy="915851"/>
              <a:chOff x="7214566" y="3232614"/>
              <a:chExt cx="1679849" cy="915851"/>
            </a:xfrm>
          </p:grpSpPr>
          <p:sp>
            <p:nvSpPr>
              <p:cNvPr id="14" name="Text Box 5"/>
              <p:cNvSpPr txBox="1">
                <a:spLocks noChangeArrowheads="1"/>
              </p:cNvSpPr>
              <p:nvPr/>
            </p:nvSpPr>
            <p:spPr bwMode="auto">
              <a:xfrm>
                <a:off x="7214566" y="3802338"/>
                <a:ext cx="1679849" cy="346127"/>
              </a:xfrm>
              <a:prstGeom prst="rect">
                <a:avLst/>
              </a:prstGeom>
              <a:solidFill>
                <a:srgbClr val="CCFFFF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2075" tIns="46038" rIns="92075" bIns="46038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b="1" kern="0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/>
                  </a:rPr>
                  <a:t>J/</a:t>
                </a:r>
                <a:r>
                  <a:rPr lang="en-US" sz="1600" b="1" kern="0" dirty="0">
                    <a:solidFill>
                      <a:schemeClr val="accent1">
                        <a:lumMod val="75000"/>
                      </a:schemeClr>
                    </a:solidFill>
                    <a:latin typeface="Symbol" panose="05050102010706020507" pitchFamily="18" charset="2"/>
                  </a:rPr>
                  <a:t>Y</a:t>
                </a:r>
                <a:r>
                  <a:rPr lang="en-US" sz="1600" b="1" kern="0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/>
                  </a:rPr>
                  <a:t> </a:t>
                </a:r>
                <a:r>
                  <a:rPr lang="en-US" sz="1600" b="1" kern="0" dirty="0" smtClean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/>
                  </a:rPr>
                  <a:t> </a:t>
                </a:r>
                <a:r>
                  <a:rPr lang="en-US" sz="1600" b="1" kern="0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/>
                  </a:rPr>
                  <a:t>Atlas 0-80%</a:t>
                </a:r>
              </a:p>
            </p:txBody>
          </p:sp>
          <p:cxnSp>
            <p:nvCxnSpPr>
              <p:cNvPr id="15" name="Straight Arrow Connector 14"/>
              <p:cNvCxnSpPr/>
              <p:nvPr/>
            </p:nvCxnSpPr>
            <p:spPr bwMode="auto">
              <a:xfrm flipH="1" flipV="1">
                <a:off x="7528321" y="3232614"/>
                <a:ext cx="819583" cy="628437"/>
              </a:xfrm>
              <a:prstGeom prst="straightConnector1">
                <a:avLst/>
              </a:prstGeom>
              <a:solidFill>
                <a:srgbClr val="FFFF99"/>
              </a:solidFill>
              <a:ln w="28575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</p:grpSp>
      <p:sp>
        <p:nvSpPr>
          <p:cNvPr id="28" name="Rectangle 27"/>
          <p:cNvSpPr/>
          <p:nvPr/>
        </p:nvSpPr>
        <p:spPr>
          <a:xfrm>
            <a:off x="4413377" y="4835003"/>
            <a:ext cx="4572000" cy="138499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en-US" i="1" dirty="0" smtClean="0">
                <a:solidFill>
                  <a:schemeClr val="accent2"/>
                </a:solidFill>
                <a:latin typeface="+mn-lt"/>
              </a:rPr>
              <a:t> QCD </a:t>
            </a:r>
            <a:r>
              <a:rPr lang="en-US" i="1" dirty="0">
                <a:solidFill>
                  <a:schemeClr val="accent2"/>
                </a:solidFill>
                <a:latin typeface="+mn-lt"/>
              </a:rPr>
              <a:t>phase diagram is less well </a:t>
            </a:r>
            <a:r>
              <a:rPr lang="en-US" i="1" dirty="0" smtClean="0">
                <a:solidFill>
                  <a:schemeClr val="accent2"/>
                </a:solidFill>
                <a:latin typeface="+mn-lt"/>
              </a:rPr>
              <a:t>understood </a:t>
            </a:r>
            <a:r>
              <a:rPr lang="mr-IN" i="1" dirty="0" smtClean="0">
                <a:solidFill>
                  <a:schemeClr val="accent2"/>
                </a:solidFill>
                <a:latin typeface="+mn-lt"/>
              </a:rPr>
              <a:t>–</a:t>
            </a:r>
            <a:r>
              <a:rPr lang="en-US" i="1" dirty="0" smtClean="0">
                <a:solidFill>
                  <a:schemeClr val="accent2"/>
                </a:solidFill>
                <a:latin typeface="+mn-lt"/>
              </a:rPr>
              <a:t>  an area of active work!</a:t>
            </a:r>
            <a:endParaRPr lang="en-US" i="1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3588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 for an electron-ion collider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2C35-A59D-324F-B965-907F37F00120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64" descr="Complex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18" y="817675"/>
            <a:ext cx="4849896" cy="2213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27318" y="3339537"/>
            <a:ext cx="4773696" cy="1257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/>
              <a:t>JLEIC at Jefferson Lab</a:t>
            </a:r>
          </a:p>
          <a:p>
            <a:pPr lvl="1"/>
            <a:r>
              <a:rPr lang="en-US" sz="1800" dirty="0" smtClean="0"/>
              <a:t>Add ions to electron facility</a:t>
            </a:r>
            <a:endParaRPr lang="en-US" sz="1800" b="1" dirty="0" smtClean="0"/>
          </a:p>
          <a:p>
            <a:r>
              <a:rPr lang="en-US" sz="2000" b="1" dirty="0" smtClean="0"/>
              <a:t>(cm Energy) </a:t>
            </a:r>
            <a:r>
              <a:rPr lang="en-US" sz="2000" dirty="0"/>
              <a:t>√s </a:t>
            </a:r>
            <a:r>
              <a:rPr lang="en-US" sz="2000" dirty="0" smtClean="0"/>
              <a:t>= </a:t>
            </a:r>
            <a:r>
              <a:rPr lang="en-US" sz="2000" dirty="0"/>
              <a:t>20 to 65 - 140 </a:t>
            </a:r>
            <a:r>
              <a:rPr lang="en-US" sz="2000" dirty="0" err="1"/>
              <a:t>GeV</a:t>
            </a:r>
            <a:endParaRPr lang="en-US" sz="2000" dirty="0"/>
          </a:p>
          <a:p>
            <a:endParaRPr lang="en-US" sz="2000" b="1" dirty="0" smtClean="0"/>
          </a:p>
          <a:p>
            <a:pPr>
              <a:buClr>
                <a:srgbClr val="93A299"/>
              </a:buClr>
            </a:pPr>
            <a:endParaRPr lang="en-US" sz="2000" b="1" dirty="0" smtClean="0">
              <a:solidFill>
                <a:srgbClr val="0099B8"/>
              </a:solidFill>
            </a:endParaRPr>
          </a:p>
          <a:p>
            <a:pPr>
              <a:buClr>
                <a:srgbClr val="93A299"/>
              </a:buClr>
            </a:pPr>
            <a:endParaRPr lang="en-US" sz="2000" b="1" dirty="0" smtClean="0">
              <a:solidFill>
                <a:srgbClr val="0099B8"/>
              </a:solidFill>
            </a:endParaRPr>
          </a:p>
          <a:p>
            <a:pPr>
              <a:buClr>
                <a:srgbClr val="93A299"/>
              </a:buClr>
            </a:pPr>
            <a:endParaRPr lang="en-US" sz="2000" b="1" dirty="0" smtClean="0">
              <a:solidFill>
                <a:srgbClr val="0099B8"/>
              </a:solidFill>
            </a:endParaRPr>
          </a:p>
          <a:p>
            <a:pPr>
              <a:buClr>
                <a:srgbClr val="93A299"/>
              </a:buClr>
            </a:pPr>
            <a:endParaRPr lang="en-US" sz="2000" b="1" dirty="0">
              <a:solidFill>
                <a:srgbClr val="0099B8"/>
              </a:solidFill>
              <a:latin typeface="Arial"/>
            </a:endParaRPr>
          </a:p>
          <a:p>
            <a:pPr marL="0" indent="0">
              <a:buClr>
                <a:srgbClr val="93A299"/>
              </a:buClr>
              <a:buFont typeface="Arial" pitchFamily="34" charset="0"/>
              <a:buNone/>
            </a:pPr>
            <a:endParaRPr lang="en-US" sz="2000" b="1" dirty="0" smtClean="0">
              <a:solidFill>
                <a:srgbClr val="0099B8"/>
              </a:solidFill>
              <a:latin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130800" y="1660890"/>
            <a:ext cx="3948571" cy="2741300"/>
            <a:chOff x="4147040" y="533401"/>
            <a:chExt cx="5031413" cy="316868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47040" y="533401"/>
              <a:ext cx="5031413" cy="3168682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7770136" y="634543"/>
              <a:ext cx="411560" cy="3792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7783380" y="918060"/>
              <a:ext cx="217335" cy="125052"/>
            </a:xfrm>
            <a:prstGeom prst="line">
              <a:avLst/>
            </a:prstGeom>
            <a:ln w="57150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Content Placeholder 2"/>
          <p:cNvSpPr txBox="1">
            <a:spLocks/>
          </p:cNvSpPr>
          <p:nvPr/>
        </p:nvSpPr>
        <p:spPr>
          <a:xfrm>
            <a:off x="4305675" y="4597400"/>
            <a:ext cx="4773696" cy="1257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/>
              <a:t>eRHIC</a:t>
            </a:r>
            <a:r>
              <a:rPr lang="en-US" sz="2000" b="1" dirty="0" smtClean="0"/>
              <a:t> at Brookhaven National Lab</a:t>
            </a:r>
          </a:p>
          <a:p>
            <a:pPr lvl="1"/>
            <a:r>
              <a:rPr lang="en-US" sz="1800" dirty="0" smtClean="0"/>
              <a:t>Add electrons to ion facility</a:t>
            </a:r>
            <a:endParaRPr lang="en-US" sz="1800" b="1" dirty="0" smtClean="0"/>
          </a:p>
          <a:p>
            <a:r>
              <a:rPr lang="en-US" sz="2000" dirty="0" smtClean="0"/>
              <a:t>√</a:t>
            </a:r>
            <a:r>
              <a:rPr lang="en-US" sz="2000" dirty="0"/>
              <a:t>s </a:t>
            </a:r>
            <a:r>
              <a:rPr lang="en-US" sz="2000" dirty="0" smtClean="0"/>
              <a:t>= 30 </a:t>
            </a:r>
            <a:r>
              <a:rPr lang="en-US" sz="2000" dirty="0"/>
              <a:t>to </a:t>
            </a:r>
            <a:r>
              <a:rPr lang="en-US" sz="2000" dirty="0" smtClean="0"/>
              <a:t>130 - 145 </a:t>
            </a:r>
            <a:r>
              <a:rPr lang="en-US" sz="2000" dirty="0" err="1"/>
              <a:t>GeV</a:t>
            </a:r>
            <a:endParaRPr lang="en-US" sz="2000" dirty="0"/>
          </a:p>
          <a:p>
            <a:endParaRPr lang="en-US" sz="2000" b="1" dirty="0" smtClean="0"/>
          </a:p>
          <a:p>
            <a:pPr>
              <a:buClr>
                <a:srgbClr val="93A299"/>
              </a:buClr>
            </a:pPr>
            <a:endParaRPr lang="en-US" sz="2000" b="1" dirty="0" smtClean="0">
              <a:solidFill>
                <a:srgbClr val="0099B8"/>
              </a:solidFill>
            </a:endParaRPr>
          </a:p>
          <a:p>
            <a:pPr>
              <a:buClr>
                <a:srgbClr val="93A299"/>
              </a:buClr>
            </a:pPr>
            <a:endParaRPr lang="en-US" sz="2000" b="1" dirty="0" smtClean="0">
              <a:solidFill>
                <a:srgbClr val="0099B8"/>
              </a:solidFill>
            </a:endParaRPr>
          </a:p>
          <a:p>
            <a:pPr>
              <a:buClr>
                <a:srgbClr val="93A299"/>
              </a:buClr>
            </a:pPr>
            <a:endParaRPr lang="en-US" sz="2000" b="1" dirty="0" smtClean="0">
              <a:solidFill>
                <a:srgbClr val="0099B8"/>
              </a:solidFill>
            </a:endParaRPr>
          </a:p>
          <a:p>
            <a:pPr>
              <a:buClr>
                <a:srgbClr val="93A299"/>
              </a:buClr>
            </a:pPr>
            <a:endParaRPr lang="en-US" sz="2000" b="1" dirty="0">
              <a:solidFill>
                <a:srgbClr val="0099B8"/>
              </a:solidFill>
              <a:latin typeface="Arial"/>
            </a:endParaRPr>
          </a:p>
          <a:p>
            <a:pPr marL="0" indent="0">
              <a:buClr>
                <a:srgbClr val="93A299"/>
              </a:buClr>
              <a:buFont typeface="Arial" pitchFamily="34" charset="0"/>
              <a:buNone/>
            </a:pPr>
            <a:endParaRPr lang="en-US" sz="2000" b="1" dirty="0" smtClean="0">
              <a:solidFill>
                <a:srgbClr val="0099B8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113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4150"/>
            <a:ext cx="7772400" cy="457200"/>
          </a:xfrm>
        </p:spPr>
        <p:txBody>
          <a:bodyPr/>
          <a:lstStyle/>
          <a:p>
            <a:r>
              <a:rPr lang="en-US" dirty="0" smtClean="0"/>
              <a:t>To look at cold nuclear matter: </a:t>
            </a:r>
            <a:br>
              <a:rPr lang="en-US" dirty="0" smtClean="0"/>
            </a:br>
            <a:r>
              <a:rPr lang="en-US" dirty="0" smtClean="0"/>
              <a:t>we tickled a nucleus with a proton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679" y="930763"/>
            <a:ext cx="9058121" cy="306545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In </a:t>
            </a:r>
            <a:r>
              <a:rPr lang="en-US" dirty="0" err="1" smtClean="0">
                <a:solidFill>
                  <a:schemeClr val="tx1"/>
                </a:solidFill>
              </a:rPr>
              <a:t>p+A</a:t>
            </a:r>
            <a:r>
              <a:rPr lang="en-US" dirty="0" smtClean="0">
                <a:solidFill>
                  <a:schemeClr val="tx1"/>
                </a:solidFill>
              </a:rPr>
              <a:t> probe cold nuclear matter with a </a:t>
            </a:r>
            <a:r>
              <a:rPr lang="en-US" dirty="0" err="1" smtClean="0">
                <a:solidFill>
                  <a:schemeClr val="tx1"/>
                </a:solidFill>
              </a:rPr>
              <a:t>parton</a:t>
            </a:r>
            <a:r>
              <a:rPr lang="en-US" dirty="0" smtClean="0">
                <a:solidFill>
                  <a:schemeClr val="tx1"/>
                </a:solidFill>
              </a:rPr>
              <a:t>, not a photon.</a:t>
            </a:r>
          </a:p>
          <a:p>
            <a:pPr marL="0" indent="0">
              <a:buNone/>
            </a:pPr>
            <a:endParaRPr lang="en-US" dirty="0" smtClean="0">
              <a:solidFill>
                <a:srgbClr val="0328E3"/>
              </a:solidFill>
            </a:endParaRPr>
          </a:p>
          <a:p>
            <a:r>
              <a:rPr lang="en-US" dirty="0" err="1" smtClean="0"/>
              <a:t>Partons</a:t>
            </a:r>
            <a:r>
              <a:rPr lang="en-US" dirty="0" smtClean="0"/>
              <a:t> can lose energy before the hard scattering</a:t>
            </a:r>
          </a:p>
          <a:p>
            <a:pPr lvl="1"/>
            <a:r>
              <a:rPr lang="en-US" dirty="0" smtClean="0"/>
              <a:t>       Photons do not</a:t>
            </a:r>
          </a:p>
          <a:p>
            <a:r>
              <a:rPr lang="en-US" dirty="0" smtClean="0"/>
              <a:t>Parton can lose energy after the hard scattering</a:t>
            </a:r>
          </a:p>
          <a:p>
            <a:r>
              <a:rPr lang="en-US" dirty="0" smtClean="0"/>
              <a:t>Parton experiences multiple scattering</a:t>
            </a:r>
          </a:p>
          <a:p>
            <a:r>
              <a:rPr lang="en-US" dirty="0" smtClean="0"/>
              <a:t>These may be not be independent!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2C35-A59D-324F-B965-907F37F00120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6318" y="1388438"/>
            <a:ext cx="8217647" cy="3690080"/>
            <a:chOff x="-161523" y="2388353"/>
            <a:chExt cx="8217647" cy="3690080"/>
          </a:xfrm>
        </p:grpSpPr>
        <p:sp>
          <p:nvSpPr>
            <p:cNvPr id="5" name="Oval 4"/>
            <p:cNvSpPr/>
            <p:nvPr/>
          </p:nvSpPr>
          <p:spPr bwMode="auto">
            <a:xfrm>
              <a:off x="-161523" y="2388353"/>
              <a:ext cx="8217647" cy="2699455"/>
            </a:xfrm>
            <a:prstGeom prst="ellipse">
              <a:avLst/>
            </a:prstGeom>
            <a:noFill/>
            <a:ln w="28575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Monotype Sorts" charset="2"/>
                <a:buChar char="l"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hlink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1777" y="4730372"/>
              <a:ext cx="7332957" cy="13480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endParaRPr lang="en-US" sz="2400" dirty="0" smtClean="0">
                <a:solidFill>
                  <a:srgbClr val="660066"/>
                </a:solidFill>
                <a:latin typeface="+mn-lt"/>
              </a:endParaRPr>
            </a:p>
            <a:p>
              <a:pPr>
                <a:buNone/>
              </a:pPr>
              <a:r>
                <a:rPr lang="en-US" sz="2400" dirty="0" smtClean="0">
                  <a:solidFill>
                    <a:srgbClr val="660066"/>
                  </a:solidFill>
                  <a:latin typeface="+mn-lt"/>
                </a:rPr>
                <a:t>Many-body QCD suggests coherent interactions!</a:t>
              </a:r>
            </a:p>
            <a:p>
              <a:pPr>
                <a:buNone/>
              </a:pPr>
              <a:r>
                <a:rPr lang="en-US" sz="2400" dirty="0">
                  <a:solidFill>
                    <a:srgbClr val="660066"/>
                  </a:solidFill>
                  <a:latin typeface="+mn-lt"/>
                </a:rPr>
                <a:t> </a:t>
              </a:r>
              <a:r>
                <a:rPr lang="en-US" sz="2400" dirty="0" smtClean="0">
                  <a:solidFill>
                    <a:srgbClr val="660066"/>
                  </a:solidFill>
                  <a:latin typeface="+mn-lt"/>
                </a:rPr>
                <a:t> same as in </a:t>
              </a:r>
              <a:r>
                <a:rPr lang="en-US" sz="2400" dirty="0" err="1" smtClean="0">
                  <a:solidFill>
                    <a:srgbClr val="660066"/>
                  </a:solidFill>
                  <a:latin typeface="+mn-lt"/>
                </a:rPr>
                <a:t>parton</a:t>
              </a:r>
              <a:r>
                <a:rPr lang="en-US" sz="2400" dirty="0" smtClean="0">
                  <a:solidFill>
                    <a:srgbClr val="660066"/>
                  </a:solidFill>
                  <a:latin typeface="+mn-lt"/>
                </a:rPr>
                <a:t>-plasma interactions…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300565" y="5553144"/>
            <a:ext cx="8610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Goal: turn off interactions before the hard scattering!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749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7950"/>
            <a:ext cx="7772400" cy="457200"/>
          </a:xfrm>
        </p:spPr>
        <p:txBody>
          <a:bodyPr/>
          <a:lstStyle/>
          <a:p>
            <a:r>
              <a:rPr lang="en-US" dirty="0" smtClean="0"/>
              <a:t>Speculation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533" y="666750"/>
            <a:ext cx="8242300" cy="1615823"/>
          </a:xfrm>
        </p:spPr>
        <p:txBody>
          <a:bodyPr/>
          <a:lstStyle/>
          <a:p>
            <a:r>
              <a:rPr lang="en-US" dirty="0" smtClean="0"/>
              <a:t>Maybe the A+A (and </a:t>
            </a:r>
            <a:r>
              <a:rPr lang="en-US" dirty="0" err="1" smtClean="0"/>
              <a:t>p+p</a:t>
            </a:r>
            <a:r>
              <a:rPr lang="en-US" dirty="0" smtClean="0"/>
              <a:t>) collisions hit a kinematic region where the gluon density is saturated?</a:t>
            </a:r>
          </a:p>
          <a:p>
            <a:pPr marL="800076" lvl="1" indent="-342900">
              <a:buFont typeface="Wingdings" charset="2"/>
              <a:buChar char="Ø"/>
            </a:pPr>
            <a:r>
              <a:rPr lang="en-US" dirty="0">
                <a:solidFill>
                  <a:srgbClr val="A300A0"/>
                </a:solidFill>
              </a:rPr>
              <a:t>I</a:t>
            </a:r>
            <a:r>
              <a:rPr lang="en-US" dirty="0" smtClean="0">
                <a:solidFill>
                  <a:srgbClr val="A300A0"/>
                </a:solidFill>
              </a:rPr>
              <a:t>nitial state starts closer to thermalized</a:t>
            </a:r>
          </a:p>
          <a:p>
            <a:pPr marL="800076" lvl="1" indent="-342900">
              <a:buFont typeface="Wingdings" charset="2"/>
              <a:buChar char="Ø"/>
            </a:pPr>
            <a:r>
              <a:rPr lang="en-US" dirty="0" smtClean="0">
                <a:solidFill>
                  <a:srgbClr val="A300A0"/>
                </a:solidFill>
              </a:rPr>
              <a:t>And/or </a:t>
            </a:r>
            <a:r>
              <a:rPr lang="en-US" dirty="0" err="1" smtClean="0">
                <a:solidFill>
                  <a:srgbClr val="A300A0"/>
                </a:solidFill>
              </a:rPr>
              <a:t>thermalization</a:t>
            </a:r>
            <a:r>
              <a:rPr lang="en-US" dirty="0" smtClean="0">
                <a:solidFill>
                  <a:srgbClr val="A300A0"/>
                </a:solidFill>
              </a:rPr>
              <a:t> is easier than we think</a:t>
            </a:r>
            <a:endParaRPr lang="en-US" dirty="0">
              <a:solidFill>
                <a:srgbClr val="A30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2C35-A59D-324F-B965-907F37F00120}" type="slidenum">
              <a:rPr lang="en-US" smtClean="0"/>
              <a:pPr/>
              <a:t>32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73942" y="2761349"/>
            <a:ext cx="4518808" cy="3879570"/>
            <a:chOff x="3703281" y="1500310"/>
            <a:chExt cx="4816400" cy="4212284"/>
          </a:xfrm>
        </p:grpSpPr>
        <p:grpSp>
          <p:nvGrpSpPr>
            <p:cNvPr id="6" name="Group 5"/>
            <p:cNvGrpSpPr/>
            <p:nvPr/>
          </p:nvGrpSpPr>
          <p:grpSpPr>
            <a:xfrm>
              <a:off x="4254880" y="1833026"/>
              <a:ext cx="4264801" cy="3354844"/>
              <a:chOff x="1366838" y="855663"/>
              <a:chExt cx="8323262" cy="6551612"/>
            </a:xfrm>
          </p:grpSpPr>
          <p:pic>
            <p:nvPicPr>
              <p:cNvPr id="9" name="Picture 8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53100" y="1870075"/>
                <a:ext cx="1223963" cy="1196975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9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4350" y="2390775"/>
                <a:ext cx="1223963" cy="1196975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10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2900" y="2903538"/>
                <a:ext cx="1223963" cy="1196975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12" name="Line 4"/>
              <p:cNvSpPr>
                <a:spLocks noChangeShapeType="1"/>
              </p:cNvSpPr>
              <p:nvPr/>
            </p:nvSpPr>
            <p:spPr bwMode="auto">
              <a:xfrm flipH="1">
                <a:off x="2628900" y="2947988"/>
                <a:ext cx="4672013" cy="1682750"/>
              </a:xfrm>
              <a:prstGeom prst="line">
                <a:avLst/>
              </a:prstGeom>
              <a:noFill/>
              <a:ln w="5472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1200">
                  <a:cs typeface="WenQuanYi Micro Hei" charset="0"/>
                </a:endParaRPr>
              </a:p>
            </p:txBody>
          </p:sp>
          <p:sp>
            <p:nvSpPr>
              <p:cNvPr id="13" name="Rectangle 12"/>
              <p:cNvSpPr>
                <a:spLocks/>
              </p:cNvSpPr>
              <p:nvPr/>
            </p:nvSpPr>
            <p:spPr bwMode="auto">
              <a:xfrm>
                <a:off x="1905000" y="1447800"/>
                <a:ext cx="741363" cy="5786438"/>
              </a:xfrm>
              <a:prstGeom prst="rect">
                <a:avLst/>
              </a:prstGeom>
              <a:solidFill>
                <a:srgbClr val="999999"/>
              </a:solidFill>
              <a:ln w="9525">
                <a:solidFill>
                  <a:srgbClr val="999999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1200">
                  <a:cs typeface="WenQuanYi Micro Hei" charset="0"/>
                </a:endParaRPr>
              </a:p>
            </p:txBody>
          </p:sp>
          <p:pic>
            <p:nvPicPr>
              <p:cNvPr id="14" name="Picture 1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70200" y="5918200"/>
                <a:ext cx="1223963" cy="1196975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14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3875" y="5905500"/>
                <a:ext cx="1223963" cy="1196975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pic>
            <p:nvPicPr>
              <p:cNvPr id="16" name="Picture 1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8975" y="5900738"/>
                <a:ext cx="1223963" cy="1196975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Picture 16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2900" y="4576763"/>
                <a:ext cx="1223963" cy="1196975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pic>
            <p:nvPicPr>
              <p:cNvPr id="18" name="Picture 17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4350" y="4283075"/>
                <a:ext cx="1223963" cy="1196975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pic>
            <p:nvPicPr>
              <p:cNvPr id="19" name="Picture 18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80088" y="3913188"/>
                <a:ext cx="1223962" cy="1196975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Line 13"/>
              <p:cNvSpPr>
                <a:spLocks noChangeShapeType="1"/>
              </p:cNvSpPr>
              <p:nvPr/>
            </p:nvSpPr>
            <p:spPr bwMode="auto">
              <a:xfrm>
                <a:off x="1901825" y="7232650"/>
                <a:ext cx="5826125" cy="1588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1200">
                  <a:cs typeface="WenQuanYi Micro Hei" charset="0"/>
                </a:endParaRPr>
              </a:p>
            </p:txBody>
          </p:sp>
          <p:sp>
            <p:nvSpPr>
              <p:cNvPr id="21" name="Line 14"/>
              <p:cNvSpPr>
                <a:spLocks noChangeShapeType="1"/>
              </p:cNvSpPr>
              <p:nvPr/>
            </p:nvSpPr>
            <p:spPr bwMode="auto">
              <a:xfrm flipV="1">
                <a:off x="1901825" y="855663"/>
                <a:ext cx="1588" cy="6396037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1200">
                  <a:cs typeface="WenQuanYi Micro Hei" charset="0"/>
                </a:endParaRPr>
              </a:p>
            </p:txBody>
          </p:sp>
          <p:pic>
            <p:nvPicPr>
              <p:cNvPr id="22" name="Picture 21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9563" y="6970713"/>
                <a:ext cx="1217612" cy="4365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23" name="Text Box 17"/>
              <p:cNvSpPr txBox="1">
                <a:spLocks noChangeArrowheads="1"/>
              </p:cNvSpPr>
              <p:nvPr/>
            </p:nvSpPr>
            <p:spPr bwMode="auto">
              <a:xfrm rot="20400000">
                <a:off x="3290889" y="1218406"/>
                <a:ext cx="2087561" cy="4587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/>
              <a:lstStyle/>
              <a:p>
                <a:pPr>
                  <a:lnSpc>
                    <a:spcPct val="104000"/>
                  </a:lnSpc>
                  <a:buNone/>
                  <a:defRPr/>
                </a:pPr>
                <a:r>
                  <a:rPr lang="en-US" i="1" kern="1200" dirty="0" smtClean="0">
                    <a:solidFill>
                      <a:srgbClr val="800000"/>
                    </a:solidFill>
                    <a:latin typeface="Lucida Handwrit" charset="0"/>
                  </a:rPr>
                  <a:t>Saturation</a:t>
                </a:r>
              </a:p>
            </p:txBody>
          </p:sp>
          <p:sp>
            <p:nvSpPr>
              <p:cNvPr id="24" name="Text Box 18"/>
              <p:cNvSpPr txBox="1">
                <a:spLocks noChangeArrowheads="1"/>
              </p:cNvSpPr>
              <p:nvPr/>
            </p:nvSpPr>
            <p:spPr bwMode="auto">
              <a:xfrm rot="16200000">
                <a:off x="7049861" y="5133180"/>
                <a:ext cx="1008062" cy="471487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/>
              <a:lstStyle/>
              <a:p>
                <a:pPr>
                  <a:lnSpc>
                    <a:spcPct val="104000"/>
                  </a:lnSpc>
                  <a:buNone/>
                  <a:defRPr/>
                </a:pPr>
                <a:r>
                  <a:rPr lang="en-US" sz="2400" b="0" kern="1200" dirty="0" smtClean="0">
                    <a:solidFill>
                      <a:schemeClr val="tx1"/>
                    </a:solidFill>
                    <a:latin typeface="Lucida Handwrit" charset="0"/>
                  </a:rPr>
                  <a:t>BFKL</a:t>
                </a:r>
              </a:p>
            </p:txBody>
          </p:sp>
          <p:sp>
            <p:nvSpPr>
              <p:cNvPr id="25" name="Text Box 19"/>
              <p:cNvSpPr txBox="1">
                <a:spLocks noChangeArrowheads="1"/>
              </p:cNvSpPr>
              <p:nvPr/>
            </p:nvSpPr>
            <p:spPr bwMode="auto">
              <a:xfrm>
                <a:off x="7924436" y="5667865"/>
                <a:ext cx="1289049" cy="471486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/>
              <a:lstStyle/>
              <a:p>
                <a:pPr>
                  <a:lnSpc>
                    <a:spcPct val="104000"/>
                  </a:lnSpc>
                  <a:buNone/>
                  <a:defRPr/>
                </a:pPr>
                <a:r>
                  <a:rPr lang="en-US" sz="2400" b="0" kern="1200" dirty="0" smtClean="0">
                    <a:solidFill>
                      <a:schemeClr val="tx1"/>
                    </a:solidFill>
                    <a:latin typeface="Lucida Handwrit" charset="0"/>
                  </a:rPr>
                  <a:t>DGLAP</a:t>
                </a:r>
              </a:p>
            </p:txBody>
          </p:sp>
          <p:sp>
            <p:nvSpPr>
              <p:cNvPr id="26" name="Line 20"/>
              <p:cNvSpPr>
                <a:spLocks noChangeShapeType="1"/>
              </p:cNvSpPr>
              <p:nvPr/>
            </p:nvSpPr>
            <p:spPr bwMode="auto">
              <a:xfrm>
                <a:off x="7398975" y="6483349"/>
                <a:ext cx="1371601" cy="1588"/>
              </a:xfrm>
              <a:prstGeom prst="line">
                <a:avLst/>
              </a:prstGeom>
              <a:noFill/>
              <a:ln w="1836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1200">
                  <a:cs typeface="WenQuanYi Micro Hei" charset="0"/>
                </a:endParaRPr>
              </a:p>
            </p:txBody>
          </p:sp>
          <p:sp>
            <p:nvSpPr>
              <p:cNvPr id="27" name="Line 21"/>
              <p:cNvSpPr>
                <a:spLocks noChangeShapeType="1"/>
              </p:cNvSpPr>
              <p:nvPr/>
            </p:nvSpPr>
            <p:spPr bwMode="auto">
              <a:xfrm flipV="1">
                <a:off x="7372033" y="5334001"/>
                <a:ext cx="1587" cy="1146175"/>
              </a:xfrm>
              <a:prstGeom prst="line">
                <a:avLst/>
              </a:prstGeom>
              <a:noFill/>
              <a:ln w="1836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1200">
                  <a:cs typeface="WenQuanYi Micro Hei" charset="0"/>
                </a:endParaRPr>
              </a:p>
            </p:txBody>
          </p:sp>
          <p:pic>
            <p:nvPicPr>
              <p:cNvPr id="28" name="Picture 27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6838" y="2466975"/>
                <a:ext cx="355600" cy="29019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pic>
            <p:nvPicPr>
              <p:cNvPr id="29" name="Picture 28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56488" y="2481263"/>
                <a:ext cx="2233612" cy="720725"/>
              </a:xfrm>
              <a:prstGeom prst="rect">
                <a:avLst/>
              </a:prstGeom>
              <a:blipFill dpi="0" rotWithShape="0">
                <a:blip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4677356" y="5250929"/>
              <a:ext cx="3686209" cy="461665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b="0" i="1" dirty="0" smtClean="0">
                  <a:solidFill>
                    <a:schemeClr val="tx1"/>
                  </a:solidFill>
                </a:rPr>
                <a:t>Increasing probe energy </a:t>
              </a:r>
              <a:r>
                <a:rPr lang="en-US" sz="2400" b="0" i="1" dirty="0" smtClean="0">
                  <a:solidFill>
                    <a:schemeClr val="tx1"/>
                  </a:solidFill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endParaRPr lang="en-US" sz="2400" b="0" i="1" dirty="0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2043669" y="3159922"/>
              <a:ext cx="3780888" cy="461664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b="0" i="1" dirty="0" smtClean="0">
                  <a:solidFill>
                    <a:schemeClr val="tx1"/>
                  </a:solidFill>
                </a:rPr>
                <a:t>Smaller gluon momentum</a:t>
              </a:r>
              <a:r>
                <a:rPr lang="en-US" sz="2400" b="0" i="1" dirty="0" smtClean="0">
                  <a:solidFill>
                    <a:schemeClr val="tx1"/>
                  </a:solidFill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endParaRPr lang="en-US" sz="2400" b="0" i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197600" y="3375150"/>
            <a:ext cx="2260600" cy="193899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i="1" dirty="0" smtClean="0">
                <a:solidFill>
                  <a:schemeClr val="tx1"/>
                </a:solidFill>
                <a:latin typeface="+mn-lt"/>
              </a:rPr>
              <a:t>Let’s measure the transport properties of cold, dense gluon matter! </a:t>
            </a:r>
            <a:endParaRPr lang="en-US" sz="24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47015" y="2667675"/>
            <a:ext cx="2927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(g </a:t>
            </a:r>
            <a:r>
              <a:rPr lang="mr-IN" sz="2000" dirty="0" smtClean="0">
                <a:solidFill>
                  <a:schemeClr val="tx1"/>
                </a:solidFill>
                <a:latin typeface="+mn-lt"/>
              </a:rPr>
              <a:t>–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&gt;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gg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rate ~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gg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-&gt; g)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8176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337" y="150284"/>
            <a:ext cx="8509000" cy="457200"/>
          </a:xfrm>
        </p:spPr>
        <p:txBody>
          <a:bodyPr/>
          <a:lstStyle/>
          <a:p>
            <a:r>
              <a:rPr lang="en-US" dirty="0" smtClean="0"/>
              <a:t>Why such fast QCD matter </a:t>
            </a:r>
            <a:r>
              <a:rPr lang="en-US" dirty="0" err="1" smtClean="0"/>
              <a:t>isotropization</a:t>
            </a:r>
            <a:r>
              <a:rPr lang="en-US" dirty="0" smtClean="0"/>
              <a:t>*?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883" y="746324"/>
            <a:ext cx="8665882" cy="5847750"/>
          </a:xfrm>
          <a:ln>
            <a:noFill/>
          </a:ln>
        </p:spPr>
        <p:txBody>
          <a:bodyPr/>
          <a:lstStyle/>
          <a:p>
            <a:r>
              <a:rPr lang="en-US" sz="2000" dirty="0" smtClean="0"/>
              <a:t>One of the key questions for hot QCD</a:t>
            </a:r>
            <a:endParaRPr lang="en-US" sz="2000" dirty="0"/>
          </a:p>
          <a:p>
            <a:pPr lvl="1"/>
            <a:r>
              <a:rPr lang="en-US" sz="2000" dirty="0" smtClean="0"/>
              <a:t>But it’s very hard to measure directly!</a:t>
            </a:r>
          </a:p>
          <a:p>
            <a:pPr lvl="1"/>
            <a:r>
              <a:rPr lang="en-US" sz="2000" i="1" dirty="0" smtClean="0">
                <a:solidFill>
                  <a:srgbClr val="800000"/>
                </a:solidFill>
              </a:rPr>
              <a:t>Depends on transport </a:t>
            </a:r>
            <a:r>
              <a:rPr lang="en-US" sz="2000" i="1" dirty="0">
                <a:solidFill>
                  <a:srgbClr val="800000"/>
                </a:solidFill>
              </a:rPr>
              <a:t>in </a:t>
            </a:r>
            <a:r>
              <a:rPr lang="en-US" sz="2000" i="1" dirty="0" smtClean="0">
                <a:solidFill>
                  <a:srgbClr val="800000"/>
                </a:solidFill>
              </a:rPr>
              <a:t>(cold) QCD matter; </a:t>
            </a:r>
            <a:r>
              <a:rPr lang="en-US" sz="2000" i="1" dirty="0" err="1" smtClean="0">
                <a:solidFill>
                  <a:srgbClr val="800000"/>
                </a:solidFill>
              </a:rPr>
              <a:t>parton</a:t>
            </a:r>
            <a:r>
              <a:rPr lang="en-US" sz="2000" i="1" dirty="0" smtClean="0">
                <a:solidFill>
                  <a:srgbClr val="800000"/>
                </a:solidFill>
              </a:rPr>
              <a:t> cascade with vacuum cross sections is not fast enough</a:t>
            </a:r>
          </a:p>
          <a:p>
            <a:pPr marL="514346" indent="-457200"/>
            <a:r>
              <a:rPr lang="en-US" sz="2000" dirty="0" smtClean="0">
                <a:solidFill>
                  <a:schemeClr val="tx1"/>
                </a:solidFill>
              </a:rPr>
              <a:t>Is coherent scattering the reason?</a:t>
            </a:r>
            <a:endParaRPr lang="en-US" sz="2000" i="1" dirty="0" smtClean="0">
              <a:solidFill>
                <a:schemeClr val="tx1"/>
              </a:solidFill>
            </a:endParaRPr>
          </a:p>
          <a:p>
            <a:pPr marL="914376" lvl="1" indent="-457200">
              <a:buFont typeface="Wingdings" charset="2"/>
              <a:buChar char="Ø"/>
            </a:pPr>
            <a:r>
              <a:rPr lang="en-US" sz="2000" i="1" dirty="0" smtClean="0">
                <a:solidFill>
                  <a:schemeClr val="tx1"/>
                </a:solidFill>
              </a:rPr>
              <a:t>Parton interactions in hot, dense QCD and cold, dense QCD should be similar</a:t>
            </a:r>
          </a:p>
          <a:p>
            <a:pPr marL="457176" lvl="1" indent="0"/>
            <a:endParaRPr lang="en-US" sz="2000" i="1" dirty="0" smtClean="0">
              <a:solidFill>
                <a:schemeClr val="tx1"/>
              </a:solidFill>
            </a:endParaRPr>
          </a:p>
          <a:p>
            <a:pPr marL="57146" indent="0">
              <a:buNone/>
            </a:pPr>
            <a:endParaRPr lang="en-US" sz="2000" dirty="0" smtClean="0">
              <a:solidFill>
                <a:srgbClr val="A300A0"/>
              </a:solidFill>
            </a:endParaRPr>
          </a:p>
          <a:p>
            <a:pPr marL="57146" indent="0">
              <a:buNone/>
            </a:pPr>
            <a:endParaRPr lang="en-US" sz="2000" dirty="0" smtClean="0">
              <a:solidFill>
                <a:srgbClr val="A300A0"/>
              </a:solidFill>
            </a:endParaRPr>
          </a:p>
          <a:p>
            <a:pPr marL="57146" indent="0">
              <a:buNone/>
            </a:pPr>
            <a:endParaRPr lang="en-US" sz="2000" dirty="0">
              <a:solidFill>
                <a:srgbClr val="A300A0"/>
              </a:solidFill>
            </a:endParaRPr>
          </a:p>
          <a:p>
            <a:pPr marL="57146" indent="0">
              <a:buNone/>
            </a:pPr>
            <a:endParaRPr lang="en-US" sz="2000" dirty="0">
              <a:solidFill>
                <a:srgbClr val="A300A0"/>
              </a:solidFill>
            </a:endParaRPr>
          </a:p>
          <a:p>
            <a:pPr marL="57146" indent="0">
              <a:buNone/>
            </a:pPr>
            <a:endParaRPr lang="en-US" sz="2000" dirty="0" smtClean="0">
              <a:solidFill>
                <a:srgbClr val="A300A0"/>
              </a:solidFill>
            </a:endParaRPr>
          </a:p>
          <a:p>
            <a:pPr marL="514346" indent="-457200"/>
            <a:r>
              <a:rPr lang="en-US" sz="2000" dirty="0" smtClean="0">
                <a:solidFill>
                  <a:srgbClr val="A300A0"/>
                </a:solidFill>
              </a:rPr>
              <a:t>Or, might the system already have many-body interactions that change the distributions from a sum of </a:t>
            </a:r>
            <a:r>
              <a:rPr lang="en-US" sz="2000" dirty="0" err="1" smtClean="0">
                <a:solidFill>
                  <a:srgbClr val="A300A0"/>
                </a:solidFill>
              </a:rPr>
              <a:t>pp</a:t>
            </a:r>
            <a:r>
              <a:rPr lang="en-US" sz="2000" dirty="0" smtClean="0">
                <a:solidFill>
                  <a:srgbClr val="A300A0"/>
                </a:solidFill>
              </a:rPr>
              <a:t> collisions?</a:t>
            </a:r>
            <a:endParaRPr lang="en-US" sz="2000" dirty="0">
              <a:solidFill>
                <a:srgbClr val="A300A0"/>
              </a:solidFill>
            </a:endParaRPr>
          </a:p>
          <a:p>
            <a:pPr marL="57146" indent="0">
              <a:buNone/>
            </a:pPr>
            <a:endParaRPr lang="en-US" sz="2000" dirty="0">
              <a:solidFill>
                <a:srgbClr val="A300A0"/>
              </a:solidFill>
            </a:endParaRPr>
          </a:p>
          <a:p>
            <a:pPr marL="57146" indent="0"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* </a:t>
            </a:r>
            <a:r>
              <a:rPr lang="en-US" sz="2000" dirty="0" smtClean="0">
                <a:solidFill>
                  <a:srgbClr val="0000FF"/>
                </a:solidFill>
              </a:rPr>
              <a:t>Full </a:t>
            </a:r>
            <a:r>
              <a:rPr lang="en-US" sz="2000" dirty="0" err="1" smtClean="0">
                <a:solidFill>
                  <a:srgbClr val="0000FF"/>
                </a:solidFill>
              </a:rPr>
              <a:t>thermalization</a:t>
            </a:r>
            <a:r>
              <a:rPr lang="en-US" sz="2000" dirty="0" smtClean="0">
                <a:solidFill>
                  <a:srgbClr val="0000FF"/>
                </a:solidFill>
              </a:rPr>
              <a:t> not required for hydrodynamics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2C35-A59D-324F-B965-907F37F00120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96999" y="3076425"/>
            <a:ext cx="5567085" cy="2043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730815" y="3087917"/>
            <a:ext cx="2329017" cy="78175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b="0" i="1" dirty="0" smtClean="0">
                <a:solidFill>
                  <a:srgbClr val="000000"/>
                </a:solidFill>
                <a:latin typeface="+mn-lt"/>
              </a:rPr>
              <a:t>Y. </a:t>
            </a:r>
            <a:r>
              <a:rPr lang="en-US" sz="1400" b="0" i="1" dirty="0" err="1" smtClean="0">
                <a:solidFill>
                  <a:srgbClr val="000000"/>
                </a:solidFill>
                <a:latin typeface="+mn-lt"/>
              </a:rPr>
              <a:t>Mehtar</a:t>
            </a:r>
            <a:r>
              <a:rPr lang="en-US" sz="1400" b="0" i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400" b="0" i="1" dirty="0" err="1" smtClean="0">
                <a:solidFill>
                  <a:srgbClr val="000000"/>
                </a:solidFill>
                <a:latin typeface="+mn-lt"/>
              </a:rPr>
              <a:t>Tani</a:t>
            </a:r>
            <a:r>
              <a:rPr lang="en-US" sz="1400" b="0" i="1" dirty="0" smtClean="0">
                <a:solidFill>
                  <a:srgbClr val="000000"/>
                </a:solidFill>
                <a:latin typeface="+mn-lt"/>
              </a:rPr>
              <a:t>: JHEP04, 125 </a:t>
            </a:r>
            <a:r>
              <a:rPr lang="en-US" sz="1400" b="0" i="1" dirty="0">
                <a:solidFill>
                  <a:srgbClr val="000000"/>
                </a:solidFill>
                <a:latin typeface="+mn-lt"/>
              </a:rPr>
              <a:t>(2017) </a:t>
            </a:r>
            <a:r>
              <a:rPr lang="en-US" sz="1400" b="0" i="1" dirty="0" smtClean="0">
                <a:solidFill>
                  <a:srgbClr val="000000"/>
                </a:solidFill>
                <a:latin typeface="+mn-lt"/>
              </a:rPr>
              <a:t>2017</a:t>
            </a:r>
          </a:p>
          <a:p>
            <a:pPr>
              <a:buNone/>
            </a:pPr>
            <a:r>
              <a:rPr lang="en-US" sz="1400" b="0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400" b="0" i="1" dirty="0" smtClean="0">
                <a:solidFill>
                  <a:srgbClr val="000000"/>
                </a:solidFill>
                <a:latin typeface="+mn-lt"/>
              </a:rPr>
              <a:t>    picture: M. </a:t>
            </a:r>
            <a:r>
              <a:rPr lang="en-US" sz="1400" b="0" i="1" dirty="0" err="1" smtClean="0">
                <a:solidFill>
                  <a:srgbClr val="000000"/>
                </a:solidFill>
                <a:latin typeface="+mn-lt"/>
              </a:rPr>
              <a:t>Arratia</a:t>
            </a:r>
            <a:endParaRPr lang="en-US" sz="1400" b="0" i="1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0726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2C35-A59D-324F-B965-907F37F00120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9144000" cy="65845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400" y="723900"/>
            <a:ext cx="200064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0" i="1" dirty="0" smtClean="0">
                <a:solidFill>
                  <a:schemeClr val="tx1"/>
                </a:solidFill>
                <a:latin typeface="+mn-lt"/>
              </a:rPr>
              <a:t>E. </a:t>
            </a:r>
            <a:r>
              <a:rPr lang="en-US" sz="2000" b="0" i="1" dirty="0" err="1" smtClean="0">
                <a:solidFill>
                  <a:schemeClr val="tx1"/>
                </a:solidFill>
                <a:latin typeface="+mn-lt"/>
              </a:rPr>
              <a:t>Sichtermann</a:t>
            </a:r>
            <a:endParaRPr lang="en-US" sz="2000" b="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5454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NSD is exploring the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038" y="571500"/>
            <a:ext cx="8462962" cy="6241704"/>
          </a:xfrm>
        </p:spPr>
        <p:txBody>
          <a:bodyPr/>
          <a:lstStyle/>
          <a:p>
            <a:r>
              <a:rPr lang="en-US" dirty="0" smtClean="0"/>
              <a:t>Beam Energy Scan at RHIC (</a:t>
            </a:r>
            <a:r>
              <a:rPr lang="en-US" dirty="0" err="1" smtClean="0"/>
              <a:t>Xin</a:t>
            </a:r>
            <a:r>
              <a:rPr lang="en-US" dirty="0" smtClean="0"/>
              <a:t> &amp; colleagues)</a:t>
            </a:r>
          </a:p>
          <a:p>
            <a:endParaRPr lang="en-US" dirty="0" smtClean="0"/>
          </a:p>
          <a:p>
            <a:r>
              <a:rPr lang="en-US" dirty="0" smtClean="0"/>
              <a:t>Hydrodynamics in small systems</a:t>
            </a:r>
          </a:p>
          <a:p>
            <a:pPr lvl="1"/>
            <a:r>
              <a:rPr lang="en-US" dirty="0" smtClean="0"/>
              <a:t>Experiment: STAR at RHIC</a:t>
            </a:r>
          </a:p>
          <a:p>
            <a:pPr lvl="1"/>
            <a:endParaRPr lang="en-US" dirty="0"/>
          </a:p>
          <a:p>
            <a:r>
              <a:rPr lang="en-US" dirty="0" smtClean="0"/>
              <a:t>Heavy quark interaction with plasma</a:t>
            </a:r>
            <a:r>
              <a:rPr lang="mr-IN" dirty="0" smtClean="0"/>
              <a:t>…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Parton energy loss and jet modification in QGP </a:t>
            </a:r>
          </a:p>
          <a:p>
            <a:pPr lvl="1"/>
            <a:r>
              <a:rPr lang="en-US" dirty="0" smtClean="0"/>
              <a:t>(focus of multiple RNC members)</a:t>
            </a:r>
          </a:p>
          <a:p>
            <a:pPr lvl="1"/>
            <a:r>
              <a:rPr lang="en-US" i="1" dirty="0" smtClean="0"/>
              <a:t>((I find this topic fascinating too))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Theory of quark gluon plasma: Theory group is part of BEST and JETSCAPE collaborations (Volker, </a:t>
            </a:r>
            <a:r>
              <a:rPr lang="en-US" dirty="0" err="1" smtClean="0"/>
              <a:t>Xin-Nian</a:t>
            </a:r>
            <a:r>
              <a:rPr lang="en-US" dirty="0" smtClean="0"/>
              <a:t>, Felix &amp; colleagues)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2C35-A59D-324F-B965-907F37F0012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16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2550"/>
            <a:ext cx="7772400" cy="457200"/>
          </a:xfrm>
        </p:spPr>
        <p:txBody>
          <a:bodyPr/>
          <a:lstStyle/>
          <a:p>
            <a:r>
              <a:rPr lang="en-US" dirty="0" smtClean="0"/>
              <a:t>Jet quenching in small systems?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2C35-A59D-324F-B965-907F37F0012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700" y="3644718"/>
            <a:ext cx="5956300" cy="30989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0550"/>
            <a:ext cx="4000500" cy="31496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152900" y="795099"/>
            <a:ext cx="4457700" cy="85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  <a:spAutoFit/>
          </a:bodyPr>
          <a:lstStyle>
            <a:lvl1pPr marL="342882" indent="-34288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Monotype Sorts" charset="2"/>
              <a:buChar char="l"/>
              <a:defRPr sz="24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742912" indent="-285736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Monotype Sorts" charset="2"/>
              <a:defRPr sz="2400" b="1">
                <a:solidFill>
                  <a:schemeClr val="hlink"/>
                </a:solidFill>
                <a:latin typeface="+mn-lt"/>
                <a:ea typeface="ＭＳ Ｐゴシック" charset="-128"/>
              </a:defRPr>
            </a:lvl2pPr>
            <a:lvl3pPr marL="1142942" indent="-2285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00FF00"/>
                </a:solidFill>
                <a:latin typeface="+mn-lt"/>
                <a:ea typeface="ＭＳ Ｐゴシック" charset="-128"/>
              </a:defRPr>
            </a:lvl3pPr>
            <a:lvl4pPr marL="1600118" indent="-2285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00FF00"/>
                </a:solidFill>
                <a:latin typeface="+mn-lt"/>
                <a:ea typeface="ＭＳ Ｐゴシック" charset="-128"/>
              </a:defRPr>
            </a:lvl4pPr>
            <a:lvl5pPr marL="2057295" indent="-2285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FF00"/>
                </a:solidFill>
                <a:latin typeface="+mn-lt"/>
                <a:ea typeface="ＭＳ Ｐゴシック" charset="-128"/>
              </a:defRPr>
            </a:lvl5pPr>
            <a:lvl6pPr marL="2514471" indent="-2285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FF00"/>
                </a:solidFill>
                <a:latin typeface="+mn-lt"/>
                <a:ea typeface="ＭＳ Ｐゴシック" charset="-128"/>
              </a:defRPr>
            </a:lvl6pPr>
            <a:lvl7pPr marL="2971648" indent="-2285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FF00"/>
                </a:solidFill>
                <a:latin typeface="+mn-lt"/>
                <a:ea typeface="ＭＳ Ｐゴシック" charset="-128"/>
              </a:defRPr>
            </a:lvl7pPr>
            <a:lvl8pPr marL="3428825" indent="-2285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FF00"/>
                </a:solidFill>
                <a:latin typeface="+mn-lt"/>
                <a:ea typeface="ＭＳ Ｐゴシック" charset="-128"/>
              </a:defRPr>
            </a:lvl8pPr>
            <a:lvl9pPr marL="3886001" indent="-2285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FF00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2003: no</a:t>
            </a:r>
          </a:p>
          <a:p>
            <a:pPr marL="457176" lvl="1" indent="0">
              <a:buNone/>
            </a:pPr>
            <a:r>
              <a:rPr lang="en-US" dirty="0">
                <a:solidFill>
                  <a:schemeClr val="tx1"/>
                </a:solidFill>
              </a:rPr>
              <a:t>h</a:t>
            </a:r>
            <a:r>
              <a:rPr lang="en-US" dirty="0" smtClean="0">
                <a:solidFill>
                  <a:schemeClr val="tx1"/>
                </a:solidFill>
              </a:rPr>
              <a:t>adron </a:t>
            </a:r>
            <a:r>
              <a:rPr lang="en-US" dirty="0" err="1" smtClean="0">
                <a:solidFill>
                  <a:schemeClr val="tx1"/>
                </a:solidFill>
              </a:rPr>
              <a:t>R</a:t>
            </a:r>
            <a:r>
              <a:rPr lang="en-US" baseline="-25000" dirty="0" err="1" smtClean="0">
                <a:solidFill>
                  <a:schemeClr val="tx1"/>
                </a:solidFill>
              </a:rPr>
              <a:t>dAu</a:t>
            </a:r>
            <a:r>
              <a:rPr lang="en-US" dirty="0" smtClean="0">
                <a:solidFill>
                  <a:schemeClr val="tx1"/>
                </a:solidFill>
              </a:rPr>
              <a:t>, correlations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92100" y="4414599"/>
            <a:ext cx="2438400" cy="85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  <a:spAutoFit/>
          </a:bodyPr>
          <a:lstStyle>
            <a:lvl1pPr marL="342882" indent="-34288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Monotype Sorts" charset="2"/>
              <a:buChar char="l"/>
              <a:defRPr sz="24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742912" indent="-285736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Monotype Sorts" charset="2"/>
              <a:defRPr sz="2400" b="1">
                <a:solidFill>
                  <a:schemeClr val="hlink"/>
                </a:solidFill>
                <a:latin typeface="+mn-lt"/>
                <a:ea typeface="ＭＳ Ｐゴシック" charset="-128"/>
              </a:defRPr>
            </a:lvl2pPr>
            <a:lvl3pPr marL="1142942" indent="-2285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00FF00"/>
                </a:solidFill>
                <a:latin typeface="+mn-lt"/>
                <a:ea typeface="ＭＳ Ｐゴシック" charset="-128"/>
              </a:defRPr>
            </a:lvl3pPr>
            <a:lvl4pPr marL="1600118" indent="-2285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00FF00"/>
                </a:solidFill>
                <a:latin typeface="+mn-lt"/>
                <a:ea typeface="ＭＳ Ｐゴシック" charset="-128"/>
              </a:defRPr>
            </a:lvl4pPr>
            <a:lvl5pPr marL="2057295" indent="-2285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FF00"/>
                </a:solidFill>
                <a:latin typeface="+mn-lt"/>
                <a:ea typeface="ＭＳ Ｐゴシック" charset="-128"/>
              </a:defRPr>
            </a:lvl5pPr>
            <a:lvl6pPr marL="2514471" indent="-2285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FF00"/>
                </a:solidFill>
                <a:latin typeface="+mn-lt"/>
                <a:ea typeface="ＭＳ Ｐゴシック" charset="-128"/>
              </a:defRPr>
            </a:lvl6pPr>
            <a:lvl7pPr marL="2971648" indent="-2285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FF00"/>
                </a:solidFill>
                <a:latin typeface="+mn-lt"/>
                <a:ea typeface="ＭＳ Ｐゴシック" charset="-128"/>
              </a:defRPr>
            </a:lvl7pPr>
            <a:lvl8pPr marL="3428825" indent="-2285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FF00"/>
                </a:solidFill>
                <a:latin typeface="+mn-lt"/>
                <a:ea typeface="ＭＳ Ｐゴシック" charset="-128"/>
              </a:defRPr>
            </a:lvl8pPr>
            <a:lvl9pPr marL="3886001" indent="-2285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FF00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2015: no</a:t>
            </a:r>
          </a:p>
          <a:p>
            <a:pPr marL="457176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Jet </a:t>
            </a:r>
            <a:r>
              <a:rPr lang="en-US" dirty="0" err="1" smtClean="0">
                <a:solidFill>
                  <a:schemeClr val="tx1"/>
                </a:solidFill>
              </a:rPr>
              <a:t>R</a:t>
            </a:r>
            <a:r>
              <a:rPr lang="en-US" baseline="-25000" dirty="0" err="1" smtClean="0">
                <a:solidFill>
                  <a:schemeClr val="tx1"/>
                </a:solidFill>
              </a:rPr>
              <a:t>dAu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2100" y="2910138"/>
            <a:ext cx="7048500" cy="1292657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Path length,</a:t>
            </a:r>
            <a:r>
              <a:rPr lang="en-US" i="1" dirty="0" smtClean="0"/>
              <a:t> l</a:t>
            </a:r>
            <a:r>
              <a:rPr lang="en-US" dirty="0" smtClean="0"/>
              <a:t>, is small!</a:t>
            </a:r>
          </a:p>
          <a:p>
            <a:pPr lvl="1"/>
            <a:r>
              <a:rPr lang="en-US" dirty="0" smtClean="0"/>
              <a:t>Jets “miss”, or lose very little energy</a:t>
            </a:r>
          </a:p>
          <a:p>
            <a:pPr marL="0" indent="0">
              <a:buNone/>
            </a:pPr>
            <a:r>
              <a:rPr lang="en-US" dirty="0" smtClean="0"/>
              <a:t>Or maybe it’s not a tiny droplet of QGP</a:t>
            </a:r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958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3350"/>
            <a:ext cx="8140700" cy="457200"/>
          </a:xfrm>
        </p:spPr>
        <p:txBody>
          <a:bodyPr/>
          <a:lstStyle/>
          <a:p>
            <a:r>
              <a:rPr lang="en-US" dirty="0" smtClean="0"/>
              <a:t>What does plasma do to quarks, gluons?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711200"/>
            <a:ext cx="8432800" cy="2077488"/>
          </a:xfrm>
        </p:spPr>
        <p:txBody>
          <a:bodyPr/>
          <a:lstStyle/>
          <a:p>
            <a:r>
              <a:rPr lang="en-US" dirty="0" smtClean="0"/>
              <a:t>Need </a:t>
            </a:r>
            <a:r>
              <a:rPr lang="en-US" dirty="0" smtClean="0"/>
              <a:t>to better understand </a:t>
            </a:r>
            <a:r>
              <a:rPr lang="en-US" dirty="0" err="1" smtClean="0"/>
              <a:t>parton</a:t>
            </a:r>
            <a:r>
              <a:rPr lang="en-US" dirty="0" smtClean="0"/>
              <a:t> transport!</a:t>
            </a:r>
          </a:p>
          <a:p>
            <a:pPr lvl="1"/>
            <a:r>
              <a:rPr lang="en-US" dirty="0" smtClean="0"/>
              <a:t>In matter at small x in nucleon/nucleus</a:t>
            </a:r>
          </a:p>
          <a:p>
            <a:pPr lvl="1"/>
            <a:r>
              <a:rPr lang="en-US" dirty="0" smtClean="0"/>
              <a:t>In hot, dense quark gluon plasma</a:t>
            </a:r>
          </a:p>
          <a:p>
            <a:r>
              <a:rPr lang="en-US" dirty="0" smtClean="0">
                <a:solidFill>
                  <a:srgbClr val="A300A0"/>
                </a:solidFill>
              </a:rPr>
              <a:t>Need QCD transport in medium(s) &amp; medium response</a:t>
            </a:r>
          </a:p>
          <a:p>
            <a:pPr lvl="1"/>
            <a:r>
              <a:rPr lang="en-US" dirty="0" smtClean="0">
                <a:solidFill>
                  <a:srgbClr val="A300A0"/>
                </a:solidFill>
              </a:rPr>
              <a:t>Have a nice tool to use!</a:t>
            </a:r>
            <a:endParaRPr lang="en-US" dirty="0">
              <a:solidFill>
                <a:srgbClr val="A30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2C35-A59D-324F-B965-907F37F00120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889000" y="3269986"/>
            <a:ext cx="8255000" cy="2908981"/>
            <a:chOff x="889000" y="3269986"/>
            <a:chExt cx="8255000" cy="290898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t="2803" b="4561"/>
            <a:stretch/>
          </p:blipFill>
          <p:spPr>
            <a:xfrm>
              <a:off x="889000" y="3269986"/>
              <a:ext cx="5240863" cy="260862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438900" y="3378200"/>
              <a:ext cx="2705100" cy="2800767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ED4654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000" i="1" dirty="0" smtClean="0">
                  <a:solidFill>
                    <a:schemeClr val="tx1"/>
                  </a:solidFill>
                  <a:latin typeface="+mn-lt"/>
                </a:rPr>
                <a:t>Jets:</a:t>
              </a:r>
            </a:p>
            <a:p>
              <a:pPr>
                <a:buNone/>
              </a:pPr>
              <a:r>
                <a:rPr lang="en-US" sz="2000" i="1" dirty="0" smtClean="0">
                  <a:solidFill>
                    <a:schemeClr val="tx1"/>
                  </a:solidFill>
                  <a:latin typeface="+mn-lt"/>
                </a:rPr>
                <a:t>Parton energy loss</a:t>
              </a:r>
            </a:p>
            <a:p>
              <a:pPr>
                <a:buNone/>
              </a:pPr>
              <a:r>
                <a:rPr lang="en-US" sz="2000" i="1" dirty="0" smtClean="0">
                  <a:solidFill>
                    <a:srgbClr val="A300A0"/>
                  </a:solidFill>
                  <a:latin typeface="+mn-lt"/>
                </a:rPr>
                <a:t>Quark mass</a:t>
              </a:r>
            </a:p>
            <a:p>
              <a:pPr>
                <a:buNone/>
              </a:pPr>
              <a:r>
                <a:rPr lang="en-US" sz="2000" i="1" dirty="0" smtClean="0">
                  <a:solidFill>
                    <a:srgbClr val="A300A0"/>
                  </a:solidFill>
                  <a:latin typeface="+mn-lt"/>
                </a:rPr>
                <a:t>dependence</a:t>
              </a:r>
            </a:p>
            <a:p>
              <a:pPr>
                <a:buNone/>
              </a:pPr>
              <a:r>
                <a:rPr lang="en-US" sz="2000" i="1" dirty="0" smtClean="0">
                  <a:solidFill>
                    <a:schemeClr val="accent6"/>
                  </a:solidFill>
                  <a:latin typeface="+mn-lt"/>
                </a:rPr>
                <a:t>Structure modifications from </a:t>
              </a:r>
              <a:r>
                <a:rPr lang="en-US" sz="2000" i="1" dirty="0" err="1" smtClean="0">
                  <a:solidFill>
                    <a:schemeClr val="accent6"/>
                  </a:solidFill>
                  <a:latin typeface="+mn-lt"/>
                </a:rPr>
                <a:t>parton</a:t>
              </a:r>
              <a:r>
                <a:rPr lang="en-US" sz="2000" i="1" dirty="0" smtClean="0">
                  <a:solidFill>
                    <a:schemeClr val="accent6"/>
                  </a:solidFill>
                  <a:latin typeface="+mn-lt"/>
                </a:rPr>
                <a:t>-plasma interactions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410782" y="5860018"/>
            <a:ext cx="171908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i="1" dirty="0" smtClean="0">
                <a:solidFill>
                  <a:schemeClr val="tx1"/>
                </a:solidFill>
                <a:latin typeface="+mn-lt"/>
              </a:rPr>
              <a:t>Y. </a:t>
            </a:r>
            <a:r>
              <a:rPr lang="en-US" sz="1800" b="0" i="1" dirty="0" err="1" smtClean="0">
                <a:solidFill>
                  <a:schemeClr val="tx1"/>
                </a:solidFill>
                <a:latin typeface="+mn-lt"/>
              </a:rPr>
              <a:t>Mehtar-Tani</a:t>
            </a:r>
            <a:endParaRPr lang="en-US" sz="1800" b="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9520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8100" y="203200"/>
            <a:ext cx="6235700" cy="457200"/>
          </a:xfrm>
        </p:spPr>
        <p:txBody>
          <a:bodyPr/>
          <a:lstStyle/>
          <a:p>
            <a:r>
              <a:rPr lang="en-US" dirty="0" smtClean="0"/>
              <a:t>Parton energy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012" y="813124"/>
            <a:ext cx="7772400" cy="5473802"/>
          </a:xfrm>
        </p:spPr>
        <p:txBody>
          <a:bodyPr/>
          <a:lstStyle/>
          <a:p>
            <a:r>
              <a:rPr lang="en-US" dirty="0" smtClean="0"/>
              <a:t>Quantify using q-hat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For a 10 </a:t>
            </a:r>
            <a:r>
              <a:rPr lang="en-US" dirty="0" err="1"/>
              <a:t>GeV</a:t>
            </a:r>
            <a:r>
              <a:rPr lang="en-US" dirty="0"/>
              <a:t> </a:t>
            </a:r>
            <a:r>
              <a:rPr lang="en-US" dirty="0" err="1" smtClean="0"/>
              <a:t>parton</a:t>
            </a:r>
            <a:endParaRPr lang="en-US" dirty="0" smtClean="0"/>
          </a:p>
          <a:p>
            <a:pPr lvl="1"/>
            <a:r>
              <a:rPr lang="en-US" dirty="0" smtClean="0"/>
              <a:t>q = </a:t>
            </a:r>
            <a:r>
              <a:rPr lang="en-US" dirty="0"/>
              <a:t>1.9 +/- 0.7 GeV</a:t>
            </a:r>
            <a:r>
              <a:rPr lang="en-US" baseline="30000" dirty="0"/>
              <a:t>2</a:t>
            </a:r>
            <a:r>
              <a:rPr lang="en-US" dirty="0"/>
              <a:t>/</a:t>
            </a:r>
            <a:r>
              <a:rPr lang="en-US" dirty="0" err="1" smtClean="0"/>
              <a:t>fm</a:t>
            </a:r>
            <a:r>
              <a:rPr lang="en-US" dirty="0" smtClean="0"/>
              <a:t> @ T</a:t>
            </a:r>
            <a:r>
              <a:rPr lang="en-US" dirty="0"/>
              <a:t>=470 </a:t>
            </a:r>
            <a:r>
              <a:rPr lang="en-US" dirty="0" smtClean="0"/>
              <a:t>MeV</a:t>
            </a:r>
            <a:endParaRPr lang="en-US" dirty="0"/>
          </a:p>
          <a:p>
            <a:pPr lvl="1"/>
            <a:r>
              <a:rPr lang="en-US" dirty="0" smtClean="0"/>
              <a:t>       1.2 </a:t>
            </a:r>
            <a:r>
              <a:rPr lang="en-US" dirty="0"/>
              <a:t>+/-0.3 </a:t>
            </a:r>
            <a:r>
              <a:rPr lang="en-US" dirty="0" smtClean="0"/>
              <a:t> GeV</a:t>
            </a:r>
            <a:r>
              <a:rPr lang="en-US" baseline="30000" dirty="0" smtClean="0"/>
              <a:t>2</a:t>
            </a:r>
            <a:r>
              <a:rPr lang="en-US" dirty="0"/>
              <a:t>/</a:t>
            </a:r>
            <a:r>
              <a:rPr lang="en-US" dirty="0" err="1" smtClean="0"/>
              <a:t>fm</a:t>
            </a:r>
            <a:r>
              <a:rPr lang="en-US" dirty="0" smtClean="0"/>
              <a:t> @ T</a:t>
            </a:r>
            <a:r>
              <a:rPr lang="en-US" dirty="0"/>
              <a:t>=370 MeV </a:t>
            </a:r>
            <a:endParaRPr lang="en-US" dirty="0" smtClean="0"/>
          </a:p>
          <a:p>
            <a:pPr lvl="2"/>
            <a:r>
              <a:rPr lang="en-US" sz="2000" b="0" i="1" dirty="0" smtClean="0">
                <a:solidFill>
                  <a:srgbClr val="000000"/>
                </a:solidFill>
              </a:rPr>
              <a:t>		JET </a:t>
            </a:r>
            <a:r>
              <a:rPr lang="en-US" sz="2000" b="0" i="1" dirty="0">
                <a:solidFill>
                  <a:srgbClr val="000000"/>
                </a:solidFill>
              </a:rPr>
              <a:t>Collaboration  PRC90, 014909 (2014</a:t>
            </a:r>
            <a:r>
              <a:rPr lang="en-US" sz="2000" b="0" i="1" dirty="0" smtClean="0">
                <a:solidFill>
                  <a:srgbClr val="000000"/>
                </a:solidFill>
              </a:rPr>
              <a:t>) </a:t>
            </a:r>
            <a:endParaRPr lang="en-US" sz="2000" b="0" i="1" dirty="0">
              <a:solidFill>
                <a:srgbClr val="000000"/>
              </a:solidFill>
            </a:endParaRPr>
          </a:p>
          <a:p>
            <a:pPr lvl="1"/>
            <a:r>
              <a:rPr lang="en-US" dirty="0" smtClean="0"/>
              <a:t>       0.38 </a:t>
            </a:r>
            <a:r>
              <a:rPr lang="en-US" dirty="0"/>
              <a:t>GeV</a:t>
            </a:r>
            <a:r>
              <a:rPr lang="en-US" baseline="30000" dirty="0"/>
              <a:t>2</a:t>
            </a:r>
            <a:r>
              <a:rPr lang="en-US" dirty="0"/>
              <a:t>/</a:t>
            </a:r>
            <a:r>
              <a:rPr lang="en-US" dirty="0" err="1"/>
              <a:t>fm</a:t>
            </a:r>
            <a:r>
              <a:rPr lang="en-US" dirty="0"/>
              <a:t> </a:t>
            </a:r>
            <a:r>
              <a:rPr lang="en-US" dirty="0" smtClean="0"/>
              <a:t>@ </a:t>
            </a:r>
            <a:r>
              <a:rPr lang="en-US" dirty="0"/>
              <a:t>150 MeV(hot hadron gas</a:t>
            </a:r>
            <a:r>
              <a:rPr lang="en-US" dirty="0" smtClean="0"/>
              <a:t>)</a:t>
            </a:r>
          </a:p>
          <a:p>
            <a:pPr lvl="1"/>
            <a:r>
              <a:rPr lang="en-US" sz="2000" b="0" i="1" dirty="0" smtClean="0">
                <a:solidFill>
                  <a:srgbClr val="000000"/>
                </a:solidFill>
              </a:rPr>
              <a:t>			arXiv</a:t>
            </a:r>
            <a:r>
              <a:rPr lang="en-US" sz="2000" b="0" i="1" dirty="0">
                <a:solidFill>
                  <a:srgbClr val="000000"/>
                </a:solidFill>
              </a:rPr>
              <a:t>:</a:t>
            </a:r>
            <a:r>
              <a:rPr lang="en-US" sz="2000" b="0" i="1" dirty="0" smtClean="0">
                <a:solidFill>
                  <a:srgbClr val="000000"/>
                </a:solidFill>
              </a:rPr>
              <a:t>1910.07027:  </a:t>
            </a:r>
            <a:r>
              <a:rPr lang="en-US" sz="2000" b="0" i="1" dirty="0" err="1">
                <a:solidFill>
                  <a:srgbClr val="000000"/>
                </a:solidFill>
              </a:rPr>
              <a:t>Dorau</a:t>
            </a:r>
            <a:r>
              <a:rPr lang="en-US" sz="2000" b="0" i="1" dirty="0">
                <a:solidFill>
                  <a:srgbClr val="000000"/>
                </a:solidFill>
              </a:rPr>
              <a:t>, Rose, </a:t>
            </a:r>
            <a:r>
              <a:rPr lang="en-US" sz="2000" b="0" i="1" dirty="0" err="1">
                <a:solidFill>
                  <a:srgbClr val="000000"/>
                </a:solidFill>
              </a:rPr>
              <a:t>Pablos</a:t>
            </a:r>
            <a:r>
              <a:rPr lang="en-US" sz="2000" b="0" i="1" dirty="0">
                <a:solidFill>
                  <a:srgbClr val="000000"/>
                </a:solidFill>
              </a:rPr>
              <a:t> &amp; </a:t>
            </a:r>
            <a:r>
              <a:rPr lang="en-US" sz="2000" b="0" i="1" dirty="0" err="1" smtClean="0">
                <a:solidFill>
                  <a:srgbClr val="000000"/>
                </a:solidFill>
              </a:rPr>
              <a:t>Elfner</a:t>
            </a:r>
            <a:endParaRPr lang="en-US" sz="2000" b="0" i="1" dirty="0"/>
          </a:p>
          <a:p>
            <a:r>
              <a:rPr lang="en-US" dirty="0" smtClean="0"/>
              <a:t>In cold nuclear matter</a:t>
            </a:r>
          </a:p>
          <a:p>
            <a:pPr lvl="1"/>
            <a:r>
              <a:rPr lang="en-US" dirty="0" smtClean="0"/>
              <a:t>q ~ 0.02 </a:t>
            </a:r>
            <a:r>
              <a:rPr lang="en-US" dirty="0"/>
              <a:t>GeV</a:t>
            </a:r>
            <a:r>
              <a:rPr lang="en-US" baseline="30000" dirty="0"/>
              <a:t>2</a:t>
            </a:r>
            <a:r>
              <a:rPr lang="en-US" dirty="0"/>
              <a:t>/</a:t>
            </a:r>
            <a:r>
              <a:rPr lang="en-US" dirty="0" err="1" smtClean="0"/>
              <a:t>fm</a:t>
            </a:r>
            <a:endParaRPr lang="en-US" dirty="0" smtClean="0"/>
          </a:p>
          <a:p>
            <a:pPr lvl="1"/>
            <a:r>
              <a:rPr lang="en-US" dirty="0" smtClean="0"/>
              <a:t>		 	</a:t>
            </a:r>
            <a:r>
              <a:rPr lang="en-US" sz="2000" b="0" i="1" dirty="0" smtClean="0">
                <a:solidFill>
                  <a:srgbClr val="000000"/>
                </a:solidFill>
              </a:rPr>
              <a:t>arXiv:1907.11808: </a:t>
            </a:r>
          </a:p>
          <a:p>
            <a:pPr lvl="1"/>
            <a:r>
              <a:rPr lang="en-US" sz="2000" b="0" i="1" dirty="0">
                <a:solidFill>
                  <a:srgbClr val="000000"/>
                </a:solidFill>
              </a:rPr>
              <a:t>	</a:t>
            </a:r>
            <a:r>
              <a:rPr lang="en-US" sz="2000" b="0" i="1" dirty="0" smtClean="0">
                <a:solidFill>
                  <a:srgbClr val="000000"/>
                </a:solidFill>
              </a:rPr>
              <a:t>		 </a:t>
            </a:r>
            <a:r>
              <a:rPr lang="en-US" sz="2000" b="0" i="1" dirty="0" err="1" smtClean="0">
                <a:solidFill>
                  <a:srgbClr val="000000"/>
                </a:solidFill>
              </a:rPr>
              <a:t>Ru</a:t>
            </a:r>
            <a:r>
              <a:rPr lang="en-US" sz="2000" b="0" i="1" dirty="0" smtClean="0">
                <a:solidFill>
                  <a:srgbClr val="000000"/>
                </a:solidFill>
              </a:rPr>
              <a:t>, Kang, Wang, </a:t>
            </a:r>
          </a:p>
          <a:p>
            <a:pPr lvl="1"/>
            <a:r>
              <a:rPr lang="en-US" sz="2000" b="0" i="1" dirty="0">
                <a:solidFill>
                  <a:srgbClr val="000000"/>
                </a:solidFill>
              </a:rPr>
              <a:t> </a:t>
            </a:r>
            <a:r>
              <a:rPr lang="en-US" sz="2000" b="0" i="1" dirty="0" smtClean="0">
                <a:solidFill>
                  <a:srgbClr val="000000"/>
                </a:solidFill>
              </a:rPr>
              <a:t>                   Xing &amp; Zhang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2C35-A59D-324F-B965-907F37F0012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5832" y="4626960"/>
            <a:ext cx="517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Lucida Grande"/>
                <a:ea typeface="Lucida Grande"/>
                <a:cs typeface="Lucida Grande"/>
              </a:rPr>
              <a:t>⌃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5832" y="2386620"/>
            <a:ext cx="517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Lucida Grande"/>
                <a:ea typeface="Lucida Grande"/>
                <a:cs typeface="Lucida Grande"/>
              </a:rPr>
              <a:t>⌃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2700" y="1149674"/>
            <a:ext cx="8571577" cy="1010868"/>
            <a:chOff x="93126" y="1376684"/>
            <a:chExt cx="8571577" cy="1010868"/>
          </a:xfrm>
        </p:grpSpPr>
        <p:sp>
          <p:nvSpPr>
            <p:cNvPr id="7" name="Rectangle 6"/>
            <p:cNvSpPr/>
            <p:nvPr/>
          </p:nvSpPr>
          <p:spPr>
            <a:xfrm>
              <a:off x="93126" y="1421134"/>
              <a:ext cx="8571577" cy="9664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>
                <a:buFont typeface="Symbol" pitchFamily="-110" charset="2"/>
                <a:buChar char=" "/>
              </a:pPr>
              <a:r>
                <a:rPr lang="en-US" dirty="0">
                  <a:solidFill>
                    <a:srgbClr val="660066"/>
                  </a:solidFill>
                </a:rPr>
                <a:t>q= √</a:t>
              </a:r>
              <a:r>
                <a:rPr lang="en-US" dirty="0">
                  <a:solidFill>
                    <a:srgbClr val="660066"/>
                  </a:solidFill>
                  <a:latin typeface="Symbol" charset="2"/>
                  <a:cs typeface="Symbol" charset="2"/>
                </a:rPr>
                <a:t>m</a:t>
              </a:r>
              <a:r>
                <a:rPr lang="en-US" baseline="30000" dirty="0">
                  <a:solidFill>
                    <a:srgbClr val="660066"/>
                  </a:solidFill>
                  <a:latin typeface="Symbol" charset="2"/>
                  <a:cs typeface="Symbol" charset="2"/>
                </a:rPr>
                <a:t>2</a:t>
              </a:r>
              <a:r>
                <a:rPr lang="en-US" dirty="0">
                  <a:solidFill>
                    <a:srgbClr val="660066"/>
                  </a:solidFill>
                  <a:latin typeface="Symbol" charset="2"/>
                  <a:cs typeface="Symbol" charset="2"/>
                </a:rPr>
                <a:t>/</a:t>
              </a:r>
              <a:r>
                <a:rPr lang="en-US" dirty="0" smtClean="0">
                  <a:solidFill>
                    <a:srgbClr val="660066"/>
                  </a:solidFill>
                  <a:latin typeface="Symbol" charset="2"/>
                  <a:cs typeface="Symbol" charset="2"/>
                </a:rPr>
                <a:t>l   </a:t>
              </a:r>
              <a:r>
                <a:rPr lang="en-US" sz="2400" dirty="0" smtClean="0">
                  <a:solidFill>
                    <a:srgbClr val="660066"/>
                  </a:solidFill>
                  <a:latin typeface="Symbol" charset="2"/>
                  <a:cs typeface="Symbol" charset="2"/>
                </a:rPr>
                <a:t>l</a:t>
              </a:r>
              <a:r>
                <a:rPr lang="en-US" sz="2400" dirty="0" smtClean="0">
                  <a:solidFill>
                    <a:srgbClr val="660066"/>
                  </a:solidFill>
                  <a:cs typeface="Symbol" charset="2"/>
                </a:rPr>
                <a:t>=mean free path; </a:t>
              </a:r>
              <a:r>
                <a:rPr lang="en-US" sz="2400" dirty="0" smtClean="0">
                  <a:solidFill>
                    <a:srgbClr val="660066"/>
                  </a:solidFill>
                  <a:latin typeface="Symbol" charset="2"/>
                  <a:cs typeface="Symbol" charset="2"/>
                </a:rPr>
                <a:t>m</a:t>
              </a:r>
              <a:r>
                <a:rPr lang="en-US" sz="2400" dirty="0">
                  <a:solidFill>
                    <a:srgbClr val="660066"/>
                  </a:solidFill>
                  <a:latin typeface="Symbol" charset="2"/>
                  <a:cs typeface="Symbol" charset="2"/>
                </a:rPr>
                <a:t>=</a:t>
              </a:r>
              <a:r>
                <a:rPr lang="en-US" sz="2400" dirty="0">
                  <a:solidFill>
                    <a:srgbClr val="660066"/>
                  </a:solidFill>
                  <a:cs typeface="Symbol" charset="2"/>
                </a:rPr>
                <a:t>typical </a:t>
              </a:r>
              <a:r>
                <a:rPr lang="en-US" sz="2400" dirty="0" err="1">
                  <a:solidFill>
                    <a:srgbClr val="660066"/>
                  </a:solidFill>
                  <a:cs typeface="Symbol" charset="2"/>
                </a:rPr>
                <a:t>p</a:t>
              </a:r>
              <a:r>
                <a:rPr lang="en-US" sz="2400" baseline="-25000" dirty="0" err="1">
                  <a:solidFill>
                    <a:srgbClr val="660066"/>
                  </a:solidFill>
                  <a:cs typeface="Symbol" charset="2"/>
                </a:rPr>
                <a:t>T</a:t>
              </a:r>
              <a:r>
                <a:rPr lang="en-US" sz="2400" dirty="0">
                  <a:solidFill>
                    <a:srgbClr val="660066"/>
                  </a:solidFill>
                  <a:cs typeface="Symbol" charset="2"/>
                </a:rPr>
                <a:t> transfer </a:t>
              </a:r>
              <a:r>
                <a:rPr lang="en-US" sz="2400" dirty="0" smtClean="0">
                  <a:solidFill>
                    <a:srgbClr val="660066"/>
                  </a:solidFill>
                  <a:cs typeface="Symbol" charset="2"/>
                </a:rPr>
                <a:t>per scatter</a:t>
              </a:r>
            </a:p>
            <a:p>
              <a:pPr lvl="1">
                <a:buFont typeface="Symbol" pitchFamily="-110" charset="2"/>
                <a:buChar char=" "/>
              </a:pPr>
              <a:r>
                <a:rPr lang="en-US" sz="2400" dirty="0">
                  <a:solidFill>
                    <a:srgbClr val="660066"/>
                  </a:solidFill>
                  <a:cs typeface="Symbol" charset="2"/>
                </a:rPr>
                <a:t> </a:t>
              </a:r>
              <a:r>
                <a:rPr lang="en-US" sz="2400" dirty="0" smtClean="0">
                  <a:solidFill>
                    <a:srgbClr val="660066"/>
                  </a:solidFill>
                  <a:cs typeface="Symbol" charset="2"/>
                </a:rPr>
                <a:t>    ~ k</a:t>
              </a:r>
              <a:r>
                <a:rPr lang="en-US" sz="2400" baseline="-25000" dirty="0" smtClean="0">
                  <a:solidFill>
                    <a:srgbClr val="660066"/>
                  </a:solidFill>
                  <a:cs typeface="Symbol" charset="2"/>
                </a:rPr>
                <a:t>T</a:t>
              </a:r>
              <a:r>
                <a:rPr lang="en-US" sz="2400" baseline="30000" dirty="0" smtClean="0">
                  <a:solidFill>
                    <a:srgbClr val="660066"/>
                  </a:solidFill>
                  <a:cs typeface="Symbol" charset="2"/>
                </a:rPr>
                <a:t>2</a:t>
              </a:r>
              <a:r>
                <a:rPr lang="en-US" sz="2400" dirty="0" smtClean="0">
                  <a:solidFill>
                    <a:srgbClr val="660066"/>
                  </a:solidFill>
                  <a:cs typeface="Symbol" charset="2"/>
                </a:rPr>
                <a:t>/l</a:t>
              </a:r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620723" y="1309999"/>
              <a:ext cx="38985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dirty="0">
                  <a:solidFill>
                    <a:srgbClr val="660066"/>
                  </a:solidFill>
                </a:rPr>
                <a:t>&lt;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350" y="4343086"/>
            <a:ext cx="3270250" cy="248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416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Jet: </a:t>
            </a:r>
            <a:r>
              <a:rPr lang="en-US" dirty="0"/>
              <a:t>a coherent object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40" y="711200"/>
            <a:ext cx="8874041" cy="2280620"/>
          </a:xfrm>
        </p:spPr>
        <p:txBody>
          <a:bodyPr/>
          <a:lstStyle/>
          <a:p>
            <a:pPr marL="800076" lvl="1" indent="-342900">
              <a:buFont typeface="Wingdings" charset="2"/>
              <a:buChar char="u"/>
            </a:pPr>
            <a:r>
              <a:rPr lang="en-US" dirty="0"/>
              <a:t>q</a:t>
            </a:r>
            <a:r>
              <a:rPr lang="en-US" dirty="0" smtClean="0"/>
              <a:t> undergoes a probabilistic cascade of g emissions</a:t>
            </a:r>
          </a:p>
          <a:p>
            <a:pPr marL="800076" lvl="1" indent="-342900">
              <a:buFont typeface="Wingdings" charset="2"/>
              <a:buChar char="u"/>
            </a:pPr>
            <a:r>
              <a:rPr lang="en-US" dirty="0" smtClean="0"/>
              <a:t>Total color charge conserved</a:t>
            </a:r>
            <a:endParaRPr lang="en-US" dirty="0"/>
          </a:p>
          <a:p>
            <a:pPr marL="800076" lvl="1" indent="-342900">
              <a:buFont typeface="Wingdings" charset="2"/>
              <a:buChar char="u"/>
            </a:pPr>
            <a:r>
              <a:rPr lang="en-US" dirty="0" smtClean="0"/>
              <a:t>Successive </a:t>
            </a:r>
            <a:r>
              <a:rPr lang="en-US" dirty="0" err="1" smtClean="0"/>
              <a:t>branchings</a:t>
            </a:r>
            <a:r>
              <a:rPr lang="en-US" dirty="0" smtClean="0"/>
              <a:t> are ordered in angle</a:t>
            </a:r>
          </a:p>
          <a:p>
            <a:pPr marL="800076" lvl="1" indent="-342900">
              <a:buFont typeface="Wingdings" charset="2"/>
              <a:buChar char="u"/>
            </a:pPr>
            <a:r>
              <a:rPr lang="en-US" dirty="0" smtClean="0"/>
              <a:t>Color coherence suppresses large-angle soft radiation by destructive interference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2C35-A59D-324F-B965-907F37F0012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2931526"/>
            <a:ext cx="5168900" cy="186907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851640" y="845373"/>
            <a:ext cx="5283790" cy="5898327"/>
            <a:chOff x="3851640" y="845373"/>
            <a:chExt cx="5283790" cy="5898327"/>
          </a:xfrm>
        </p:grpSpPr>
        <p:pic>
          <p:nvPicPr>
            <p:cNvPr id="11" name="Picture 10" descr="CMSdijet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51640" y="2932451"/>
              <a:ext cx="5283790" cy="3811249"/>
            </a:xfrm>
            <a:prstGeom prst="rect">
              <a:avLst/>
            </a:prstGeom>
          </p:spPr>
        </p:pic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6110863" y="845373"/>
              <a:ext cx="2399926" cy="20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98" name="Picture 9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40" y="4914900"/>
            <a:ext cx="3721608" cy="1676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46325" y="2511741"/>
            <a:ext cx="4211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176" lvl="1">
              <a:buNone/>
            </a:pPr>
            <a:r>
              <a:rPr lang="en-US" sz="2400" i="1" dirty="0">
                <a:solidFill>
                  <a:srgbClr val="000090"/>
                </a:solidFill>
                <a:latin typeface="+mn-lt"/>
              </a:rPr>
              <a:t>c</a:t>
            </a:r>
            <a:r>
              <a:rPr lang="en-US" sz="2400" i="1" dirty="0" smtClean="0">
                <a:solidFill>
                  <a:srgbClr val="000090"/>
                </a:solidFill>
                <a:latin typeface="+mn-lt"/>
              </a:rPr>
              <a:t>olor exchange </a:t>
            </a:r>
            <a:r>
              <a:rPr lang="en-US" sz="2400" i="1" dirty="0">
                <a:solidFill>
                  <a:srgbClr val="000090"/>
                </a:solidFill>
                <a:latin typeface="+mn-lt"/>
              </a:rPr>
              <a:t>w</a:t>
            </a:r>
            <a:r>
              <a:rPr lang="en-US" sz="2400" i="1" dirty="0" smtClean="0">
                <a:solidFill>
                  <a:srgbClr val="000090"/>
                </a:solidFill>
                <a:latin typeface="+mn-lt"/>
              </a:rPr>
              <a:t>/medium</a:t>
            </a:r>
            <a:r>
              <a:rPr lang="en-US" sz="2400" i="1" dirty="0">
                <a:solidFill>
                  <a:srgbClr val="000090"/>
                </a:solidFill>
                <a:latin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90724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 structure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238" y="723900"/>
            <a:ext cx="7772400" cy="5262975"/>
          </a:xfrm>
        </p:spPr>
        <p:txBody>
          <a:bodyPr/>
          <a:lstStyle/>
          <a:p>
            <a:r>
              <a:rPr lang="en-US" dirty="0" smtClean="0"/>
              <a:t>Promising direction, relatively new</a:t>
            </a:r>
          </a:p>
          <a:p>
            <a:pPr lvl="1"/>
            <a:r>
              <a:rPr lang="en-US" dirty="0" smtClean="0"/>
              <a:t>Inspired by particle physics, but being optimized for QCD matter studies (by us!)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Fragmentation observables (particle level)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Angular distribution within jets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Fragmentation </a:t>
            </a:r>
            <a:r>
              <a:rPr lang="en-US" dirty="0" smtClean="0">
                <a:solidFill>
                  <a:srgbClr val="000000"/>
                </a:solidFill>
              </a:rPr>
              <a:t>function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Jet shapes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Mass, angularity, girth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Substructure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Prong finding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Grooming</a:t>
            </a:r>
          </a:p>
          <a:p>
            <a:pPr lvl="1"/>
            <a:r>
              <a:rPr lang="en-US" dirty="0" err="1" smtClean="0">
                <a:solidFill>
                  <a:srgbClr val="000000"/>
                </a:solidFill>
              </a:rPr>
              <a:t>z</a:t>
            </a:r>
            <a:r>
              <a:rPr lang="en-US" baseline="-25000" dirty="0" err="1" smtClean="0">
                <a:solidFill>
                  <a:srgbClr val="000000"/>
                </a:solidFill>
              </a:rPr>
              <a:t>g</a:t>
            </a:r>
            <a:r>
              <a:rPr lang="en-US" dirty="0" smtClean="0">
                <a:solidFill>
                  <a:srgbClr val="000000"/>
                </a:solidFill>
              </a:rPr>
              <a:t>, N-</a:t>
            </a:r>
            <a:r>
              <a:rPr lang="en-US" dirty="0" err="1" smtClean="0">
                <a:solidFill>
                  <a:srgbClr val="000000"/>
                </a:solidFill>
              </a:rPr>
              <a:t>subjettiness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e</a:t>
            </a:r>
            <a:r>
              <a:rPr lang="en-US" dirty="0" smtClean="0">
                <a:solidFill>
                  <a:srgbClr val="000000"/>
                </a:solidFill>
              </a:rPr>
              <a:t>tc. (room for creativity!)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2C35-A59D-324F-B965-907F37F0012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9918"/>
          <a:stretch/>
        </p:blipFill>
        <p:spPr>
          <a:xfrm>
            <a:off x="4826000" y="2672131"/>
            <a:ext cx="4152900" cy="39497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42100" y="249992"/>
            <a:ext cx="22413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nb-NO" sz="1600" b="0" i="1" dirty="0" smtClean="0">
                <a:solidFill>
                  <a:srgbClr val="000000"/>
                </a:solidFill>
                <a:latin typeface="+mn-lt"/>
              </a:rPr>
              <a:t>e.g. arXiv</a:t>
            </a:r>
            <a:r>
              <a:rPr lang="nb-NO" sz="1600" b="0" i="1" dirty="0">
                <a:solidFill>
                  <a:srgbClr val="000000"/>
                </a:solidFill>
                <a:latin typeface="+mn-lt"/>
              </a:rPr>
              <a:t>:1901.10342</a:t>
            </a:r>
            <a:endParaRPr lang="en-US" sz="1600" b="0" i="1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4896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42DFA"/>
      </a:accent2>
      <a:accent3>
        <a:srgbClr val="FFFFFF"/>
      </a:accent3>
      <a:accent4>
        <a:srgbClr val="000000"/>
      </a:accent4>
      <a:accent5>
        <a:srgbClr val="DCDCDC"/>
      </a:accent5>
      <a:accent6>
        <a:srgbClr val="0328E3"/>
      </a:accent6>
      <a:hlink>
        <a:srgbClr val="F50320"/>
      </a:hlink>
      <a:folHlink>
        <a:srgbClr val="04F415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85000"/>
          <a:buFont typeface="Monotype Sorts" charset="2"/>
          <a:buChar char="l"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85000"/>
          <a:buFont typeface="Monotype Sorts" charset="2"/>
          <a:buChar char="l"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42DFA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328E3"/>
        </a:accent6>
        <a:hlink>
          <a:srgbClr val="F50320"/>
        </a:hlink>
        <a:folHlink>
          <a:srgbClr val="04F41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55772</TotalTime>
  <Words>1664</Words>
  <Application>Microsoft Macintosh PowerPoint</Application>
  <PresentationFormat>Letter Paper (8.5x11 in)</PresentationFormat>
  <Paragraphs>346</Paragraphs>
  <Slides>34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Default Design</vt:lpstr>
      <vt:lpstr>Equation</vt:lpstr>
      <vt:lpstr>Fun with Quark Matter</vt:lpstr>
      <vt:lpstr>Big questions about quark gluon plasma</vt:lpstr>
      <vt:lpstr>We know that QGP is strongly coupled</vt:lpstr>
      <vt:lpstr>NSD is exploring the questions</vt:lpstr>
      <vt:lpstr>Jet quenching in small systems?</vt:lpstr>
      <vt:lpstr>What does plasma do to quarks, gluons?</vt:lpstr>
      <vt:lpstr>Parton energy loss</vt:lpstr>
      <vt:lpstr>Jet: a coherent object</vt:lpstr>
      <vt:lpstr>Jet structure </vt:lpstr>
      <vt:lpstr>Jets get wider &amp; “softer” in plasma</vt:lpstr>
      <vt:lpstr>Looking differentially inside jets </vt:lpstr>
      <vt:lpstr>Medium induced gluon splitting?</vt:lpstr>
      <vt:lpstr>Groomed jet mass</vt:lpstr>
      <vt:lpstr>When to groom jets, use soft-drop?</vt:lpstr>
      <vt:lpstr>lower energy jets</vt:lpstr>
      <vt:lpstr>Jets in cold nuclear matter</vt:lpstr>
      <vt:lpstr>Future -&gt; cleaner probe: Collide e + A</vt:lpstr>
      <vt:lpstr>PowerPoint Presentation</vt:lpstr>
      <vt:lpstr>Parton-cold matter interaction: is there an equivalent of g – jet?</vt:lpstr>
      <vt:lpstr>Backup </vt:lpstr>
      <vt:lpstr>Studying the low-x region with DIS jets</vt:lpstr>
      <vt:lpstr>Probe CNM with tagged jet in e+A</vt:lpstr>
      <vt:lpstr>Jet substructure in clean e + p events</vt:lpstr>
      <vt:lpstr>Prognosis</vt:lpstr>
      <vt:lpstr>Heavy quarks</vt:lpstr>
      <vt:lpstr>PowerPoint Presentation</vt:lpstr>
      <vt:lpstr>How about in cold matter?</vt:lpstr>
      <vt:lpstr>Initial state effects</vt:lpstr>
      <vt:lpstr>Extraction of CNM q-hat</vt:lpstr>
      <vt:lpstr>Concepts for an electron-ion collider</vt:lpstr>
      <vt:lpstr>To look at cold nuclear matter:  we tickled a nucleus with a proton</vt:lpstr>
      <vt:lpstr>Speculation</vt:lpstr>
      <vt:lpstr>Why such fast QCD matter isotropization*?</vt:lpstr>
      <vt:lpstr>PowerPoint Presentation</vt:lpstr>
    </vt:vector>
  </TitlesOfParts>
  <Company>SUNY @ Stony Brook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jacak</dc:creator>
  <cp:lastModifiedBy>Barbara Jacak</cp:lastModifiedBy>
  <cp:revision>1890</cp:revision>
  <cp:lastPrinted>2009-02-09T19:54:30Z</cp:lastPrinted>
  <dcterms:created xsi:type="dcterms:W3CDTF">2014-05-12T12:59:42Z</dcterms:created>
  <dcterms:modified xsi:type="dcterms:W3CDTF">2019-12-17T18:57:08Z</dcterms:modified>
</cp:coreProperties>
</file>