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309" r:id="rId2"/>
    <p:sldId id="773" r:id="rId3"/>
    <p:sldId id="769" r:id="rId4"/>
    <p:sldId id="770" r:id="rId5"/>
    <p:sldId id="779" r:id="rId6"/>
    <p:sldId id="772" r:id="rId7"/>
    <p:sldId id="280" r:id="rId8"/>
    <p:sldId id="304" r:id="rId9"/>
    <p:sldId id="777" r:id="rId10"/>
    <p:sldId id="308" r:id="rId11"/>
    <p:sldId id="775" r:id="rId12"/>
    <p:sldId id="774" r:id="rId13"/>
    <p:sldId id="778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D2EBA-8031-4316-979D-7220885E5A81}" v="97" vWet="98" dt="2025-04-28T20:24:38.313"/>
    <p1510:client id="{E9FCC35F-FECB-4BD5-96D5-37BBF7AD2036}" v="495" dt="2025-04-28T20:52:46.1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3"/>
  </p:normalViewPr>
  <p:slideViewPr>
    <p:cSldViewPr snapToGrid="0" snapToObjects="1" showGuides="1">
      <p:cViewPr varScale="1">
        <p:scale>
          <a:sx n="140" d="100"/>
          <a:sy n="140" d="100"/>
        </p:scale>
        <p:origin x="720" y="12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4" y="271462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900"/>
            </a:lvl1pPr>
          </a:lstStyle>
          <a:p>
            <a:fld id="{A0E092C4-48F6-48C5-B2B3-815670E99CE7}" type="datetime1">
              <a:rPr lang="en-US" altLang="en-US"/>
              <a:pPr/>
              <a:t>4/28/2025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9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800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22C3-B9BB-4FEE-A230-D4FE6D45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19DA-D31D-4640-AD63-FAC26F78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BAAD4-C051-4158-B26F-0C993D69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C00A-11C9-4DDD-9427-1E75D4E5D7B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536C-C2CE-4D7D-BFD4-F01FC9D6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4BF9A-13F7-4B4E-B715-D45533DA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7A5-1015-44A8-B3F2-FB4EAB2D8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  <p:sldLayoutId id="2147484133" r:id="rId13"/>
    <p:sldLayoutId id="2147484134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Collaboration for large scale demonstration of </a:t>
            </a:r>
            <a:r>
              <a:rPr lang="en-US" sz="1800" dirty="0" err="1"/>
              <a:t>Telene</a:t>
            </a:r>
            <a:r>
              <a:rPr lang="en-US" sz="1800" dirty="0"/>
              <a:t> – step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G. Ambrosio, A. Kikuchi, S. Krave, D. Turrioni	</a:t>
            </a:r>
          </a:p>
          <a:p>
            <a:r>
              <a:rPr lang="en-US" sz="1400" dirty="0"/>
              <a:t>FNAL, April 14, 2025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A7AD4-B9E4-2084-8929-5C9EF5E0F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87" y="4107838"/>
            <a:ext cx="1052365" cy="10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1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151C2F-0D43-E7C2-DD40-02A05D6CB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8E3DB0-7DCB-C3AC-6D07-6E88179F057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543300" y="861681"/>
            <a:ext cx="5346700" cy="34820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8AF42-052A-5504-009E-2B583DDB39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4/28/2025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3BA1-5B17-DEC7-5F0D-E05D279D618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C948A-EA74-4B62-9146-15837EC8A76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97FB9B-5A60-5603-2649-D98D6111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Material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530C7F-C33C-29EF-8B11-1EDDB66E899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Since we have a high temp printer, I plan on exercising it</a:t>
            </a:r>
          </a:p>
          <a:p>
            <a:r>
              <a:rPr lang="en-US" dirty="0"/>
              <a:t>Shims are planned be printed from PPS-CF10 and wrapped with Teflon tape.</a:t>
            </a:r>
          </a:p>
          <a:p>
            <a:pPr lvl="1"/>
            <a:r>
              <a:rPr lang="en-US" dirty="0"/>
              <a:t>Backup machined aluminum</a:t>
            </a:r>
          </a:p>
        </p:txBody>
      </p:sp>
    </p:spTree>
    <p:extLst>
      <p:ext uri="{BB962C8B-B14F-4D97-AF65-F5344CB8AC3E}">
        <p14:creationId xmlns:p14="http://schemas.microsoft.com/office/powerpoint/2010/main" val="226289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A110B0-331C-A8BE-A5EA-2C476FFED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hart, histogram&#10;&#10;AI-generated content may be incorrect.">
            <a:extLst>
              <a:ext uri="{FF2B5EF4-FFF2-40B4-BE49-F238E27FC236}">
                <a16:creationId xmlns:a16="http://schemas.microsoft.com/office/drawing/2014/main" id="{CBEAD801-90C8-B694-0A66-2732B4E27C3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543300" y="2126512"/>
            <a:ext cx="3387134" cy="22596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D288-D3EE-0AD5-1225-35C586BDA2E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2E47-7F53-2401-891D-A2B5B924A9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69981-A4F3-1468-7AB4-4E042ED1B4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B7268A-6BCA-B0DC-96BD-5CD137BD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testing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FA6799-C37F-5B59-E30C-0C1444D62A0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Samples will be labeled with unified naming system.</a:t>
            </a:r>
          </a:p>
          <a:p>
            <a:r>
              <a:rPr lang="en-US" dirty="0"/>
              <a:t>All test data will be stored in Excel document</a:t>
            </a:r>
          </a:p>
          <a:p>
            <a:r>
              <a:rPr lang="en-US" dirty="0"/>
              <a:t>Relevant data will be plotted against existing tests</a:t>
            </a:r>
          </a:p>
          <a:p>
            <a:r>
              <a:rPr lang="en-US" dirty="0"/>
              <a:t>Publish results (or at least write report)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7B6080-4A9C-65CA-1F3C-A5FF2F5C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244" y="114188"/>
            <a:ext cx="2077559" cy="29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C42CE-A85F-CC18-771D-C2DF75C4C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97E0C64-CECE-1645-8AEF-3D04BAF7DB34}"/>
              </a:ext>
            </a:extLst>
          </p:cNvPr>
          <p:cNvGraphicFramePr>
            <a:graphicFrameLocks noGrp="1"/>
          </p:cNvGraphicFramePr>
          <p:nvPr>
            <p:ph sz="half" idx="15"/>
          </p:nvPr>
        </p:nvGraphicFramePr>
        <p:xfrm>
          <a:off x="3588583" y="719137"/>
          <a:ext cx="5256133" cy="3767139"/>
        </p:xfrm>
        <a:graphic>
          <a:graphicData uri="http://schemas.openxmlformats.org/drawingml/2006/table">
            <a:tbl>
              <a:tblPr/>
              <a:tblGrid>
                <a:gridCol w="1677953">
                  <a:extLst>
                    <a:ext uri="{9D8B030D-6E8A-4147-A177-3AD203B41FA5}">
                      <a16:colId xmlns:a16="http://schemas.microsoft.com/office/drawing/2014/main" val="2518030739"/>
                    </a:ext>
                  </a:extLst>
                </a:gridCol>
                <a:gridCol w="349802">
                  <a:extLst>
                    <a:ext uri="{9D8B030D-6E8A-4147-A177-3AD203B41FA5}">
                      <a16:colId xmlns:a16="http://schemas.microsoft.com/office/drawing/2014/main" val="3150131054"/>
                    </a:ext>
                  </a:extLst>
                </a:gridCol>
                <a:gridCol w="349802">
                  <a:extLst>
                    <a:ext uri="{9D8B030D-6E8A-4147-A177-3AD203B41FA5}">
                      <a16:colId xmlns:a16="http://schemas.microsoft.com/office/drawing/2014/main" val="2834447204"/>
                    </a:ext>
                  </a:extLst>
                </a:gridCol>
                <a:gridCol w="349802">
                  <a:extLst>
                    <a:ext uri="{9D8B030D-6E8A-4147-A177-3AD203B41FA5}">
                      <a16:colId xmlns:a16="http://schemas.microsoft.com/office/drawing/2014/main" val="2659601502"/>
                    </a:ext>
                  </a:extLst>
                </a:gridCol>
                <a:gridCol w="349802">
                  <a:extLst>
                    <a:ext uri="{9D8B030D-6E8A-4147-A177-3AD203B41FA5}">
                      <a16:colId xmlns:a16="http://schemas.microsoft.com/office/drawing/2014/main" val="2373196096"/>
                    </a:ext>
                  </a:extLst>
                </a:gridCol>
                <a:gridCol w="349802">
                  <a:extLst>
                    <a:ext uri="{9D8B030D-6E8A-4147-A177-3AD203B41FA5}">
                      <a16:colId xmlns:a16="http://schemas.microsoft.com/office/drawing/2014/main" val="3123446884"/>
                    </a:ext>
                  </a:extLst>
                </a:gridCol>
                <a:gridCol w="349802">
                  <a:extLst>
                    <a:ext uri="{9D8B030D-6E8A-4147-A177-3AD203B41FA5}">
                      <a16:colId xmlns:a16="http://schemas.microsoft.com/office/drawing/2014/main" val="1474931648"/>
                    </a:ext>
                  </a:extLst>
                </a:gridCol>
                <a:gridCol w="1479368">
                  <a:extLst>
                    <a:ext uri="{9D8B030D-6E8A-4147-A177-3AD203B41FA5}">
                      <a16:colId xmlns:a16="http://schemas.microsoft.com/office/drawing/2014/main" val="1776240191"/>
                    </a:ext>
                  </a:extLst>
                </a:gridCol>
              </a:tblGrid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Estimate of time for 4 stack measurements for EIC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7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This is an estimate to prepare samples of 1 type of insulation.  A column of additional types is shown which would be added for each general scheme.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15700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S. Krave, 13 March 2025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5946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605453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nSamples</a:t>
                      </a: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953869"/>
                  </a:ext>
                </a:extLst>
              </a:tr>
              <a:tr h="11481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632283"/>
                  </a:ext>
                </a:extLst>
              </a:tr>
              <a:tr h="24057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Labor Hours (1st Stack)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Additional Types (ea)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Stacks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63927"/>
                  </a:ext>
                </a:extLst>
              </a:tr>
              <a:tr h="11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Eng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Tech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Notes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265502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Sample Planning (insulation layout etc)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88128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Impregnation Procedure and Safety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380495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Cable Section and Insulation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64115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Shim Fabrication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Fabricate shims to size for stacka s desired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008318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Sample Fixture Prep (clean, Zyvax)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Zyvax for Telene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906507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Assemble fixture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36904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Pot sample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754477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Section and prepare samples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 4-stack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046570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Fixture cleanup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31532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Sample Testing RT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8770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Sample Testing LN2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71153"/>
                  </a:ext>
                </a:extLst>
              </a:tr>
              <a:tr h="11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Analysis and Report generation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05175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24030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160162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969388"/>
                  </a:ext>
                </a:extLst>
              </a:tr>
              <a:tr h="11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Contingency (25%)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75767"/>
                  </a:ext>
                </a:extLst>
              </a:tr>
              <a:tr h="11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Revised Total</a:t>
                      </a:r>
                    </a:p>
                  </a:txBody>
                  <a:tcPr marL="5468" marR="5468" marT="54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215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18851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625606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63594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036707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81743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M&amp;S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017224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Shim Material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$200 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99569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Impregnation tube and Fittings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$400 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932687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Telene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???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597690"/>
                  </a:ext>
                </a:extLst>
              </a:tr>
              <a:tr h="1093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LN2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$200 </a:t>
                      </a: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68" marR="5468" marT="54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54411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275EA-83D3-2F20-71BF-882FD2C300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4/28/2025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AB98-1D71-72EE-99E2-85F5C55F9F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DAC12-C4D4-C793-BFF8-6FD1E44CE4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F9F7C7E-6F24-21E9-8A7F-70997FB6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056719-4F95-EDD1-328D-1C6ADC13127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Estimates based on having tech(s)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7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8AD34-E4CB-71ED-F453-217CB6ECE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019A1-4244-B4C4-7D93-315488139943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A1DA-CDBC-9A16-BBBC-3586E4E0AAC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6957-F610-900F-46BD-923794362E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7C70-BA13-E03E-AD95-403616E743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BBCEE5-CC79-22B0-5F9C-662278FF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2CE6DD-C206-781B-13FA-57657390B05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2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E21404-9234-7931-BC63-61C695694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of </a:t>
            </a:r>
            <a:r>
              <a:rPr lang="en-US" dirty="0" err="1"/>
              <a:t>Telene</a:t>
            </a:r>
            <a:r>
              <a:rPr lang="en-US" dirty="0"/>
              <a:t> for large scale superconducting magnet applications.  </a:t>
            </a:r>
          </a:p>
          <a:p>
            <a:r>
              <a:rPr lang="en-US" dirty="0"/>
              <a:t>Final step: fabrication of accelerator quality coils up to 3.8 m for large aperture magnets (up to 135 mm). </a:t>
            </a:r>
          </a:p>
          <a:p>
            <a:r>
              <a:rPr lang="en-US" dirty="0"/>
              <a:t>Intermediate steps:</a:t>
            </a:r>
          </a:p>
          <a:p>
            <a:pPr lvl="1"/>
            <a:r>
              <a:rPr lang="en-US" dirty="0"/>
              <a:t>cable-stacks to demonstrate good quality impregnation, and make samples for measurements of mechanical and electrical properties;</a:t>
            </a:r>
          </a:p>
          <a:p>
            <a:pPr lvl="1"/>
            <a:r>
              <a:rPr lang="en-US" dirty="0"/>
              <a:t>1-m coils to demonstrate good quality impregnation, and make samples for measurements of mechanical and electrical properties:</a:t>
            </a:r>
          </a:p>
          <a:p>
            <a:r>
              <a:rPr lang="en-US" dirty="0"/>
              <a:t>Results to be compared with similar samples impregnated with CTD-101k to be used as benchmark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BAA13-3054-2A48-F35C-368107F6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and Steps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695702-69F5-C325-741D-09393E5D6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Collaboration for large scale demonstration of Telene - cable stacks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648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5744A6-E68C-8A93-E7BE-4C87C9E8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Cable dimensions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6B773-FBB4-95E3-A450-C0F851FB4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Collaboration for large scale demonstration of Telene - cable stacks</a:t>
            </a:r>
            <a:endParaRPr lang="en-US" b="1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DC5C458-8BE3-72C8-FE69-DF9EA46D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2807511"/>
            <a:ext cx="3224284" cy="16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5A7F3E-0CAC-0386-DDAD-3478D2C5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16" y="83184"/>
            <a:ext cx="3159069" cy="237769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EBDA55-A637-589D-80B7-A9330EF35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10373"/>
            <a:ext cx="4964037" cy="3767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4D8DD-2DF7-05B8-5F9A-D0AF25BA2CEE}"/>
              </a:ext>
            </a:extLst>
          </p:cNvPr>
          <p:cNvSpPr txBox="1"/>
          <p:nvPr/>
        </p:nvSpPr>
        <p:spPr>
          <a:xfrm>
            <a:off x="6112565" y="2575891"/>
            <a:ext cx="2122005" cy="2308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Helvetica"/>
              </a:rPr>
              <a:t>EIC IR quadrupole cable dimensions</a:t>
            </a:r>
            <a:endParaRPr lang="en-US" sz="9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C58EEC-9197-C135-BCB9-ECF2390E490D}"/>
              </a:ext>
            </a:extLst>
          </p:cNvPr>
          <p:cNvSpPr/>
          <p:nvPr/>
        </p:nvSpPr>
        <p:spPr>
          <a:xfrm>
            <a:off x="7415596" y="1093735"/>
            <a:ext cx="549965" cy="356483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A6C06FC-86ED-EE4F-7ABC-98F885FB79BB}"/>
              </a:ext>
            </a:extLst>
          </p:cNvPr>
          <p:cNvSpPr/>
          <p:nvPr/>
        </p:nvSpPr>
        <p:spPr>
          <a:xfrm rot="9491403">
            <a:off x="7309163" y="2452375"/>
            <a:ext cx="795276" cy="392074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374C00D-A5FE-E46A-D34A-5B989CFBCC27}"/>
              </a:ext>
            </a:extLst>
          </p:cNvPr>
          <p:cNvSpPr/>
          <p:nvPr/>
        </p:nvSpPr>
        <p:spPr>
          <a:xfrm rot="9491403">
            <a:off x="7310126" y="2882258"/>
            <a:ext cx="778766" cy="394074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F2BA4ED-723B-B231-A2F9-ECFA0DF306F8}"/>
              </a:ext>
            </a:extLst>
          </p:cNvPr>
          <p:cNvSpPr/>
          <p:nvPr/>
        </p:nvSpPr>
        <p:spPr>
          <a:xfrm rot="9491403">
            <a:off x="7248259" y="1837560"/>
            <a:ext cx="1746651" cy="463906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B401AB4E-380F-9E63-9E4D-943E60A85E66}"/>
              </a:ext>
            </a:extLst>
          </p:cNvPr>
          <p:cNvSpPr/>
          <p:nvPr/>
        </p:nvSpPr>
        <p:spPr>
          <a:xfrm rot="9491403">
            <a:off x="6382291" y="3425986"/>
            <a:ext cx="1746651" cy="443443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63D42-E05A-6383-9B65-8A51939C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4802461" cy="3794522"/>
          </a:xfrm>
        </p:spPr>
        <p:txBody>
          <a:bodyPr/>
          <a:lstStyle/>
          <a:p>
            <a:r>
              <a:rPr lang="en-US" dirty="0"/>
              <a:t>S2-glass tape:</a:t>
            </a:r>
          </a:p>
          <a:p>
            <a:pPr lvl="1"/>
            <a:r>
              <a:rPr lang="en-US" dirty="0"/>
              <a:t>Thickness </a:t>
            </a:r>
            <a:r>
              <a:rPr lang="en-US" u="sng" dirty="0"/>
              <a:t>~ 75 um</a:t>
            </a:r>
          </a:p>
          <a:p>
            <a:pPr lvl="1"/>
            <a:r>
              <a:rPr lang="en-US" u="sng" dirty="0"/>
              <a:t>10-20% overlap at joint</a:t>
            </a:r>
            <a:r>
              <a:rPr lang="en-US" dirty="0"/>
              <a:t> allowing small build up</a:t>
            </a:r>
          </a:p>
          <a:p>
            <a:r>
              <a:rPr lang="en-US" dirty="0"/>
              <a:t>Polyimide tape with adhesive:</a:t>
            </a:r>
          </a:p>
          <a:p>
            <a:pPr lvl="1"/>
            <a:r>
              <a:rPr lang="en-US" dirty="0"/>
              <a:t>Adhesive to be cured in curing press</a:t>
            </a:r>
          </a:p>
          <a:p>
            <a:pPr lvl="1"/>
            <a:r>
              <a:rPr lang="en-US" dirty="0"/>
              <a:t>Thickness 25 um</a:t>
            </a:r>
          </a:p>
          <a:p>
            <a:pPr lvl="1"/>
            <a:r>
              <a:rPr lang="en-US" dirty="0"/>
              <a:t>Width (TBD) smaller than S2-glass tape</a:t>
            </a:r>
          </a:p>
          <a:p>
            <a:pPr lvl="1"/>
            <a:r>
              <a:rPr lang="en-US" dirty="0"/>
              <a:t>Wound on </a:t>
            </a:r>
            <a:r>
              <a:rPr lang="en-US" u="sng" dirty="0"/>
              <a:t>S2-glass tape center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gaps for </a:t>
            </a:r>
            <a:r>
              <a:rPr lang="en-US" dirty="0" err="1">
                <a:sym typeface="Wingdings" panose="05000000000000000000" pitchFamily="2" charset="2"/>
              </a:rPr>
              <a:t>Telene</a:t>
            </a:r>
            <a:r>
              <a:rPr lang="en-US" dirty="0">
                <a:sym typeface="Wingdings" panose="05000000000000000000" pitchFamily="2" charset="2"/>
              </a:rPr>
              <a:t>/epoxy flow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E33D3-9CF6-9102-67FF-71F3A286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Insulation compatible with impregnation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73D99-D912-E8C8-1354-B3503885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Collaboration for large scale demonstration of Telene - cable stacks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4D684-7848-4927-F1D7-28E8380A2BBE}"/>
              </a:ext>
            </a:extLst>
          </p:cNvPr>
          <p:cNvSpPr/>
          <p:nvPr/>
        </p:nvSpPr>
        <p:spPr>
          <a:xfrm>
            <a:off x="5466525" y="974034"/>
            <a:ext cx="549965" cy="356483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10E134D-438C-C014-25B6-B75C10A345E1}"/>
              </a:ext>
            </a:extLst>
          </p:cNvPr>
          <p:cNvSpPr/>
          <p:nvPr/>
        </p:nvSpPr>
        <p:spPr>
          <a:xfrm rot="9491403">
            <a:off x="5360092" y="2332674"/>
            <a:ext cx="795276" cy="392074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084A348-FAA5-7037-6B25-5BB536501CCA}"/>
              </a:ext>
            </a:extLst>
          </p:cNvPr>
          <p:cNvSpPr/>
          <p:nvPr/>
        </p:nvSpPr>
        <p:spPr>
          <a:xfrm rot="9491403">
            <a:off x="5361055" y="2762557"/>
            <a:ext cx="778766" cy="394074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CD91A225-0CC7-AB8C-8A80-E643FBF0FEA5}"/>
              </a:ext>
            </a:extLst>
          </p:cNvPr>
          <p:cNvSpPr/>
          <p:nvPr/>
        </p:nvSpPr>
        <p:spPr>
          <a:xfrm rot="9491403">
            <a:off x="5299188" y="1717859"/>
            <a:ext cx="1746651" cy="463906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F9FFD9B-41C4-2111-37AE-45B6A2110D59}"/>
              </a:ext>
            </a:extLst>
          </p:cNvPr>
          <p:cNvSpPr/>
          <p:nvPr/>
        </p:nvSpPr>
        <p:spPr>
          <a:xfrm rot="9491403">
            <a:off x="4433220" y="3306285"/>
            <a:ext cx="1746651" cy="443443"/>
          </a:xfrm>
          <a:prstGeom prst="parallelogram">
            <a:avLst>
              <a:gd name="adj" fmla="val 428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EC859280-1502-83B3-5B8E-BAC142FA1935}"/>
              </a:ext>
            </a:extLst>
          </p:cNvPr>
          <p:cNvSpPr/>
          <p:nvPr/>
        </p:nvSpPr>
        <p:spPr>
          <a:xfrm rot="20294090">
            <a:off x="7274291" y="1945276"/>
            <a:ext cx="1867132" cy="165300"/>
          </a:xfrm>
          <a:prstGeom prst="parallelogram">
            <a:avLst>
              <a:gd name="adj" fmla="val 479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D816012-99B1-E7DE-7DEA-5BDB5513458E}"/>
              </a:ext>
            </a:extLst>
          </p:cNvPr>
          <p:cNvSpPr/>
          <p:nvPr/>
        </p:nvSpPr>
        <p:spPr>
          <a:xfrm rot="20294090">
            <a:off x="7325847" y="2594586"/>
            <a:ext cx="743397" cy="165300"/>
          </a:xfrm>
          <a:prstGeom prst="parallelogram">
            <a:avLst>
              <a:gd name="adj" fmla="val 479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7B1D97A8-D6D4-4D68-88C9-7BF626C9B23C}"/>
              </a:ext>
            </a:extLst>
          </p:cNvPr>
          <p:cNvSpPr/>
          <p:nvPr/>
        </p:nvSpPr>
        <p:spPr>
          <a:xfrm rot="20294090">
            <a:off x="7325698" y="2969170"/>
            <a:ext cx="747621" cy="165300"/>
          </a:xfrm>
          <a:prstGeom prst="parallelogram">
            <a:avLst>
              <a:gd name="adj" fmla="val 479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12D824B4-B48B-E2CE-6374-5B8480031276}"/>
              </a:ext>
            </a:extLst>
          </p:cNvPr>
          <p:cNvSpPr/>
          <p:nvPr/>
        </p:nvSpPr>
        <p:spPr>
          <a:xfrm rot="20294090">
            <a:off x="6220740" y="3605594"/>
            <a:ext cx="1867132" cy="165300"/>
          </a:xfrm>
          <a:prstGeom prst="parallelogram">
            <a:avLst>
              <a:gd name="adj" fmla="val 479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FF85813-F692-CE8E-A73A-ABB01E3BEFD0}"/>
              </a:ext>
            </a:extLst>
          </p:cNvPr>
          <p:cNvCxnSpPr/>
          <p:nvPr/>
        </p:nvCxnSpPr>
        <p:spPr>
          <a:xfrm>
            <a:off x="1842052" y="974034"/>
            <a:ext cx="3564835" cy="115431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DDED18-BE25-683E-D6DA-80EE64D0FCEC}"/>
              </a:ext>
            </a:extLst>
          </p:cNvPr>
          <p:cNvCxnSpPr>
            <a:cxnSpLocks/>
          </p:cNvCxnSpPr>
          <p:nvPr/>
        </p:nvCxnSpPr>
        <p:spPr>
          <a:xfrm>
            <a:off x="3530711" y="2113736"/>
            <a:ext cx="3489624" cy="147731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0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893710-0C67-35FA-F04B-80FFA6A1484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993471" y="31670"/>
            <a:ext cx="3183150" cy="24848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B1A2-74EE-DAAC-F7AA-273D546555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049F3-27F6-B24E-308C-3DB55AEA2C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2AE14-C25A-834F-9376-AAB0612671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2D8226-DA53-9283-721B-5C4742A0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Stage Tape Procurement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31823E-379A-6E85-E77A-762EA5DAFB7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We are working through finding a vendor for B stage Polyimide as we had a rather old stock of it from the SSC/Tevatron.</a:t>
            </a:r>
          </a:p>
          <a:p>
            <a:pPr lvl="1"/>
            <a:r>
              <a:rPr lang="en-US" dirty="0"/>
              <a:t>Previously used wither a modified polyimide or epoxy</a:t>
            </a:r>
          </a:p>
          <a:p>
            <a:r>
              <a:rPr lang="en-US" dirty="0"/>
              <a:t>Current products similar to this tape are </a:t>
            </a:r>
            <a:r>
              <a:rPr lang="en-US" dirty="0" err="1"/>
              <a:t>coverlay</a:t>
            </a:r>
            <a:r>
              <a:rPr lang="en-US" dirty="0"/>
              <a:t> or </a:t>
            </a:r>
            <a:r>
              <a:rPr lang="en-US" dirty="0" err="1"/>
              <a:t>bondply</a:t>
            </a:r>
            <a:r>
              <a:rPr lang="en-US" dirty="0"/>
              <a:t> for flexible circuits (with polyimide or acrylic adhesive)</a:t>
            </a:r>
          </a:p>
          <a:p>
            <a:pPr lvl="1"/>
            <a:r>
              <a:rPr lang="en-US" dirty="0"/>
              <a:t>Possibly available from </a:t>
            </a:r>
            <a:r>
              <a:rPr lang="en-US" dirty="0" err="1"/>
              <a:t>dupont</a:t>
            </a:r>
            <a:r>
              <a:rPr lang="en-US" dirty="0"/>
              <a:t> in 250’ lengths</a:t>
            </a:r>
          </a:p>
          <a:p>
            <a:pPr lvl="1"/>
            <a:r>
              <a:rPr lang="en-US" dirty="0"/>
              <a:t>May need custom B staging with 3</a:t>
            </a:r>
            <a:r>
              <a:rPr lang="en-US" baseline="30000" dirty="0"/>
              <a:t>rd</a:t>
            </a:r>
            <a:r>
              <a:rPr lang="en-US" dirty="0"/>
              <a:t> party vendor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CF31A1-E8E7-4FC1-9BF1-E04B8541AF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2" t="15097" r="9190" b="26943"/>
          <a:stretch/>
        </p:blipFill>
        <p:spPr>
          <a:xfrm>
            <a:off x="6699624" y="2920408"/>
            <a:ext cx="2318870" cy="39201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6B1932B5-211D-38BC-DF82-4E2F79D10E01}"/>
              </a:ext>
            </a:extLst>
          </p:cNvPr>
          <p:cNvSpPr/>
          <p:nvPr/>
        </p:nvSpPr>
        <p:spPr>
          <a:xfrm rot="3241664">
            <a:off x="8510596" y="2435221"/>
            <a:ext cx="187063" cy="4896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30E3F9-1865-8E53-A80D-AAC6AA1F4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35" y="2625123"/>
            <a:ext cx="2398247" cy="17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63D42-E05A-6383-9B65-8A51939C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796397"/>
            <a:ext cx="8035117" cy="3794522"/>
          </a:xfrm>
        </p:spPr>
        <p:txBody>
          <a:bodyPr lIns="0" tIns="0" rIns="0" bIns="0" anchor="t"/>
          <a:lstStyle/>
          <a:p>
            <a:pPr marL="226695" indent="-226695"/>
            <a:r>
              <a:rPr lang="en-US" dirty="0"/>
              <a:t>Make cable stacks exploring insulation and impregnation options:</a:t>
            </a:r>
            <a:endParaRPr lang="en-US"/>
          </a:p>
          <a:p>
            <a:pPr lvl="1"/>
            <a:r>
              <a:rPr lang="en-US">
                <a:ea typeface="ＭＳ Ｐゴシック"/>
                <a:sym typeface="Wingdings" panose="05000000000000000000" pitchFamily="2" charset="2"/>
              </a:rPr>
              <a:t>Benchmark: S2-glass sleeve (used for HQ) impregnated with Telene/CTD-101k</a:t>
            </a:r>
            <a:endParaRPr lang="en-US">
              <a:ea typeface="ＭＳ Ｐゴシック"/>
            </a:endParaRPr>
          </a:p>
          <a:p>
            <a:pPr lvl="1"/>
            <a:r>
              <a:rPr lang="en-US">
                <a:ea typeface="ＭＳ Ｐゴシック"/>
                <a:sym typeface="Wingdings" panose="05000000000000000000" pitchFamily="2" charset="2"/>
              </a:rPr>
              <a:t>S2-glass+kapton insulation impregnated with Telene/CTD-101k</a:t>
            </a:r>
            <a:endParaRPr lang="en-US">
              <a:ea typeface="ＭＳ Ｐゴシック"/>
            </a:endParaRPr>
          </a:p>
          <a:p>
            <a:pPr lvl="1"/>
            <a:r>
              <a:rPr lang="en-US">
                <a:ea typeface="ＭＳ Ｐゴシック"/>
                <a:sym typeface="Wingdings" panose="05000000000000000000" pitchFamily="2" charset="2"/>
              </a:rPr>
              <a:t>Roles: NIMS will provide Telene; Fermilab will make the cable stacks </a:t>
            </a:r>
            <a:endParaRPr lang="en-US">
              <a:ea typeface="ＭＳ Ｐゴシック"/>
            </a:endParaRPr>
          </a:p>
          <a:p>
            <a:pPr marL="282575" lvl="1" indent="0">
              <a:buNone/>
            </a:pPr>
            <a:endParaRPr lang="en-US" dirty="0"/>
          </a:p>
          <a:p>
            <a:pPr marL="226695" indent="-226695"/>
            <a:r>
              <a:rPr lang="en-US" dirty="0"/>
              <a:t>Measure structural properties at RT and 77K:</a:t>
            </a:r>
            <a:endParaRPr lang="en-US"/>
          </a:p>
          <a:p>
            <a:pPr lvl="1"/>
            <a:r>
              <a:rPr lang="en-US" dirty="0"/>
              <a:t>Elastic modulus at RT to 75MPa (can be measured at Fermilab)</a:t>
            </a:r>
          </a:p>
          <a:p>
            <a:pPr lvl="1"/>
            <a:r>
              <a:rPr lang="en-US" dirty="0"/>
              <a:t>Elastic modulus at 77 K (can be measured at Fermilab)</a:t>
            </a:r>
          </a:p>
          <a:p>
            <a:pPr lvl="1"/>
            <a:r>
              <a:rPr lang="en-US">
                <a:ea typeface="ＭＳ Ｐゴシック"/>
              </a:rPr>
              <a:t>Thermal contraction RT-77K (can it be measured at NIMS? Looking for possible vendor)</a:t>
            </a:r>
            <a:endParaRPr lang="en-US" dirty="0"/>
          </a:p>
          <a:p>
            <a:pPr lvl="1"/>
            <a:r>
              <a:rPr lang="en-US">
                <a:ea typeface="ＭＳ Ｐゴシック"/>
              </a:rPr>
              <a:t>Shear strength at RT and 77K (ASTM D2344) (can be measured at Fermilab with SBS test )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E33D3-9CF6-9102-67FF-71F3A286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cable stacks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73D99-D912-E8C8-1354-B3503885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Collaboration for large scale demonstration of Telene - cable stacks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26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926EE-B2F0-4D68-8852-5E28D760D7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4/28/2025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C92B6-896C-40ED-B56A-5A34B5A6C2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757C-D2A4-462A-BADE-9D08269DFE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D7474B-8B8D-4DDF-85C0-6F19B28A826F}"/>
              </a:ext>
            </a:extLst>
          </p:cNvPr>
          <p:cNvSpPr/>
          <p:nvPr/>
        </p:nvSpPr>
        <p:spPr>
          <a:xfrm>
            <a:off x="1434662" y="2402731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269AD0-943A-4443-B42C-8E80D9512BEE}"/>
              </a:ext>
            </a:extLst>
          </p:cNvPr>
          <p:cNvCxnSpPr>
            <a:cxnSpLocks/>
          </p:cNvCxnSpPr>
          <p:nvPr/>
        </p:nvCxnSpPr>
        <p:spPr>
          <a:xfrm>
            <a:off x="6648523" y="921834"/>
            <a:ext cx="3006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79A447-9F8C-440A-9C70-62DA3A546AAC}"/>
              </a:ext>
            </a:extLst>
          </p:cNvPr>
          <p:cNvCxnSpPr>
            <a:cxnSpLocks/>
          </p:cNvCxnSpPr>
          <p:nvPr/>
        </p:nvCxnSpPr>
        <p:spPr>
          <a:xfrm>
            <a:off x="6648523" y="2550609"/>
            <a:ext cx="3006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2B8F44-A435-4846-9A4C-79471302C6EA}"/>
              </a:ext>
            </a:extLst>
          </p:cNvPr>
          <p:cNvCxnSpPr>
            <a:cxnSpLocks/>
          </p:cNvCxnSpPr>
          <p:nvPr/>
        </p:nvCxnSpPr>
        <p:spPr>
          <a:xfrm>
            <a:off x="8803876" y="921835"/>
            <a:ext cx="0" cy="59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B54684-2C14-45F2-B6F7-56FA1C7260A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7426523" y="2364092"/>
            <a:ext cx="1" cy="186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815619-0FEA-4CB8-A83F-9693ADE2A22C}"/>
              </a:ext>
            </a:extLst>
          </p:cNvPr>
          <p:cNvSpPr txBox="1"/>
          <p:nvPr/>
        </p:nvSpPr>
        <p:spPr>
          <a:xfrm>
            <a:off x="8265556" y="1503106"/>
            <a:ext cx="1076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21.45 mm Outer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717DC1-736B-4E1B-BFEF-7B30A5566EA4}"/>
              </a:ext>
            </a:extLst>
          </p:cNvPr>
          <p:cNvCxnSpPr>
            <a:cxnSpLocks/>
          </p:cNvCxnSpPr>
          <p:nvPr/>
        </p:nvCxnSpPr>
        <p:spPr>
          <a:xfrm flipH="1">
            <a:off x="8395033" y="2912119"/>
            <a:ext cx="10769" cy="1387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3CD16E-30C7-4C5D-93F8-CABEDCF3EAE5}"/>
              </a:ext>
            </a:extLst>
          </p:cNvPr>
          <p:cNvSpPr txBox="1"/>
          <p:nvPr/>
        </p:nvSpPr>
        <p:spPr>
          <a:xfrm>
            <a:off x="1066137" y="146342"/>
            <a:ext cx="622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EIC Stack Layout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C0B97F-8CA2-4D64-A2CD-C1219FFB3B92}"/>
              </a:ext>
            </a:extLst>
          </p:cNvPr>
          <p:cNvCxnSpPr>
            <a:cxnSpLocks/>
          </p:cNvCxnSpPr>
          <p:nvPr/>
        </p:nvCxnSpPr>
        <p:spPr>
          <a:xfrm>
            <a:off x="6516035" y="1547362"/>
            <a:ext cx="6336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2D72A43-0D05-4A68-82EB-043DF91CCD4F}"/>
              </a:ext>
            </a:extLst>
          </p:cNvPr>
          <p:cNvCxnSpPr>
            <a:cxnSpLocks/>
          </p:cNvCxnSpPr>
          <p:nvPr/>
        </p:nvCxnSpPr>
        <p:spPr>
          <a:xfrm>
            <a:off x="6510046" y="1880823"/>
            <a:ext cx="1641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4681CB8-824F-48CB-B058-E19CD58679F1}"/>
              </a:ext>
            </a:extLst>
          </p:cNvPr>
          <p:cNvSpPr txBox="1"/>
          <p:nvPr/>
        </p:nvSpPr>
        <p:spPr>
          <a:xfrm>
            <a:off x="6602398" y="1577411"/>
            <a:ext cx="1527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4.29 mm shim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F4D109-FE55-429D-B82B-C9F93802DAA9}"/>
              </a:ext>
            </a:extLst>
          </p:cNvPr>
          <p:cNvSpPr txBox="1"/>
          <p:nvPr/>
        </p:nvSpPr>
        <p:spPr>
          <a:xfrm>
            <a:off x="6570435" y="2064010"/>
            <a:ext cx="17121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 x 8.58 mm 4-stack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4FD704-7EC1-4A10-A970-77FC270349C6}"/>
              </a:ext>
            </a:extLst>
          </p:cNvPr>
          <p:cNvCxnSpPr>
            <a:cxnSpLocks/>
          </p:cNvCxnSpPr>
          <p:nvPr/>
        </p:nvCxnSpPr>
        <p:spPr>
          <a:xfrm flipV="1">
            <a:off x="7426523" y="1880824"/>
            <a:ext cx="0" cy="159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0C97A3B-F76E-4001-B8EC-585582CC38DC}"/>
              </a:ext>
            </a:extLst>
          </p:cNvPr>
          <p:cNvCxnSpPr>
            <a:cxnSpLocks/>
          </p:cNvCxnSpPr>
          <p:nvPr/>
        </p:nvCxnSpPr>
        <p:spPr>
          <a:xfrm>
            <a:off x="8803876" y="1966023"/>
            <a:ext cx="0" cy="59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7F4B725-972E-46DA-B72E-AD974C832DAB}"/>
              </a:ext>
            </a:extLst>
          </p:cNvPr>
          <p:cNvCxnSpPr>
            <a:cxnSpLocks/>
          </p:cNvCxnSpPr>
          <p:nvPr/>
        </p:nvCxnSpPr>
        <p:spPr>
          <a:xfrm flipH="1">
            <a:off x="1512626" y="2898929"/>
            <a:ext cx="10769" cy="1387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598867-2629-4669-9E75-CD5A8B5914F6}"/>
              </a:ext>
            </a:extLst>
          </p:cNvPr>
          <p:cNvCxnSpPr>
            <a:cxnSpLocks/>
          </p:cNvCxnSpPr>
          <p:nvPr/>
        </p:nvCxnSpPr>
        <p:spPr>
          <a:xfrm flipH="1">
            <a:off x="542141" y="801635"/>
            <a:ext cx="887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F504A1-C7C1-4CAF-B581-A3F52400044F}"/>
              </a:ext>
            </a:extLst>
          </p:cNvPr>
          <p:cNvCxnSpPr>
            <a:cxnSpLocks/>
          </p:cNvCxnSpPr>
          <p:nvPr/>
        </p:nvCxnSpPr>
        <p:spPr>
          <a:xfrm flipH="1">
            <a:off x="547526" y="2905660"/>
            <a:ext cx="887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6BC9B3B-7357-4037-97BE-0E099290D02C}"/>
              </a:ext>
            </a:extLst>
          </p:cNvPr>
          <p:cNvSpPr txBox="1"/>
          <p:nvPr/>
        </p:nvSpPr>
        <p:spPr>
          <a:xfrm rot="5400000">
            <a:off x="3603069" y="3571032"/>
            <a:ext cx="114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2x 250 mm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15D947-B424-416A-AFF2-0A9C9189F29A}"/>
              </a:ext>
            </a:extLst>
          </p:cNvPr>
          <p:cNvSpPr txBox="1"/>
          <p:nvPr/>
        </p:nvSpPr>
        <p:spPr>
          <a:xfrm>
            <a:off x="250309" y="1641330"/>
            <a:ext cx="1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25.27 mm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F929572-4CDC-47BF-B9C5-8EDB6FEAF029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824785" y="817686"/>
            <a:ext cx="1" cy="82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14A19-2729-4E5B-9038-73BF873969CE}"/>
              </a:ext>
            </a:extLst>
          </p:cNvPr>
          <p:cNvCxnSpPr>
            <a:cxnSpLocks/>
          </p:cNvCxnSpPr>
          <p:nvPr/>
        </p:nvCxnSpPr>
        <p:spPr>
          <a:xfrm>
            <a:off x="836882" y="2062186"/>
            <a:ext cx="0" cy="823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75EBFE-5048-484F-88E2-6A8E74CA0467}"/>
              </a:ext>
            </a:extLst>
          </p:cNvPr>
          <p:cNvCxnSpPr>
            <a:cxnSpLocks/>
            <a:stCxn id="70" idx="2"/>
          </p:cNvCxnSpPr>
          <p:nvPr/>
        </p:nvCxnSpPr>
        <p:spPr>
          <a:xfrm flipH="1" flipV="1">
            <a:off x="1539815" y="3894197"/>
            <a:ext cx="231456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54EAF1-A3B4-4668-AFF8-148FCD615A6A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4500712" y="3894197"/>
            <a:ext cx="192115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38D53C5-6CC0-4339-BF8F-E247ECA47389}"/>
              </a:ext>
            </a:extLst>
          </p:cNvPr>
          <p:cNvSpPr/>
          <p:nvPr/>
        </p:nvSpPr>
        <p:spPr>
          <a:xfrm>
            <a:off x="1434662" y="2227570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4D9D26-2150-44C6-9058-A748F5BD7684}"/>
              </a:ext>
            </a:extLst>
          </p:cNvPr>
          <p:cNvSpPr/>
          <p:nvPr/>
        </p:nvSpPr>
        <p:spPr>
          <a:xfrm>
            <a:off x="1434662" y="2053894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80A2D2-3854-4605-8F5E-85A99A99A576}"/>
              </a:ext>
            </a:extLst>
          </p:cNvPr>
          <p:cNvSpPr/>
          <p:nvPr/>
        </p:nvSpPr>
        <p:spPr>
          <a:xfrm>
            <a:off x="1428673" y="1869530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99D5C38-FA3B-4C12-A050-91A7828938CE}"/>
              </a:ext>
            </a:extLst>
          </p:cNvPr>
          <p:cNvSpPr/>
          <p:nvPr/>
        </p:nvSpPr>
        <p:spPr>
          <a:xfrm>
            <a:off x="1434662" y="1715477"/>
            <a:ext cx="2427815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2F4D13-FCCD-4066-B67E-6B9B906F1097}"/>
              </a:ext>
            </a:extLst>
          </p:cNvPr>
          <p:cNvSpPr/>
          <p:nvPr/>
        </p:nvSpPr>
        <p:spPr>
          <a:xfrm>
            <a:off x="1434662" y="1547362"/>
            <a:ext cx="2427815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DC271-FADB-4B52-872A-7F47CCE6B2CA}"/>
              </a:ext>
            </a:extLst>
          </p:cNvPr>
          <p:cNvSpPr/>
          <p:nvPr/>
        </p:nvSpPr>
        <p:spPr>
          <a:xfrm>
            <a:off x="1434662" y="1379317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28CC174-F0F5-45EA-AB60-C698B5C38BD0}"/>
              </a:ext>
            </a:extLst>
          </p:cNvPr>
          <p:cNvSpPr/>
          <p:nvPr/>
        </p:nvSpPr>
        <p:spPr>
          <a:xfrm>
            <a:off x="1434662" y="1210898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A5A460D-853E-495F-8C95-208F478054C8}"/>
              </a:ext>
            </a:extLst>
          </p:cNvPr>
          <p:cNvSpPr/>
          <p:nvPr/>
        </p:nvSpPr>
        <p:spPr>
          <a:xfrm>
            <a:off x="1434662" y="1035736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FE8707-B324-46FC-830E-AB52E65D0776}"/>
              </a:ext>
            </a:extLst>
          </p:cNvPr>
          <p:cNvSpPr/>
          <p:nvPr/>
        </p:nvSpPr>
        <p:spPr>
          <a:xfrm>
            <a:off x="1434662" y="861295"/>
            <a:ext cx="5081373" cy="1766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33C728-727E-4903-843A-0D9E0B877374}"/>
              </a:ext>
            </a:extLst>
          </p:cNvPr>
          <p:cNvSpPr/>
          <p:nvPr/>
        </p:nvSpPr>
        <p:spPr>
          <a:xfrm>
            <a:off x="3999431" y="1560265"/>
            <a:ext cx="2427815" cy="3231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3CA3164-5C6D-40F7-B94E-5D8FDDEDB4CD}"/>
              </a:ext>
            </a:extLst>
          </p:cNvPr>
          <p:cNvSpPr/>
          <p:nvPr/>
        </p:nvSpPr>
        <p:spPr>
          <a:xfrm>
            <a:off x="1539816" y="2578953"/>
            <a:ext cx="4887430" cy="3231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68BF-4E1C-41AB-8245-BBD25058F7A8}"/>
              </a:ext>
            </a:extLst>
          </p:cNvPr>
          <p:cNvCxnSpPr>
            <a:cxnSpLocks/>
          </p:cNvCxnSpPr>
          <p:nvPr/>
        </p:nvCxnSpPr>
        <p:spPr>
          <a:xfrm flipH="1">
            <a:off x="6421861" y="2938724"/>
            <a:ext cx="10769" cy="1387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DB9FFC-2E29-C8AC-B294-D9CCBAD1CA4E}"/>
              </a:ext>
            </a:extLst>
          </p:cNvPr>
          <p:cNvSpPr txBox="1"/>
          <p:nvPr/>
        </p:nvSpPr>
        <p:spPr>
          <a:xfrm>
            <a:off x="6585568" y="2601888"/>
            <a:ext cx="1527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3.82 mm shim</a:t>
            </a:r>
          </a:p>
        </p:txBody>
      </p:sp>
    </p:spTree>
    <p:extLst>
      <p:ext uri="{BB962C8B-B14F-4D97-AF65-F5344CB8AC3E}">
        <p14:creationId xmlns:p14="http://schemas.microsoft.com/office/powerpoint/2010/main" val="25027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EB2F3-2259-0115-C5AA-661A426FC3E9}"/>
              </a:ext>
            </a:extLst>
          </p:cNvPr>
          <p:cNvSpPr/>
          <p:nvPr/>
        </p:nvSpPr>
        <p:spPr>
          <a:xfrm>
            <a:off x="2487990" y="778560"/>
            <a:ext cx="2135611" cy="21344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926EE-B2F0-4D68-8852-5E28D760D7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092C4-48F6-48C5-B2B3-815670E99CE7}" type="datetime1">
              <a:rPr lang="en-US" altLang="en-US" smtClean="0"/>
              <a:pPr/>
              <a:t>4/28/2025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C92B6-896C-40ED-B56A-5A34B5A6C2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757C-D2A4-462A-BADE-9D08269DFE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BC038B-CA57-479E-BFA9-9E819877A5D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D7474B-8B8D-4DDF-85C0-6F19B28A826F}"/>
              </a:ext>
            </a:extLst>
          </p:cNvPr>
          <p:cNvSpPr/>
          <p:nvPr/>
        </p:nvSpPr>
        <p:spPr>
          <a:xfrm>
            <a:off x="2985481" y="2261989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23554B-154A-4A26-A8C9-1D9C014044AD}"/>
              </a:ext>
            </a:extLst>
          </p:cNvPr>
          <p:cNvSpPr/>
          <p:nvPr/>
        </p:nvSpPr>
        <p:spPr>
          <a:xfrm>
            <a:off x="2985481" y="2103560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820DD7-D68A-4A29-9B4C-67BB238E983C}"/>
              </a:ext>
            </a:extLst>
          </p:cNvPr>
          <p:cNvSpPr/>
          <p:nvPr/>
        </p:nvSpPr>
        <p:spPr>
          <a:xfrm>
            <a:off x="2985482" y="1965617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EBCEA5-2B25-4735-8743-5E76F3CBD87C}"/>
              </a:ext>
            </a:extLst>
          </p:cNvPr>
          <p:cNvSpPr/>
          <p:nvPr/>
        </p:nvSpPr>
        <p:spPr>
          <a:xfrm>
            <a:off x="2985482" y="1794167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200E49-3F53-4660-B93F-75CCAAD390A7}"/>
              </a:ext>
            </a:extLst>
          </p:cNvPr>
          <p:cNvSpPr/>
          <p:nvPr/>
        </p:nvSpPr>
        <p:spPr>
          <a:xfrm>
            <a:off x="2985481" y="1464852"/>
            <a:ext cx="1219932" cy="2966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A5664B-79F0-4E7F-80E5-CBB8BDB20171}"/>
              </a:ext>
            </a:extLst>
          </p:cNvPr>
          <p:cNvSpPr/>
          <p:nvPr/>
        </p:nvSpPr>
        <p:spPr>
          <a:xfrm>
            <a:off x="2985482" y="1946230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4EF6BB-678F-4C2A-B347-C312FEB169C9}"/>
              </a:ext>
            </a:extLst>
          </p:cNvPr>
          <p:cNvSpPr/>
          <p:nvPr/>
        </p:nvSpPr>
        <p:spPr>
          <a:xfrm>
            <a:off x="2985482" y="1774780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E42390-1B3D-4F49-B6BF-F9C53D347C50}"/>
              </a:ext>
            </a:extLst>
          </p:cNvPr>
          <p:cNvSpPr/>
          <p:nvPr/>
        </p:nvSpPr>
        <p:spPr>
          <a:xfrm>
            <a:off x="2985482" y="1928812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56F5EF-62CE-497C-942F-4551CA9BFF08}"/>
              </a:ext>
            </a:extLst>
          </p:cNvPr>
          <p:cNvSpPr/>
          <p:nvPr/>
        </p:nvSpPr>
        <p:spPr>
          <a:xfrm>
            <a:off x="2985482" y="1757362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9CE969-80A2-4C7D-81A0-3864157B9410}"/>
              </a:ext>
            </a:extLst>
          </p:cNvPr>
          <p:cNvSpPr/>
          <p:nvPr/>
        </p:nvSpPr>
        <p:spPr>
          <a:xfrm>
            <a:off x="2985481" y="2096869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269AD0-943A-4443-B42C-8E80D9512BEE}"/>
              </a:ext>
            </a:extLst>
          </p:cNvPr>
          <p:cNvCxnSpPr>
            <a:cxnSpLocks/>
          </p:cNvCxnSpPr>
          <p:nvPr/>
        </p:nvCxnSpPr>
        <p:spPr>
          <a:xfrm>
            <a:off x="4750044" y="817685"/>
            <a:ext cx="3006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79A447-9F8C-440A-9C70-62DA3A546AAC}"/>
              </a:ext>
            </a:extLst>
          </p:cNvPr>
          <p:cNvCxnSpPr>
            <a:cxnSpLocks/>
          </p:cNvCxnSpPr>
          <p:nvPr/>
        </p:nvCxnSpPr>
        <p:spPr>
          <a:xfrm>
            <a:off x="4750044" y="2446460"/>
            <a:ext cx="30063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2B8F44-A435-4846-9A4C-79471302C6EA}"/>
              </a:ext>
            </a:extLst>
          </p:cNvPr>
          <p:cNvCxnSpPr>
            <a:cxnSpLocks/>
          </p:cNvCxnSpPr>
          <p:nvPr/>
        </p:nvCxnSpPr>
        <p:spPr>
          <a:xfrm>
            <a:off x="6905396" y="817686"/>
            <a:ext cx="0" cy="59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B54684-2C14-45F2-B6F7-56FA1C7260A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5528043" y="2259943"/>
            <a:ext cx="1" cy="186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2815619-0FEA-4CB8-A83F-9693ADE2A22C}"/>
              </a:ext>
            </a:extLst>
          </p:cNvPr>
          <p:cNvSpPr txBox="1"/>
          <p:nvPr/>
        </p:nvSpPr>
        <p:spPr>
          <a:xfrm>
            <a:off x="6367077" y="1398956"/>
            <a:ext cx="1076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21.45 mm Outer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D6D621-30FB-432C-B057-CA930857954C}"/>
              </a:ext>
            </a:extLst>
          </p:cNvPr>
          <p:cNvCxnSpPr/>
          <p:nvPr/>
        </p:nvCxnSpPr>
        <p:spPr>
          <a:xfrm>
            <a:off x="2977503" y="2505504"/>
            <a:ext cx="1" cy="936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717DC1-736B-4E1B-BFEF-7B30A5566EA4}"/>
              </a:ext>
            </a:extLst>
          </p:cNvPr>
          <p:cNvCxnSpPr>
            <a:cxnSpLocks/>
          </p:cNvCxnSpPr>
          <p:nvPr/>
        </p:nvCxnSpPr>
        <p:spPr>
          <a:xfrm flipH="1">
            <a:off x="4611565" y="2915661"/>
            <a:ext cx="10769" cy="1387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80E0566-F859-4D49-814C-0E6F69DA2697}"/>
              </a:ext>
            </a:extLst>
          </p:cNvPr>
          <p:cNvSpPr txBox="1"/>
          <p:nvPr/>
        </p:nvSpPr>
        <p:spPr>
          <a:xfrm rot="5400000">
            <a:off x="3056102" y="3166372"/>
            <a:ext cx="1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15.4 mm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B41EF5-940C-42C4-926E-8BE4C7CC87CE}"/>
              </a:ext>
            </a:extLst>
          </p:cNvPr>
          <p:cNvCxnSpPr>
            <a:cxnSpLocks/>
          </p:cNvCxnSpPr>
          <p:nvPr/>
        </p:nvCxnSpPr>
        <p:spPr>
          <a:xfrm flipH="1">
            <a:off x="3785260" y="3239550"/>
            <a:ext cx="4334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639E08-7F9B-492F-A86F-1E04E5C79CFA}"/>
              </a:ext>
            </a:extLst>
          </p:cNvPr>
          <p:cNvCxnSpPr>
            <a:cxnSpLocks/>
          </p:cNvCxnSpPr>
          <p:nvPr/>
        </p:nvCxnSpPr>
        <p:spPr>
          <a:xfrm flipH="1">
            <a:off x="2998796" y="3236936"/>
            <a:ext cx="4334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3CD16E-30C7-4C5D-93F8-CABEDCF3EAE5}"/>
              </a:ext>
            </a:extLst>
          </p:cNvPr>
          <p:cNvSpPr txBox="1"/>
          <p:nvPr/>
        </p:nvSpPr>
        <p:spPr>
          <a:xfrm>
            <a:off x="1314451" y="111035"/>
            <a:ext cx="622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EIC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3F077E-00DA-426A-8EEB-3F4BDDD33669}"/>
              </a:ext>
            </a:extLst>
          </p:cNvPr>
          <p:cNvSpPr/>
          <p:nvPr/>
        </p:nvSpPr>
        <p:spPr>
          <a:xfrm>
            <a:off x="2985481" y="1330922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EFBCD-51F7-4E25-A846-7C37BC841010}"/>
              </a:ext>
            </a:extLst>
          </p:cNvPr>
          <p:cNvSpPr/>
          <p:nvPr/>
        </p:nvSpPr>
        <p:spPr>
          <a:xfrm>
            <a:off x="2985482" y="984725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B980DC-B99C-4584-A699-EE21684F885C}"/>
              </a:ext>
            </a:extLst>
          </p:cNvPr>
          <p:cNvSpPr/>
          <p:nvPr/>
        </p:nvSpPr>
        <p:spPr>
          <a:xfrm>
            <a:off x="2985482" y="813275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7D73C-29A1-42F5-B0C7-CEB1EC0D640C}"/>
              </a:ext>
            </a:extLst>
          </p:cNvPr>
          <p:cNvSpPr/>
          <p:nvPr/>
        </p:nvSpPr>
        <p:spPr>
          <a:xfrm>
            <a:off x="2985481" y="1152782"/>
            <a:ext cx="1219932" cy="171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C0B97F-8CA2-4D64-A2CD-C1219FFB3B92}"/>
              </a:ext>
            </a:extLst>
          </p:cNvPr>
          <p:cNvCxnSpPr>
            <a:cxnSpLocks/>
          </p:cNvCxnSpPr>
          <p:nvPr/>
        </p:nvCxnSpPr>
        <p:spPr>
          <a:xfrm>
            <a:off x="4611566" y="1504732"/>
            <a:ext cx="6336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2D72A43-0D05-4A68-82EB-043DF91CCD4F}"/>
              </a:ext>
            </a:extLst>
          </p:cNvPr>
          <p:cNvCxnSpPr>
            <a:cxnSpLocks/>
          </p:cNvCxnSpPr>
          <p:nvPr/>
        </p:nvCxnSpPr>
        <p:spPr>
          <a:xfrm>
            <a:off x="4611567" y="1744326"/>
            <a:ext cx="16416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4681CB8-824F-48CB-B058-E19CD58679F1}"/>
              </a:ext>
            </a:extLst>
          </p:cNvPr>
          <p:cNvSpPr txBox="1"/>
          <p:nvPr/>
        </p:nvSpPr>
        <p:spPr>
          <a:xfrm>
            <a:off x="4551534" y="1473360"/>
            <a:ext cx="1527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4.29 mm shim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F4D109-FE55-429D-B82B-C9F93802DAA9}"/>
              </a:ext>
            </a:extLst>
          </p:cNvPr>
          <p:cNvSpPr txBox="1"/>
          <p:nvPr/>
        </p:nvSpPr>
        <p:spPr>
          <a:xfrm>
            <a:off x="4671955" y="1959861"/>
            <a:ext cx="17121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2 x 8.58 mm 4-stack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4FD704-7EC1-4A10-A970-77FC270349C6}"/>
              </a:ext>
            </a:extLst>
          </p:cNvPr>
          <p:cNvCxnSpPr>
            <a:cxnSpLocks/>
          </p:cNvCxnSpPr>
          <p:nvPr/>
        </p:nvCxnSpPr>
        <p:spPr>
          <a:xfrm flipV="1">
            <a:off x="5528043" y="1744327"/>
            <a:ext cx="0" cy="159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0C97A3B-F76E-4001-B8EC-585582CC38DC}"/>
              </a:ext>
            </a:extLst>
          </p:cNvPr>
          <p:cNvCxnSpPr>
            <a:cxnSpLocks/>
          </p:cNvCxnSpPr>
          <p:nvPr/>
        </p:nvCxnSpPr>
        <p:spPr>
          <a:xfrm>
            <a:off x="6905396" y="1861873"/>
            <a:ext cx="0" cy="59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64D6E40-2617-4D00-9527-A2680DC7F0DF}"/>
              </a:ext>
            </a:extLst>
          </p:cNvPr>
          <p:cNvSpPr txBox="1"/>
          <p:nvPr/>
        </p:nvSpPr>
        <p:spPr>
          <a:xfrm>
            <a:off x="3238687" y="1448203"/>
            <a:ext cx="71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EIC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7F4B725-972E-46DA-B72E-AD974C832DAB}"/>
              </a:ext>
            </a:extLst>
          </p:cNvPr>
          <p:cNvCxnSpPr>
            <a:cxnSpLocks/>
          </p:cNvCxnSpPr>
          <p:nvPr/>
        </p:nvCxnSpPr>
        <p:spPr>
          <a:xfrm flipH="1">
            <a:off x="2457974" y="2915661"/>
            <a:ext cx="10769" cy="1387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4598867-2629-4669-9E75-CD5A8B5914F6}"/>
              </a:ext>
            </a:extLst>
          </p:cNvPr>
          <p:cNvCxnSpPr>
            <a:cxnSpLocks/>
          </p:cNvCxnSpPr>
          <p:nvPr/>
        </p:nvCxnSpPr>
        <p:spPr>
          <a:xfrm flipH="1">
            <a:off x="1570838" y="801635"/>
            <a:ext cx="887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F504A1-C7C1-4CAF-B581-A3F52400044F}"/>
              </a:ext>
            </a:extLst>
          </p:cNvPr>
          <p:cNvCxnSpPr>
            <a:cxnSpLocks/>
          </p:cNvCxnSpPr>
          <p:nvPr/>
        </p:nvCxnSpPr>
        <p:spPr>
          <a:xfrm flipH="1">
            <a:off x="1576223" y="2905660"/>
            <a:ext cx="8871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6BC9B3B-7357-4037-97BE-0E099290D02C}"/>
              </a:ext>
            </a:extLst>
          </p:cNvPr>
          <p:cNvSpPr txBox="1"/>
          <p:nvPr/>
        </p:nvSpPr>
        <p:spPr>
          <a:xfrm rot="5400000">
            <a:off x="2817157" y="3933066"/>
            <a:ext cx="1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25.27 mm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15D947-B424-416A-AFF2-0A9C9189F29A}"/>
              </a:ext>
            </a:extLst>
          </p:cNvPr>
          <p:cNvSpPr txBox="1"/>
          <p:nvPr/>
        </p:nvSpPr>
        <p:spPr>
          <a:xfrm>
            <a:off x="1279006" y="1641330"/>
            <a:ext cx="1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25.27 mm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F929572-4CDC-47BF-B9C5-8EDB6FEAF029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1853482" y="817686"/>
            <a:ext cx="1" cy="82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14A19-2729-4E5B-9038-73BF873969CE}"/>
              </a:ext>
            </a:extLst>
          </p:cNvPr>
          <p:cNvCxnSpPr>
            <a:cxnSpLocks/>
          </p:cNvCxnSpPr>
          <p:nvPr/>
        </p:nvCxnSpPr>
        <p:spPr>
          <a:xfrm>
            <a:off x="1865579" y="2062186"/>
            <a:ext cx="0" cy="823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75EBFE-5048-484F-88E2-6A8E74CA0467}"/>
              </a:ext>
            </a:extLst>
          </p:cNvPr>
          <p:cNvCxnSpPr>
            <a:cxnSpLocks/>
          </p:cNvCxnSpPr>
          <p:nvPr/>
        </p:nvCxnSpPr>
        <p:spPr>
          <a:xfrm flipH="1">
            <a:off x="2465818" y="3922736"/>
            <a:ext cx="6339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54EAF1-A3B4-4668-AFF8-148FCD615A6A}"/>
              </a:ext>
            </a:extLst>
          </p:cNvPr>
          <p:cNvCxnSpPr>
            <a:cxnSpLocks/>
          </p:cNvCxnSpPr>
          <p:nvPr/>
        </p:nvCxnSpPr>
        <p:spPr>
          <a:xfrm flipH="1">
            <a:off x="3608369" y="3922736"/>
            <a:ext cx="10031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8F014C-B975-D98E-A105-11A908DB369A}"/>
              </a:ext>
            </a:extLst>
          </p:cNvPr>
          <p:cNvCxnSpPr/>
          <p:nvPr/>
        </p:nvCxnSpPr>
        <p:spPr>
          <a:xfrm>
            <a:off x="4219994" y="2505504"/>
            <a:ext cx="1" cy="936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A55778-76F2-263E-8672-DC87F2A5EC45}"/>
              </a:ext>
            </a:extLst>
          </p:cNvPr>
          <p:cNvSpPr txBox="1"/>
          <p:nvPr/>
        </p:nvSpPr>
        <p:spPr>
          <a:xfrm rot="5400000">
            <a:off x="3854341" y="1143253"/>
            <a:ext cx="1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4.93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DD0B5-3A8B-B17D-B88E-15E9ED255873}"/>
              </a:ext>
            </a:extLst>
          </p:cNvPr>
          <p:cNvSpPr txBox="1"/>
          <p:nvPr/>
        </p:nvSpPr>
        <p:spPr>
          <a:xfrm rot="5400000">
            <a:off x="2196046" y="1279693"/>
            <a:ext cx="114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4.93 mm</a:t>
            </a:r>
          </a:p>
        </p:txBody>
      </p:sp>
    </p:spTree>
    <p:extLst>
      <p:ext uri="{BB962C8B-B14F-4D97-AF65-F5344CB8AC3E}">
        <p14:creationId xmlns:p14="http://schemas.microsoft.com/office/powerpoint/2010/main" val="97363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1AB80-201A-BB39-0AA8-ED8B7E98B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465F-9595-E680-94AA-6C742E12CA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9518-FBE5-7F1F-70F4-41874F7BDA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F9E2-FD59-64AF-0938-5054026AD8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FAC0B0-4F45-6FFE-1CF0-9736F2C3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Impregnation procedure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968DDA-5101-13B0-BBF5-EF6FD741A4B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Evacuate oven to -20 in Hg (250 Torr)</a:t>
            </a:r>
          </a:p>
          <a:p>
            <a:pPr lvl="1"/>
            <a:r>
              <a:rPr lang="en-US" dirty="0"/>
              <a:t>250 times higher than we do with epoxy</a:t>
            </a:r>
          </a:p>
          <a:p>
            <a:pPr lvl="1"/>
            <a:r>
              <a:rPr lang="en-US" dirty="0"/>
              <a:t>Transfer resin to coil as usual</a:t>
            </a:r>
          </a:p>
          <a:p>
            <a:pPr lvl="1"/>
            <a:r>
              <a:rPr lang="en-US" dirty="0"/>
              <a:t>Cure in oven</a:t>
            </a:r>
          </a:p>
          <a:p>
            <a:pPr lvl="1"/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603A1C7-5639-7CB1-1533-D0892F713EA3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43394" r="10869" b="18928"/>
          <a:stretch/>
        </p:blipFill>
        <p:spPr bwMode="auto">
          <a:xfrm>
            <a:off x="4783540" y="2906324"/>
            <a:ext cx="3541924" cy="14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A3420AD-6FE5-95F4-DB6C-C6B060EF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60" y="728664"/>
            <a:ext cx="3027363" cy="1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87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08473E5-0C25-42F0-A416-D252C5B69D65}" vid="{B640DC76-C438-4508-8DBC-0E18394E7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Fermi2023Template</Template>
  <TotalTime>172</TotalTime>
  <Words>903</Words>
  <Application>Microsoft Office PowerPoint</Application>
  <PresentationFormat>On-screen Show (16:9)</PresentationFormat>
  <Paragraphs>265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Aptos</vt:lpstr>
      <vt:lpstr>Aptos Narrow</vt:lpstr>
      <vt:lpstr>Arial</vt:lpstr>
      <vt:lpstr>Calibri</vt:lpstr>
      <vt:lpstr>Helvetica</vt:lpstr>
      <vt:lpstr>Wingdings</vt:lpstr>
      <vt:lpstr>Fermilab_PPT_090915</vt:lpstr>
      <vt:lpstr>PowerPoint Presentation</vt:lpstr>
      <vt:lpstr>Goal and Steps</vt:lpstr>
      <vt:lpstr>Cable dimensions</vt:lpstr>
      <vt:lpstr>Insulation compatible with impregnation</vt:lpstr>
      <vt:lpstr>B Stage Tape Procurement</vt:lpstr>
      <vt:lpstr>Plans for cable stacks</vt:lpstr>
      <vt:lpstr>PowerPoint Presentation</vt:lpstr>
      <vt:lpstr>PowerPoint Presentation</vt:lpstr>
      <vt:lpstr>Impregnation procedure</vt:lpstr>
      <vt:lpstr>Shim Material</vt:lpstr>
      <vt:lpstr>Sample testing</vt:lpstr>
      <vt:lpstr>Estimates</vt:lpstr>
      <vt:lpstr>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T. Krave</dc:creator>
  <cp:lastModifiedBy>Steven T. Krave</cp:lastModifiedBy>
  <cp:revision>2</cp:revision>
  <cp:lastPrinted>2014-01-20T19:40:21Z</cp:lastPrinted>
  <dcterms:created xsi:type="dcterms:W3CDTF">2025-04-28T18:00:32Z</dcterms:created>
  <dcterms:modified xsi:type="dcterms:W3CDTF">2025-04-28T20:52:46Z</dcterms:modified>
</cp:coreProperties>
</file>