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7" r:id="rId1"/>
  </p:sldMasterIdLst>
  <p:notesMasterIdLst>
    <p:notesMasterId r:id="rId7"/>
  </p:notesMasterIdLst>
  <p:handoutMasterIdLst>
    <p:handoutMasterId r:id="rId8"/>
  </p:handoutMasterIdLst>
  <p:sldIdLst>
    <p:sldId id="822" r:id="rId2"/>
    <p:sldId id="871" r:id="rId3"/>
    <p:sldId id="849" r:id="rId4"/>
    <p:sldId id="866" r:id="rId5"/>
    <p:sldId id="836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rations, Infrastructure, Conclusion" id="{76308E0B-4047-C244-A131-71F709E3E55C}">
          <p14:sldIdLst>
            <p14:sldId id="822"/>
            <p14:sldId id="871"/>
            <p14:sldId id="849"/>
            <p14:sldId id="866"/>
            <p14:sldId id="8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Braithwaite" initials="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C4A"/>
    <a:srgbClr val="264875"/>
    <a:srgbClr val="264D71"/>
    <a:srgbClr val="285073"/>
    <a:srgbClr val="30588D"/>
    <a:srgbClr val="548DD4"/>
    <a:srgbClr val="0F4A4A"/>
    <a:srgbClr val="0A4A3B"/>
    <a:srgbClr val="D4470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9" autoAdjust="0"/>
    <p:restoredTop sz="93372" autoAdjust="0"/>
  </p:normalViewPr>
  <p:slideViewPr>
    <p:cSldViewPr snapToGrid="0">
      <p:cViewPr varScale="1">
        <p:scale>
          <a:sx n="63" d="100"/>
          <a:sy n="63" d="100"/>
        </p:scale>
        <p:origin x="1732" y="5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-32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2544" y="176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7D928DE7-3C2D-F04C-823B-700BCD8B7E83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238545E1-3458-7844-97C3-2CCEA3ECED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3834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A27AE398-C5F6-7C42-9AA5-15D6D47EE5C0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E3F81E5D-C312-5D47-9FA6-852FD031E3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8300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1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72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0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5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1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107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 of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1"/>
            <a:ext cx="9144000" cy="855764"/>
          </a:xfrm>
          <a:prstGeom prst="rect">
            <a:avLst/>
          </a:prstGeom>
          <a:solidFill>
            <a:srgbClr val="162C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0" y="3"/>
            <a:ext cx="9144000" cy="855765"/>
          </a:xfrm>
        </p:spPr>
        <p:txBody>
          <a:bodyPr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486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b of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1"/>
            <a:ext cx="9144000" cy="85576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0" y="3"/>
            <a:ext cx="9144000" cy="855765"/>
          </a:xfrm>
        </p:spPr>
        <p:txBody>
          <a:bodyPr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8618752" y="6396909"/>
            <a:ext cx="525249" cy="45950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230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55765"/>
          </a:xfrm>
        </p:spPr>
        <p:txBody>
          <a:bodyPr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4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 userDrawn="1"/>
        </p:nvSpPr>
        <p:spPr bwMode="auto">
          <a:xfrm>
            <a:off x="260352" y="6246813"/>
            <a:ext cx="1138239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Environment / Health / Safety 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9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55765"/>
          </a:xfrm>
        </p:spPr>
        <p:txBody>
          <a:bodyPr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1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50" y="228600"/>
            <a:ext cx="228600" cy="6345238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6" name="Rectangle 5"/>
          <p:cNvSpPr/>
          <p:nvPr userDrawn="1"/>
        </p:nvSpPr>
        <p:spPr>
          <a:xfrm>
            <a:off x="285750" y="228600"/>
            <a:ext cx="228600" cy="6345238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699" y="1985963"/>
            <a:ext cx="3757613" cy="41402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985963"/>
            <a:ext cx="3749040" cy="41402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AE5DA1-57E6-4D2A-AC45-67E950C7EEB2}" type="datetime1">
              <a:rPr lang="en-US" altLang="en-US" smtClean="0"/>
              <a:t>3/23/2020</a:t>
            </a:fld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C4CF82-2BB1-47B3-92FA-D7ABF50BD2E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239000" y="6423025"/>
            <a:ext cx="1620838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7F7F7F"/>
                </a:solidFill>
                <a:ea typeface="ＭＳ Ｐゴシック" charset="-128"/>
              </a:defRPr>
            </a:lvl1pPr>
          </a:lstStyle>
          <a:p>
            <a:r>
              <a:rPr lang="en-US" altLang="en-US"/>
              <a:t>Environment / Health / Safety  DIVISION</a:t>
            </a: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19798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0" y="228600"/>
            <a:ext cx="228600" cy="6345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4"/>
          <p:cNvSpPr/>
          <p:nvPr userDrawn="1"/>
        </p:nvSpPr>
        <p:spPr>
          <a:xfrm>
            <a:off x="285750" y="228600"/>
            <a:ext cx="228600" cy="6345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134471"/>
            <a:ext cx="7921981" cy="995082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515316"/>
            <a:ext cx="7892957" cy="461084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46657-FC8F-4D6F-94D0-1E51EC67197B}" type="datetime1">
              <a:rPr lang="en-US" altLang="en-US" smtClean="0"/>
              <a:t>3/23/2020</a:t>
            </a:fld>
            <a:endParaRPr lang="en-US" alt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4294188" y="6400800"/>
            <a:ext cx="555625" cy="365125"/>
          </a:xfrm>
        </p:spPr>
        <p:txBody>
          <a:bodyPr/>
          <a:lstStyle>
            <a:lvl1pPr>
              <a:defRPr/>
            </a:lvl1pPr>
          </a:lstStyle>
          <a:p>
            <a:fld id="{34C3AC62-337E-4E9A-A265-F5C1AD9BAE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239000" y="6423025"/>
            <a:ext cx="1620838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7F7F7F"/>
                </a:solidFill>
                <a:ea typeface="ＭＳ Ｐゴシック" charset="-128"/>
              </a:defRPr>
            </a:lvl1pPr>
          </a:lstStyle>
          <a:p>
            <a:r>
              <a:rPr lang="en-US" altLang="en-US"/>
              <a:t>Environment / Health / Safety  DIVISION</a:t>
            </a: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212192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" y="4"/>
            <a:ext cx="9143999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4386264" y="6581778"/>
            <a:ext cx="376978" cy="2769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2B45342-D41F-3246-BC88-9305F376649F}" type="slidenum">
              <a:rPr lang="en-US" sz="1200" smtClean="0">
                <a:solidFill>
                  <a:srgbClr val="FFFFFF"/>
                </a:solidFill>
              </a:rPr>
              <a:pPr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8725065" y="6486538"/>
            <a:ext cx="36738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F46901F-252C-D946-B4FD-40072B8BE34D}" type="slidenum">
              <a:rPr lang="en-US" sz="1200" b="0" smtClean="0">
                <a:solidFill>
                  <a:srgbClr val="FFFFFF"/>
                </a:solidFill>
                <a:latin typeface="Avenir Next Condensed Demi Bold"/>
                <a:cs typeface="Avenir Next Condensed Demi Bold"/>
              </a:rPr>
              <a:pPr algn="ctr"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0" dirty="0">
              <a:solidFill>
                <a:srgbClr val="FFFFFF"/>
              </a:solidFill>
              <a:latin typeface="Avenir Next Condensed Demi Bold"/>
              <a:cs typeface="Avenir Next Condensed Demi Bold"/>
            </a:endParaRPr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t="8601" r="7967" b="18398"/>
          <a:stretch>
            <a:fillRect/>
          </a:stretch>
        </p:blipFill>
        <p:spPr bwMode="auto">
          <a:xfrm>
            <a:off x="69853" y="6430441"/>
            <a:ext cx="534304" cy="39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 userDrawn="1"/>
        </p:nvSpPr>
        <p:spPr bwMode="auto">
          <a:xfrm>
            <a:off x="8725068" y="6447089"/>
            <a:ext cx="367383" cy="355903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886"/>
          <a:stretch>
            <a:fillRect/>
          </a:stretch>
        </p:blipFill>
        <p:spPr bwMode="auto">
          <a:xfrm>
            <a:off x="922338" y="6426648"/>
            <a:ext cx="16002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2571750" y="6448432"/>
            <a:ext cx="0" cy="36671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5"/>
          <p:cNvSpPr txBox="1">
            <a:spLocks noChangeArrowheads="1"/>
          </p:cNvSpPr>
          <p:nvPr userDrawn="1"/>
        </p:nvSpPr>
        <p:spPr bwMode="auto">
          <a:xfrm>
            <a:off x="2595563" y="6389691"/>
            <a:ext cx="781050" cy="460375"/>
          </a:xfrm>
          <a:prstGeom prst="rect">
            <a:avLst/>
          </a:prstGeom>
          <a:noFill/>
          <a:ln>
            <a:noFill/>
          </a:ln>
          <a:extLst/>
        </p:spPr>
        <p:txBody>
          <a:bodyPr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 Narrow"/>
                <a:cs typeface="Arial Narrow"/>
              </a:rPr>
              <a:t>Office of</a:t>
            </a:r>
            <a:br>
              <a:rPr lang="en-US" sz="1200" dirty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200" dirty="0">
                <a:solidFill>
                  <a:srgbClr val="FFFFFF"/>
                </a:solidFill>
                <a:latin typeface="Arial Narrow"/>
                <a:cs typeface="Arial Narrow"/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35727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731" r:id="rId3"/>
    <p:sldLayoutId id="2147483791" r:id="rId4"/>
    <p:sldLayoutId id="2147483792" r:id="rId5"/>
    <p:sldLayoutId id="2147483815" r:id="rId6"/>
    <p:sldLayoutId id="2147483817" r:id="rId7"/>
    <p:sldLayoutId id="2147483818" r:id="rId8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i="0">
          <a:solidFill>
            <a:schemeClr val="tx2"/>
          </a:solidFill>
          <a:latin typeface="Arial Narrow Bold"/>
          <a:ea typeface="+mj-ea"/>
          <a:cs typeface="Arial Narrow Bold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082" algn="l" rtl="0" fontAlgn="base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6pPr>
      <a:lvl7pPr marL="914165" algn="l" rtl="0" fontAlgn="base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7pPr>
      <a:lvl8pPr marL="1371250" algn="l" rtl="0" fontAlgn="base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8pPr>
      <a:lvl9pPr marL="1828332" algn="l" rtl="0" fontAlgn="base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813" indent="-342813" algn="l" rtl="0" eaLnBrk="0" fontAlgn="base" hangingPunct="0">
        <a:spcBef>
          <a:spcPts val="900"/>
        </a:spcBef>
        <a:spcAft>
          <a:spcPct val="0"/>
        </a:spcAft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288850" indent="-226954" algn="l" rtl="0" eaLnBrk="0" fontAlgn="base" hangingPunct="0">
        <a:spcBef>
          <a:spcPts val="500"/>
        </a:spcBef>
        <a:spcAft>
          <a:spcPct val="0"/>
        </a:spcAft>
        <a:buSzPct val="85000"/>
        <a:buChar char="–"/>
        <a:defRPr sz="2400">
          <a:solidFill>
            <a:srgbClr val="003366"/>
          </a:solidFill>
          <a:latin typeface="+mn-lt"/>
          <a:ea typeface="+mn-ea"/>
          <a:cs typeface="ＭＳ Ｐゴシック"/>
        </a:defRPr>
      </a:lvl2pPr>
      <a:lvl3pPr marL="572941" indent="-117445" algn="l" rtl="0" eaLnBrk="0" fontAlgn="base" hangingPunct="0">
        <a:spcBef>
          <a:spcPts val="400"/>
        </a:spcBef>
        <a:spcAft>
          <a:spcPct val="0"/>
        </a:spcAft>
        <a:buSzPct val="75000"/>
        <a:buFont typeface="Lucida Grande"/>
        <a:buChar char="–"/>
        <a:defRPr sz="2400">
          <a:solidFill>
            <a:srgbClr val="003366"/>
          </a:solidFill>
          <a:latin typeface="+mn-lt"/>
          <a:ea typeface="+mn-ea"/>
          <a:cs typeface="ＭＳ Ｐゴシック"/>
        </a:defRPr>
      </a:lvl3pPr>
      <a:lvl4pPr marL="909404" indent="-226954" algn="l" rtl="0" eaLnBrk="0" fontAlgn="base" hangingPunct="0">
        <a:spcBef>
          <a:spcPct val="20000"/>
        </a:spcBef>
        <a:spcAft>
          <a:spcPct val="0"/>
        </a:spcAft>
        <a:buSzPct val="75000"/>
        <a:buFont typeface="Lucida Grande"/>
        <a:buChar char="–"/>
        <a:defRPr sz="2400">
          <a:solidFill>
            <a:srgbClr val="003366"/>
          </a:solidFill>
          <a:latin typeface="+mn-lt"/>
          <a:ea typeface="+mn-ea"/>
          <a:cs typeface="ＭＳ Ｐゴシック"/>
        </a:defRPr>
      </a:lvl4pPr>
      <a:lvl5pPr marL="1145880" indent="-236478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  <a:ea typeface="+mn-ea"/>
          <a:cs typeface="ＭＳ Ｐゴシック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IlsJXJoT7-g-CR8w_baFd2LligpTyWnlMq3OuCy1l9c/edit?usp=sha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rgo@lbl.gov" TargetMode="External"/><Relationship Id="rId4" Type="http://schemas.openxmlformats.org/officeDocument/2006/relationships/hyperlink" Target="http://ergoeval.lbl.gov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-7720" y="0"/>
            <a:ext cx="9151719" cy="6413500"/>
          </a:xfrm>
          <a:prstGeom prst="rect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3139" y="630913"/>
            <a:ext cx="8860536" cy="494111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venir Next Condensed Demi Bold"/>
                <a:ea typeface="+mj-ea"/>
                <a:cs typeface="Avenir Next Condensed Demi Bold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08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165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25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33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4400" dirty="0"/>
              <a:t>Ergo During COVID-19 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endParaRPr lang="en-US" sz="2800" b="0" dirty="0"/>
          </a:p>
          <a:p>
            <a:pPr>
              <a:spcBef>
                <a:spcPts val="1800"/>
              </a:spcBef>
              <a:spcAft>
                <a:spcPts val="0"/>
              </a:spcAft>
            </a:pPr>
            <a:endParaRPr lang="en-US" sz="2800" b="0" dirty="0"/>
          </a:p>
          <a:p>
            <a:pPr>
              <a:spcBef>
                <a:spcPts val="1800"/>
              </a:spcBef>
              <a:spcAft>
                <a:spcPts val="0"/>
              </a:spcAft>
            </a:pPr>
            <a:endParaRPr lang="en-US" sz="2800" b="0" dirty="0"/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-242213" y="36756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79616-8F2D-4923-86DE-E65EE7C2D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has prompted  a new Expedited Telework Agreement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26E56-0D99-4CB6-A48D-C199653C09E9}"/>
              </a:ext>
            </a:extLst>
          </p:cNvPr>
          <p:cNvSpPr txBox="1"/>
          <p:nvPr/>
        </p:nvSpPr>
        <p:spPr>
          <a:xfrm>
            <a:off x="121023" y="855768"/>
            <a:ext cx="89019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rgbClr val="162C4A"/>
                </a:solidFill>
              </a:rPr>
              <a:t>Components of the Agreement that pertain to our Ergonomics Program: </a:t>
            </a:r>
          </a:p>
          <a:p>
            <a:pPr fontAlgn="base"/>
            <a:endParaRPr lang="en-US" sz="2000" dirty="0">
              <a:solidFill>
                <a:srgbClr val="162C4A"/>
              </a:solidFill>
            </a:endParaRPr>
          </a:p>
          <a:p>
            <a:pPr fontAlgn="base"/>
            <a:r>
              <a:rPr lang="en-US" sz="2000" dirty="0">
                <a:solidFill>
                  <a:srgbClr val="162C4A"/>
                </a:solidFill>
              </a:rPr>
              <a:t>1. If employee(s) will be working from home for </a:t>
            </a:r>
            <a:r>
              <a:rPr lang="en-US" sz="2000" b="1" dirty="0">
                <a:solidFill>
                  <a:srgbClr val="162C4A"/>
                </a:solidFill>
              </a:rPr>
              <a:t>30 days or less</a:t>
            </a:r>
            <a:r>
              <a:rPr lang="en-US" sz="2000" dirty="0">
                <a:solidFill>
                  <a:srgbClr val="162C4A"/>
                </a:solidFill>
              </a:rPr>
              <a:t> and have not had a home office ergo evaluation:</a:t>
            </a:r>
          </a:p>
          <a:p>
            <a:pPr lvl="1" fontAlgn="base"/>
            <a:r>
              <a:rPr lang="en-US" sz="2000" dirty="0">
                <a:solidFill>
                  <a:srgbClr val="162C4A"/>
                </a:solidFill>
              </a:rPr>
              <a:t>A formal HR Telecommuting Agreement is not required.</a:t>
            </a:r>
          </a:p>
          <a:p>
            <a:pPr lvl="1" fontAlgn="base"/>
            <a:r>
              <a:rPr lang="en-US" sz="2000" dirty="0">
                <a:solidFill>
                  <a:srgbClr val="162C4A"/>
                </a:solidFill>
              </a:rPr>
              <a:t>Employee has reviewed</a:t>
            </a:r>
            <a:r>
              <a:rPr lang="en-US" sz="2000" u="sng" dirty="0">
                <a:solidFill>
                  <a:srgbClr val="162C4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Tips for Employees Working from Home</a:t>
            </a:r>
            <a:r>
              <a:rPr lang="en-US" sz="2000" dirty="0">
                <a:solidFill>
                  <a:srgbClr val="162C4A"/>
                </a:solidFill>
              </a:rPr>
              <a:t> and will comply with recommendations provided by EHS Ergonomics Program.</a:t>
            </a:r>
          </a:p>
          <a:p>
            <a:pPr lvl="1" fontAlgn="base"/>
            <a:endParaRPr lang="en-US" sz="2000" dirty="0">
              <a:solidFill>
                <a:srgbClr val="162C4A"/>
              </a:solidFill>
            </a:endParaRPr>
          </a:p>
          <a:p>
            <a:pPr fontAlgn="base"/>
            <a:r>
              <a:rPr lang="en-US" sz="2000" dirty="0">
                <a:solidFill>
                  <a:srgbClr val="162C4A"/>
                </a:solidFill>
              </a:rPr>
              <a:t>2. If agreement is extended beyond 30 days or if employee has any issues that might impact ergonomic comfort and safety, an ergo eval should be requested at</a:t>
            </a:r>
            <a:r>
              <a:rPr lang="en-US" sz="2000" u="sng" dirty="0">
                <a:solidFill>
                  <a:srgbClr val="162C4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ergoeval.lbl.gov</a:t>
            </a:r>
            <a:r>
              <a:rPr lang="en-US" sz="2000" dirty="0">
                <a:solidFill>
                  <a:srgbClr val="162C4A"/>
                </a:solidFill>
              </a:rPr>
              <a:t>.</a:t>
            </a:r>
          </a:p>
          <a:p>
            <a:pPr fontAlgn="base"/>
            <a:endParaRPr lang="en-US" sz="2000" dirty="0">
              <a:solidFill>
                <a:srgbClr val="162C4A"/>
              </a:solidFill>
            </a:endParaRPr>
          </a:p>
          <a:p>
            <a:pPr fontAlgn="base"/>
            <a:r>
              <a:rPr lang="en-US" sz="2000" dirty="0">
                <a:solidFill>
                  <a:srgbClr val="162C4A"/>
                </a:solidFill>
              </a:rPr>
              <a:t>3. If at any time and/or for any reason while an employee is telecommuting an issue arises this should prompt employees to contact </a:t>
            </a:r>
            <a:r>
              <a:rPr lang="en-US" sz="2000" u="sng" dirty="0">
                <a:solidFill>
                  <a:srgbClr val="162C4A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ergo@lbl.gov</a:t>
            </a:r>
            <a:r>
              <a:rPr lang="en-US" sz="2000" dirty="0">
                <a:solidFill>
                  <a:srgbClr val="162C4A"/>
                </a:solidFill>
              </a:rPr>
              <a:t>.</a:t>
            </a:r>
            <a:br>
              <a:rPr lang="en-US" sz="2000" dirty="0">
                <a:solidFill>
                  <a:srgbClr val="162C4A"/>
                </a:solidFill>
              </a:rPr>
            </a:br>
            <a:endParaRPr lang="en-US" sz="2000" dirty="0">
              <a:solidFill>
                <a:srgbClr val="162C4A"/>
              </a:solidFill>
            </a:endParaRPr>
          </a:p>
          <a:p>
            <a:r>
              <a:rPr lang="en-US" dirty="0"/>
              <a:t>NOTE: </a:t>
            </a:r>
            <a:r>
              <a:rPr lang="en-US" dirty="0">
                <a:solidFill>
                  <a:srgbClr val="162C4A"/>
                </a:solidFill>
              </a:rPr>
              <a:t>No in-person ergo evaluations will be conducted.  All ergo evaluations will be done via Zoom, Google Chat, Facetime, phone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6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G_269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12" y="828020"/>
            <a:ext cx="2035060" cy="252478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09600" y="304800"/>
            <a:ext cx="22252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162C4A"/>
                </a:solidFill>
              </a:rPr>
              <a:t>Laptop Riser</a:t>
            </a:r>
          </a:p>
        </p:txBody>
      </p:sp>
      <p:pic>
        <p:nvPicPr>
          <p:cNvPr id="23557" name="Picture 5" descr="IMG_270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7320" y="701801"/>
            <a:ext cx="2069757" cy="2437480"/>
          </a:xfrm>
          <a:prstGeom prst="rect">
            <a:avLst/>
          </a:prstGeom>
          <a:noFill/>
          <a:ln w="539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AutoShape 11" descr="vp2130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4" name="AutoShape 22"/>
          <p:cNvSpPr>
            <a:spLocks noChangeArrowheads="1"/>
          </p:cNvSpPr>
          <p:nvPr/>
        </p:nvSpPr>
        <p:spPr bwMode="auto">
          <a:xfrm rot="-25249296">
            <a:off x="692040" y="1704319"/>
            <a:ext cx="457200" cy="4572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7315532" y="1159668"/>
            <a:ext cx="685800" cy="0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83" name="Picture 3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374" y="2161381"/>
            <a:ext cx="895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999" y="4153876"/>
            <a:ext cx="1982673" cy="2413611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4321" y="4625974"/>
            <a:ext cx="12319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7320" y="4038600"/>
            <a:ext cx="2069757" cy="2413000"/>
          </a:xfrm>
          <a:prstGeom prst="rect">
            <a:avLst/>
          </a:prstGeom>
          <a:noFill/>
          <a:ln w="53975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283470" y="2108199"/>
            <a:ext cx="616740" cy="75009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837" y="4833937"/>
            <a:ext cx="6461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0282" y="4337046"/>
            <a:ext cx="78105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24343">
            <a:off x="2049364" y="1352578"/>
            <a:ext cx="531096" cy="12767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620712" y="3515380"/>
            <a:ext cx="28039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162C4A"/>
                </a:solidFill>
              </a:rPr>
              <a:t>Desktop Monitor</a:t>
            </a:r>
          </a:p>
        </p:txBody>
      </p:sp>
      <p:sp>
        <p:nvSpPr>
          <p:cNvPr id="4" name="AutoShape 2" descr="Image result for laptop"/>
          <p:cNvSpPr>
            <a:spLocks noChangeAspect="1" noChangeArrowheads="1"/>
          </p:cNvSpPr>
          <p:nvPr/>
        </p:nvSpPr>
        <p:spPr bwMode="auto">
          <a:xfrm>
            <a:off x="4077006" y="811880"/>
            <a:ext cx="2450794" cy="229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3128" y="828020"/>
            <a:ext cx="1587633" cy="1225139"/>
          </a:xfrm>
          <a:prstGeom prst="rect">
            <a:avLst/>
          </a:prstGeom>
        </p:spPr>
      </p:pic>
      <p:pic>
        <p:nvPicPr>
          <p:cNvPr id="1030" name="Picture 6" descr="Image result for logitech k360 keyboar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71" y="1124077"/>
            <a:ext cx="1682279" cy="7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Image result for logitech k360 keyboar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26" y="5551866"/>
            <a:ext cx="1682279" cy="7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evoluent vertical mous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770" y="4495196"/>
            <a:ext cx="676962" cy="54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mage result for logitech m5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53" y="2254986"/>
            <a:ext cx="883823" cy="6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0640" y="-35355"/>
            <a:ext cx="80137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162C4A"/>
                </a:solidFill>
              </a:rPr>
              <a:t>There is </a:t>
            </a:r>
            <a:r>
              <a:rPr lang="en-US" sz="2000" b="1" u="sng" dirty="0">
                <a:solidFill>
                  <a:srgbClr val="162C4A"/>
                </a:solidFill>
              </a:rPr>
              <a:t>NO SAFE ERGONOMIC</a:t>
            </a:r>
            <a:r>
              <a:rPr lang="en-US" sz="2000" b="1" dirty="0">
                <a:solidFill>
                  <a:srgbClr val="162C4A"/>
                </a:solidFill>
              </a:rPr>
              <a:t> way to work directly on a laptop</a:t>
            </a:r>
            <a:endParaRPr lang="en-US" sz="2000" dirty="0">
              <a:solidFill>
                <a:srgbClr val="162C4A"/>
              </a:solidFill>
            </a:endParaRPr>
          </a:p>
          <a:p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403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F7182-3CCD-40E1-B13D-7E788E3C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Equipment/ set up considerations….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F8183-9AF4-413B-AED9-7B2BBE56AD98}"/>
              </a:ext>
            </a:extLst>
          </p:cNvPr>
          <p:cNvSpPr txBox="1"/>
          <p:nvPr/>
        </p:nvSpPr>
        <p:spPr>
          <a:xfrm>
            <a:off x="258617" y="999903"/>
            <a:ext cx="479791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62C4A"/>
                </a:solidFill>
              </a:rPr>
              <a:t>You are encouraged to bring your keyboard, mouse, and monitor from your office or utilize books to prop up laptop if a monitor is not available.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62C4A"/>
                </a:solidFill>
              </a:rPr>
              <a:t>If a good ergo chair is not available utilize pillows or cushions for added support.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62C4A"/>
                </a:solidFill>
              </a:rPr>
              <a:t>If foot support is needed use a cushion on the floor, box, and/or books.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62C4A"/>
              </a:solidFill>
            </a:endParaRPr>
          </a:p>
          <a:p>
            <a:endParaRPr lang="en-US" dirty="0">
              <a:solidFill>
                <a:srgbClr val="162C4A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CFB78-F734-40AC-8C81-6CC3983175B7}"/>
              </a:ext>
            </a:extLst>
          </p:cNvPr>
          <p:cNvSpPr txBox="1"/>
          <p:nvPr/>
        </p:nvSpPr>
        <p:spPr>
          <a:xfrm>
            <a:off x="258617" y="5670232"/>
            <a:ext cx="8626765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Employees </a:t>
            </a:r>
            <a:r>
              <a:rPr lang="en-US" i="1" dirty="0">
                <a:solidFill>
                  <a:schemeClr val="bg1"/>
                </a:solidFill>
              </a:rPr>
              <a:t>cannot</a:t>
            </a:r>
            <a:r>
              <a:rPr lang="en-US" dirty="0">
                <a:solidFill>
                  <a:schemeClr val="bg1"/>
                </a:solidFill>
              </a:rPr>
              <a:t> take chairs, tables, desks and/or printers home from the lab.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408AD-1F5B-4EB2-AEAD-E82652F09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840" y="999903"/>
            <a:ext cx="3561542" cy="43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1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32273"/>
            <a:ext cx="9144000" cy="855765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You should move at least every hour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58124" y="925478"/>
            <a:ext cx="8227751" cy="2631157"/>
            <a:chOff x="685799" y="2494807"/>
            <a:chExt cx="8227751" cy="2631157"/>
          </a:xfrm>
        </p:grpSpPr>
        <p:pic>
          <p:nvPicPr>
            <p:cNvPr id="5" name="Picture 1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04"/>
            <a:stretch/>
          </p:blipFill>
          <p:spPr bwMode="auto">
            <a:xfrm>
              <a:off x="3580956" y="2514601"/>
              <a:ext cx="2619943" cy="2611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1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4" r="5937"/>
            <a:stretch/>
          </p:blipFill>
          <p:spPr bwMode="auto">
            <a:xfrm>
              <a:off x="6405750" y="2514599"/>
              <a:ext cx="2507800" cy="26097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99" y="2494807"/>
              <a:ext cx="2702657" cy="26311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23520" y="3555052"/>
            <a:ext cx="8696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ctr" defTabSz="914400">
              <a:spcBef>
                <a:spcPts val="600"/>
              </a:spcBef>
              <a:buClr>
                <a:srgbClr val="DFD981"/>
              </a:buClr>
              <a:buSzPct val="100000"/>
            </a:pPr>
            <a:r>
              <a:rPr lang="en-US" sz="2400" dirty="0">
                <a:solidFill>
                  <a:srgbClr val="162C4A"/>
                </a:solidFill>
                <a:latin typeface="Calibri"/>
              </a:rPr>
              <a:t>Install RSI Guard and following break reminder cues</a:t>
            </a:r>
          </a:p>
          <a:p>
            <a:pPr marL="228600" lvl="1" algn="ctr" defTabSz="914400">
              <a:spcBef>
                <a:spcPts val="600"/>
              </a:spcBef>
              <a:buClr>
                <a:srgbClr val="DFD981"/>
              </a:buClr>
              <a:buSzPct val="100000"/>
            </a:pPr>
            <a:r>
              <a:rPr lang="en-US" sz="2400" dirty="0">
                <a:solidFill>
                  <a:srgbClr val="162C4A"/>
                </a:solidFill>
                <a:latin typeface="Calibri"/>
              </a:rPr>
              <a:t>Found at: software.lbl.gov -IT Supported Downloads</a:t>
            </a:r>
          </a:p>
          <a:p>
            <a:pPr marL="228600" lvl="1" algn="ctr" defTabSz="914400">
              <a:spcBef>
                <a:spcPts val="600"/>
              </a:spcBef>
              <a:buClr>
                <a:srgbClr val="DFD981"/>
              </a:buClr>
              <a:buSzPct val="100000"/>
            </a:pPr>
            <a:endParaRPr lang="en-US" sz="800" dirty="0">
              <a:solidFill>
                <a:srgbClr val="162C4A"/>
              </a:solidFill>
              <a:latin typeface="Calibri"/>
            </a:endParaRPr>
          </a:p>
          <a:p>
            <a:pPr marL="228600" lvl="1" algn="ctr" defTabSz="914400">
              <a:spcBef>
                <a:spcPts val="600"/>
              </a:spcBef>
              <a:buClr>
                <a:srgbClr val="DFD981"/>
              </a:buClr>
              <a:buSzPct val="100000"/>
            </a:pPr>
            <a:r>
              <a:rPr lang="en-US" sz="2800" dirty="0">
                <a:solidFill>
                  <a:srgbClr val="162C4A"/>
                </a:solidFill>
                <a:latin typeface="Calibri"/>
              </a:rPr>
              <a:t>ERGO RESOURCES</a:t>
            </a:r>
          </a:p>
          <a:p>
            <a:pPr marL="228600" lvl="1" algn="ctr" defTabSz="914400">
              <a:spcBef>
                <a:spcPts val="600"/>
              </a:spcBef>
              <a:buClr>
                <a:srgbClr val="DFD981"/>
              </a:buClr>
              <a:buSzPct val="100000"/>
            </a:pPr>
            <a:r>
              <a:rPr lang="en-US" sz="2400" dirty="0">
                <a:solidFill>
                  <a:srgbClr val="162C4A"/>
                </a:solidFill>
                <a:latin typeface="Calibri"/>
              </a:rPr>
              <a:t>https://ergo.lbl.gov/home/covid-19-resources-from-the-ergo-team</a:t>
            </a:r>
          </a:p>
          <a:p>
            <a:pPr algn="ctr"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VIRTUAL SESSION: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ergo@home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w/Melanie Alexandre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https://lbnl.zoom.us/j/274779526</a:t>
            </a:r>
          </a:p>
          <a:p>
            <a:pPr marL="228600" lvl="1" algn="ctr" defTabSz="914400">
              <a:spcBef>
                <a:spcPts val="600"/>
              </a:spcBef>
              <a:buClr>
                <a:srgbClr val="DFD981"/>
              </a:buClr>
              <a:buSzPct val="100000"/>
            </a:pPr>
            <a:endParaRPr lang="en-US" sz="2400" dirty="0">
              <a:solidFill>
                <a:srgbClr val="162C4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4212280"/>
      </p:ext>
    </p:extLst>
  </p:cSld>
  <p:clrMapOvr>
    <a:masterClrMapping/>
  </p:clrMapOvr>
</p:sld>
</file>

<file path=ppt/theme/theme1.xml><?xml version="1.0" encoding="utf-8"?>
<a:theme xmlns:a="http://schemas.openxmlformats.org/drawingml/2006/main" name="1_LBNL_Template_032411">
  <a:themeElements>
    <a:clrScheme name="Custom 1">
      <a:dk1>
        <a:srgbClr val="000000"/>
      </a:dk1>
      <a:lt1>
        <a:srgbClr val="FFFFFF"/>
      </a:lt1>
      <a:dk2>
        <a:srgbClr val="00395A"/>
      </a:dk2>
      <a:lt2>
        <a:srgbClr val="FFFFFF"/>
      </a:lt2>
      <a:accent1>
        <a:srgbClr val="96C8E1"/>
      </a:accent1>
      <a:accent2>
        <a:srgbClr val="2C5993"/>
      </a:accent2>
      <a:accent3>
        <a:srgbClr val="548DD4"/>
      </a:accent3>
      <a:accent4>
        <a:srgbClr val="76923C"/>
      </a:accent4>
      <a:accent5>
        <a:srgbClr val="B5BB83"/>
      </a:accent5>
      <a:accent6>
        <a:srgbClr val="D1D3D4"/>
      </a:accent6>
      <a:hlink>
        <a:srgbClr val="0000FF"/>
      </a:hlink>
      <a:folHlink>
        <a:srgbClr val="81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74755</TotalTime>
  <Words>342</Words>
  <Application>Microsoft Office PowerPoint</Application>
  <PresentationFormat>On-screen Show (4:3)</PresentationFormat>
  <Paragraphs>32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ＭＳ Ｐゴシック</vt:lpstr>
      <vt:lpstr>Arial</vt:lpstr>
      <vt:lpstr>Arial Narrow</vt:lpstr>
      <vt:lpstr>Arial Narrow Bold</vt:lpstr>
      <vt:lpstr>Avenir Next Condensed Demi Bold</vt:lpstr>
      <vt:lpstr>Calibri</vt:lpstr>
      <vt:lpstr>Lucida Grande</vt:lpstr>
      <vt:lpstr>1_LBNL_Template_032411</vt:lpstr>
      <vt:lpstr>PowerPoint Presentation</vt:lpstr>
      <vt:lpstr>COVID-19 has prompted  a new Expedited Telework Agreement</vt:lpstr>
      <vt:lpstr>PowerPoint Presentation</vt:lpstr>
      <vt:lpstr>Equipment/ set up considerations….</vt:lpstr>
      <vt:lpstr>You should move at least every hour </vt:lpstr>
    </vt:vector>
  </TitlesOfParts>
  <Company>Lawrence Berkeley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Yetter</dc:creator>
  <cp:lastModifiedBy>Jeff Bramble</cp:lastModifiedBy>
  <cp:revision>1995</cp:revision>
  <cp:lastPrinted>2020-03-16T21:09:18Z</cp:lastPrinted>
  <dcterms:created xsi:type="dcterms:W3CDTF">2014-05-08T00:53:39Z</dcterms:created>
  <dcterms:modified xsi:type="dcterms:W3CDTF">2020-03-23T16:26:56Z</dcterms:modified>
</cp:coreProperties>
</file>